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63" r:id="rId6"/>
  </p:sldMasterIdLst>
  <p:notesMasterIdLst>
    <p:notesMasterId r:id="rId30"/>
  </p:notesMasterIdLst>
  <p:handoutMasterIdLst>
    <p:handoutMasterId r:id="rId31"/>
  </p:handoutMasterIdLst>
  <p:sldIdLst>
    <p:sldId id="257" r:id="rId7"/>
    <p:sldId id="321" r:id="rId8"/>
    <p:sldId id="352" r:id="rId9"/>
    <p:sldId id="344" r:id="rId10"/>
    <p:sldId id="358" r:id="rId11"/>
    <p:sldId id="354" r:id="rId12"/>
    <p:sldId id="355" r:id="rId13"/>
    <p:sldId id="353" r:id="rId14"/>
    <p:sldId id="356" r:id="rId15"/>
    <p:sldId id="357" r:id="rId16"/>
    <p:sldId id="350" r:id="rId17"/>
    <p:sldId id="359" r:id="rId18"/>
    <p:sldId id="360" r:id="rId19"/>
    <p:sldId id="361" r:id="rId20"/>
    <p:sldId id="362" r:id="rId21"/>
    <p:sldId id="363" r:id="rId22"/>
    <p:sldId id="364" r:id="rId23"/>
    <p:sldId id="366" r:id="rId24"/>
    <p:sldId id="367" r:id="rId25"/>
    <p:sldId id="368" r:id="rId26"/>
    <p:sldId id="370" r:id="rId27"/>
    <p:sldId id="369" r:id="rId28"/>
    <p:sldId id="349"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C1D"/>
    <a:srgbClr val="C2171B"/>
    <a:srgbClr val="C21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899D33-B787-46BF-B637-9CBA41D113B4}" type="datetimeFigureOut">
              <a:rPr lang="en-US" smtClean="0"/>
              <a:pPr/>
              <a:t>1/7/2021</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E5CA28C-5506-4457-8C45-FE1A74DEAA6D}" type="slidenum">
              <a:rPr lang="en-US" smtClean="0"/>
              <a:pPr/>
              <a:t>‹#›</a:t>
            </a:fld>
            <a:endParaRPr lang="en-US" dirty="0"/>
          </a:p>
        </p:txBody>
      </p:sp>
    </p:spTree>
    <p:extLst>
      <p:ext uri="{BB962C8B-B14F-4D97-AF65-F5344CB8AC3E}">
        <p14:creationId xmlns:p14="http://schemas.microsoft.com/office/powerpoint/2010/main" val="160266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1A21D4-D214-4692-95FB-55E08BA4AE7F}" type="datetimeFigureOut">
              <a:rPr lang="en-US" smtClean="0"/>
              <a:pPr/>
              <a:t>1/7/2021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AF6382E-5C9E-4466-8E71-BDE8826A59B9}" type="slidenum">
              <a:rPr lang="en-US" smtClean="0"/>
              <a:pPr/>
              <a:t>‹#›</a:t>
            </a:fld>
            <a:endParaRPr lang="en-US" dirty="0"/>
          </a:p>
        </p:txBody>
      </p:sp>
    </p:spTree>
    <p:extLst>
      <p:ext uri="{BB962C8B-B14F-4D97-AF65-F5344CB8AC3E}">
        <p14:creationId xmlns:p14="http://schemas.microsoft.com/office/powerpoint/2010/main" val="48831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31F0AD6-D341-4B29-A7FC-9FA725A03317}" type="slidenum">
              <a:rPr lang="en-US" smtClean="0"/>
              <a:pPr/>
              <a:t>1</a:t>
            </a:fld>
            <a:endParaRPr lang="en-US" dirty="0"/>
          </a:p>
        </p:txBody>
      </p:sp>
    </p:spTree>
    <p:extLst>
      <p:ext uri="{BB962C8B-B14F-4D97-AF65-F5344CB8AC3E}">
        <p14:creationId xmlns:p14="http://schemas.microsoft.com/office/powerpoint/2010/main" val="187809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2</a:t>
            </a:fld>
            <a:endParaRPr lang="en-US" dirty="0"/>
          </a:p>
        </p:txBody>
      </p:sp>
    </p:spTree>
    <p:extLst>
      <p:ext uri="{BB962C8B-B14F-4D97-AF65-F5344CB8AC3E}">
        <p14:creationId xmlns:p14="http://schemas.microsoft.com/office/powerpoint/2010/main" val="30536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11</a:t>
            </a:fld>
            <a:endParaRPr lang="en-US" dirty="0"/>
          </a:p>
        </p:txBody>
      </p:sp>
    </p:spTree>
    <p:extLst>
      <p:ext uri="{BB962C8B-B14F-4D97-AF65-F5344CB8AC3E}">
        <p14:creationId xmlns:p14="http://schemas.microsoft.com/office/powerpoint/2010/main" val="236151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02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gn="l">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a:prstGeom prst="rect">
            <a:avLst/>
          </a:prstGeo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pic>
        <p:nvPicPr>
          <p:cNvPr id="18" name="Picture 17"/>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5974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5970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
        <p:nvSpPr>
          <p:cNvPr id="14" name="Titolo 1"/>
          <p:cNvSpPr>
            <a:spLocks noGrp="1"/>
          </p:cNvSpPr>
          <p:nvPr>
            <p:ph type="ctrTitle" hasCustomPrompt="1"/>
          </p:nvPr>
        </p:nvSpPr>
        <p:spPr>
          <a:xfrm>
            <a:off x="347300" y="442999"/>
            <a:ext cx="8386686" cy="282129"/>
          </a:xfrm>
        </p:spPr>
        <p:txBody>
          <a:bodyPr>
            <a:spAutoFit/>
          </a:bodyPr>
          <a:lstStyle>
            <a:lvl1pPr>
              <a:lnSpc>
                <a:spcPts val="2200"/>
              </a:lnSpc>
              <a:defRPr sz="2000" b="0" i="0" baseline="0">
                <a:solidFill>
                  <a:schemeClr val="tx2"/>
                </a:solidFill>
              </a:defRPr>
            </a:lvl1pPr>
          </a:lstStyle>
          <a:p>
            <a:r>
              <a:rPr lang="it-IT" dirty="0" smtClean="0"/>
              <a:t>Slide Title</a:t>
            </a:r>
            <a:endParaRPr lang="it-IT" dirty="0"/>
          </a:p>
        </p:txBody>
      </p:sp>
      <p:sp>
        <p:nvSpPr>
          <p:cNvPr id="15" name="Sottotitolo 2"/>
          <p:cNvSpPr>
            <a:spLocks noGrp="1"/>
          </p:cNvSpPr>
          <p:nvPr>
            <p:ph type="subTitle" idx="1" hasCustomPrompt="1"/>
          </p:nvPr>
        </p:nvSpPr>
        <p:spPr>
          <a:xfrm>
            <a:off x="347300" y="751762"/>
            <a:ext cx="8386686" cy="290712"/>
          </a:xfrm>
          <a:prstGeom prst="rect">
            <a:avLst/>
          </a:prstGeom>
        </p:spPr>
        <p:txBody>
          <a:bodyPr lIns="0" tIns="36000" rIns="0" bIns="36000">
            <a:sp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endParaRPr lang="it-IT" dirty="0"/>
          </a:p>
        </p:txBody>
      </p:sp>
      <p:sp>
        <p:nvSpPr>
          <p:cNvPr id="19" name="Segnaposto testo 18"/>
          <p:cNvSpPr>
            <a:spLocks noGrp="1"/>
          </p:cNvSpPr>
          <p:nvPr>
            <p:ph type="body" sz="quarter" idx="14"/>
          </p:nvPr>
        </p:nvSpPr>
        <p:spPr>
          <a:xfrm>
            <a:off x="347663" y="1682750"/>
            <a:ext cx="8391525" cy="4378325"/>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8" name="Segnaposto testo 15"/>
          <p:cNvSpPr>
            <a:spLocks noGrp="1"/>
          </p:cNvSpPr>
          <p:nvPr>
            <p:ph type="body" sz="quarter" idx="13" hasCustomPrompt="1"/>
          </p:nvPr>
        </p:nvSpPr>
        <p:spPr>
          <a:xfrm>
            <a:off x="347300" y="273559"/>
            <a:ext cx="2223124" cy="115990"/>
          </a:xfrm>
          <a:prstGeom prst="rect">
            <a:avLst/>
          </a:prstGeo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5892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11"/>
          <p:cNvSpPr>
            <a:spLocks noGrp="1"/>
          </p:cNvSpPr>
          <p:nvPr>
            <p:ph sz="half" idx="1"/>
          </p:nvPr>
        </p:nvSpPr>
        <p:spPr>
          <a:xfrm>
            <a:off x="457200" y="1600200"/>
            <a:ext cx="4038600" cy="4525963"/>
          </a:xfrm>
          <a:prstGeom prst="rect">
            <a:avLst/>
          </a:prstGeom>
        </p:spPr>
        <p:txBody>
          <a:bodyPr/>
          <a:lstStyle/>
          <a:p>
            <a:endParaRPr lang="en-IN" dirty="0"/>
          </a:p>
        </p:txBody>
      </p:sp>
      <p:sp>
        <p:nvSpPr>
          <p:cNvPr id="11" name="Content Placeholder 12"/>
          <p:cNvSpPr>
            <a:spLocks noGrp="1"/>
          </p:cNvSpPr>
          <p:nvPr>
            <p:ph sz="half" idx="2"/>
          </p:nvPr>
        </p:nvSpPr>
        <p:spPr>
          <a:xfrm>
            <a:off x="4648200" y="1600200"/>
            <a:ext cx="4038600" cy="4525963"/>
          </a:xfrm>
          <a:prstGeom prst="rect">
            <a:avLst/>
          </a:prstGeom>
        </p:spPr>
        <p:txBody>
          <a:bodyPr/>
          <a:lstStyle/>
          <a:p>
            <a:endParaRPr lang="en-IN"/>
          </a:p>
        </p:txBody>
      </p:sp>
    </p:spTree>
    <p:extLst>
      <p:ext uri="{BB962C8B-B14F-4D97-AF65-F5344CB8AC3E}">
        <p14:creationId xmlns:p14="http://schemas.microsoft.com/office/powerpoint/2010/main" val="39592879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9" name="Content Placeholder 11"/>
          <p:cNvSpPr>
            <a:spLocks noGrp="1"/>
          </p:cNvSpPr>
          <p:nvPr>
            <p:ph sz="half" idx="14"/>
          </p:nvPr>
        </p:nvSpPr>
        <p:spPr>
          <a:xfrm>
            <a:off x="457200" y="1600200"/>
            <a:ext cx="4038600" cy="4525963"/>
          </a:xfrm>
          <a:prstGeom prst="rect">
            <a:avLst/>
          </a:prstGeom>
        </p:spPr>
        <p:txBody>
          <a:bodyPr/>
          <a:lstStyle/>
          <a:p>
            <a:endParaRPr lang="en-IN" dirty="0"/>
          </a:p>
        </p:txBody>
      </p:sp>
      <p:sp>
        <p:nvSpPr>
          <p:cNvPr id="10" name="Content Placeholder 12"/>
          <p:cNvSpPr>
            <a:spLocks noGrp="1"/>
          </p:cNvSpPr>
          <p:nvPr>
            <p:ph sz="half" idx="2"/>
          </p:nvPr>
        </p:nvSpPr>
        <p:spPr>
          <a:xfrm>
            <a:off x="4648200" y="1600200"/>
            <a:ext cx="4038600" cy="4525963"/>
          </a:xfrm>
          <a:prstGeom prst="rect">
            <a:avLst/>
          </a:prstGeom>
        </p:spPr>
        <p:txBody>
          <a:bodyPr/>
          <a:lstStyle/>
          <a:p>
            <a:endParaRPr lang="en-IN"/>
          </a:p>
        </p:txBody>
      </p:sp>
      <p:sp>
        <p:nvSpPr>
          <p:cNvPr id="1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79884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rotWithShape="1">
          <a:blip r:embed="rId3" cstate="print"/>
          <a:srcRect l="1" r="14959" b="85913"/>
          <a:stretch/>
        </p:blipFill>
        <p:spPr>
          <a:xfrm>
            <a:off x="0" y="0"/>
            <a:ext cx="216000" cy="966080"/>
          </a:xfrm>
          <a:prstGeom prst="rect">
            <a:avLst/>
          </a:prstGeom>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Picture Placeholder 2"/>
          <p:cNvSpPr>
            <a:spLocks noGrp="1"/>
          </p:cNvSpPr>
          <p:nvPr>
            <p:ph type="pic" idx="14"/>
          </p:nvPr>
        </p:nvSpPr>
        <p:spPr>
          <a:xfrm>
            <a:off x="685800" y="1600199"/>
            <a:ext cx="7772400" cy="3203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685800" y="4953000"/>
            <a:ext cx="7772400" cy="12953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333004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 Placeholder 2"/>
          <p:cNvSpPr>
            <a:spLocks noGrp="1"/>
          </p:cNvSpPr>
          <p:nvPr>
            <p:ph idx="14"/>
          </p:nvPr>
        </p:nvSpPr>
        <p:spPr>
          <a:xfrm>
            <a:off x="457200" y="1600200"/>
            <a:ext cx="8229600" cy="289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Text Placeholder 2"/>
          <p:cNvSpPr>
            <a:spLocks noGrp="1"/>
          </p:cNvSpPr>
          <p:nvPr>
            <p:ph idx="15"/>
          </p:nvPr>
        </p:nvSpPr>
        <p:spPr>
          <a:xfrm>
            <a:off x="457200" y="4724400"/>
            <a:ext cx="8229600" cy="68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rotWithShape="1">
          <a:blip r:embed="rId3" cstate="print"/>
          <a:srcRect l="1" r="14959" b="85913"/>
          <a:stretch/>
        </p:blipFill>
        <p:spPr>
          <a:xfrm>
            <a:off x="0" y="0"/>
            <a:ext cx="216000" cy="966080"/>
          </a:xfrm>
          <a:prstGeom prst="rect">
            <a:avLst/>
          </a:prstGeom>
        </p:spPr>
      </p:pic>
      <p:sp>
        <p:nvSpPr>
          <p:cNvPr id="7" name="Title 3"/>
          <p:cNvSpPr>
            <a:spLocks noGrp="1"/>
          </p:cNvSpPr>
          <p:nvPr>
            <p:ph type="ctrTitle"/>
          </p:nvPr>
        </p:nvSpPr>
        <p:spPr>
          <a:xfrm>
            <a:off x="347300" y="442999"/>
            <a:ext cx="8386686" cy="282129"/>
          </a:xfrm>
        </p:spPr>
        <p:txBody>
          <a:bodyPr/>
          <a:lstStyle/>
          <a:p>
            <a:endParaRPr lang="en-IN" dirty="0"/>
          </a:p>
        </p:txBody>
      </p:sp>
      <p:sp>
        <p:nvSpPr>
          <p:cNvPr id="8"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9"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89698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4" name="Slide Number Placeholder 3"/>
          <p:cNvSpPr txBox="1">
            <a:spLocks/>
          </p:cNvSpPr>
          <p:nvPr userDrawn="1"/>
        </p:nvSpPr>
        <p:spPr>
          <a:xfrm>
            <a:off x="44196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Presentation Title</a:t>
            </a:r>
            <a:endParaRPr lang="en-US" sz="1100" dirty="0">
              <a:solidFill>
                <a:srgbClr val="C21B17"/>
              </a:solidFill>
              <a:latin typeface="Arial" pitchFamily="34" charset="0"/>
              <a:cs typeface="Arial" pitchFamily="34" charset="0"/>
            </a:endParaRPr>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Text Placeholder 2"/>
          <p:cNvSpPr>
            <a:spLocks noGrp="1"/>
          </p:cNvSpPr>
          <p:nvPr>
            <p:ph idx="14"/>
          </p:nvPr>
        </p:nvSpPr>
        <p:spPr>
          <a:xfrm>
            <a:off x="457200" y="1600200"/>
            <a:ext cx="8229600" cy="289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Text Placeholder 2"/>
          <p:cNvSpPr>
            <a:spLocks noGrp="1"/>
          </p:cNvSpPr>
          <p:nvPr>
            <p:ph idx="15"/>
          </p:nvPr>
        </p:nvSpPr>
        <p:spPr>
          <a:xfrm>
            <a:off x="457200" y="4724400"/>
            <a:ext cx="8229600" cy="68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6651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91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32A7599-BD97-4991-8605-CA7D0502D0AC}"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8436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2A7599-BD97-4991-8605-CA7D0502D0AC}"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1987446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A7599-BD97-4991-8605-CA7D0502D0AC}"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1488418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32A7599-BD97-4991-8605-CA7D0502D0AC}" type="datetimeFigureOut">
              <a:rPr lang="en-IN" smtClean="0"/>
              <a:t>07-01-2021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33409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32A7599-BD97-4991-8605-CA7D0502D0AC}" type="datetimeFigureOut">
              <a:rPr lang="en-IN" smtClean="0"/>
              <a:t>07-01-2021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1697331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32A7599-BD97-4991-8605-CA7D0502D0AC}" type="datetimeFigureOut">
              <a:rPr lang="en-IN" smtClean="0"/>
              <a:t>07-01-2021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2139442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A7599-BD97-4991-8605-CA7D0502D0AC}" type="datetimeFigureOut">
              <a:rPr lang="en-IN" smtClean="0"/>
              <a:t>07-01-2021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1828410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A7599-BD97-4991-8605-CA7D0502D0AC}" type="datetimeFigureOut">
              <a:rPr lang="en-IN" smtClean="0"/>
              <a:t>07-01-2021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227794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A7599-BD97-4991-8605-CA7D0502D0AC}" type="datetimeFigureOut">
              <a:rPr lang="en-IN" smtClean="0"/>
              <a:t>07-01-2021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3922178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2A7599-BD97-4991-8605-CA7D0502D0AC}"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96391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2A7599-BD97-4991-8605-CA7D0502D0AC}"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a:p>
        </p:txBody>
      </p:sp>
    </p:spTree>
    <p:extLst>
      <p:ext uri="{BB962C8B-B14F-4D97-AF65-F5344CB8AC3E}">
        <p14:creationId xmlns:p14="http://schemas.microsoft.com/office/powerpoint/2010/main" val="105655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E5A3224-E745-4E7B-B915-5FFDD9F0A6C7}"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202296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5A3224-E745-4E7B-B915-5FFDD9F0A6C7}"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371854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A3224-E745-4E7B-B915-5FFDD9F0A6C7}"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269228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E5A3224-E745-4E7B-B915-5FFDD9F0A6C7}" type="datetimeFigureOut">
              <a:rPr lang="en-IN" smtClean="0"/>
              <a:t>07-01-2021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1372912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E5A3224-E745-4E7B-B915-5FFDD9F0A6C7}" type="datetimeFigureOut">
              <a:rPr lang="en-IN" smtClean="0"/>
              <a:t>07-01-2021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289497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E5A3224-E745-4E7B-B915-5FFDD9F0A6C7}" type="datetimeFigureOut">
              <a:rPr lang="en-IN" smtClean="0"/>
              <a:t>07-01-2021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143305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A3224-E745-4E7B-B915-5FFDD9F0A6C7}" type="datetimeFigureOut">
              <a:rPr lang="en-IN" smtClean="0"/>
              <a:t>07-01-2021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1666183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A3224-E745-4E7B-B915-5FFDD9F0A6C7}" type="datetimeFigureOut">
              <a:rPr lang="en-IN" smtClean="0"/>
              <a:t>07-01-2021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429319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A3224-E745-4E7B-B915-5FFDD9F0A6C7}" type="datetimeFigureOut">
              <a:rPr lang="en-IN" smtClean="0"/>
              <a:t>07-01-2021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91875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5A3224-E745-4E7B-B915-5FFDD9F0A6C7}"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3139004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5A3224-E745-4E7B-B915-5FFDD9F0A6C7}" type="datetimeFigureOut">
              <a:rPr lang="en-IN" smtClean="0"/>
              <a:t>07-01-2021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a:p>
        </p:txBody>
      </p:sp>
    </p:spTree>
    <p:extLst>
      <p:ext uri="{BB962C8B-B14F-4D97-AF65-F5344CB8AC3E}">
        <p14:creationId xmlns:p14="http://schemas.microsoft.com/office/powerpoint/2010/main" val="73625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7" r:id="rId15"/>
    <p:sldLayoutId id="2147483688" r:id="rId16"/>
    <p:sldLayoutId id="2147483691" r:id="rId17"/>
    <p:sldLayoutId id="2147483689" r:id="rId18"/>
    <p:sldLayoutId id="2147483690"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A7599-BD97-4991-8605-CA7D0502D0AC}" type="datetimeFigureOut">
              <a:rPr lang="en-IN" smtClean="0"/>
              <a:t>07-01-2021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2A6C8-12ED-461B-8B06-E9CEA7E3C9EF}" type="slidenum">
              <a:rPr lang="en-IN" smtClean="0"/>
              <a:t>‹#›</a:t>
            </a:fld>
            <a:endParaRPr lang="en-IN"/>
          </a:p>
        </p:txBody>
      </p:sp>
    </p:spTree>
    <p:extLst>
      <p:ext uri="{BB962C8B-B14F-4D97-AF65-F5344CB8AC3E}">
        <p14:creationId xmlns:p14="http://schemas.microsoft.com/office/powerpoint/2010/main" val="1710662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A3224-E745-4E7B-B915-5FFDD9F0A6C7}" type="datetimeFigureOut">
              <a:rPr lang="en-IN" smtClean="0"/>
              <a:t>07-01-2021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59E64-C3CA-44DE-AB34-A051856962C3}" type="slidenum">
              <a:rPr lang="en-IN" smtClean="0"/>
              <a:t>‹#›</a:t>
            </a:fld>
            <a:endParaRPr lang="en-IN"/>
          </a:p>
        </p:txBody>
      </p:sp>
    </p:spTree>
    <p:extLst>
      <p:ext uri="{BB962C8B-B14F-4D97-AF65-F5344CB8AC3E}">
        <p14:creationId xmlns:p14="http://schemas.microsoft.com/office/powerpoint/2010/main" val="25486110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3.xml"/><Relationship Id="rId7" Type="http://schemas.openxmlformats.org/officeDocument/2006/relationships/oleObject" Target="../embeddings/oleObject2.bin"/><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14.xml"/><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3.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347300" y="3105307"/>
            <a:ext cx="8386686" cy="323694"/>
          </a:xfrm>
        </p:spPr>
        <p:txBody>
          <a:bodyPr/>
          <a:lstStyle/>
          <a:p>
            <a:r>
              <a:rPr lang="it-IT" dirty="0" smtClean="0">
                <a:latin typeface="Arial" pitchFamily="34" charset="0"/>
                <a:cs typeface="Arial" pitchFamily="34" charset="0"/>
              </a:rPr>
              <a:t>Employers Liability for workplace injuries </a:t>
            </a:r>
            <a:endParaRPr lang="en-US" b="1" dirty="0" smtClean="0">
              <a:solidFill>
                <a:schemeClr val="tx1"/>
              </a:solidFill>
              <a:latin typeface="Arial" pitchFamily="34" charset="0"/>
              <a:cs typeface="Arial" pitchFamily="34" charset="0"/>
            </a:endParaRPr>
          </a:p>
        </p:txBody>
      </p:sp>
      <p:sp>
        <p:nvSpPr>
          <p:cNvPr id="7"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Employees Compensation </a:t>
            </a:r>
            <a:endParaRPr lang="en-US" dirty="0">
              <a:solidFill>
                <a:srgbClr val="C21B17"/>
              </a:solidFill>
              <a:latin typeface="+mj-lt"/>
            </a:endParaRPr>
          </a:p>
        </p:txBody>
      </p:sp>
      <p:sp>
        <p:nvSpPr>
          <p:cNvPr id="6" name="Slide Number Placeholder 5"/>
          <p:cNvSpPr txBox="1">
            <a:spLocks/>
          </p:cNvSpPr>
          <p:nvPr/>
        </p:nvSpPr>
        <p:spPr>
          <a:xfrm>
            <a:off x="304800" y="6248400"/>
            <a:ext cx="1295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14" y="3948362"/>
            <a:ext cx="5152086" cy="2300038"/>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31262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10</a:t>
            </a:fld>
            <a:endParaRPr lang="it-IT" sz="1200" dirty="0"/>
          </a:p>
        </p:txBody>
      </p:sp>
      <p:sp>
        <p:nvSpPr>
          <p:cNvPr id="33" name="Content Placeholder 32"/>
          <p:cNvSpPr>
            <a:spLocks noGrp="1"/>
          </p:cNvSpPr>
          <p:nvPr>
            <p:ph sz="half" idx="1"/>
          </p:nvPr>
        </p:nvSpPr>
        <p:spPr>
          <a:xfrm>
            <a:off x="457200" y="1646237"/>
            <a:ext cx="8310486" cy="4525963"/>
          </a:xfrm>
        </p:spPr>
        <p:txBody>
          <a:bodyPr/>
          <a:lstStyle/>
          <a:p>
            <a:r>
              <a:rPr lang="en-US" sz="1400" b="1" dirty="0">
                <a:solidFill>
                  <a:srgbClr val="C21B17"/>
                </a:solidFill>
                <a:latin typeface="Arial" pitchFamily="34" charset="0"/>
                <a:cs typeface="Arial" pitchFamily="34" charset="0"/>
              </a:rPr>
              <a:t>Time period within which the claim should be </a:t>
            </a:r>
            <a:r>
              <a:rPr lang="en-US" sz="1400" b="1" dirty="0" smtClean="0">
                <a:solidFill>
                  <a:srgbClr val="C21B17"/>
                </a:solidFill>
                <a:latin typeface="Arial" pitchFamily="34" charset="0"/>
                <a:cs typeface="Arial" pitchFamily="34" charset="0"/>
              </a:rPr>
              <a:t>made (section </a:t>
            </a:r>
            <a:r>
              <a:rPr lang="en-US" sz="1400" b="1" dirty="0">
                <a:solidFill>
                  <a:srgbClr val="C21B17"/>
                </a:solidFill>
                <a:latin typeface="Arial" pitchFamily="34" charset="0"/>
                <a:cs typeface="Arial" pitchFamily="34" charset="0"/>
              </a:rPr>
              <a:t>10</a:t>
            </a:r>
            <a:r>
              <a:rPr lang="en-US" sz="1400" b="1" dirty="0" smtClean="0">
                <a:solidFill>
                  <a:srgbClr val="C21B17"/>
                </a:solidFill>
                <a:latin typeface="Arial" pitchFamily="34" charset="0"/>
                <a:cs typeface="Arial" pitchFamily="34" charset="0"/>
              </a:rPr>
              <a:t>)</a:t>
            </a:r>
          </a:p>
          <a:p>
            <a:endParaRPr lang="en-US" sz="1400" b="1" dirty="0">
              <a:solidFill>
                <a:srgbClr val="C21B17"/>
              </a:solidFill>
              <a:latin typeface="Arial" pitchFamily="34" charset="0"/>
              <a:cs typeface="Arial" pitchFamily="34" charset="0"/>
            </a:endParaRPr>
          </a:p>
          <a:p>
            <a:pPr marL="0" indent="0">
              <a:buNone/>
            </a:pPr>
            <a:r>
              <a:rPr lang="en-US" sz="1400" dirty="0">
                <a:solidFill>
                  <a:srgbClr val="C21B17"/>
                </a:solidFill>
                <a:latin typeface="Arial" pitchFamily="34" charset="0"/>
                <a:cs typeface="Arial" pitchFamily="34" charset="0"/>
              </a:rPr>
              <a:t>All such claims have to be made within two years of the </a:t>
            </a:r>
            <a:r>
              <a:rPr lang="en-US" sz="1400" dirty="0" smtClean="0">
                <a:solidFill>
                  <a:srgbClr val="C21B17"/>
                </a:solidFill>
                <a:latin typeface="Arial" pitchFamily="34" charset="0"/>
                <a:cs typeface="Arial" pitchFamily="34" charset="0"/>
              </a:rPr>
              <a:t>occurrence of </a:t>
            </a:r>
            <a:r>
              <a:rPr lang="en-US" sz="1400" dirty="0">
                <a:solidFill>
                  <a:srgbClr val="C21B17"/>
                </a:solidFill>
                <a:latin typeface="Arial" pitchFamily="34" charset="0"/>
                <a:cs typeface="Arial" pitchFamily="34" charset="0"/>
              </a:rPr>
              <a:t>the accident, or death of the worker. The commissioner can </a:t>
            </a:r>
            <a:r>
              <a:rPr lang="en-US" sz="1400" dirty="0" smtClean="0">
                <a:solidFill>
                  <a:srgbClr val="C21B17"/>
                </a:solidFill>
                <a:latin typeface="Arial" pitchFamily="34" charset="0"/>
                <a:cs typeface="Arial" pitchFamily="34" charset="0"/>
              </a:rPr>
              <a:t>refuse to </a:t>
            </a:r>
            <a:r>
              <a:rPr lang="en-US" sz="1400" dirty="0">
                <a:solidFill>
                  <a:srgbClr val="C21B17"/>
                </a:solidFill>
                <a:latin typeface="Arial" pitchFamily="34" charset="0"/>
                <a:cs typeface="Arial" pitchFamily="34" charset="0"/>
              </a:rPr>
              <a:t>hear the matter if no notice was issued to the employer on </a:t>
            </a:r>
            <a:r>
              <a:rPr lang="en-US" sz="1400" dirty="0" smtClean="0">
                <a:solidFill>
                  <a:srgbClr val="C21B17"/>
                </a:solidFill>
                <a:latin typeface="Arial" pitchFamily="34" charset="0"/>
                <a:cs typeface="Arial" pitchFamily="34" charset="0"/>
              </a:rPr>
              <a:t>the occurrence </a:t>
            </a:r>
            <a:r>
              <a:rPr lang="en-US" sz="1400" dirty="0">
                <a:solidFill>
                  <a:srgbClr val="C21B17"/>
                </a:solidFill>
                <a:latin typeface="Arial" pitchFamily="34" charset="0"/>
                <a:cs typeface="Arial" pitchFamily="34" charset="0"/>
              </a:rPr>
              <a:t>of the accident and no claim made to the </a:t>
            </a:r>
            <a:r>
              <a:rPr lang="en-US" sz="1400" dirty="0" smtClean="0">
                <a:solidFill>
                  <a:srgbClr val="C21B17"/>
                </a:solidFill>
                <a:latin typeface="Arial" pitchFamily="34" charset="0"/>
                <a:cs typeface="Arial" pitchFamily="34" charset="0"/>
              </a:rPr>
              <a:t>commissioner within </a:t>
            </a:r>
            <a:r>
              <a:rPr lang="en-US" sz="1400" dirty="0">
                <a:solidFill>
                  <a:srgbClr val="C21B17"/>
                </a:solidFill>
                <a:latin typeface="Arial" pitchFamily="34" charset="0"/>
                <a:cs typeface="Arial" pitchFamily="34" charset="0"/>
              </a:rPr>
              <a:t>two years</a:t>
            </a:r>
            <a:r>
              <a:rPr lang="en-US" sz="1400" dirty="0" smtClean="0">
                <a:solidFill>
                  <a:srgbClr val="C21B17"/>
                </a:solidFill>
                <a:latin typeface="Arial" pitchFamily="34" charset="0"/>
                <a:cs typeface="Arial" pitchFamily="34" charset="0"/>
              </a:rPr>
              <a:t>.</a:t>
            </a:r>
          </a:p>
          <a:p>
            <a:pPr marL="0" indent="0">
              <a:buNone/>
            </a:pPr>
            <a:endParaRPr lang="en-US" sz="1400" dirty="0" smtClean="0">
              <a:solidFill>
                <a:srgbClr val="C21B17"/>
              </a:solidFill>
              <a:latin typeface="Arial" pitchFamily="34" charset="0"/>
              <a:cs typeface="Arial" pitchFamily="34" charset="0"/>
            </a:endParaRPr>
          </a:p>
          <a:p>
            <a:pPr marL="0" indent="0">
              <a:buNone/>
            </a:pPr>
            <a:r>
              <a:rPr lang="en-US" sz="1400" dirty="0" smtClean="0">
                <a:solidFill>
                  <a:srgbClr val="C21B17"/>
                </a:solidFill>
                <a:latin typeface="Arial" pitchFamily="34" charset="0"/>
                <a:cs typeface="Arial" pitchFamily="34" charset="0"/>
              </a:rPr>
              <a:t>If </a:t>
            </a:r>
            <a:r>
              <a:rPr lang="en-US" sz="1400" dirty="0">
                <a:solidFill>
                  <a:srgbClr val="C21B17"/>
                </a:solidFill>
                <a:latin typeface="Arial" pitchFamily="34" charset="0"/>
                <a:cs typeface="Arial" pitchFamily="34" charset="0"/>
              </a:rPr>
              <a:t>there is a delay in making such a claim it </a:t>
            </a:r>
            <a:r>
              <a:rPr lang="en-US" sz="1400" dirty="0" smtClean="0">
                <a:solidFill>
                  <a:srgbClr val="C21B17"/>
                </a:solidFill>
                <a:latin typeface="Arial" pitchFamily="34" charset="0"/>
                <a:cs typeface="Arial" pitchFamily="34" charset="0"/>
              </a:rPr>
              <a:t>is possible </a:t>
            </a:r>
            <a:r>
              <a:rPr lang="en-US" sz="1400" dirty="0">
                <a:solidFill>
                  <a:srgbClr val="C21B17"/>
                </a:solidFill>
                <a:latin typeface="Arial" pitchFamily="34" charset="0"/>
                <a:cs typeface="Arial" pitchFamily="34" charset="0"/>
              </a:rPr>
              <a:t>for the delay to be excused by the commissioner, but </a:t>
            </a:r>
            <a:r>
              <a:rPr lang="en-US" sz="1400" dirty="0" smtClean="0">
                <a:solidFill>
                  <a:srgbClr val="C21B17"/>
                </a:solidFill>
                <a:latin typeface="Arial" pitchFamily="34" charset="0"/>
                <a:cs typeface="Arial" pitchFamily="34" charset="0"/>
              </a:rPr>
              <a:t>the worker </a:t>
            </a:r>
            <a:r>
              <a:rPr lang="en-US" sz="1400" dirty="0">
                <a:solidFill>
                  <a:srgbClr val="C21B17"/>
                </a:solidFill>
                <a:latin typeface="Arial" pitchFamily="34" charset="0"/>
                <a:cs typeface="Arial" pitchFamily="34" charset="0"/>
              </a:rPr>
              <a:t>should give sufficient reason. As the Act is a ‘Beneficial Act</a:t>
            </a:r>
            <a:r>
              <a:rPr lang="en-US" sz="1400" dirty="0" smtClean="0">
                <a:solidFill>
                  <a:srgbClr val="C21B17"/>
                </a:solidFill>
                <a:latin typeface="Arial" pitchFamily="34" charset="0"/>
                <a:cs typeface="Arial" pitchFamily="34" charset="0"/>
              </a:rPr>
              <a:t>’, delays </a:t>
            </a:r>
            <a:r>
              <a:rPr lang="en-US" sz="1400" dirty="0">
                <a:solidFill>
                  <a:srgbClr val="C21B17"/>
                </a:solidFill>
                <a:latin typeface="Arial" pitchFamily="34" charset="0"/>
                <a:cs typeface="Arial" pitchFamily="34" charset="0"/>
              </a:rPr>
              <a:t>and technical short comings are not given importance </a:t>
            </a:r>
            <a:r>
              <a:rPr lang="en-US" sz="1400" dirty="0" smtClean="0">
                <a:solidFill>
                  <a:srgbClr val="C21B17"/>
                </a:solidFill>
                <a:latin typeface="Arial" pitchFamily="34" charset="0"/>
                <a:cs typeface="Arial" pitchFamily="34" charset="0"/>
              </a:rPr>
              <a:t>unlike criminal </a:t>
            </a:r>
            <a:r>
              <a:rPr lang="en-US" sz="1400" dirty="0">
                <a:solidFill>
                  <a:srgbClr val="C21B17"/>
                </a:solidFill>
                <a:latin typeface="Arial" pitchFamily="34" charset="0"/>
                <a:cs typeface="Arial" pitchFamily="34" charset="0"/>
              </a:rPr>
              <a:t>and civil cases</a:t>
            </a:r>
            <a:r>
              <a:rPr lang="en-US" sz="1400" dirty="0" smtClean="0">
                <a:solidFill>
                  <a:srgbClr val="C21B17"/>
                </a:solidFill>
                <a:latin typeface="Arial" pitchFamily="34" charset="0"/>
                <a:cs typeface="Arial" pitchFamily="34" charset="0"/>
              </a:rPr>
              <a:t>.</a:t>
            </a:r>
          </a:p>
          <a:p>
            <a:pPr marL="0" indent="0">
              <a:buNone/>
            </a:pPr>
            <a:endParaRPr lang="en-US" sz="1400" dirty="0">
              <a:solidFill>
                <a:srgbClr val="C21B17"/>
              </a:solidFill>
              <a:latin typeface="Arial" pitchFamily="34" charset="0"/>
              <a:cs typeface="Arial" pitchFamily="34" charset="0"/>
            </a:endParaRPr>
          </a:p>
          <a:p>
            <a:r>
              <a:rPr lang="en-US" sz="1400" b="1" dirty="0">
                <a:solidFill>
                  <a:srgbClr val="C21B17"/>
                </a:solidFill>
                <a:latin typeface="Arial" pitchFamily="34" charset="0"/>
                <a:cs typeface="Arial" pitchFamily="34" charset="0"/>
              </a:rPr>
              <a:t>Bar against double remedies ( section 3 (5</a:t>
            </a:r>
            <a:r>
              <a:rPr lang="en-US" sz="1400" b="1" dirty="0" smtClean="0">
                <a:solidFill>
                  <a:srgbClr val="C21B17"/>
                </a:solidFill>
                <a:latin typeface="Arial" pitchFamily="34" charset="0"/>
                <a:cs typeface="Arial" pitchFamily="34" charset="0"/>
              </a:rPr>
              <a:t>))</a:t>
            </a:r>
          </a:p>
          <a:p>
            <a:pPr marL="0" indent="0">
              <a:buNone/>
            </a:pPr>
            <a:endParaRPr lang="en-US" sz="1400" b="1" dirty="0">
              <a:solidFill>
                <a:srgbClr val="C21B17"/>
              </a:solidFill>
              <a:latin typeface="Arial" pitchFamily="34" charset="0"/>
              <a:cs typeface="Arial" pitchFamily="34" charset="0"/>
            </a:endParaRPr>
          </a:p>
          <a:p>
            <a:pPr marL="0" indent="0">
              <a:buNone/>
            </a:pPr>
            <a:r>
              <a:rPr lang="en-US" sz="1400" dirty="0">
                <a:solidFill>
                  <a:srgbClr val="C21B17"/>
                </a:solidFill>
                <a:latin typeface="Arial" pitchFamily="34" charset="0"/>
                <a:cs typeface="Arial" pitchFamily="34" charset="0"/>
              </a:rPr>
              <a:t>Once an injured worker, initiates action against, </a:t>
            </a:r>
            <a:r>
              <a:rPr lang="en-US" sz="1400" dirty="0" smtClean="0">
                <a:solidFill>
                  <a:srgbClr val="C21B17"/>
                </a:solidFill>
                <a:latin typeface="Arial" pitchFamily="34" charset="0"/>
                <a:cs typeface="Arial" pitchFamily="34" charset="0"/>
              </a:rPr>
              <a:t>or reaches </a:t>
            </a:r>
            <a:r>
              <a:rPr lang="en-US" sz="1400" dirty="0">
                <a:solidFill>
                  <a:srgbClr val="C21B17"/>
                </a:solidFill>
                <a:latin typeface="Arial" pitchFamily="34" charset="0"/>
                <a:cs typeface="Arial" pitchFamily="34" charset="0"/>
              </a:rPr>
              <a:t>an agreement with, an employer the said worker </a:t>
            </a:r>
            <a:r>
              <a:rPr lang="en-US" sz="1400" dirty="0" smtClean="0">
                <a:solidFill>
                  <a:srgbClr val="C21B17"/>
                </a:solidFill>
                <a:latin typeface="Arial" pitchFamily="34" charset="0"/>
                <a:cs typeface="Arial" pitchFamily="34" charset="0"/>
              </a:rPr>
              <a:t>cannot initiate </a:t>
            </a:r>
            <a:r>
              <a:rPr lang="en-US" sz="1400" dirty="0">
                <a:solidFill>
                  <a:srgbClr val="C21B17"/>
                </a:solidFill>
                <a:latin typeface="Arial" pitchFamily="34" charset="0"/>
                <a:cs typeface="Arial" pitchFamily="34" charset="0"/>
              </a:rPr>
              <a:t>a simultaneous proceeding in a civil court in respect of </a:t>
            </a:r>
            <a:r>
              <a:rPr lang="en-US" sz="1400" dirty="0" smtClean="0">
                <a:solidFill>
                  <a:srgbClr val="C21B17"/>
                </a:solidFill>
                <a:latin typeface="Arial" pitchFamily="34" charset="0"/>
                <a:cs typeface="Arial" pitchFamily="34" charset="0"/>
              </a:rPr>
              <a:t>the same </a:t>
            </a:r>
            <a:r>
              <a:rPr lang="en-US" sz="1400" dirty="0">
                <a:solidFill>
                  <a:srgbClr val="C21B17"/>
                </a:solidFill>
                <a:latin typeface="Arial" pitchFamily="34" charset="0"/>
                <a:cs typeface="Arial" pitchFamily="34" charset="0"/>
              </a:rPr>
              <a:t>injury (but s/he can in a criminal court). Similarly if the </a:t>
            </a:r>
            <a:r>
              <a:rPr lang="en-US" sz="1400" dirty="0" smtClean="0">
                <a:solidFill>
                  <a:srgbClr val="C21B17"/>
                </a:solidFill>
                <a:latin typeface="Arial" pitchFamily="34" charset="0"/>
                <a:cs typeface="Arial" pitchFamily="34" charset="0"/>
              </a:rPr>
              <a:t>worker institutes </a:t>
            </a:r>
            <a:r>
              <a:rPr lang="en-US" sz="1400" dirty="0">
                <a:solidFill>
                  <a:srgbClr val="C21B17"/>
                </a:solidFill>
                <a:latin typeface="Arial" pitchFamily="34" charset="0"/>
                <a:cs typeface="Arial" pitchFamily="34" charset="0"/>
              </a:rPr>
              <a:t>a suit for compensation, for injury sustained during </a:t>
            </a:r>
            <a:r>
              <a:rPr lang="en-US" sz="1400" dirty="0" smtClean="0">
                <a:solidFill>
                  <a:srgbClr val="C21B17"/>
                </a:solidFill>
                <a:latin typeface="Arial" pitchFamily="34" charset="0"/>
                <a:cs typeface="Arial" pitchFamily="34" charset="0"/>
              </a:rPr>
              <a:t>the course </a:t>
            </a:r>
            <a:r>
              <a:rPr lang="en-US" sz="1400" dirty="0">
                <a:solidFill>
                  <a:srgbClr val="C21B17"/>
                </a:solidFill>
                <a:latin typeface="Arial" pitchFamily="34" charset="0"/>
                <a:cs typeface="Arial" pitchFamily="34" charset="0"/>
              </a:rPr>
              <a:t>of work, in a civil court, then s/he cannot then apply to </a:t>
            </a:r>
            <a:r>
              <a:rPr lang="en-US" sz="1400" dirty="0" smtClean="0">
                <a:solidFill>
                  <a:srgbClr val="C21B17"/>
                </a:solidFill>
                <a:latin typeface="Arial" pitchFamily="34" charset="0"/>
                <a:cs typeface="Arial" pitchFamily="34" charset="0"/>
              </a:rPr>
              <a:t>the </a:t>
            </a:r>
            <a:r>
              <a:rPr lang="en-US" sz="1400" dirty="0" err="1" smtClean="0">
                <a:solidFill>
                  <a:srgbClr val="C21B17"/>
                </a:solidFill>
                <a:latin typeface="Arial" pitchFamily="34" charset="0"/>
                <a:cs typeface="Arial" pitchFamily="34" charset="0"/>
              </a:rPr>
              <a:t>labour</a:t>
            </a:r>
            <a:r>
              <a:rPr lang="en-US" sz="1400" dirty="0" smtClean="0">
                <a:solidFill>
                  <a:srgbClr val="C21B17"/>
                </a:solidFill>
                <a:latin typeface="Arial" pitchFamily="34" charset="0"/>
                <a:cs typeface="Arial" pitchFamily="34" charset="0"/>
              </a:rPr>
              <a:t> </a:t>
            </a:r>
            <a:r>
              <a:rPr lang="en-US" sz="1400" dirty="0">
                <a:solidFill>
                  <a:srgbClr val="C21B17"/>
                </a:solidFill>
                <a:latin typeface="Arial" pitchFamily="34" charset="0"/>
                <a:cs typeface="Arial" pitchFamily="34" charset="0"/>
              </a:rPr>
              <a:t>commissioner under this Act</a:t>
            </a:r>
            <a:r>
              <a:rPr lang="en-US" sz="1400" dirty="0" smtClean="0">
                <a:solidFill>
                  <a:srgbClr val="C21B17"/>
                </a:solidFill>
                <a:latin typeface="Arial" pitchFamily="34" charset="0"/>
                <a:cs typeface="Arial" pitchFamily="34" charset="0"/>
              </a:rPr>
              <a:t>.</a:t>
            </a:r>
          </a:p>
          <a:p>
            <a:pPr marL="0" indent="0">
              <a:buNone/>
            </a:pPr>
            <a:r>
              <a:rPr lang="en-US" sz="1400" dirty="0" smtClean="0">
                <a:solidFill>
                  <a:srgbClr val="C21B17"/>
                </a:solidFill>
                <a:latin typeface="Arial" pitchFamily="34" charset="0"/>
                <a:cs typeface="Arial" pitchFamily="34" charset="0"/>
              </a:rPr>
              <a:t>Therefore </a:t>
            </a:r>
            <a:r>
              <a:rPr lang="en-US" sz="1400" dirty="0">
                <a:solidFill>
                  <a:srgbClr val="C21B17"/>
                </a:solidFill>
                <a:latin typeface="Arial" pitchFamily="34" charset="0"/>
                <a:cs typeface="Arial" pitchFamily="34" charset="0"/>
              </a:rPr>
              <a:t>the worker can </a:t>
            </a:r>
            <a:r>
              <a:rPr lang="en-US" sz="1400" dirty="0" smtClean="0">
                <a:solidFill>
                  <a:srgbClr val="C21B17"/>
                </a:solidFill>
                <a:latin typeface="Arial" pitchFamily="34" charset="0"/>
                <a:cs typeface="Arial" pitchFamily="34" charset="0"/>
              </a:rPr>
              <a:t>chose the </a:t>
            </a:r>
            <a:r>
              <a:rPr lang="en-US" sz="1400" dirty="0">
                <a:solidFill>
                  <a:srgbClr val="C21B17"/>
                </a:solidFill>
                <a:latin typeface="Arial" pitchFamily="34" charset="0"/>
                <a:cs typeface="Arial" pitchFamily="34" charset="0"/>
              </a:rPr>
              <a:t>type of remedy s/he wants i.e. either under the WCA, or </a:t>
            </a:r>
            <a:r>
              <a:rPr lang="en-US" sz="1400" dirty="0" smtClean="0">
                <a:solidFill>
                  <a:srgbClr val="C21B17"/>
                </a:solidFill>
                <a:latin typeface="Arial" pitchFamily="34" charset="0"/>
                <a:cs typeface="Arial" pitchFamily="34" charset="0"/>
              </a:rPr>
              <a:t>civil court </a:t>
            </a:r>
            <a:r>
              <a:rPr lang="en-US" sz="1400" dirty="0">
                <a:solidFill>
                  <a:srgbClr val="C21B17"/>
                </a:solidFill>
                <a:latin typeface="Arial" pitchFamily="34" charset="0"/>
                <a:cs typeface="Arial" pitchFamily="34" charset="0"/>
              </a:rPr>
              <a:t>or Motor Vehicles Act ( incase of a motor accident), but </a:t>
            </a:r>
            <a:r>
              <a:rPr lang="en-US" sz="1400" dirty="0" smtClean="0">
                <a:solidFill>
                  <a:srgbClr val="C21B17"/>
                </a:solidFill>
                <a:latin typeface="Arial" pitchFamily="34" charset="0"/>
                <a:cs typeface="Arial" pitchFamily="34" charset="0"/>
              </a:rPr>
              <a:t>s/he cannot </a:t>
            </a:r>
            <a:r>
              <a:rPr lang="en-US" sz="1400" dirty="0">
                <a:solidFill>
                  <a:srgbClr val="C21B17"/>
                </a:solidFill>
                <a:latin typeface="Arial" pitchFamily="34" charset="0"/>
                <a:cs typeface="Arial" pitchFamily="34" charset="0"/>
              </a:rPr>
              <a:t>apply for more than one remedy.</a:t>
            </a: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Legal Bar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758" t="23336" r="6424" b="21312"/>
          <a:stretch/>
        </p:blipFill>
        <p:spPr>
          <a:xfrm>
            <a:off x="6400800" y="1348645"/>
            <a:ext cx="1828799" cy="78495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930075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96129899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7238"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5" name="Title 4"/>
          <p:cNvSpPr>
            <a:spLocks noGrp="1"/>
          </p:cNvSpPr>
          <p:nvPr>
            <p:ph type="ctrTitle"/>
            <p:custDataLst>
              <p:tags r:id="rId4"/>
            </p:custDataLst>
          </p:nvPr>
        </p:nvSpPr>
        <p:spPr>
          <a:xfrm>
            <a:off x="347300" y="625116"/>
            <a:ext cx="8386686" cy="374461"/>
          </a:xfrm>
        </p:spPr>
        <p:txBody>
          <a:bodyPr/>
          <a:lstStyle/>
          <a:p>
            <a:pPr algn="l" defTabSz="457200"/>
            <a:r>
              <a:rPr lang="it-IT" dirty="0" smtClean="0">
                <a:solidFill>
                  <a:srgbClr val="C21B17"/>
                </a:solidFill>
                <a:latin typeface="Arial" pitchFamily="34" charset="0"/>
                <a:cs typeface="Arial" pitchFamily="34" charset="0"/>
              </a:rPr>
              <a:t>Section 02</a:t>
            </a:r>
            <a:endParaRPr lang="en-US" dirty="0">
              <a:solidFill>
                <a:srgbClr val="C21B17"/>
              </a:solidFill>
              <a:latin typeface="Arial" pitchFamily="34" charset="0"/>
              <a:cs typeface="Arial" pitchFamily="34" charset="0"/>
            </a:endParaRPr>
          </a:p>
        </p:txBody>
      </p:sp>
      <p:sp>
        <p:nvSpPr>
          <p:cNvPr id="10" name="Segnaposto numero diapositiva 1"/>
          <p:cNvSpPr>
            <a:spLocks noGrp="1"/>
          </p:cNvSpPr>
          <p:nvPr>
            <p:ph type="sldNum" sz="quarter" idx="12"/>
          </p:nvPr>
        </p:nvSpPr>
        <p:spPr>
          <a:xfrm>
            <a:off x="8539204" y="273559"/>
            <a:ext cx="200167" cy="178318"/>
          </a:xfrm>
        </p:spPr>
        <p:txBody>
          <a:bodyPr/>
          <a:lstStyle/>
          <a:p>
            <a:fld id="{C465A074-71B0-1C47-A455-7677837C124E}" type="slidenum">
              <a:rPr lang="it-IT" sz="1200" smtClean="0"/>
              <a:pPr/>
              <a:t>11</a:t>
            </a:fld>
            <a:endParaRPr lang="it-IT" sz="1200" dirty="0"/>
          </a:p>
        </p:txBody>
      </p:sp>
      <p:sp>
        <p:nvSpPr>
          <p:cNvPr id="7" name="Sottotitolo 7"/>
          <p:cNvSpPr>
            <a:spLocks noGrp="1"/>
          </p:cNvSpPr>
          <p:nvPr>
            <p:ph type="subTitle" idx="1"/>
          </p:nvPr>
        </p:nvSpPr>
        <p:spPr>
          <a:xfrm>
            <a:off x="347300" y="3105307"/>
            <a:ext cx="8386686" cy="290712"/>
          </a:xfrm>
        </p:spPr>
        <p:txBody>
          <a:bodyPr/>
          <a:lstStyle/>
          <a:p>
            <a:r>
              <a:rPr lang="it-IT" dirty="0" smtClean="0">
                <a:latin typeface="Arial" pitchFamily="34" charset="0"/>
                <a:cs typeface="Arial" pitchFamily="34" charset="0"/>
              </a:rPr>
              <a:t>Provisions </a:t>
            </a:r>
            <a:endParaRPr lang="en-US" b="1" dirty="0" smtClean="0">
              <a:solidFill>
                <a:schemeClr val="tx1"/>
              </a:solidFill>
              <a:latin typeface="Arial" pitchFamily="34" charset="0"/>
              <a:cs typeface="Arial" pitchFamily="34" charset="0"/>
            </a:endParaRPr>
          </a:p>
        </p:txBody>
      </p:sp>
      <p:sp>
        <p:nvSpPr>
          <p:cNvPr id="8"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Workmens/ Employees Tariff/ Policy </a:t>
            </a:r>
            <a:endParaRPr lang="en-US" dirty="0">
              <a:solidFill>
                <a:srgbClr val="C21B17"/>
              </a:solidFill>
              <a:latin typeface="+mj-lt"/>
            </a:endParaRPr>
          </a:p>
        </p:txBody>
      </p:sp>
      <p:sp>
        <p:nvSpPr>
          <p:cNvPr id="9"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429000" y="624840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 </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914" y="3547241"/>
            <a:ext cx="2129486" cy="262496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74503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12</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endParaRPr lang="en-US" sz="1400" dirty="0">
              <a:solidFill>
                <a:srgbClr val="C21B17"/>
              </a:solidFill>
              <a:latin typeface="Arial" pitchFamily="34" charset="0"/>
              <a:cs typeface="Arial" pitchFamily="34" charset="0"/>
            </a:endParaRPr>
          </a:p>
          <a:p>
            <a:pPr marL="0" indent="0">
              <a:buNone/>
            </a:pPr>
            <a:r>
              <a:rPr lang="en-US" sz="1400" dirty="0">
                <a:solidFill>
                  <a:srgbClr val="C21B17"/>
                </a:solidFill>
                <a:latin typeface="Arial" pitchFamily="34" charset="0"/>
                <a:cs typeface="Arial" pitchFamily="34" charset="0"/>
              </a:rPr>
              <a:t>I</a:t>
            </a:r>
            <a:r>
              <a:rPr lang="en-US" sz="1400" dirty="0" smtClean="0">
                <a:solidFill>
                  <a:srgbClr val="C21B17"/>
                </a:solidFill>
                <a:latin typeface="Arial" pitchFamily="34" charset="0"/>
                <a:cs typeface="Arial" pitchFamily="34" charset="0"/>
              </a:rPr>
              <a:t>f </a:t>
            </a:r>
            <a:r>
              <a:rPr lang="en-US" sz="1400" dirty="0">
                <a:solidFill>
                  <a:srgbClr val="C21B17"/>
                </a:solidFill>
                <a:latin typeface="Arial" pitchFamily="34" charset="0"/>
                <a:cs typeface="Arial" pitchFamily="34" charset="0"/>
              </a:rPr>
              <a:t>at any time during the Period of </a:t>
            </a:r>
            <a:r>
              <a:rPr lang="en-US" sz="1400" dirty="0" smtClean="0">
                <a:solidFill>
                  <a:srgbClr val="C21B17"/>
                </a:solidFill>
                <a:latin typeface="Arial" pitchFamily="34" charset="0"/>
                <a:cs typeface="Arial" pitchFamily="34" charset="0"/>
              </a:rPr>
              <a:t>Insurance any </a:t>
            </a:r>
            <a:r>
              <a:rPr lang="en-US" sz="1400" dirty="0">
                <a:solidFill>
                  <a:srgbClr val="C21B17"/>
                </a:solidFill>
                <a:latin typeface="Arial" pitchFamily="34" charset="0"/>
                <a:cs typeface="Arial" pitchFamily="34" charset="0"/>
              </a:rPr>
              <a:t>Employee or Employees of the Insured shall </a:t>
            </a:r>
            <a:endParaRPr lang="en-US" sz="1400" dirty="0" smtClean="0">
              <a:solidFill>
                <a:srgbClr val="C21B17"/>
              </a:solidFill>
              <a:latin typeface="Arial" pitchFamily="34" charset="0"/>
              <a:cs typeface="Arial" pitchFamily="34" charset="0"/>
            </a:endParaRPr>
          </a:p>
          <a:p>
            <a:pPr marL="0" indent="0">
              <a:buNone/>
            </a:pPr>
            <a:endParaRPr lang="en-US" sz="1400" b="1" u="sng" dirty="0">
              <a:solidFill>
                <a:srgbClr val="C21B17"/>
              </a:solidFill>
              <a:latin typeface="Arial" pitchFamily="34" charset="0"/>
              <a:cs typeface="Arial" pitchFamily="34" charset="0"/>
            </a:endParaRPr>
          </a:p>
          <a:p>
            <a:pPr marL="0" indent="0">
              <a:buNone/>
            </a:pPr>
            <a:r>
              <a:rPr lang="en-US" sz="1400" b="1" u="sng" dirty="0" smtClean="0">
                <a:solidFill>
                  <a:srgbClr val="C21B17"/>
                </a:solidFill>
                <a:latin typeface="Arial" pitchFamily="34" charset="0"/>
                <a:cs typeface="Arial" pitchFamily="34" charset="0"/>
              </a:rPr>
              <a:t>sustain Injury </a:t>
            </a:r>
            <a:r>
              <a:rPr lang="en-US" sz="1400" b="1" u="sng" dirty="0">
                <a:solidFill>
                  <a:srgbClr val="C21B17"/>
                </a:solidFill>
                <a:latin typeface="Arial" pitchFamily="34" charset="0"/>
                <a:cs typeface="Arial" pitchFamily="34" charset="0"/>
              </a:rPr>
              <a:t>by accident arising out of and in the course of </a:t>
            </a:r>
            <a:r>
              <a:rPr lang="en-US" sz="1400" b="1" u="sng" dirty="0" smtClean="0">
                <a:solidFill>
                  <a:srgbClr val="C21B17"/>
                </a:solidFill>
                <a:latin typeface="Arial" pitchFamily="34" charset="0"/>
                <a:cs typeface="Arial" pitchFamily="34" charset="0"/>
              </a:rPr>
              <a:t>his employment </a:t>
            </a:r>
            <a:r>
              <a:rPr lang="en-US" sz="1400" b="1" u="sng" dirty="0">
                <a:solidFill>
                  <a:srgbClr val="C21B17"/>
                </a:solidFill>
                <a:latin typeface="Arial" pitchFamily="34" charset="0"/>
                <a:cs typeface="Arial" pitchFamily="34" charset="0"/>
              </a:rPr>
              <a:t>in the Business</a:t>
            </a:r>
            <a:r>
              <a:rPr lang="en-US" sz="1400" b="1" u="sng" dirty="0" smtClean="0">
                <a:solidFill>
                  <a:srgbClr val="C21B17"/>
                </a:solidFill>
                <a:latin typeface="Arial" pitchFamily="34" charset="0"/>
                <a:cs typeface="Arial" pitchFamily="34" charset="0"/>
              </a:rPr>
              <a:t>,</a:t>
            </a:r>
          </a:p>
          <a:p>
            <a:pPr marL="0" indent="0">
              <a:buNone/>
            </a:pPr>
            <a:endParaRPr lang="en-US" sz="1400" b="1" u="sng" dirty="0">
              <a:solidFill>
                <a:srgbClr val="C21B17"/>
              </a:solidFill>
              <a:latin typeface="Arial" pitchFamily="34" charset="0"/>
              <a:cs typeface="Arial" pitchFamily="34" charset="0"/>
            </a:endParaRPr>
          </a:p>
          <a:p>
            <a:pPr marL="0" indent="0">
              <a:buNone/>
            </a:pPr>
            <a:r>
              <a:rPr lang="en-US" sz="1400" dirty="0" smtClean="0">
                <a:solidFill>
                  <a:srgbClr val="C21B17"/>
                </a:solidFill>
                <a:latin typeface="Arial" pitchFamily="34" charset="0"/>
                <a:cs typeface="Arial" pitchFamily="34" charset="0"/>
              </a:rPr>
              <a:t>for </a:t>
            </a:r>
            <a:r>
              <a:rPr lang="en-US" sz="1400" dirty="0">
                <a:solidFill>
                  <a:srgbClr val="C21B17"/>
                </a:solidFill>
                <a:latin typeface="Arial" pitchFamily="34" charset="0"/>
                <a:cs typeface="Arial" pitchFamily="34" charset="0"/>
              </a:rPr>
              <a:t>which the Insured is </a:t>
            </a:r>
            <a:r>
              <a:rPr lang="en-US" sz="1400" dirty="0" smtClean="0">
                <a:solidFill>
                  <a:srgbClr val="C21B17"/>
                </a:solidFill>
                <a:latin typeface="Arial" pitchFamily="34" charset="0"/>
                <a:cs typeface="Arial" pitchFamily="34" charset="0"/>
              </a:rPr>
              <a:t>liable to </a:t>
            </a:r>
            <a:r>
              <a:rPr lang="en-US" sz="1400" dirty="0">
                <a:solidFill>
                  <a:srgbClr val="C21B17"/>
                </a:solidFill>
                <a:latin typeface="Arial" pitchFamily="34" charset="0"/>
                <a:cs typeface="Arial" pitchFamily="34" charset="0"/>
              </a:rPr>
              <a:t>pay compensation under any Law(s) specified in </a:t>
            </a:r>
            <a:r>
              <a:rPr lang="en-US" sz="1400" dirty="0" smtClean="0">
                <a:solidFill>
                  <a:srgbClr val="C21B17"/>
                </a:solidFill>
                <a:latin typeface="Arial" pitchFamily="34" charset="0"/>
                <a:cs typeface="Arial" pitchFamily="34" charset="0"/>
              </a:rPr>
              <a:t>the Schedule</a:t>
            </a:r>
            <a:r>
              <a:rPr lang="en-US" sz="1400" dirty="0">
                <a:solidFill>
                  <a:srgbClr val="C21B17"/>
                </a:solidFill>
                <a:latin typeface="Arial" pitchFamily="34" charset="0"/>
                <a:cs typeface="Arial" pitchFamily="34" charset="0"/>
              </a:rPr>
              <a:t>, then the Company shall indemnify the </a:t>
            </a:r>
            <a:r>
              <a:rPr lang="en-US" sz="1400" dirty="0" smtClean="0">
                <a:solidFill>
                  <a:srgbClr val="C21B17"/>
                </a:solidFill>
                <a:latin typeface="Arial" pitchFamily="34" charset="0"/>
                <a:cs typeface="Arial" pitchFamily="34" charset="0"/>
              </a:rPr>
              <a:t>Insured up to </a:t>
            </a:r>
            <a:r>
              <a:rPr lang="en-US" sz="1400" dirty="0">
                <a:solidFill>
                  <a:srgbClr val="C21B17"/>
                </a:solidFill>
                <a:latin typeface="Arial" pitchFamily="34" charset="0"/>
                <a:cs typeface="Arial" pitchFamily="34" charset="0"/>
              </a:rPr>
              <a:t>the Limit of Indemnity against all sums for which </a:t>
            </a:r>
            <a:r>
              <a:rPr lang="en-US" sz="1400" dirty="0" smtClean="0">
                <a:solidFill>
                  <a:srgbClr val="C21B17"/>
                </a:solidFill>
                <a:latin typeface="Arial" pitchFamily="34" charset="0"/>
                <a:cs typeface="Arial" pitchFamily="34" charset="0"/>
              </a:rPr>
              <a:t>the Insured </a:t>
            </a:r>
            <a:r>
              <a:rPr lang="en-US" sz="1400" dirty="0">
                <a:solidFill>
                  <a:srgbClr val="C21B17"/>
                </a:solidFill>
                <a:latin typeface="Arial" pitchFamily="34" charset="0"/>
                <a:cs typeface="Arial" pitchFamily="34" charset="0"/>
              </a:rPr>
              <a:t>shall be so liable, including costs and expenses </a:t>
            </a:r>
            <a:r>
              <a:rPr lang="en-US" sz="1400" dirty="0" smtClean="0">
                <a:solidFill>
                  <a:srgbClr val="C21B17"/>
                </a:solidFill>
                <a:latin typeface="Arial" pitchFamily="34" charset="0"/>
                <a:cs typeface="Arial" pitchFamily="34" charset="0"/>
              </a:rPr>
              <a:t>for defending </a:t>
            </a:r>
            <a:r>
              <a:rPr lang="en-US" sz="1400" dirty="0">
                <a:solidFill>
                  <a:srgbClr val="C21B17"/>
                </a:solidFill>
                <a:latin typeface="Arial" pitchFamily="34" charset="0"/>
                <a:cs typeface="Arial" pitchFamily="34" charset="0"/>
              </a:rPr>
              <a:t>any such claim incurred with the </a:t>
            </a:r>
            <a:r>
              <a:rPr lang="en-US" sz="1400" dirty="0" smtClean="0">
                <a:solidFill>
                  <a:srgbClr val="C21B17"/>
                </a:solidFill>
                <a:latin typeface="Arial" pitchFamily="34" charset="0"/>
                <a:cs typeface="Arial" pitchFamily="34" charset="0"/>
              </a:rPr>
              <a:t>Company’s consent.</a:t>
            </a:r>
          </a:p>
          <a:p>
            <a:pPr marL="0" indent="0">
              <a:buNone/>
            </a:pPr>
            <a:endParaRPr lang="en-US" sz="1400" dirty="0" smtClean="0">
              <a:solidFill>
                <a:srgbClr val="C21B17"/>
              </a:solidFill>
              <a:latin typeface="Arial" pitchFamily="34" charset="0"/>
              <a:cs typeface="Arial" pitchFamily="34" charset="0"/>
            </a:endParaRPr>
          </a:p>
          <a:p>
            <a:pPr marL="0" indent="0">
              <a:buNone/>
            </a:pPr>
            <a:r>
              <a:rPr lang="en-US" sz="1400" dirty="0">
                <a:solidFill>
                  <a:srgbClr val="C21B17"/>
                </a:solidFill>
                <a:latin typeface="Arial" pitchFamily="34" charset="0"/>
                <a:cs typeface="Arial" pitchFamily="34" charset="0"/>
              </a:rPr>
              <a:t>Law(s</a:t>
            </a:r>
            <a:r>
              <a:rPr lang="en-US" sz="1400" dirty="0" smtClean="0">
                <a:solidFill>
                  <a:srgbClr val="C21B17"/>
                </a:solidFill>
                <a:latin typeface="Arial" pitchFamily="34" charset="0"/>
                <a:cs typeface="Arial" pitchFamily="34" charset="0"/>
              </a:rPr>
              <a:t>) applicable: </a:t>
            </a:r>
          </a:p>
          <a:p>
            <a:pPr marL="0" indent="0">
              <a:buNone/>
            </a:pPr>
            <a:endParaRPr lang="en-US" sz="1400" dirty="0">
              <a:solidFill>
                <a:srgbClr val="C21B17"/>
              </a:solidFill>
              <a:latin typeface="Arial" pitchFamily="34" charset="0"/>
              <a:cs typeface="Arial" pitchFamily="34" charset="0"/>
            </a:endParaRPr>
          </a:p>
          <a:p>
            <a:pPr marL="228600" indent="-228600">
              <a:buAutoNum type="arabicPeriod"/>
            </a:pPr>
            <a:r>
              <a:rPr lang="en-US" sz="1400" dirty="0" smtClean="0">
                <a:solidFill>
                  <a:srgbClr val="C21B17"/>
                </a:solidFill>
                <a:latin typeface="Arial" pitchFamily="34" charset="0"/>
                <a:cs typeface="Arial" pitchFamily="34" charset="0"/>
              </a:rPr>
              <a:t>Workmen's compensation act (as amended)</a:t>
            </a:r>
          </a:p>
          <a:p>
            <a:pPr marL="228600" indent="-228600">
              <a:buAutoNum type="arabicPeriod"/>
            </a:pPr>
            <a:r>
              <a:rPr lang="en-US" sz="1400" dirty="0" smtClean="0">
                <a:solidFill>
                  <a:srgbClr val="C21B17"/>
                </a:solidFill>
                <a:latin typeface="Arial" pitchFamily="34" charset="0"/>
                <a:cs typeface="Arial" pitchFamily="34" charset="0"/>
              </a:rPr>
              <a:t>Fatal accident act </a:t>
            </a:r>
          </a:p>
          <a:p>
            <a:pPr marL="228600" indent="-228600">
              <a:buAutoNum type="arabicPeriod"/>
            </a:pPr>
            <a:r>
              <a:rPr lang="en-US" sz="1400" dirty="0" smtClean="0">
                <a:solidFill>
                  <a:srgbClr val="C21B17"/>
                </a:solidFill>
                <a:latin typeface="Arial" pitchFamily="34" charset="0"/>
                <a:cs typeface="Arial" pitchFamily="34" charset="0"/>
              </a:rPr>
              <a:t>Common law </a:t>
            </a:r>
            <a:endParaRPr lang="en-US" sz="1400" dirty="0">
              <a:solidFill>
                <a:srgbClr val="C21B17"/>
              </a:solidFill>
              <a:latin typeface="Arial" pitchFamily="34" charset="0"/>
              <a:cs typeface="Arial" pitchFamily="34" charset="0"/>
            </a:endParaRPr>
          </a:p>
          <a:p>
            <a:pPr marL="0" indent="0">
              <a:buNone/>
            </a:pPr>
            <a:endParaRPr lang="en-US" sz="1400" dirty="0" smtClean="0">
              <a:solidFill>
                <a:srgbClr val="C21B17"/>
              </a:solidFill>
              <a:latin typeface="Arial" pitchFamily="34" charset="0"/>
              <a:cs typeface="Arial" pitchFamily="34" charset="0"/>
            </a:endParaRPr>
          </a:p>
          <a:p>
            <a:pPr marL="0" indent="0">
              <a:buNone/>
            </a:pPr>
            <a:r>
              <a:rPr lang="en-US" sz="1400" dirty="0" smtClean="0">
                <a:solidFill>
                  <a:srgbClr val="C21B17"/>
                </a:solidFill>
                <a:latin typeface="Arial" pitchFamily="34" charset="0"/>
                <a:cs typeface="Arial" pitchFamily="34" charset="0"/>
              </a:rPr>
              <a:t>PROVIDED </a:t>
            </a:r>
            <a:r>
              <a:rPr lang="en-US" sz="1400" dirty="0">
                <a:solidFill>
                  <a:srgbClr val="C21B17"/>
                </a:solidFill>
                <a:latin typeface="Arial" pitchFamily="34" charset="0"/>
                <a:cs typeface="Arial" pitchFamily="34" charset="0"/>
              </a:rPr>
              <a:t>ALWAYS that in the event of any change in the Law(s) or the substitution of other legislation therefor, this Policy shall remain in force but the liability of the Company shall be limited to such sum as the Company would have been liable to pay if the Law(s) had remained unaltered.</a:t>
            </a: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coverage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819525"/>
            <a:ext cx="2752725" cy="1666875"/>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238752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13</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endParaRPr lang="en-US" sz="1400" dirty="0">
              <a:solidFill>
                <a:srgbClr val="C21B17"/>
              </a:solidFill>
              <a:latin typeface="Arial" pitchFamily="34" charset="0"/>
              <a:cs typeface="Arial" pitchFamily="34" charset="0"/>
            </a:endParaRPr>
          </a:p>
          <a:p>
            <a:pPr marL="228600" indent="-228600">
              <a:buAutoNum type="arabicPeriod"/>
            </a:pPr>
            <a:r>
              <a:rPr lang="en-US" sz="1400" b="1" dirty="0" smtClean="0">
                <a:solidFill>
                  <a:srgbClr val="C21B17"/>
                </a:solidFill>
                <a:latin typeface="Arial" pitchFamily="34" charset="0"/>
                <a:cs typeface="Arial" pitchFamily="34" charset="0"/>
              </a:rPr>
              <a:t>Wages</a:t>
            </a:r>
            <a:r>
              <a:rPr lang="en-US" sz="1400" dirty="0" smtClean="0">
                <a:solidFill>
                  <a:srgbClr val="C21B17"/>
                </a:solidFill>
                <a:latin typeface="Arial" pitchFamily="34" charset="0"/>
                <a:cs typeface="Arial" pitchFamily="34" charset="0"/>
              </a:rPr>
              <a:t> </a:t>
            </a:r>
            <a:r>
              <a:rPr lang="en-US" sz="1400" dirty="0">
                <a:solidFill>
                  <a:srgbClr val="C21B17"/>
                </a:solidFill>
                <a:latin typeface="Arial" pitchFamily="34" charset="0"/>
                <a:cs typeface="Arial" pitchFamily="34" charset="0"/>
              </a:rPr>
              <a:t>means the remuneration payable to </a:t>
            </a:r>
            <a:r>
              <a:rPr lang="en-US" sz="1400" dirty="0" smtClean="0">
                <a:solidFill>
                  <a:srgbClr val="C21B17"/>
                </a:solidFill>
                <a:latin typeface="Arial" pitchFamily="34" charset="0"/>
                <a:cs typeface="Arial" pitchFamily="34" charset="0"/>
              </a:rPr>
              <a:t>an Employee </a:t>
            </a:r>
            <a:r>
              <a:rPr lang="en-US" sz="1400" dirty="0">
                <a:solidFill>
                  <a:srgbClr val="C21B17"/>
                </a:solidFill>
                <a:latin typeface="Arial" pitchFamily="34" charset="0"/>
                <a:cs typeface="Arial" pitchFamily="34" charset="0"/>
              </a:rPr>
              <a:t>by the Insured for the employment in </a:t>
            </a:r>
            <a:r>
              <a:rPr lang="en-US" sz="1400" dirty="0" smtClean="0">
                <a:solidFill>
                  <a:srgbClr val="C21B17"/>
                </a:solidFill>
                <a:latin typeface="Arial" pitchFamily="34" charset="0"/>
                <a:cs typeface="Arial" pitchFamily="34" charset="0"/>
              </a:rPr>
              <a:t>the Business </a:t>
            </a:r>
            <a:r>
              <a:rPr lang="en-US" sz="1400" dirty="0">
                <a:solidFill>
                  <a:srgbClr val="C21B17"/>
                </a:solidFill>
                <a:latin typeface="Arial" pitchFamily="34" charset="0"/>
                <a:cs typeface="Arial" pitchFamily="34" charset="0"/>
              </a:rPr>
              <a:t>and includes any privilege or benefit which </a:t>
            </a:r>
            <a:r>
              <a:rPr lang="en-US" sz="1400" dirty="0" smtClean="0">
                <a:solidFill>
                  <a:srgbClr val="C21B17"/>
                </a:solidFill>
                <a:latin typeface="Arial" pitchFamily="34" charset="0"/>
                <a:cs typeface="Arial" pitchFamily="34" charset="0"/>
              </a:rPr>
              <a:t>is capable </a:t>
            </a:r>
            <a:r>
              <a:rPr lang="en-US" sz="1400" dirty="0">
                <a:solidFill>
                  <a:srgbClr val="C21B17"/>
                </a:solidFill>
                <a:latin typeface="Arial" pitchFamily="34" charset="0"/>
                <a:cs typeface="Arial" pitchFamily="34" charset="0"/>
              </a:rPr>
              <a:t>of being estimated in money </a:t>
            </a:r>
            <a:r>
              <a:rPr lang="en-US" sz="1400" b="1" u="sng" dirty="0">
                <a:solidFill>
                  <a:srgbClr val="C21B17"/>
                </a:solidFill>
                <a:latin typeface="Arial" pitchFamily="34" charset="0"/>
                <a:cs typeface="Arial" pitchFamily="34" charset="0"/>
              </a:rPr>
              <a:t>other than </a:t>
            </a:r>
            <a:r>
              <a:rPr lang="en-US" sz="1400" b="1" u="sng" dirty="0" smtClean="0">
                <a:solidFill>
                  <a:srgbClr val="C21B17"/>
                </a:solidFill>
                <a:latin typeface="Arial" pitchFamily="34" charset="0"/>
                <a:cs typeface="Arial" pitchFamily="34" charset="0"/>
              </a:rPr>
              <a:t>a </a:t>
            </a:r>
            <a:r>
              <a:rPr lang="en-US" sz="1400" dirty="0" smtClean="0">
                <a:solidFill>
                  <a:srgbClr val="C21B17"/>
                </a:solidFill>
                <a:latin typeface="Arial" pitchFamily="34" charset="0"/>
                <a:cs typeface="Arial" pitchFamily="34" charset="0"/>
              </a:rPr>
              <a:t>travelling </a:t>
            </a:r>
            <a:r>
              <a:rPr lang="en-US" sz="1400" dirty="0">
                <a:solidFill>
                  <a:srgbClr val="C21B17"/>
                </a:solidFill>
                <a:latin typeface="Arial" pitchFamily="34" charset="0"/>
                <a:cs typeface="Arial" pitchFamily="34" charset="0"/>
              </a:rPr>
              <a:t>allowance or the value of any </a:t>
            </a:r>
            <a:r>
              <a:rPr lang="en-US" sz="1400" dirty="0" smtClean="0">
                <a:solidFill>
                  <a:srgbClr val="C21B17"/>
                </a:solidFill>
                <a:latin typeface="Arial" pitchFamily="34" charset="0"/>
                <a:cs typeface="Arial" pitchFamily="34" charset="0"/>
              </a:rPr>
              <a:t>travelling concession </a:t>
            </a:r>
            <a:r>
              <a:rPr lang="en-US" sz="1400" dirty="0">
                <a:solidFill>
                  <a:srgbClr val="C21B17"/>
                </a:solidFill>
                <a:latin typeface="Arial" pitchFamily="34" charset="0"/>
                <a:cs typeface="Arial" pitchFamily="34" charset="0"/>
              </a:rPr>
              <a:t>or a contribution paid by the employer of </a:t>
            </a:r>
            <a:r>
              <a:rPr lang="en-US" sz="1400" dirty="0" smtClean="0">
                <a:solidFill>
                  <a:srgbClr val="C21B17"/>
                </a:solidFill>
                <a:latin typeface="Arial" pitchFamily="34" charset="0"/>
                <a:cs typeface="Arial" pitchFamily="34" charset="0"/>
              </a:rPr>
              <a:t>an employee </a:t>
            </a:r>
            <a:r>
              <a:rPr lang="en-US" sz="1400" dirty="0">
                <a:solidFill>
                  <a:srgbClr val="C21B17"/>
                </a:solidFill>
                <a:latin typeface="Arial" pitchFamily="34" charset="0"/>
                <a:cs typeface="Arial" pitchFamily="34" charset="0"/>
              </a:rPr>
              <a:t>towards any pension or provident fund or </a:t>
            </a:r>
            <a:r>
              <a:rPr lang="en-US" sz="1400" dirty="0" smtClean="0">
                <a:solidFill>
                  <a:srgbClr val="C21B17"/>
                </a:solidFill>
                <a:latin typeface="Arial" pitchFamily="34" charset="0"/>
                <a:cs typeface="Arial" pitchFamily="34" charset="0"/>
              </a:rPr>
              <a:t>a sum </a:t>
            </a:r>
            <a:r>
              <a:rPr lang="en-US" sz="1400" dirty="0">
                <a:solidFill>
                  <a:srgbClr val="C21B17"/>
                </a:solidFill>
                <a:latin typeface="Arial" pitchFamily="34" charset="0"/>
                <a:cs typeface="Arial" pitchFamily="34" charset="0"/>
              </a:rPr>
              <a:t>paid to an employee to cover any special </a:t>
            </a:r>
            <a:r>
              <a:rPr lang="en-US" sz="1400" dirty="0" smtClean="0">
                <a:solidFill>
                  <a:srgbClr val="C21B17"/>
                </a:solidFill>
                <a:latin typeface="Arial" pitchFamily="34" charset="0"/>
                <a:cs typeface="Arial" pitchFamily="34" charset="0"/>
              </a:rPr>
              <a:t>expenses entailed </a:t>
            </a:r>
            <a:r>
              <a:rPr lang="en-US" sz="1400" dirty="0">
                <a:solidFill>
                  <a:srgbClr val="C21B17"/>
                </a:solidFill>
                <a:latin typeface="Arial" pitchFamily="34" charset="0"/>
                <a:cs typeface="Arial" pitchFamily="34" charset="0"/>
              </a:rPr>
              <a:t>on him by the nature of his employment</a:t>
            </a:r>
            <a:r>
              <a:rPr lang="en-US" sz="1400" dirty="0" smtClean="0">
                <a:solidFill>
                  <a:srgbClr val="C21B17"/>
                </a:solidFill>
                <a:latin typeface="Arial" pitchFamily="34" charset="0"/>
                <a:cs typeface="Arial" pitchFamily="34" charset="0"/>
              </a:rPr>
              <a:t>;</a:t>
            </a:r>
          </a:p>
          <a:p>
            <a:pPr marL="228600" indent="-228600">
              <a:buAutoNum type="arabicPeriod"/>
            </a:pPr>
            <a:endParaRPr lang="en-US" sz="1400" dirty="0">
              <a:solidFill>
                <a:srgbClr val="C21B17"/>
              </a:solidFill>
              <a:latin typeface="Arial" pitchFamily="34" charset="0"/>
              <a:cs typeface="Arial" pitchFamily="34" charset="0"/>
            </a:endParaRPr>
          </a:p>
          <a:p>
            <a:pPr marL="0" indent="0">
              <a:buNone/>
            </a:pPr>
            <a:r>
              <a:rPr lang="en-US" sz="1400" b="1" dirty="0" smtClean="0">
                <a:solidFill>
                  <a:srgbClr val="C21B17"/>
                </a:solidFill>
                <a:latin typeface="Arial" pitchFamily="34" charset="0"/>
                <a:cs typeface="Arial" pitchFamily="34" charset="0"/>
              </a:rPr>
              <a:t>2.  </a:t>
            </a:r>
            <a:r>
              <a:rPr lang="en-US" sz="1400" b="1" dirty="0">
                <a:solidFill>
                  <a:srgbClr val="C21B17"/>
                </a:solidFill>
                <a:latin typeface="Arial" pitchFamily="34" charset="0"/>
                <a:cs typeface="Arial" pitchFamily="34" charset="0"/>
              </a:rPr>
              <a:t>Employee or Employees </a:t>
            </a:r>
            <a:r>
              <a:rPr lang="en-US" sz="1400" dirty="0">
                <a:solidFill>
                  <a:srgbClr val="C21B17"/>
                </a:solidFill>
                <a:latin typeface="Arial" pitchFamily="34" charset="0"/>
                <a:cs typeface="Arial" pitchFamily="34" charset="0"/>
              </a:rPr>
              <a:t>means such person </a:t>
            </a:r>
            <a:r>
              <a:rPr lang="en-US" sz="1400" dirty="0" smtClean="0">
                <a:solidFill>
                  <a:srgbClr val="C21B17"/>
                </a:solidFill>
                <a:latin typeface="Arial" pitchFamily="34" charset="0"/>
                <a:cs typeface="Arial" pitchFamily="34" charset="0"/>
              </a:rPr>
              <a:t>or persons </a:t>
            </a:r>
            <a:r>
              <a:rPr lang="en-US" sz="1400" dirty="0">
                <a:solidFill>
                  <a:srgbClr val="C21B17"/>
                </a:solidFill>
                <a:latin typeface="Arial" pitchFamily="34" charset="0"/>
                <a:cs typeface="Arial" pitchFamily="34" charset="0"/>
              </a:rPr>
              <a:t>in direct employment under the Insured in the</a:t>
            </a:r>
          </a:p>
          <a:p>
            <a:pPr marL="0" indent="0">
              <a:buNone/>
            </a:pPr>
            <a:r>
              <a:rPr lang="en-US" sz="1400" dirty="0" smtClean="0">
                <a:solidFill>
                  <a:srgbClr val="C21B17"/>
                </a:solidFill>
                <a:latin typeface="Arial" pitchFamily="34" charset="0"/>
                <a:cs typeface="Arial" pitchFamily="34" charset="0"/>
              </a:rPr>
              <a:t>     Business</a:t>
            </a:r>
            <a:r>
              <a:rPr lang="en-US" sz="1400" dirty="0">
                <a:solidFill>
                  <a:srgbClr val="C21B17"/>
                </a:solidFill>
                <a:latin typeface="Arial" pitchFamily="34" charset="0"/>
                <a:cs typeface="Arial" pitchFamily="34" charset="0"/>
              </a:rPr>
              <a:t>, but shall not include any person </a:t>
            </a:r>
            <a:r>
              <a:rPr lang="en-US" sz="1400" dirty="0" smtClean="0">
                <a:solidFill>
                  <a:srgbClr val="C21B17"/>
                </a:solidFill>
                <a:latin typeface="Arial" pitchFamily="34" charset="0"/>
                <a:cs typeface="Arial" pitchFamily="34" charset="0"/>
              </a:rPr>
              <a:t>employed under </a:t>
            </a:r>
            <a:r>
              <a:rPr lang="en-US" sz="1400" dirty="0">
                <a:solidFill>
                  <a:srgbClr val="C21B17"/>
                </a:solidFill>
                <a:latin typeface="Arial" pitchFamily="34" charset="0"/>
                <a:cs typeface="Arial" pitchFamily="34" charset="0"/>
              </a:rPr>
              <a:t>a Contractor or Sub-Contractor of the Insured</a:t>
            </a:r>
          </a:p>
          <a:p>
            <a:pPr marL="0" indent="0">
              <a:buNone/>
            </a:pPr>
            <a:r>
              <a:rPr lang="en-US" sz="1400" dirty="0" smtClean="0">
                <a:solidFill>
                  <a:srgbClr val="C21B17"/>
                </a:solidFill>
                <a:latin typeface="Arial" pitchFamily="34" charset="0"/>
                <a:cs typeface="Arial" pitchFamily="34" charset="0"/>
              </a:rPr>
              <a:t>     unless specifically </a:t>
            </a:r>
            <a:r>
              <a:rPr lang="en-US" sz="1400" dirty="0">
                <a:solidFill>
                  <a:srgbClr val="C21B17"/>
                </a:solidFill>
                <a:latin typeface="Arial" pitchFamily="34" charset="0"/>
                <a:cs typeface="Arial" pitchFamily="34" charset="0"/>
              </a:rPr>
              <a:t>shown as covered in the </a:t>
            </a:r>
            <a:r>
              <a:rPr lang="en-US" sz="1400" dirty="0" smtClean="0">
                <a:solidFill>
                  <a:srgbClr val="C21B17"/>
                </a:solidFill>
                <a:latin typeface="Arial" pitchFamily="34" charset="0"/>
                <a:cs typeface="Arial" pitchFamily="34" charset="0"/>
              </a:rPr>
              <a:t>Schedule and </a:t>
            </a:r>
            <a:r>
              <a:rPr lang="en-US" sz="1400" dirty="0">
                <a:solidFill>
                  <a:srgbClr val="C21B17"/>
                </a:solidFill>
                <a:latin typeface="Arial" pitchFamily="34" charset="0"/>
                <a:cs typeface="Arial" pitchFamily="34" charset="0"/>
              </a:rPr>
              <a:t>by an endorsement</a:t>
            </a:r>
            <a:r>
              <a:rPr lang="en-US" sz="1400" dirty="0" smtClean="0">
                <a:solidFill>
                  <a:srgbClr val="C21B17"/>
                </a:solidFill>
                <a:latin typeface="Arial" pitchFamily="34" charset="0"/>
                <a:cs typeface="Arial" pitchFamily="34" charset="0"/>
              </a:rPr>
              <a:t>.</a:t>
            </a:r>
          </a:p>
          <a:p>
            <a:pPr marL="0" indent="0">
              <a:buNone/>
            </a:pPr>
            <a:endParaRPr lang="en-US" sz="1400" dirty="0">
              <a:solidFill>
                <a:srgbClr val="C21B17"/>
              </a:solidFill>
              <a:latin typeface="Arial" pitchFamily="34" charset="0"/>
              <a:cs typeface="Arial" pitchFamily="34" charset="0"/>
            </a:endParaRPr>
          </a:p>
          <a:p>
            <a:pPr marL="0" indent="0">
              <a:buNone/>
            </a:pPr>
            <a:r>
              <a:rPr lang="en-US" sz="1400" b="1" dirty="0">
                <a:solidFill>
                  <a:srgbClr val="C21B17"/>
                </a:solidFill>
                <a:latin typeface="Arial" pitchFamily="34" charset="0"/>
                <a:cs typeface="Arial" pitchFamily="34" charset="0"/>
              </a:rPr>
              <a:t>3.  </a:t>
            </a:r>
            <a:r>
              <a:rPr lang="en-US" sz="1400" b="1" dirty="0" smtClean="0">
                <a:solidFill>
                  <a:srgbClr val="C21B17"/>
                </a:solidFill>
                <a:latin typeface="Arial" pitchFamily="34" charset="0"/>
                <a:cs typeface="Arial" pitchFamily="34" charset="0"/>
              </a:rPr>
              <a:t> Injury </a:t>
            </a:r>
            <a:r>
              <a:rPr lang="en-US" sz="1400" dirty="0">
                <a:solidFill>
                  <a:srgbClr val="C21B17"/>
                </a:solidFill>
                <a:latin typeface="Arial" pitchFamily="34" charset="0"/>
                <a:cs typeface="Arial" pitchFamily="34" charset="0"/>
              </a:rPr>
              <a:t>means physical bodily injury including death resulting from such injury arising out of an accident but does not  </a:t>
            </a:r>
            <a:r>
              <a:rPr lang="en-US" sz="1400" dirty="0" smtClean="0">
                <a:solidFill>
                  <a:srgbClr val="C21B17"/>
                </a:solidFill>
                <a:latin typeface="Arial" pitchFamily="34" charset="0"/>
                <a:cs typeface="Arial" pitchFamily="34" charset="0"/>
              </a:rPr>
              <a:t>include </a:t>
            </a:r>
            <a:r>
              <a:rPr lang="en-US" sz="1400" dirty="0">
                <a:solidFill>
                  <a:srgbClr val="C21B17"/>
                </a:solidFill>
                <a:latin typeface="Arial" pitchFamily="34" charset="0"/>
                <a:cs typeface="Arial" pitchFamily="34" charset="0"/>
              </a:rPr>
              <a:t>any mental sickness, disease, Occupational Disease, unless caused by such physical bodily injury.</a:t>
            </a: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Definitions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762000"/>
            <a:ext cx="1143000" cy="11430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34239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14</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marL="0" indent="0">
              <a:buNone/>
            </a:pPr>
            <a:r>
              <a:rPr lang="en-US" sz="1400" dirty="0" smtClean="0">
                <a:solidFill>
                  <a:srgbClr val="C00000"/>
                </a:solidFill>
              </a:rPr>
              <a:t>This </a:t>
            </a:r>
            <a:r>
              <a:rPr lang="en-US" sz="1400" dirty="0">
                <a:solidFill>
                  <a:srgbClr val="C00000"/>
                </a:solidFill>
              </a:rPr>
              <a:t>Policy shall not cover liability of the </a:t>
            </a:r>
            <a:r>
              <a:rPr lang="en-US" sz="1400" b="1" dirty="0">
                <a:solidFill>
                  <a:srgbClr val="C00000"/>
                </a:solidFill>
              </a:rPr>
              <a:t>Insured</a:t>
            </a:r>
            <a:r>
              <a:rPr lang="en-US" sz="1400" dirty="0">
                <a:solidFill>
                  <a:srgbClr val="C00000"/>
                </a:solidFill>
              </a:rPr>
              <a:t>:</a:t>
            </a:r>
          </a:p>
          <a:p>
            <a:pPr marL="0" indent="0">
              <a:buNone/>
            </a:pPr>
            <a:endParaRPr lang="en-US" sz="1400" dirty="0" smtClean="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a</a:t>
            </a:r>
            <a:r>
              <a:rPr lang="en-US" sz="1400" dirty="0">
                <a:solidFill>
                  <a:srgbClr val="C00000"/>
                </a:solidFill>
                <a:latin typeface="Arial" pitchFamily="34" charset="0"/>
                <a:cs typeface="Arial" pitchFamily="34" charset="0"/>
              </a:rPr>
              <a:t>) For </a:t>
            </a:r>
            <a:r>
              <a:rPr lang="en-US" sz="1400" b="1" dirty="0">
                <a:solidFill>
                  <a:srgbClr val="C00000"/>
                </a:solidFill>
                <a:latin typeface="Arial" pitchFamily="34" charset="0"/>
                <a:cs typeface="Arial" pitchFamily="34" charset="0"/>
              </a:rPr>
              <a:t>Injury </a:t>
            </a:r>
            <a:r>
              <a:rPr lang="en-US" sz="1400" dirty="0">
                <a:solidFill>
                  <a:srgbClr val="C00000"/>
                </a:solidFill>
                <a:latin typeface="Arial" pitchFamily="34" charset="0"/>
                <a:cs typeface="Arial" pitchFamily="34" charset="0"/>
              </a:rPr>
              <a:t>caused to </a:t>
            </a:r>
            <a:r>
              <a:rPr lang="en-US" sz="1400" b="1" dirty="0">
                <a:solidFill>
                  <a:srgbClr val="C00000"/>
                </a:solidFill>
                <a:latin typeface="Arial" pitchFamily="34" charset="0"/>
                <a:cs typeface="Arial" pitchFamily="34" charset="0"/>
              </a:rPr>
              <a:t>Employee </a:t>
            </a:r>
            <a:r>
              <a:rPr lang="en-US" sz="1400" dirty="0">
                <a:solidFill>
                  <a:srgbClr val="C00000"/>
                </a:solidFill>
                <a:latin typeface="Arial" pitchFamily="34" charset="0"/>
                <a:cs typeface="Arial" pitchFamily="34" charset="0"/>
              </a:rPr>
              <a:t>by accident directly </a:t>
            </a:r>
            <a:r>
              <a:rPr lang="en-US" sz="1400" dirty="0" smtClean="0">
                <a:solidFill>
                  <a:srgbClr val="C00000"/>
                </a:solidFill>
                <a:latin typeface="Arial" pitchFamily="34" charset="0"/>
                <a:cs typeface="Arial" pitchFamily="34" charset="0"/>
              </a:rPr>
              <a:t>or indirectly </a:t>
            </a:r>
            <a:r>
              <a:rPr lang="en-US" sz="1400" dirty="0">
                <a:solidFill>
                  <a:srgbClr val="C00000"/>
                </a:solidFill>
                <a:latin typeface="Arial" pitchFamily="34" charset="0"/>
                <a:cs typeface="Arial" pitchFamily="34" charset="0"/>
              </a:rPr>
              <a:t>caused by or arising from or in consequence</a:t>
            </a:r>
          </a:p>
          <a:p>
            <a:pPr marL="0" indent="0">
              <a:buNone/>
            </a:pPr>
            <a:r>
              <a:rPr lang="en-US" sz="1400" dirty="0">
                <a:solidFill>
                  <a:srgbClr val="C00000"/>
                </a:solidFill>
                <a:latin typeface="Arial" pitchFamily="34" charset="0"/>
                <a:cs typeface="Arial" pitchFamily="34" charset="0"/>
              </a:rPr>
              <a:t>of or attributable to war, invasion, act of foreign </a:t>
            </a:r>
            <a:r>
              <a:rPr lang="en-US" sz="1400" dirty="0" smtClean="0">
                <a:solidFill>
                  <a:srgbClr val="C00000"/>
                </a:solidFill>
                <a:latin typeface="Arial" pitchFamily="34" charset="0"/>
                <a:cs typeface="Arial" pitchFamily="34" charset="0"/>
              </a:rPr>
              <a:t>enemy, hostilities </a:t>
            </a:r>
            <a:r>
              <a:rPr lang="en-US" sz="1400" dirty="0">
                <a:solidFill>
                  <a:srgbClr val="C00000"/>
                </a:solidFill>
                <a:latin typeface="Arial" pitchFamily="34" charset="0"/>
                <a:cs typeface="Arial" pitchFamily="34" charset="0"/>
              </a:rPr>
              <a:t>(whether war be declared or not) civil war,</a:t>
            </a:r>
          </a:p>
          <a:p>
            <a:pPr marL="0" indent="0">
              <a:buNone/>
            </a:pPr>
            <a:r>
              <a:rPr lang="en-US" sz="1400" dirty="0">
                <a:solidFill>
                  <a:srgbClr val="C00000"/>
                </a:solidFill>
                <a:latin typeface="Arial" pitchFamily="34" charset="0"/>
                <a:cs typeface="Arial" pitchFamily="34" charset="0"/>
              </a:rPr>
              <a:t>mutiny, insurrection, rebellion, revolution or military </a:t>
            </a:r>
            <a:r>
              <a:rPr lang="en-US" sz="1400" dirty="0" smtClean="0">
                <a:solidFill>
                  <a:srgbClr val="C00000"/>
                </a:solidFill>
                <a:latin typeface="Arial" pitchFamily="34" charset="0"/>
                <a:cs typeface="Arial" pitchFamily="34" charset="0"/>
              </a:rPr>
              <a:t>or usurped </a:t>
            </a:r>
            <a:r>
              <a:rPr lang="en-US" sz="1400" dirty="0">
                <a:solidFill>
                  <a:srgbClr val="C00000"/>
                </a:solidFill>
                <a:latin typeface="Arial" pitchFamily="34" charset="0"/>
                <a:cs typeface="Arial" pitchFamily="34" charset="0"/>
              </a:rPr>
              <a:t>power, nuclear weapons material, </a:t>
            </a:r>
            <a:r>
              <a:rPr lang="en-US" sz="1400" dirty="0" err="1">
                <a:solidFill>
                  <a:srgbClr val="C00000"/>
                </a:solidFill>
                <a:latin typeface="Arial" pitchFamily="34" charset="0"/>
                <a:cs typeface="Arial" pitchFamily="34" charset="0"/>
              </a:rPr>
              <a:t>ionising</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radiations or contamination by radioactivity from </a:t>
            </a:r>
            <a:r>
              <a:rPr lang="en-US" sz="1400" dirty="0" smtClean="0">
                <a:solidFill>
                  <a:srgbClr val="C00000"/>
                </a:solidFill>
                <a:latin typeface="Arial" pitchFamily="34" charset="0"/>
                <a:cs typeface="Arial" pitchFamily="34" charset="0"/>
              </a:rPr>
              <a:t>any nuclear </a:t>
            </a:r>
            <a:r>
              <a:rPr lang="en-US" sz="1400" dirty="0">
                <a:solidFill>
                  <a:srgbClr val="C00000"/>
                </a:solidFill>
                <a:latin typeface="Arial" pitchFamily="34" charset="0"/>
                <a:cs typeface="Arial" pitchFamily="34" charset="0"/>
              </a:rPr>
              <a:t>fuel or from any nuclear waste from the</a:t>
            </a:r>
          </a:p>
          <a:p>
            <a:pPr marL="0" indent="0">
              <a:buNone/>
            </a:pPr>
            <a:r>
              <a:rPr lang="en-US" sz="1400" dirty="0">
                <a:solidFill>
                  <a:srgbClr val="C00000"/>
                </a:solidFill>
                <a:latin typeface="Arial" pitchFamily="34" charset="0"/>
                <a:cs typeface="Arial" pitchFamily="34" charset="0"/>
              </a:rPr>
              <a:t>combustion of nuclear fuel</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b) Accident occurring at any other place than the Place </a:t>
            </a:r>
            <a:r>
              <a:rPr lang="en-US" sz="1400" dirty="0" smtClean="0">
                <a:solidFill>
                  <a:srgbClr val="C00000"/>
                </a:solidFill>
                <a:latin typeface="Arial" pitchFamily="34" charset="0"/>
                <a:cs typeface="Arial" pitchFamily="34" charset="0"/>
              </a:rPr>
              <a:t>or Places </a:t>
            </a:r>
            <a:r>
              <a:rPr lang="en-US" sz="1400" dirty="0">
                <a:solidFill>
                  <a:srgbClr val="C00000"/>
                </a:solidFill>
                <a:latin typeface="Arial" pitchFamily="34" charset="0"/>
                <a:cs typeface="Arial" pitchFamily="34" charset="0"/>
              </a:rPr>
              <a:t>of Employment specified in the </a:t>
            </a:r>
            <a:r>
              <a:rPr lang="en-US" sz="1400" b="1" dirty="0">
                <a:solidFill>
                  <a:srgbClr val="C00000"/>
                </a:solidFill>
                <a:latin typeface="Arial" pitchFamily="34" charset="0"/>
                <a:cs typeface="Arial" pitchFamily="34" charset="0"/>
              </a:rPr>
              <a:t>Schedule</a:t>
            </a: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unless the </a:t>
            </a:r>
            <a:r>
              <a:rPr lang="en-US" sz="1400" b="1" dirty="0">
                <a:solidFill>
                  <a:srgbClr val="C00000"/>
                </a:solidFill>
                <a:latin typeface="Arial" pitchFamily="34" charset="0"/>
                <a:cs typeface="Arial" pitchFamily="34" charset="0"/>
              </a:rPr>
              <a:t>Employee </a:t>
            </a:r>
            <a:r>
              <a:rPr lang="en-US" sz="1400" dirty="0">
                <a:solidFill>
                  <a:srgbClr val="C00000"/>
                </a:solidFill>
                <a:latin typeface="Arial" pitchFamily="34" charset="0"/>
                <a:cs typeface="Arial" pitchFamily="34" charset="0"/>
              </a:rPr>
              <a:t>was at such other place whilst on </a:t>
            </a:r>
            <a:r>
              <a:rPr lang="en-US" sz="1400" dirty="0" smtClean="0">
                <a:solidFill>
                  <a:srgbClr val="C00000"/>
                </a:solidFill>
                <a:latin typeface="Arial" pitchFamily="34" charset="0"/>
                <a:cs typeface="Arial" pitchFamily="34" charset="0"/>
              </a:rPr>
              <a:t>duty for </a:t>
            </a:r>
            <a:r>
              <a:rPr lang="en-US" sz="1400" dirty="0">
                <a:solidFill>
                  <a:srgbClr val="C00000"/>
                </a:solidFill>
                <a:latin typeface="Arial" pitchFamily="34" charset="0"/>
                <a:cs typeface="Arial" pitchFamily="34" charset="0"/>
              </a:rPr>
              <a:t>the purpose of the </a:t>
            </a:r>
            <a:r>
              <a:rPr lang="en-US" sz="1400" b="1" dirty="0">
                <a:solidFill>
                  <a:srgbClr val="C00000"/>
                </a:solidFill>
                <a:latin typeface="Arial" pitchFamily="34" charset="0"/>
                <a:cs typeface="Arial" pitchFamily="34" charset="0"/>
              </a:rPr>
              <a:t>Business </a:t>
            </a:r>
            <a:r>
              <a:rPr lang="en-US" sz="1400" dirty="0">
                <a:solidFill>
                  <a:srgbClr val="C00000"/>
                </a:solidFill>
                <a:latin typeface="Arial" pitchFamily="34" charset="0"/>
                <a:cs typeface="Arial" pitchFamily="34" charset="0"/>
              </a:rPr>
              <a:t>and on the </a:t>
            </a:r>
            <a:r>
              <a:rPr lang="en-US" sz="1400" dirty="0" smtClean="0">
                <a:solidFill>
                  <a:srgbClr val="C00000"/>
                </a:solidFill>
                <a:latin typeface="Arial" pitchFamily="34" charset="0"/>
                <a:cs typeface="Arial" pitchFamily="34" charset="0"/>
              </a:rPr>
              <a:t>directions of </a:t>
            </a:r>
            <a:r>
              <a:rPr lang="en-US" sz="1400" dirty="0">
                <a:solidFill>
                  <a:srgbClr val="C00000"/>
                </a:solidFill>
                <a:latin typeface="Arial" pitchFamily="34" charset="0"/>
                <a:cs typeface="Arial" pitchFamily="34" charset="0"/>
              </a:rPr>
              <a:t>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or any of its official authorized </a:t>
            </a:r>
            <a:r>
              <a:rPr lang="en-US" sz="1400" dirty="0" smtClean="0">
                <a:solidFill>
                  <a:srgbClr val="C00000"/>
                </a:solidFill>
                <a:latin typeface="Arial" pitchFamily="34" charset="0"/>
                <a:cs typeface="Arial" pitchFamily="34" charset="0"/>
              </a:rPr>
              <a:t>to exercise </a:t>
            </a:r>
            <a:r>
              <a:rPr lang="en-US" sz="1400" dirty="0">
                <a:solidFill>
                  <a:srgbClr val="C00000"/>
                </a:solidFill>
                <a:latin typeface="Arial" pitchFamily="34" charset="0"/>
                <a:cs typeface="Arial" pitchFamily="34" charset="0"/>
              </a:rPr>
              <a:t>control and supervision over the </a:t>
            </a:r>
            <a:r>
              <a:rPr lang="en-US" sz="1400" b="1" dirty="0" smtClean="0">
                <a:solidFill>
                  <a:srgbClr val="C00000"/>
                </a:solidFill>
                <a:latin typeface="Arial" pitchFamily="34" charset="0"/>
                <a:cs typeface="Arial" pitchFamily="34" charset="0"/>
              </a:rPr>
              <a:t>Employee</a:t>
            </a:r>
            <a:r>
              <a:rPr lang="en-US" sz="1400" dirty="0" smtClean="0">
                <a:solidFill>
                  <a:srgbClr val="C00000"/>
                </a:solidFill>
                <a:latin typeface="Arial" pitchFamily="34" charset="0"/>
                <a:cs typeface="Arial" pitchFamily="34" charset="0"/>
              </a:rPr>
              <a:t>..</a:t>
            </a:r>
          </a:p>
          <a:p>
            <a:pPr marL="0" indent="0">
              <a:buNone/>
            </a:pPr>
            <a:endParaRPr lang="en-US" sz="1400" dirty="0" smtClean="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c) For </a:t>
            </a:r>
            <a:r>
              <a:rPr lang="en-US" sz="1400" b="1" dirty="0" smtClean="0">
                <a:solidFill>
                  <a:srgbClr val="C00000"/>
                </a:solidFill>
                <a:latin typeface="Arial" pitchFamily="34" charset="0"/>
                <a:cs typeface="Arial" pitchFamily="34" charset="0"/>
              </a:rPr>
              <a:t>Occupational Diseases </a:t>
            </a:r>
            <a:r>
              <a:rPr lang="en-US" sz="1400" dirty="0" smtClean="0">
                <a:solidFill>
                  <a:srgbClr val="C00000"/>
                </a:solidFill>
                <a:latin typeface="Arial" pitchFamily="34" charset="0"/>
                <a:cs typeface="Arial" pitchFamily="34" charset="0"/>
              </a:rPr>
              <a:t>contracted by an </a:t>
            </a:r>
            <a:r>
              <a:rPr lang="en-US" sz="1400" b="1" dirty="0" smtClean="0">
                <a:solidFill>
                  <a:srgbClr val="C00000"/>
                </a:solidFill>
                <a:latin typeface="Arial" pitchFamily="34" charset="0"/>
                <a:cs typeface="Arial" pitchFamily="34" charset="0"/>
              </a:rPr>
              <a:t>Employee</a:t>
            </a:r>
          </a:p>
          <a:p>
            <a:pPr marL="0" indent="0">
              <a:buNone/>
            </a:pPr>
            <a:endParaRPr lang="en-US" sz="1400" b="1" dirty="0">
              <a:solidFill>
                <a:srgbClr val="C00000"/>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Exclusions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762000"/>
            <a:ext cx="3352800" cy="1092006"/>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51915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15</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marL="0" indent="0">
              <a:buNone/>
            </a:pPr>
            <a:r>
              <a:rPr lang="en-US" sz="1400" dirty="0" smtClean="0">
                <a:solidFill>
                  <a:srgbClr val="C00000"/>
                </a:solidFill>
              </a:rPr>
              <a:t>This </a:t>
            </a:r>
            <a:r>
              <a:rPr lang="en-US" sz="1400" dirty="0">
                <a:solidFill>
                  <a:srgbClr val="C00000"/>
                </a:solidFill>
              </a:rPr>
              <a:t>Policy shall not cover liability of the </a:t>
            </a:r>
            <a:r>
              <a:rPr lang="en-US" sz="1400" b="1" dirty="0">
                <a:solidFill>
                  <a:srgbClr val="C00000"/>
                </a:solidFill>
              </a:rPr>
              <a:t>Insured</a:t>
            </a:r>
            <a:r>
              <a:rPr lang="en-US" sz="1400" dirty="0">
                <a:solidFill>
                  <a:srgbClr val="C00000"/>
                </a:solidFill>
              </a:rPr>
              <a:t>:</a:t>
            </a:r>
          </a:p>
          <a:p>
            <a:pPr marL="0" indent="0">
              <a:buNone/>
            </a:pPr>
            <a:endParaRPr lang="en-US" sz="1400" b="1"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d) For interest and/or penalty imposed on the </a:t>
            </a:r>
            <a:r>
              <a:rPr lang="en-US" sz="1400" b="1" dirty="0" smtClean="0">
                <a:solidFill>
                  <a:srgbClr val="C00000"/>
                </a:solidFill>
                <a:latin typeface="Arial" pitchFamily="34" charset="0"/>
                <a:cs typeface="Arial" pitchFamily="34" charset="0"/>
              </a:rPr>
              <a:t>Insured </a:t>
            </a:r>
            <a:r>
              <a:rPr lang="en-US" sz="1400" dirty="0" smtClean="0">
                <a:solidFill>
                  <a:srgbClr val="C00000"/>
                </a:solidFill>
                <a:latin typeface="Arial" pitchFamily="34" charset="0"/>
                <a:cs typeface="Arial" pitchFamily="34" charset="0"/>
              </a:rPr>
              <a:t>under </a:t>
            </a:r>
            <a:r>
              <a:rPr lang="en-US" sz="1400" dirty="0">
                <a:solidFill>
                  <a:srgbClr val="C00000"/>
                </a:solidFill>
                <a:latin typeface="Arial" pitchFamily="34" charset="0"/>
                <a:cs typeface="Arial" pitchFamily="34" charset="0"/>
              </a:rPr>
              <a:t>any law or otherwise</a:t>
            </a:r>
            <a:r>
              <a:rPr lang="en-US" sz="1400" dirty="0" smtClean="0">
                <a:solidFill>
                  <a:srgbClr val="C00000"/>
                </a:solidFill>
                <a:latin typeface="Arial" pitchFamily="34" charset="0"/>
                <a:cs typeface="Arial" pitchFamily="34" charset="0"/>
              </a:rPr>
              <a:t>.</a:t>
            </a:r>
          </a:p>
          <a:p>
            <a:pPr marL="0" indent="0">
              <a:buNone/>
            </a:pPr>
            <a:r>
              <a:rPr lang="en-US" sz="1400" dirty="0" smtClean="0">
                <a:solidFill>
                  <a:srgbClr val="C00000"/>
                </a:solidFill>
                <a:latin typeface="Arial" pitchFamily="34" charset="0"/>
                <a:cs typeface="Arial" pitchFamily="34" charset="0"/>
              </a:rPr>
              <a:t>e</a:t>
            </a:r>
            <a:r>
              <a:rPr lang="en-US" sz="1400" dirty="0">
                <a:solidFill>
                  <a:srgbClr val="C00000"/>
                </a:solidFill>
                <a:latin typeface="Arial" pitchFamily="34" charset="0"/>
                <a:cs typeface="Arial" pitchFamily="34" charset="0"/>
              </a:rPr>
              <a:t>) Under any Law for medical expenses in connection </a:t>
            </a:r>
            <a:r>
              <a:rPr lang="en-US" sz="1400" dirty="0" smtClean="0">
                <a:solidFill>
                  <a:srgbClr val="C00000"/>
                </a:solidFill>
                <a:latin typeface="Arial" pitchFamily="34" charset="0"/>
                <a:cs typeface="Arial" pitchFamily="34" charset="0"/>
              </a:rPr>
              <a:t>with treatment </a:t>
            </a:r>
            <a:r>
              <a:rPr lang="en-US" sz="1400" dirty="0">
                <a:solidFill>
                  <a:srgbClr val="C00000"/>
                </a:solidFill>
                <a:latin typeface="Arial" pitchFamily="34" charset="0"/>
                <a:cs typeface="Arial" pitchFamily="34" charset="0"/>
              </a:rPr>
              <a:t>of any </a:t>
            </a:r>
            <a:r>
              <a:rPr lang="en-US" sz="1400" b="1" dirty="0">
                <a:solidFill>
                  <a:srgbClr val="C00000"/>
                </a:solidFill>
                <a:latin typeface="Arial" pitchFamily="34" charset="0"/>
                <a:cs typeface="Arial" pitchFamily="34" charset="0"/>
              </a:rPr>
              <a:t>Injury </a:t>
            </a:r>
            <a:r>
              <a:rPr lang="en-US" sz="1400" dirty="0">
                <a:solidFill>
                  <a:srgbClr val="C00000"/>
                </a:solidFill>
                <a:latin typeface="Arial" pitchFamily="34" charset="0"/>
                <a:cs typeface="Arial" pitchFamily="34" charset="0"/>
              </a:rPr>
              <a:t>sustained by an </a:t>
            </a:r>
            <a:r>
              <a:rPr lang="en-US" sz="1400" b="1" dirty="0" smtClean="0">
                <a:solidFill>
                  <a:srgbClr val="C00000"/>
                </a:solidFill>
                <a:latin typeface="Arial" pitchFamily="34" charset="0"/>
                <a:cs typeface="Arial" pitchFamily="34" charset="0"/>
              </a:rPr>
              <a:t>Employee</a:t>
            </a:r>
          </a:p>
          <a:p>
            <a:pPr marL="0" indent="0">
              <a:buNone/>
            </a:pPr>
            <a:r>
              <a:rPr lang="en-US" sz="1400" dirty="0" smtClean="0">
                <a:solidFill>
                  <a:srgbClr val="C00000"/>
                </a:solidFill>
                <a:latin typeface="Arial" pitchFamily="34" charset="0"/>
                <a:cs typeface="Arial" pitchFamily="34" charset="0"/>
              </a:rPr>
              <a:t>f</a:t>
            </a:r>
            <a:r>
              <a:rPr lang="en-US" sz="1400" dirty="0">
                <a:solidFill>
                  <a:srgbClr val="C00000"/>
                </a:solidFill>
                <a:latin typeface="Arial" pitchFamily="34" charset="0"/>
                <a:cs typeface="Arial" pitchFamily="34" charset="0"/>
              </a:rPr>
              <a:t>) For persons employed in the </a:t>
            </a:r>
            <a:r>
              <a:rPr lang="en-US" sz="1400" b="1" dirty="0">
                <a:solidFill>
                  <a:srgbClr val="C00000"/>
                </a:solidFill>
                <a:latin typeface="Arial" pitchFamily="34" charset="0"/>
                <a:cs typeface="Arial" pitchFamily="34" charset="0"/>
              </a:rPr>
              <a:t>Business </a:t>
            </a:r>
            <a:r>
              <a:rPr lang="en-US" sz="1400" dirty="0">
                <a:solidFill>
                  <a:srgbClr val="C00000"/>
                </a:solidFill>
                <a:latin typeface="Arial" pitchFamily="34" charset="0"/>
                <a:cs typeface="Arial" pitchFamily="34" charset="0"/>
              </a:rPr>
              <a:t>under </a:t>
            </a:r>
            <a:r>
              <a:rPr lang="en-US" sz="1400" dirty="0" smtClean="0">
                <a:solidFill>
                  <a:srgbClr val="C00000"/>
                </a:solidFill>
                <a:latin typeface="Arial" pitchFamily="34" charset="0"/>
                <a:cs typeface="Arial" pitchFamily="34" charset="0"/>
              </a:rPr>
              <a:t>a Contractor </a:t>
            </a:r>
            <a:r>
              <a:rPr lang="en-US" sz="1400" dirty="0">
                <a:solidFill>
                  <a:srgbClr val="C00000"/>
                </a:solidFill>
                <a:latin typeface="Arial" pitchFamily="34" charset="0"/>
                <a:cs typeface="Arial" pitchFamily="34" charset="0"/>
              </a:rPr>
              <a:t>or Sub-Contractor of the </a:t>
            </a:r>
            <a:r>
              <a:rPr lang="en-US" sz="1400" b="1" dirty="0">
                <a:solidFill>
                  <a:srgbClr val="C00000"/>
                </a:solidFill>
                <a:latin typeface="Arial" pitchFamily="34" charset="0"/>
                <a:cs typeface="Arial" pitchFamily="34" charset="0"/>
              </a:rPr>
              <a:t>Insured </a:t>
            </a:r>
            <a:r>
              <a:rPr lang="en-US" sz="1400" dirty="0" smtClean="0">
                <a:solidFill>
                  <a:srgbClr val="C00000"/>
                </a:solidFill>
                <a:latin typeface="Arial" pitchFamily="34" charset="0"/>
                <a:cs typeface="Arial" pitchFamily="34" charset="0"/>
              </a:rPr>
              <a:t>unless specifically </a:t>
            </a:r>
            <a:r>
              <a:rPr lang="en-US" sz="1400" dirty="0">
                <a:solidFill>
                  <a:srgbClr val="C00000"/>
                </a:solidFill>
                <a:latin typeface="Arial" pitchFamily="34" charset="0"/>
                <a:cs typeface="Arial" pitchFamily="34" charset="0"/>
              </a:rPr>
              <a:t>covered in the </a:t>
            </a:r>
            <a:r>
              <a:rPr lang="en-US" sz="1400" b="1" dirty="0" smtClean="0">
                <a:solidFill>
                  <a:srgbClr val="C00000"/>
                </a:solidFill>
                <a:latin typeface="Arial" pitchFamily="34" charset="0"/>
                <a:cs typeface="Arial" pitchFamily="34" charset="0"/>
              </a:rPr>
              <a:t>Schedule</a:t>
            </a:r>
          </a:p>
          <a:p>
            <a:pPr marL="0" indent="0">
              <a:buNone/>
            </a:pPr>
            <a:r>
              <a:rPr lang="en-US" sz="1400" dirty="0" smtClean="0">
                <a:solidFill>
                  <a:srgbClr val="C00000"/>
                </a:solidFill>
                <a:latin typeface="Arial" pitchFamily="34" charset="0"/>
                <a:cs typeface="Arial" pitchFamily="34" charset="0"/>
              </a:rPr>
              <a:t>g</a:t>
            </a:r>
            <a:r>
              <a:rPr lang="en-US" sz="1400" dirty="0">
                <a:solidFill>
                  <a:srgbClr val="C00000"/>
                </a:solidFill>
                <a:latin typeface="Arial" pitchFamily="34" charset="0"/>
                <a:cs typeface="Arial" pitchFamily="34" charset="0"/>
              </a:rPr>
              <a:t>) For </a:t>
            </a:r>
            <a:r>
              <a:rPr lang="en-US" sz="1400" b="1" dirty="0">
                <a:solidFill>
                  <a:srgbClr val="C00000"/>
                </a:solidFill>
                <a:latin typeface="Arial" pitchFamily="34" charset="0"/>
                <a:cs typeface="Arial" pitchFamily="34" charset="0"/>
              </a:rPr>
              <a:t>Injury </a:t>
            </a:r>
            <a:r>
              <a:rPr lang="en-US" sz="1400" dirty="0">
                <a:solidFill>
                  <a:srgbClr val="C00000"/>
                </a:solidFill>
                <a:latin typeface="Arial" pitchFamily="34" charset="0"/>
                <a:cs typeface="Arial" pitchFamily="34" charset="0"/>
              </a:rPr>
              <a:t>sustained by person whilst in the employ </a:t>
            </a:r>
            <a:r>
              <a:rPr lang="en-US" sz="1400" dirty="0" smtClean="0">
                <a:solidFill>
                  <a:srgbClr val="C00000"/>
                </a:solidFill>
                <a:latin typeface="Arial" pitchFamily="34" charset="0"/>
                <a:cs typeface="Arial" pitchFamily="34" charset="0"/>
              </a:rPr>
              <a:t>of 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otherwise than in the </a:t>
            </a:r>
            <a:r>
              <a:rPr lang="en-US" sz="1400" b="1" dirty="0">
                <a:solidFill>
                  <a:srgbClr val="C00000"/>
                </a:solidFill>
                <a:latin typeface="Arial" pitchFamily="34" charset="0"/>
                <a:cs typeface="Arial" pitchFamily="34" charset="0"/>
              </a:rPr>
              <a:t>Business </a:t>
            </a:r>
            <a:r>
              <a:rPr lang="en-US" sz="1400" dirty="0" smtClean="0">
                <a:solidFill>
                  <a:srgbClr val="C00000"/>
                </a:solidFill>
                <a:latin typeface="Arial" pitchFamily="34" charset="0"/>
                <a:cs typeface="Arial" pitchFamily="34" charset="0"/>
              </a:rPr>
              <a:t>and/or who </a:t>
            </a:r>
            <a:r>
              <a:rPr lang="en-US" sz="1400" dirty="0">
                <a:solidFill>
                  <a:srgbClr val="C00000"/>
                </a:solidFill>
                <a:latin typeface="Arial" pitchFamily="34" charset="0"/>
                <a:cs typeface="Arial" pitchFamily="34" charset="0"/>
              </a:rPr>
              <a:t>has is not declared for insurance under this Policy</a:t>
            </a:r>
            <a:r>
              <a:rPr lang="en-US" sz="1400" dirty="0" smtClean="0">
                <a:solidFill>
                  <a:srgbClr val="C00000"/>
                </a:solidFill>
                <a:latin typeface="Arial" pitchFamily="34" charset="0"/>
                <a:cs typeface="Arial" pitchFamily="34" charset="0"/>
              </a:rPr>
              <a:t>.</a:t>
            </a:r>
          </a:p>
          <a:p>
            <a:pPr marL="0" indent="0">
              <a:buNone/>
            </a:pPr>
            <a:r>
              <a:rPr lang="en-US" sz="1400" dirty="0" smtClean="0">
                <a:solidFill>
                  <a:srgbClr val="C00000"/>
                </a:solidFill>
                <a:latin typeface="Arial" pitchFamily="34" charset="0"/>
                <a:cs typeface="Arial" pitchFamily="34" charset="0"/>
              </a:rPr>
              <a:t>h</a:t>
            </a:r>
            <a:r>
              <a:rPr lang="en-US" sz="1400" dirty="0">
                <a:solidFill>
                  <a:srgbClr val="C00000"/>
                </a:solidFill>
                <a:latin typeface="Arial" pitchFamily="34" charset="0"/>
                <a:cs typeface="Arial" pitchFamily="34" charset="0"/>
              </a:rPr>
              <a:t>) Assumed by agreement which would not have </a:t>
            </a:r>
            <a:r>
              <a:rPr lang="en-US" sz="1400" dirty="0" smtClean="0">
                <a:solidFill>
                  <a:srgbClr val="C00000"/>
                </a:solidFill>
                <a:latin typeface="Arial" pitchFamily="34" charset="0"/>
                <a:cs typeface="Arial" pitchFamily="34" charset="0"/>
              </a:rPr>
              <a:t>attached in </a:t>
            </a:r>
            <a:r>
              <a:rPr lang="en-US" sz="1400" dirty="0">
                <a:solidFill>
                  <a:srgbClr val="C00000"/>
                </a:solidFill>
                <a:latin typeface="Arial" pitchFamily="34" charset="0"/>
                <a:cs typeface="Arial" pitchFamily="34" charset="0"/>
              </a:rPr>
              <a:t>the absence of such </a:t>
            </a:r>
            <a:r>
              <a:rPr lang="en-US" sz="1400" dirty="0" smtClean="0">
                <a:solidFill>
                  <a:srgbClr val="C00000"/>
                </a:solidFill>
                <a:latin typeface="Arial" pitchFamily="34" charset="0"/>
                <a:cs typeface="Arial" pitchFamily="34" charset="0"/>
              </a:rPr>
              <a:t>agreement</a:t>
            </a:r>
          </a:p>
          <a:p>
            <a:pPr marL="285750" indent="-285750">
              <a:buAutoNum type="romanLcParenR"/>
            </a:pPr>
            <a:r>
              <a:rPr lang="en-US" sz="1400" dirty="0" smtClean="0">
                <a:solidFill>
                  <a:srgbClr val="C00000"/>
                </a:solidFill>
                <a:latin typeface="Arial" pitchFamily="34" charset="0"/>
                <a:cs typeface="Arial" pitchFamily="34" charset="0"/>
              </a:rPr>
              <a:t>For </a:t>
            </a:r>
            <a:r>
              <a:rPr lang="en-US" sz="1400" dirty="0">
                <a:solidFill>
                  <a:srgbClr val="C00000"/>
                </a:solidFill>
                <a:latin typeface="Arial" pitchFamily="34" charset="0"/>
                <a:cs typeface="Arial" pitchFamily="34" charset="0"/>
              </a:rPr>
              <a:t>any sum which 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would have </a:t>
            </a:r>
            <a:r>
              <a:rPr lang="en-US" sz="1400" dirty="0" smtClean="0">
                <a:solidFill>
                  <a:srgbClr val="C00000"/>
                </a:solidFill>
                <a:latin typeface="Arial" pitchFamily="34" charset="0"/>
                <a:cs typeface="Arial" pitchFamily="34" charset="0"/>
              </a:rPr>
              <a:t>been entitled </a:t>
            </a:r>
            <a:r>
              <a:rPr lang="en-US" sz="1400" dirty="0">
                <a:solidFill>
                  <a:srgbClr val="C00000"/>
                </a:solidFill>
                <a:latin typeface="Arial" pitchFamily="34" charset="0"/>
                <a:cs typeface="Arial" pitchFamily="34" charset="0"/>
              </a:rPr>
              <a:t>to recover from any party but for an </a:t>
            </a:r>
            <a:r>
              <a:rPr lang="en-US" sz="1400" dirty="0" smtClean="0">
                <a:solidFill>
                  <a:srgbClr val="C00000"/>
                </a:solidFill>
                <a:latin typeface="Arial" pitchFamily="34" charset="0"/>
                <a:cs typeface="Arial" pitchFamily="34" charset="0"/>
              </a:rPr>
              <a:t>agreement between </a:t>
            </a:r>
            <a:r>
              <a:rPr lang="en-US" sz="1400" dirty="0">
                <a:solidFill>
                  <a:srgbClr val="C00000"/>
                </a:solidFill>
                <a:latin typeface="Arial" pitchFamily="34" charset="0"/>
                <a:cs typeface="Arial" pitchFamily="34" charset="0"/>
              </a:rPr>
              <a:t>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and such party</a:t>
            </a:r>
            <a:r>
              <a:rPr lang="en-US" sz="1400" dirty="0" smtClean="0">
                <a:solidFill>
                  <a:srgbClr val="C00000"/>
                </a:solidFill>
                <a:latin typeface="Arial" pitchFamily="34" charset="0"/>
                <a:cs typeface="Arial" pitchFamily="34" charset="0"/>
              </a:rPr>
              <a:t>.</a:t>
            </a:r>
          </a:p>
          <a:p>
            <a:pPr marL="0" indent="0">
              <a:buNone/>
            </a:pPr>
            <a:r>
              <a:rPr lang="en-US" sz="1400" dirty="0" smtClean="0">
                <a:solidFill>
                  <a:srgbClr val="C00000"/>
                </a:solidFill>
                <a:latin typeface="Arial" pitchFamily="34" charset="0"/>
                <a:cs typeface="Arial" pitchFamily="34" charset="0"/>
              </a:rPr>
              <a:t>j</a:t>
            </a:r>
            <a:r>
              <a:rPr lang="en-US" sz="1400" dirty="0">
                <a:solidFill>
                  <a:srgbClr val="C00000"/>
                </a:solidFill>
                <a:latin typeface="Arial" pitchFamily="34" charset="0"/>
                <a:cs typeface="Arial" pitchFamily="34" charset="0"/>
              </a:rPr>
              <a:t>) For any accident occurring whilst the </a:t>
            </a:r>
            <a:r>
              <a:rPr lang="en-US" sz="1400" b="1" dirty="0">
                <a:solidFill>
                  <a:srgbClr val="C00000"/>
                </a:solidFill>
                <a:latin typeface="Arial" pitchFamily="34" charset="0"/>
                <a:cs typeface="Arial" pitchFamily="34" charset="0"/>
              </a:rPr>
              <a:t>Employee </a:t>
            </a:r>
            <a:r>
              <a:rPr lang="en-US" sz="1400" dirty="0" smtClean="0">
                <a:solidFill>
                  <a:srgbClr val="C00000"/>
                </a:solidFill>
                <a:latin typeface="Arial" pitchFamily="34" charset="0"/>
                <a:cs typeface="Arial" pitchFamily="34" charset="0"/>
              </a:rPr>
              <a:t>is under </a:t>
            </a:r>
            <a:r>
              <a:rPr lang="en-US" sz="1400" dirty="0">
                <a:solidFill>
                  <a:srgbClr val="C00000"/>
                </a:solidFill>
                <a:latin typeface="Arial" pitchFamily="34" charset="0"/>
                <a:cs typeface="Arial" pitchFamily="34" charset="0"/>
              </a:rPr>
              <a:t>the influence of intoxicating liquor or drugs</a:t>
            </a:r>
            <a:r>
              <a:rPr lang="en-US" sz="1400" dirty="0" smtClean="0">
                <a:solidFill>
                  <a:srgbClr val="C00000"/>
                </a:solidFill>
                <a:latin typeface="Arial" pitchFamily="34" charset="0"/>
                <a:cs typeface="Arial" pitchFamily="34" charset="0"/>
              </a:rPr>
              <a:t>.</a:t>
            </a:r>
          </a:p>
          <a:p>
            <a:pPr marL="0" indent="0">
              <a:buNone/>
            </a:pPr>
            <a:r>
              <a:rPr lang="en-US" sz="1400" dirty="0" smtClean="0">
                <a:solidFill>
                  <a:srgbClr val="C00000"/>
                </a:solidFill>
                <a:latin typeface="Arial" pitchFamily="34" charset="0"/>
                <a:cs typeface="Arial" pitchFamily="34" charset="0"/>
              </a:rPr>
              <a:t>k</a:t>
            </a:r>
            <a:r>
              <a:rPr lang="en-US" sz="1400" dirty="0">
                <a:solidFill>
                  <a:srgbClr val="C00000"/>
                </a:solidFill>
                <a:latin typeface="Arial" pitchFamily="34" charset="0"/>
                <a:cs typeface="Arial" pitchFamily="34" charset="0"/>
              </a:rPr>
              <a:t>) For any incapacity or death of an </a:t>
            </a:r>
            <a:r>
              <a:rPr lang="en-US" sz="1400" b="1" dirty="0">
                <a:solidFill>
                  <a:srgbClr val="C00000"/>
                </a:solidFill>
                <a:latin typeface="Arial" pitchFamily="34" charset="0"/>
                <a:cs typeface="Arial" pitchFamily="34" charset="0"/>
              </a:rPr>
              <a:t>Employee </a:t>
            </a:r>
            <a:r>
              <a:rPr lang="en-US" sz="1400" dirty="0" smtClean="0">
                <a:solidFill>
                  <a:srgbClr val="C00000"/>
                </a:solidFill>
                <a:latin typeface="Arial" pitchFamily="34" charset="0"/>
                <a:cs typeface="Arial" pitchFamily="34" charset="0"/>
              </a:rPr>
              <a:t>resulting from </a:t>
            </a:r>
            <a:r>
              <a:rPr lang="en-US" sz="1400" dirty="0">
                <a:solidFill>
                  <a:srgbClr val="C00000"/>
                </a:solidFill>
                <a:latin typeface="Arial" pitchFamily="34" charset="0"/>
                <a:cs typeface="Arial" pitchFamily="34" charset="0"/>
              </a:rPr>
              <a:t>his/her deliberate </a:t>
            </a:r>
            <a:r>
              <a:rPr lang="en-US" sz="1400" dirty="0" smtClean="0">
                <a:solidFill>
                  <a:srgbClr val="C00000"/>
                </a:solidFill>
                <a:latin typeface="Arial" pitchFamily="34" charset="0"/>
                <a:cs typeface="Arial" pitchFamily="34" charset="0"/>
              </a:rPr>
              <a:t>self-injury</a:t>
            </a:r>
            <a:endParaRPr lang="en-IN" sz="1400" dirty="0">
              <a:solidFill>
                <a:srgbClr val="C00000"/>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Exclusions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752475"/>
            <a:ext cx="1304925" cy="130492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176010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16</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marL="0" indent="0">
              <a:buNone/>
            </a:pPr>
            <a:r>
              <a:rPr lang="en-US" sz="1400" dirty="0">
                <a:solidFill>
                  <a:srgbClr val="C00000"/>
                </a:solidFill>
                <a:latin typeface="Arial" pitchFamily="34" charset="0"/>
                <a:cs typeface="Arial" pitchFamily="34" charset="0"/>
              </a:rPr>
              <a:t>1. </a:t>
            </a:r>
            <a:r>
              <a:rPr lang="en-US" sz="1400" b="1" dirty="0">
                <a:solidFill>
                  <a:srgbClr val="C00000"/>
                </a:solidFill>
                <a:latin typeface="Arial" pitchFamily="34" charset="0"/>
                <a:cs typeface="Arial" pitchFamily="34" charset="0"/>
              </a:rPr>
              <a:t>The Contract</a:t>
            </a:r>
            <a:r>
              <a:rPr lang="en-US" sz="1400" dirty="0">
                <a:solidFill>
                  <a:srgbClr val="C00000"/>
                </a:solidFill>
                <a:latin typeface="Arial" pitchFamily="34" charset="0"/>
                <a:cs typeface="Arial" pitchFamily="34" charset="0"/>
              </a:rPr>
              <a:t>: This </a:t>
            </a:r>
            <a:r>
              <a:rPr lang="en-US" sz="1400" b="1" dirty="0">
                <a:solidFill>
                  <a:srgbClr val="C00000"/>
                </a:solidFill>
                <a:latin typeface="Arial" pitchFamily="34" charset="0"/>
                <a:cs typeface="Arial" pitchFamily="34" charset="0"/>
              </a:rPr>
              <a:t>Policy </a:t>
            </a:r>
            <a:r>
              <a:rPr lang="en-US" sz="1400" dirty="0">
                <a:solidFill>
                  <a:srgbClr val="C00000"/>
                </a:solidFill>
                <a:latin typeface="Arial" pitchFamily="34" charset="0"/>
                <a:cs typeface="Arial" pitchFamily="34" charset="0"/>
              </a:rPr>
              <a:t>and the </a:t>
            </a:r>
            <a:r>
              <a:rPr lang="en-US" sz="1400" b="1" dirty="0">
                <a:solidFill>
                  <a:srgbClr val="C00000"/>
                </a:solidFill>
                <a:latin typeface="Arial" pitchFamily="34" charset="0"/>
                <a:cs typeface="Arial" pitchFamily="34" charset="0"/>
              </a:rPr>
              <a:t>Schedule </a:t>
            </a:r>
            <a:r>
              <a:rPr lang="en-US" sz="1400" dirty="0">
                <a:solidFill>
                  <a:srgbClr val="C00000"/>
                </a:solidFill>
                <a:latin typeface="Arial" pitchFamily="34" charset="0"/>
                <a:cs typeface="Arial" pitchFamily="34" charset="0"/>
              </a:rPr>
              <a:t>shall </a:t>
            </a:r>
            <a:r>
              <a:rPr lang="en-US" sz="1400" dirty="0" smtClean="0">
                <a:solidFill>
                  <a:srgbClr val="C00000"/>
                </a:solidFill>
                <a:latin typeface="Arial" pitchFamily="34" charset="0"/>
                <a:cs typeface="Arial" pitchFamily="34" charset="0"/>
              </a:rPr>
              <a:t>be read </a:t>
            </a:r>
            <a:r>
              <a:rPr lang="en-US" sz="1400" dirty="0">
                <a:solidFill>
                  <a:srgbClr val="C00000"/>
                </a:solidFill>
                <a:latin typeface="Arial" pitchFamily="34" charset="0"/>
                <a:cs typeface="Arial" pitchFamily="34" charset="0"/>
              </a:rPr>
              <a:t>together as one contract and any word </a:t>
            </a:r>
            <a:r>
              <a:rPr lang="en-US" sz="1400" dirty="0" smtClean="0">
                <a:solidFill>
                  <a:srgbClr val="C00000"/>
                </a:solidFill>
                <a:latin typeface="Arial" pitchFamily="34" charset="0"/>
                <a:cs typeface="Arial" pitchFamily="34" charset="0"/>
              </a:rPr>
              <a:t>defined herein </a:t>
            </a:r>
            <a:r>
              <a:rPr lang="en-US" sz="1400" dirty="0">
                <a:solidFill>
                  <a:srgbClr val="C00000"/>
                </a:solidFill>
                <a:latin typeface="Arial" pitchFamily="34" charset="0"/>
                <a:cs typeface="Arial" pitchFamily="34" charset="0"/>
              </a:rPr>
              <a:t>and shown in bold shall bear such </a:t>
            </a:r>
            <a:r>
              <a:rPr lang="en-US" sz="1400" dirty="0" smtClean="0">
                <a:solidFill>
                  <a:srgbClr val="C00000"/>
                </a:solidFill>
                <a:latin typeface="Arial" pitchFamily="34" charset="0"/>
                <a:cs typeface="Arial" pitchFamily="34" charset="0"/>
              </a:rPr>
              <a:t>specific meaning </a:t>
            </a:r>
            <a:r>
              <a:rPr lang="en-US" sz="1400" dirty="0">
                <a:solidFill>
                  <a:srgbClr val="C00000"/>
                </a:solidFill>
                <a:latin typeface="Arial" pitchFamily="34" charset="0"/>
                <a:cs typeface="Arial" pitchFamily="34" charset="0"/>
              </a:rPr>
              <a:t>wherever it may appear in the </a:t>
            </a:r>
            <a:r>
              <a:rPr lang="en-US" sz="1400" b="1" dirty="0">
                <a:solidFill>
                  <a:srgbClr val="C00000"/>
                </a:solidFill>
                <a:latin typeface="Arial" pitchFamily="34" charset="0"/>
                <a:cs typeface="Arial" pitchFamily="34" charset="0"/>
              </a:rPr>
              <a:t>Policy </a:t>
            </a:r>
            <a:r>
              <a:rPr lang="en-US" sz="1400" dirty="0">
                <a:solidFill>
                  <a:srgbClr val="C00000"/>
                </a:solidFill>
                <a:latin typeface="Arial" pitchFamily="34" charset="0"/>
                <a:cs typeface="Arial" pitchFamily="34" charset="0"/>
              </a:rPr>
              <a:t>or </a:t>
            </a:r>
            <a:r>
              <a:rPr lang="en-US" sz="1400" dirty="0" smtClean="0">
                <a:solidFill>
                  <a:srgbClr val="C00000"/>
                </a:solidFill>
                <a:latin typeface="Arial" pitchFamily="34" charset="0"/>
                <a:cs typeface="Arial" pitchFamily="34" charset="0"/>
              </a:rPr>
              <a:t>the </a:t>
            </a:r>
            <a:r>
              <a:rPr lang="en-US" sz="1400" b="1" dirty="0" smtClean="0">
                <a:solidFill>
                  <a:srgbClr val="C00000"/>
                </a:solidFill>
                <a:latin typeface="Arial" pitchFamily="34" charset="0"/>
                <a:cs typeface="Arial" pitchFamily="34" charset="0"/>
              </a:rPr>
              <a:t>Schedule</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2. </a:t>
            </a:r>
            <a:r>
              <a:rPr lang="en-US" sz="1400" b="1" dirty="0">
                <a:solidFill>
                  <a:srgbClr val="C00000"/>
                </a:solidFill>
                <a:latin typeface="Arial" pitchFamily="34" charset="0"/>
                <a:cs typeface="Arial" pitchFamily="34" charset="0"/>
              </a:rPr>
              <a:t>Due Observance</a:t>
            </a:r>
            <a:r>
              <a:rPr lang="en-US" sz="1400" dirty="0">
                <a:solidFill>
                  <a:srgbClr val="C00000"/>
                </a:solidFill>
                <a:latin typeface="Arial" pitchFamily="34" charset="0"/>
                <a:cs typeface="Arial" pitchFamily="34" charset="0"/>
              </a:rPr>
              <a:t>: The due observance and </a:t>
            </a:r>
            <a:r>
              <a:rPr lang="en-US" sz="1400" dirty="0" err="1" smtClean="0">
                <a:solidFill>
                  <a:srgbClr val="C00000"/>
                </a:solidFill>
                <a:latin typeface="Arial" pitchFamily="34" charset="0"/>
                <a:cs typeface="Arial" pitchFamily="34" charset="0"/>
              </a:rPr>
              <a:t>fulfilment</a:t>
            </a:r>
            <a:r>
              <a:rPr lang="en-US" sz="1400" dirty="0" smtClean="0">
                <a:solidFill>
                  <a:srgbClr val="C00000"/>
                </a:solidFill>
                <a:latin typeface="Arial" pitchFamily="34" charset="0"/>
                <a:cs typeface="Arial" pitchFamily="34" charset="0"/>
              </a:rPr>
              <a:t> of </a:t>
            </a:r>
            <a:r>
              <a:rPr lang="en-US" sz="1400" dirty="0">
                <a:solidFill>
                  <a:srgbClr val="C00000"/>
                </a:solidFill>
                <a:latin typeface="Arial" pitchFamily="34" charset="0"/>
                <a:cs typeface="Arial" pitchFamily="34" charset="0"/>
              </a:rPr>
              <a:t>the terms, conditions and endorsements of </a:t>
            </a:r>
            <a:r>
              <a:rPr lang="en-US" sz="1400" dirty="0" smtClean="0">
                <a:solidFill>
                  <a:srgbClr val="C00000"/>
                </a:solidFill>
                <a:latin typeface="Arial" pitchFamily="34" charset="0"/>
                <a:cs typeface="Arial" pitchFamily="34" charset="0"/>
              </a:rPr>
              <a:t>this </a:t>
            </a:r>
            <a:r>
              <a:rPr lang="en-US" sz="1400" b="1" dirty="0" smtClean="0">
                <a:solidFill>
                  <a:srgbClr val="C00000"/>
                </a:solidFill>
                <a:latin typeface="Arial" pitchFamily="34" charset="0"/>
                <a:cs typeface="Arial" pitchFamily="34" charset="0"/>
              </a:rPr>
              <a:t>Policy </a:t>
            </a:r>
            <a:r>
              <a:rPr lang="en-US" sz="1400" dirty="0">
                <a:solidFill>
                  <a:srgbClr val="C00000"/>
                </a:solidFill>
                <a:latin typeface="Arial" pitchFamily="34" charset="0"/>
                <a:cs typeface="Arial" pitchFamily="34" charset="0"/>
              </a:rPr>
              <a:t>so far as they relate to anything to be done </a:t>
            </a:r>
            <a:r>
              <a:rPr lang="en-US" sz="1400" dirty="0" smtClean="0">
                <a:solidFill>
                  <a:srgbClr val="C00000"/>
                </a:solidFill>
                <a:latin typeface="Arial" pitchFamily="34" charset="0"/>
                <a:cs typeface="Arial" pitchFamily="34" charset="0"/>
              </a:rPr>
              <a:t>or not </a:t>
            </a:r>
            <a:r>
              <a:rPr lang="en-US" sz="1400" dirty="0">
                <a:solidFill>
                  <a:srgbClr val="C00000"/>
                </a:solidFill>
                <a:latin typeface="Arial" pitchFamily="34" charset="0"/>
                <a:cs typeface="Arial" pitchFamily="34" charset="0"/>
              </a:rPr>
              <a:t>to be done by 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shall be </a:t>
            </a:r>
            <a:r>
              <a:rPr lang="en-US" sz="1400" dirty="0" smtClean="0">
                <a:solidFill>
                  <a:srgbClr val="C00000"/>
                </a:solidFill>
                <a:latin typeface="Arial" pitchFamily="34" charset="0"/>
                <a:cs typeface="Arial" pitchFamily="34" charset="0"/>
              </a:rPr>
              <a:t>condition precedent </a:t>
            </a:r>
            <a:r>
              <a:rPr lang="en-US" sz="1400" dirty="0">
                <a:solidFill>
                  <a:srgbClr val="C00000"/>
                </a:solidFill>
                <a:latin typeface="Arial" pitchFamily="34" charset="0"/>
                <a:cs typeface="Arial" pitchFamily="34" charset="0"/>
              </a:rPr>
              <a:t>to any liability of the Company to make </a:t>
            </a:r>
            <a:r>
              <a:rPr lang="en-US" sz="1400" dirty="0" smtClean="0">
                <a:solidFill>
                  <a:srgbClr val="C00000"/>
                </a:solidFill>
                <a:latin typeface="Arial" pitchFamily="34" charset="0"/>
                <a:cs typeface="Arial" pitchFamily="34" charset="0"/>
              </a:rPr>
              <a:t>any payment </a:t>
            </a:r>
            <a:r>
              <a:rPr lang="en-US" sz="1400" dirty="0">
                <a:solidFill>
                  <a:srgbClr val="C00000"/>
                </a:solidFill>
                <a:latin typeface="Arial" pitchFamily="34" charset="0"/>
                <a:cs typeface="Arial" pitchFamily="34" charset="0"/>
              </a:rPr>
              <a:t>under this </a:t>
            </a:r>
            <a:r>
              <a:rPr lang="en-US" sz="1400" b="1" dirty="0">
                <a:solidFill>
                  <a:srgbClr val="C00000"/>
                </a:solidFill>
                <a:latin typeface="Arial" pitchFamily="34" charset="0"/>
                <a:cs typeface="Arial" pitchFamily="34" charset="0"/>
              </a:rPr>
              <a:t>Policy</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3. </a:t>
            </a:r>
            <a:r>
              <a:rPr lang="en-US" sz="1400" b="1" dirty="0" err="1">
                <a:solidFill>
                  <a:srgbClr val="C00000"/>
                </a:solidFill>
                <a:latin typeface="Arial" pitchFamily="34" charset="0"/>
                <a:cs typeface="Arial" pitchFamily="34" charset="0"/>
              </a:rPr>
              <a:t>Mis</a:t>
            </a:r>
            <a:r>
              <a:rPr lang="en-US" sz="1400" b="1" dirty="0">
                <a:solidFill>
                  <a:srgbClr val="C00000"/>
                </a:solidFill>
                <a:latin typeface="Arial" pitchFamily="34" charset="0"/>
                <a:cs typeface="Arial" pitchFamily="34" charset="0"/>
              </a:rPr>
              <a:t>-representation/Non-Disclosure</a:t>
            </a:r>
            <a:r>
              <a:rPr lang="en-US" sz="1400" dirty="0">
                <a:solidFill>
                  <a:srgbClr val="C00000"/>
                </a:solidFill>
                <a:latin typeface="Arial" pitchFamily="34" charset="0"/>
                <a:cs typeface="Arial" pitchFamily="34" charset="0"/>
              </a:rPr>
              <a:t>: This </a:t>
            </a:r>
            <a:r>
              <a:rPr lang="en-US" sz="1400" dirty="0" smtClean="0">
                <a:solidFill>
                  <a:srgbClr val="C00000"/>
                </a:solidFill>
                <a:latin typeface="Arial" pitchFamily="34" charset="0"/>
                <a:cs typeface="Arial" pitchFamily="34" charset="0"/>
              </a:rPr>
              <a:t>Policy shall </a:t>
            </a:r>
            <a:r>
              <a:rPr lang="en-US" sz="1400" dirty="0">
                <a:solidFill>
                  <a:srgbClr val="C00000"/>
                </a:solidFill>
                <a:latin typeface="Arial" pitchFamily="34" charset="0"/>
                <a:cs typeface="Arial" pitchFamily="34" charset="0"/>
              </a:rPr>
              <a:t>be void in the event of any </a:t>
            </a:r>
            <a:r>
              <a:rPr lang="en-US" sz="1400" dirty="0" err="1">
                <a:solidFill>
                  <a:srgbClr val="C00000"/>
                </a:solidFill>
                <a:latin typeface="Arial" pitchFamily="34" charset="0"/>
                <a:cs typeface="Arial" pitchFamily="34" charset="0"/>
              </a:rPr>
              <a:t>mis</a:t>
            </a:r>
            <a:r>
              <a:rPr lang="en-US" sz="1400" dirty="0">
                <a:solidFill>
                  <a:srgbClr val="C00000"/>
                </a:solidFill>
                <a:latin typeface="Arial" pitchFamily="34" charset="0"/>
                <a:cs typeface="Arial" pitchFamily="34" charset="0"/>
              </a:rPr>
              <a:t>-representation </a:t>
            </a:r>
            <a:r>
              <a:rPr lang="en-US" sz="1400" dirty="0" smtClean="0">
                <a:solidFill>
                  <a:srgbClr val="C00000"/>
                </a:solidFill>
                <a:latin typeface="Arial" pitchFamily="34" charset="0"/>
                <a:cs typeface="Arial" pitchFamily="34" charset="0"/>
              </a:rPr>
              <a:t>or non-disclosure </a:t>
            </a:r>
            <a:r>
              <a:rPr lang="en-US" sz="1400" dirty="0">
                <a:solidFill>
                  <a:srgbClr val="C00000"/>
                </a:solidFill>
                <a:latin typeface="Arial" pitchFamily="34" charset="0"/>
                <a:cs typeface="Arial" pitchFamily="34" charset="0"/>
              </a:rPr>
              <a:t>in the Proposal and the </a:t>
            </a:r>
            <a:r>
              <a:rPr lang="en-US" sz="1400" b="1" dirty="0">
                <a:solidFill>
                  <a:srgbClr val="C00000"/>
                </a:solidFill>
                <a:latin typeface="Arial" pitchFamily="34" charset="0"/>
                <a:cs typeface="Arial" pitchFamily="34" charset="0"/>
              </a:rPr>
              <a:t>Insured </a:t>
            </a:r>
            <a:r>
              <a:rPr lang="en-US" sz="1400" dirty="0" smtClean="0">
                <a:solidFill>
                  <a:srgbClr val="C00000"/>
                </a:solidFill>
                <a:latin typeface="Arial" pitchFamily="34" charset="0"/>
                <a:cs typeface="Arial" pitchFamily="34" charset="0"/>
              </a:rPr>
              <a:t>is deemed </a:t>
            </a:r>
            <a:r>
              <a:rPr lang="en-US" sz="1400" dirty="0">
                <a:solidFill>
                  <a:srgbClr val="C00000"/>
                </a:solidFill>
                <a:latin typeface="Arial" pitchFamily="34" charset="0"/>
                <a:cs typeface="Arial" pitchFamily="34" charset="0"/>
              </a:rPr>
              <a:t>to warrant the truth and accuracy of </a:t>
            </a:r>
            <a:r>
              <a:rPr lang="en-US" sz="1400" dirty="0" smtClean="0">
                <a:solidFill>
                  <a:srgbClr val="C00000"/>
                </a:solidFill>
                <a:latin typeface="Arial" pitchFamily="34" charset="0"/>
                <a:cs typeface="Arial" pitchFamily="34" charset="0"/>
              </a:rPr>
              <a:t>the statements </a:t>
            </a:r>
            <a:r>
              <a:rPr lang="en-US" sz="1400" dirty="0">
                <a:solidFill>
                  <a:srgbClr val="C00000"/>
                </a:solidFill>
                <a:latin typeface="Arial" pitchFamily="34" charset="0"/>
                <a:cs typeface="Arial" pitchFamily="34" charset="0"/>
              </a:rPr>
              <a:t>and answers in the Proposal which form </a:t>
            </a:r>
            <a:r>
              <a:rPr lang="en-US" sz="1400" dirty="0" smtClean="0">
                <a:solidFill>
                  <a:srgbClr val="C00000"/>
                </a:solidFill>
                <a:latin typeface="Arial" pitchFamily="34" charset="0"/>
                <a:cs typeface="Arial" pitchFamily="34" charset="0"/>
              </a:rPr>
              <a:t>the basis </a:t>
            </a:r>
            <a:r>
              <a:rPr lang="en-US" sz="1400" dirty="0">
                <a:solidFill>
                  <a:srgbClr val="C00000"/>
                </a:solidFill>
                <a:latin typeface="Arial" pitchFamily="34" charset="0"/>
                <a:cs typeface="Arial" pitchFamily="34" charset="0"/>
              </a:rPr>
              <a:t>of this Policy</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4. </a:t>
            </a:r>
            <a:r>
              <a:rPr lang="en-US" sz="1400" b="1" dirty="0">
                <a:solidFill>
                  <a:srgbClr val="C00000"/>
                </a:solidFill>
                <a:latin typeface="Arial" pitchFamily="34" charset="0"/>
                <a:cs typeface="Arial" pitchFamily="34" charset="0"/>
              </a:rPr>
              <a:t>Written Communication: </a:t>
            </a:r>
            <a:r>
              <a:rPr lang="en-US" sz="1400" dirty="0">
                <a:solidFill>
                  <a:srgbClr val="C00000"/>
                </a:solidFill>
                <a:latin typeface="Arial" pitchFamily="34" charset="0"/>
                <a:cs typeface="Arial" pitchFamily="34" charset="0"/>
              </a:rPr>
              <a:t>Every notice </a:t>
            </a:r>
            <a:r>
              <a:rPr lang="en-US" sz="1400" dirty="0" smtClean="0">
                <a:solidFill>
                  <a:srgbClr val="C00000"/>
                </a:solidFill>
                <a:latin typeface="Arial" pitchFamily="34" charset="0"/>
                <a:cs typeface="Arial" pitchFamily="34" charset="0"/>
              </a:rPr>
              <a:t>or communication </a:t>
            </a:r>
            <a:r>
              <a:rPr lang="en-US" sz="1400" dirty="0">
                <a:solidFill>
                  <a:srgbClr val="C00000"/>
                </a:solidFill>
                <a:latin typeface="Arial" pitchFamily="34" charset="0"/>
                <a:cs typeface="Arial" pitchFamily="34" charset="0"/>
              </a:rPr>
              <a:t>to be given or made under this </a:t>
            </a:r>
            <a:r>
              <a:rPr lang="en-US" sz="1400" b="1" dirty="0" smtClean="0">
                <a:solidFill>
                  <a:srgbClr val="C00000"/>
                </a:solidFill>
                <a:latin typeface="Arial" pitchFamily="34" charset="0"/>
                <a:cs typeface="Arial" pitchFamily="34" charset="0"/>
              </a:rPr>
              <a:t>Policy </a:t>
            </a:r>
            <a:r>
              <a:rPr lang="en-US" sz="1400" dirty="0" smtClean="0">
                <a:solidFill>
                  <a:srgbClr val="C00000"/>
                </a:solidFill>
                <a:latin typeface="Arial" pitchFamily="34" charset="0"/>
                <a:cs typeface="Arial" pitchFamily="34" charset="0"/>
              </a:rPr>
              <a:t>shall </a:t>
            </a:r>
            <a:r>
              <a:rPr lang="en-US" sz="1400" dirty="0">
                <a:solidFill>
                  <a:srgbClr val="C00000"/>
                </a:solidFill>
                <a:latin typeface="Arial" pitchFamily="34" charset="0"/>
                <a:cs typeface="Arial" pitchFamily="34" charset="0"/>
              </a:rPr>
              <a:t>be delivered in writing to the Company</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5. </a:t>
            </a:r>
            <a:r>
              <a:rPr lang="en-US" sz="1400" b="1" dirty="0">
                <a:solidFill>
                  <a:srgbClr val="C00000"/>
                </a:solidFill>
                <a:latin typeface="Arial" pitchFamily="34" charset="0"/>
                <a:cs typeface="Arial" pitchFamily="34" charset="0"/>
              </a:rPr>
              <a:t>Safeguards: </a:t>
            </a:r>
            <a:r>
              <a:rPr lang="en-US" sz="1400" dirty="0">
                <a:solidFill>
                  <a:srgbClr val="C00000"/>
                </a:solidFill>
                <a:latin typeface="Arial" pitchFamily="34" charset="0"/>
                <a:cs typeface="Arial" pitchFamily="34" charset="0"/>
              </a:rPr>
              <a:t>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shall take </a:t>
            </a:r>
            <a:r>
              <a:rPr lang="en-US" sz="1400" dirty="0" smtClean="0">
                <a:solidFill>
                  <a:srgbClr val="C00000"/>
                </a:solidFill>
                <a:latin typeface="Arial" pitchFamily="34" charset="0"/>
                <a:cs typeface="Arial" pitchFamily="34" charset="0"/>
              </a:rPr>
              <a:t>reasonable precautions </a:t>
            </a:r>
            <a:r>
              <a:rPr lang="en-US" sz="1400" dirty="0">
                <a:solidFill>
                  <a:srgbClr val="C00000"/>
                </a:solidFill>
                <a:latin typeface="Arial" pitchFamily="34" charset="0"/>
                <a:cs typeface="Arial" pitchFamily="34" charset="0"/>
              </a:rPr>
              <a:t>to prevent accidents and disease and </a:t>
            </a:r>
            <a:r>
              <a:rPr lang="en-US" sz="1400" dirty="0" smtClean="0">
                <a:solidFill>
                  <a:srgbClr val="C00000"/>
                </a:solidFill>
                <a:latin typeface="Arial" pitchFamily="34" charset="0"/>
                <a:cs typeface="Arial" pitchFamily="34" charset="0"/>
              </a:rPr>
              <a:t>shall comply </a:t>
            </a:r>
            <a:r>
              <a:rPr lang="en-US" sz="1400" dirty="0">
                <a:solidFill>
                  <a:srgbClr val="C00000"/>
                </a:solidFill>
                <a:latin typeface="Arial" pitchFamily="34" charset="0"/>
                <a:cs typeface="Arial" pitchFamily="34" charset="0"/>
              </a:rPr>
              <a:t>with all statutory obligations, </a:t>
            </a:r>
            <a:r>
              <a:rPr lang="en-US" sz="1400" dirty="0" smtClean="0">
                <a:solidFill>
                  <a:srgbClr val="C00000"/>
                </a:solidFill>
                <a:latin typeface="Arial" pitchFamily="34" charset="0"/>
                <a:cs typeface="Arial" pitchFamily="34" charset="0"/>
              </a:rPr>
              <a:t>manufacturer's recommendations </a:t>
            </a:r>
            <a:r>
              <a:rPr lang="en-US" sz="1400" dirty="0">
                <a:solidFill>
                  <a:srgbClr val="C00000"/>
                </a:solidFill>
                <a:latin typeface="Arial" pitchFamily="34" charset="0"/>
                <a:cs typeface="Arial" pitchFamily="34" charset="0"/>
              </a:rPr>
              <a:t>and other safety regulations </a:t>
            </a:r>
            <a:r>
              <a:rPr lang="en-US" sz="1400" dirty="0" smtClean="0">
                <a:solidFill>
                  <a:srgbClr val="C00000"/>
                </a:solidFill>
                <a:latin typeface="Arial" pitchFamily="34" charset="0"/>
                <a:cs typeface="Arial" pitchFamily="34" charset="0"/>
              </a:rPr>
              <a:t>in conduct </a:t>
            </a:r>
            <a:r>
              <a:rPr lang="en-US" sz="1400" dirty="0">
                <a:solidFill>
                  <a:srgbClr val="C00000"/>
                </a:solidFill>
                <a:latin typeface="Arial" pitchFamily="34" charset="0"/>
                <a:cs typeface="Arial" pitchFamily="34" charset="0"/>
              </a:rPr>
              <a:t>of the </a:t>
            </a:r>
            <a:r>
              <a:rPr lang="en-US" sz="1400" b="1" dirty="0">
                <a:solidFill>
                  <a:srgbClr val="C00000"/>
                </a:solidFill>
                <a:latin typeface="Arial" pitchFamily="34" charset="0"/>
                <a:cs typeface="Arial" pitchFamily="34" charset="0"/>
              </a:rPr>
              <a:t>Business</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endParaRPr lang="en-IN" sz="1400" dirty="0">
              <a:solidFill>
                <a:srgbClr val="C00000"/>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Conditions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700" y="685800"/>
            <a:ext cx="2806700" cy="959994"/>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238640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17</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marL="0" indent="0">
              <a:buNone/>
            </a:pPr>
            <a:r>
              <a:rPr lang="en-US" sz="1400" b="1" dirty="0" smtClean="0">
                <a:solidFill>
                  <a:srgbClr val="C00000"/>
                </a:solidFill>
                <a:latin typeface="Arial" pitchFamily="34" charset="0"/>
                <a:cs typeface="Arial" pitchFamily="34" charset="0"/>
              </a:rPr>
              <a:t>6</a:t>
            </a:r>
            <a:r>
              <a:rPr lang="en-US" sz="1400" b="1" dirty="0">
                <a:solidFill>
                  <a:srgbClr val="C00000"/>
                </a:solidFill>
                <a:latin typeface="Arial" pitchFamily="34" charset="0"/>
                <a:cs typeface="Arial" pitchFamily="34" charset="0"/>
              </a:rPr>
              <a:t>. Claim Intimation</a:t>
            </a:r>
            <a:r>
              <a:rPr lang="en-US" sz="1400" dirty="0">
                <a:solidFill>
                  <a:srgbClr val="C00000"/>
                </a:solidFill>
                <a:latin typeface="Arial" pitchFamily="34" charset="0"/>
                <a:cs typeface="Arial" pitchFamily="34" charset="0"/>
              </a:rPr>
              <a:t>: In the event of any </a:t>
            </a:r>
            <a:r>
              <a:rPr lang="en-US" sz="1400" dirty="0" smtClean="0">
                <a:solidFill>
                  <a:srgbClr val="C00000"/>
                </a:solidFill>
                <a:latin typeface="Arial" pitchFamily="34" charset="0"/>
                <a:cs typeface="Arial" pitchFamily="34" charset="0"/>
              </a:rPr>
              <a:t>occurrence which </a:t>
            </a:r>
            <a:r>
              <a:rPr lang="en-US" sz="1400" dirty="0">
                <a:solidFill>
                  <a:srgbClr val="C00000"/>
                </a:solidFill>
                <a:latin typeface="Arial" pitchFamily="34" charset="0"/>
                <a:cs typeface="Arial" pitchFamily="34" charset="0"/>
              </a:rPr>
              <a:t>may give rise to a claim under this Policy the</a:t>
            </a:r>
          </a:p>
          <a:p>
            <a:pPr marL="0" indent="0">
              <a:buNone/>
            </a:pPr>
            <a:r>
              <a:rPr lang="en-US" sz="1400" dirty="0">
                <a:solidFill>
                  <a:srgbClr val="C00000"/>
                </a:solidFill>
                <a:latin typeface="Arial" pitchFamily="34" charset="0"/>
                <a:cs typeface="Arial" pitchFamily="34" charset="0"/>
              </a:rPr>
              <a:t>Insured shall as soon as possible, and in any </a:t>
            </a:r>
            <a:r>
              <a:rPr lang="en-US" sz="1400" dirty="0" smtClean="0">
                <a:solidFill>
                  <a:srgbClr val="C00000"/>
                </a:solidFill>
                <a:latin typeface="Arial" pitchFamily="34" charset="0"/>
                <a:cs typeface="Arial" pitchFamily="34" charset="0"/>
              </a:rPr>
              <a:t>case within </a:t>
            </a:r>
            <a:r>
              <a:rPr lang="en-US" sz="1400" dirty="0">
                <a:solidFill>
                  <a:srgbClr val="C00000"/>
                </a:solidFill>
                <a:latin typeface="Arial" pitchFamily="34" charset="0"/>
                <a:cs typeface="Arial" pitchFamily="34" charset="0"/>
              </a:rPr>
              <a:t>a period of thirty days of such occurrence, </a:t>
            </a:r>
            <a:r>
              <a:rPr lang="en-US" sz="1400" dirty="0" smtClean="0">
                <a:solidFill>
                  <a:srgbClr val="C00000"/>
                </a:solidFill>
                <a:latin typeface="Arial" pitchFamily="34" charset="0"/>
                <a:cs typeface="Arial" pitchFamily="34" charset="0"/>
              </a:rPr>
              <a:t>give notice </a:t>
            </a:r>
            <a:r>
              <a:rPr lang="en-US" sz="1400" dirty="0">
                <a:solidFill>
                  <a:srgbClr val="C00000"/>
                </a:solidFill>
                <a:latin typeface="Arial" pitchFamily="34" charset="0"/>
                <a:cs typeface="Arial" pitchFamily="34" charset="0"/>
              </a:rPr>
              <a:t>thereof to the Company in writing with </a:t>
            </a:r>
            <a:r>
              <a:rPr lang="en-US" sz="1400" dirty="0" smtClean="0">
                <a:solidFill>
                  <a:srgbClr val="C00000"/>
                </a:solidFill>
                <a:latin typeface="Arial" pitchFamily="34" charset="0"/>
                <a:cs typeface="Arial" pitchFamily="34" charset="0"/>
              </a:rPr>
              <a:t>full particulars</a:t>
            </a:r>
            <a:r>
              <a:rPr lang="en-US" sz="1400" dirty="0">
                <a:solidFill>
                  <a:srgbClr val="C00000"/>
                </a:solidFill>
                <a:latin typeface="Arial" pitchFamily="34" charset="0"/>
                <a:cs typeface="Arial" pitchFamily="34" charset="0"/>
              </a:rPr>
              <a:t>. Every letter claim writ summons and</a:t>
            </a:r>
          </a:p>
          <a:p>
            <a:pPr marL="0" indent="0">
              <a:buNone/>
            </a:pPr>
            <a:r>
              <a:rPr lang="en-US" sz="1400" dirty="0">
                <a:solidFill>
                  <a:srgbClr val="C00000"/>
                </a:solidFill>
                <a:latin typeface="Arial" pitchFamily="34" charset="0"/>
                <a:cs typeface="Arial" pitchFamily="34" charset="0"/>
              </a:rPr>
              <a:t>process shall be notified to the Company </a:t>
            </a:r>
            <a:r>
              <a:rPr lang="en-US" sz="1400" dirty="0" smtClean="0">
                <a:solidFill>
                  <a:srgbClr val="C00000"/>
                </a:solidFill>
                <a:latin typeface="Arial" pitchFamily="34" charset="0"/>
                <a:cs typeface="Arial" pitchFamily="34" charset="0"/>
              </a:rPr>
              <a:t>immediately on </a:t>
            </a:r>
            <a:r>
              <a:rPr lang="en-US" sz="1400" dirty="0">
                <a:solidFill>
                  <a:srgbClr val="C00000"/>
                </a:solidFill>
                <a:latin typeface="Arial" pitchFamily="34" charset="0"/>
                <a:cs typeface="Arial" pitchFamily="34" charset="0"/>
              </a:rPr>
              <a:t>receipt. Notice shall also be given to the </a:t>
            </a:r>
            <a:r>
              <a:rPr lang="en-US" sz="1400" dirty="0" smtClean="0">
                <a:solidFill>
                  <a:srgbClr val="C00000"/>
                </a:solidFill>
                <a:latin typeface="Arial" pitchFamily="34" charset="0"/>
                <a:cs typeface="Arial" pitchFamily="34" charset="0"/>
              </a:rPr>
              <a:t>Company immediately </a:t>
            </a:r>
            <a:r>
              <a:rPr lang="en-US" sz="1400" dirty="0">
                <a:solidFill>
                  <a:srgbClr val="C00000"/>
                </a:solidFill>
                <a:latin typeface="Arial" pitchFamily="34" charset="0"/>
                <a:cs typeface="Arial" pitchFamily="34" charset="0"/>
              </a:rPr>
              <a:t>the Insured shall have knowledge of </a:t>
            </a:r>
            <a:r>
              <a:rPr lang="en-US" sz="1400" dirty="0" smtClean="0">
                <a:solidFill>
                  <a:srgbClr val="C00000"/>
                </a:solidFill>
                <a:latin typeface="Arial" pitchFamily="34" charset="0"/>
                <a:cs typeface="Arial" pitchFamily="34" charset="0"/>
              </a:rPr>
              <a:t>any impending </a:t>
            </a:r>
            <a:r>
              <a:rPr lang="en-US" sz="1400" dirty="0">
                <a:solidFill>
                  <a:srgbClr val="C00000"/>
                </a:solidFill>
                <a:latin typeface="Arial" pitchFamily="34" charset="0"/>
                <a:cs typeface="Arial" pitchFamily="34" charset="0"/>
              </a:rPr>
              <a:t>prosecution inquest or fatal enquiry </a:t>
            </a:r>
            <a:r>
              <a:rPr lang="en-US" sz="1400" dirty="0" smtClean="0">
                <a:solidFill>
                  <a:srgbClr val="C00000"/>
                </a:solidFill>
                <a:latin typeface="Arial" pitchFamily="34" charset="0"/>
                <a:cs typeface="Arial" pitchFamily="34" charset="0"/>
              </a:rPr>
              <a:t>in connection </a:t>
            </a:r>
            <a:r>
              <a:rPr lang="en-US" sz="1400" dirty="0">
                <a:solidFill>
                  <a:srgbClr val="C00000"/>
                </a:solidFill>
                <a:latin typeface="Arial" pitchFamily="34" charset="0"/>
                <a:cs typeface="Arial" pitchFamily="34" charset="0"/>
              </a:rPr>
              <a:t>with any such occurrence as aforesaid</a:t>
            </a:r>
            <a:r>
              <a:rPr lang="en-US" sz="1400" dirty="0" smtClean="0">
                <a:solidFill>
                  <a:srgbClr val="C00000"/>
                </a:solidFill>
                <a:latin typeface="Arial" pitchFamily="34" charset="0"/>
                <a:cs typeface="Arial" pitchFamily="34" charset="0"/>
              </a:rPr>
              <a:t>.</a:t>
            </a:r>
          </a:p>
          <a:p>
            <a:pPr marL="0" indent="0">
              <a:buNone/>
            </a:pPr>
            <a:endParaRPr lang="en-US" sz="1400" b="1" dirty="0">
              <a:solidFill>
                <a:srgbClr val="C00000"/>
              </a:solidFill>
              <a:latin typeface="Arial" pitchFamily="34" charset="0"/>
              <a:cs typeface="Arial" pitchFamily="34" charset="0"/>
            </a:endParaRPr>
          </a:p>
          <a:p>
            <a:pPr marL="0" indent="0">
              <a:buNone/>
            </a:pPr>
            <a:r>
              <a:rPr lang="en-US" sz="1400" b="1" dirty="0">
                <a:solidFill>
                  <a:srgbClr val="C00000"/>
                </a:solidFill>
                <a:latin typeface="Arial" pitchFamily="34" charset="0"/>
                <a:cs typeface="Arial" pitchFamily="34" charset="0"/>
              </a:rPr>
              <a:t>7. Company’s Rights After Loss: </a:t>
            </a:r>
            <a:r>
              <a:rPr lang="en-US" sz="1400" dirty="0">
                <a:solidFill>
                  <a:srgbClr val="C00000"/>
                </a:solidFill>
                <a:latin typeface="Arial" pitchFamily="34" charset="0"/>
                <a:cs typeface="Arial" pitchFamily="34" charset="0"/>
              </a:rPr>
              <a:t>No admission </a:t>
            </a:r>
            <a:r>
              <a:rPr lang="en-US" sz="1400" dirty="0" smtClean="0">
                <a:solidFill>
                  <a:srgbClr val="C00000"/>
                </a:solidFill>
                <a:latin typeface="Arial" pitchFamily="34" charset="0"/>
                <a:cs typeface="Arial" pitchFamily="34" charset="0"/>
              </a:rPr>
              <a:t>offer promise </a:t>
            </a:r>
            <a:r>
              <a:rPr lang="en-US" sz="1400" dirty="0">
                <a:solidFill>
                  <a:srgbClr val="C00000"/>
                </a:solidFill>
                <a:latin typeface="Arial" pitchFamily="34" charset="0"/>
                <a:cs typeface="Arial" pitchFamily="34" charset="0"/>
              </a:rPr>
              <a:t>or payment shall be made by or on behalf </a:t>
            </a:r>
            <a:r>
              <a:rPr lang="en-US" sz="1400" dirty="0" smtClean="0">
                <a:solidFill>
                  <a:srgbClr val="C00000"/>
                </a:solidFill>
                <a:latin typeface="Arial" pitchFamily="34" charset="0"/>
                <a:cs typeface="Arial" pitchFamily="34" charset="0"/>
              </a:rPr>
              <a:t>of the </a:t>
            </a:r>
            <a:r>
              <a:rPr lang="en-US" sz="1400" dirty="0">
                <a:solidFill>
                  <a:srgbClr val="C00000"/>
                </a:solidFill>
                <a:latin typeface="Arial" pitchFamily="34" charset="0"/>
                <a:cs typeface="Arial" pitchFamily="34" charset="0"/>
              </a:rPr>
              <a:t>Insured without the consent of the Company </a:t>
            </a:r>
            <a:r>
              <a:rPr lang="en-US" sz="1400" dirty="0" smtClean="0">
                <a:solidFill>
                  <a:srgbClr val="C00000"/>
                </a:solidFill>
                <a:latin typeface="Arial" pitchFamily="34" charset="0"/>
                <a:cs typeface="Arial" pitchFamily="34" charset="0"/>
              </a:rPr>
              <a:t>which shall </a:t>
            </a:r>
            <a:r>
              <a:rPr lang="en-US" sz="1400" dirty="0">
                <a:solidFill>
                  <a:srgbClr val="C00000"/>
                </a:solidFill>
                <a:latin typeface="Arial" pitchFamily="34" charset="0"/>
                <a:cs typeface="Arial" pitchFamily="34" charset="0"/>
              </a:rPr>
              <a:t>be entitled, without being obliged to do so, if it </a:t>
            </a:r>
            <a:r>
              <a:rPr lang="en-US" sz="1400" dirty="0" smtClean="0">
                <a:solidFill>
                  <a:srgbClr val="C00000"/>
                </a:solidFill>
                <a:latin typeface="Arial" pitchFamily="34" charset="0"/>
                <a:cs typeface="Arial" pitchFamily="34" charset="0"/>
              </a:rPr>
              <a:t>so desires </a:t>
            </a:r>
            <a:r>
              <a:rPr lang="en-US" sz="1400" dirty="0">
                <a:solidFill>
                  <a:srgbClr val="C00000"/>
                </a:solidFill>
                <a:latin typeface="Arial" pitchFamily="34" charset="0"/>
                <a:cs typeface="Arial" pitchFamily="34" charset="0"/>
              </a:rPr>
              <a:t>to take over and conduct in his name </a:t>
            </a:r>
            <a:r>
              <a:rPr lang="en-US" sz="1400" dirty="0" smtClean="0">
                <a:solidFill>
                  <a:srgbClr val="C00000"/>
                </a:solidFill>
                <a:latin typeface="Arial" pitchFamily="34" charset="0"/>
                <a:cs typeface="Arial" pitchFamily="34" charset="0"/>
              </a:rPr>
              <a:t>the </a:t>
            </a:r>
            <a:r>
              <a:rPr lang="en-US" sz="1400" dirty="0" err="1" smtClean="0">
                <a:solidFill>
                  <a:srgbClr val="C00000"/>
                </a:solidFill>
                <a:latin typeface="Arial" pitchFamily="34" charset="0"/>
                <a:cs typeface="Arial" pitchFamily="34" charset="0"/>
              </a:rPr>
              <a:t>defence</a:t>
            </a:r>
            <a:r>
              <a:rPr lang="en-US" sz="1400" dirty="0" smtClean="0">
                <a:solidFill>
                  <a:srgbClr val="C00000"/>
                </a:solidFill>
                <a:latin typeface="Arial" pitchFamily="34" charset="0"/>
                <a:cs typeface="Arial" pitchFamily="34" charset="0"/>
              </a:rPr>
              <a:t> </a:t>
            </a:r>
            <a:r>
              <a:rPr lang="en-US" sz="1400" dirty="0">
                <a:solidFill>
                  <a:srgbClr val="C00000"/>
                </a:solidFill>
                <a:latin typeface="Arial" pitchFamily="34" charset="0"/>
                <a:cs typeface="Arial" pitchFamily="34" charset="0"/>
              </a:rPr>
              <a:t>or settlement of any claim or to prosecute </a:t>
            </a:r>
            <a:r>
              <a:rPr lang="en-US" sz="1400" dirty="0" smtClean="0">
                <a:solidFill>
                  <a:srgbClr val="C00000"/>
                </a:solidFill>
                <a:latin typeface="Arial" pitchFamily="34" charset="0"/>
                <a:cs typeface="Arial" pitchFamily="34" charset="0"/>
              </a:rPr>
              <a:t>in his </a:t>
            </a:r>
            <a:r>
              <a:rPr lang="en-US" sz="1400" dirty="0">
                <a:solidFill>
                  <a:srgbClr val="C00000"/>
                </a:solidFill>
                <a:latin typeface="Arial" pitchFamily="34" charset="0"/>
                <a:cs typeface="Arial" pitchFamily="34" charset="0"/>
              </a:rPr>
              <a:t>name for its own benefit any claim for indemnity </a:t>
            </a:r>
            <a:r>
              <a:rPr lang="en-US" sz="1400" dirty="0" smtClean="0">
                <a:solidFill>
                  <a:srgbClr val="C00000"/>
                </a:solidFill>
                <a:latin typeface="Arial" pitchFamily="34" charset="0"/>
                <a:cs typeface="Arial" pitchFamily="34" charset="0"/>
              </a:rPr>
              <a:t>or damages </a:t>
            </a:r>
            <a:r>
              <a:rPr lang="en-US" sz="1400" dirty="0">
                <a:solidFill>
                  <a:srgbClr val="C00000"/>
                </a:solidFill>
                <a:latin typeface="Arial" pitchFamily="34" charset="0"/>
                <a:cs typeface="Arial" pitchFamily="34" charset="0"/>
              </a:rPr>
              <a:t>or otherwise and shall have full </a:t>
            </a:r>
            <a:r>
              <a:rPr lang="en-US" sz="1400" dirty="0" err="1">
                <a:solidFill>
                  <a:srgbClr val="C00000"/>
                </a:solidFill>
                <a:latin typeface="Arial" pitchFamily="34" charset="0"/>
                <a:cs typeface="Arial" pitchFamily="34" charset="0"/>
              </a:rPr>
              <a:t>descretion</a:t>
            </a: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in the </a:t>
            </a:r>
            <a:r>
              <a:rPr lang="en-US" sz="1400" dirty="0">
                <a:solidFill>
                  <a:srgbClr val="C00000"/>
                </a:solidFill>
                <a:latin typeface="Arial" pitchFamily="34" charset="0"/>
                <a:cs typeface="Arial" pitchFamily="34" charset="0"/>
              </a:rPr>
              <a:t>conduct of any proceedings and in the settlement </a:t>
            </a:r>
            <a:r>
              <a:rPr lang="en-US" sz="1400" dirty="0" smtClean="0">
                <a:solidFill>
                  <a:srgbClr val="C00000"/>
                </a:solidFill>
                <a:latin typeface="Arial" pitchFamily="34" charset="0"/>
                <a:cs typeface="Arial" pitchFamily="34" charset="0"/>
              </a:rPr>
              <a:t>of any </a:t>
            </a:r>
            <a:r>
              <a:rPr lang="en-US" sz="1400" dirty="0">
                <a:solidFill>
                  <a:srgbClr val="C00000"/>
                </a:solidFill>
                <a:latin typeface="Arial" pitchFamily="34" charset="0"/>
                <a:cs typeface="Arial" pitchFamily="34" charset="0"/>
              </a:rPr>
              <a:t>claim and the Insured shall give all </a:t>
            </a:r>
            <a:r>
              <a:rPr lang="en-US" sz="1400" dirty="0" smtClean="0">
                <a:solidFill>
                  <a:srgbClr val="C00000"/>
                </a:solidFill>
                <a:latin typeface="Arial" pitchFamily="34" charset="0"/>
                <a:cs typeface="Arial" pitchFamily="34" charset="0"/>
              </a:rPr>
              <a:t>such information </a:t>
            </a:r>
            <a:r>
              <a:rPr lang="en-US" sz="1400" dirty="0">
                <a:solidFill>
                  <a:srgbClr val="C00000"/>
                </a:solidFill>
                <a:latin typeface="Arial" pitchFamily="34" charset="0"/>
                <a:cs typeface="Arial" pitchFamily="34" charset="0"/>
              </a:rPr>
              <a:t>and assistance as the Company </a:t>
            </a:r>
            <a:r>
              <a:rPr lang="en-US" sz="1400" dirty="0" smtClean="0">
                <a:solidFill>
                  <a:srgbClr val="C00000"/>
                </a:solidFill>
                <a:latin typeface="Arial" pitchFamily="34" charset="0"/>
                <a:cs typeface="Arial" pitchFamily="34" charset="0"/>
              </a:rPr>
              <a:t>may require.</a:t>
            </a:r>
          </a:p>
          <a:p>
            <a:pPr marL="0" indent="0">
              <a:buNone/>
            </a:pPr>
            <a:endParaRPr lang="en-US" sz="1400"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8.  Declaration </a:t>
            </a:r>
            <a:r>
              <a:rPr lang="en-US" sz="1400" b="1" dirty="0">
                <a:solidFill>
                  <a:srgbClr val="C00000"/>
                </a:solidFill>
                <a:latin typeface="Arial" pitchFamily="34" charset="0"/>
                <a:cs typeface="Arial" pitchFamily="34" charset="0"/>
              </a:rPr>
              <a:t>of Employees and Wages</a:t>
            </a:r>
            <a:r>
              <a:rPr lang="en-US" sz="1400" dirty="0">
                <a:solidFill>
                  <a:srgbClr val="C00000"/>
                </a:solidFill>
                <a:latin typeface="Arial" pitchFamily="34" charset="0"/>
                <a:cs typeface="Arial" pitchFamily="34" charset="0"/>
              </a:rPr>
              <a:t>: It is </a:t>
            </a:r>
            <a:r>
              <a:rPr lang="en-US" sz="1400" dirty="0" smtClean="0">
                <a:solidFill>
                  <a:srgbClr val="C00000"/>
                </a:solidFill>
                <a:latin typeface="Arial" pitchFamily="34" charset="0"/>
                <a:cs typeface="Arial" pitchFamily="34" charset="0"/>
              </a:rPr>
              <a:t>clearly agreed </a:t>
            </a:r>
            <a:r>
              <a:rPr lang="en-US" sz="1400" dirty="0">
                <a:solidFill>
                  <a:srgbClr val="C00000"/>
                </a:solidFill>
                <a:latin typeface="Arial" pitchFamily="34" charset="0"/>
                <a:cs typeface="Arial" pitchFamily="34" charset="0"/>
              </a:rPr>
              <a:t>and Understood that the Insured shall </a:t>
            </a:r>
            <a:r>
              <a:rPr lang="en-US" sz="1400" dirty="0" smtClean="0">
                <a:solidFill>
                  <a:srgbClr val="C00000"/>
                </a:solidFill>
                <a:latin typeface="Arial" pitchFamily="34" charset="0"/>
                <a:cs typeface="Arial" pitchFamily="34" charset="0"/>
              </a:rPr>
              <a:t>be bound </a:t>
            </a:r>
            <a:r>
              <a:rPr lang="en-US" sz="1400" dirty="0">
                <a:solidFill>
                  <a:srgbClr val="C00000"/>
                </a:solidFill>
                <a:latin typeface="Arial" pitchFamily="34" charset="0"/>
                <a:cs typeface="Arial" pitchFamily="34" charset="0"/>
              </a:rPr>
              <a:t>at all times to declare all Employees </a:t>
            </a:r>
            <a:r>
              <a:rPr lang="en-US" sz="1400" dirty="0" smtClean="0">
                <a:solidFill>
                  <a:srgbClr val="C00000"/>
                </a:solidFill>
                <a:latin typeface="Arial" pitchFamily="34" charset="0"/>
                <a:cs typeface="Arial" pitchFamily="34" charset="0"/>
              </a:rPr>
              <a:t>and Wages </a:t>
            </a:r>
            <a:r>
              <a:rPr lang="en-US" sz="1400" dirty="0">
                <a:solidFill>
                  <a:srgbClr val="C00000"/>
                </a:solidFill>
                <a:latin typeface="Arial" pitchFamily="34" charset="0"/>
                <a:cs typeface="Arial" pitchFamily="34" charset="0"/>
              </a:rPr>
              <a:t>payable in respect of such Employees on </a:t>
            </a:r>
            <a:r>
              <a:rPr lang="en-US" sz="1400" dirty="0" smtClean="0">
                <a:solidFill>
                  <a:srgbClr val="C00000"/>
                </a:solidFill>
                <a:latin typeface="Arial" pitchFamily="34" charset="0"/>
                <a:cs typeface="Arial" pitchFamily="34" charset="0"/>
              </a:rPr>
              <a:t>the basis </a:t>
            </a:r>
            <a:r>
              <a:rPr lang="en-US" sz="1400" dirty="0">
                <a:solidFill>
                  <a:srgbClr val="C00000"/>
                </a:solidFill>
                <a:latin typeface="Arial" pitchFamily="34" charset="0"/>
                <a:cs typeface="Arial" pitchFamily="34" charset="0"/>
              </a:rPr>
              <a:t>of which the Premium for this Policy is </a:t>
            </a:r>
            <a:r>
              <a:rPr lang="en-US" sz="1400" dirty="0" smtClean="0">
                <a:solidFill>
                  <a:srgbClr val="C00000"/>
                </a:solidFill>
                <a:latin typeface="Arial" pitchFamily="34" charset="0"/>
                <a:cs typeface="Arial" pitchFamily="34" charset="0"/>
              </a:rPr>
              <a:t>calculated. In </a:t>
            </a:r>
            <a:r>
              <a:rPr lang="en-US" sz="1400" dirty="0">
                <a:solidFill>
                  <a:srgbClr val="C00000"/>
                </a:solidFill>
                <a:latin typeface="Arial" pitchFamily="34" charset="0"/>
                <a:cs typeface="Arial" pitchFamily="34" charset="0"/>
              </a:rPr>
              <a:t>case of increase in Employees or </a:t>
            </a:r>
            <a:r>
              <a:rPr lang="en-US" sz="1400" dirty="0" smtClean="0">
                <a:solidFill>
                  <a:srgbClr val="C00000"/>
                </a:solidFill>
                <a:latin typeface="Arial" pitchFamily="34" charset="0"/>
                <a:cs typeface="Arial" pitchFamily="34" charset="0"/>
              </a:rPr>
              <a:t>Wages subsequent </a:t>
            </a:r>
            <a:r>
              <a:rPr lang="en-US" sz="1400" dirty="0">
                <a:solidFill>
                  <a:srgbClr val="C00000"/>
                </a:solidFill>
                <a:latin typeface="Arial" pitchFamily="34" charset="0"/>
                <a:cs typeface="Arial" pitchFamily="34" charset="0"/>
              </a:rPr>
              <a:t>to insurance, Insured shall keep </a:t>
            </a:r>
            <a:r>
              <a:rPr lang="en-US" sz="1400" dirty="0" smtClean="0">
                <a:solidFill>
                  <a:srgbClr val="C00000"/>
                </a:solidFill>
                <a:latin typeface="Arial" pitchFamily="34" charset="0"/>
                <a:cs typeface="Arial" pitchFamily="34" charset="0"/>
              </a:rPr>
              <a:t>the Company </a:t>
            </a:r>
            <a:r>
              <a:rPr lang="en-US" sz="1400" dirty="0">
                <a:solidFill>
                  <a:srgbClr val="C00000"/>
                </a:solidFill>
                <a:latin typeface="Arial" pitchFamily="34" charset="0"/>
                <a:cs typeface="Arial" pitchFamily="34" charset="0"/>
              </a:rPr>
              <a:t>intimated and obtain Endorsement </a:t>
            </a:r>
            <a:r>
              <a:rPr lang="en-US" sz="1400" dirty="0" smtClean="0">
                <a:solidFill>
                  <a:srgbClr val="C00000"/>
                </a:solidFill>
                <a:latin typeface="Arial" pitchFamily="34" charset="0"/>
                <a:cs typeface="Arial" pitchFamily="34" charset="0"/>
              </a:rPr>
              <a:t>by payment </a:t>
            </a:r>
            <a:r>
              <a:rPr lang="en-US" sz="1400" dirty="0">
                <a:solidFill>
                  <a:srgbClr val="C00000"/>
                </a:solidFill>
                <a:latin typeface="Arial" pitchFamily="34" charset="0"/>
                <a:cs typeface="Arial" pitchFamily="34" charset="0"/>
              </a:rPr>
              <a:t>of necessary additional </a:t>
            </a:r>
            <a:r>
              <a:rPr lang="en-US" sz="1400" dirty="0" smtClean="0">
                <a:solidFill>
                  <a:srgbClr val="C00000"/>
                </a:solidFill>
                <a:latin typeface="Arial" pitchFamily="34" charset="0"/>
                <a:cs typeface="Arial" pitchFamily="34" charset="0"/>
              </a:rPr>
              <a:t>premium. The </a:t>
            </a:r>
            <a:r>
              <a:rPr lang="en-US" sz="1400" dirty="0">
                <a:solidFill>
                  <a:srgbClr val="C00000"/>
                </a:solidFill>
                <a:latin typeface="Arial" pitchFamily="34" charset="0"/>
                <a:cs typeface="Arial" pitchFamily="34" charset="0"/>
              </a:rPr>
              <a:t>Insured shall as and when require by the </a:t>
            </a:r>
            <a:r>
              <a:rPr lang="en-US" sz="1400" dirty="0" smtClean="0">
                <a:solidFill>
                  <a:srgbClr val="C00000"/>
                </a:solidFill>
                <a:latin typeface="Arial" pitchFamily="34" charset="0"/>
                <a:cs typeface="Arial" pitchFamily="34" charset="0"/>
              </a:rPr>
              <a:t>Company permit </a:t>
            </a:r>
            <a:r>
              <a:rPr lang="en-US" sz="1400" dirty="0">
                <a:solidFill>
                  <a:srgbClr val="C00000"/>
                </a:solidFill>
                <a:latin typeface="Arial" pitchFamily="34" charset="0"/>
                <a:cs typeface="Arial" pitchFamily="34" charset="0"/>
              </a:rPr>
              <a:t>inspection of its records to verify the Wages </a:t>
            </a:r>
            <a:r>
              <a:rPr lang="en-US" sz="1400" dirty="0" smtClean="0">
                <a:solidFill>
                  <a:srgbClr val="C00000"/>
                </a:solidFill>
                <a:latin typeface="Arial" pitchFamily="34" charset="0"/>
                <a:cs typeface="Arial" pitchFamily="34" charset="0"/>
              </a:rPr>
              <a:t>and Employees </a:t>
            </a:r>
            <a:r>
              <a:rPr lang="en-US" sz="1400" dirty="0">
                <a:solidFill>
                  <a:srgbClr val="C00000"/>
                </a:solidFill>
                <a:latin typeface="Arial" pitchFamily="34" charset="0"/>
                <a:cs typeface="Arial" pitchFamily="34" charset="0"/>
              </a:rPr>
              <a:t>and shall also provide duly </a:t>
            </a:r>
            <a:r>
              <a:rPr lang="en-US" sz="1400" dirty="0" smtClean="0">
                <a:solidFill>
                  <a:srgbClr val="C00000"/>
                </a:solidFill>
                <a:latin typeface="Arial" pitchFamily="34" charset="0"/>
                <a:cs typeface="Arial" pitchFamily="34" charset="0"/>
              </a:rPr>
              <a:t>authenticated copies </a:t>
            </a:r>
            <a:r>
              <a:rPr lang="en-US" sz="1400" dirty="0">
                <a:solidFill>
                  <a:srgbClr val="C00000"/>
                </a:solidFill>
                <a:latin typeface="Arial" pitchFamily="34" charset="0"/>
                <a:cs typeface="Arial" pitchFamily="34" charset="0"/>
              </a:rPr>
              <a:t>thereof if so required the Company.</a:t>
            </a:r>
            <a:endParaRPr lang="en-IN" sz="1400" dirty="0">
              <a:solidFill>
                <a:srgbClr val="C00000"/>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Conditions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69785"/>
            <a:ext cx="1066800" cy="1130416"/>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2347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18</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marL="0" indent="0">
              <a:buNone/>
            </a:pPr>
            <a:r>
              <a:rPr lang="en-US" sz="1400" b="1" dirty="0">
                <a:solidFill>
                  <a:srgbClr val="C00000"/>
                </a:solidFill>
                <a:latin typeface="Arial" pitchFamily="34" charset="0"/>
                <a:cs typeface="Arial" pitchFamily="34" charset="0"/>
              </a:rPr>
              <a:t>Average</a:t>
            </a:r>
            <a:r>
              <a:rPr lang="en-US" sz="1400" dirty="0">
                <a:solidFill>
                  <a:srgbClr val="C00000"/>
                </a:solidFill>
                <a:latin typeface="Arial" pitchFamily="34" charset="0"/>
                <a:cs typeface="Arial" pitchFamily="34" charset="0"/>
              </a:rPr>
              <a:t>: Notwithstanding anything </a:t>
            </a:r>
            <a:r>
              <a:rPr lang="en-US" sz="1400" dirty="0" smtClean="0">
                <a:solidFill>
                  <a:srgbClr val="C00000"/>
                </a:solidFill>
                <a:latin typeface="Arial" pitchFamily="34" charset="0"/>
                <a:cs typeface="Arial" pitchFamily="34" charset="0"/>
              </a:rPr>
              <a:t>contained hereinabove</a:t>
            </a:r>
            <a:r>
              <a:rPr lang="en-US" sz="1400" dirty="0">
                <a:solidFill>
                  <a:srgbClr val="C00000"/>
                </a:solidFill>
                <a:latin typeface="Arial" pitchFamily="34" charset="0"/>
                <a:cs typeface="Arial" pitchFamily="34" charset="0"/>
              </a:rPr>
              <a:t>,</a:t>
            </a:r>
          </a:p>
          <a:p>
            <a:pPr marL="0" indent="0">
              <a:buNone/>
            </a:pPr>
            <a:endParaRPr lang="en-US" sz="1400" dirty="0" smtClean="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(i) a</a:t>
            </a:r>
            <a:r>
              <a:rPr lang="en-US" sz="1400" dirty="0">
                <a:solidFill>
                  <a:srgbClr val="C00000"/>
                </a:solidFill>
                <a:latin typeface="Arial" pitchFamily="34" charset="0"/>
                <a:cs typeface="Arial" pitchFamily="34" charset="0"/>
              </a:rPr>
              <a:t>) If the number of </a:t>
            </a:r>
            <a:r>
              <a:rPr lang="en-US" sz="1400" b="1" dirty="0">
                <a:solidFill>
                  <a:srgbClr val="C00000"/>
                </a:solidFill>
                <a:latin typeface="Arial" pitchFamily="34" charset="0"/>
                <a:cs typeface="Arial" pitchFamily="34" charset="0"/>
              </a:rPr>
              <a:t>Employees </a:t>
            </a:r>
            <a:r>
              <a:rPr lang="en-US" sz="1400" dirty="0">
                <a:solidFill>
                  <a:srgbClr val="C00000"/>
                </a:solidFill>
                <a:latin typeface="Arial" pitchFamily="34" charset="0"/>
                <a:cs typeface="Arial" pitchFamily="34" charset="0"/>
              </a:rPr>
              <a:t>(whether on duty </a:t>
            </a:r>
            <a:r>
              <a:rPr lang="en-US" sz="1400" dirty="0" smtClean="0">
                <a:solidFill>
                  <a:srgbClr val="C00000"/>
                </a:solidFill>
                <a:latin typeface="Arial" pitchFamily="34" charset="0"/>
                <a:cs typeface="Arial" pitchFamily="34" charset="0"/>
              </a:rPr>
              <a:t>or otherwise</a:t>
            </a:r>
            <a:r>
              <a:rPr lang="en-US" sz="1400" dirty="0">
                <a:solidFill>
                  <a:srgbClr val="C00000"/>
                </a:solidFill>
                <a:latin typeface="Arial" pitchFamily="34" charset="0"/>
                <a:cs typeface="Arial" pitchFamily="34" charset="0"/>
              </a:rPr>
              <a:t>) employed by 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on the date </a:t>
            </a:r>
            <a:r>
              <a:rPr lang="en-US" sz="1400" dirty="0" smtClean="0">
                <a:solidFill>
                  <a:srgbClr val="C00000"/>
                </a:solidFill>
                <a:latin typeface="Arial" pitchFamily="34" charset="0"/>
                <a:cs typeface="Arial" pitchFamily="34" charset="0"/>
              </a:rPr>
              <a:t>of accident </a:t>
            </a:r>
            <a:r>
              <a:rPr lang="en-US" sz="1400" dirty="0">
                <a:solidFill>
                  <a:srgbClr val="C00000"/>
                </a:solidFill>
                <a:latin typeface="Arial" pitchFamily="34" charset="0"/>
                <a:cs typeface="Arial" pitchFamily="34" charset="0"/>
              </a:rPr>
              <a:t>is higher than the number covered under </a:t>
            </a:r>
            <a:r>
              <a:rPr lang="en-US" sz="1400" dirty="0" smtClean="0">
                <a:solidFill>
                  <a:srgbClr val="C00000"/>
                </a:solidFill>
                <a:latin typeface="Arial" pitchFamily="34" charset="0"/>
                <a:cs typeface="Arial" pitchFamily="34" charset="0"/>
              </a:rPr>
              <a:t>this Policy</a:t>
            </a:r>
            <a:r>
              <a:rPr lang="en-US" sz="1400" dirty="0">
                <a:solidFill>
                  <a:srgbClr val="C00000"/>
                </a:solidFill>
                <a:latin typeface="Arial" pitchFamily="34" charset="0"/>
                <a:cs typeface="Arial" pitchFamily="34" charset="0"/>
              </a:rPr>
              <a:t>, the Company shall indemnify </a:t>
            </a:r>
            <a:r>
              <a:rPr lang="en-US" sz="1400" b="1" dirty="0">
                <a:solidFill>
                  <a:srgbClr val="C00000"/>
                </a:solidFill>
                <a:latin typeface="Arial" pitchFamily="34" charset="0"/>
                <a:cs typeface="Arial" pitchFamily="34" charset="0"/>
              </a:rPr>
              <a:t>Insured</a:t>
            </a:r>
            <a:r>
              <a:rPr lang="en-US" sz="1400" dirty="0">
                <a:solidFill>
                  <a:srgbClr val="C00000"/>
                </a:solidFill>
                <a:latin typeface="Arial" pitchFamily="34" charset="0"/>
                <a:cs typeface="Arial" pitchFamily="34" charset="0"/>
              </a:rPr>
              <a:t>’s </a:t>
            </a:r>
            <a:r>
              <a:rPr lang="en-US" sz="1400" dirty="0" smtClean="0">
                <a:solidFill>
                  <a:srgbClr val="C00000"/>
                </a:solidFill>
                <a:latin typeface="Arial" pitchFamily="34" charset="0"/>
                <a:cs typeface="Arial" pitchFamily="34" charset="0"/>
              </a:rPr>
              <a:t>liability arising </a:t>
            </a:r>
            <a:r>
              <a:rPr lang="en-US" sz="1400" dirty="0">
                <a:solidFill>
                  <a:srgbClr val="C00000"/>
                </a:solidFill>
                <a:latin typeface="Arial" pitchFamily="34" charset="0"/>
                <a:cs typeface="Arial" pitchFamily="34" charset="0"/>
              </a:rPr>
              <a:t>out of such accident, only in such proportion </a:t>
            </a:r>
            <a:r>
              <a:rPr lang="en-US" sz="1400" dirty="0" smtClean="0">
                <a:solidFill>
                  <a:srgbClr val="C00000"/>
                </a:solidFill>
                <a:latin typeface="Arial" pitchFamily="34" charset="0"/>
                <a:cs typeface="Arial" pitchFamily="34" charset="0"/>
              </a:rPr>
              <a:t>that the </a:t>
            </a:r>
            <a:r>
              <a:rPr lang="en-US" sz="1400" dirty="0">
                <a:solidFill>
                  <a:srgbClr val="C00000"/>
                </a:solidFill>
                <a:latin typeface="Arial" pitchFamily="34" charset="0"/>
                <a:cs typeface="Arial" pitchFamily="34" charset="0"/>
              </a:rPr>
              <a:t>number of </a:t>
            </a:r>
            <a:r>
              <a:rPr lang="en-US" sz="1400" b="1" dirty="0">
                <a:solidFill>
                  <a:srgbClr val="C00000"/>
                </a:solidFill>
                <a:latin typeface="Arial" pitchFamily="34" charset="0"/>
                <a:cs typeface="Arial" pitchFamily="34" charset="0"/>
              </a:rPr>
              <a:t>Employees </a:t>
            </a:r>
            <a:r>
              <a:rPr lang="en-US" sz="1400" dirty="0">
                <a:solidFill>
                  <a:srgbClr val="C00000"/>
                </a:solidFill>
                <a:latin typeface="Arial" pitchFamily="34" charset="0"/>
                <a:cs typeface="Arial" pitchFamily="34" charset="0"/>
              </a:rPr>
              <a:t>covered bears to </a:t>
            </a:r>
            <a:r>
              <a:rPr lang="en-US" sz="1400" dirty="0" smtClean="0">
                <a:solidFill>
                  <a:srgbClr val="C00000"/>
                </a:solidFill>
                <a:latin typeface="Arial" pitchFamily="34" charset="0"/>
                <a:cs typeface="Arial" pitchFamily="34" charset="0"/>
              </a:rPr>
              <a:t>the </a:t>
            </a:r>
            <a:r>
              <a:rPr lang="en-US" sz="1400" b="1" dirty="0" smtClean="0">
                <a:solidFill>
                  <a:srgbClr val="C00000"/>
                </a:solidFill>
                <a:latin typeface="Arial" pitchFamily="34" charset="0"/>
                <a:cs typeface="Arial" pitchFamily="34" charset="0"/>
              </a:rPr>
              <a:t>Employees </a:t>
            </a:r>
            <a:r>
              <a:rPr lang="en-US" sz="1400" dirty="0">
                <a:solidFill>
                  <a:srgbClr val="C00000"/>
                </a:solidFill>
                <a:latin typeface="Arial" pitchFamily="34" charset="0"/>
                <a:cs typeface="Arial" pitchFamily="34" charset="0"/>
              </a:rPr>
              <a:t>found employed on the date of </a:t>
            </a:r>
            <a:r>
              <a:rPr lang="en-US" sz="1400" dirty="0" smtClean="0">
                <a:solidFill>
                  <a:srgbClr val="C00000"/>
                </a:solidFill>
                <a:latin typeface="Arial" pitchFamily="34" charset="0"/>
                <a:cs typeface="Arial" pitchFamily="34" charset="0"/>
              </a:rPr>
              <a:t>accident. </a:t>
            </a:r>
          </a:p>
          <a:p>
            <a:pPr marL="0" indent="0">
              <a:buNone/>
            </a:pPr>
            <a:endParaRPr lang="en-US" sz="1400" dirty="0" smtClean="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b</a:t>
            </a:r>
            <a:r>
              <a:rPr lang="en-US" sz="1400" dirty="0">
                <a:solidFill>
                  <a:srgbClr val="C00000"/>
                </a:solidFill>
                <a:latin typeface="Arial" pitchFamily="34" charset="0"/>
                <a:cs typeface="Arial" pitchFamily="34" charset="0"/>
              </a:rPr>
              <a:t>) If the amount of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declared for this insurance </a:t>
            </a:r>
            <a:r>
              <a:rPr lang="en-US" sz="1400" dirty="0" smtClean="0">
                <a:solidFill>
                  <a:srgbClr val="C00000"/>
                </a:solidFill>
                <a:latin typeface="Arial" pitchFamily="34" charset="0"/>
                <a:cs typeface="Arial" pitchFamily="34" charset="0"/>
              </a:rPr>
              <a:t>for all </a:t>
            </a:r>
            <a:r>
              <a:rPr lang="en-US" sz="1400" b="1" dirty="0">
                <a:solidFill>
                  <a:srgbClr val="C00000"/>
                </a:solidFill>
                <a:latin typeface="Arial" pitchFamily="34" charset="0"/>
                <a:cs typeface="Arial" pitchFamily="34" charset="0"/>
              </a:rPr>
              <a:t>Employees </a:t>
            </a:r>
            <a:r>
              <a:rPr lang="en-US" sz="1400" dirty="0">
                <a:solidFill>
                  <a:srgbClr val="C00000"/>
                </a:solidFill>
                <a:latin typeface="Arial" pitchFamily="34" charset="0"/>
                <a:cs typeface="Arial" pitchFamily="34" charset="0"/>
              </a:rPr>
              <a:t>is less than the actual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paid </a:t>
            </a:r>
            <a:r>
              <a:rPr lang="en-US" sz="1400" dirty="0" smtClean="0">
                <a:solidFill>
                  <a:srgbClr val="C00000"/>
                </a:solidFill>
                <a:latin typeface="Arial" pitchFamily="34" charset="0"/>
                <a:cs typeface="Arial" pitchFamily="34" charset="0"/>
              </a:rPr>
              <a:t>until date </a:t>
            </a:r>
            <a:r>
              <a:rPr lang="en-US" sz="1400" dirty="0">
                <a:solidFill>
                  <a:srgbClr val="C00000"/>
                </a:solidFill>
                <a:latin typeface="Arial" pitchFamily="34" charset="0"/>
                <a:cs typeface="Arial" pitchFamily="34" charset="0"/>
              </a:rPr>
              <a:t>of accident, the Company shall be liable </a:t>
            </a:r>
            <a:r>
              <a:rPr lang="en-US" sz="1400" dirty="0" smtClean="0">
                <a:solidFill>
                  <a:srgbClr val="C00000"/>
                </a:solidFill>
                <a:latin typeface="Arial" pitchFamily="34" charset="0"/>
                <a:cs typeface="Arial" pitchFamily="34" charset="0"/>
              </a:rPr>
              <a:t>to indemnify </a:t>
            </a:r>
            <a:r>
              <a:rPr lang="en-US" sz="1400" dirty="0">
                <a:solidFill>
                  <a:srgbClr val="C00000"/>
                </a:solidFill>
                <a:latin typeface="Arial" pitchFamily="34" charset="0"/>
                <a:cs typeface="Arial" pitchFamily="34" charset="0"/>
              </a:rPr>
              <a:t>on any claim only in proportion that </a:t>
            </a:r>
            <a:r>
              <a:rPr lang="en-US" sz="1400" dirty="0" smtClean="0">
                <a:solidFill>
                  <a:srgbClr val="C00000"/>
                </a:solidFill>
                <a:latin typeface="Arial" pitchFamily="34" charset="0"/>
                <a:cs typeface="Arial" pitchFamily="34" charset="0"/>
              </a:rPr>
              <a:t>the </a:t>
            </a:r>
            <a:r>
              <a:rPr lang="en-US" sz="1400" b="1" dirty="0" smtClean="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declared bears to the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paid. For </a:t>
            </a:r>
            <a:r>
              <a:rPr lang="en-US" sz="1400" dirty="0" smtClean="0">
                <a:solidFill>
                  <a:srgbClr val="C00000"/>
                </a:solidFill>
                <a:latin typeface="Arial" pitchFamily="34" charset="0"/>
                <a:cs typeface="Arial" pitchFamily="34" charset="0"/>
              </a:rPr>
              <a:t>the purpose </a:t>
            </a:r>
            <a:r>
              <a:rPr lang="en-US" sz="1400" dirty="0">
                <a:solidFill>
                  <a:srgbClr val="C00000"/>
                </a:solidFill>
                <a:latin typeface="Arial" pitchFamily="34" charset="0"/>
                <a:cs typeface="Arial" pitchFamily="34" charset="0"/>
              </a:rPr>
              <a:t>of this clause, the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declared shall </a:t>
            </a:r>
            <a:r>
              <a:rPr lang="en-US" sz="1400" dirty="0" smtClean="0">
                <a:solidFill>
                  <a:srgbClr val="C00000"/>
                </a:solidFill>
                <a:latin typeface="Arial" pitchFamily="34" charset="0"/>
                <a:cs typeface="Arial" pitchFamily="34" charset="0"/>
              </a:rPr>
              <a:t>be calculated </a:t>
            </a:r>
            <a:r>
              <a:rPr lang="en-US" sz="1400" dirty="0">
                <a:solidFill>
                  <a:srgbClr val="C00000"/>
                </a:solidFill>
                <a:latin typeface="Arial" pitchFamily="34" charset="0"/>
                <a:cs typeface="Arial" pitchFamily="34" charset="0"/>
              </a:rPr>
              <a:t>proportionately for the period </a:t>
            </a:r>
            <a:r>
              <a:rPr lang="en-US" sz="1400" dirty="0" smtClean="0">
                <a:solidFill>
                  <a:srgbClr val="C00000"/>
                </a:solidFill>
                <a:latin typeface="Arial" pitchFamily="34" charset="0"/>
                <a:cs typeface="Arial" pitchFamily="34" charset="0"/>
              </a:rPr>
              <a:t>from commencement </a:t>
            </a:r>
            <a:r>
              <a:rPr lang="en-US" sz="1400" dirty="0">
                <a:solidFill>
                  <a:srgbClr val="C00000"/>
                </a:solidFill>
                <a:latin typeface="Arial" pitchFamily="34" charset="0"/>
                <a:cs typeface="Arial" pitchFamily="34" charset="0"/>
              </a:rPr>
              <a:t>of Policy until date of accident </a:t>
            </a:r>
            <a:r>
              <a:rPr lang="en-US" sz="1400" dirty="0" smtClean="0">
                <a:solidFill>
                  <a:srgbClr val="C00000"/>
                </a:solidFill>
                <a:latin typeface="Arial" pitchFamily="34" charset="0"/>
                <a:cs typeface="Arial" pitchFamily="34" charset="0"/>
              </a:rPr>
              <a:t>for comparison </a:t>
            </a:r>
            <a:r>
              <a:rPr lang="en-US" sz="1400" dirty="0">
                <a:solidFill>
                  <a:srgbClr val="C00000"/>
                </a:solidFill>
                <a:latin typeface="Arial" pitchFamily="34" charset="0"/>
                <a:cs typeface="Arial" pitchFamily="34" charset="0"/>
              </a:rPr>
              <a:t>with the actual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paid during </a:t>
            </a:r>
            <a:r>
              <a:rPr lang="en-US" sz="1400" dirty="0" smtClean="0">
                <a:solidFill>
                  <a:srgbClr val="C00000"/>
                </a:solidFill>
                <a:latin typeface="Arial" pitchFamily="34" charset="0"/>
                <a:cs typeface="Arial" pitchFamily="34" charset="0"/>
              </a:rPr>
              <a:t>such period </a:t>
            </a:r>
            <a:r>
              <a:rPr lang="en-US" sz="1400" dirty="0">
                <a:solidFill>
                  <a:srgbClr val="C00000"/>
                </a:solidFill>
                <a:latin typeface="Arial" pitchFamily="34" charset="0"/>
                <a:cs typeface="Arial" pitchFamily="34" charset="0"/>
              </a:rPr>
              <a:t>to determine applicability of this clause</a:t>
            </a:r>
            <a:r>
              <a:rPr lang="en-US" sz="1400" dirty="0" smtClean="0">
                <a:solidFill>
                  <a:srgbClr val="C00000"/>
                </a:solidFill>
                <a:latin typeface="Arial" pitchFamily="34" charset="0"/>
                <a:cs typeface="Arial" pitchFamily="34" charset="0"/>
              </a:rPr>
              <a:t>.</a:t>
            </a:r>
          </a:p>
          <a:p>
            <a:pPr marL="0" indent="0">
              <a:buNone/>
            </a:pPr>
            <a:endParaRPr lang="en-US" sz="1400" dirty="0" smtClean="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c</a:t>
            </a:r>
            <a:r>
              <a:rPr lang="en-US" sz="1400" dirty="0">
                <a:solidFill>
                  <a:srgbClr val="C00000"/>
                </a:solidFill>
                <a:latin typeface="Arial" pitchFamily="34" charset="0"/>
                <a:cs typeface="Arial" pitchFamily="34" charset="0"/>
              </a:rPr>
              <a:t>) If the liability of the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for any claim by </a:t>
            </a:r>
            <a:r>
              <a:rPr lang="en-US" sz="1400" dirty="0" smtClean="0">
                <a:solidFill>
                  <a:srgbClr val="C00000"/>
                </a:solidFill>
                <a:latin typeface="Arial" pitchFamily="34" charset="0"/>
                <a:cs typeface="Arial" pitchFamily="34" charset="0"/>
              </a:rPr>
              <a:t>an </a:t>
            </a:r>
            <a:r>
              <a:rPr lang="en-US" sz="1400" b="1" dirty="0" smtClean="0">
                <a:solidFill>
                  <a:srgbClr val="C00000"/>
                </a:solidFill>
                <a:latin typeface="Arial" pitchFamily="34" charset="0"/>
                <a:cs typeface="Arial" pitchFamily="34" charset="0"/>
              </a:rPr>
              <a:t>Employee </a:t>
            </a:r>
            <a:r>
              <a:rPr lang="en-US" sz="1400" dirty="0">
                <a:solidFill>
                  <a:srgbClr val="C00000"/>
                </a:solidFill>
                <a:latin typeface="Arial" pitchFamily="34" charset="0"/>
                <a:cs typeface="Arial" pitchFamily="34" charset="0"/>
              </a:rPr>
              <a:t>is determined on the basis of </a:t>
            </a:r>
            <a:r>
              <a:rPr lang="en-US" sz="1400" b="1" dirty="0">
                <a:solidFill>
                  <a:srgbClr val="C00000"/>
                </a:solidFill>
                <a:latin typeface="Arial" pitchFamily="34" charset="0"/>
                <a:cs typeface="Arial" pitchFamily="34" charset="0"/>
              </a:rPr>
              <a:t>Wages </a:t>
            </a:r>
            <a:r>
              <a:rPr lang="en-US" sz="1400" dirty="0" smtClean="0">
                <a:solidFill>
                  <a:srgbClr val="C00000"/>
                </a:solidFill>
                <a:latin typeface="Arial" pitchFamily="34" charset="0"/>
                <a:cs typeface="Arial" pitchFamily="34" charset="0"/>
              </a:rPr>
              <a:t>higher than </a:t>
            </a:r>
            <a:r>
              <a:rPr lang="en-US" sz="1400" dirty="0">
                <a:solidFill>
                  <a:srgbClr val="C00000"/>
                </a:solidFill>
                <a:latin typeface="Arial" pitchFamily="34" charset="0"/>
                <a:cs typeface="Arial" pitchFamily="34" charset="0"/>
              </a:rPr>
              <a:t>covered under this Policy, the Company shall </a:t>
            </a:r>
            <a:r>
              <a:rPr lang="en-US" sz="1400" dirty="0" smtClean="0">
                <a:solidFill>
                  <a:srgbClr val="C00000"/>
                </a:solidFill>
                <a:latin typeface="Arial" pitchFamily="34" charset="0"/>
                <a:cs typeface="Arial" pitchFamily="34" charset="0"/>
              </a:rPr>
              <a:t>be liable </a:t>
            </a:r>
            <a:r>
              <a:rPr lang="en-US" sz="1400" dirty="0">
                <a:solidFill>
                  <a:srgbClr val="C00000"/>
                </a:solidFill>
                <a:latin typeface="Arial" pitchFamily="34" charset="0"/>
                <a:cs typeface="Arial" pitchFamily="34" charset="0"/>
              </a:rPr>
              <a:t>to indemnify only in proportion that the </a:t>
            </a:r>
            <a:r>
              <a:rPr lang="en-US" sz="1400" b="1" dirty="0" smtClean="0">
                <a:solidFill>
                  <a:srgbClr val="C00000"/>
                </a:solidFill>
                <a:latin typeface="Arial" pitchFamily="34" charset="0"/>
                <a:cs typeface="Arial" pitchFamily="34" charset="0"/>
              </a:rPr>
              <a:t>Wages </a:t>
            </a:r>
            <a:r>
              <a:rPr lang="en-US" sz="1400" dirty="0" smtClean="0">
                <a:solidFill>
                  <a:srgbClr val="C00000"/>
                </a:solidFill>
                <a:latin typeface="Arial" pitchFamily="34" charset="0"/>
                <a:cs typeface="Arial" pitchFamily="34" charset="0"/>
              </a:rPr>
              <a:t>covered </a:t>
            </a:r>
            <a:r>
              <a:rPr lang="en-US" sz="1400" dirty="0">
                <a:solidFill>
                  <a:srgbClr val="C00000"/>
                </a:solidFill>
                <a:latin typeface="Arial" pitchFamily="34" charset="0"/>
                <a:cs typeface="Arial" pitchFamily="34" charset="0"/>
              </a:rPr>
              <a:t>under the Policy for </a:t>
            </a:r>
            <a:r>
              <a:rPr lang="en-US" sz="1400" dirty="0" smtClean="0">
                <a:solidFill>
                  <a:srgbClr val="C00000"/>
                </a:solidFill>
                <a:latin typeface="Arial" pitchFamily="34" charset="0"/>
                <a:cs typeface="Arial" pitchFamily="34" charset="0"/>
              </a:rPr>
              <a:t>the  </a:t>
            </a:r>
            <a:r>
              <a:rPr lang="en-US" sz="1400" b="1" dirty="0" err="1" smtClean="0">
                <a:solidFill>
                  <a:srgbClr val="C00000"/>
                </a:solidFill>
                <a:latin typeface="Arial" pitchFamily="34" charset="0"/>
                <a:cs typeface="Arial" pitchFamily="34" charset="0"/>
              </a:rPr>
              <a:t>mployee</a:t>
            </a:r>
            <a:r>
              <a:rPr lang="en-US" sz="1400" b="1" dirty="0" smtClean="0">
                <a:solidFill>
                  <a:srgbClr val="C00000"/>
                </a:solidFill>
                <a:latin typeface="Arial" pitchFamily="34" charset="0"/>
                <a:cs typeface="Arial" pitchFamily="34" charset="0"/>
              </a:rPr>
              <a:t>/Employees </a:t>
            </a:r>
            <a:r>
              <a:rPr lang="en-US" sz="1400" dirty="0">
                <a:solidFill>
                  <a:srgbClr val="C00000"/>
                </a:solidFill>
                <a:latin typeface="Arial" pitchFamily="34" charset="0"/>
                <a:cs typeface="Arial" pitchFamily="34" charset="0"/>
              </a:rPr>
              <a:t>bears to the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on </a:t>
            </a:r>
            <a:r>
              <a:rPr lang="en-US" sz="1400" dirty="0" smtClean="0">
                <a:solidFill>
                  <a:srgbClr val="C00000"/>
                </a:solidFill>
                <a:latin typeface="Arial" pitchFamily="34" charset="0"/>
                <a:cs typeface="Arial" pitchFamily="34" charset="0"/>
              </a:rPr>
              <a:t>the basis </a:t>
            </a:r>
            <a:r>
              <a:rPr lang="en-US" sz="1400" dirty="0">
                <a:solidFill>
                  <a:srgbClr val="C00000"/>
                </a:solidFill>
                <a:latin typeface="Arial" pitchFamily="34" charset="0"/>
                <a:cs typeface="Arial" pitchFamily="34" charset="0"/>
              </a:rPr>
              <a:t>of which </a:t>
            </a:r>
            <a:r>
              <a:rPr lang="en-US" sz="1400" b="1" dirty="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is held liable. For the purpose </a:t>
            </a:r>
            <a:r>
              <a:rPr lang="en-US" sz="1400" dirty="0" smtClean="0">
                <a:solidFill>
                  <a:srgbClr val="C00000"/>
                </a:solidFill>
                <a:latin typeface="Arial" pitchFamily="34" charset="0"/>
                <a:cs typeface="Arial" pitchFamily="34" charset="0"/>
              </a:rPr>
              <a:t>of this </a:t>
            </a:r>
            <a:r>
              <a:rPr lang="en-US" sz="1400" dirty="0">
                <a:solidFill>
                  <a:srgbClr val="C00000"/>
                </a:solidFill>
                <a:latin typeface="Arial" pitchFamily="34" charset="0"/>
                <a:cs typeface="Arial" pitchFamily="34" charset="0"/>
              </a:rPr>
              <a:t>clause, the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covered in respect of </a:t>
            </a:r>
            <a:r>
              <a:rPr lang="en-US" sz="1400" dirty="0" smtClean="0">
                <a:solidFill>
                  <a:srgbClr val="C00000"/>
                </a:solidFill>
                <a:latin typeface="Arial" pitchFamily="34" charset="0"/>
                <a:cs typeface="Arial" pitchFamily="34" charset="0"/>
              </a:rPr>
              <a:t>any </a:t>
            </a:r>
            <a:r>
              <a:rPr lang="en-US" sz="1400" b="1" dirty="0" smtClean="0">
                <a:solidFill>
                  <a:srgbClr val="C00000"/>
                </a:solidFill>
                <a:latin typeface="Arial" pitchFamily="34" charset="0"/>
                <a:cs typeface="Arial" pitchFamily="34" charset="0"/>
              </a:rPr>
              <a:t>Employee </a:t>
            </a:r>
            <a:r>
              <a:rPr lang="en-US" sz="1400" dirty="0">
                <a:solidFill>
                  <a:srgbClr val="C00000"/>
                </a:solidFill>
                <a:latin typeface="Arial" pitchFamily="34" charset="0"/>
                <a:cs typeface="Arial" pitchFamily="34" charset="0"/>
              </a:rPr>
              <a:t>shall be deemed to be the average wage </a:t>
            </a:r>
            <a:r>
              <a:rPr lang="en-US" sz="1400" dirty="0" smtClean="0">
                <a:solidFill>
                  <a:srgbClr val="C00000"/>
                </a:solidFill>
                <a:latin typeface="Arial" pitchFamily="34" charset="0"/>
                <a:cs typeface="Arial" pitchFamily="34" charset="0"/>
              </a:rPr>
              <a:t>per </a:t>
            </a:r>
            <a:r>
              <a:rPr lang="en-US" sz="1400" b="1" dirty="0" smtClean="0">
                <a:solidFill>
                  <a:srgbClr val="C00000"/>
                </a:solidFill>
                <a:latin typeface="Arial" pitchFamily="34" charset="0"/>
                <a:cs typeface="Arial" pitchFamily="34" charset="0"/>
              </a:rPr>
              <a:t>Employee </a:t>
            </a:r>
            <a:r>
              <a:rPr lang="en-US" sz="1400" dirty="0">
                <a:solidFill>
                  <a:srgbClr val="C00000"/>
                </a:solidFill>
                <a:latin typeface="Arial" pitchFamily="34" charset="0"/>
                <a:cs typeface="Arial" pitchFamily="34" charset="0"/>
              </a:rPr>
              <a:t>in the category under which the </a:t>
            </a:r>
            <a:r>
              <a:rPr lang="en-US" sz="1400" b="1" dirty="0" smtClean="0">
                <a:solidFill>
                  <a:srgbClr val="C00000"/>
                </a:solidFill>
                <a:latin typeface="Arial" pitchFamily="34" charset="0"/>
                <a:cs typeface="Arial" pitchFamily="34" charset="0"/>
              </a:rPr>
              <a:t>Employee </a:t>
            </a:r>
            <a:r>
              <a:rPr lang="en-US" sz="1400" dirty="0" smtClean="0">
                <a:solidFill>
                  <a:srgbClr val="C00000"/>
                </a:solidFill>
                <a:latin typeface="Arial" pitchFamily="34" charset="0"/>
                <a:cs typeface="Arial" pitchFamily="34" charset="0"/>
              </a:rPr>
              <a:t>falls </a:t>
            </a:r>
            <a:r>
              <a:rPr lang="en-US" sz="1400" dirty="0">
                <a:solidFill>
                  <a:srgbClr val="C00000"/>
                </a:solidFill>
                <a:latin typeface="Arial" pitchFamily="34" charset="0"/>
                <a:cs typeface="Arial" pitchFamily="34" charset="0"/>
              </a:rPr>
              <a:t>as specified in the </a:t>
            </a:r>
            <a:r>
              <a:rPr lang="en-US" sz="1400" b="1" dirty="0">
                <a:solidFill>
                  <a:srgbClr val="C00000"/>
                </a:solidFill>
                <a:latin typeface="Arial" pitchFamily="34" charset="0"/>
                <a:cs typeface="Arial" pitchFamily="34" charset="0"/>
              </a:rPr>
              <a:t>Schedule</a:t>
            </a:r>
            <a:r>
              <a:rPr lang="en-US" sz="1400" dirty="0">
                <a:solidFill>
                  <a:srgbClr val="C00000"/>
                </a:solidFill>
                <a:latin typeface="Arial" pitchFamily="34" charset="0"/>
                <a:cs typeface="Arial" pitchFamily="34" charset="0"/>
              </a:rPr>
              <a:t>, unless actual </a:t>
            </a:r>
            <a:r>
              <a:rPr lang="en-US" sz="1400" b="1" dirty="0" smtClean="0">
                <a:solidFill>
                  <a:srgbClr val="C00000"/>
                </a:solidFill>
                <a:latin typeface="Arial" pitchFamily="34" charset="0"/>
                <a:cs typeface="Arial" pitchFamily="34" charset="0"/>
              </a:rPr>
              <a:t>Wages </a:t>
            </a:r>
            <a:r>
              <a:rPr lang="en-US" sz="1400" dirty="0" smtClean="0">
                <a:solidFill>
                  <a:srgbClr val="C00000"/>
                </a:solidFill>
                <a:latin typeface="Arial" pitchFamily="34" charset="0"/>
                <a:cs typeface="Arial" pitchFamily="34" charset="0"/>
              </a:rPr>
              <a:t>paid </a:t>
            </a:r>
            <a:r>
              <a:rPr lang="en-US" sz="1400" dirty="0">
                <a:solidFill>
                  <a:srgbClr val="C00000"/>
                </a:solidFill>
                <a:latin typeface="Arial" pitchFamily="34" charset="0"/>
                <a:cs typeface="Arial" pitchFamily="34" charset="0"/>
              </a:rPr>
              <a:t>at the time of accident is substantiated </a:t>
            </a:r>
            <a:r>
              <a:rPr lang="en-US" sz="1400" dirty="0" smtClean="0">
                <a:solidFill>
                  <a:srgbClr val="C00000"/>
                </a:solidFill>
                <a:latin typeface="Arial" pitchFamily="34" charset="0"/>
                <a:cs typeface="Arial" pitchFamily="34" charset="0"/>
              </a:rPr>
              <a:t>by submission </a:t>
            </a:r>
            <a:r>
              <a:rPr lang="en-US" sz="1400" dirty="0">
                <a:solidFill>
                  <a:srgbClr val="C00000"/>
                </a:solidFill>
                <a:latin typeface="Arial" pitchFamily="34" charset="0"/>
                <a:cs typeface="Arial" pitchFamily="34" charset="0"/>
              </a:rPr>
              <a:t>of documentary evidence to the Company.</a:t>
            </a:r>
          </a:p>
          <a:p>
            <a:pPr marL="0" indent="0">
              <a:buNone/>
            </a:pPr>
            <a:r>
              <a:rPr lang="en-US" sz="1400" dirty="0" smtClean="0">
                <a:solidFill>
                  <a:srgbClr val="C00000"/>
                </a:solidFill>
                <a:latin typeface="Arial" pitchFamily="34" charset="0"/>
                <a:cs typeface="Arial" pitchFamily="34" charset="0"/>
              </a:rPr>
              <a:t>(</a:t>
            </a:r>
            <a:r>
              <a:rPr lang="en-US" sz="1400" dirty="0">
                <a:solidFill>
                  <a:srgbClr val="C00000"/>
                </a:solidFill>
                <a:latin typeface="Arial" pitchFamily="34" charset="0"/>
                <a:cs typeface="Arial" pitchFamily="34" charset="0"/>
              </a:rPr>
              <a:t>ii) If more than one of the above clauses is </a:t>
            </a:r>
            <a:r>
              <a:rPr lang="en-US" sz="1400" dirty="0" smtClean="0">
                <a:solidFill>
                  <a:srgbClr val="C00000"/>
                </a:solidFill>
                <a:latin typeface="Arial" pitchFamily="34" charset="0"/>
                <a:cs typeface="Arial" pitchFamily="34" charset="0"/>
              </a:rPr>
              <a:t>found applicable </a:t>
            </a:r>
            <a:r>
              <a:rPr lang="en-US" sz="1400" dirty="0">
                <a:solidFill>
                  <a:srgbClr val="C00000"/>
                </a:solidFill>
                <a:latin typeface="Arial" pitchFamily="34" charset="0"/>
                <a:cs typeface="Arial" pitchFamily="34" charset="0"/>
              </a:rPr>
              <a:t>in respect of a claim, only such clause </a:t>
            </a:r>
            <a:r>
              <a:rPr lang="en-US" sz="1400" dirty="0" smtClean="0">
                <a:solidFill>
                  <a:srgbClr val="C00000"/>
                </a:solidFill>
                <a:latin typeface="Arial" pitchFamily="34" charset="0"/>
                <a:cs typeface="Arial" pitchFamily="34" charset="0"/>
              </a:rPr>
              <a:t>under which the </a:t>
            </a:r>
            <a:r>
              <a:rPr lang="en-US" sz="1400" dirty="0">
                <a:solidFill>
                  <a:srgbClr val="C00000"/>
                </a:solidFill>
                <a:latin typeface="Arial" pitchFamily="34" charset="0"/>
                <a:cs typeface="Arial" pitchFamily="34" charset="0"/>
              </a:rPr>
              <a:t>liability of the Company is least shall be applied.</a:t>
            </a:r>
            <a:endParaRPr lang="en-IN" sz="1400" dirty="0">
              <a:solidFill>
                <a:srgbClr val="C00000"/>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Conditions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321" y="644300"/>
            <a:ext cx="2272279" cy="12607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544500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19</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marL="0" indent="0">
              <a:buNone/>
            </a:pPr>
            <a:r>
              <a:rPr lang="en-US" sz="1400" dirty="0">
                <a:solidFill>
                  <a:srgbClr val="C00000"/>
                </a:solidFill>
                <a:latin typeface="Arial" pitchFamily="34" charset="0"/>
                <a:cs typeface="Arial" pitchFamily="34" charset="0"/>
              </a:rPr>
              <a:t>10. </a:t>
            </a:r>
            <a:r>
              <a:rPr lang="en-US" sz="1400" b="1" dirty="0">
                <a:solidFill>
                  <a:srgbClr val="C00000"/>
                </a:solidFill>
                <a:latin typeface="Arial" pitchFamily="34" charset="0"/>
                <a:cs typeface="Arial" pitchFamily="34" charset="0"/>
              </a:rPr>
              <a:t>Maintenance of record of Employees/Wages</a:t>
            </a: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The </a:t>
            </a:r>
            <a:r>
              <a:rPr lang="en-US" sz="1400" b="1" dirty="0" smtClean="0">
                <a:solidFill>
                  <a:srgbClr val="C00000"/>
                </a:solidFill>
                <a:latin typeface="Arial" pitchFamily="34" charset="0"/>
                <a:cs typeface="Arial" pitchFamily="34" charset="0"/>
              </a:rPr>
              <a:t>Insured </a:t>
            </a:r>
            <a:r>
              <a:rPr lang="en-US" sz="1400" dirty="0">
                <a:solidFill>
                  <a:srgbClr val="C00000"/>
                </a:solidFill>
                <a:latin typeface="Arial" pitchFamily="34" charset="0"/>
                <a:cs typeface="Arial" pitchFamily="34" charset="0"/>
              </a:rPr>
              <a:t>undertakes to maintain an accurate record </a:t>
            </a:r>
            <a:r>
              <a:rPr lang="en-US" sz="1400" dirty="0" smtClean="0">
                <a:solidFill>
                  <a:srgbClr val="C00000"/>
                </a:solidFill>
                <a:latin typeface="Arial" pitchFamily="34" charset="0"/>
                <a:cs typeface="Arial" pitchFamily="34" charset="0"/>
              </a:rPr>
              <a:t>of the </a:t>
            </a:r>
            <a:r>
              <a:rPr lang="en-US" sz="1400" b="1" dirty="0">
                <a:solidFill>
                  <a:srgbClr val="C00000"/>
                </a:solidFill>
                <a:latin typeface="Arial" pitchFamily="34" charset="0"/>
                <a:cs typeface="Arial" pitchFamily="34" charset="0"/>
              </a:rPr>
              <a:t>Employees </a:t>
            </a:r>
            <a:r>
              <a:rPr lang="en-US" sz="1400" dirty="0">
                <a:solidFill>
                  <a:srgbClr val="C00000"/>
                </a:solidFill>
                <a:latin typeface="Arial" pitchFamily="34" charset="0"/>
                <a:cs typeface="Arial" pitchFamily="34" charset="0"/>
              </a:rPr>
              <a:t>and </a:t>
            </a:r>
            <a:r>
              <a:rPr lang="en-US" sz="1400" b="1" dirty="0">
                <a:solidFill>
                  <a:srgbClr val="C00000"/>
                </a:solidFill>
                <a:latin typeface="Arial" pitchFamily="34" charset="0"/>
                <a:cs typeface="Arial" pitchFamily="34" charset="0"/>
              </a:rPr>
              <a:t>Wages </a:t>
            </a:r>
            <a:r>
              <a:rPr lang="en-US" sz="1400" dirty="0">
                <a:solidFill>
                  <a:srgbClr val="C00000"/>
                </a:solidFill>
                <a:latin typeface="Arial" pitchFamily="34" charset="0"/>
                <a:cs typeface="Arial" pitchFamily="34" charset="0"/>
              </a:rPr>
              <a:t>in respect of the </a:t>
            </a:r>
            <a:r>
              <a:rPr lang="en-US" sz="1400" b="1" dirty="0" smtClean="0">
                <a:solidFill>
                  <a:srgbClr val="C00000"/>
                </a:solidFill>
                <a:latin typeface="Arial" pitchFamily="34" charset="0"/>
                <a:cs typeface="Arial" pitchFamily="34" charset="0"/>
              </a:rPr>
              <a:t>Business </a:t>
            </a:r>
            <a:r>
              <a:rPr lang="en-US" sz="1400" dirty="0" smtClean="0">
                <a:solidFill>
                  <a:srgbClr val="C00000"/>
                </a:solidFill>
                <a:latin typeface="Arial" pitchFamily="34" charset="0"/>
                <a:cs typeface="Arial" pitchFamily="34" charset="0"/>
              </a:rPr>
              <a:t>throughout </a:t>
            </a:r>
            <a:r>
              <a:rPr lang="en-US" sz="1400" dirty="0">
                <a:solidFill>
                  <a:srgbClr val="C00000"/>
                </a:solidFill>
                <a:latin typeface="Arial" pitchFamily="34" charset="0"/>
                <a:cs typeface="Arial" pitchFamily="34" charset="0"/>
              </a:rPr>
              <a:t>the </a:t>
            </a:r>
            <a:r>
              <a:rPr lang="en-US" sz="1400" b="1" dirty="0">
                <a:solidFill>
                  <a:srgbClr val="C00000"/>
                </a:solidFill>
                <a:latin typeface="Arial" pitchFamily="34" charset="0"/>
                <a:cs typeface="Arial" pitchFamily="34" charset="0"/>
              </a:rPr>
              <a:t>Period of Insurance, </a:t>
            </a:r>
            <a:r>
              <a:rPr lang="en-US" sz="1400" dirty="0">
                <a:solidFill>
                  <a:srgbClr val="C00000"/>
                </a:solidFill>
                <a:latin typeface="Arial" pitchFamily="34" charset="0"/>
                <a:cs typeface="Arial" pitchFamily="34" charset="0"/>
              </a:rPr>
              <a:t>in </a:t>
            </a:r>
            <a:r>
              <a:rPr lang="en-US" sz="1400" dirty="0" smtClean="0">
                <a:solidFill>
                  <a:srgbClr val="C00000"/>
                </a:solidFill>
                <a:latin typeface="Arial" pitchFamily="34" charset="0"/>
                <a:cs typeface="Arial" pitchFamily="34" charset="0"/>
              </a:rPr>
              <a:t>compliance with </a:t>
            </a:r>
            <a:r>
              <a:rPr lang="en-US" sz="1400" dirty="0">
                <a:solidFill>
                  <a:srgbClr val="C00000"/>
                </a:solidFill>
                <a:latin typeface="Arial" pitchFamily="34" charset="0"/>
                <a:cs typeface="Arial" pitchFamily="34" charset="0"/>
              </a:rPr>
              <a:t>all statutory requirements or otherwise, and </a:t>
            </a:r>
            <a:r>
              <a:rPr lang="en-US" sz="1400" dirty="0" smtClean="0">
                <a:solidFill>
                  <a:srgbClr val="C00000"/>
                </a:solidFill>
                <a:latin typeface="Arial" pitchFamily="34" charset="0"/>
                <a:cs typeface="Arial" pitchFamily="34" charset="0"/>
              </a:rPr>
              <a:t>allow the </a:t>
            </a:r>
            <a:r>
              <a:rPr lang="en-US" sz="1400" b="1" dirty="0">
                <a:solidFill>
                  <a:srgbClr val="C00000"/>
                </a:solidFill>
                <a:latin typeface="Arial" pitchFamily="34" charset="0"/>
                <a:cs typeface="Arial" pitchFamily="34" charset="0"/>
              </a:rPr>
              <a:t>Company </a:t>
            </a:r>
            <a:r>
              <a:rPr lang="en-US" sz="1400" dirty="0">
                <a:solidFill>
                  <a:srgbClr val="C00000"/>
                </a:solidFill>
                <a:latin typeface="Arial" pitchFamily="34" charset="0"/>
                <a:cs typeface="Arial" pitchFamily="34" charset="0"/>
              </a:rPr>
              <a:t>to inspect such records during or </a:t>
            </a:r>
            <a:r>
              <a:rPr lang="en-US" sz="1400" dirty="0" smtClean="0">
                <a:solidFill>
                  <a:srgbClr val="C00000"/>
                </a:solidFill>
                <a:latin typeface="Arial" pitchFamily="34" charset="0"/>
                <a:cs typeface="Arial" pitchFamily="34" charset="0"/>
              </a:rPr>
              <a:t>upon expiry </a:t>
            </a:r>
            <a:r>
              <a:rPr lang="en-US" sz="1400" dirty="0">
                <a:solidFill>
                  <a:srgbClr val="C00000"/>
                </a:solidFill>
                <a:latin typeface="Arial" pitchFamily="34" charset="0"/>
                <a:cs typeface="Arial" pitchFamily="34" charset="0"/>
              </a:rPr>
              <a:t>of this </a:t>
            </a:r>
            <a:r>
              <a:rPr lang="en-US" sz="1400" b="1" dirty="0">
                <a:solidFill>
                  <a:srgbClr val="C00000"/>
                </a:solidFill>
                <a:latin typeface="Arial" pitchFamily="34" charset="0"/>
                <a:cs typeface="Arial" pitchFamily="34" charset="0"/>
              </a:rPr>
              <a:t>Policy</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11. </a:t>
            </a:r>
            <a:r>
              <a:rPr lang="en-US" sz="1400" b="1" dirty="0">
                <a:solidFill>
                  <a:srgbClr val="C00000"/>
                </a:solidFill>
                <a:latin typeface="Arial" pitchFamily="34" charset="0"/>
                <a:cs typeface="Arial" pitchFamily="34" charset="0"/>
              </a:rPr>
              <a:t>Contribution: </a:t>
            </a:r>
            <a:r>
              <a:rPr lang="en-US" sz="1400" dirty="0">
                <a:solidFill>
                  <a:srgbClr val="C00000"/>
                </a:solidFill>
                <a:latin typeface="Arial" pitchFamily="34" charset="0"/>
                <a:cs typeface="Arial" pitchFamily="34" charset="0"/>
              </a:rPr>
              <a:t>If at the time of the happening of </a:t>
            </a:r>
            <a:r>
              <a:rPr lang="en-US" sz="1400" dirty="0" smtClean="0">
                <a:solidFill>
                  <a:srgbClr val="C00000"/>
                </a:solidFill>
                <a:latin typeface="Arial" pitchFamily="34" charset="0"/>
                <a:cs typeface="Arial" pitchFamily="34" charset="0"/>
              </a:rPr>
              <a:t>an accident </a:t>
            </a:r>
            <a:r>
              <a:rPr lang="en-US" sz="1400" dirty="0">
                <a:solidFill>
                  <a:srgbClr val="C00000"/>
                </a:solidFill>
                <a:latin typeface="Arial" pitchFamily="34" charset="0"/>
                <a:cs typeface="Arial" pitchFamily="34" charset="0"/>
              </a:rPr>
              <a:t>covered by this </a:t>
            </a:r>
            <a:r>
              <a:rPr lang="en-US" sz="1400" b="1" dirty="0">
                <a:solidFill>
                  <a:srgbClr val="C00000"/>
                </a:solidFill>
                <a:latin typeface="Arial" pitchFamily="34" charset="0"/>
                <a:cs typeface="Arial" pitchFamily="34" charset="0"/>
              </a:rPr>
              <a:t>Policy </a:t>
            </a:r>
            <a:r>
              <a:rPr lang="en-US" sz="1400" dirty="0">
                <a:solidFill>
                  <a:srgbClr val="C00000"/>
                </a:solidFill>
                <a:latin typeface="Arial" pitchFamily="34" charset="0"/>
                <a:cs typeface="Arial" pitchFamily="34" charset="0"/>
              </a:rPr>
              <a:t>there shall be any </a:t>
            </a:r>
            <a:r>
              <a:rPr lang="en-US" sz="1400" dirty="0" smtClean="0">
                <a:solidFill>
                  <a:srgbClr val="C00000"/>
                </a:solidFill>
                <a:latin typeface="Arial" pitchFamily="34" charset="0"/>
                <a:cs typeface="Arial" pitchFamily="34" charset="0"/>
              </a:rPr>
              <a:t>other insurance </a:t>
            </a:r>
            <a:r>
              <a:rPr lang="en-US" sz="1400" dirty="0">
                <a:solidFill>
                  <a:srgbClr val="C00000"/>
                </a:solidFill>
                <a:latin typeface="Arial" pitchFamily="34" charset="0"/>
                <a:cs typeface="Arial" pitchFamily="34" charset="0"/>
              </a:rPr>
              <a:t>covering the same risk in respect of </a:t>
            </a:r>
            <a:r>
              <a:rPr lang="en-US" sz="1400" dirty="0" smtClean="0">
                <a:solidFill>
                  <a:srgbClr val="C00000"/>
                </a:solidFill>
                <a:latin typeface="Arial" pitchFamily="34" charset="0"/>
                <a:cs typeface="Arial" pitchFamily="34" charset="0"/>
              </a:rPr>
              <a:t>the </a:t>
            </a:r>
            <a:r>
              <a:rPr lang="en-US" sz="1400" b="1" dirty="0" smtClean="0">
                <a:solidFill>
                  <a:srgbClr val="C00000"/>
                </a:solidFill>
                <a:latin typeface="Arial" pitchFamily="34" charset="0"/>
                <a:cs typeface="Arial" pitchFamily="34" charset="0"/>
              </a:rPr>
              <a:t>Employee </a:t>
            </a:r>
            <a:r>
              <a:rPr lang="en-US" sz="1400" dirty="0">
                <a:solidFill>
                  <a:srgbClr val="C00000"/>
                </a:solidFill>
                <a:latin typeface="Arial" pitchFamily="34" charset="0"/>
                <a:cs typeface="Arial" pitchFamily="34" charset="0"/>
              </a:rPr>
              <a:t>whether or not effected by the </a:t>
            </a:r>
            <a:r>
              <a:rPr lang="en-US" sz="1400" b="1" dirty="0" smtClean="0">
                <a:solidFill>
                  <a:srgbClr val="C00000"/>
                </a:solidFill>
                <a:latin typeface="Arial" pitchFamily="34" charset="0"/>
                <a:cs typeface="Arial" pitchFamily="34" charset="0"/>
              </a:rPr>
              <a:t>Insured, </a:t>
            </a:r>
            <a:r>
              <a:rPr lang="en-US" sz="1400" dirty="0" smtClean="0">
                <a:solidFill>
                  <a:srgbClr val="C00000"/>
                </a:solidFill>
                <a:latin typeface="Arial" pitchFamily="34" charset="0"/>
                <a:cs typeface="Arial" pitchFamily="34" charset="0"/>
              </a:rPr>
              <a:t>then </a:t>
            </a:r>
            <a:r>
              <a:rPr lang="en-US" sz="1400" dirty="0">
                <a:solidFill>
                  <a:srgbClr val="C00000"/>
                </a:solidFill>
                <a:latin typeface="Arial" pitchFamily="34" charset="0"/>
                <a:cs typeface="Arial" pitchFamily="34" charset="0"/>
              </a:rPr>
              <a:t>the Company shall not be liable to contribute </a:t>
            </a:r>
            <a:r>
              <a:rPr lang="en-US" sz="1400" dirty="0" smtClean="0">
                <a:solidFill>
                  <a:srgbClr val="C00000"/>
                </a:solidFill>
                <a:latin typeface="Arial" pitchFamily="34" charset="0"/>
                <a:cs typeface="Arial" pitchFamily="34" charset="0"/>
              </a:rPr>
              <a:t>more than </a:t>
            </a:r>
            <a:r>
              <a:rPr lang="en-US" sz="1400" dirty="0">
                <a:solidFill>
                  <a:srgbClr val="C00000"/>
                </a:solidFill>
                <a:latin typeface="Arial" pitchFamily="34" charset="0"/>
                <a:cs typeface="Arial" pitchFamily="34" charset="0"/>
              </a:rPr>
              <a:t>its </a:t>
            </a:r>
            <a:r>
              <a:rPr lang="en-US" sz="1400" dirty="0" err="1">
                <a:solidFill>
                  <a:srgbClr val="C00000"/>
                </a:solidFill>
                <a:latin typeface="Arial" pitchFamily="34" charset="0"/>
                <a:cs typeface="Arial" pitchFamily="34" charset="0"/>
              </a:rPr>
              <a:t>rateable</a:t>
            </a:r>
            <a:r>
              <a:rPr lang="en-US" sz="1400" dirty="0">
                <a:solidFill>
                  <a:srgbClr val="C00000"/>
                </a:solidFill>
                <a:latin typeface="Arial" pitchFamily="34" charset="0"/>
                <a:cs typeface="Arial" pitchFamily="34" charset="0"/>
              </a:rPr>
              <a:t> proportion of the amount that </a:t>
            </a:r>
            <a:r>
              <a:rPr lang="en-US" sz="1400" dirty="0" smtClean="0">
                <a:solidFill>
                  <a:srgbClr val="C00000"/>
                </a:solidFill>
                <a:latin typeface="Arial" pitchFamily="34" charset="0"/>
                <a:cs typeface="Arial" pitchFamily="34" charset="0"/>
              </a:rPr>
              <a:t>would otherwise </a:t>
            </a:r>
            <a:r>
              <a:rPr lang="en-US" sz="1400" dirty="0">
                <a:solidFill>
                  <a:srgbClr val="C00000"/>
                </a:solidFill>
                <a:latin typeface="Arial" pitchFamily="34" charset="0"/>
                <a:cs typeface="Arial" pitchFamily="34" charset="0"/>
              </a:rPr>
              <a:t>be payable under this Policy</a:t>
            </a:r>
            <a:r>
              <a:rPr lang="en-US" sz="1400"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b="1" dirty="0">
                <a:solidFill>
                  <a:srgbClr val="C00000"/>
                </a:solidFill>
                <a:latin typeface="Arial" pitchFamily="34" charset="0"/>
                <a:cs typeface="Arial" pitchFamily="34" charset="0"/>
              </a:rPr>
              <a:t>12. Cancellation: </a:t>
            </a:r>
            <a:r>
              <a:rPr lang="en-US" sz="1400" dirty="0">
                <a:solidFill>
                  <a:srgbClr val="C00000"/>
                </a:solidFill>
                <a:latin typeface="Arial" pitchFamily="34" charset="0"/>
                <a:cs typeface="Arial" pitchFamily="34" charset="0"/>
              </a:rPr>
              <a:t>The </a:t>
            </a:r>
            <a:r>
              <a:rPr lang="en-US" sz="1400" b="1" dirty="0">
                <a:solidFill>
                  <a:srgbClr val="C00000"/>
                </a:solidFill>
                <a:latin typeface="Arial" pitchFamily="34" charset="0"/>
                <a:cs typeface="Arial" pitchFamily="34" charset="0"/>
              </a:rPr>
              <a:t>Company </a:t>
            </a:r>
            <a:r>
              <a:rPr lang="en-US" sz="1400" dirty="0">
                <a:solidFill>
                  <a:srgbClr val="C00000"/>
                </a:solidFill>
                <a:latin typeface="Arial" pitchFamily="34" charset="0"/>
                <a:cs typeface="Arial" pitchFamily="34" charset="0"/>
              </a:rPr>
              <a:t>or the </a:t>
            </a:r>
            <a:r>
              <a:rPr lang="en-US" sz="1400" b="1" dirty="0">
                <a:solidFill>
                  <a:srgbClr val="C00000"/>
                </a:solidFill>
                <a:latin typeface="Arial" pitchFamily="34" charset="0"/>
                <a:cs typeface="Arial" pitchFamily="34" charset="0"/>
              </a:rPr>
              <a:t>Insured </a:t>
            </a:r>
            <a:r>
              <a:rPr lang="en-US" sz="1400" dirty="0" smtClean="0">
                <a:solidFill>
                  <a:srgbClr val="C00000"/>
                </a:solidFill>
                <a:latin typeface="Arial" pitchFamily="34" charset="0"/>
                <a:cs typeface="Arial" pitchFamily="34" charset="0"/>
              </a:rPr>
              <a:t>may cancel </a:t>
            </a:r>
            <a:r>
              <a:rPr lang="en-US" sz="1400" dirty="0">
                <a:solidFill>
                  <a:srgbClr val="C00000"/>
                </a:solidFill>
                <a:latin typeface="Arial" pitchFamily="34" charset="0"/>
                <a:cs typeface="Arial" pitchFamily="34" charset="0"/>
              </a:rPr>
              <a:t>this </a:t>
            </a:r>
            <a:r>
              <a:rPr lang="en-US" sz="1400" b="1" dirty="0">
                <a:solidFill>
                  <a:srgbClr val="C00000"/>
                </a:solidFill>
                <a:latin typeface="Arial" pitchFamily="34" charset="0"/>
                <a:cs typeface="Arial" pitchFamily="34" charset="0"/>
              </a:rPr>
              <a:t>Policy </a:t>
            </a:r>
            <a:r>
              <a:rPr lang="en-US" sz="1400" dirty="0">
                <a:solidFill>
                  <a:srgbClr val="C00000"/>
                </a:solidFill>
                <a:latin typeface="Arial" pitchFamily="34" charset="0"/>
                <a:cs typeface="Arial" pitchFamily="34" charset="0"/>
              </a:rPr>
              <a:t>by sending at least 15 days </a:t>
            </a:r>
            <a:r>
              <a:rPr lang="en-US" sz="1400" dirty="0" smtClean="0">
                <a:solidFill>
                  <a:srgbClr val="C00000"/>
                </a:solidFill>
                <a:latin typeface="Arial" pitchFamily="34" charset="0"/>
                <a:cs typeface="Arial" pitchFamily="34" charset="0"/>
              </a:rPr>
              <a:t>written notice </a:t>
            </a:r>
            <a:r>
              <a:rPr lang="en-US" sz="1400" dirty="0">
                <a:solidFill>
                  <a:srgbClr val="C00000"/>
                </a:solidFill>
                <a:latin typeface="Arial" pitchFamily="34" charset="0"/>
                <a:cs typeface="Arial" pitchFamily="34" charset="0"/>
              </a:rPr>
              <a:t>to the other party at his last known address </a:t>
            </a:r>
            <a:r>
              <a:rPr lang="en-US" sz="1400" dirty="0" smtClean="0">
                <a:solidFill>
                  <a:srgbClr val="C00000"/>
                </a:solidFill>
                <a:latin typeface="Arial" pitchFamily="34" charset="0"/>
                <a:cs typeface="Arial" pitchFamily="34" charset="0"/>
              </a:rPr>
              <a:t>and in </a:t>
            </a:r>
            <a:r>
              <a:rPr lang="en-US" sz="1400" dirty="0">
                <a:solidFill>
                  <a:srgbClr val="C00000"/>
                </a:solidFill>
                <a:latin typeface="Arial" pitchFamily="34" charset="0"/>
                <a:cs typeface="Arial" pitchFamily="34" charset="0"/>
              </a:rPr>
              <a:t>such event the premium shall be adjusted </a:t>
            </a:r>
            <a:r>
              <a:rPr lang="en-US" sz="1400" dirty="0" smtClean="0">
                <a:solidFill>
                  <a:srgbClr val="C00000"/>
                </a:solidFill>
                <a:latin typeface="Arial" pitchFamily="34" charset="0"/>
                <a:cs typeface="Arial" pitchFamily="34" charset="0"/>
              </a:rPr>
              <a:t>in accordance </a:t>
            </a:r>
            <a:r>
              <a:rPr lang="en-US" sz="1400" dirty="0">
                <a:solidFill>
                  <a:srgbClr val="C00000"/>
                </a:solidFill>
                <a:latin typeface="Arial" pitchFamily="34" charset="0"/>
                <a:cs typeface="Arial" pitchFamily="34" charset="0"/>
              </a:rPr>
              <a:t>with Condition 8 above</a:t>
            </a:r>
            <a:r>
              <a:rPr lang="en-US" sz="1400" dirty="0" smtClean="0">
                <a:solidFill>
                  <a:srgbClr val="C00000"/>
                </a:solidFill>
                <a:latin typeface="Arial" pitchFamily="34" charset="0"/>
                <a:cs typeface="Arial" pitchFamily="34" charset="0"/>
              </a:rPr>
              <a:t>.</a:t>
            </a:r>
          </a:p>
          <a:p>
            <a:pPr marL="0" indent="0">
              <a:buNone/>
            </a:pPr>
            <a:endParaRPr lang="en-US" sz="1400" dirty="0" smtClean="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13. Forfeiture: </a:t>
            </a:r>
            <a:r>
              <a:rPr lang="en-US" sz="1400" dirty="0" smtClean="0">
                <a:solidFill>
                  <a:srgbClr val="C00000"/>
                </a:solidFill>
                <a:latin typeface="Arial" pitchFamily="34" charset="0"/>
                <a:cs typeface="Arial" pitchFamily="34" charset="0"/>
              </a:rPr>
              <a:t>In event of Fraud  claim </a:t>
            </a:r>
          </a:p>
          <a:p>
            <a:pPr marL="0" indent="0">
              <a:buNone/>
            </a:pPr>
            <a:endParaRPr lang="en-US" sz="1400"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14. Arbitration</a:t>
            </a:r>
            <a:r>
              <a:rPr lang="en-US" sz="1400" dirty="0" smtClean="0">
                <a:solidFill>
                  <a:srgbClr val="C00000"/>
                </a:solidFill>
                <a:latin typeface="Arial" pitchFamily="34" charset="0"/>
                <a:cs typeface="Arial" pitchFamily="34" charset="0"/>
              </a:rPr>
              <a:t>: For settlement  of dispute  regarding quantum of claim </a:t>
            </a:r>
          </a:p>
          <a:p>
            <a:pPr marL="0" indent="0">
              <a:buNone/>
            </a:pPr>
            <a:endParaRPr lang="en-US" sz="1400"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15. Law &amp; Jurisdiction: </a:t>
            </a:r>
            <a:r>
              <a:rPr lang="en-US" sz="1400" dirty="0" smtClean="0">
                <a:solidFill>
                  <a:srgbClr val="C00000"/>
                </a:solidFill>
                <a:latin typeface="Arial" pitchFamily="34" charset="0"/>
                <a:cs typeface="Arial" pitchFamily="34" charset="0"/>
              </a:rPr>
              <a:t>INDIA </a:t>
            </a:r>
            <a:endParaRPr lang="en-IN" sz="1400" dirty="0">
              <a:solidFill>
                <a:srgbClr val="C00000"/>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Policy Conditions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671423"/>
            <a:ext cx="1295400" cy="928777"/>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94458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24553309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286"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5" name="Title 4"/>
          <p:cNvSpPr>
            <a:spLocks noGrp="1"/>
          </p:cNvSpPr>
          <p:nvPr>
            <p:ph type="ctrTitle"/>
            <p:custDataLst>
              <p:tags r:id="rId4"/>
            </p:custDataLst>
          </p:nvPr>
        </p:nvSpPr>
        <p:spPr>
          <a:xfrm>
            <a:off x="347300" y="625116"/>
            <a:ext cx="8386686" cy="374461"/>
          </a:xfrm>
        </p:spPr>
        <p:txBody>
          <a:bodyPr/>
          <a:lstStyle/>
          <a:p>
            <a:pPr algn="l" defTabSz="457200"/>
            <a:r>
              <a:rPr lang="it-IT" dirty="0" smtClean="0">
                <a:solidFill>
                  <a:srgbClr val="C21B17"/>
                </a:solidFill>
                <a:latin typeface="Arial" pitchFamily="34" charset="0"/>
                <a:cs typeface="Arial" pitchFamily="34" charset="0"/>
              </a:rPr>
              <a:t>Section 01</a:t>
            </a:r>
            <a:endParaRPr lang="en-US" dirty="0">
              <a:solidFill>
                <a:srgbClr val="C21B17"/>
              </a:solidFill>
              <a:latin typeface="Arial" pitchFamily="34" charset="0"/>
              <a:cs typeface="Arial" pitchFamily="34" charset="0"/>
            </a:endParaRPr>
          </a:p>
        </p:txBody>
      </p:sp>
      <p:sp>
        <p:nvSpPr>
          <p:cNvPr id="10" name="Segnaposto numero diapositiva 1"/>
          <p:cNvSpPr>
            <a:spLocks noGrp="1"/>
          </p:cNvSpPr>
          <p:nvPr>
            <p:ph type="sldNum" sz="quarter" idx="12"/>
          </p:nvPr>
        </p:nvSpPr>
        <p:spPr>
          <a:xfrm>
            <a:off x="8539204" y="273559"/>
            <a:ext cx="200167" cy="178318"/>
          </a:xfrm>
        </p:spPr>
        <p:txBody>
          <a:bodyPr/>
          <a:lstStyle/>
          <a:p>
            <a:fld id="{C465A074-71B0-1C47-A455-7677837C124E}" type="slidenum">
              <a:rPr lang="it-IT" sz="1200" smtClean="0"/>
              <a:pPr/>
              <a:t>2</a:t>
            </a:fld>
            <a:endParaRPr lang="it-IT" sz="1200" dirty="0"/>
          </a:p>
        </p:txBody>
      </p:sp>
      <p:sp>
        <p:nvSpPr>
          <p:cNvPr id="7" name="Sottotitolo 7"/>
          <p:cNvSpPr>
            <a:spLocks noGrp="1"/>
          </p:cNvSpPr>
          <p:nvPr>
            <p:ph type="subTitle" idx="1"/>
          </p:nvPr>
        </p:nvSpPr>
        <p:spPr>
          <a:xfrm>
            <a:off x="347300" y="3105307"/>
            <a:ext cx="8386686" cy="1162745"/>
          </a:xfrm>
        </p:spPr>
        <p:txBody>
          <a:bodyPr/>
          <a:lstStyle/>
          <a:p>
            <a:r>
              <a:rPr lang="en-US" dirty="0"/>
              <a:t>An Act to provide for the payment by certain classes of employers to their workmen of compensation for injury by accident. </a:t>
            </a:r>
            <a:endParaRPr lang="en-US" dirty="0" smtClean="0"/>
          </a:p>
          <a:p>
            <a:endParaRPr lang="en-US" dirty="0" smtClean="0"/>
          </a:p>
          <a:p>
            <a:r>
              <a:rPr lang="en-US" b="1" dirty="0"/>
              <a:t>If personal injury is caused to a workman by accident arising out of and in the course of his employment, his employer shall be liable to pay compensation in accordance with the provisions of this </a:t>
            </a:r>
            <a:r>
              <a:rPr lang="en-US" b="1" dirty="0" smtClean="0"/>
              <a:t>Act </a:t>
            </a:r>
            <a:endParaRPr lang="en-US" b="1" dirty="0" smtClean="0">
              <a:solidFill>
                <a:schemeClr val="tx1"/>
              </a:solidFill>
              <a:latin typeface="Arial" pitchFamily="34" charset="0"/>
              <a:cs typeface="Arial" pitchFamily="34" charset="0"/>
            </a:endParaRPr>
          </a:p>
        </p:txBody>
      </p:sp>
      <p:sp>
        <p:nvSpPr>
          <p:cNvPr id="8"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Workmens/ Employees Compensation Act</a:t>
            </a:r>
            <a:endParaRPr lang="en-US" dirty="0">
              <a:solidFill>
                <a:srgbClr val="C21B17"/>
              </a:solidFill>
              <a:latin typeface="+mj-lt"/>
            </a:endParaRPr>
          </a:p>
        </p:txBody>
      </p:sp>
      <p:sp>
        <p:nvSpPr>
          <p:cNvPr id="9"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429000" y="624840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 </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900" y="4429125"/>
            <a:ext cx="2628900" cy="174307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143779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20</a:t>
            </a:fld>
            <a:endParaRPr lang="it-IT" sz="1200"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00900" y="5181600"/>
            <a:ext cx="952500" cy="952500"/>
          </a:xfrm>
          <a:effectLst>
            <a:glow rad="228600">
              <a:schemeClr val="accent2">
                <a:satMod val="175000"/>
                <a:alpha val="40000"/>
              </a:schemeClr>
            </a:glow>
          </a:effectLst>
        </p:spPr>
      </p:pic>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Rates e.g.</a:t>
            </a: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None/>
            </a:pPr>
            <a:endParaRPr lang="it-IT" sz="1400" dirty="0">
              <a:solidFill>
                <a:schemeClr val="bg1">
                  <a:lumMod val="50000"/>
                </a:schemeClr>
              </a:solidFill>
              <a:latin typeface="Arial" pitchFamily="34" charset="0"/>
              <a:cs typeface="Arial" pitchFamily="34" charset="0"/>
            </a:endParaRPr>
          </a:p>
          <a:p>
            <a:pPr marL="0" indent="0">
              <a:buNone/>
            </a:pPr>
            <a:endParaRPr lang="it-IT" sz="1400" dirty="0" smtClean="0">
              <a:solidFill>
                <a:schemeClr val="bg1">
                  <a:lumMod val="50000"/>
                </a:schemeClr>
              </a:solidFill>
              <a:latin typeface="Arial" pitchFamily="34" charset="0"/>
              <a:cs typeface="Arial" pitchFamily="34" charset="0"/>
            </a:endParaRPr>
          </a:p>
          <a:p>
            <a:pPr marL="0" indent="0">
              <a:buNone/>
            </a:pPr>
            <a:r>
              <a:rPr lang="it-IT" sz="1400" b="1" dirty="0" smtClean="0">
                <a:solidFill>
                  <a:schemeClr val="bg1">
                    <a:lumMod val="50000"/>
                  </a:schemeClr>
                </a:solidFill>
                <a:latin typeface="Arial" pitchFamily="34" charset="0"/>
                <a:cs typeface="Arial" pitchFamily="34" charset="0"/>
              </a:rPr>
              <a:t>Note: Rates as per tariff are applied to wages up to 8,000 and nominal rate of                               INR 2 / mille is applied to wages exceeding 8,000/ month</a:t>
            </a:r>
            <a:endParaRPr lang="it-IT" sz="1400" b="1" dirty="0">
              <a:solidFill>
                <a:schemeClr val="bg1">
                  <a:lumMod val="50000"/>
                </a:schemeClr>
              </a:solidFill>
              <a:latin typeface="Arial" pitchFamily="34" charset="0"/>
              <a:cs typeface="Arial" pitchFamily="34" charset="0"/>
            </a:endParaRPr>
          </a:p>
          <a:p>
            <a:pPr marL="0" indent="0">
              <a:buNone/>
            </a:pPr>
            <a:r>
              <a:rPr lang="it-IT" sz="1200" dirty="0" smtClean="0">
                <a:solidFill>
                  <a:schemeClr val="bg1">
                    <a:lumMod val="50000"/>
                  </a:schemeClr>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140291" name="Picture 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81000" y="1650211"/>
            <a:ext cx="7953375" cy="337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744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21</a:t>
            </a:fld>
            <a:endParaRPr lang="it-IT" sz="1200" dirty="0"/>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Claims Documents </a:t>
            </a: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r>
              <a:rPr lang="en-US" sz="1400" dirty="0">
                <a:solidFill>
                  <a:srgbClr val="C00000"/>
                </a:solidFill>
                <a:latin typeface="Arial" pitchFamily="34" charset="0"/>
                <a:cs typeface="Arial" pitchFamily="34" charset="0"/>
              </a:rPr>
              <a:t>Documents required for processing the Claim– </a:t>
            </a:r>
            <a:endParaRPr lang="en-US" sz="1400" dirty="0" smtClean="0">
              <a:solidFill>
                <a:srgbClr val="C00000"/>
              </a:solidFill>
              <a:latin typeface="Arial" pitchFamily="34" charset="0"/>
              <a:cs typeface="Arial" pitchFamily="34" charset="0"/>
            </a:endParaRPr>
          </a:p>
          <a:p>
            <a:pPr marL="0" indent="0">
              <a:buNone/>
            </a:pPr>
            <a:endParaRPr lang="en-US" sz="1400" dirty="0">
              <a:solidFill>
                <a:srgbClr val="C00000"/>
              </a:solidFill>
              <a:latin typeface="Arial" pitchFamily="34" charset="0"/>
              <a:cs typeface="Arial" pitchFamily="34" charset="0"/>
            </a:endParaRPr>
          </a:p>
          <a:p>
            <a:pPr lvl="1"/>
            <a:r>
              <a:rPr lang="en-US" sz="1400" dirty="0">
                <a:solidFill>
                  <a:srgbClr val="C00000"/>
                </a:solidFill>
                <a:latin typeface="Arial" pitchFamily="34" charset="0"/>
                <a:cs typeface="Arial" pitchFamily="34" charset="0"/>
              </a:rPr>
              <a:t>Claim Form </a:t>
            </a:r>
          </a:p>
          <a:p>
            <a:pPr lvl="1"/>
            <a:r>
              <a:rPr lang="en-US" sz="1400" dirty="0">
                <a:solidFill>
                  <a:srgbClr val="C00000"/>
                </a:solidFill>
                <a:latin typeface="Arial" pitchFamily="34" charset="0"/>
                <a:cs typeface="Arial" pitchFamily="34" charset="0"/>
              </a:rPr>
              <a:t>FIR in case of Death, PTD and PPD</a:t>
            </a:r>
          </a:p>
          <a:p>
            <a:pPr lvl="1"/>
            <a:r>
              <a:rPr lang="en-US" sz="1400" dirty="0">
                <a:solidFill>
                  <a:srgbClr val="C00000"/>
                </a:solidFill>
                <a:latin typeface="Arial" pitchFamily="34" charset="0"/>
                <a:cs typeface="Arial" pitchFamily="34" charset="0"/>
              </a:rPr>
              <a:t>Death Certificate (original) in case of death claim</a:t>
            </a:r>
          </a:p>
          <a:p>
            <a:pPr lvl="1"/>
            <a:r>
              <a:rPr lang="en-US" sz="1400" dirty="0">
                <a:solidFill>
                  <a:srgbClr val="C00000"/>
                </a:solidFill>
                <a:latin typeface="Arial" pitchFamily="34" charset="0"/>
                <a:cs typeface="Arial" pitchFamily="34" charset="0"/>
              </a:rPr>
              <a:t>Post mortem (Attested legible copy) in case of death claim</a:t>
            </a:r>
          </a:p>
          <a:p>
            <a:pPr lvl="1"/>
            <a:r>
              <a:rPr lang="en-US" sz="1400" dirty="0">
                <a:solidFill>
                  <a:srgbClr val="C00000"/>
                </a:solidFill>
                <a:latin typeface="Arial" pitchFamily="34" charset="0"/>
                <a:cs typeface="Arial" pitchFamily="34" charset="0"/>
              </a:rPr>
              <a:t>PTD-Doctors certificate certifying permanency of disability.</a:t>
            </a:r>
          </a:p>
          <a:p>
            <a:pPr lvl="1"/>
            <a:r>
              <a:rPr lang="en-US" sz="1400" dirty="0">
                <a:solidFill>
                  <a:srgbClr val="C00000"/>
                </a:solidFill>
                <a:latin typeface="Arial" pitchFamily="34" charset="0"/>
                <a:cs typeface="Arial" pitchFamily="34" charset="0"/>
              </a:rPr>
              <a:t>PPD-Doctors Certificate certifying permanency of disability.</a:t>
            </a:r>
          </a:p>
          <a:p>
            <a:pPr lvl="1"/>
            <a:r>
              <a:rPr lang="en-US" sz="1400" dirty="0">
                <a:solidFill>
                  <a:srgbClr val="C00000"/>
                </a:solidFill>
                <a:latin typeface="Arial" pitchFamily="34" charset="0"/>
                <a:cs typeface="Arial" pitchFamily="34" charset="0"/>
              </a:rPr>
              <a:t>TTD-Doctors Certificate certifying period of disability.</a:t>
            </a:r>
          </a:p>
          <a:p>
            <a:pPr lvl="1"/>
            <a:r>
              <a:rPr lang="en-US" sz="1400" dirty="0">
                <a:solidFill>
                  <a:srgbClr val="C00000"/>
                </a:solidFill>
                <a:latin typeface="Arial" pitchFamily="34" charset="0"/>
                <a:cs typeface="Arial" pitchFamily="34" charset="0"/>
              </a:rPr>
              <a:t>Detailed Note on incident from Site-In-charge</a:t>
            </a:r>
          </a:p>
          <a:p>
            <a:pPr lvl="1"/>
            <a:r>
              <a:rPr lang="en-US" sz="1400" dirty="0">
                <a:solidFill>
                  <a:srgbClr val="C00000"/>
                </a:solidFill>
                <a:latin typeface="Arial" pitchFamily="34" charset="0"/>
                <a:cs typeface="Arial" pitchFamily="34" charset="0"/>
              </a:rPr>
              <a:t>Wages slips + Attendance particulars + Birth certificate or School leaving certificate.</a:t>
            </a:r>
          </a:p>
          <a:p>
            <a:pPr lvl="1"/>
            <a:r>
              <a:rPr lang="en-US" sz="1400" dirty="0">
                <a:solidFill>
                  <a:srgbClr val="C00000"/>
                </a:solidFill>
                <a:latin typeface="Arial" pitchFamily="34" charset="0"/>
                <a:cs typeface="Arial" pitchFamily="34" charset="0"/>
              </a:rPr>
              <a:t>Original Medical Bills and Receipts</a:t>
            </a:r>
          </a:p>
          <a:p>
            <a:pPr marL="0" lv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endParaRPr lang="it-IT" sz="1400" dirty="0">
              <a:solidFill>
                <a:srgbClr val="C00000"/>
              </a:solidFill>
              <a:latin typeface="Arial" pitchFamily="34" charset="0"/>
              <a:cs typeface="Arial" pitchFamily="34" charset="0"/>
            </a:endParaRPr>
          </a:p>
          <a:p>
            <a:pPr marL="0" indent="0">
              <a:buNone/>
            </a:pPr>
            <a:r>
              <a:rPr lang="it-IT" sz="1400" dirty="0">
                <a:solidFill>
                  <a:srgbClr val="C00000"/>
                </a:solidFill>
                <a:latin typeface="Arial" pitchFamily="34" charset="0"/>
                <a:cs typeface="Arial" pitchFamily="34" charset="0"/>
              </a:rPr>
              <a:t> </a:t>
            </a:r>
            <a:endParaRPr lang="en-US" sz="1400" dirty="0">
              <a:solidFill>
                <a:srgbClr val="C00000"/>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762000"/>
            <a:ext cx="1695450" cy="169545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358245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22</a:t>
            </a:fld>
            <a:endParaRPr lang="it-IT" sz="1200" dirty="0"/>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Policy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Claims Best Practices .</a:t>
            </a:r>
          </a:p>
          <a:p>
            <a:pPr marL="0" indent="0">
              <a:buNone/>
            </a:pPr>
            <a:endParaRPr lang="it-IT" sz="1200" dirty="0">
              <a:solidFill>
                <a:schemeClr val="bg1">
                  <a:lumMod val="50000"/>
                </a:schemeClr>
              </a:solidFill>
              <a:latin typeface="Arial" pitchFamily="34" charset="0"/>
              <a:cs typeface="Arial" pitchFamily="34" charset="0"/>
            </a:endParaRPr>
          </a:p>
          <a:p>
            <a:pPr marL="0" indent="0">
              <a:buNone/>
            </a:pPr>
            <a:endParaRPr lang="it-IT" sz="1200" dirty="0" smtClean="0">
              <a:solidFill>
                <a:schemeClr val="bg1">
                  <a:lumMod val="50000"/>
                </a:schemeClr>
              </a:solidFill>
              <a:latin typeface="Arial" pitchFamily="34" charset="0"/>
              <a:cs typeface="Arial" pitchFamily="34" charset="0"/>
            </a:endParaRPr>
          </a:p>
          <a:p>
            <a:pPr marL="0" indent="0">
              <a:buFont typeface="Arial" pitchFamily="34" charset="0"/>
              <a:buNone/>
            </a:pPr>
            <a:r>
              <a:rPr lang="en-US" sz="1400" dirty="0">
                <a:solidFill>
                  <a:srgbClr val="C00000"/>
                </a:solidFill>
                <a:latin typeface="Arial" pitchFamily="34" charset="0"/>
                <a:cs typeface="Arial" pitchFamily="34" charset="0"/>
              </a:rPr>
              <a:t>IN ORDER TO HAVE HASSEL FREE PROCESSING OF THE CLAIM: </a:t>
            </a:r>
          </a:p>
          <a:p>
            <a:pPr marL="0" indent="0">
              <a:buFont typeface="Arial" pitchFamily="34" charset="0"/>
              <a:buNone/>
            </a:pPr>
            <a:endParaRPr lang="en-US" sz="1400" dirty="0">
              <a:solidFill>
                <a:srgbClr val="C00000"/>
              </a:solidFill>
              <a:latin typeface="Arial" pitchFamily="34" charset="0"/>
              <a:cs typeface="Arial" pitchFamily="34" charset="0"/>
            </a:endParaRPr>
          </a:p>
          <a:p>
            <a:r>
              <a:rPr lang="en-US" sz="1400" dirty="0">
                <a:solidFill>
                  <a:srgbClr val="C00000"/>
                </a:solidFill>
                <a:latin typeface="Arial" pitchFamily="34" charset="0"/>
                <a:cs typeface="Arial" pitchFamily="34" charset="0"/>
              </a:rPr>
              <a:t>Keep documentary proof of birth date of all employees in the records</a:t>
            </a:r>
          </a:p>
          <a:p>
            <a:r>
              <a:rPr lang="en-US" sz="1400" dirty="0">
                <a:solidFill>
                  <a:srgbClr val="C00000"/>
                </a:solidFill>
                <a:latin typeface="Arial" pitchFamily="34" charset="0"/>
                <a:cs typeface="Arial" pitchFamily="34" charset="0"/>
              </a:rPr>
              <a:t>Keep wage register and attendance register updated always.</a:t>
            </a:r>
          </a:p>
          <a:p>
            <a:r>
              <a:rPr lang="en-US" sz="1400" dirty="0">
                <a:solidFill>
                  <a:srgbClr val="C00000"/>
                </a:solidFill>
                <a:latin typeface="Arial" pitchFamily="34" charset="0"/>
                <a:cs typeface="Arial" pitchFamily="34" charset="0"/>
              </a:rPr>
              <a:t>Take insurance policy for all employees other than those covered under ESI scheme.</a:t>
            </a:r>
          </a:p>
          <a:p>
            <a:r>
              <a:rPr lang="en-US" sz="1400" dirty="0">
                <a:solidFill>
                  <a:srgbClr val="C00000"/>
                </a:solidFill>
                <a:latin typeface="Arial" pitchFamily="34" charset="0"/>
                <a:cs typeface="Arial" pitchFamily="34" charset="0"/>
              </a:rPr>
              <a:t>Declare the correct wages for insurance cover,</a:t>
            </a:r>
          </a:p>
          <a:p>
            <a:r>
              <a:rPr lang="en-US" sz="1400" dirty="0">
                <a:solidFill>
                  <a:srgbClr val="C00000"/>
                </a:solidFill>
                <a:latin typeface="Arial" pitchFamily="34" charset="0"/>
                <a:cs typeface="Arial" pitchFamily="34" charset="0"/>
              </a:rPr>
              <a:t>In case of increase in wages and/or number of employees during the tenure of policy, immediately inform the same to insurance company and get the policy amended and ensure that you are fully insured.</a:t>
            </a:r>
          </a:p>
          <a:p>
            <a:r>
              <a:rPr lang="en-US" sz="1400" dirty="0">
                <a:solidFill>
                  <a:srgbClr val="C00000"/>
                </a:solidFill>
                <a:latin typeface="Arial" pitchFamily="34" charset="0"/>
                <a:cs typeface="Arial" pitchFamily="34" charset="0"/>
              </a:rPr>
              <a:t>It is advisable to take adequate ‘Medical Expenses Extension’ under the Insurance policy as Medical expenses incurred for accidental injury to employee is a part of employer’s liability.</a:t>
            </a:r>
          </a:p>
          <a:p>
            <a:pPr marL="0" lvl="0" indent="0">
              <a:buNone/>
            </a:pPr>
            <a:endParaRPr lang="en-US" sz="1200" dirty="0">
              <a:solidFill>
                <a:srgbClr val="C00000"/>
              </a:solidFill>
              <a:latin typeface="Arial" pitchFamily="34" charset="0"/>
              <a:cs typeface="Arial" pitchFamily="34" charset="0"/>
            </a:endParaRPr>
          </a:p>
          <a:p>
            <a:pPr marL="0" indent="0">
              <a:buNone/>
            </a:pPr>
            <a:r>
              <a:rPr lang="en-US" sz="1200" dirty="0">
                <a:solidFill>
                  <a:srgbClr val="C00000"/>
                </a:solidFill>
                <a:latin typeface="Arial" pitchFamily="34" charset="0"/>
                <a:cs typeface="Arial" pitchFamily="34" charset="0"/>
              </a:rPr>
              <a:t> </a:t>
            </a:r>
            <a:endParaRPr lang="it-IT" sz="1200" dirty="0">
              <a:solidFill>
                <a:schemeClr val="bg1">
                  <a:lumMod val="50000"/>
                </a:schemeClr>
              </a:solidFill>
              <a:latin typeface="Arial" pitchFamily="34" charset="0"/>
              <a:cs typeface="Arial" pitchFamily="34" charset="0"/>
            </a:endParaRPr>
          </a:p>
          <a:p>
            <a:pPr marL="0" indent="0">
              <a:buNone/>
            </a:pPr>
            <a:r>
              <a:rPr lang="it-IT" sz="1200" dirty="0" smtClean="0">
                <a:solidFill>
                  <a:schemeClr val="bg1">
                    <a:lumMod val="50000"/>
                  </a:schemeClr>
                </a:solidFill>
                <a:latin typeface="Arial" pitchFamily="34" charset="0"/>
                <a:cs typeface="Arial" pitchFamily="34" charset="0"/>
              </a:rPr>
              <a:t>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685800"/>
            <a:ext cx="1828800" cy="18288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321292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164449"/>
            <a:ext cx="28194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www.futuregenerali.in</a:t>
            </a:r>
            <a:endParaRPr lang="en-IN" sz="1400" dirty="0">
              <a:solidFill>
                <a:schemeClr val="bg1"/>
              </a:solidFill>
              <a:latin typeface="Arial" pitchFamily="34" charset="0"/>
              <a:cs typeface="Arial" pitchFamily="34" charset="0"/>
            </a:endParaRPr>
          </a:p>
        </p:txBody>
      </p:sp>
      <p:sp>
        <p:nvSpPr>
          <p:cNvPr id="4" name="Title 1"/>
          <p:cNvSpPr txBox="1">
            <a:spLocks/>
          </p:cNvSpPr>
          <p:nvPr/>
        </p:nvSpPr>
        <p:spPr>
          <a:xfrm>
            <a:off x="304800" y="2873376"/>
            <a:ext cx="7772400" cy="735012"/>
          </a:xfrm>
          <a:prstGeom prst="rect">
            <a:avLst/>
          </a:prstGeom>
        </p:spPr>
        <p:txBody>
          <a:bodyPr>
            <a:normAutofit/>
          </a:bodyPr>
          <a:lstStyle>
            <a:lvl1pPr algn="ctr" defTabSz="914400" rtl="0" eaLnBrk="1" latinLnBrk="0" hangingPunct="1">
              <a:spcBef>
                <a:spcPct val="0"/>
              </a:spcBef>
              <a:buNone/>
              <a:defRPr sz="3300" b="1" kern="1200">
                <a:solidFill>
                  <a:schemeClr val="bg1"/>
                </a:solidFill>
                <a:latin typeface="Arial" pitchFamily="34" charset="0"/>
                <a:ea typeface="+mj-ea"/>
                <a:cs typeface="Arial" pitchFamily="34" charset="0"/>
              </a:defRPr>
            </a:lvl1pPr>
          </a:lstStyle>
          <a:p>
            <a:pPr algn="l"/>
            <a:r>
              <a:rPr lang="en-IN" b="0" dirty="0"/>
              <a:t>Thanks</a:t>
            </a:r>
            <a:endParaRPr lang="en-US" b="0" dirty="0"/>
          </a:p>
        </p:txBody>
      </p:sp>
      <p:sp>
        <p:nvSpPr>
          <p:cNvPr id="5"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latin typeface="Arial" pitchFamily="34" charset="0"/>
                <a:cs typeface="Arial" pitchFamily="34" charset="0"/>
              </a:rPr>
              <a:t>Date</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18682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3</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pPr lvl="1">
              <a:buFont typeface="Wingdings" pitchFamily="2" charset="2"/>
              <a:buChar char="§"/>
            </a:pPr>
            <a:r>
              <a:rPr lang="en-US" sz="1400" b="1" dirty="0" smtClean="0">
                <a:solidFill>
                  <a:srgbClr val="C21C1D"/>
                </a:solidFill>
                <a:latin typeface="Arial" pitchFamily="34" charset="0"/>
                <a:cs typeface="Arial" pitchFamily="34" charset="0"/>
              </a:rPr>
              <a:t>The employer is not liable – </a:t>
            </a:r>
          </a:p>
          <a:p>
            <a:pPr lvl="1">
              <a:buFont typeface="Wingdings" pitchFamily="2" charset="2"/>
              <a:buChar char="§"/>
            </a:pPr>
            <a:endParaRPr lang="en-US" sz="1400" dirty="0">
              <a:solidFill>
                <a:srgbClr val="C21C1D"/>
              </a:solidFill>
              <a:latin typeface="Arial" pitchFamily="34" charset="0"/>
              <a:cs typeface="Arial" pitchFamily="34" charset="0"/>
            </a:endParaRPr>
          </a:p>
          <a:p>
            <a:pPr marL="685800" lvl="1" indent="-228600">
              <a:buAutoNum type="alphaLcParenBoth"/>
            </a:pPr>
            <a:r>
              <a:rPr lang="en-US" sz="1400" dirty="0" smtClean="0">
                <a:solidFill>
                  <a:srgbClr val="C21C1D"/>
                </a:solidFill>
                <a:latin typeface="Arial" pitchFamily="34" charset="0"/>
                <a:cs typeface="Arial" pitchFamily="34" charset="0"/>
              </a:rPr>
              <a:t>in </a:t>
            </a:r>
            <a:r>
              <a:rPr lang="en-US" sz="1400" dirty="0">
                <a:solidFill>
                  <a:srgbClr val="C21C1D"/>
                </a:solidFill>
                <a:latin typeface="Arial" pitchFamily="34" charset="0"/>
                <a:cs typeface="Arial" pitchFamily="34" charset="0"/>
              </a:rPr>
              <a:t>respect of any injury which does not result in the total or partial disablement of the workman for a period </a:t>
            </a:r>
            <a:r>
              <a:rPr lang="en-US" sz="1400" b="1" u="sng" dirty="0">
                <a:solidFill>
                  <a:srgbClr val="C21C1D"/>
                </a:solidFill>
                <a:latin typeface="Arial" pitchFamily="34" charset="0"/>
                <a:cs typeface="Arial" pitchFamily="34" charset="0"/>
              </a:rPr>
              <a:t>exceeding </a:t>
            </a:r>
            <a:r>
              <a:rPr lang="en-US" sz="1400" b="1" u="sng" dirty="0" smtClean="0">
                <a:solidFill>
                  <a:srgbClr val="C21C1D"/>
                </a:solidFill>
                <a:latin typeface="Arial" pitchFamily="34" charset="0"/>
                <a:cs typeface="Arial" pitchFamily="34" charset="0"/>
              </a:rPr>
              <a:t>3 [three</a:t>
            </a:r>
            <a:r>
              <a:rPr lang="en-US" sz="1400" b="1" u="sng" dirty="0">
                <a:solidFill>
                  <a:srgbClr val="C21C1D"/>
                </a:solidFill>
                <a:latin typeface="Arial" pitchFamily="34" charset="0"/>
                <a:cs typeface="Arial" pitchFamily="34" charset="0"/>
              </a:rPr>
              <a:t>] days</a:t>
            </a:r>
            <a:r>
              <a:rPr lang="en-US" sz="1400" dirty="0" smtClean="0">
                <a:solidFill>
                  <a:srgbClr val="C21C1D"/>
                </a:solidFill>
                <a:latin typeface="Arial" pitchFamily="34" charset="0"/>
                <a:cs typeface="Arial" pitchFamily="34" charset="0"/>
              </a:rPr>
              <a:t>;</a:t>
            </a:r>
          </a:p>
          <a:p>
            <a:pPr marL="685800" lvl="1" indent="-228600">
              <a:buAutoNum type="alphaLcParenBoth"/>
            </a:pPr>
            <a:endParaRPr lang="en-US" sz="1400" dirty="0">
              <a:solidFill>
                <a:srgbClr val="C21C1D"/>
              </a:solidFill>
              <a:latin typeface="Arial" pitchFamily="34" charset="0"/>
              <a:cs typeface="Arial" pitchFamily="34" charset="0"/>
            </a:endParaRPr>
          </a:p>
          <a:p>
            <a:pPr marL="685800" lvl="1" indent="-228600">
              <a:buAutoNum type="alphaLcParenBoth"/>
            </a:pPr>
            <a:r>
              <a:rPr lang="en-US" sz="1400" dirty="0" smtClean="0">
                <a:solidFill>
                  <a:srgbClr val="C21C1D"/>
                </a:solidFill>
                <a:latin typeface="Arial" pitchFamily="34" charset="0"/>
                <a:cs typeface="Arial" pitchFamily="34" charset="0"/>
              </a:rPr>
              <a:t>in </a:t>
            </a:r>
            <a:r>
              <a:rPr lang="en-US" sz="1400" dirty="0">
                <a:solidFill>
                  <a:srgbClr val="C21C1D"/>
                </a:solidFill>
                <a:latin typeface="Arial" pitchFamily="34" charset="0"/>
                <a:cs typeface="Arial" pitchFamily="34" charset="0"/>
              </a:rPr>
              <a:t>respect of any </a:t>
            </a:r>
            <a:r>
              <a:rPr lang="en-US" sz="1400" dirty="0" smtClean="0">
                <a:solidFill>
                  <a:srgbClr val="C21C1D"/>
                </a:solidFill>
                <a:latin typeface="Arial" pitchFamily="34" charset="0"/>
                <a:cs typeface="Arial" pitchFamily="34" charset="0"/>
              </a:rPr>
              <a:t>injury</a:t>
            </a:r>
            <a:r>
              <a:rPr lang="en-US" sz="1400" dirty="0">
                <a:solidFill>
                  <a:srgbClr val="C21C1D"/>
                </a:solidFill>
                <a:latin typeface="Arial" pitchFamily="34" charset="0"/>
                <a:cs typeface="Arial" pitchFamily="34" charset="0"/>
              </a:rPr>
              <a:t>, </a:t>
            </a:r>
            <a:r>
              <a:rPr lang="en-US" sz="1400" b="1" u="sng" dirty="0">
                <a:solidFill>
                  <a:srgbClr val="C21C1D"/>
                </a:solidFill>
                <a:latin typeface="Arial" pitchFamily="34" charset="0"/>
                <a:cs typeface="Arial" pitchFamily="34" charset="0"/>
              </a:rPr>
              <a:t>not resulting in death, </a:t>
            </a:r>
            <a:r>
              <a:rPr lang="en-US" sz="1400" dirty="0">
                <a:solidFill>
                  <a:srgbClr val="C21C1D"/>
                </a:solidFill>
                <a:latin typeface="Arial" pitchFamily="34" charset="0"/>
                <a:cs typeface="Arial" pitchFamily="34" charset="0"/>
              </a:rPr>
              <a:t>caused </a:t>
            </a:r>
            <a:r>
              <a:rPr lang="en-US" sz="1400" dirty="0" smtClean="0">
                <a:solidFill>
                  <a:srgbClr val="C21C1D"/>
                </a:solidFill>
                <a:latin typeface="Arial" pitchFamily="34" charset="0"/>
                <a:cs typeface="Arial" pitchFamily="34" charset="0"/>
              </a:rPr>
              <a:t>by an </a:t>
            </a:r>
            <a:r>
              <a:rPr lang="en-US" sz="1400" dirty="0">
                <a:solidFill>
                  <a:srgbClr val="C21C1D"/>
                </a:solidFill>
                <a:latin typeface="Arial" pitchFamily="34" charset="0"/>
                <a:cs typeface="Arial" pitchFamily="34" charset="0"/>
              </a:rPr>
              <a:t>accident which is directly attributable </a:t>
            </a:r>
            <a:r>
              <a:rPr lang="en-US" sz="1400" dirty="0" smtClean="0">
                <a:solidFill>
                  <a:srgbClr val="C21C1D"/>
                </a:solidFill>
                <a:latin typeface="Arial" pitchFamily="34" charset="0"/>
                <a:cs typeface="Arial" pitchFamily="34" charset="0"/>
              </a:rPr>
              <a:t>to —</a:t>
            </a:r>
          </a:p>
          <a:p>
            <a:pPr marL="457200" lvl="1" indent="0">
              <a:buNone/>
            </a:pPr>
            <a:endParaRPr lang="en-US" sz="1400" dirty="0">
              <a:solidFill>
                <a:srgbClr val="C21C1D"/>
              </a:solidFill>
              <a:latin typeface="Arial" pitchFamily="34" charset="0"/>
              <a:cs typeface="Arial" pitchFamily="34" charset="0"/>
            </a:endParaRPr>
          </a:p>
          <a:p>
            <a:pPr marL="457200" lvl="1" indent="0">
              <a:buNone/>
            </a:pPr>
            <a:r>
              <a:rPr lang="en-US" sz="1400" dirty="0" smtClean="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i</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the workman having been at the time thereof </a:t>
            </a:r>
            <a:r>
              <a:rPr lang="en-US" sz="1400" b="1" u="sng" dirty="0">
                <a:solidFill>
                  <a:srgbClr val="C21C1D"/>
                </a:solidFill>
                <a:latin typeface="Arial" pitchFamily="34" charset="0"/>
                <a:cs typeface="Arial" pitchFamily="34" charset="0"/>
              </a:rPr>
              <a:t>under the influence </a:t>
            </a:r>
            <a:r>
              <a:rPr lang="en-US" sz="1400" dirty="0">
                <a:solidFill>
                  <a:srgbClr val="C21C1D"/>
                </a:solidFill>
                <a:latin typeface="Arial" pitchFamily="34" charset="0"/>
                <a:cs typeface="Arial" pitchFamily="34" charset="0"/>
              </a:rPr>
              <a:t>of drink or drugs, or </a:t>
            </a:r>
            <a:endParaRPr lang="en-US" sz="1400" dirty="0" smtClean="0">
              <a:solidFill>
                <a:srgbClr val="C21C1D"/>
              </a:solidFill>
              <a:latin typeface="Arial" pitchFamily="34" charset="0"/>
              <a:cs typeface="Arial" pitchFamily="34" charset="0"/>
            </a:endParaRPr>
          </a:p>
          <a:p>
            <a:pPr marL="457200" lvl="1" indent="0">
              <a:buNone/>
            </a:pPr>
            <a:endParaRPr lang="en-US" sz="1400" dirty="0" smtClean="0">
              <a:solidFill>
                <a:srgbClr val="C21C1D"/>
              </a:solidFill>
              <a:latin typeface="Arial" pitchFamily="34" charset="0"/>
              <a:cs typeface="Arial" pitchFamily="34" charset="0"/>
            </a:endParaRPr>
          </a:p>
          <a:p>
            <a:pPr marL="457200" lvl="1" indent="0">
              <a:buNone/>
            </a:pPr>
            <a:r>
              <a:rPr lang="en-US" sz="1400" dirty="0" smtClean="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ii) </a:t>
            </a:r>
            <a:r>
              <a:rPr lang="en-US" sz="1400" b="1" u="sng" dirty="0">
                <a:solidFill>
                  <a:srgbClr val="C21C1D"/>
                </a:solidFill>
                <a:latin typeface="Arial" pitchFamily="34" charset="0"/>
                <a:cs typeface="Arial" pitchFamily="34" charset="0"/>
              </a:rPr>
              <a:t>the </a:t>
            </a:r>
            <a:r>
              <a:rPr lang="en-US" sz="1400" b="1" u="sng" dirty="0" err="1">
                <a:solidFill>
                  <a:srgbClr val="C21C1D"/>
                </a:solidFill>
                <a:latin typeface="Arial" pitchFamily="34" charset="0"/>
                <a:cs typeface="Arial" pitchFamily="34" charset="0"/>
              </a:rPr>
              <a:t>wilful</a:t>
            </a:r>
            <a:r>
              <a:rPr lang="en-US" sz="1400" b="1" u="sng" dirty="0">
                <a:solidFill>
                  <a:srgbClr val="C21C1D"/>
                </a:solidFill>
                <a:latin typeface="Arial" pitchFamily="34" charset="0"/>
                <a:cs typeface="Arial" pitchFamily="34" charset="0"/>
              </a:rPr>
              <a:t> disobedience </a:t>
            </a:r>
            <a:r>
              <a:rPr lang="en-US" sz="1400" dirty="0">
                <a:solidFill>
                  <a:srgbClr val="C21C1D"/>
                </a:solidFill>
                <a:latin typeface="Arial" pitchFamily="34" charset="0"/>
                <a:cs typeface="Arial" pitchFamily="34" charset="0"/>
              </a:rPr>
              <a:t>of the workman to an order expressly given, or to a rule expressly framed, for the purpose of securing the safety of workmen, or </a:t>
            </a:r>
            <a:endParaRPr lang="en-US" sz="1400" dirty="0" smtClean="0">
              <a:solidFill>
                <a:srgbClr val="C21C1D"/>
              </a:solidFill>
              <a:latin typeface="Arial" pitchFamily="34" charset="0"/>
              <a:cs typeface="Arial" pitchFamily="34" charset="0"/>
            </a:endParaRPr>
          </a:p>
          <a:p>
            <a:pPr marL="457200" lvl="1" indent="0">
              <a:buNone/>
            </a:pPr>
            <a:endParaRPr lang="en-US" sz="1400" dirty="0" smtClean="0">
              <a:solidFill>
                <a:srgbClr val="C21C1D"/>
              </a:solidFill>
              <a:latin typeface="Arial" pitchFamily="34" charset="0"/>
              <a:cs typeface="Arial" pitchFamily="34" charset="0"/>
            </a:endParaRPr>
          </a:p>
          <a:p>
            <a:pPr marL="457200" lvl="1" indent="0">
              <a:buNone/>
            </a:pPr>
            <a:r>
              <a:rPr lang="en-US" sz="1400" dirty="0" smtClean="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iii) the </a:t>
            </a:r>
            <a:r>
              <a:rPr lang="en-US" sz="1400" b="1" u="sng" dirty="0" err="1">
                <a:solidFill>
                  <a:srgbClr val="C21C1D"/>
                </a:solidFill>
                <a:latin typeface="Arial" pitchFamily="34" charset="0"/>
                <a:cs typeface="Arial" pitchFamily="34" charset="0"/>
              </a:rPr>
              <a:t>wilful</a:t>
            </a:r>
            <a:r>
              <a:rPr lang="en-US" sz="1400" b="1" u="sng" dirty="0">
                <a:solidFill>
                  <a:srgbClr val="C21C1D"/>
                </a:solidFill>
                <a:latin typeface="Arial" pitchFamily="34" charset="0"/>
                <a:cs typeface="Arial" pitchFamily="34" charset="0"/>
              </a:rPr>
              <a:t> removal or disregard </a:t>
            </a:r>
            <a:r>
              <a:rPr lang="en-US" sz="1400" dirty="0">
                <a:solidFill>
                  <a:srgbClr val="C21C1D"/>
                </a:solidFill>
                <a:latin typeface="Arial" pitchFamily="34" charset="0"/>
                <a:cs typeface="Arial" pitchFamily="34" charset="0"/>
              </a:rPr>
              <a:t>by the workman of any safety guard or other device which he knew to have been provided for the purpose of securing the safety of workmen. </a:t>
            </a:r>
            <a:endParaRPr lang="en-IN" sz="1400" dirty="0">
              <a:solidFill>
                <a:srgbClr val="C21C1D"/>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Provisions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508" y="762692"/>
            <a:ext cx="1831092" cy="121850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86284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4</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endParaRPr lang="en-US" sz="1400" b="1" dirty="0" smtClean="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C1D"/>
                </a:solidFill>
                <a:latin typeface="Arial" pitchFamily="34" charset="0"/>
                <a:cs typeface="Arial" pitchFamily="34" charset="0"/>
              </a:rPr>
              <a:t>Amount of compensation</a:t>
            </a:r>
            <a:r>
              <a:rPr lang="en-US" sz="1400" b="1" dirty="0" smtClean="0">
                <a:solidFill>
                  <a:srgbClr val="C21C1D"/>
                </a:solidFill>
                <a:latin typeface="Arial" pitchFamily="34" charset="0"/>
                <a:cs typeface="Arial" pitchFamily="34" charset="0"/>
              </a:rPr>
              <a:t>.-</a:t>
            </a:r>
          </a:p>
          <a:p>
            <a:pPr marL="457200" lvl="1" indent="0">
              <a:buNone/>
            </a:pPr>
            <a:endParaRPr lang="en-US" sz="1400" dirty="0" smtClean="0">
              <a:solidFill>
                <a:srgbClr val="C21C1D"/>
              </a:solidFill>
              <a:latin typeface="Arial" pitchFamily="34" charset="0"/>
              <a:cs typeface="Arial" pitchFamily="34" charset="0"/>
            </a:endParaRPr>
          </a:p>
          <a:p>
            <a:pPr marL="685800" lvl="1" indent="-228600">
              <a:buAutoNum type="arabicParenBoth"/>
            </a:pPr>
            <a:r>
              <a:rPr lang="en-US" sz="1400" dirty="0" smtClean="0">
                <a:solidFill>
                  <a:srgbClr val="C21C1D"/>
                </a:solidFill>
                <a:latin typeface="Arial" pitchFamily="34" charset="0"/>
                <a:cs typeface="Arial" pitchFamily="34" charset="0"/>
              </a:rPr>
              <a:t>Subject </a:t>
            </a:r>
            <a:r>
              <a:rPr lang="en-US" sz="1400" dirty="0">
                <a:solidFill>
                  <a:srgbClr val="C21C1D"/>
                </a:solidFill>
                <a:latin typeface="Arial" pitchFamily="34" charset="0"/>
                <a:cs typeface="Arial" pitchFamily="34" charset="0"/>
              </a:rPr>
              <a:t>to the provisions of this Act, the </a:t>
            </a:r>
            <a:r>
              <a:rPr lang="en-US" sz="1400" b="1" u="sng" dirty="0">
                <a:solidFill>
                  <a:srgbClr val="C21C1D"/>
                </a:solidFill>
                <a:latin typeface="Arial" pitchFamily="34" charset="0"/>
                <a:cs typeface="Arial" pitchFamily="34" charset="0"/>
              </a:rPr>
              <a:t>amount of compensation </a:t>
            </a:r>
            <a:r>
              <a:rPr lang="en-US" sz="1400" dirty="0">
                <a:solidFill>
                  <a:srgbClr val="C21C1D"/>
                </a:solidFill>
                <a:latin typeface="Arial" pitchFamily="34" charset="0"/>
                <a:cs typeface="Arial" pitchFamily="34" charset="0"/>
              </a:rPr>
              <a:t>shall be as follows, namely:-- </a:t>
            </a:r>
            <a:endParaRPr lang="en-US" sz="1400" dirty="0" smtClean="0">
              <a:solidFill>
                <a:srgbClr val="C21C1D"/>
              </a:solidFill>
              <a:latin typeface="Arial" pitchFamily="34" charset="0"/>
              <a:cs typeface="Arial" pitchFamily="34" charset="0"/>
            </a:endParaRPr>
          </a:p>
          <a:p>
            <a:pPr marL="457200" lvl="1" indent="0">
              <a:buNone/>
            </a:pPr>
            <a:endParaRPr lang="en-US" sz="1400" dirty="0" smtClean="0">
              <a:solidFill>
                <a:srgbClr val="C21C1D"/>
              </a:solidFill>
              <a:latin typeface="Arial" pitchFamily="34" charset="0"/>
              <a:cs typeface="Arial" pitchFamily="34" charset="0"/>
            </a:endParaRPr>
          </a:p>
          <a:p>
            <a:pPr marL="685800" lvl="1" indent="-228600">
              <a:buAutoNum type="alphaLcParenBoth"/>
            </a:pPr>
            <a:r>
              <a:rPr lang="en-US" sz="1400" dirty="0" smtClean="0">
                <a:solidFill>
                  <a:srgbClr val="C21C1D"/>
                </a:solidFill>
                <a:latin typeface="Arial" pitchFamily="34" charset="0"/>
                <a:cs typeface="Arial" pitchFamily="34" charset="0"/>
              </a:rPr>
              <a:t>where </a:t>
            </a:r>
            <a:r>
              <a:rPr lang="en-US" sz="1400" b="1" u="sng" dirty="0">
                <a:solidFill>
                  <a:srgbClr val="C21C1D"/>
                </a:solidFill>
                <a:latin typeface="Arial" pitchFamily="34" charset="0"/>
                <a:cs typeface="Arial" pitchFamily="34" charset="0"/>
              </a:rPr>
              <a:t>death</a:t>
            </a:r>
            <a:r>
              <a:rPr lang="en-US" sz="1400" dirty="0">
                <a:solidFill>
                  <a:srgbClr val="C21C1D"/>
                </a:solidFill>
                <a:latin typeface="Arial" pitchFamily="34" charset="0"/>
                <a:cs typeface="Arial" pitchFamily="34" charset="0"/>
              </a:rPr>
              <a:t> results an amount equal to </a:t>
            </a:r>
            <a:r>
              <a:rPr lang="en-US" sz="1400" b="1" u="sng" dirty="0" smtClean="0">
                <a:solidFill>
                  <a:srgbClr val="C21C1D"/>
                </a:solidFill>
                <a:latin typeface="Arial" pitchFamily="34" charset="0"/>
                <a:cs typeface="Arial" pitchFamily="34" charset="0"/>
              </a:rPr>
              <a:t>fifty percent  </a:t>
            </a:r>
            <a:r>
              <a:rPr lang="en-US" sz="1400" dirty="0">
                <a:solidFill>
                  <a:srgbClr val="C21C1D"/>
                </a:solidFill>
                <a:latin typeface="Arial" pitchFamily="34" charset="0"/>
                <a:cs typeface="Arial" pitchFamily="34" charset="0"/>
              </a:rPr>
              <a:t>of the monthly wages of the deceased workman </a:t>
            </a:r>
            <a:r>
              <a:rPr lang="en-US" sz="1400" b="1" u="sng" dirty="0">
                <a:solidFill>
                  <a:srgbClr val="C21C1D"/>
                </a:solidFill>
                <a:latin typeface="Arial" pitchFamily="34" charset="0"/>
                <a:cs typeface="Arial" pitchFamily="34" charset="0"/>
              </a:rPr>
              <a:t>multiplied</a:t>
            </a:r>
            <a:r>
              <a:rPr lang="en-US" sz="1400" dirty="0">
                <a:solidFill>
                  <a:srgbClr val="C21C1D"/>
                </a:solidFill>
                <a:latin typeface="Arial" pitchFamily="34" charset="0"/>
                <a:cs typeface="Arial" pitchFamily="34" charset="0"/>
              </a:rPr>
              <a:t> by the </a:t>
            </a:r>
            <a:r>
              <a:rPr lang="en-US" sz="1400" b="1" u="sng" dirty="0">
                <a:solidFill>
                  <a:srgbClr val="C21C1D"/>
                </a:solidFill>
                <a:latin typeface="Arial" pitchFamily="34" charset="0"/>
                <a:cs typeface="Arial" pitchFamily="34" charset="0"/>
              </a:rPr>
              <a:t>relevant factor</a:t>
            </a:r>
            <a:r>
              <a:rPr lang="en-US" sz="1400" dirty="0">
                <a:solidFill>
                  <a:srgbClr val="C21C1D"/>
                </a:solidFill>
                <a:latin typeface="Arial" pitchFamily="34" charset="0"/>
                <a:cs typeface="Arial" pitchFamily="34" charset="0"/>
              </a:rPr>
              <a:t>; or an amount of </a:t>
            </a:r>
            <a:r>
              <a:rPr lang="en-US" sz="1400" dirty="0" smtClean="0">
                <a:solidFill>
                  <a:srgbClr val="C21C1D"/>
                </a:solidFill>
                <a:latin typeface="Arial" pitchFamily="34" charset="0"/>
                <a:cs typeface="Arial" pitchFamily="34" charset="0"/>
              </a:rPr>
              <a:t>One lac  twenty </a:t>
            </a:r>
            <a:r>
              <a:rPr lang="en-US" sz="1400" dirty="0">
                <a:solidFill>
                  <a:srgbClr val="C21C1D"/>
                </a:solidFill>
                <a:latin typeface="Arial" pitchFamily="34" charset="0"/>
                <a:cs typeface="Arial" pitchFamily="34" charset="0"/>
              </a:rPr>
              <a:t>thousand rupees, whichever is more; </a:t>
            </a:r>
          </a:p>
          <a:p>
            <a:pPr marL="457200" lvl="1" indent="0">
              <a:buNone/>
            </a:pPr>
            <a:endParaRPr lang="en-US" sz="1400" dirty="0" smtClean="0">
              <a:solidFill>
                <a:srgbClr val="C21C1D"/>
              </a:solidFill>
              <a:latin typeface="Arial" pitchFamily="34" charset="0"/>
              <a:cs typeface="Arial" pitchFamily="34" charset="0"/>
            </a:endParaRPr>
          </a:p>
          <a:p>
            <a:pPr marL="457200" lvl="1" indent="0">
              <a:buNone/>
            </a:pPr>
            <a:r>
              <a:rPr lang="en-US" sz="1400" dirty="0" smtClean="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b) Where </a:t>
            </a:r>
            <a:r>
              <a:rPr lang="en-US" sz="1400" b="1" u="sng" dirty="0">
                <a:solidFill>
                  <a:srgbClr val="C21C1D"/>
                </a:solidFill>
                <a:latin typeface="Arial" pitchFamily="34" charset="0"/>
                <a:cs typeface="Arial" pitchFamily="34" charset="0"/>
              </a:rPr>
              <a:t>permanent total disablement </a:t>
            </a:r>
            <a:r>
              <a:rPr lang="en-US" sz="1400" dirty="0" smtClean="0">
                <a:solidFill>
                  <a:srgbClr val="C21C1D"/>
                </a:solidFill>
                <a:latin typeface="Arial" pitchFamily="34" charset="0"/>
                <a:cs typeface="Arial" pitchFamily="34" charset="0"/>
              </a:rPr>
              <a:t>results, an </a:t>
            </a:r>
            <a:r>
              <a:rPr lang="en-US" sz="1400" dirty="0">
                <a:solidFill>
                  <a:srgbClr val="C21C1D"/>
                </a:solidFill>
                <a:latin typeface="Arial" pitchFamily="34" charset="0"/>
                <a:cs typeface="Arial" pitchFamily="34" charset="0"/>
              </a:rPr>
              <a:t>amount equal to</a:t>
            </a:r>
            <a:r>
              <a:rPr lang="en-US" sz="1400" b="1" u="sng" dirty="0">
                <a:solidFill>
                  <a:srgbClr val="C21C1D"/>
                </a:solidFill>
                <a:latin typeface="Arial" pitchFamily="34" charset="0"/>
                <a:cs typeface="Arial" pitchFamily="34" charset="0"/>
              </a:rPr>
              <a:t> </a:t>
            </a:r>
            <a:r>
              <a:rPr lang="en-US" sz="1400" b="1" u="sng" dirty="0" smtClean="0">
                <a:solidFill>
                  <a:srgbClr val="C21C1D"/>
                </a:solidFill>
                <a:latin typeface="Arial" pitchFamily="34" charset="0"/>
                <a:cs typeface="Arial" pitchFamily="34" charset="0"/>
              </a:rPr>
              <a:t>sixty percent cent</a:t>
            </a:r>
            <a:r>
              <a:rPr lang="en-US" sz="1400" dirty="0">
                <a:solidFill>
                  <a:srgbClr val="C21C1D"/>
                </a:solidFill>
                <a:latin typeface="Arial" pitchFamily="34" charset="0"/>
                <a:cs typeface="Arial" pitchFamily="34" charset="0"/>
              </a:rPr>
              <a:t>. of the monthly wages </a:t>
            </a:r>
            <a:r>
              <a:rPr lang="en-US" sz="1400" dirty="0" smtClean="0">
                <a:solidFill>
                  <a:srgbClr val="C21C1D"/>
                </a:solidFill>
                <a:latin typeface="Arial" pitchFamily="34" charset="0"/>
                <a:cs typeface="Arial" pitchFamily="34" charset="0"/>
              </a:rPr>
              <a:t>of </a:t>
            </a:r>
            <a:r>
              <a:rPr lang="en-US" sz="1400" dirty="0">
                <a:solidFill>
                  <a:srgbClr val="C21C1D"/>
                </a:solidFill>
                <a:latin typeface="Arial" pitchFamily="34" charset="0"/>
                <a:cs typeface="Arial" pitchFamily="34" charset="0"/>
              </a:rPr>
              <a:t>the injured workman </a:t>
            </a:r>
            <a:r>
              <a:rPr lang="en-US" sz="1400" b="1" dirty="0">
                <a:solidFill>
                  <a:srgbClr val="C21C1D"/>
                </a:solidFill>
                <a:latin typeface="Arial" pitchFamily="34" charset="0"/>
                <a:cs typeface="Arial" pitchFamily="34" charset="0"/>
              </a:rPr>
              <a:t>multiplied</a:t>
            </a:r>
            <a:r>
              <a:rPr lang="en-US" sz="1400" dirty="0">
                <a:solidFill>
                  <a:srgbClr val="C21C1D"/>
                </a:solidFill>
                <a:latin typeface="Arial" pitchFamily="34" charset="0"/>
                <a:cs typeface="Arial" pitchFamily="34" charset="0"/>
              </a:rPr>
              <a:t> by the </a:t>
            </a:r>
            <a:r>
              <a:rPr lang="en-US" sz="1400" b="1" dirty="0">
                <a:solidFill>
                  <a:srgbClr val="C21C1D"/>
                </a:solidFill>
                <a:latin typeface="Arial" pitchFamily="34" charset="0"/>
                <a:cs typeface="Arial" pitchFamily="34" charset="0"/>
              </a:rPr>
              <a:t>relevant factor</a:t>
            </a:r>
            <a:r>
              <a:rPr lang="en-US" sz="1400" dirty="0">
                <a:solidFill>
                  <a:srgbClr val="C21C1D"/>
                </a:solidFill>
                <a:latin typeface="Arial" pitchFamily="34" charset="0"/>
                <a:cs typeface="Arial" pitchFamily="34" charset="0"/>
              </a:rPr>
              <a:t>; or </a:t>
            </a:r>
            <a:r>
              <a:rPr lang="en-US" sz="1400" dirty="0" smtClean="0">
                <a:solidFill>
                  <a:srgbClr val="C21C1D"/>
                </a:solidFill>
                <a:latin typeface="Arial" pitchFamily="34" charset="0"/>
                <a:cs typeface="Arial" pitchFamily="34" charset="0"/>
              </a:rPr>
              <a:t>an </a:t>
            </a:r>
            <a:r>
              <a:rPr lang="en-US" sz="1400" dirty="0">
                <a:solidFill>
                  <a:srgbClr val="C21C1D"/>
                </a:solidFill>
                <a:latin typeface="Arial" pitchFamily="34" charset="0"/>
                <a:cs typeface="Arial" pitchFamily="34" charset="0"/>
              </a:rPr>
              <a:t>amount of </a:t>
            </a:r>
            <a:r>
              <a:rPr lang="en-US" sz="1400" b="1" u="sng" dirty="0" smtClean="0">
                <a:solidFill>
                  <a:srgbClr val="C21C1D"/>
                </a:solidFill>
                <a:latin typeface="Arial" pitchFamily="34" charset="0"/>
                <a:cs typeface="Arial" pitchFamily="34" charset="0"/>
              </a:rPr>
              <a:t>One lac forty </a:t>
            </a:r>
            <a:r>
              <a:rPr lang="en-US" sz="1400" b="1" u="sng" dirty="0">
                <a:solidFill>
                  <a:srgbClr val="C21C1D"/>
                </a:solidFill>
                <a:latin typeface="Arial" pitchFamily="34" charset="0"/>
                <a:cs typeface="Arial" pitchFamily="34" charset="0"/>
              </a:rPr>
              <a:t>thousand rupees, </a:t>
            </a:r>
            <a:r>
              <a:rPr lang="en-US" sz="1400" dirty="0">
                <a:solidFill>
                  <a:srgbClr val="C21C1D"/>
                </a:solidFill>
                <a:latin typeface="Arial" pitchFamily="34" charset="0"/>
                <a:cs typeface="Arial" pitchFamily="34" charset="0"/>
              </a:rPr>
              <a:t>whichever is more</a:t>
            </a:r>
            <a:r>
              <a:rPr lang="en-US" sz="1400" dirty="0" smtClean="0">
                <a:solidFill>
                  <a:srgbClr val="C21C1D"/>
                </a:solidFill>
                <a:latin typeface="Arial" pitchFamily="34" charset="0"/>
                <a:cs typeface="Arial" pitchFamily="34" charset="0"/>
              </a:rPr>
              <a:t>;</a:t>
            </a:r>
          </a:p>
          <a:p>
            <a:pPr marL="457200" lvl="1" indent="0">
              <a:buNone/>
            </a:pPr>
            <a:endParaRPr lang="en-US" sz="1400" dirty="0">
              <a:solidFill>
                <a:srgbClr val="C21C1D"/>
              </a:solidFill>
              <a:latin typeface="Arial" pitchFamily="34" charset="0"/>
              <a:cs typeface="Arial" pitchFamily="34" charset="0"/>
            </a:endParaRPr>
          </a:p>
          <a:p>
            <a:pPr marL="457200" lvl="1" indent="0">
              <a:buNone/>
            </a:pPr>
            <a:r>
              <a:rPr lang="en-US" sz="1400" dirty="0" smtClean="0">
                <a:solidFill>
                  <a:srgbClr val="C21C1D"/>
                </a:solidFill>
                <a:latin typeface="Arial" pitchFamily="34" charset="0"/>
                <a:cs typeface="Arial" pitchFamily="34" charset="0"/>
              </a:rPr>
              <a:t>Explanation </a:t>
            </a:r>
            <a:r>
              <a:rPr lang="en-US" sz="1400" dirty="0">
                <a:solidFill>
                  <a:srgbClr val="C21C1D"/>
                </a:solidFill>
                <a:latin typeface="Arial" pitchFamily="34" charset="0"/>
                <a:cs typeface="Arial" pitchFamily="34" charset="0"/>
              </a:rPr>
              <a:t>I.--For the purposes of clause (a) and clause (b), "relevant factor", in relation to a workman means the factor specified in the second column of Schedule IV against the entry in the first column of that Schedule specifying the number of years which are the same as the completed years of the age of the workman on his last birthday immediately preceding the date on which the compensation fell due;</a:t>
            </a: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Provisions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125642"/>
            <a:ext cx="1752600" cy="131275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02388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5</a:t>
            </a:fld>
            <a:endParaRPr lang="it-IT" sz="1200" dirty="0"/>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Provisions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397360"/>
            <a:ext cx="7810500" cy="477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637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6</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endParaRPr lang="en-US" sz="1400" b="1" dirty="0" smtClean="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C1D"/>
                </a:solidFill>
                <a:latin typeface="Arial" pitchFamily="34" charset="0"/>
                <a:cs typeface="Arial" pitchFamily="34" charset="0"/>
              </a:rPr>
              <a:t>Amount of compensation</a:t>
            </a:r>
            <a:r>
              <a:rPr lang="en-US" sz="1400" b="1" dirty="0" smtClean="0">
                <a:solidFill>
                  <a:srgbClr val="C21C1D"/>
                </a:solidFill>
                <a:latin typeface="Arial" pitchFamily="34" charset="0"/>
                <a:cs typeface="Arial" pitchFamily="34" charset="0"/>
              </a:rPr>
              <a:t>.-</a:t>
            </a:r>
          </a:p>
          <a:p>
            <a:pPr marL="457200" lvl="1" indent="0">
              <a:buNone/>
            </a:pPr>
            <a:endParaRPr lang="en-US" sz="1400" dirty="0" smtClean="0">
              <a:solidFill>
                <a:srgbClr val="C21C1D"/>
              </a:solidFill>
              <a:latin typeface="Arial" pitchFamily="34" charset="0"/>
              <a:cs typeface="Arial" pitchFamily="34" charset="0"/>
            </a:endParaRPr>
          </a:p>
          <a:p>
            <a:pPr marL="457200" lvl="1" indent="0">
              <a:buNone/>
            </a:pPr>
            <a:endParaRPr lang="en-US" sz="1400" dirty="0" smtClean="0">
              <a:solidFill>
                <a:srgbClr val="C21C1D"/>
              </a:solidFill>
              <a:latin typeface="Arial" pitchFamily="34" charset="0"/>
              <a:cs typeface="Arial" pitchFamily="34" charset="0"/>
            </a:endParaRPr>
          </a:p>
          <a:p>
            <a:pPr marL="685800" lvl="1" indent="-228600">
              <a:buAutoNum type="arabicParenBoth"/>
            </a:pPr>
            <a:r>
              <a:rPr lang="en-US" sz="1400" dirty="0" smtClean="0">
                <a:solidFill>
                  <a:srgbClr val="C21C1D"/>
                </a:solidFill>
                <a:latin typeface="Arial" pitchFamily="34" charset="0"/>
                <a:cs typeface="Arial" pitchFamily="34" charset="0"/>
              </a:rPr>
              <a:t>Subject </a:t>
            </a:r>
            <a:r>
              <a:rPr lang="en-US" sz="1400" dirty="0">
                <a:solidFill>
                  <a:srgbClr val="C21C1D"/>
                </a:solidFill>
                <a:latin typeface="Arial" pitchFamily="34" charset="0"/>
                <a:cs typeface="Arial" pitchFamily="34" charset="0"/>
              </a:rPr>
              <a:t>to the provisions of this Act, the </a:t>
            </a:r>
            <a:r>
              <a:rPr lang="en-US" sz="1400" b="1" u="sng" dirty="0">
                <a:solidFill>
                  <a:srgbClr val="C21C1D"/>
                </a:solidFill>
                <a:latin typeface="Arial" pitchFamily="34" charset="0"/>
                <a:cs typeface="Arial" pitchFamily="34" charset="0"/>
              </a:rPr>
              <a:t>amount of compensation </a:t>
            </a:r>
            <a:r>
              <a:rPr lang="en-US" sz="1400" dirty="0">
                <a:solidFill>
                  <a:srgbClr val="C21C1D"/>
                </a:solidFill>
                <a:latin typeface="Arial" pitchFamily="34" charset="0"/>
                <a:cs typeface="Arial" pitchFamily="34" charset="0"/>
              </a:rPr>
              <a:t>shall be as follows, namely:-- </a:t>
            </a:r>
            <a:endParaRPr lang="en-US" sz="1400" dirty="0" smtClean="0">
              <a:solidFill>
                <a:srgbClr val="C21C1D"/>
              </a:solidFill>
              <a:latin typeface="Arial" pitchFamily="34" charset="0"/>
              <a:cs typeface="Arial" pitchFamily="34" charset="0"/>
            </a:endParaRPr>
          </a:p>
          <a:p>
            <a:pPr marL="457200" lvl="1" indent="0">
              <a:buNone/>
            </a:pPr>
            <a:endParaRPr lang="en-US" sz="1400" dirty="0" smtClean="0">
              <a:solidFill>
                <a:srgbClr val="C21C1D"/>
              </a:solidFill>
              <a:latin typeface="Arial" pitchFamily="34" charset="0"/>
              <a:cs typeface="Arial" pitchFamily="34" charset="0"/>
            </a:endParaRPr>
          </a:p>
          <a:p>
            <a:pPr marL="457200" lvl="1" indent="0">
              <a:buFont typeface="Arial" pitchFamily="34" charset="0"/>
              <a:buNone/>
            </a:pPr>
            <a:r>
              <a:rPr lang="en-US" sz="1400" b="1" dirty="0">
                <a:solidFill>
                  <a:srgbClr val="C21C1D"/>
                </a:solidFill>
                <a:latin typeface="Arial" pitchFamily="34" charset="0"/>
                <a:cs typeface="Arial" pitchFamily="34" charset="0"/>
              </a:rPr>
              <a:t>(c) Where </a:t>
            </a:r>
            <a:r>
              <a:rPr lang="en-US" sz="1400" b="1" dirty="0" smtClean="0">
                <a:solidFill>
                  <a:srgbClr val="C21C1D"/>
                </a:solidFill>
                <a:latin typeface="Arial" pitchFamily="34" charset="0"/>
                <a:cs typeface="Arial" pitchFamily="34" charset="0"/>
              </a:rPr>
              <a:t>permanent </a:t>
            </a:r>
            <a:r>
              <a:rPr lang="en-US" sz="1400" b="1" dirty="0">
                <a:solidFill>
                  <a:srgbClr val="C21C1D"/>
                </a:solidFill>
                <a:latin typeface="Arial" pitchFamily="34" charset="0"/>
                <a:cs typeface="Arial" pitchFamily="34" charset="0"/>
              </a:rPr>
              <a:t>partial </a:t>
            </a:r>
            <a:r>
              <a:rPr lang="en-US" sz="1400" b="1" dirty="0" smtClean="0">
                <a:solidFill>
                  <a:srgbClr val="C21C1D"/>
                </a:solidFill>
                <a:latin typeface="Arial" pitchFamily="34" charset="0"/>
                <a:cs typeface="Arial" pitchFamily="34" charset="0"/>
              </a:rPr>
              <a:t>injury  results, </a:t>
            </a:r>
          </a:p>
          <a:p>
            <a:pPr marL="457200" lvl="1" indent="0">
              <a:buFont typeface="Arial" pitchFamily="34" charset="0"/>
              <a:buNone/>
            </a:pPr>
            <a:r>
              <a:rPr lang="en-US" sz="1400" dirty="0" smtClean="0">
                <a:solidFill>
                  <a:srgbClr val="C21C1D"/>
                </a:solidFill>
                <a:latin typeface="Arial" pitchFamily="34" charset="0"/>
                <a:cs typeface="Arial" pitchFamily="34" charset="0"/>
              </a:rPr>
              <a:t>(1) </a:t>
            </a:r>
            <a:r>
              <a:rPr lang="en-US" sz="1400" b="1" dirty="0" smtClean="0">
                <a:solidFill>
                  <a:srgbClr val="C21C1D"/>
                </a:solidFill>
                <a:latin typeface="Arial" pitchFamily="34" charset="0"/>
                <a:cs typeface="Arial" pitchFamily="34" charset="0"/>
              </a:rPr>
              <a:t>such </a:t>
            </a:r>
            <a:r>
              <a:rPr lang="en-US" sz="1400" b="1" dirty="0">
                <a:solidFill>
                  <a:srgbClr val="C21C1D"/>
                </a:solidFill>
                <a:latin typeface="Arial" pitchFamily="34" charset="0"/>
                <a:cs typeface="Arial" pitchFamily="34" charset="0"/>
              </a:rPr>
              <a:t>percentage </a:t>
            </a:r>
            <a:r>
              <a:rPr lang="en-US" sz="1400" dirty="0">
                <a:solidFill>
                  <a:srgbClr val="C21C1D"/>
                </a:solidFill>
                <a:latin typeface="Arial" pitchFamily="34" charset="0"/>
                <a:cs typeface="Arial" pitchFamily="34" charset="0"/>
              </a:rPr>
              <a:t>of the compensation which would have been payable in the case of permanent total disablement as is specified therein as being the percentage of the loss of earning capacity caused by that injury, </a:t>
            </a:r>
            <a:r>
              <a:rPr lang="en-US" sz="1400" dirty="0" smtClean="0">
                <a:solidFill>
                  <a:srgbClr val="C21C1D"/>
                </a:solidFill>
                <a:latin typeface="Arial" pitchFamily="34" charset="0"/>
                <a:cs typeface="Arial" pitchFamily="34" charset="0"/>
              </a:rPr>
              <a:t>and</a:t>
            </a:r>
          </a:p>
          <a:p>
            <a:pPr marL="457200" lvl="1" indent="0">
              <a:buFont typeface="Arial" pitchFamily="34" charset="0"/>
              <a:buNone/>
            </a:pPr>
            <a:r>
              <a:rPr lang="en-US" sz="1400" dirty="0" smtClean="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ii) in the case of an injury </a:t>
            </a:r>
            <a:r>
              <a:rPr lang="en-US" sz="1400" b="1" u="sng" dirty="0">
                <a:solidFill>
                  <a:srgbClr val="C21C1D"/>
                </a:solidFill>
                <a:latin typeface="Arial" pitchFamily="34" charset="0"/>
                <a:cs typeface="Arial" pitchFamily="34" charset="0"/>
              </a:rPr>
              <a:t>not </a:t>
            </a:r>
            <a:r>
              <a:rPr lang="en-US" sz="1400" b="1" u="sng" dirty="0" smtClean="0">
                <a:solidFill>
                  <a:srgbClr val="C21C1D"/>
                </a:solidFill>
                <a:latin typeface="Arial" pitchFamily="34" charset="0"/>
                <a:cs typeface="Arial" pitchFamily="34" charset="0"/>
              </a:rPr>
              <a:t>specified </a:t>
            </a:r>
            <a:r>
              <a:rPr lang="en-US" sz="1400" b="1" u="sng" dirty="0">
                <a:solidFill>
                  <a:srgbClr val="C21C1D"/>
                </a:solidFill>
                <a:latin typeface="Arial" pitchFamily="34" charset="0"/>
                <a:cs typeface="Arial" pitchFamily="34" charset="0"/>
              </a:rPr>
              <a:t>in Schedule I, </a:t>
            </a:r>
            <a:r>
              <a:rPr lang="en-US" sz="1400" dirty="0">
                <a:solidFill>
                  <a:srgbClr val="C21C1D"/>
                </a:solidFill>
                <a:latin typeface="Arial" pitchFamily="34" charset="0"/>
                <a:cs typeface="Arial" pitchFamily="34" charset="0"/>
              </a:rPr>
              <a:t>such percentage of the compensation payable in the case of permanent total disablement as is </a:t>
            </a:r>
            <a:r>
              <a:rPr lang="en-US" sz="1400" dirty="0" smtClean="0">
                <a:solidFill>
                  <a:srgbClr val="C21C1D"/>
                </a:solidFill>
                <a:latin typeface="Arial" pitchFamily="34" charset="0"/>
                <a:cs typeface="Arial" pitchFamily="34" charset="0"/>
              </a:rPr>
              <a:t>proportionate </a:t>
            </a:r>
            <a:r>
              <a:rPr lang="en-US" sz="1400" dirty="0">
                <a:solidFill>
                  <a:srgbClr val="C21C1D"/>
                </a:solidFill>
                <a:latin typeface="Arial" pitchFamily="34" charset="0"/>
                <a:cs typeface="Arial" pitchFamily="34" charset="0"/>
              </a:rPr>
              <a:t>to the loss of earning </a:t>
            </a:r>
            <a:r>
              <a:rPr lang="en-US" sz="1400" b="1" u="sng" dirty="0">
                <a:solidFill>
                  <a:srgbClr val="C21C1D"/>
                </a:solidFill>
                <a:latin typeface="Arial" pitchFamily="34" charset="0"/>
                <a:cs typeface="Arial" pitchFamily="34" charset="0"/>
              </a:rPr>
              <a:t>capacity (as assessed by the qualified medical practitioner) </a:t>
            </a:r>
            <a:r>
              <a:rPr lang="en-US" sz="1400" dirty="0">
                <a:solidFill>
                  <a:srgbClr val="C21C1D"/>
                </a:solidFill>
                <a:latin typeface="Arial" pitchFamily="34" charset="0"/>
                <a:cs typeface="Arial" pitchFamily="34" charset="0"/>
              </a:rPr>
              <a:t>permanently caused by the </a:t>
            </a:r>
            <a:r>
              <a:rPr lang="en-US" sz="1400" dirty="0" smtClean="0">
                <a:solidFill>
                  <a:srgbClr val="C21C1D"/>
                </a:solidFill>
                <a:latin typeface="Arial" pitchFamily="34" charset="0"/>
                <a:cs typeface="Arial" pitchFamily="34" charset="0"/>
              </a:rPr>
              <a:t>injury</a:t>
            </a:r>
            <a:r>
              <a:rPr lang="en-US" sz="1400" dirty="0">
                <a:solidFill>
                  <a:srgbClr val="C21C1D"/>
                </a:solidFill>
                <a:latin typeface="Arial" pitchFamily="34" charset="0"/>
                <a:cs typeface="Arial" pitchFamily="34" charset="0"/>
              </a:rPr>
              <a:t>; </a:t>
            </a:r>
            <a:endParaRPr lang="en-US" sz="1400" dirty="0" smtClean="0">
              <a:solidFill>
                <a:srgbClr val="C21C1D"/>
              </a:solidFill>
              <a:latin typeface="Arial" pitchFamily="34" charset="0"/>
              <a:cs typeface="Arial" pitchFamily="34" charset="0"/>
            </a:endParaRPr>
          </a:p>
          <a:p>
            <a:pPr marL="457200" lvl="1" indent="0">
              <a:buFont typeface="Arial" pitchFamily="34" charset="0"/>
              <a:buNone/>
            </a:pPr>
            <a:endParaRPr lang="en-US" sz="1400" dirty="0" smtClean="0">
              <a:solidFill>
                <a:srgbClr val="C21C1D"/>
              </a:solidFill>
              <a:latin typeface="Arial" pitchFamily="34" charset="0"/>
              <a:cs typeface="Arial" pitchFamily="34" charset="0"/>
            </a:endParaRPr>
          </a:p>
          <a:p>
            <a:pPr marL="457200" lvl="1" indent="0">
              <a:buFont typeface="Arial" pitchFamily="34" charset="0"/>
              <a:buNone/>
            </a:pPr>
            <a:r>
              <a:rPr lang="en-US" sz="1400" dirty="0" smtClean="0">
                <a:solidFill>
                  <a:srgbClr val="C21C1D"/>
                </a:solidFill>
                <a:latin typeface="Arial" pitchFamily="34" charset="0"/>
                <a:cs typeface="Arial" pitchFamily="34" charset="0"/>
              </a:rPr>
              <a:t>Explanation </a:t>
            </a:r>
            <a:r>
              <a:rPr lang="en-US" sz="1400" dirty="0">
                <a:solidFill>
                  <a:srgbClr val="C21C1D"/>
                </a:solidFill>
                <a:latin typeface="Arial" pitchFamily="34" charset="0"/>
                <a:cs typeface="Arial" pitchFamily="34" charset="0"/>
              </a:rPr>
              <a:t>I.--Where more injuries than one are caused by the same accident, the amount of compensation payable under this head shall be aggregated but not so in any case as to exceed the amount which would have been payable if permanent total disablement had resulted from the injuries; </a:t>
            </a:r>
            <a:endParaRPr lang="en-US" sz="1400" dirty="0" smtClean="0">
              <a:solidFill>
                <a:srgbClr val="C21C1D"/>
              </a:solidFill>
              <a:latin typeface="Arial" pitchFamily="34" charset="0"/>
              <a:cs typeface="Arial" pitchFamily="34" charset="0"/>
            </a:endParaRPr>
          </a:p>
          <a:p>
            <a:pPr marL="457200" lvl="1" indent="0">
              <a:buFont typeface="Arial" pitchFamily="34" charset="0"/>
              <a:buNone/>
            </a:pPr>
            <a:endParaRPr lang="en-US" sz="1400" dirty="0" smtClean="0">
              <a:solidFill>
                <a:srgbClr val="C21C1D"/>
              </a:solidFill>
              <a:latin typeface="Arial" pitchFamily="34" charset="0"/>
              <a:cs typeface="Arial" pitchFamily="34" charset="0"/>
            </a:endParaRPr>
          </a:p>
          <a:p>
            <a:pPr marL="457200" lvl="1" indent="0">
              <a:buFont typeface="Arial" pitchFamily="34" charset="0"/>
              <a:buNone/>
            </a:pPr>
            <a:r>
              <a:rPr lang="en-US" sz="1400" dirty="0" smtClean="0">
                <a:solidFill>
                  <a:srgbClr val="C21C1D"/>
                </a:solidFill>
                <a:latin typeface="Arial" pitchFamily="34" charset="0"/>
                <a:cs typeface="Arial" pitchFamily="34" charset="0"/>
              </a:rPr>
              <a:t>Explanation </a:t>
            </a:r>
            <a:r>
              <a:rPr lang="en-US" sz="1400" dirty="0">
                <a:solidFill>
                  <a:srgbClr val="C21C1D"/>
                </a:solidFill>
                <a:latin typeface="Arial" pitchFamily="34" charset="0"/>
                <a:cs typeface="Arial" pitchFamily="34" charset="0"/>
              </a:rPr>
              <a:t>II.--In assessing the loss of earning capacity for the purposes of sub-clause (ii), the qualified medical practitioner shall have due regard to the percentages of loss of earning capacity in relation to different injuries specified in Schedule </a:t>
            </a:r>
            <a:r>
              <a:rPr lang="en-US" sz="1400" dirty="0" smtClean="0">
                <a:solidFill>
                  <a:srgbClr val="C21C1D"/>
                </a:solidFill>
                <a:latin typeface="Arial" pitchFamily="34" charset="0"/>
                <a:cs typeface="Arial" pitchFamily="34" charset="0"/>
              </a:rPr>
              <a:t>I</a:t>
            </a:r>
            <a:endParaRPr lang="en-IN" sz="1400" dirty="0">
              <a:solidFill>
                <a:srgbClr val="C21C1D"/>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Provisions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533" y="1295400"/>
            <a:ext cx="1862067" cy="111724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22288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7</a:t>
            </a:fld>
            <a:endParaRPr lang="it-IT" sz="1200" dirty="0"/>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Relevant Factors</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001000" cy="268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76800"/>
            <a:ext cx="3676650" cy="123825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20806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8</a:t>
            </a:fld>
            <a:endParaRPr lang="it-IT" sz="1200" dirty="0"/>
          </a:p>
        </p:txBody>
      </p:sp>
      <p:sp>
        <p:nvSpPr>
          <p:cNvPr id="33" name="Content Placeholder 32"/>
          <p:cNvSpPr>
            <a:spLocks noGrp="1"/>
          </p:cNvSpPr>
          <p:nvPr>
            <p:ph sz="half" idx="1"/>
          </p:nvPr>
        </p:nvSpPr>
        <p:spPr>
          <a:xfrm>
            <a:off x="457200" y="1676400"/>
            <a:ext cx="8310486" cy="4525963"/>
          </a:xfrm>
        </p:spPr>
        <p:txBody>
          <a:bodyPr/>
          <a:lstStyle/>
          <a:p>
            <a:endParaRPr lang="en-US" sz="1400" b="1" dirty="0" smtClean="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C1D"/>
                </a:solidFill>
                <a:latin typeface="Arial" pitchFamily="34" charset="0"/>
                <a:cs typeface="Arial" pitchFamily="34" charset="0"/>
              </a:rPr>
              <a:t>Amount of compensation</a:t>
            </a:r>
            <a:r>
              <a:rPr lang="en-US" sz="1400" b="1" dirty="0" smtClean="0">
                <a:solidFill>
                  <a:srgbClr val="C21C1D"/>
                </a:solidFill>
                <a:latin typeface="Arial" pitchFamily="34" charset="0"/>
                <a:cs typeface="Arial" pitchFamily="34" charset="0"/>
              </a:rPr>
              <a:t>.-</a:t>
            </a:r>
          </a:p>
          <a:p>
            <a:pPr marL="457200" lvl="1" indent="0">
              <a:buNone/>
            </a:pPr>
            <a:endParaRPr lang="en-US" sz="1400" dirty="0" smtClean="0">
              <a:solidFill>
                <a:srgbClr val="C21C1D"/>
              </a:solidFill>
              <a:latin typeface="Arial" pitchFamily="34" charset="0"/>
              <a:cs typeface="Arial" pitchFamily="34" charset="0"/>
            </a:endParaRPr>
          </a:p>
          <a:p>
            <a:pPr marL="685800" lvl="1" indent="-228600">
              <a:buAutoNum type="arabicParenBoth"/>
            </a:pPr>
            <a:r>
              <a:rPr lang="en-US" sz="1400" dirty="0" smtClean="0">
                <a:solidFill>
                  <a:srgbClr val="C21C1D"/>
                </a:solidFill>
                <a:latin typeface="Arial" pitchFamily="34" charset="0"/>
                <a:cs typeface="Arial" pitchFamily="34" charset="0"/>
              </a:rPr>
              <a:t>Subject </a:t>
            </a:r>
            <a:r>
              <a:rPr lang="en-US" sz="1400" dirty="0">
                <a:solidFill>
                  <a:srgbClr val="C21C1D"/>
                </a:solidFill>
                <a:latin typeface="Arial" pitchFamily="34" charset="0"/>
                <a:cs typeface="Arial" pitchFamily="34" charset="0"/>
              </a:rPr>
              <a:t>to the provisions of this Act, the </a:t>
            </a:r>
            <a:r>
              <a:rPr lang="en-US" sz="1400" b="1" u="sng" dirty="0">
                <a:solidFill>
                  <a:srgbClr val="C21C1D"/>
                </a:solidFill>
                <a:latin typeface="Arial" pitchFamily="34" charset="0"/>
                <a:cs typeface="Arial" pitchFamily="34" charset="0"/>
              </a:rPr>
              <a:t>amount of compensation </a:t>
            </a:r>
            <a:r>
              <a:rPr lang="en-US" sz="1400" dirty="0">
                <a:solidFill>
                  <a:srgbClr val="C21C1D"/>
                </a:solidFill>
                <a:latin typeface="Arial" pitchFamily="34" charset="0"/>
                <a:cs typeface="Arial" pitchFamily="34" charset="0"/>
              </a:rPr>
              <a:t>shall be as </a:t>
            </a:r>
            <a:r>
              <a:rPr lang="en-US" sz="1400" dirty="0" smtClean="0">
                <a:solidFill>
                  <a:srgbClr val="C21C1D"/>
                </a:solidFill>
                <a:latin typeface="Arial" pitchFamily="34" charset="0"/>
                <a:cs typeface="Arial" pitchFamily="34" charset="0"/>
              </a:rPr>
              <a:t>follows</a:t>
            </a:r>
            <a:r>
              <a:rPr lang="en-US" sz="1400" dirty="0">
                <a:solidFill>
                  <a:srgbClr val="C21C1D"/>
                </a:solidFill>
                <a:latin typeface="Arial" pitchFamily="34" charset="0"/>
                <a:cs typeface="Arial" pitchFamily="34" charset="0"/>
              </a:rPr>
              <a:t>;</a:t>
            </a:r>
            <a:r>
              <a:rPr lang="en-US" sz="1400" dirty="0" smtClean="0">
                <a:solidFill>
                  <a:srgbClr val="C21C1D"/>
                </a:solidFill>
                <a:latin typeface="Arial" pitchFamily="34" charset="0"/>
                <a:cs typeface="Arial" pitchFamily="34" charset="0"/>
              </a:rPr>
              <a:t> </a:t>
            </a:r>
          </a:p>
          <a:p>
            <a:pPr marL="457200" lvl="1" indent="0">
              <a:buFont typeface="Arial" pitchFamily="34" charset="0"/>
              <a:buNone/>
            </a:pPr>
            <a:r>
              <a:rPr lang="en-US" sz="1400" b="1" dirty="0" smtClean="0">
                <a:solidFill>
                  <a:srgbClr val="C21C1D"/>
                </a:solidFill>
                <a:latin typeface="Arial" pitchFamily="34" charset="0"/>
                <a:cs typeface="Arial" pitchFamily="34" charset="0"/>
              </a:rPr>
              <a:t>(</a:t>
            </a:r>
            <a:r>
              <a:rPr lang="en-US" sz="1400" b="1" dirty="0">
                <a:solidFill>
                  <a:srgbClr val="C21C1D"/>
                </a:solidFill>
                <a:latin typeface="Arial" pitchFamily="34" charset="0"/>
                <a:cs typeface="Arial" pitchFamily="34" charset="0"/>
              </a:rPr>
              <a:t>d) Where temporary </a:t>
            </a:r>
            <a:r>
              <a:rPr lang="en-US" sz="1400" b="1" dirty="0" smtClean="0">
                <a:solidFill>
                  <a:srgbClr val="C21C1D"/>
                </a:solidFill>
                <a:latin typeface="Arial" pitchFamily="34" charset="0"/>
                <a:cs typeface="Arial" pitchFamily="34" charset="0"/>
              </a:rPr>
              <a:t>disablement results</a:t>
            </a:r>
          </a:p>
          <a:p>
            <a:pPr marL="685800" lvl="1" indent="-228600">
              <a:buFont typeface="Arial" pitchFamily="34" charset="0"/>
              <a:buAutoNum type="arabicParenBoth"/>
            </a:pPr>
            <a:r>
              <a:rPr lang="en-US" sz="1400" dirty="0" smtClean="0">
                <a:solidFill>
                  <a:srgbClr val="C21C1D"/>
                </a:solidFill>
                <a:latin typeface="Arial" pitchFamily="34" charset="0"/>
                <a:cs typeface="Arial" pitchFamily="34" charset="0"/>
              </a:rPr>
              <a:t>a </a:t>
            </a:r>
            <a:r>
              <a:rPr lang="en-US" sz="1400" dirty="0">
                <a:solidFill>
                  <a:srgbClr val="C21C1D"/>
                </a:solidFill>
                <a:latin typeface="Arial" pitchFamily="34" charset="0"/>
                <a:cs typeface="Arial" pitchFamily="34" charset="0"/>
              </a:rPr>
              <a:t>half-monthly payment </a:t>
            </a:r>
            <a:r>
              <a:rPr lang="en-US" sz="1400" dirty="0" smtClean="0">
                <a:solidFill>
                  <a:srgbClr val="C21C1D"/>
                </a:solidFill>
                <a:latin typeface="Arial" pitchFamily="34" charset="0"/>
                <a:cs typeface="Arial" pitchFamily="34" charset="0"/>
              </a:rPr>
              <a:t>of sum </a:t>
            </a:r>
            <a:r>
              <a:rPr lang="en-US" sz="1400" dirty="0">
                <a:solidFill>
                  <a:srgbClr val="C21C1D"/>
                </a:solidFill>
                <a:latin typeface="Arial" pitchFamily="34" charset="0"/>
                <a:cs typeface="Arial" pitchFamily="34" charset="0"/>
              </a:rPr>
              <a:t>equivalent to twenty-five </a:t>
            </a:r>
            <a:r>
              <a:rPr lang="en-US" sz="1400" dirty="0" smtClean="0">
                <a:solidFill>
                  <a:srgbClr val="C21C1D"/>
                </a:solidFill>
                <a:latin typeface="Arial" pitchFamily="34" charset="0"/>
                <a:cs typeface="Arial" pitchFamily="34" charset="0"/>
              </a:rPr>
              <a:t>per </a:t>
            </a:r>
            <a:r>
              <a:rPr lang="en-US" sz="1400" dirty="0">
                <a:solidFill>
                  <a:srgbClr val="C21C1D"/>
                </a:solidFill>
                <a:latin typeface="Arial" pitchFamily="34" charset="0"/>
                <a:cs typeface="Arial" pitchFamily="34" charset="0"/>
              </a:rPr>
              <a:t>cent. of monthly wages of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the workman, to be paid in </a:t>
            </a:r>
            <a:r>
              <a:rPr lang="en-US" sz="1400" dirty="0" smtClean="0">
                <a:solidFill>
                  <a:srgbClr val="C21C1D"/>
                </a:solidFill>
                <a:latin typeface="Arial" pitchFamily="34" charset="0"/>
                <a:cs typeface="Arial" pitchFamily="34" charset="0"/>
              </a:rPr>
              <a:t>accordance </a:t>
            </a:r>
            <a:r>
              <a:rPr lang="en-US" sz="1400" dirty="0">
                <a:solidFill>
                  <a:srgbClr val="C21C1D"/>
                </a:solidFill>
                <a:latin typeface="Arial" pitchFamily="34" charset="0"/>
                <a:cs typeface="Arial" pitchFamily="34" charset="0"/>
              </a:rPr>
              <a:t>with the provisions of sub- section 2</a:t>
            </a:r>
            <a:r>
              <a:rPr lang="en-US" sz="1400" dirty="0" smtClean="0">
                <a:solidFill>
                  <a:srgbClr val="C21C1D"/>
                </a:solidFill>
                <a:latin typeface="Arial" pitchFamily="34" charset="0"/>
                <a:cs typeface="Arial" pitchFamily="34" charset="0"/>
              </a:rPr>
              <a:t>.</a:t>
            </a:r>
          </a:p>
          <a:p>
            <a:pPr marL="457200" lvl="1" indent="0">
              <a:buNone/>
            </a:pPr>
            <a:r>
              <a:rPr lang="en-US" sz="1400" dirty="0" smtClean="0">
                <a:solidFill>
                  <a:srgbClr val="C21C1D"/>
                </a:solidFill>
                <a:latin typeface="Arial" pitchFamily="34" charset="0"/>
                <a:cs typeface="Arial" pitchFamily="34" charset="0"/>
              </a:rPr>
              <a:t>(2) The </a:t>
            </a:r>
            <a:r>
              <a:rPr lang="en-US" sz="1400" dirty="0">
                <a:solidFill>
                  <a:srgbClr val="C21C1D"/>
                </a:solidFill>
                <a:latin typeface="Arial" pitchFamily="34" charset="0"/>
                <a:cs typeface="Arial" pitchFamily="34" charset="0"/>
              </a:rPr>
              <a:t>half-monthly payment </a:t>
            </a:r>
            <a:r>
              <a:rPr lang="en-US" sz="1400" dirty="0" smtClean="0">
                <a:solidFill>
                  <a:srgbClr val="C21C1D"/>
                </a:solidFill>
                <a:latin typeface="Arial" pitchFamily="34" charset="0"/>
                <a:cs typeface="Arial" pitchFamily="34" charset="0"/>
              </a:rPr>
              <a:t>shall </a:t>
            </a:r>
            <a:r>
              <a:rPr lang="en-US" sz="1400" dirty="0">
                <a:solidFill>
                  <a:srgbClr val="C21C1D"/>
                </a:solidFill>
                <a:latin typeface="Arial" pitchFamily="34" charset="0"/>
                <a:cs typeface="Arial" pitchFamily="34" charset="0"/>
              </a:rPr>
              <a:t>be payable on </a:t>
            </a:r>
            <a:r>
              <a:rPr lang="en-US" sz="1400" b="1" u="sng" dirty="0">
                <a:solidFill>
                  <a:srgbClr val="C21C1D"/>
                </a:solidFill>
                <a:latin typeface="Arial" pitchFamily="34" charset="0"/>
                <a:cs typeface="Arial" pitchFamily="34" charset="0"/>
              </a:rPr>
              <a:t>the sixteenth </a:t>
            </a:r>
            <a:r>
              <a:rPr lang="en-US" sz="1400" b="1" u="sng" dirty="0" smtClean="0">
                <a:solidFill>
                  <a:srgbClr val="C21C1D"/>
                </a:solidFill>
                <a:latin typeface="Arial" pitchFamily="34" charset="0"/>
                <a:cs typeface="Arial" pitchFamily="34" charset="0"/>
              </a:rPr>
              <a:t>day</a:t>
            </a:r>
            <a:r>
              <a:rPr lang="en-US" sz="1400" dirty="0" smtClean="0">
                <a:solidFill>
                  <a:srgbClr val="C21C1D"/>
                </a:solidFill>
                <a:latin typeface="Arial" pitchFamily="34" charset="0"/>
                <a:cs typeface="Arial" pitchFamily="34" charset="0"/>
              </a:rPr>
              <a:t> </a:t>
            </a:r>
          </a:p>
          <a:p>
            <a:pPr lvl="1">
              <a:buAutoNum type="romanLcParenBoth"/>
            </a:pPr>
            <a:r>
              <a:rPr lang="en-US" sz="1400" dirty="0" smtClean="0">
                <a:solidFill>
                  <a:srgbClr val="C21C1D"/>
                </a:solidFill>
                <a:latin typeface="Arial" pitchFamily="34" charset="0"/>
                <a:cs typeface="Arial" pitchFamily="34" charset="0"/>
              </a:rPr>
              <a:t>from </a:t>
            </a:r>
            <a:r>
              <a:rPr lang="en-US" sz="1400" dirty="0">
                <a:solidFill>
                  <a:srgbClr val="C21C1D"/>
                </a:solidFill>
                <a:latin typeface="Arial" pitchFamily="34" charset="0"/>
                <a:cs typeface="Arial" pitchFamily="34" charset="0"/>
              </a:rPr>
              <a:t>the date of disablement where such disablement lasts for a period of twenty-eight days or more, </a:t>
            </a:r>
            <a:r>
              <a:rPr lang="en-US" sz="1400" dirty="0" smtClean="0">
                <a:solidFill>
                  <a:srgbClr val="C21C1D"/>
                </a:solidFill>
                <a:latin typeface="Arial" pitchFamily="34" charset="0"/>
                <a:cs typeface="Arial" pitchFamily="34" charset="0"/>
              </a:rPr>
              <a:t>or</a:t>
            </a:r>
          </a:p>
          <a:p>
            <a:pPr marL="457200" lvl="1" indent="0">
              <a:buNone/>
            </a:pPr>
            <a:r>
              <a:rPr lang="en-US" sz="1400" dirty="0" smtClean="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ii) after the expiry of a waiting period of three days from the date of disablement where such disablement lasts for a period of less than twenty-eight days; and thereafter half-monthly during the disablement or during a period of five years, whichever period is shorter: </a:t>
            </a:r>
            <a:endParaRPr lang="en-US" sz="1400" dirty="0" smtClean="0">
              <a:solidFill>
                <a:srgbClr val="C21C1D"/>
              </a:solidFill>
              <a:latin typeface="Arial" pitchFamily="34" charset="0"/>
              <a:cs typeface="Arial" pitchFamily="34" charset="0"/>
            </a:endParaRPr>
          </a:p>
          <a:p>
            <a:pPr marL="457200" lvl="1" indent="0">
              <a:buNone/>
            </a:pPr>
            <a:endParaRPr lang="en-US" sz="1400" dirty="0">
              <a:solidFill>
                <a:srgbClr val="C21C1D"/>
              </a:solidFill>
              <a:latin typeface="Arial" pitchFamily="34" charset="0"/>
              <a:cs typeface="Arial" pitchFamily="34" charset="0"/>
            </a:endParaRPr>
          </a:p>
          <a:p>
            <a:pPr marL="457200" lvl="1" indent="0">
              <a:buNone/>
            </a:pPr>
            <a:r>
              <a:rPr lang="en-US" sz="1400" b="1" dirty="0" smtClean="0">
                <a:solidFill>
                  <a:srgbClr val="C21C1D"/>
                </a:solidFill>
                <a:latin typeface="Arial" pitchFamily="34" charset="0"/>
                <a:cs typeface="Arial" pitchFamily="34" charset="0"/>
              </a:rPr>
              <a:t>Explanation</a:t>
            </a:r>
            <a:r>
              <a:rPr lang="en-US" sz="1400" b="1" dirty="0">
                <a:solidFill>
                  <a:srgbClr val="C21C1D"/>
                </a:solidFill>
                <a:latin typeface="Arial" pitchFamily="34" charset="0"/>
                <a:cs typeface="Arial" pitchFamily="34" charset="0"/>
              </a:rPr>
              <a:t>.--</a:t>
            </a:r>
            <a:r>
              <a:rPr lang="en-US" sz="1400" dirty="0">
                <a:solidFill>
                  <a:srgbClr val="C21C1D"/>
                </a:solidFill>
                <a:latin typeface="Arial" pitchFamily="34" charset="0"/>
                <a:cs typeface="Arial" pitchFamily="34" charset="0"/>
              </a:rPr>
              <a:t>Any payment or allowance which the workman has received from the employer towards his medical treatment shall not be deemed to be a payment or allowance received by him by way of compensation within the meaning of clause (a) </a:t>
            </a:r>
            <a:endParaRPr lang="en-US" sz="1400" dirty="0" smtClean="0">
              <a:solidFill>
                <a:srgbClr val="C21C1D"/>
              </a:solidFill>
              <a:latin typeface="Arial" pitchFamily="34" charset="0"/>
              <a:cs typeface="Arial" pitchFamily="34" charset="0"/>
            </a:endParaRPr>
          </a:p>
          <a:p>
            <a:pPr marL="457200" lvl="1" indent="0">
              <a:buNone/>
            </a:pPr>
            <a:r>
              <a:rPr lang="en-US" sz="1400" dirty="0" smtClean="0">
                <a:solidFill>
                  <a:srgbClr val="C21C1D"/>
                </a:solidFill>
                <a:latin typeface="Arial" pitchFamily="34" charset="0"/>
                <a:cs typeface="Arial" pitchFamily="34" charset="0"/>
              </a:rPr>
              <a:t>On </a:t>
            </a:r>
            <a:r>
              <a:rPr lang="en-US" sz="1400" dirty="0">
                <a:solidFill>
                  <a:srgbClr val="C21C1D"/>
                </a:solidFill>
                <a:latin typeface="Arial" pitchFamily="34" charset="0"/>
                <a:cs typeface="Arial" pitchFamily="34" charset="0"/>
              </a:rPr>
              <a:t>the ceasing of the disablement before the date on which any half-monthly payment falls due, there shall be payable in respect of that half-month a sum proportionate to the duration of the disablement in that half-month</a:t>
            </a:r>
            <a:r>
              <a:rPr lang="en-US" sz="1400" dirty="0" smtClean="0">
                <a:solidFill>
                  <a:srgbClr val="C21C1D"/>
                </a:solidFill>
                <a:latin typeface="Arial" pitchFamily="34" charset="0"/>
                <a:cs typeface="Arial" pitchFamily="34" charset="0"/>
              </a:rPr>
              <a:t>.</a:t>
            </a:r>
            <a:endParaRPr lang="en-IN" sz="1400" dirty="0">
              <a:solidFill>
                <a:srgbClr val="C21C1D"/>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Provisions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027" y="1295400"/>
            <a:ext cx="1491573" cy="111724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26988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1"/>
          <p:cNvSpPr>
            <a:spLocks noGrp="1"/>
          </p:cNvSpPr>
          <p:nvPr>
            <p:ph type="sldNum" sz="quarter" idx="12"/>
          </p:nvPr>
        </p:nvSpPr>
        <p:spPr/>
        <p:txBody>
          <a:bodyPr/>
          <a:lstStyle/>
          <a:p>
            <a:fld id="{C465A074-71B0-1C47-A455-7677837C124E}" type="slidenum">
              <a:rPr lang="it-IT" sz="1200" smtClean="0"/>
              <a:pPr/>
              <a:t>9</a:t>
            </a:fld>
            <a:endParaRPr lang="it-IT" sz="1200" dirty="0"/>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Employees Compensation Act 2009 (Revised limits)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dirty="0" smtClean="0">
                <a:solidFill>
                  <a:schemeClr val="bg1">
                    <a:lumMod val="50000"/>
                  </a:schemeClr>
                </a:solidFill>
                <a:latin typeface="Arial" pitchFamily="34" charset="0"/>
                <a:cs typeface="Arial" pitchFamily="34" charset="0"/>
              </a:rPr>
              <a:t>Illustration – Claim Computation  </a:t>
            </a: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276600" y="6248400"/>
            <a:ext cx="2209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Employees Compensation</a:t>
            </a:r>
            <a:endParaRPr lang="en-US" sz="1100" dirty="0">
              <a:solidFill>
                <a:srgbClr val="C21B17"/>
              </a:solidFill>
              <a:latin typeface="Arial" pitchFamily="34" charset="0"/>
              <a:cs typeface="Arial" pitchFamily="34" charset="0"/>
            </a:endParaRPr>
          </a:p>
        </p:txBody>
      </p:sp>
      <p:pic>
        <p:nvPicPr>
          <p:cNvPr id="139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1000" y="1752600"/>
            <a:ext cx="8386686" cy="325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750" y="4793420"/>
            <a:ext cx="1847850" cy="137878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413591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3B1A7-CE19-4362-985F-E1262B46433F}">
  <ds:schemaRefs>
    <ds:schemaRef ds:uri="http://schemas.microsoft.com/sharepoint/v3/contenttype/forms"/>
  </ds:schemaRefs>
</ds:datastoreItem>
</file>

<file path=customXml/itemProps2.xml><?xml version="1.0" encoding="utf-8"?>
<ds:datastoreItem xmlns:ds="http://schemas.openxmlformats.org/officeDocument/2006/customXml" ds:itemID="{526C9901-119B-46C6-B76C-E52D5AEF5F41}">
  <ds:schemaRefs>
    <ds:schemaRef ds:uri="http://www.w3.org/XML/1998/namespace"/>
    <ds:schemaRef ds:uri="http://schemas.microsoft.com/office/2006/documentManagement/types"/>
    <ds:schemaRef ds:uri="http://schemas.microsoft.com/office/2006/metadata/properties"/>
    <ds:schemaRef ds:uri="34b09e2f-0383-41f5-b65e-e2b9199fb399"/>
    <ds:schemaRef ds:uri="http://schemas.microsoft.com/office/infopath/2007/PartnerControls"/>
    <ds:schemaRef ds:uri="http://schemas.openxmlformats.org/package/2006/metadata/core-properties"/>
    <ds:schemaRef ds:uri="http://purl.org/dc/elements/1.1/"/>
    <ds:schemaRef ds:uri="http://purl.org/dc/dcmitype/"/>
    <ds:schemaRef ds:uri="6e9a517d-cacc-4f94-8a1e-c930d5ece0fd"/>
    <ds:schemaRef ds:uri="http://purl.org/dc/terms/"/>
  </ds:schemaRefs>
</ds:datastoreItem>
</file>

<file path=customXml/itemProps3.xml><?xml version="1.0" encoding="utf-8"?>
<ds:datastoreItem xmlns:ds="http://schemas.openxmlformats.org/officeDocument/2006/customXml" ds:itemID="{38DB6CC3-D9BE-4B0C-A2D1-8469448B5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2958</TotalTime>
  <Words>3292</Words>
  <Application>Microsoft Office PowerPoint</Application>
  <PresentationFormat>On-screen Show (4:3)</PresentationFormat>
  <Paragraphs>302</Paragraphs>
  <Slides>23</Slides>
  <Notes>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1" baseType="lpstr">
      <vt:lpstr>Arial</vt:lpstr>
      <vt:lpstr>Arial Regular</vt:lpstr>
      <vt:lpstr>Calibri</vt:lpstr>
      <vt:lpstr>Wingdings</vt:lpstr>
      <vt:lpstr>Office Theme</vt:lpstr>
      <vt:lpstr>1_Custom Design</vt:lpstr>
      <vt:lpstr>Custom Design</vt:lpstr>
      <vt:lpstr>think-cell Slide</vt:lpstr>
      <vt:lpstr>PowerPoint Presentation</vt:lpstr>
      <vt:lpstr>Section 01</vt:lpstr>
      <vt:lpstr>Employees Compensation Act </vt:lpstr>
      <vt:lpstr>Employees Compensation Act 2009 (Revised limits) </vt:lpstr>
      <vt:lpstr>Employees Compensation Act 2009 (Revised limits) </vt:lpstr>
      <vt:lpstr>Employees Compensation Act 2009 (Revised limits) </vt:lpstr>
      <vt:lpstr>Employees Compensation Act 2009 (Revised limits) </vt:lpstr>
      <vt:lpstr>Employees Compensation Act 2009 (Revised limits) </vt:lpstr>
      <vt:lpstr>Employees Compensation Act 2009 (Revised limits) </vt:lpstr>
      <vt:lpstr>Employees Compensation Act 2009 (Revised limits) </vt:lpstr>
      <vt:lpstr>Section 02</vt:lpstr>
      <vt:lpstr>Employees Compensation Policy </vt:lpstr>
      <vt:lpstr>Employees Compensation Policy </vt:lpstr>
      <vt:lpstr>Employees Compensation Policy </vt:lpstr>
      <vt:lpstr>Employees Compensation Policy </vt:lpstr>
      <vt:lpstr>Employees Compensation Policy </vt:lpstr>
      <vt:lpstr>Employees Compensation Policy </vt:lpstr>
      <vt:lpstr>Employees Compensation Policy </vt:lpstr>
      <vt:lpstr>Employees Compensation Policy </vt:lpstr>
      <vt:lpstr>Employees Compensation Policy </vt:lpstr>
      <vt:lpstr>Employees Compensation Policy </vt:lpstr>
      <vt:lpstr>Employees Compensation Policy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Employees_ Compensation_PPT_31_August_2017</dc:title>
  <dc:creator>ANIL SHINDE</dc:creator>
  <cp:lastModifiedBy>PRASHANT SHINDE</cp:lastModifiedBy>
  <cp:revision>345</cp:revision>
  <dcterms:created xsi:type="dcterms:W3CDTF">2014-07-01T07:48:57Z</dcterms:created>
  <dcterms:modified xsi:type="dcterms:W3CDTF">2021-01-07T08:29:27Z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