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72" r:id="rId5"/>
    <p:sldId id="283" r:id="rId6"/>
    <p:sldId id="284" r:id="rId7"/>
    <p:sldId id="285" r:id="rId8"/>
    <p:sldId id="286" r:id="rId9"/>
    <p:sldId id="287" r:id="rId10"/>
    <p:sldId id="288" r:id="rId11"/>
    <p:sldId id="289" r:id="rId12"/>
    <p:sldId id="290" r:id="rId13"/>
    <p:sldId id="28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7" name="TextBox 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Tree>
    <p:extLst>
      <p:ext uri="{BB962C8B-B14F-4D97-AF65-F5344CB8AC3E}">
        <p14:creationId xmlns:p14="http://schemas.microsoft.com/office/powerpoint/2010/main" val="174253930"/>
      </p:ext>
    </p:extLst>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p:nvPicPr>
        <p:blipFill>
          <a:blip r:embed="rId2" cstate="print"/>
          <a:srcRect/>
          <a:stretch>
            <a:fillRect/>
          </a:stretch>
        </p:blipFill>
        <p:spPr bwMode="auto">
          <a:xfrm>
            <a:off x="0" y="5943600"/>
            <a:ext cx="914400" cy="914400"/>
          </a:xfrm>
          <a:prstGeom prst="rect">
            <a:avLst/>
          </a:prstGeom>
          <a:noFill/>
          <a:ln w="9525">
            <a:noFill/>
            <a:miter lim="800000"/>
            <a:headEnd/>
            <a:tailEnd/>
          </a:ln>
        </p:spPr>
      </p:pic>
      <p:pic>
        <p:nvPicPr>
          <p:cNvPr id="5" name="Picture 8"/>
          <p:cNvPicPr>
            <a:picLocks noChangeAspect="1" noChangeArrowheads="1"/>
          </p:cNvPicPr>
          <p:nvPr/>
        </p:nvPicPr>
        <p:blipFill>
          <a:blip r:embed="rId3" cstate="print">
            <a:clrChange>
              <a:clrFrom>
                <a:srgbClr val="A02C2D"/>
              </a:clrFrom>
              <a:clrTo>
                <a:srgbClr val="A02C2D">
                  <a:alpha val="0"/>
                </a:srgbClr>
              </a:clrTo>
            </a:clrChange>
          </a:blip>
          <a:srcRect/>
          <a:stretch>
            <a:fillRect/>
          </a:stretch>
        </p:blipFill>
        <p:spPr bwMode="auto">
          <a:xfrm>
            <a:off x="8418513" y="6096000"/>
            <a:ext cx="725487" cy="762000"/>
          </a:xfrm>
          <a:prstGeom prst="rect">
            <a:avLst/>
          </a:prstGeom>
          <a:solidFill>
            <a:srgbClr val="800000"/>
          </a:solidFill>
          <a:ln w="9525">
            <a:noFill/>
            <a:miter lim="800000"/>
            <a:headEnd/>
            <a:tailEnd/>
          </a:ln>
        </p:spPr>
      </p:pic>
      <p:sp>
        <p:nvSpPr>
          <p:cNvPr id="6" name="Line 9"/>
          <p:cNvSpPr>
            <a:spLocks noChangeShapeType="1"/>
          </p:cNvSpPr>
          <p:nvPr/>
        </p:nvSpPr>
        <p:spPr bwMode="auto">
          <a:xfrm>
            <a:off x="0" y="2493963"/>
            <a:ext cx="4419600" cy="0"/>
          </a:xfrm>
          <a:prstGeom prst="line">
            <a:avLst/>
          </a:prstGeom>
          <a:noFill/>
          <a:ln w="38100" cmpd="dbl">
            <a:solidFill>
              <a:srgbClr val="990000"/>
            </a:solidFill>
            <a:round/>
            <a:headEnd/>
            <a:tailEnd/>
          </a:ln>
          <a:effectLst/>
        </p:spPr>
        <p:txBody>
          <a:bodyPr/>
          <a:lstStyle/>
          <a:p>
            <a:pPr>
              <a:defRPr/>
            </a:pPr>
            <a:endParaRPr lang="en-US"/>
          </a:p>
        </p:txBody>
      </p:sp>
      <p:sp>
        <p:nvSpPr>
          <p:cNvPr id="7" name="Line 10"/>
          <p:cNvSpPr>
            <a:spLocks noChangeShapeType="1"/>
          </p:cNvSpPr>
          <p:nvPr/>
        </p:nvSpPr>
        <p:spPr bwMode="auto">
          <a:xfrm>
            <a:off x="4724400" y="4114800"/>
            <a:ext cx="4419600" cy="0"/>
          </a:xfrm>
          <a:prstGeom prst="line">
            <a:avLst/>
          </a:prstGeom>
          <a:noFill/>
          <a:ln w="38100" cmpd="dbl">
            <a:solidFill>
              <a:srgbClr val="990000"/>
            </a:solidFill>
            <a:round/>
            <a:headEnd/>
            <a:tailEnd/>
          </a:ln>
          <a:effectLst/>
        </p:spPr>
        <p:txBody>
          <a:bodyPr/>
          <a:lstStyle/>
          <a:p>
            <a:pPr>
              <a:defRPr/>
            </a:pPr>
            <a:endParaRPr lang="en-US"/>
          </a:p>
        </p:txBody>
      </p:sp>
      <p:sp>
        <p:nvSpPr>
          <p:cNvPr id="8" name="Text Box 11"/>
          <p:cNvSpPr txBox="1">
            <a:spLocks noChangeArrowheads="1"/>
          </p:cNvSpPr>
          <p:nvPr userDrawn="1"/>
        </p:nvSpPr>
        <p:spPr bwMode="auto">
          <a:xfrm>
            <a:off x="685800" y="6375400"/>
            <a:ext cx="2252663" cy="304800"/>
          </a:xfrm>
          <a:prstGeom prst="rect">
            <a:avLst/>
          </a:prstGeom>
          <a:noFill/>
          <a:ln w="9525">
            <a:noFill/>
            <a:miter lim="800000"/>
            <a:headEnd/>
            <a:tailEnd/>
          </a:ln>
          <a:effectLst/>
        </p:spPr>
        <p:txBody>
          <a:bodyPr wrap="none">
            <a:spAutoFit/>
          </a:bodyPr>
          <a:lstStyle/>
          <a:p>
            <a:pPr>
              <a:defRPr/>
            </a:pPr>
            <a:r>
              <a:rPr lang="en-US" sz="1400" b="1">
                <a:latin typeface="Calibri" pitchFamily="34" charset="0"/>
              </a:rPr>
              <a:t>Product Development Team</a:t>
            </a:r>
          </a:p>
        </p:txBody>
      </p:sp>
      <p:sp>
        <p:nvSpPr>
          <p:cNvPr id="61442" name="Rectangle 2"/>
          <p:cNvSpPr>
            <a:spLocks noGrp="1" noChangeArrowheads="1"/>
          </p:cNvSpPr>
          <p:nvPr>
            <p:ph type="ctrTitle"/>
          </p:nvPr>
        </p:nvSpPr>
        <p:spPr>
          <a:xfrm>
            <a:off x="0" y="2568575"/>
            <a:ext cx="9144000" cy="1470025"/>
          </a:xfrm>
          <a:prstGeom prst="rect">
            <a:avLst/>
          </a:prstGeom>
        </p:spPr>
        <p:txBody>
          <a:bodyPr/>
          <a:lstStyle>
            <a:lvl1pPr>
              <a:defRPr/>
            </a:lvl1pPr>
          </a:lstStyle>
          <a:p>
            <a:r>
              <a:rPr lang="en-US"/>
              <a:t>Click to edit Master title style</a:t>
            </a:r>
          </a:p>
        </p:txBody>
      </p:sp>
      <p:sp>
        <p:nvSpPr>
          <p:cNvPr id="61443" name="Rectangle 3"/>
          <p:cNvSpPr>
            <a:spLocks noGrp="1" noChangeArrowheads="1"/>
          </p:cNvSpPr>
          <p:nvPr>
            <p:ph type="subTitle" idx="1"/>
          </p:nvPr>
        </p:nvSpPr>
        <p:spPr>
          <a:xfrm>
            <a:off x="1371600" y="4419600"/>
            <a:ext cx="6400800" cy="1219200"/>
          </a:xfrm>
          <a:prstGeom prst="rect">
            <a:avLst/>
          </a:prstGeom>
        </p:spPr>
        <p:txBody>
          <a:bodyPr/>
          <a:lstStyle>
            <a:lvl1pPr marL="0" indent="0" algn="ctr">
              <a:buFontTx/>
              <a:buNone/>
              <a:defRPr b="1" i="1"/>
            </a:lvl1pPr>
          </a:lstStyle>
          <a:p>
            <a:r>
              <a:rPr lang="en-US"/>
              <a:t>Click to edit Master subtitle style</a:t>
            </a:r>
          </a:p>
        </p:txBody>
      </p:sp>
      <p:sp>
        <p:nvSpPr>
          <p:cNvPr id="9" name="Rectangle 5"/>
          <p:cNvSpPr>
            <a:spLocks noGrp="1" noChangeArrowheads="1"/>
          </p:cNvSpPr>
          <p:nvPr>
            <p:ph type="ftr" sz="quarter" idx="10"/>
          </p:nvPr>
        </p:nvSpPr>
        <p:spPr>
          <a:xfrm>
            <a:off x="3124200" y="6245225"/>
            <a:ext cx="2895600" cy="476250"/>
          </a:xfrm>
          <a:prstGeom prst="rect">
            <a:avLst/>
          </a:prstGeom>
        </p:spPr>
        <p:txBody>
          <a:bodyPr/>
          <a:lstStyle>
            <a:lvl1pPr>
              <a:defRPr sz="1400"/>
            </a:lvl1pPr>
          </a:lstStyle>
          <a:p>
            <a:pPr>
              <a:defRPr/>
            </a:pPr>
            <a:endParaRPr lang="en-US"/>
          </a:p>
        </p:txBody>
      </p:sp>
      <p:sp>
        <p:nvSpPr>
          <p:cNvPr id="10" name="Rectangle 6"/>
          <p:cNvSpPr>
            <a:spLocks noGrp="1" noChangeArrowheads="1"/>
          </p:cNvSpPr>
          <p:nvPr>
            <p:ph type="sldNum" sz="quarter" idx="11"/>
          </p:nvPr>
        </p:nvSpPr>
        <p:spPr>
          <a:xfrm>
            <a:off x="6364288" y="6245225"/>
            <a:ext cx="2133600" cy="476250"/>
          </a:xfrm>
          <a:prstGeom prst="rect">
            <a:avLst/>
          </a:prstGeom>
        </p:spPr>
        <p:txBody>
          <a:bodyPr/>
          <a:lstStyle>
            <a:lvl1pPr>
              <a:defRPr sz="1400"/>
            </a:lvl1pPr>
          </a:lstStyle>
          <a:p>
            <a:pPr>
              <a:defRPr/>
            </a:pPr>
            <a:fld id="{13569745-431B-4710-BC38-2A38A331DEF9}" type="slidenum">
              <a:rPr lang="en-US"/>
              <a:pPr>
                <a:defRPr/>
              </a:pPr>
              <a:t>‹#›</a:t>
            </a:fld>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7488" y="274638"/>
            <a:ext cx="8709025" cy="733425"/>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143000"/>
            <a:ext cx="8229600" cy="49831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9"/>
          <p:cNvSpPr>
            <a:spLocks noGrp="1" noChangeArrowheads="1"/>
          </p:cNvSpPr>
          <p:nvPr>
            <p:ph type="sldNum" sz="quarter" idx="11"/>
          </p:nvPr>
        </p:nvSpPr>
        <p:spPr>
          <a:xfrm>
            <a:off x="7315200" y="6477000"/>
            <a:ext cx="1066800" cy="381000"/>
          </a:xfrm>
          <a:prstGeom prst="rect">
            <a:avLst/>
          </a:prstGeom>
          <a:ln/>
        </p:spPr>
        <p:txBody>
          <a:bodyPr/>
          <a:lstStyle>
            <a:lvl1pPr>
              <a:defRPr/>
            </a:lvl1pPr>
          </a:lstStyle>
          <a:p>
            <a:pPr>
              <a:defRPr/>
            </a:pPr>
            <a:fld id="{64D577D7-27C4-4F83-B345-9D2AC6C31BFE}" type="slidenum">
              <a:rPr lang="en-US"/>
              <a:pPr>
                <a:defRPr/>
              </a:pPr>
              <a:t>‹#›</a:t>
            </a:fld>
            <a:r>
              <a:rPr lang="en-US"/>
              <a:t>1</a:t>
            </a: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10" name="TextBox 9"/>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314700499"/>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smtClean="0"/>
              <a:t>Click to edit Master text styles</a:t>
            </a:r>
          </a:p>
        </p:txBody>
      </p:sp>
      <p:sp>
        <p:nvSpPr>
          <p:cNvPr id="17" name="TextBox 1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9" name="TextBox 18"/>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6" name="TextBox 15"/>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r>
              <a:rPr lang="en-US" smtClean="0"/>
              <a:t>Click icon to add chart</a:t>
            </a:r>
            <a:endParaRPr lang="en-IN" dirty="0"/>
          </a:p>
        </p:txBody>
      </p:sp>
    </p:spTree>
    <p:extLst>
      <p:ext uri="{BB962C8B-B14F-4D97-AF65-F5344CB8AC3E}">
        <p14:creationId xmlns:p14="http://schemas.microsoft.com/office/powerpoint/2010/main" val="286661301"/>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 id="2147483658" r:id="rId10"/>
    <p:sldLayoutId id="2147483659" r:id="rId11"/>
  </p:sldLayoutIdLst>
  <p:transition>
    <p:wipe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a:xfrm>
            <a:off x="304800" y="2819400"/>
            <a:ext cx="8386686" cy="869098"/>
          </a:xfrm>
          <a:noFill/>
          <a:ln>
            <a:noFill/>
          </a:ln>
        </p:spPr>
        <p:txBody>
          <a:bodyPr/>
          <a:lstStyle/>
          <a:p>
            <a:pPr algn="ctr" eaLnBrk="1" hangingPunct="1"/>
            <a:r>
              <a:rPr lang="en-US" sz="3500" dirty="0" smtClean="0">
                <a:latin typeface="Arial (headings)"/>
              </a:rPr>
              <a:t>POULTRY INSURANCE</a:t>
            </a:r>
          </a:p>
        </p:txBody>
      </p:sp>
      <p:pic>
        <p:nvPicPr>
          <p:cNvPr id="11268" name="Picture 4" descr="Image result for images of poultry birds"/>
          <p:cNvPicPr>
            <a:picLocks noChangeAspect="1" noChangeArrowheads="1"/>
          </p:cNvPicPr>
          <p:nvPr/>
        </p:nvPicPr>
        <p:blipFill>
          <a:blip r:embed="rId2" cstate="print"/>
          <a:srcRect/>
          <a:stretch>
            <a:fillRect/>
          </a:stretch>
        </p:blipFill>
        <p:spPr bwMode="auto">
          <a:xfrm>
            <a:off x="2133600" y="3429000"/>
            <a:ext cx="4724400" cy="1981200"/>
          </a:xfrm>
          <a:prstGeom prst="rect">
            <a:avLst/>
          </a:prstGeom>
          <a:noFill/>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endParaRPr lang="en-US"/>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sz="3200" b="1" dirty="0" smtClean="0">
                <a:latin typeface="Arial (headings)"/>
              </a:rPr>
              <a:t>What Policy Covers?</a:t>
            </a:r>
          </a:p>
        </p:txBody>
      </p:sp>
      <p:sp>
        <p:nvSpPr>
          <p:cNvPr id="7" name="Right Arrow 6"/>
          <p:cNvSpPr/>
          <p:nvPr/>
        </p:nvSpPr>
        <p:spPr>
          <a:xfrm>
            <a:off x="533400" y="1066800"/>
            <a:ext cx="2667000" cy="1295400"/>
          </a:xfrm>
          <a:prstGeom prst="rightArrow">
            <a:avLst/>
          </a:prstGeom>
          <a:solidFill>
            <a:schemeClr val="accent1">
              <a:lumMod val="40000"/>
              <a:lumOff val="60000"/>
            </a:schemeClr>
          </a:solidFill>
          <a:ln>
            <a:solidFill>
              <a:schemeClr val="bg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tabLst>
                <a:tab pos="8058150" algn="l"/>
              </a:tabLst>
            </a:pPr>
            <a:r>
              <a:rPr lang="en-US" sz="1400" dirty="0" smtClean="0">
                <a:solidFill>
                  <a:schemeClr val="tx1"/>
                </a:solidFill>
                <a:latin typeface="Arial" pitchFamily="34" charset="0"/>
                <a:cs typeface="Arial" pitchFamily="34" charset="0"/>
              </a:rPr>
              <a:t>Indemnity against death of birds due to</a:t>
            </a:r>
          </a:p>
        </p:txBody>
      </p:sp>
      <p:sp>
        <p:nvSpPr>
          <p:cNvPr id="8" name="Horizontal Scroll 7"/>
          <p:cNvSpPr/>
          <p:nvPr/>
        </p:nvSpPr>
        <p:spPr>
          <a:xfrm>
            <a:off x="3657600" y="609600"/>
            <a:ext cx="5029200" cy="2209800"/>
          </a:xfrm>
          <a:prstGeom prst="horizontalScroll">
            <a:avLst/>
          </a:prstGeom>
          <a:solidFill>
            <a:schemeClr val="accent1">
              <a:lumMod val="40000"/>
              <a:lumOff val="6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81000" indent="-381000">
              <a:buFont typeface="Wingdings" pitchFamily="2" charset="2"/>
              <a:buChar char="v"/>
              <a:tabLst>
                <a:tab pos="8058150" algn="l"/>
              </a:tabLst>
            </a:pPr>
            <a:endParaRPr lang="en-US" sz="1400" dirty="0" smtClean="0">
              <a:solidFill>
                <a:schemeClr val="tx1"/>
              </a:solidFill>
              <a:latin typeface="Arial" pitchFamily="34" charset="0"/>
              <a:cs typeface="Arial" pitchFamily="34" charset="0"/>
            </a:endParaRPr>
          </a:p>
          <a:p>
            <a:pPr marL="381000" indent="-381000">
              <a:buFont typeface="Wingdings" pitchFamily="2" charset="2"/>
              <a:buChar char="v"/>
              <a:tabLst>
                <a:tab pos="8058150" algn="l"/>
              </a:tabLst>
            </a:pPr>
            <a:r>
              <a:rPr lang="en-US" sz="1400" dirty="0" smtClean="0">
                <a:solidFill>
                  <a:schemeClr val="tx1"/>
                </a:solidFill>
                <a:latin typeface="Arial" pitchFamily="34" charset="0"/>
                <a:cs typeface="Arial" pitchFamily="34" charset="0"/>
              </a:rPr>
              <a:t>Accident (including Fire, Lightning, Flood, Cyclone, Strike, Riot and Civil Commotion &amp; Terrorism), </a:t>
            </a:r>
          </a:p>
          <a:p>
            <a:pPr marL="381000" indent="-381000" algn="ctr">
              <a:tabLst>
                <a:tab pos="8058150" algn="l"/>
              </a:tabLst>
            </a:pPr>
            <a:r>
              <a:rPr lang="en-US" sz="1400" dirty="0" smtClean="0">
                <a:solidFill>
                  <a:schemeClr val="tx1"/>
                </a:solidFill>
                <a:latin typeface="Arial" pitchFamily="34" charset="0"/>
                <a:cs typeface="Arial" pitchFamily="34" charset="0"/>
              </a:rPr>
              <a:t>or</a:t>
            </a:r>
          </a:p>
          <a:p>
            <a:pPr marL="381000" indent="-381000">
              <a:buFont typeface="Wingdings" pitchFamily="2" charset="2"/>
              <a:buChar char="v"/>
              <a:tabLst>
                <a:tab pos="8058150" algn="l"/>
              </a:tabLst>
            </a:pPr>
            <a:r>
              <a:rPr lang="en-US" sz="1400" dirty="0" smtClean="0">
                <a:solidFill>
                  <a:schemeClr val="tx1"/>
                </a:solidFill>
                <a:latin typeface="Arial" pitchFamily="34" charset="0"/>
                <a:cs typeface="Arial" pitchFamily="34" charset="0"/>
              </a:rPr>
              <a:t>Diseases contracted or occurring during the period of insurance</a:t>
            </a:r>
          </a:p>
        </p:txBody>
      </p:sp>
      <p:sp>
        <p:nvSpPr>
          <p:cNvPr id="9" name="Down Arrow Callout 8"/>
          <p:cNvSpPr/>
          <p:nvPr/>
        </p:nvSpPr>
        <p:spPr>
          <a:xfrm>
            <a:off x="1752600" y="2971800"/>
            <a:ext cx="5638800" cy="838200"/>
          </a:xfrm>
          <a:prstGeom prst="downArrowCallout">
            <a:avLst/>
          </a:prstGeom>
          <a:solidFill>
            <a:schemeClr val="accent1">
              <a:lumMod val="40000"/>
              <a:lumOff val="60000"/>
            </a:schemeClr>
          </a:solidFill>
          <a:ln>
            <a:solidFill>
              <a:schemeClr val="bg1"/>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ctr">
              <a:tabLst>
                <a:tab pos="8058150" algn="l"/>
              </a:tabLst>
            </a:pPr>
            <a:r>
              <a:rPr lang="en-US" sz="1400" dirty="0" smtClean="0">
                <a:solidFill>
                  <a:schemeClr val="tx1"/>
                </a:solidFill>
                <a:latin typeface="Arial" pitchFamily="34" charset="0"/>
                <a:cs typeface="Arial" pitchFamily="34" charset="0"/>
              </a:rPr>
              <a:t>Coverage provided for:</a:t>
            </a:r>
          </a:p>
        </p:txBody>
      </p:sp>
      <p:sp>
        <p:nvSpPr>
          <p:cNvPr id="17" name="Notched Right Arrow 16"/>
          <p:cNvSpPr/>
          <p:nvPr/>
        </p:nvSpPr>
        <p:spPr>
          <a:xfrm>
            <a:off x="685800" y="3886200"/>
            <a:ext cx="1905000" cy="685800"/>
          </a:xfrm>
          <a:prstGeom prst="notchedRightArrow">
            <a:avLst/>
          </a:prstGeom>
          <a:solidFill>
            <a:schemeClr val="accent1">
              <a:lumMod val="40000"/>
              <a:lumOff val="60000"/>
            </a:schemeClr>
          </a:solidFill>
          <a:ln>
            <a:solidFill>
              <a:schemeClr val="bg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tabLst>
                <a:tab pos="8058150" algn="l"/>
              </a:tabLst>
            </a:pPr>
            <a:r>
              <a:rPr lang="en-US" sz="1400" dirty="0" smtClean="0">
                <a:solidFill>
                  <a:schemeClr val="tx1"/>
                </a:solidFill>
                <a:latin typeface="Arial" pitchFamily="34" charset="0"/>
                <a:cs typeface="Arial" pitchFamily="34" charset="0"/>
              </a:rPr>
              <a:t>‘Layers’ birds </a:t>
            </a:r>
            <a:endParaRPr lang="en-US" sz="1400" dirty="0">
              <a:solidFill>
                <a:schemeClr val="tx1"/>
              </a:solidFill>
              <a:latin typeface="Arial" pitchFamily="34" charset="0"/>
              <a:cs typeface="Arial" pitchFamily="34" charset="0"/>
            </a:endParaRPr>
          </a:p>
        </p:txBody>
      </p:sp>
      <p:sp>
        <p:nvSpPr>
          <p:cNvPr id="18" name="Explosion 2 17"/>
          <p:cNvSpPr/>
          <p:nvPr/>
        </p:nvSpPr>
        <p:spPr>
          <a:xfrm>
            <a:off x="3581400" y="3657600"/>
            <a:ext cx="4953000" cy="838200"/>
          </a:xfrm>
          <a:prstGeom prst="irregularSeal2">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Reared for Egg production purposes</a:t>
            </a:r>
            <a:endParaRPr lang="en-US" sz="1400" dirty="0">
              <a:solidFill>
                <a:schemeClr val="tx1"/>
              </a:solidFill>
            </a:endParaRPr>
          </a:p>
        </p:txBody>
      </p:sp>
      <p:sp>
        <p:nvSpPr>
          <p:cNvPr id="19" name="Notched Right Arrow 18"/>
          <p:cNvSpPr/>
          <p:nvPr/>
        </p:nvSpPr>
        <p:spPr>
          <a:xfrm>
            <a:off x="685800" y="4800600"/>
            <a:ext cx="1905000" cy="685800"/>
          </a:xfrm>
          <a:prstGeom prst="notchedRightArrow">
            <a:avLst/>
          </a:prstGeom>
          <a:solidFill>
            <a:schemeClr val="accent1">
              <a:lumMod val="40000"/>
              <a:lumOff val="60000"/>
            </a:schemeClr>
          </a:solidFill>
          <a:ln>
            <a:solidFill>
              <a:schemeClr val="bg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tabLst>
                <a:tab pos="8058150" algn="l"/>
              </a:tabLst>
            </a:pPr>
            <a:r>
              <a:rPr lang="en-US" sz="1400" dirty="0" smtClean="0">
                <a:solidFill>
                  <a:schemeClr val="tx1"/>
                </a:solidFill>
                <a:latin typeface="Arial" pitchFamily="34" charset="0"/>
                <a:cs typeface="Arial" pitchFamily="34" charset="0"/>
              </a:rPr>
              <a:t>‘Broilers’ birds </a:t>
            </a:r>
            <a:endParaRPr lang="en-US" sz="1400" dirty="0">
              <a:solidFill>
                <a:schemeClr val="tx1"/>
              </a:solidFill>
              <a:latin typeface="Arial" pitchFamily="34" charset="0"/>
              <a:cs typeface="Arial" pitchFamily="34" charset="0"/>
            </a:endParaRPr>
          </a:p>
        </p:txBody>
      </p:sp>
      <p:sp>
        <p:nvSpPr>
          <p:cNvPr id="20" name="Explosion 2 19"/>
          <p:cNvSpPr/>
          <p:nvPr/>
        </p:nvSpPr>
        <p:spPr>
          <a:xfrm>
            <a:off x="3581400" y="4495800"/>
            <a:ext cx="4953000" cy="838200"/>
          </a:xfrm>
          <a:prstGeom prst="irregularSeal2">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Reared for Meat purposes</a:t>
            </a:r>
            <a:endParaRPr lang="en-US" sz="1400" dirty="0">
              <a:solidFill>
                <a:schemeClr val="tx1"/>
              </a:solidFill>
            </a:endParaRPr>
          </a:p>
        </p:txBody>
      </p:sp>
      <p:sp>
        <p:nvSpPr>
          <p:cNvPr id="21" name="Notched Right Arrow 20"/>
          <p:cNvSpPr/>
          <p:nvPr/>
        </p:nvSpPr>
        <p:spPr>
          <a:xfrm>
            <a:off x="685800" y="5638800"/>
            <a:ext cx="1905000" cy="685800"/>
          </a:xfrm>
          <a:prstGeom prst="notchedRightArrow">
            <a:avLst/>
          </a:prstGeom>
          <a:solidFill>
            <a:schemeClr val="accent1">
              <a:lumMod val="40000"/>
              <a:lumOff val="60000"/>
            </a:schemeClr>
          </a:solidFill>
          <a:ln>
            <a:solidFill>
              <a:schemeClr val="bg1"/>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tabLst>
                <a:tab pos="8058150" algn="l"/>
              </a:tabLst>
            </a:pPr>
            <a:r>
              <a:rPr lang="en-US" sz="1400" dirty="0" smtClean="0">
                <a:solidFill>
                  <a:schemeClr val="tx1"/>
                </a:solidFill>
                <a:latin typeface="Arial" pitchFamily="34" charset="0"/>
                <a:cs typeface="Arial" pitchFamily="34" charset="0"/>
              </a:rPr>
              <a:t>‘Hatchery’ Birds</a:t>
            </a:r>
            <a:endParaRPr lang="en-US" sz="1400" dirty="0">
              <a:solidFill>
                <a:schemeClr val="tx1"/>
              </a:solidFill>
              <a:latin typeface="Arial" pitchFamily="34" charset="0"/>
              <a:cs typeface="Arial" pitchFamily="34" charset="0"/>
            </a:endParaRPr>
          </a:p>
        </p:txBody>
      </p:sp>
      <p:sp>
        <p:nvSpPr>
          <p:cNvPr id="22" name="Explosion 2 21"/>
          <p:cNvSpPr/>
          <p:nvPr/>
        </p:nvSpPr>
        <p:spPr>
          <a:xfrm>
            <a:off x="3581400" y="5257800"/>
            <a:ext cx="5029200" cy="1219200"/>
          </a:xfrm>
          <a:prstGeom prst="irregularSeal2">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Reared for breeding and Chicks production purpose</a:t>
            </a:r>
            <a:endParaRPr lang="en-US" sz="1400" dirty="0">
              <a:solidFill>
                <a:schemeClr val="tx1"/>
              </a:solidFill>
            </a:endParaRPr>
          </a:p>
        </p:txBody>
      </p:sp>
      <p:pic>
        <p:nvPicPr>
          <p:cNvPr id="8194" name="Picture 2" descr="Image result for images of broiler birds"/>
          <p:cNvPicPr>
            <a:picLocks noChangeAspect="1" noChangeArrowheads="1"/>
          </p:cNvPicPr>
          <p:nvPr/>
        </p:nvPicPr>
        <p:blipFill>
          <a:blip r:embed="rId2" cstate="print"/>
          <a:srcRect/>
          <a:stretch>
            <a:fillRect/>
          </a:stretch>
        </p:blipFill>
        <p:spPr bwMode="auto">
          <a:xfrm>
            <a:off x="0" y="2134959"/>
            <a:ext cx="1600201" cy="1836966"/>
          </a:xfrm>
          <a:prstGeom prst="rect">
            <a:avLst/>
          </a:prstGeom>
          <a:noFill/>
        </p:spPr>
      </p:pic>
      <p:pic>
        <p:nvPicPr>
          <p:cNvPr id="8196" name="Picture 4" descr="Image result for images of hatchery birds"/>
          <p:cNvPicPr>
            <a:picLocks noChangeAspect="1" noChangeArrowheads="1"/>
          </p:cNvPicPr>
          <p:nvPr/>
        </p:nvPicPr>
        <p:blipFill>
          <a:blip r:embed="rId3" cstate="print"/>
          <a:srcRect/>
          <a:stretch>
            <a:fillRect/>
          </a:stretch>
        </p:blipFill>
        <p:spPr bwMode="auto">
          <a:xfrm>
            <a:off x="7467601" y="2590800"/>
            <a:ext cx="1676400" cy="1285876"/>
          </a:xfrm>
          <a:prstGeom prst="rect">
            <a:avLst/>
          </a:prstGeom>
          <a:noFill/>
        </p:spPr>
      </p:pic>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US" sz="3200" b="1" dirty="0" smtClean="0">
                <a:latin typeface="Arial (headings)"/>
              </a:rPr>
              <a:t>Underwriting Guidelines</a:t>
            </a:r>
          </a:p>
        </p:txBody>
      </p:sp>
      <p:sp>
        <p:nvSpPr>
          <p:cNvPr id="9" name="Horizontal Scroll 8"/>
          <p:cNvSpPr/>
          <p:nvPr/>
        </p:nvSpPr>
        <p:spPr>
          <a:xfrm>
            <a:off x="685800" y="685800"/>
            <a:ext cx="7924800" cy="2971800"/>
          </a:xfrm>
          <a:prstGeom prst="horizontalScroll">
            <a:avLst/>
          </a:prstGeom>
          <a:solidFill>
            <a:schemeClr val="accent1">
              <a:lumMod val="40000"/>
              <a:lumOff val="60000"/>
            </a:schemeClr>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itchFamily="2" charset="2"/>
              <a:buChar char="v"/>
            </a:pPr>
            <a:r>
              <a:rPr lang="en-US" sz="1400" dirty="0" smtClean="0">
                <a:solidFill>
                  <a:schemeClr val="tx1"/>
                </a:solidFill>
                <a:latin typeface="Arial" pitchFamily="34" charset="0"/>
                <a:cs typeface="Arial" pitchFamily="34" charset="0"/>
              </a:rPr>
              <a:t>All the birds in a farm should be covered. </a:t>
            </a:r>
          </a:p>
          <a:p>
            <a:pPr indent="-457200">
              <a:buFont typeface="Arial" pitchFamily="34" charset="0"/>
              <a:buChar char="•"/>
            </a:pPr>
            <a:endParaRPr lang="en-US" sz="1400" dirty="0" smtClean="0">
              <a:solidFill>
                <a:schemeClr val="tx1"/>
              </a:solidFill>
              <a:latin typeface="Arial" pitchFamily="34" charset="0"/>
              <a:cs typeface="Arial" pitchFamily="34" charset="0"/>
            </a:endParaRPr>
          </a:p>
          <a:p>
            <a:pPr marL="457200" indent="-457200">
              <a:buFont typeface="Wingdings" pitchFamily="2" charset="2"/>
              <a:buChar char="v"/>
            </a:pPr>
            <a:r>
              <a:rPr lang="en-US" sz="1400" dirty="0" smtClean="0">
                <a:solidFill>
                  <a:schemeClr val="tx1"/>
                </a:solidFill>
                <a:latin typeface="Arial" pitchFamily="34" charset="0"/>
                <a:cs typeface="Arial" pitchFamily="34" charset="0"/>
              </a:rPr>
              <a:t>All the birds should be covered on flock basis thus no identification is necessary. After issuing policy, if additional birds are introduced in the farm, immediate notice to be given to insurer. New birds being added into the batch should pass through the Veterinary examination.</a:t>
            </a:r>
          </a:p>
          <a:p>
            <a:pPr marL="457200" indent="-457200">
              <a:buFont typeface="Arial" pitchFamily="34" charset="0"/>
              <a:buChar char="•"/>
            </a:pPr>
            <a:endParaRPr lang="en-US" sz="1400" dirty="0" smtClean="0">
              <a:solidFill>
                <a:schemeClr val="tx1"/>
              </a:solidFill>
              <a:latin typeface="Arial" pitchFamily="34" charset="0"/>
              <a:cs typeface="Arial" pitchFamily="34" charset="0"/>
            </a:endParaRPr>
          </a:p>
          <a:p>
            <a:pPr marL="457200" indent="-457200">
              <a:buFont typeface="Wingdings" pitchFamily="2" charset="2"/>
              <a:buChar char="v"/>
            </a:pPr>
            <a:r>
              <a:rPr lang="en-US" sz="1400" dirty="0" smtClean="0">
                <a:solidFill>
                  <a:schemeClr val="tx1"/>
                </a:solidFill>
                <a:latin typeface="Arial" pitchFamily="34" charset="0"/>
                <a:cs typeface="Arial" pitchFamily="34" charset="0"/>
              </a:rPr>
              <a:t>All the birds proposed for insurance should be sound and healthy. A fitness certificate to this effect from Veterinarian is required</a:t>
            </a:r>
            <a:endParaRPr lang="en-US" sz="1400" dirty="0">
              <a:solidFill>
                <a:schemeClr val="tx1"/>
              </a:solidFill>
              <a:latin typeface="Arial" pitchFamily="34" charset="0"/>
              <a:cs typeface="Arial" pitchFamily="34" charset="0"/>
            </a:endParaRPr>
          </a:p>
        </p:txBody>
      </p:sp>
      <p:sp>
        <p:nvSpPr>
          <p:cNvPr id="10" name="Folded Corner 9"/>
          <p:cNvSpPr/>
          <p:nvPr/>
        </p:nvSpPr>
        <p:spPr>
          <a:xfrm>
            <a:off x="685800" y="3810000"/>
            <a:ext cx="3657600" cy="2590800"/>
          </a:xfrm>
          <a:prstGeom prst="foldedCorner">
            <a:avLst/>
          </a:prstGeom>
          <a:solidFill>
            <a:schemeClr val="accent1">
              <a:lumMod val="40000"/>
              <a:lumOff val="60000"/>
            </a:schemeClr>
          </a:solidFill>
          <a:ln>
            <a:solidFill>
              <a:schemeClr val="bg1"/>
            </a:solidFill>
          </a:ln>
          <a:scene3d>
            <a:camera prst="perspective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nSpc>
                <a:spcPct val="80000"/>
              </a:lnSpc>
              <a:buFont typeface="Wingdings" pitchFamily="2" charset="2"/>
              <a:buChar char="v"/>
            </a:pPr>
            <a:endParaRPr lang="en-US" sz="1400" dirty="0" smtClean="0">
              <a:solidFill>
                <a:schemeClr val="tx1"/>
              </a:solidFill>
              <a:latin typeface="Arial" pitchFamily="34" charset="0"/>
              <a:cs typeface="Arial" pitchFamily="34" charset="0"/>
            </a:endParaRPr>
          </a:p>
          <a:p>
            <a:pPr marL="457200" indent="-457200">
              <a:lnSpc>
                <a:spcPct val="80000"/>
              </a:lnSpc>
              <a:buFont typeface="Wingdings" pitchFamily="2" charset="2"/>
              <a:buChar char="v"/>
            </a:pPr>
            <a:r>
              <a:rPr lang="en-US" sz="1400" dirty="0" smtClean="0">
                <a:solidFill>
                  <a:schemeClr val="tx1"/>
                </a:solidFill>
                <a:latin typeface="Arial" pitchFamily="34" charset="0"/>
                <a:cs typeface="Arial" pitchFamily="34" charset="0"/>
              </a:rPr>
              <a:t>Insured is expected to keep all the essential records such as Flock record on day to day basis – </a:t>
            </a:r>
          </a:p>
          <a:p>
            <a:pPr marL="457200" indent="-457200">
              <a:lnSpc>
                <a:spcPct val="80000"/>
              </a:lnSpc>
              <a:buFont typeface="Wingdings" pitchFamily="2" charset="2"/>
              <a:buChar char="v"/>
            </a:pPr>
            <a:endParaRPr lang="en-US" sz="1400" dirty="0" smtClean="0">
              <a:solidFill>
                <a:schemeClr val="tx1"/>
              </a:solidFill>
              <a:latin typeface="Arial" pitchFamily="34" charset="0"/>
              <a:cs typeface="Arial" pitchFamily="34" charset="0"/>
            </a:endParaRP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Daily stock Register</a:t>
            </a: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Mortality Record</a:t>
            </a: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Culling (Removal of weak birds from the flock)</a:t>
            </a: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Vaccination</a:t>
            </a: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Feed consumption</a:t>
            </a: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Production</a:t>
            </a: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Incidence of diseases</a:t>
            </a:r>
          </a:p>
          <a:p>
            <a:pPr marL="838200" lvl="1" indent="-381000" algn="just">
              <a:lnSpc>
                <a:spcPct val="80000"/>
              </a:lnSpc>
              <a:buFont typeface="Arial" pitchFamily="34" charset="0"/>
              <a:buChar char="•"/>
            </a:pPr>
            <a:r>
              <a:rPr lang="en-US" sz="1400" dirty="0" smtClean="0">
                <a:solidFill>
                  <a:schemeClr val="tx1"/>
                </a:solidFill>
                <a:latin typeface="Arial" pitchFamily="34" charset="0"/>
                <a:cs typeface="Arial" pitchFamily="34" charset="0"/>
              </a:rPr>
              <a:t>Purchases and Sales</a:t>
            </a:r>
          </a:p>
          <a:p>
            <a:pPr marL="457200" indent="-457200">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p:txBody>
      </p:sp>
      <p:sp>
        <p:nvSpPr>
          <p:cNvPr id="11" name="Folded Corner 10"/>
          <p:cNvSpPr/>
          <p:nvPr/>
        </p:nvSpPr>
        <p:spPr>
          <a:xfrm>
            <a:off x="4800600" y="3810000"/>
            <a:ext cx="3810000" cy="2590800"/>
          </a:xfrm>
          <a:prstGeom prst="foldedCorner">
            <a:avLst/>
          </a:prstGeom>
          <a:solidFill>
            <a:schemeClr val="accent1">
              <a:lumMod val="40000"/>
              <a:lumOff val="60000"/>
            </a:schemeClr>
          </a:solidFill>
          <a:ln>
            <a:solidFill>
              <a:schemeClr val="bg1"/>
            </a:solidFill>
          </a:ln>
          <a:scene3d>
            <a:camera prst="perspective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457200" indent="-457200" algn="just">
              <a:lnSpc>
                <a:spcPct val="80000"/>
              </a:lnSpc>
              <a:buFont typeface="Wingdings" pitchFamily="2" charset="2"/>
              <a:buChar char="v"/>
            </a:pPr>
            <a:r>
              <a:rPr lang="en-US" sz="1400" dirty="0" smtClean="0">
                <a:solidFill>
                  <a:schemeClr val="tx1"/>
                </a:solidFill>
                <a:latin typeface="Arial" pitchFamily="34" charset="0"/>
                <a:cs typeface="Arial" pitchFamily="34" charset="0"/>
              </a:rPr>
              <a:t>Transfer of interest/ownerships is not allowed</a:t>
            </a:r>
          </a:p>
          <a:p>
            <a:pPr marL="457200" indent="-457200" algn="just">
              <a:lnSpc>
                <a:spcPct val="80000"/>
              </a:lnSpc>
              <a:buFont typeface="Wingdings" pitchFamily="2" charset="2"/>
              <a:buChar char="v"/>
            </a:pPr>
            <a:endParaRPr lang="en-US" sz="1400" dirty="0" smtClean="0">
              <a:solidFill>
                <a:schemeClr val="tx1"/>
              </a:solidFill>
              <a:latin typeface="Arial" pitchFamily="34" charset="0"/>
              <a:cs typeface="Arial" pitchFamily="34" charset="0"/>
            </a:endParaRPr>
          </a:p>
          <a:p>
            <a:pPr marL="457200" indent="-457200" algn="just">
              <a:lnSpc>
                <a:spcPct val="80000"/>
              </a:lnSpc>
              <a:buFont typeface="Wingdings" pitchFamily="2" charset="2"/>
              <a:buChar char="v"/>
            </a:pPr>
            <a:r>
              <a:rPr lang="en-US" sz="1400" dirty="0" smtClean="0">
                <a:solidFill>
                  <a:schemeClr val="tx1"/>
                </a:solidFill>
                <a:latin typeface="Arial" pitchFamily="34" charset="0"/>
                <a:cs typeface="Arial" pitchFamily="34" charset="0"/>
              </a:rPr>
              <a:t>Information about any epidemic of disease should be collected from the nearby veterinary hospitals</a:t>
            </a:r>
          </a:p>
          <a:p>
            <a:pPr marL="457200" indent="-457200" algn="just">
              <a:lnSpc>
                <a:spcPct val="80000"/>
              </a:lnSpc>
              <a:buFont typeface="Wingdings" pitchFamily="2" charset="2"/>
              <a:buChar char="v"/>
            </a:pPr>
            <a:endParaRPr lang="en-US" sz="1400" dirty="0" smtClean="0">
              <a:solidFill>
                <a:schemeClr val="tx1"/>
              </a:solidFill>
              <a:latin typeface="Arial" pitchFamily="34" charset="0"/>
              <a:cs typeface="Arial" pitchFamily="34" charset="0"/>
            </a:endParaRPr>
          </a:p>
          <a:p>
            <a:pPr marL="457200" indent="-457200" algn="just">
              <a:lnSpc>
                <a:spcPct val="80000"/>
              </a:lnSpc>
              <a:buFont typeface="Wingdings" pitchFamily="2" charset="2"/>
              <a:buChar char="v"/>
            </a:pPr>
            <a:r>
              <a:rPr lang="en-US" sz="1400" dirty="0" smtClean="0">
                <a:solidFill>
                  <a:schemeClr val="tx1"/>
                </a:solidFill>
                <a:latin typeface="Arial" pitchFamily="34" charset="0"/>
                <a:cs typeface="Arial" pitchFamily="34" charset="0"/>
              </a:rPr>
              <a:t>Depending upon the claims experience and risk features additional underwriting conditions may be implemented</a:t>
            </a:r>
          </a:p>
        </p:txBody>
      </p:sp>
      <p:pic>
        <p:nvPicPr>
          <p:cNvPr id="12" name="Picture 2" descr="Image result for images of poultry birds"/>
          <p:cNvPicPr>
            <a:picLocks noChangeAspect="1" noChangeArrowheads="1"/>
          </p:cNvPicPr>
          <p:nvPr/>
        </p:nvPicPr>
        <p:blipFill>
          <a:blip r:embed="rId2" cstate="print"/>
          <a:srcRect/>
          <a:stretch>
            <a:fillRect/>
          </a:stretch>
        </p:blipFill>
        <p:spPr bwMode="auto">
          <a:xfrm>
            <a:off x="5181600" y="0"/>
            <a:ext cx="2971800" cy="990600"/>
          </a:xfrm>
          <a:prstGeom prst="rect">
            <a:avLst/>
          </a:prstGeom>
          <a:noFill/>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r>
              <a:rPr lang="en-US" sz="3200" b="1" dirty="0" smtClean="0">
                <a:latin typeface="Arial (headings)"/>
              </a:rPr>
              <a:t>Underwriting Guidelines</a:t>
            </a:r>
          </a:p>
        </p:txBody>
      </p:sp>
      <p:sp>
        <p:nvSpPr>
          <p:cNvPr id="7" name="Quad Arrow 6"/>
          <p:cNvSpPr/>
          <p:nvPr/>
        </p:nvSpPr>
        <p:spPr>
          <a:xfrm>
            <a:off x="2819400" y="2438400"/>
            <a:ext cx="3124200" cy="1752600"/>
          </a:xfrm>
          <a:prstGeom prst="quadArrow">
            <a:avLst/>
          </a:prstGeom>
          <a:solidFill>
            <a:schemeClr val="accent1">
              <a:lumMod val="40000"/>
              <a:lumOff val="60000"/>
            </a:schemeClr>
          </a:solidFill>
          <a:ln>
            <a:solidFill>
              <a:schemeClr val="bg1"/>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352800" y="1447800"/>
            <a:ext cx="2057400" cy="990600"/>
          </a:xfrm>
          <a:prstGeom prst="roundRect">
            <a:avLst/>
          </a:prstGeom>
          <a:solidFill>
            <a:schemeClr val="accent1">
              <a:lumMod val="40000"/>
              <a:lumOff val="60000"/>
            </a:schemeClr>
          </a:solidFill>
          <a:ln>
            <a:solidFill>
              <a:schemeClr val="bg1"/>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latin typeface="Arial" pitchFamily="34" charset="0"/>
                <a:cs typeface="Arial" pitchFamily="34" charset="0"/>
              </a:rPr>
              <a:t>Insurable Age</a:t>
            </a:r>
            <a:endParaRPr lang="en-US" sz="1400" dirty="0" smtClean="0">
              <a:solidFill>
                <a:schemeClr val="tx1"/>
              </a:solidFill>
              <a:latin typeface="Arial" pitchFamily="34" charset="0"/>
              <a:cs typeface="Arial" pitchFamily="34" charset="0"/>
            </a:endParaRPr>
          </a:p>
        </p:txBody>
      </p:sp>
      <p:sp>
        <p:nvSpPr>
          <p:cNvPr id="10" name="Explosion 2 9"/>
          <p:cNvSpPr/>
          <p:nvPr/>
        </p:nvSpPr>
        <p:spPr>
          <a:xfrm>
            <a:off x="152400" y="2743200"/>
            <a:ext cx="3200400" cy="1676400"/>
          </a:xfrm>
          <a:prstGeom prst="irregularSeal2">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en-US" sz="1400" dirty="0" smtClean="0">
                <a:solidFill>
                  <a:schemeClr val="tx1"/>
                </a:solidFill>
                <a:latin typeface="Arial" pitchFamily="34" charset="0"/>
                <a:cs typeface="Arial" pitchFamily="34" charset="0"/>
              </a:rPr>
              <a:t>Layers:  1 day    to        72weeks</a:t>
            </a:r>
          </a:p>
        </p:txBody>
      </p:sp>
      <p:sp>
        <p:nvSpPr>
          <p:cNvPr id="11" name="Explosion 2 10"/>
          <p:cNvSpPr/>
          <p:nvPr/>
        </p:nvSpPr>
        <p:spPr>
          <a:xfrm>
            <a:off x="5715000" y="2209800"/>
            <a:ext cx="3124200" cy="1752600"/>
          </a:xfrm>
          <a:prstGeom prst="irregularSeal2">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en-US" sz="1400" dirty="0" smtClean="0">
                <a:solidFill>
                  <a:schemeClr val="tx1"/>
                </a:solidFill>
                <a:latin typeface="Arial" pitchFamily="34" charset="0"/>
                <a:cs typeface="Arial" pitchFamily="34" charset="0"/>
              </a:rPr>
              <a:t>Broilers: 1 day   to          8 weeks</a:t>
            </a:r>
          </a:p>
        </p:txBody>
      </p:sp>
      <p:sp>
        <p:nvSpPr>
          <p:cNvPr id="12" name="Explosion 2 11"/>
          <p:cNvSpPr/>
          <p:nvPr/>
        </p:nvSpPr>
        <p:spPr>
          <a:xfrm>
            <a:off x="2895600" y="3886200"/>
            <a:ext cx="3352800" cy="1676400"/>
          </a:xfrm>
          <a:prstGeom prst="irregularSeal2">
            <a:avLst/>
          </a:prstGeom>
          <a:solidFill>
            <a:schemeClr val="accent5">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1400" dirty="0" smtClean="0">
                <a:solidFill>
                  <a:schemeClr val="tx1"/>
                </a:solidFill>
                <a:latin typeface="Arial" pitchFamily="34" charset="0"/>
                <a:cs typeface="Arial" pitchFamily="34" charset="0"/>
              </a:rPr>
              <a:t>Hatchery: 1 day        </a:t>
            </a:r>
          </a:p>
          <a:p>
            <a:pPr lvl="1"/>
            <a:r>
              <a:rPr lang="en-US" sz="1400" dirty="0" smtClean="0">
                <a:solidFill>
                  <a:schemeClr val="tx1"/>
                </a:solidFill>
                <a:latin typeface="Arial" pitchFamily="34" charset="0"/>
                <a:cs typeface="Arial" pitchFamily="34" charset="0"/>
              </a:rPr>
              <a:t>   to          72 weeks</a:t>
            </a:r>
          </a:p>
        </p:txBody>
      </p:sp>
      <p:pic>
        <p:nvPicPr>
          <p:cNvPr id="6146" name="Picture 2" descr="Image result for images of hatchery birds"/>
          <p:cNvPicPr>
            <a:picLocks noChangeAspect="1" noChangeArrowheads="1"/>
          </p:cNvPicPr>
          <p:nvPr/>
        </p:nvPicPr>
        <p:blipFill>
          <a:blip r:embed="rId2" cstate="print"/>
          <a:srcRect/>
          <a:stretch>
            <a:fillRect/>
          </a:stretch>
        </p:blipFill>
        <p:spPr bwMode="auto">
          <a:xfrm>
            <a:off x="2895600" y="5562600"/>
            <a:ext cx="3124200" cy="1143000"/>
          </a:xfrm>
          <a:prstGeom prst="rect">
            <a:avLst/>
          </a:prstGeom>
          <a:noFill/>
        </p:spPr>
      </p:pic>
      <p:sp>
        <p:nvSpPr>
          <p:cNvPr id="6148" name="AutoShape 4" descr="Image result for images of layer bird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150" name="AutoShape 6" descr="Image result for images of layer bird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152" name="AutoShape 8" descr="Image result for images of layer bird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154" name="AutoShape 10" descr="Image result for images of layer birds"/>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155" name="Picture 11" descr="C:\Users\893242\Desktop\untitled.png"/>
          <p:cNvPicPr>
            <a:picLocks noChangeAspect="1" noChangeArrowheads="1"/>
          </p:cNvPicPr>
          <p:nvPr/>
        </p:nvPicPr>
        <p:blipFill>
          <a:blip r:embed="rId3" cstate="print"/>
          <a:srcRect/>
          <a:stretch>
            <a:fillRect/>
          </a:stretch>
        </p:blipFill>
        <p:spPr bwMode="auto">
          <a:xfrm>
            <a:off x="228600" y="4495800"/>
            <a:ext cx="1981200" cy="1524000"/>
          </a:xfrm>
          <a:prstGeom prst="rect">
            <a:avLst/>
          </a:prstGeom>
          <a:noFill/>
        </p:spPr>
      </p:pic>
      <p:pic>
        <p:nvPicPr>
          <p:cNvPr id="6157" name="Picture 13" descr="Image result for images of layer birds"/>
          <p:cNvPicPr>
            <a:picLocks noChangeAspect="1" noChangeArrowheads="1"/>
          </p:cNvPicPr>
          <p:nvPr/>
        </p:nvPicPr>
        <p:blipFill>
          <a:blip r:embed="rId4" cstate="print"/>
          <a:srcRect/>
          <a:stretch>
            <a:fillRect/>
          </a:stretch>
        </p:blipFill>
        <p:spPr bwMode="auto">
          <a:xfrm>
            <a:off x="6629400" y="304800"/>
            <a:ext cx="2514600" cy="1943101"/>
          </a:xfrm>
          <a:prstGeom prst="rect">
            <a:avLst/>
          </a:prstGeom>
          <a:noFill/>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pPr eaLnBrk="1" hangingPunct="1"/>
            <a:r>
              <a:rPr lang="en-US" sz="3200" b="1" dirty="0" smtClean="0"/>
              <a:t>Sum Insured</a:t>
            </a:r>
          </a:p>
        </p:txBody>
      </p:sp>
      <p:sp>
        <p:nvSpPr>
          <p:cNvPr id="7" name="Horizontal Scroll 6"/>
          <p:cNvSpPr/>
          <p:nvPr/>
        </p:nvSpPr>
        <p:spPr>
          <a:xfrm>
            <a:off x="838200" y="1524000"/>
            <a:ext cx="7239000" cy="1371600"/>
          </a:xfrm>
          <a:prstGeom prst="horizontalScroll">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 typeface="Wingdings" pitchFamily="2" charset="2"/>
              <a:buChar char="v"/>
            </a:pPr>
            <a:r>
              <a:rPr lang="en-US" sz="1400" dirty="0" smtClean="0">
                <a:solidFill>
                  <a:schemeClr val="tx1"/>
                </a:solidFill>
                <a:latin typeface="Arial" pitchFamily="34" charset="0"/>
                <a:cs typeface="Arial" pitchFamily="34" charset="0"/>
              </a:rPr>
              <a:t> Peak Value of the bird is taken as Sum Insured for premium calculations.</a:t>
            </a:r>
          </a:p>
          <a:p>
            <a:pPr algn="just"/>
            <a:endParaRPr lang="en-US" sz="1400" dirty="0" smtClean="0">
              <a:solidFill>
                <a:schemeClr val="tx1"/>
              </a:solidFill>
              <a:latin typeface="Arial" pitchFamily="34" charset="0"/>
              <a:cs typeface="Arial" pitchFamily="34" charset="0"/>
            </a:endParaRPr>
          </a:p>
          <a:p>
            <a:pPr algn="just">
              <a:buFont typeface="Wingdings" pitchFamily="2" charset="2"/>
              <a:buChar char="v"/>
            </a:pPr>
            <a:r>
              <a:rPr lang="en-US" sz="1400" dirty="0" smtClean="0">
                <a:solidFill>
                  <a:schemeClr val="tx1"/>
                </a:solidFill>
                <a:latin typeface="Arial" pitchFamily="34" charset="0"/>
                <a:cs typeface="Arial" pitchFamily="34" charset="0"/>
              </a:rPr>
              <a:t> Presently it is as under, which is subject to change on the basis of change of Chick cost and feed cost.</a:t>
            </a:r>
          </a:p>
        </p:txBody>
      </p:sp>
      <p:sp>
        <p:nvSpPr>
          <p:cNvPr id="8" name="Striped Right Arrow 7"/>
          <p:cNvSpPr/>
          <p:nvPr/>
        </p:nvSpPr>
        <p:spPr>
          <a:xfrm>
            <a:off x="914400" y="3352800"/>
            <a:ext cx="1600200" cy="685800"/>
          </a:xfrm>
          <a:prstGeom prst="stripedRightArrow">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Layers</a:t>
            </a:r>
            <a:endParaRPr lang="en-US" sz="1400" dirty="0">
              <a:solidFill>
                <a:schemeClr val="tx1"/>
              </a:solidFill>
            </a:endParaRPr>
          </a:p>
        </p:txBody>
      </p:sp>
      <p:sp>
        <p:nvSpPr>
          <p:cNvPr id="9" name="Notched Right Arrow 8"/>
          <p:cNvSpPr/>
          <p:nvPr/>
        </p:nvSpPr>
        <p:spPr>
          <a:xfrm>
            <a:off x="2895600" y="3276600"/>
            <a:ext cx="2057400" cy="838200"/>
          </a:xfrm>
          <a:prstGeom prst="notchedRightArrow">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Non-Scheme</a:t>
            </a:r>
            <a:endParaRPr lang="en-US" sz="1400" dirty="0">
              <a:solidFill>
                <a:schemeClr val="tx1"/>
              </a:solidFill>
              <a:latin typeface="Arial" pitchFamily="34" charset="0"/>
              <a:cs typeface="Arial" pitchFamily="34" charset="0"/>
            </a:endParaRPr>
          </a:p>
        </p:txBody>
      </p:sp>
      <p:sp>
        <p:nvSpPr>
          <p:cNvPr id="10" name="Chevron 9"/>
          <p:cNvSpPr/>
          <p:nvPr/>
        </p:nvSpPr>
        <p:spPr>
          <a:xfrm>
            <a:off x="5486400" y="3352800"/>
            <a:ext cx="2590800" cy="685800"/>
          </a:xfrm>
          <a:prstGeom prst="chevron">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Rs.111/- per bird</a:t>
            </a:r>
            <a:endParaRPr lang="en-US" sz="1400" dirty="0">
              <a:solidFill>
                <a:schemeClr val="tx1"/>
              </a:solidFill>
              <a:latin typeface="Arial" pitchFamily="34" charset="0"/>
              <a:cs typeface="Arial" pitchFamily="34" charset="0"/>
            </a:endParaRPr>
          </a:p>
        </p:txBody>
      </p:sp>
      <p:sp>
        <p:nvSpPr>
          <p:cNvPr id="11" name="Striped Right Arrow 10"/>
          <p:cNvSpPr/>
          <p:nvPr/>
        </p:nvSpPr>
        <p:spPr>
          <a:xfrm>
            <a:off x="914400" y="4343400"/>
            <a:ext cx="1600200" cy="685800"/>
          </a:xfrm>
          <a:prstGeom prst="stripedRightArrow">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Broilers</a:t>
            </a:r>
            <a:endParaRPr lang="en-US" sz="1400" dirty="0">
              <a:solidFill>
                <a:schemeClr val="tx1"/>
              </a:solidFill>
              <a:latin typeface="Arial" pitchFamily="34" charset="0"/>
              <a:cs typeface="Arial" pitchFamily="34" charset="0"/>
            </a:endParaRPr>
          </a:p>
        </p:txBody>
      </p:sp>
      <p:sp>
        <p:nvSpPr>
          <p:cNvPr id="12" name="Notched Right Arrow 11"/>
          <p:cNvSpPr/>
          <p:nvPr/>
        </p:nvSpPr>
        <p:spPr>
          <a:xfrm>
            <a:off x="2895600" y="4267200"/>
            <a:ext cx="2057400" cy="838200"/>
          </a:xfrm>
          <a:prstGeom prst="notchedRightArrow">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Non-Scheme</a:t>
            </a:r>
            <a:endParaRPr lang="en-US" sz="1400" dirty="0">
              <a:solidFill>
                <a:schemeClr val="tx1"/>
              </a:solidFill>
              <a:latin typeface="Arial" pitchFamily="34" charset="0"/>
              <a:cs typeface="Arial" pitchFamily="34" charset="0"/>
            </a:endParaRPr>
          </a:p>
        </p:txBody>
      </p:sp>
      <p:sp>
        <p:nvSpPr>
          <p:cNvPr id="13" name="Chevron 12"/>
          <p:cNvSpPr/>
          <p:nvPr/>
        </p:nvSpPr>
        <p:spPr>
          <a:xfrm>
            <a:off x="5486400" y="4343400"/>
            <a:ext cx="2590800" cy="685800"/>
          </a:xfrm>
          <a:prstGeom prst="chevron">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Rs.85/- per bird</a:t>
            </a:r>
            <a:endParaRPr lang="en-US" sz="1400" dirty="0">
              <a:solidFill>
                <a:schemeClr val="tx1"/>
              </a:solidFill>
              <a:latin typeface="Arial" pitchFamily="34" charset="0"/>
              <a:cs typeface="Arial" pitchFamily="34" charset="0"/>
            </a:endParaRPr>
          </a:p>
        </p:txBody>
      </p:sp>
      <p:sp>
        <p:nvSpPr>
          <p:cNvPr id="14" name="Striped Right Arrow 13"/>
          <p:cNvSpPr/>
          <p:nvPr/>
        </p:nvSpPr>
        <p:spPr>
          <a:xfrm>
            <a:off x="914400" y="5257800"/>
            <a:ext cx="1600200" cy="685800"/>
          </a:xfrm>
          <a:prstGeom prst="stripedRightArrow">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Hatchery</a:t>
            </a:r>
            <a:endParaRPr lang="en-US" sz="1400" dirty="0">
              <a:solidFill>
                <a:schemeClr val="tx1"/>
              </a:solidFill>
              <a:latin typeface="Arial" pitchFamily="34" charset="0"/>
              <a:cs typeface="Arial" pitchFamily="34" charset="0"/>
            </a:endParaRPr>
          </a:p>
        </p:txBody>
      </p:sp>
      <p:sp>
        <p:nvSpPr>
          <p:cNvPr id="15" name="Notched Right Arrow 14"/>
          <p:cNvSpPr/>
          <p:nvPr/>
        </p:nvSpPr>
        <p:spPr>
          <a:xfrm>
            <a:off x="2895600" y="5181600"/>
            <a:ext cx="2057400" cy="838200"/>
          </a:xfrm>
          <a:prstGeom prst="notchedRightArrow">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Negotiable</a:t>
            </a:r>
            <a:endParaRPr lang="en-US" sz="1400" dirty="0">
              <a:solidFill>
                <a:schemeClr val="tx1"/>
              </a:solidFill>
              <a:latin typeface="Arial" pitchFamily="34" charset="0"/>
              <a:cs typeface="Arial" pitchFamily="34" charset="0"/>
            </a:endParaRPr>
          </a:p>
        </p:txBody>
      </p:sp>
      <p:sp>
        <p:nvSpPr>
          <p:cNvPr id="16" name="Chevron 15"/>
          <p:cNvSpPr/>
          <p:nvPr/>
        </p:nvSpPr>
        <p:spPr>
          <a:xfrm>
            <a:off x="5486400" y="5257800"/>
            <a:ext cx="2590800" cy="685800"/>
          </a:xfrm>
          <a:prstGeom prst="chevron">
            <a:avLst/>
          </a:prstGeom>
          <a:solidFill>
            <a:schemeClr val="accent1">
              <a:lumMod val="40000"/>
              <a:lumOff val="6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Minimum Rs.300/-</a:t>
            </a:r>
            <a:endParaRPr lang="en-US" sz="1400" dirty="0">
              <a:solidFill>
                <a:schemeClr val="tx1"/>
              </a:solidFill>
              <a:latin typeface="Arial" pitchFamily="34" charset="0"/>
              <a:cs typeface="Arial" pitchFamily="34" charset="0"/>
            </a:endParaRPr>
          </a:p>
        </p:txBody>
      </p:sp>
      <p:pic>
        <p:nvPicPr>
          <p:cNvPr id="5122" name="Picture 2" descr="Image result for images of hatchery birds"/>
          <p:cNvPicPr>
            <a:picLocks noChangeAspect="1" noChangeArrowheads="1"/>
          </p:cNvPicPr>
          <p:nvPr/>
        </p:nvPicPr>
        <p:blipFill>
          <a:blip r:embed="rId2" cstate="print"/>
          <a:srcRect/>
          <a:stretch>
            <a:fillRect/>
          </a:stretch>
        </p:blipFill>
        <p:spPr bwMode="auto">
          <a:xfrm>
            <a:off x="5886450" y="0"/>
            <a:ext cx="3257550" cy="1400176"/>
          </a:xfrm>
          <a:prstGeom prst="rect">
            <a:avLst/>
          </a:prstGeom>
          <a:noFill/>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pPr eaLnBrk="1" hangingPunct="1"/>
            <a:r>
              <a:rPr lang="en-US" sz="3200" b="1" dirty="0" smtClean="0">
                <a:latin typeface="Arial (headings)"/>
              </a:rPr>
              <a:t>Indicative Premium Rates</a:t>
            </a:r>
          </a:p>
        </p:txBody>
      </p:sp>
      <p:sp>
        <p:nvSpPr>
          <p:cNvPr id="8" name="Right Arrow 7"/>
          <p:cNvSpPr/>
          <p:nvPr/>
        </p:nvSpPr>
        <p:spPr>
          <a:xfrm>
            <a:off x="685800" y="1143000"/>
            <a:ext cx="2133600" cy="1066800"/>
          </a:xfrm>
          <a:prstGeom prst="rightArrow">
            <a:avLst/>
          </a:prstGeom>
          <a:solidFill>
            <a:schemeClr val="accent1">
              <a:lumMod val="40000"/>
              <a:lumOff val="60000"/>
            </a:schemeClr>
          </a:solidFill>
          <a:ln>
            <a:solidFill>
              <a:schemeClr val="bg1"/>
            </a:solidFill>
          </a:ln>
          <a:scene3d>
            <a:camera prst="orthographicFront"/>
            <a:lightRig rig="threePt" dir="t"/>
          </a:scene3d>
          <a:sp3d>
            <a:bevelT w="114300" prst="hardEdg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Layers</a:t>
            </a:r>
            <a:endParaRPr lang="en-US" sz="1400" dirty="0">
              <a:solidFill>
                <a:schemeClr val="tx1"/>
              </a:solidFill>
              <a:latin typeface="Arial" pitchFamily="34" charset="0"/>
              <a:cs typeface="Arial" pitchFamily="34" charset="0"/>
            </a:endParaRPr>
          </a:p>
        </p:txBody>
      </p:sp>
      <p:sp>
        <p:nvSpPr>
          <p:cNvPr id="11" name="32-Point Star 10"/>
          <p:cNvSpPr/>
          <p:nvPr/>
        </p:nvSpPr>
        <p:spPr>
          <a:xfrm>
            <a:off x="3276600" y="914400"/>
            <a:ext cx="5257800" cy="1295400"/>
          </a:xfrm>
          <a:prstGeom prst="star32">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Rs.5.00% on peak value per bird + Service Tax</a:t>
            </a:r>
            <a:endParaRPr lang="en-US" sz="1400" dirty="0">
              <a:solidFill>
                <a:schemeClr val="tx1"/>
              </a:solidFill>
              <a:latin typeface="Arial" pitchFamily="34" charset="0"/>
              <a:cs typeface="Arial" pitchFamily="34" charset="0"/>
            </a:endParaRPr>
          </a:p>
        </p:txBody>
      </p:sp>
      <p:sp>
        <p:nvSpPr>
          <p:cNvPr id="12" name="Right Arrow 11"/>
          <p:cNvSpPr/>
          <p:nvPr/>
        </p:nvSpPr>
        <p:spPr>
          <a:xfrm>
            <a:off x="685800" y="2971800"/>
            <a:ext cx="2133600" cy="1066800"/>
          </a:xfrm>
          <a:prstGeom prst="rightArrow">
            <a:avLst/>
          </a:prstGeom>
          <a:solidFill>
            <a:schemeClr val="accent1">
              <a:lumMod val="40000"/>
              <a:lumOff val="60000"/>
            </a:schemeClr>
          </a:solidFill>
          <a:ln>
            <a:solidFill>
              <a:schemeClr val="bg1"/>
            </a:solidFill>
          </a:ln>
          <a:scene3d>
            <a:camera prst="orthographicFront"/>
            <a:lightRig rig="threePt" dir="t"/>
          </a:scene3d>
          <a:sp3d>
            <a:bevelT w="114300" prst="hardEdg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Broilers</a:t>
            </a:r>
          </a:p>
        </p:txBody>
      </p:sp>
      <p:sp>
        <p:nvSpPr>
          <p:cNvPr id="13" name="32-Point Star 12"/>
          <p:cNvSpPr/>
          <p:nvPr/>
        </p:nvSpPr>
        <p:spPr>
          <a:xfrm>
            <a:off x="3352800" y="2743200"/>
            <a:ext cx="5257800" cy="1295400"/>
          </a:xfrm>
          <a:prstGeom prst="star32">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Rs.1.50% on peak value per batch or Rs.6.00% per year + Service Tax</a:t>
            </a:r>
          </a:p>
        </p:txBody>
      </p:sp>
      <p:sp>
        <p:nvSpPr>
          <p:cNvPr id="14" name="Right Arrow 13"/>
          <p:cNvSpPr/>
          <p:nvPr/>
        </p:nvSpPr>
        <p:spPr>
          <a:xfrm>
            <a:off x="685800" y="4724400"/>
            <a:ext cx="2133600" cy="1066800"/>
          </a:xfrm>
          <a:prstGeom prst="rightArrow">
            <a:avLst/>
          </a:prstGeom>
          <a:solidFill>
            <a:schemeClr val="accent1">
              <a:lumMod val="40000"/>
              <a:lumOff val="60000"/>
            </a:schemeClr>
          </a:solidFill>
          <a:ln>
            <a:solidFill>
              <a:schemeClr val="bg1"/>
            </a:solidFill>
          </a:ln>
          <a:scene3d>
            <a:camera prst="orthographicFront"/>
            <a:lightRig rig="threePt" dir="t"/>
          </a:scene3d>
          <a:sp3d>
            <a:bevelT w="114300" prst="hardEdg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Hatchery</a:t>
            </a:r>
          </a:p>
        </p:txBody>
      </p:sp>
      <p:sp>
        <p:nvSpPr>
          <p:cNvPr id="15" name="32-Point Star 14"/>
          <p:cNvSpPr/>
          <p:nvPr/>
        </p:nvSpPr>
        <p:spPr>
          <a:xfrm>
            <a:off x="3429000" y="4495800"/>
            <a:ext cx="5257800" cy="1219200"/>
          </a:xfrm>
          <a:prstGeom prst="star32">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Rs.5.00% on peak value + Service Tax</a:t>
            </a:r>
          </a:p>
        </p:txBody>
      </p:sp>
      <p:sp>
        <p:nvSpPr>
          <p:cNvPr id="16" name="Rectangle 15"/>
          <p:cNvSpPr/>
          <p:nvPr/>
        </p:nvSpPr>
        <p:spPr>
          <a:xfrm>
            <a:off x="914400" y="6096000"/>
            <a:ext cx="6096000"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r>
              <a:rPr lang="en-US" sz="1400" dirty="0" smtClean="0">
                <a:solidFill>
                  <a:schemeClr val="tx1"/>
                </a:solidFill>
                <a:latin typeface="Arial" pitchFamily="34" charset="0"/>
                <a:cs typeface="Arial" pitchFamily="34" charset="0"/>
              </a:rPr>
              <a:t>Full Premium to be collected at once before commencement of the policy </a:t>
            </a:r>
          </a:p>
          <a:p>
            <a:pPr marL="457200" indent="-457200"/>
            <a:r>
              <a:rPr lang="en-US" sz="1400" dirty="0" smtClean="0">
                <a:solidFill>
                  <a:schemeClr val="tx1"/>
                </a:solidFill>
                <a:latin typeface="Arial" pitchFamily="34" charset="0"/>
                <a:cs typeface="Arial" pitchFamily="34" charset="0"/>
              </a:rPr>
              <a:t>for the entire policy period</a:t>
            </a:r>
            <a:endParaRPr lang="en-US" sz="1400" dirty="0">
              <a:solidFill>
                <a:schemeClr val="tx1"/>
              </a:solidFill>
              <a:latin typeface="Arial" pitchFamily="34" charset="0"/>
              <a:cs typeface="Arial" pitchFamily="34" charset="0"/>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pPr eaLnBrk="1" hangingPunct="1"/>
            <a:r>
              <a:rPr lang="en-US" sz="3200" b="1" dirty="0" smtClean="0">
                <a:latin typeface="Arial (headings)"/>
              </a:rPr>
              <a:t>Major Exclusions</a:t>
            </a:r>
          </a:p>
        </p:txBody>
      </p:sp>
      <p:sp>
        <p:nvSpPr>
          <p:cNvPr id="8" name="Horizontal Scroll 7"/>
          <p:cNvSpPr/>
          <p:nvPr/>
        </p:nvSpPr>
        <p:spPr bwMode="auto">
          <a:xfrm>
            <a:off x="533400" y="457200"/>
            <a:ext cx="8001000" cy="5791200"/>
          </a:xfrm>
          <a:prstGeom prst="horizontalScroll">
            <a:avLst/>
          </a:prstGeom>
          <a:solidFill>
            <a:schemeClr val="accent1">
              <a:lumMod val="40000"/>
              <a:lumOff val="60000"/>
            </a:schemeClr>
          </a:solidFill>
          <a:ln w="9525" cap="flat" cmpd="sng" algn="ctr">
            <a:solidFill>
              <a:schemeClr val="bg1"/>
            </a:solidFill>
            <a:prstDash val="solid"/>
            <a:round/>
            <a:headEnd type="none" w="med" len="med"/>
            <a:tailEnd type="none" w="med" len="med"/>
          </a:ln>
          <a:effectLst>
            <a:outerShdw blurRad="63500" sx="102000" sy="102000" algn="ctr"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457200" indent="-457200" algn="just">
              <a:lnSpc>
                <a:spcPct val="80000"/>
              </a:lnSpc>
              <a:buFont typeface="Wingdings" pitchFamily="2" charset="2"/>
              <a:buChar char="q"/>
            </a:pPr>
            <a:r>
              <a:rPr lang="en-US" sz="1400" dirty="0" smtClean="0">
                <a:latin typeface="Arial" pitchFamily="34" charset="0"/>
                <a:cs typeface="Arial" pitchFamily="34" charset="0"/>
              </a:rPr>
              <a:t>Loss / Death due to natural mortality, non-specified or unknown disease or reasons</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Malicious/willful  injury, neglect</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Transit by any mode of transport</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Improper management (including overcrowding) i.e. when the farm is not run on scientific Poultry Management Guidelines laid down by Poultry Corporations/Animal Husbandry Department in regard to housekeeping, watering, feeding, vaccinations, </a:t>
            </a:r>
            <a:r>
              <a:rPr lang="en-US" sz="1400" dirty="0" err="1" smtClean="0">
                <a:latin typeface="Arial" pitchFamily="34" charset="0"/>
                <a:cs typeface="Arial" pitchFamily="34" charset="0"/>
              </a:rPr>
              <a:t>deworming</a:t>
            </a:r>
            <a:r>
              <a:rPr lang="en-US" sz="1400" dirty="0" smtClean="0">
                <a:latin typeface="Arial" pitchFamily="34" charset="0"/>
                <a:cs typeface="Arial" pitchFamily="34" charset="0"/>
              </a:rPr>
              <a:t>, </a:t>
            </a:r>
            <a:r>
              <a:rPr lang="en-US" sz="1400" dirty="0" err="1" smtClean="0">
                <a:latin typeface="Arial" pitchFamily="34" charset="0"/>
                <a:cs typeface="Arial" pitchFamily="34" charset="0"/>
              </a:rPr>
              <a:t>debeaking</a:t>
            </a:r>
            <a:r>
              <a:rPr lang="en-US" sz="1400" dirty="0" smtClean="0">
                <a:latin typeface="Arial" pitchFamily="34" charset="0"/>
                <a:cs typeface="Arial" pitchFamily="34" charset="0"/>
              </a:rPr>
              <a:t>, lighting / heating, culling etc.</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Undergrowth, cannibalism, action of predators like preying birds and carnivorous animals.</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Theft and clandestine sale of birds.</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Intentional slaughter of the birds except in cases where destruction is necessary to terminate incurable suffering on humane consideration and to protect remaining healthy flock to reduce additional losses on the basis of certificate issued by qualified veterinary surgeon or in cases where destruction is resorted to by order of lawfully constituted authority under intimation to Insurance Company.</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Consequential loss, howsoever caused such as Loss of earning, loss of delays, loss of market or other consequential or indirect loss or damage of any kind or description whatsoever. </a:t>
            </a:r>
          </a:p>
          <a:p>
            <a:pPr marL="457200" indent="-457200" algn="just">
              <a:lnSpc>
                <a:spcPct val="80000"/>
              </a:lnSpc>
              <a:buFont typeface="Wingdings" pitchFamily="2" charset="2"/>
              <a:buChar char="q"/>
            </a:pPr>
            <a:r>
              <a:rPr lang="en-US" sz="1400" dirty="0" smtClean="0">
                <a:latin typeface="Arial" pitchFamily="34" charset="0"/>
                <a:cs typeface="Arial" pitchFamily="34" charset="0"/>
              </a:rPr>
              <a:t>Loss of production i.e. the failure due to any reasons whatsoever to lay required number of eggs or small sized eggs in layers or to attain proper weight at a particular age in broilers</a:t>
            </a:r>
          </a:p>
        </p:txBody>
      </p:sp>
      <p:pic>
        <p:nvPicPr>
          <p:cNvPr id="9" name="Picture 6"/>
          <p:cNvPicPr>
            <a:picLocks noChangeAspect="1" noChangeArrowheads="1"/>
          </p:cNvPicPr>
          <p:nvPr/>
        </p:nvPicPr>
        <p:blipFill>
          <a:blip r:embed="rId2" cstate="print"/>
          <a:srcRect/>
          <a:stretch>
            <a:fillRect/>
          </a:stretch>
        </p:blipFill>
        <p:spPr bwMode="auto">
          <a:xfrm>
            <a:off x="4572000" y="1"/>
            <a:ext cx="2362200" cy="11430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pPr eaLnBrk="1" hangingPunct="1"/>
            <a:r>
              <a:rPr lang="en-US" sz="3200" b="1" dirty="0" smtClean="0">
                <a:latin typeface="Arial (headings)"/>
              </a:rPr>
              <a:t>Major Exclusions</a:t>
            </a:r>
          </a:p>
        </p:txBody>
      </p:sp>
      <p:sp>
        <p:nvSpPr>
          <p:cNvPr id="8" name="Horizontal Scroll 7"/>
          <p:cNvSpPr/>
          <p:nvPr/>
        </p:nvSpPr>
        <p:spPr bwMode="auto">
          <a:xfrm>
            <a:off x="533400" y="457200"/>
            <a:ext cx="8001000" cy="5791200"/>
          </a:xfrm>
          <a:prstGeom prst="horizontalScroll">
            <a:avLst/>
          </a:prstGeom>
          <a:solidFill>
            <a:schemeClr val="accent1">
              <a:lumMod val="40000"/>
              <a:lumOff val="60000"/>
            </a:schemeClr>
          </a:solidFill>
          <a:ln w="9525" cap="flat" cmpd="sng" algn="ctr">
            <a:solidFill>
              <a:schemeClr val="bg1"/>
            </a:solidFill>
            <a:prstDash val="solid"/>
            <a:round/>
            <a:headEnd type="none" w="med" len="med"/>
            <a:tailEnd type="none" w="med" len="med"/>
          </a:ln>
          <a:effectLst>
            <a:outerShdw blurRad="63500" sx="102000" sy="102000" algn="ctr"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344488" indent="-344488" algn="just">
              <a:lnSpc>
                <a:spcPct val="80000"/>
              </a:lnSpc>
              <a:buFont typeface="Arial" pitchFamily="34" charset="0"/>
              <a:buChar char="•"/>
            </a:pPr>
            <a:endParaRPr lang="en-US" sz="1400" dirty="0" smtClean="0">
              <a:latin typeface="Arial" pitchFamily="34" charset="0"/>
              <a:cs typeface="Arial" pitchFamily="34" charset="0"/>
            </a:endParaRPr>
          </a:p>
          <a:p>
            <a:pPr marL="344488" indent="-344488" algn="just">
              <a:lnSpc>
                <a:spcPct val="80000"/>
              </a:lnSpc>
              <a:buFont typeface="Wingdings" pitchFamily="2" charset="2"/>
              <a:buChar char="q"/>
            </a:pPr>
            <a:r>
              <a:rPr lang="en-US" sz="1400" dirty="0" smtClean="0">
                <a:latin typeface="Arial" pitchFamily="34" charset="0"/>
                <a:cs typeface="Arial" pitchFamily="34" charset="0"/>
              </a:rPr>
              <a:t>Permanent and Partial Disablement of any nature.</a:t>
            </a:r>
          </a:p>
          <a:p>
            <a:pPr marL="344488" indent="-344488" algn="just">
              <a:lnSpc>
                <a:spcPct val="80000"/>
              </a:lnSpc>
              <a:buFont typeface="Wingdings" pitchFamily="2" charset="2"/>
              <a:buChar char="q"/>
            </a:pPr>
            <a:r>
              <a:rPr lang="en-US" sz="1400" dirty="0" smtClean="0">
                <a:latin typeface="Arial" pitchFamily="34" charset="0"/>
                <a:cs typeface="Arial" pitchFamily="34" charset="0"/>
              </a:rPr>
              <a:t>Malnutrition/shortage of water, death due to starvation because of non-supply of feed to farm due to any reason whatsoever.</a:t>
            </a:r>
          </a:p>
          <a:p>
            <a:pPr marL="344488" indent="-344488" algn="just">
              <a:lnSpc>
                <a:spcPct val="80000"/>
              </a:lnSpc>
              <a:buFont typeface="Wingdings" pitchFamily="2" charset="2"/>
              <a:buChar char="q"/>
            </a:pPr>
            <a:r>
              <a:rPr lang="en-US" sz="1400" dirty="0" smtClean="0">
                <a:latin typeface="Arial" pitchFamily="34" charset="0"/>
                <a:cs typeface="Arial" pitchFamily="34" charset="0"/>
              </a:rPr>
              <a:t>Loss due to huddling and/or piling of birds</a:t>
            </a:r>
          </a:p>
          <a:p>
            <a:pPr marL="344488" indent="-344488" algn="just">
              <a:lnSpc>
                <a:spcPct val="80000"/>
              </a:lnSpc>
              <a:buFont typeface="Wingdings" pitchFamily="2" charset="2"/>
              <a:buChar char="q"/>
            </a:pPr>
            <a:r>
              <a:rPr lang="en-US" sz="1400" dirty="0" err="1" smtClean="0">
                <a:latin typeface="Arial" pitchFamily="34" charset="0"/>
                <a:cs typeface="Arial" pitchFamily="34" charset="0"/>
              </a:rPr>
              <a:t>Marek’s</a:t>
            </a:r>
            <a:r>
              <a:rPr lang="en-US" sz="1400" dirty="0" smtClean="0">
                <a:latin typeface="Arial" pitchFamily="34" charset="0"/>
                <a:cs typeface="Arial" pitchFamily="34" charset="0"/>
              </a:rPr>
              <a:t> disease, </a:t>
            </a:r>
            <a:r>
              <a:rPr lang="en-US" sz="1400" dirty="0" err="1" smtClean="0">
                <a:latin typeface="Arial" pitchFamily="34" charset="0"/>
                <a:cs typeface="Arial" pitchFamily="34" charset="0"/>
              </a:rPr>
              <a:t>Ranikhet</a:t>
            </a:r>
            <a:r>
              <a:rPr lang="en-US" sz="1400" dirty="0" smtClean="0">
                <a:latin typeface="Arial" pitchFamily="34" charset="0"/>
                <a:cs typeface="Arial" pitchFamily="34" charset="0"/>
              </a:rPr>
              <a:t> disease, Fowl Pox and Infectious Bronchitis. These diseases are covered if the birds are successfully inoculated against these diseases and the necessary veterinary certificate to that effect is submitted. </a:t>
            </a:r>
            <a:r>
              <a:rPr lang="en-US" sz="1400" dirty="0" err="1" smtClean="0">
                <a:latin typeface="Arial" pitchFamily="34" charset="0"/>
                <a:cs typeface="Arial" pitchFamily="34" charset="0"/>
              </a:rPr>
              <a:t>Coccidiosis</a:t>
            </a:r>
            <a:r>
              <a:rPr lang="en-US" sz="1400" dirty="0" smtClean="0">
                <a:latin typeface="Arial" pitchFamily="34" charset="0"/>
                <a:cs typeface="Arial" pitchFamily="34" charset="0"/>
              </a:rPr>
              <a:t> and other diseases are covered only if preventive and curative measures are taken from time to time.</a:t>
            </a:r>
          </a:p>
          <a:p>
            <a:pPr marL="344488" indent="-344488" algn="just">
              <a:lnSpc>
                <a:spcPct val="80000"/>
              </a:lnSpc>
              <a:buFont typeface="Wingdings" pitchFamily="2" charset="2"/>
              <a:buChar char="q"/>
            </a:pPr>
            <a:r>
              <a:rPr lang="en-US" sz="1400" dirty="0" smtClean="0">
                <a:latin typeface="Arial" pitchFamily="34" charset="0"/>
                <a:cs typeface="Arial" pitchFamily="34" charset="0"/>
              </a:rPr>
              <a:t>Avian Leucosis complex (A.L.C.), Bird Flu.</a:t>
            </a:r>
          </a:p>
          <a:p>
            <a:pPr marL="344488" indent="-344488" algn="just">
              <a:lnSpc>
                <a:spcPct val="80000"/>
              </a:lnSpc>
              <a:buFont typeface="Wingdings" pitchFamily="2" charset="2"/>
              <a:buChar char="q"/>
            </a:pPr>
            <a:r>
              <a:rPr lang="en-US" sz="1400" dirty="0" smtClean="0">
                <a:latin typeface="Arial" pitchFamily="34" charset="0"/>
                <a:cs typeface="Arial" pitchFamily="34" charset="0"/>
              </a:rPr>
              <a:t>War, invasion, acts of foreign enemies, hostilities (whether war be declared or not), civil war, commotion, unrest, rebellion, revolution, insurrection, military or usurped power or confiscation or nationalization or requisition of or damage by or under the order of any government or public local authority, riot, strike, or terrorist activities. </a:t>
            </a:r>
          </a:p>
          <a:p>
            <a:pPr marL="344488" indent="-344488" algn="just">
              <a:lnSpc>
                <a:spcPct val="80000"/>
              </a:lnSpc>
              <a:buFont typeface="Wingdings" pitchFamily="2" charset="2"/>
              <a:buChar char="q"/>
            </a:pPr>
            <a:r>
              <a:rPr lang="en-US" sz="1400" dirty="0" err="1" smtClean="0">
                <a:latin typeface="Arial" pitchFamily="34" charset="0"/>
                <a:cs typeface="Arial" pitchFamily="34" charset="0"/>
              </a:rPr>
              <a:t>Ionising</a:t>
            </a:r>
            <a:r>
              <a:rPr lang="en-US" sz="1400" dirty="0" smtClean="0">
                <a:latin typeface="Arial" pitchFamily="34" charset="0"/>
                <a:cs typeface="Arial" pitchFamily="34" charset="0"/>
              </a:rPr>
              <a:t> radiation or contamination by radioactivity from any nuclear fuel or from any nuclear waste or nuclear weapons material or from the combustion of nuclear fuel, or the radioactive toxic explosive or other hazardous properties of any explosive nuclear assembly or nuclear component thereof</a:t>
            </a:r>
          </a:p>
        </p:txBody>
      </p:sp>
      <p:sp>
        <p:nvSpPr>
          <p:cNvPr id="2050" name="AutoShape 2" descr="Image result for images of exclusion"/>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2" name="AutoShape 4" descr="Image result for images of exclusion"/>
          <p:cNvSpPr>
            <a:spLocks noChangeAspect="1" noChangeArrowheads="1"/>
          </p:cNvSpPr>
          <p:nvPr/>
        </p:nvSpPr>
        <p:spPr bwMode="auto">
          <a:xfrm>
            <a:off x="1174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053" name="Picture 5" descr="C:\Users\893242\Desktop\untitled.png"/>
          <p:cNvPicPr>
            <a:picLocks noChangeAspect="1" noChangeArrowheads="1"/>
          </p:cNvPicPr>
          <p:nvPr/>
        </p:nvPicPr>
        <p:blipFill>
          <a:blip r:embed="rId2" cstate="print"/>
          <a:srcRect/>
          <a:stretch>
            <a:fillRect/>
          </a:stretch>
        </p:blipFill>
        <p:spPr bwMode="auto">
          <a:xfrm>
            <a:off x="4114800" y="1"/>
            <a:ext cx="2905125" cy="1066800"/>
          </a:xfrm>
          <a:prstGeom prst="rect">
            <a:avLst/>
          </a:prstGeom>
          <a:noFill/>
        </p:spPr>
      </p:pic>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pPr eaLnBrk="1" hangingPunct="1"/>
            <a:r>
              <a:rPr lang="en-US" sz="3200" b="1" dirty="0" smtClean="0">
                <a:latin typeface="Arial (headings)"/>
              </a:rPr>
              <a:t>Claims Procedure</a:t>
            </a:r>
          </a:p>
        </p:txBody>
      </p:sp>
      <p:sp>
        <p:nvSpPr>
          <p:cNvPr id="7" name="Folded Corner 6"/>
          <p:cNvSpPr/>
          <p:nvPr/>
        </p:nvSpPr>
        <p:spPr>
          <a:xfrm>
            <a:off x="609600" y="1524000"/>
            <a:ext cx="7848600" cy="4267200"/>
          </a:xfrm>
          <a:prstGeom prst="foldedCorner">
            <a:avLst/>
          </a:prstGeom>
          <a:solidFill>
            <a:schemeClr val="accent1">
              <a:lumMod val="40000"/>
              <a:lumOff val="60000"/>
            </a:schemeClr>
          </a:solidFill>
          <a:ln>
            <a:solidFill>
              <a:schemeClr val="bg1"/>
            </a:solidFill>
          </a:ln>
          <a:scene3d>
            <a:camera prst="perspective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itchFamily="2" charset="2"/>
              <a:buChar char="v"/>
            </a:pPr>
            <a:r>
              <a:rPr lang="en-US" sz="1400" dirty="0" smtClean="0">
                <a:solidFill>
                  <a:schemeClr val="tx1"/>
                </a:solidFill>
                <a:latin typeface="Arial" pitchFamily="34" charset="0"/>
                <a:cs typeface="Arial" pitchFamily="34" charset="0"/>
              </a:rPr>
              <a:t>In the event of death of birds, immediate intimation should be given to the company and the insurer should be supplied with the following documents required information.</a:t>
            </a:r>
          </a:p>
          <a:p>
            <a:pPr marL="838200" lvl="1" indent="-381000">
              <a:buFont typeface="Arial" pitchFamily="34" charset="0"/>
              <a:buChar char="•"/>
            </a:pPr>
            <a:r>
              <a:rPr lang="en-US" sz="1400" dirty="0" smtClean="0">
                <a:solidFill>
                  <a:schemeClr val="tx1"/>
                </a:solidFill>
                <a:latin typeface="Arial" pitchFamily="34" charset="0"/>
                <a:cs typeface="Arial" pitchFamily="34" charset="0"/>
              </a:rPr>
              <a:t>Duly filled claim form</a:t>
            </a:r>
          </a:p>
          <a:p>
            <a:pPr marL="838200" lvl="1" indent="-381000">
              <a:buFont typeface="Arial" pitchFamily="34" charset="0"/>
              <a:buChar char="•"/>
            </a:pPr>
            <a:r>
              <a:rPr lang="en-US" sz="1400" dirty="0" smtClean="0">
                <a:solidFill>
                  <a:schemeClr val="tx1"/>
                </a:solidFill>
                <a:latin typeface="Arial" pitchFamily="34" charset="0"/>
                <a:cs typeface="Arial" pitchFamily="34" charset="0"/>
              </a:rPr>
              <a:t>P.M. Report</a:t>
            </a:r>
          </a:p>
          <a:p>
            <a:pPr marL="838200" lvl="1" indent="-381000">
              <a:buFont typeface="Arial" pitchFamily="34" charset="0"/>
              <a:buChar char="•"/>
            </a:pPr>
            <a:r>
              <a:rPr lang="en-US" sz="1400" dirty="0" smtClean="0">
                <a:solidFill>
                  <a:schemeClr val="tx1"/>
                </a:solidFill>
                <a:latin typeface="Arial" pitchFamily="34" charset="0"/>
                <a:cs typeface="Arial" pitchFamily="34" charset="0"/>
              </a:rPr>
              <a:t>Daily records of mortality, feeding, Sales etc.</a:t>
            </a:r>
          </a:p>
          <a:p>
            <a:pPr marL="838200" lvl="1" indent="-381000">
              <a:buFont typeface="Arial" pitchFamily="34" charset="0"/>
              <a:buChar char="•"/>
            </a:pPr>
            <a:r>
              <a:rPr lang="en-US" sz="1400" dirty="0" smtClean="0">
                <a:solidFill>
                  <a:schemeClr val="tx1"/>
                </a:solidFill>
                <a:latin typeface="Arial" pitchFamily="34" charset="0"/>
                <a:cs typeface="Arial" pitchFamily="34" charset="0"/>
              </a:rPr>
              <a:t>Purchase invoices for the birds</a:t>
            </a:r>
          </a:p>
          <a:p>
            <a:pPr marL="838200" lvl="1" indent="-381000">
              <a:buFont typeface="Arial" pitchFamily="34" charset="0"/>
              <a:buChar char="•"/>
            </a:pPr>
            <a:r>
              <a:rPr lang="en-US" sz="1400" dirty="0" smtClean="0">
                <a:solidFill>
                  <a:schemeClr val="tx1"/>
                </a:solidFill>
                <a:latin typeface="Arial" pitchFamily="34" charset="0"/>
                <a:cs typeface="Arial" pitchFamily="34" charset="0"/>
              </a:rPr>
              <a:t>Any other proof to substantiate the loss like photographs, medical bills as and when required</a:t>
            </a:r>
          </a:p>
          <a:p>
            <a:pPr marL="838200" lvl="1" indent="-381000">
              <a:buFont typeface="Arial" pitchFamily="34" charset="0"/>
              <a:buChar char="•"/>
            </a:pPr>
            <a:endParaRPr lang="en-US" sz="1400" dirty="0" smtClean="0">
              <a:solidFill>
                <a:schemeClr val="tx1"/>
              </a:solidFill>
              <a:latin typeface="Arial" pitchFamily="34" charset="0"/>
              <a:cs typeface="Arial" pitchFamily="34" charset="0"/>
            </a:endParaRPr>
          </a:p>
          <a:p>
            <a:pPr marL="457200" indent="-457200">
              <a:buFont typeface="Wingdings" pitchFamily="2" charset="2"/>
              <a:buChar char="v"/>
            </a:pPr>
            <a:r>
              <a:rPr lang="en-US" sz="1400" dirty="0" smtClean="0">
                <a:solidFill>
                  <a:schemeClr val="tx1"/>
                </a:solidFill>
                <a:latin typeface="Arial" pitchFamily="34" charset="0"/>
                <a:cs typeface="Arial" pitchFamily="34" charset="0"/>
              </a:rPr>
              <a:t>In the case of alarming mortality, out-break of epidemic nature, immediate notice within 12 hours should be given to the Company and all birds should be segregated and produced to the representative of the Company or to any person authorized by the Company for inspection</a:t>
            </a:r>
          </a:p>
          <a:p>
            <a:pPr marL="457200" indent="-457200">
              <a:buFont typeface="Wingdings" pitchFamily="2" charset="2"/>
              <a:buChar char="v"/>
            </a:pPr>
            <a:endParaRPr lang="en-US" sz="1400" dirty="0" smtClean="0">
              <a:solidFill>
                <a:schemeClr val="tx1"/>
              </a:solidFill>
              <a:latin typeface="Arial" pitchFamily="34" charset="0"/>
              <a:cs typeface="Arial" pitchFamily="34" charset="0"/>
            </a:endParaRPr>
          </a:p>
          <a:p>
            <a:pPr marL="457200" indent="-457200">
              <a:buFont typeface="Wingdings" pitchFamily="2" charset="2"/>
              <a:buChar char="v"/>
            </a:pPr>
            <a:r>
              <a:rPr lang="en-US" sz="1400" dirty="0" smtClean="0">
                <a:solidFill>
                  <a:schemeClr val="tx1"/>
                </a:solidFill>
                <a:latin typeface="Arial" pitchFamily="34" charset="0"/>
                <a:cs typeface="Arial" pitchFamily="34" charset="0"/>
              </a:rPr>
              <a:t>Daily mortality details should be sent to the Company on fortnightly basis</a:t>
            </a:r>
            <a:endParaRPr lang="en-US" sz="1400" dirty="0">
              <a:solidFill>
                <a:schemeClr val="tx1"/>
              </a:solidFill>
              <a:latin typeface="Arial" pitchFamily="34" charset="0"/>
              <a:cs typeface="Arial" pitchFamily="34" charset="0"/>
            </a:endParaRPr>
          </a:p>
        </p:txBody>
      </p:sp>
      <p:pic>
        <p:nvPicPr>
          <p:cNvPr id="8" name="Picture 4" descr="Image result for images of documents"/>
          <p:cNvPicPr>
            <a:picLocks noChangeAspect="1" noChangeArrowheads="1"/>
          </p:cNvPicPr>
          <p:nvPr/>
        </p:nvPicPr>
        <p:blipFill>
          <a:blip r:embed="rId2" cstate="print"/>
          <a:srcRect/>
          <a:stretch>
            <a:fillRect/>
          </a:stretch>
        </p:blipFill>
        <p:spPr bwMode="auto">
          <a:xfrm>
            <a:off x="5715000" y="0"/>
            <a:ext cx="3124200" cy="1295400"/>
          </a:xfrm>
          <a:prstGeom prst="rect">
            <a:avLst/>
          </a:prstGeom>
          <a:noFill/>
        </p:spPr>
      </p:pic>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F3DD97-905D-4AE5-8275-F7E05B1CCBE7}">
  <ds:schemaRefs>
    <ds:schemaRef ds:uri="http://schemas.microsoft.com/office/2006/documentManagement/types"/>
    <ds:schemaRef ds:uri="6e9a517d-cacc-4f94-8a1e-c930d5ece0fd"/>
    <ds:schemaRef ds:uri="http://schemas.microsoft.com/office/2006/metadata/properties"/>
    <ds:schemaRef ds:uri="http://schemas.microsoft.com/office/infopath/2007/PartnerControls"/>
    <ds:schemaRef ds:uri="http://purl.org/dc/elements/1.1/"/>
    <ds:schemaRef ds:uri="http://purl.org/dc/terms/"/>
    <ds:schemaRef ds:uri="http://schemas.openxmlformats.org/package/2006/metadata/core-properties"/>
    <ds:schemaRef ds:uri="34b09e2f-0383-41f5-b65e-e2b9199fb399"/>
    <ds:schemaRef ds:uri="http://www.w3.org/XML/1998/namespace"/>
    <ds:schemaRef ds:uri="http://purl.org/dc/dcmitype/"/>
  </ds:schemaRefs>
</ds:datastoreItem>
</file>

<file path=customXml/itemProps2.xml><?xml version="1.0" encoding="utf-8"?>
<ds:datastoreItem xmlns:ds="http://schemas.openxmlformats.org/officeDocument/2006/customXml" ds:itemID="{3A9633D2-1F97-427B-9FC8-71953FA202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476607-EE30-4DCE-9A8E-07D0C5A5E4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Template New Guideline Feb 15 v1</Template>
  <TotalTime>254</TotalTime>
  <Words>939</Words>
  <Application>Microsoft Office PowerPoint</Application>
  <PresentationFormat>On-screen Show (4:3)</PresentationFormat>
  <Paragraphs>95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(headings)</vt:lpstr>
      <vt:lpstr>Calibri</vt:lpstr>
      <vt:lpstr>Wingdings</vt:lpstr>
      <vt:lpstr>PPT Template New Guideline Feb 15 v1</vt:lpstr>
      <vt:lpstr>POULTRY INSURANCE</vt:lpstr>
      <vt:lpstr>What Policy Covers?</vt:lpstr>
      <vt:lpstr>Underwriting Guidelines</vt:lpstr>
      <vt:lpstr>Underwriting Guidelines</vt:lpstr>
      <vt:lpstr>Sum Insured</vt:lpstr>
      <vt:lpstr>Indicative Premium Rates</vt:lpstr>
      <vt:lpstr>Major Exclusions</vt:lpstr>
      <vt:lpstr>Major Exclusions</vt:lpstr>
      <vt:lpstr>Claims Procedure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Poultry Insurance</dc:title>
  <dc:creator>890562</dc:creator>
  <cp:lastModifiedBy>PRASHANT SHINDE</cp:lastModifiedBy>
  <cp:revision>48</cp:revision>
  <dcterms:created xsi:type="dcterms:W3CDTF">2015-03-31T06:05:14Z</dcterms:created>
  <dcterms:modified xsi:type="dcterms:W3CDTF">2021-01-07T09:44:24Z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