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8" r:id="rId5"/>
    <p:sldId id="280" r:id="rId6"/>
    <p:sldId id="281" r:id="rId7"/>
    <p:sldId id="282" r:id="rId8"/>
    <p:sldId id="283" r:id="rId9"/>
    <p:sldId id="284" r:id="rId10"/>
    <p:sldId id="285" r:id="rId11"/>
    <p:sldId id="286"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A1836-59F7-4667-ABB9-3AD0DBEC07B3}" type="datetimeFigureOut">
              <a:rPr lang="en-IN" smtClean="0"/>
              <a:pPr/>
              <a:t>07-01-2021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1A199-8D54-4056-BC03-17F422247FEE}" type="slidenum">
              <a:rPr lang="en-IN" smtClean="0"/>
              <a:pPr/>
              <a:t>‹#›</a:t>
            </a:fld>
            <a:endParaRPr lang="en-IN"/>
          </a:p>
        </p:txBody>
      </p:sp>
    </p:spTree>
    <p:extLst>
      <p:ext uri="{BB962C8B-B14F-4D97-AF65-F5344CB8AC3E}">
        <p14:creationId xmlns:p14="http://schemas.microsoft.com/office/powerpoint/2010/main" val="3497627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a:t>
            </a:fld>
            <a:endParaRPr lang="en-IN"/>
          </a:p>
        </p:txBody>
      </p:sp>
    </p:spTree>
    <p:extLst>
      <p:ext uri="{BB962C8B-B14F-4D97-AF65-F5344CB8AC3E}">
        <p14:creationId xmlns:p14="http://schemas.microsoft.com/office/powerpoint/2010/main" val="15315419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8" name="Sottotitolo 2"/>
          <p:cNvSpPr>
            <a:spLocks noGrp="1"/>
          </p:cNvSpPr>
          <p:nvPr>
            <p:ph type="subTitle" idx="1" hasCustomPrompt="1"/>
          </p:nvPr>
        </p:nvSpPr>
        <p:spPr>
          <a:xfrm>
            <a:off x="28977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pic>
        <p:nvPicPr>
          <p:cNvPr id="9" name="Picture 8"/>
          <p:cNvPicPr>
            <a:picLocks noChangeAspect="1"/>
          </p:cNvPicPr>
          <p:nvPr userDrawn="1"/>
        </p:nvPicPr>
        <p:blipFill rotWithShape="1">
          <a:blip r:embed="rId2" cstate="print"/>
          <a:srcRect r="21050"/>
          <a:stretch/>
        </p:blipFill>
        <p:spPr>
          <a:xfrm>
            <a:off x="0" y="0"/>
            <a:ext cx="200533" cy="6858000"/>
          </a:xfrm>
          <a:prstGeom prst="rect">
            <a:avLst/>
          </a:prstGeom>
        </p:spPr>
      </p:pic>
      <p:pic>
        <p:nvPicPr>
          <p:cNvPr id="10"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olo 1"/>
          <p:cNvSpPr>
            <a:spLocks noGrp="1"/>
          </p:cNvSpPr>
          <p:nvPr>
            <p:ph type="ctrTitle" hasCustomPrompt="1"/>
          </p:nvPr>
        </p:nvSpPr>
        <p:spPr>
          <a:xfrm>
            <a:off x="28977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7" name="TextBox 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Tree>
    <p:extLst>
      <p:ext uri="{BB962C8B-B14F-4D97-AF65-F5344CB8AC3E}">
        <p14:creationId xmlns:p14="http://schemas.microsoft.com/office/powerpoint/2010/main" val="174253930"/>
      </p:ext>
    </p:extLst>
  </p:cSld>
  <p:clrMapOvr>
    <a:masterClrMapping/>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eparator">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24" name="Text Placeholder 23"/>
          <p:cNvSpPr>
            <a:spLocks noGrp="1"/>
          </p:cNvSpPr>
          <p:nvPr>
            <p:ph type="body" sz="quarter" idx="10" hasCustomPrompt="1"/>
          </p:nvPr>
        </p:nvSpPr>
        <p:spPr>
          <a:xfrm>
            <a:off x="347300" y="685800"/>
            <a:ext cx="7958500" cy="381000"/>
          </a:xfrm>
          <a:prstGeom prst="rect">
            <a:avLst/>
          </a:prstGeom>
        </p:spPr>
        <p:txBody>
          <a:bodyPr/>
          <a:lstStyle>
            <a:lvl1pPr marL="342900" indent="-342900">
              <a:buNone/>
              <a:defRPr lang="en-US" sz="1600" dirty="0">
                <a:solidFill>
                  <a:srgbClr val="C00000"/>
                </a:solidFill>
                <a:latin typeface="Arial" pitchFamily="34" charset="0"/>
                <a:cs typeface="Arial" pitchFamily="34" charset="0"/>
              </a:defRPr>
            </a:lvl1pPr>
          </a:lstStyle>
          <a:p>
            <a:pPr marL="0" lvl="0" indent="0"/>
            <a:r>
              <a:rPr lang="en-US" dirty="0" smtClean="0"/>
              <a:t>Section</a:t>
            </a:r>
            <a:endParaRPr lang="en-US" dirty="0"/>
          </a:p>
        </p:txBody>
      </p:sp>
      <p:sp>
        <p:nvSpPr>
          <p:cNvPr id="8" name="Sottotitolo 2"/>
          <p:cNvSpPr>
            <a:spLocks noGrp="1"/>
          </p:cNvSpPr>
          <p:nvPr>
            <p:ph type="subTitle" idx="1" hasCustomPrompt="1"/>
          </p:nvPr>
        </p:nvSpPr>
        <p:spPr>
          <a:xfrm>
            <a:off x="25152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sp>
        <p:nvSpPr>
          <p:cNvPr id="9" name="Titolo 1"/>
          <p:cNvSpPr>
            <a:spLocks noGrp="1"/>
          </p:cNvSpPr>
          <p:nvPr>
            <p:ph type="ctrTitle" hasCustomPrompt="1"/>
          </p:nvPr>
        </p:nvSpPr>
        <p:spPr>
          <a:xfrm>
            <a:off x="25152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10" name="TextBox 9"/>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02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314700499"/>
      </p:ext>
    </p:extLst>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ntent Slide - Standard">
    <p:spTree>
      <p:nvGrpSpPr>
        <p:cNvPr id="1" name=""/>
        <p:cNvGrpSpPr/>
        <p:nvPr/>
      </p:nvGrpSpPr>
      <p:grpSpPr>
        <a:xfrm>
          <a:off x="0" y="0"/>
          <a:ext cx="0" cy="0"/>
          <a:chOff x="0" y="0"/>
          <a:chExt cx="0" cy="0"/>
        </a:xfrm>
      </p:grpSpPr>
      <p:sp>
        <p:nvSpPr>
          <p:cNvPr id="7"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8" name="Sottotitolo 2"/>
          <p:cNvSpPr>
            <a:spLocks noGrp="1"/>
          </p:cNvSpPr>
          <p:nvPr>
            <p:ph type="subTitle" idx="1"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9" name="Segnaposto testo 18"/>
          <p:cNvSpPr>
            <a:spLocks noGrp="1"/>
          </p:cNvSpPr>
          <p:nvPr>
            <p:ph type="body" sz="quarter" idx="14" hasCustomPrompt="1"/>
          </p:nvPr>
        </p:nvSpPr>
        <p:spPr>
          <a:xfrm>
            <a:off x="347663" y="1682750"/>
            <a:ext cx="8391525" cy="437832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a:t>
            </a:r>
            <a:endParaRPr lang="it-IT" dirty="0"/>
          </a:p>
        </p:txBody>
      </p:sp>
      <p:pic>
        <p:nvPicPr>
          <p:cNvPr id="11" name="Picture 1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Font typeface="Arial" pitchFamily="34" charset="0"/>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9"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0"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439549520"/>
      </p:ext>
    </p:extLst>
  </p:cSld>
  <p:clrMapOvr>
    <a:masterClrMapping/>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2 Column">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6" name="Segnaposto testo 18"/>
          <p:cNvSpPr>
            <a:spLocks noGrp="1"/>
          </p:cNvSpPr>
          <p:nvPr>
            <p:ph type="body" sz="quarter" idx="15" hasCustomPrompt="1"/>
          </p:nvPr>
        </p:nvSpPr>
        <p:spPr>
          <a:xfrm>
            <a:off x="4613770"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Text Placeholder 19"/>
          <p:cNvSpPr>
            <a:spLocks noGrp="1"/>
          </p:cNvSpPr>
          <p:nvPr>
            <p:ph type="body" sz="quarter" idx="16"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7"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3388795668"/>
      </p:ext>
    </p:extLst>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2 Column with image">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Content Placeholder 12"/>
          <p:cNvSpPr>
            <a:spLocks noGrp="1"/>
          </p:cNvSpPr>
          <p:nvPr>
            <p:ph sz="half" idx="2"/>
          </p:nvPr>
        </p:nvSpPr>
        <p:spPr>
          <a:xfrm>
            <a:off x="4648200" y="1600200"/>
            <a:ext cx="4038600" cy="4462272"/>
          </a:xfrm>
          <a:prstGeom prst="rect">
            <a:avLst/>
          </a:prstGeom>
        </p:spPr>
        <p:txBody>
          <a:bodyPr/>
          <a:lstStyle>
            <a:lvl1pPr marL="0" indent="0">
              <a:buNone/>
              <a:defRPr sz="1600">
                <a:latin typeface="Arial" pitchFamily="34" charset="0"/>
                <a:cs typeface="Arial" pitchFamily="34" charset="0"/>
              </a:defRPr>
            </a:lvl1pPr>
          </a:lstStyle>
          <a:p>
            <a:pPr lvl="0"/>
            <a:r>
              <a:rPr lang="en-US" smtClean="0"/>
              <a:t>Click to edit Master text styles</a:t>
            </a:r>
          </a:p>
        </p:txBody>
      </p:sp>
      <p:sp>
        <p:nvSpPr>
          <p:cNvPr id="17" name="TextBox 1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6"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3"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3"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4"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590882065"/>
      </p:ext>
    </p:extLst>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Picture Placeholder 2"/>
          <p:cNvSpPr>
            <a:spLocks noGrp="1"/>
          </p:cNvSpPr>
          <p:nvPr>
            <p:ph type="pic" idx="14"/>
          </p:nvPr>
        </p:nvSpPr>
        <p:spPr>
          <a:xfrm>
            <a:off x="347299" y="1600199"/>
            <a:ext cx="8392071" cy="3203575"/>
          </a:xfrm>
          <a:prstGeom prst="rect">
            <a:avLst/>
          </a:prstGeom>
        </p:spPr>
        <p:txBody>
          <a:bodyPr/>
          <a:lstStyle>
            <a:lvl1pPr marL="0" indent="0">
              <a:buNone/>
              <a:defRPr sz="16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9" name="TextBox 18"/>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2"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4289516767"/>
      </p:ext>
    </p:extLst>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8"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6" name="TextBox 15"/>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20"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
        <p:nvSpPr>
          <p:cNvPr id="3" name="Chart Placeholder 2"/>
          <p:cNvSpPr>
            <a:spLocks noGrp="1"/>
          </p:cNvSpPr>
          <p:nvPr>
            <p:ph type="chart" sz="quarter" idx="16"/>
          </p:nvPr>
        </p:nvSpPr>
        <p:spPr>
          <a:xfrm>
            <a:off x="347663" y="1484313"/>
            <a:ext cx="8291512" cy="3313112"/>
          </a:xfrm>
          <a:prstGeom prst="rect">
            <a:avLst/>
          </a:prstGeom>
        </p:spPr>
        <p:txBody>
          <a:bodyPr/>
          <a:lstStyle>
            <a:lvl1pPr marL="0" indent="0">
              <a:buNone/>
              <a:defRPr sz="1600">
                <a:latin typeface="Arial" pitchFamily="34" charset="0"/>
                <a:cs typeface="Arial" pitchFamily="34" charset="0"/>
              </a:defRPr>
            </a:lvl1pPr>
          </a:lstStyle>
          <a:p>
            <a:r>
              <a:rPr lang="en-US" smtClean="0"/>
              <a:t>Click icon to add chart</a:t>
            </a:r>
            <a:endParaRPr lang="en-IN" dirty="0"/>
          </a:p>
        </p:txBody>
      </p:sp>
    </p:spTree>
    <p:extLst>
      <p:ext uri="{BB962C8B-B14F-4D97-AF65-F5344CB8AC3E}">
        <p14:creationId xmlns:p14="http://schemas.microsoft.com/office/powerpoint/2010/main" val="286661301"/>
      </p:ext>
    </p:extLst>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Text: 1 column">
    <p:spTree>
      <p:nvGrpSpPr>
        <p:cNvPr id="1" name=""/>
        <p:cNvGrpSpPr/>
        <p:nvPr/>
      </p:nvGrpSpPr>
      <p:grpSpPr>
        <a:xfrm>
          <a:off x="0" y="0"/>
          <a:ext cx="0" cy="0"/>
          <a:chOff x="0" y="0"/>
          <a:chExt cx="0" cy="0"/>
        </a:xfrm>
      </p:grpSpPr>
      <p:sp>
        <p:nvSpPr>
          <p:cNvPr id="19" name="Segnaposto testo 18"/>
          <p:cNvSpPr>
            <a:spLocks noGrp="1"/>
          </p:cNvSpPr>
          <p:nvPr>
            <p:ph type="body" sz="quarter" idx="14"/>
          </p:nvPr>
        </p:nvSpPr>
        <p:spPr>
          <a:xfrm>
            <a:off x="347663" y="1682750"/>
            <a:ext cx="8391525" cy="4378325"/>
          </a:xfrm>
          <a:prstGeom prst="rect">
            <a:avLst/>
          </a:prstGeom>
        </p:spPr>
        <p:txBody>
          <a:bodyPr/>
          <a:lstStyle>
            <a:lvl1pPr>
              <a:defRPr sz="1600">
                <a:latin typeface="Arial" pitchFamily="34" charset="0"/>
                <a:cs typeface="Arial" pitchFamily="34" charset="0"/>
              </a:defRPr>
            </a:lvl1pPr>
            <a:lvl2pPr>
              <a:defRPr sz="1600">
                <a:latin typeface="Arial" pitchFamily="34" charset="0"/>
                <a:cs typeface="Arial" pitchFamily="34" charset="0"/>
              </a:defRPr>
            </a:lvl2pPr>
            <a:lvl3pPr>
              <a:defRPr sz="16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dirty="0"/>
          </a:p>
        </p:txBody>
      </p:sp>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1" name="Sottotitolo 2"/>
          <p:cNvSpPr>
            <a:spLocks noGrp="1"/>
          </p:cNvSpPr>
          <p:nvPr>
            <p:ph type="subTitle" idx="1" hasCustomPrompt="1"/>
          </p:nvPr>
        </p:nvSpPr>
        <p:spPr>
          <a:xfrm>
            <a:off x="347300" y="997139"/>
            <a:ext cx="8386686" cy="374461"/>
          </a:xfrm>
          <a:prstGeom prst="rect">
            <a:avLst/>
          </a:prstGeom>
        </p:spPr>
        <p:txBody>
          <a:bodyPr>
            <a:spAutoFit/>
          </a:bodyPr>
          <a:lstStyle>
            <a:lvl1pPr>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buNone/>
            </a:pPr>
            <a:r>
              <a:rPr lang="it-IT" dirty="0" smtClean="0"/>
              <a:t>Slide Sub title</a:t>
            </a:r>
            <a:endParaRPr lang="it-IT"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4"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2"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7"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8"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857276024"/>
      </p:ext>
    </p:extLst>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rgbClr val="C21C1D"/>
        </a:solidFill>
        <a:effectLst/>
      </p:bgPr>
    </p:bg>
    <p:spTree>
      <p:nvGrpSpPr>
        <p:cNvPr id="1" name=""/>
        <p:cNvGrpSpPr/>
        <p:nvPr/>
      </p:nvGrpSpPr>
      <p:grpSpPr>
        <a:xfrm>
          <a:off x="0" y="0"/>
          <a:ext cx="0" cy="0"/>
          <a:chOff x="0" y="0"/>
          <a:chExt cx="0" cy="0"/>
        </a:xfrm>
      </p:grpSpPr>
      <p:pic>
        <p:nvPicPr>
          <p:cNvPr id="13721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38125" y="216246"/>
            <a:ext cx="1777653" cy="69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userDrawn="1"/>
        </p:nvSpPr>
        <p:spPr>
          <a:xfrm>
            <a:off x="457200" y="3276600"/>
            <a:ext cx="2133600" cy="584775"/>
          </a:xfrm>
          <a:prstGeom prst="rect">
            <a:avLst/>
          </a:prstGeom>
          <a:noFill/>
        </p:spPr>
        <p:txBody>
          <a:bodyPr wrap="square" rtlCol="0">
            <a:spAutoFit/>
          </a:bodyPr>
          <a:lstStyle/>
          <a:p>
            <a:r>
              <a:rPr lang="en-US" sz="3200" b="1" dirty="0" smtClean="0">
                <a:solidFill>
                  <a:schemeClr val="bg1"/>
                </a:solidFill>
                <a:latin typeface="Arial" pitchFamily="34" charset="0"/>
                <a:cs typeface="Arial" pitchFamily="34" charset="0"/>
              </a:rPr>
              <a:t>Thanks</a:t>
            </a:r>
            <a:endParaRPr lang="en-US" sz="3200" b="1" dirty="0">
              <a:solidFill>
                <a:schemeClr val="bg1"/>
              </a:solidFill>
              <a:latin typeface="Arial" pitchFamily="34" charset="0"/>
              <a:cs typeface="Arial" pitchFamily="34" charset="0"/>
            </a:endParaRPr>
          </a:p>
        </p:txBody>
      </p:sp>
      <p:sp>
        <p:nvSpPr>
          <p:cNvPr id="6" name="Text Placeholder 5"/>
          <p:cNvSpPr>
            <a:spLocks noGrp="1"/>
          </p:cNvSpPr>
          <p:nvPr>
            <p:ph type="body" sz="quarter" idx="11" hasCustomPrompt="1"/>
          </p:nvPr>
        </p:nvSpPr>
        <p:spPr>
          <a:xfrm>
            <a:off x="533400" y="4343400"/>
            <a:ext cx="3581400" cy="1323439"/>
          </a:xfrm>
          <a:prstGeom prst="rect">
            <a:avLst/>
          </a:prstGeom>
          <a:noFill/>
        </p:spPr>
        <p:txBody>
          <a:bodyPr wrap="square" rtlCol="0">
            <a:spAutoFit/>
          </a:bodyPr>
          <a:lstStyle>
            <a:lvl1pPr marL="0" indent="0" fontAlgn="base">
              <a:spcBef>
                <a:spcPct val="0"/>
              </a:spcBef>
              <a:spcAft>
                <a:spcPct val="0"/>
              </a:spcAft>
              <a:buNone/>
              <a:defRPr lang="en-US" sz="1600" b="0" dirty="0">
                <a:solidFill>
                  <a:schemeClr val="bg1"/>
                </a:solidFill>
                <a:latin typeface="Arial" charset="0"/>
              </a:defRPr>
            </a:lvl1pPr>
          </a:lstStyle>
          <a:p>
            <a:pPr marL="0" lvl="0" indent="0" fontAlgn="base">
              <a:spcBef>
                <a:spcPct val="0"/>
              </a:spcBef>
              <a:spcAft>
                <a:spcPct val="0"/>
              </a:spcAft>
            </a:pPr>
            <a:r>
              <a:rPr lang="en-US" dirty="0" smtClean="0"/>
              <a:t>Name</a:t>
            </a:r>
          </a:p>
          <a:p>
            <a:pPr marL="0" lvl="0" indent="0" fontAlgn="base">
              <a:spcBef>
                <a:spcPct val="0"/>
              </a:spcBef>
              <a:spcAft>
                <a:spcPct val="0"/>
              </a:spcAft>
              <a:buNone/>
            </a:pPr>
            <a:r>
              <a:rPr lang="en-US" sz="1600" b="0" dirty="0" smtClean="0">
                <a:solidFill>
                  <a:schemeClr val="bg1"/>
                </a:solidFill>
              </a:rPr>
              <a:t>Email address</a:t>
            </a:r>
          </a:p>
          <a:p>
            <a:pPr marL="0" lvl="0" indent="0" fontAlgn="base">
              <a:spcBef>
                <a:spcPct val="0"/>
              </a:spcBef>
              <a:spcAft>
                <a:spcPct val="0"/>
              </a:spcAft>
              <a:buNone/>
            </a:pPr>
            <a:r>
              <a:rPr lang="en-US" sz="1600" b="0" dirty="0" smtClean="0">
                <a:solidFill>
                  <a:schemeClr val="bg1"/>
                </a:solidFill>
              </a:rPr>
              <a:t>Contact</a:t>
            </a:r>
            <a:r>
              <a:rPr lang="en-US" sz="1600" b="0" baseline="0" dirty="0" smtClean="0">
                <a:solidFill>
                  <a:schemeClr val="bg1"/>
                </a:solidFill>
              </a:rPr>
              <a:t> Information</a:t>
            </a:r>
          </a:p>
          <a:p>
            <a:pPr marL="0" lvl="0" indent="0" fontAlgn="base">
              <a:spcBef>
                <a:spcPct val="0"/>
              </a:spcBef>
              <a:spcAft>
                <a:spcPct val="0"/>
              </a:spcAft>
              <a:buNone/>
            </a:pPr>
            <a:r>
              <a:rPr lang="en-US" sz="1600" b="0" baseline="0" dirty="0" smtClean="0">
                <a:solidFill>
                  <a:schemeClr val="bg1"/>
                </a:solidFill>
              </a:rPr>
              <a:t>www.futuregenerali.in</a:t>
            </a:r>
            <a:endParaRPr lang="en-US" sz="1600" b="0" dirty="0" smtClean="0">
              <a:solidFill>
                <a:schemeClr val="bg1"/>
              </a:solidFill>
            </a:endParaRPr>
          </a:p>
          <a:p>
            <a:pPr marL="0" lvl="0" indent="0" fontAlgn="base">
              <a:spcBef>
                <a:spcPct val="0"/>
              </a:spcBef>
              <a:spcAft>
                <a:spcPct val="0"/>
              </a:spcAft>
            </a:pPr>
            <a:endParaRPr lang="en-US" dirty="0"/>
          </a:p>
        </p:txBody>
      </p:sp>
    </p:spTree>
    <p:extLst>
      <p:ext uri="{BB962C8B-B14F-4D97-AF65-F5344CB8AC3E}">
        <p14:creationId xmlns:p14="http://schemas.microsoft.com/office/powerpoint/2010/main" val="1304270834"/>
      </p:ext>
    </p:extLst>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165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7" r:id="rId7"/>
    <p:sldLayoutId id="2147483654" r:id="rId8"/>
    <p:sldLayoutId id="2147483656" r:id="rId9"/>
  </p:sldLayoutIdLst>
  <p:transition>
    <p:wipe dir="r"/>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a:spLocks noGrp="1"/>
          </p:cNvSpPr>
          <p:nvPr>
            <p:ph type="ctrTitle"/>
          </p:nvPr>
        </p:nvSpPr>
        <p:spPr>
          <a:xfrm>
            <a:off x="304800" y="2895600"/>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pPr algn="ctr"/>
            <a:r>
              <a:rPr lang="en-US" sz="3500" dirty="0" smtClean="0">
                <a:latin typeface="Arial (headings)"/>
              </a:rPr>
              <a:t>Horse Insurance </a:t>
            </a:r>
            <a:endParaRPr lang="it-IT" sz="3500" dirty="0">
              <a:latin typeface="Arial (headings)"/>
            </a:endParaRPr>
          </a:p>
        </p:txBody>
      </p:sp>
      <p:pic>
        <p:nvPicPr>
          <p:cNvPr id="10242" name="Picture 2" descr="Image result for images of horse insurance"/>
          <p:cNvPicPr>
            <a:picLocks noChangeAspect="1" noChangeArrowheads="1"/>
          </p:cNvPicPr>
          <p:nvPr/>
        </p:nvPicPr>
        <p:blipFill>
          <a:blip r:embed="rId2" cstate="print"/>
          <a:srcRect/>
          <a:stretch>
            <a:fillRect/>
          </a:stretch>
        </p:blipFill>
        <p:spPr bwMode="auto">
          <a:xfrm>
            <a:off x="2514600" y="3352800"/>
            <a:ext cx="4267200" cy="1524000"/>
          </a:xfrm>
          <a:prstGeom prst="rect">
            <a:avLst/>
          </a:prstGeom>
          <a:noFill/>
        </p:spPr>
      </p:pic>
    </p:spTree>
    <p:extLst>
      <p:ext uri="{BB962C8B-B14F-4D97-AF65-F5344CB8AC3E}">
        <p14:creationId xmlns:p14="http://schemas.microsoft.com/office/powerpoint/2010/main" val="547374306"/>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Horse Insurance</a:t>
            </a:r>
            <a:endParaRPr lang="en-US" sz="3200" b="1" dirty="0">
              <a:latin typeface="Arial (headings)"/>
            </a:endParaRPr>
          </a:p>
        </p:txBody>
      </p:sp>
      <p:sp>
        <p:nvSpPr>
          <p:cNvPr id="9" name="Flowchart: Extract 8"/>
          <p:cNvSpPr/>
          <p:nvPr/>
        </p:nvSpPr>
        <p:spPr>
          <a:xfrm>
            <a:off x="2362200" y="1981200"/>
            <a:ext cx="4343400" cy="3276600"/>
          </a:xfrm>
          <a:prstGeom prst="flowChartExtra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Connector 9"/>
          <p:cNvSpPr/>
          <p:nvPr/>
        </p:nvSpPr>
        <p:spPr>
          <a:xfrm>
            <a:off x="3352800" y="838200"/>
            <a:ext cx="2514600" cy="1524000"/>
          </a:xfrm>
          <a:prstGeom prst="flowChartConnector">
            <a:avLst/>
          </a:prstGeom>
          <a:solidFill>
            <a:schemeClr val="accent4">
              <a:lumMod val="40000"/>
              <a:lumOff val="60000"/>
            </a:schemeClr>
          </a:solidFill>
          <a:ln>
            <a:solidFill>
              <a:schemeClr val="bg2">
                <a:lumMod val="90000"/>
              </a:schemeClr>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Features &amp; Benefits</a:t>
            </a:r>
            <a:endParaRPr lang="en-US" sz="1400" dirty="0">
              <a:solidFill>
                <a:schemeClr val="tx1"/>
              </a:solidFill>
              <a:latin typeface="Arial" pitchFamily="34" charset="0"/>
              <a:cs typeface="Arial" pitchFamily="34" charset="0"/>
            </a:endParaRPr>
          </a:p>
        </p:txBody>
      </p:sp>
      <p:sp>
        <p:nvSpPr>
          <p:cNvPr id="11" name="Flowchart: Connector 10"/>
          <p:cNvSpPr/>
          <p:nvPr/>
        </p:nvSpPr>
        <p:spPr>
          <a:xfrm>
            <a:off x="685800" y="4572000"/>
            <a:ext cx="2514600" cy="1524000"/>
          </a:xfrm>
          <a:prstGeom prst="flowChartConnector">
            <a:avLst/>
          </a:prstGeom>
          <a:solidFill>
            <a:schemeClr val="accent4">
              <a:lumMod val="40000"/>
              <a:lumOff val="60000"/>
            </a:schemeClr>
          </a:solidFill>
          <a:ln>
            <a:solidFill>
              <a:schemeClr val="bg2">
                <a:lumMod val="90000"/>
              </a:schemeClr>
            </a:solidFill>
          </a:ln>
          <a:effectLst>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Underwriting Guidelines</a:t>
            </a:r>
          </a:p>
        </p:txBody>
      </p:sp>
      <p:sp>
        <p:nvSpPr>
          <p:cNvPr id="12" name="Flowchart: Connector 11"/>
          <p:cNvSpPr/>
          <p:nvPr/>
        </p:nvSpPr>
        <p:spPr>
          <a:xfrm>
            <a:off x="6096000" y="4572000"/>
            <a:ext cx="2514600" cy="1524000"/>
          </a:xfrm>
          <a:prstGeom prst="flowChartConnector">
            <a:avLst/>
          </a:prstGeom>
          <a:solidFill>
            <a:schemeClr val="accent4">
              <a:lumMod val="40000"/>
              <a:lumOff val="60000"/>
            </a:schemeClr>
          </a:solidFill>
          <a:ln>
            <a:solidFill>
              <a:schemeClr val="bg2">
                <a:lumMod val="90000"/>
              </a:schemeClr>
            </a:solidFill>
          </a:ln>
          <a:effectLst>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Claims Process</a:t>
            </a:r>
          </a:p>
        </p:txBody>
      </p:sp>
      <p:pic>
        <p:nvPicPr>
          <p:cNvPr id="9222" name="Picture 6" descr="Image result for images of horse"/>
          <p:cNvPicPr>
            <a:picLocks noChangeAspect="1" noChangeArrowheads="1"/>
          </p:cNvPicPr>
          <p:nvPr/>
        </p:nvPicPr>
        <p:blipFill>
          <a:blip r:embed="rId3" cstate="print"/>
          <a:srcRect/>
          <a:stretch>
            <a:fillRect/>
          </a:stretch>
        </p:blipFill>
        <p:spPr bwMode="auto">
          <a:xfrm>
            <a:off x="3810000" y="2819400"/>
            <a:ext cx="1699203" cy="2438400"/>
          </a:xfrm>
          <a:prstGeom prst="rect">
            <a:avLst/>
          </a:prstGeom>
          <a:noFill/>
        </p:spPr>
      </p:pic>
    </p:spTree>
    <p:extLst>
      <p:ext uri="{BB962C8B-B14F-4D97-AF65-F5344CB8AC3E}">
        <p14:creationId xmlns:p14="http://schemas.microsoft.com/office/powerpoint/2010/main" val="408906326"/>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What is Horse Insurance Policy?</a:t>
            </a:r>
            <a:endParaRPr lang="en-US" sz="3200" b="1" dirty="0">
              <a:latin typeface="Arial (headings)"/>
            </a:endParaRPr>
          </a:p>
        </p:txBody>
      </p:sp>
      <p:sp>
        <p:nvSpPr>
          <p:cNvPr id="7" name="Horizontal Scroll 6"/>
          <p:cNvSpPr/>
          <p:nvPr/>
        </p:nvSpPr>
        <p:spPr>
          <a:xfrm>
            <a:off x="1219200" y="1219200"/>
            <a:ext cx="6553200" cy="990600"/>
          </a:xfrm>
          <a:prstGeom prst="horizontalScroll">
            <a:avLst/>
          </a:prstGeom>
          <a:solidFill>
            <a:schemeClr val="accent4">
              <a:lumMod val="40000"/>
              <a:lumOff val="60000"/>
            </a:schemeClr>
          </a:solidFill>
          <a:ln>
            <a:solidFill>
              <a:schemeClr val="bg2">
                <a:lumMod val="9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tabLst>
                <a:tab pos="8058150" algn="l"/>
              </a:tabLst>
            </a:pPr>
            <a:r>
              <a:rPr lang="en-GB" sz="1400" dirty="0" smtClean="0">
                <a:solidFill>
                  <a:schemeClr val="tx1"/>
                </a:solidFill>
                <a:latin typeface="Arial" pitchFamily="34" charset="0"/>
                <a:cs typeface="Arial" pitchFamily="34" charset="0"/>
              </a:rPr>
              <a:t>This policy is specifically designed to provide valuable </a:t>
            </a:r>
            <a:r>
              <a:rPr lang="en-US" sz="1400" dirty="0" smtClean="0">
                <a:solidFill>
                  <a:schemeClr val="tx1"/>
                </a:solidFill>
                <a:latin typeface="Arial" pitchFamily="34" charset="0"/>
                <a:cs typeface="Arial" pitchFamily="34" charset="0"/>
              </a:rPr>
              <a:t>financial</a:t>
            </a:r>
            <a:r>
              <a:rPr lang="en-GB" sz="1400" dirty="0" smtClean="0">
                <a:solidFill>
                  <a:schemeClr val="tx1"/>
                </a:solidFill>
                <a:latin typeface="Arial" pitchFamily="34" charset="0"/>
                <a:cs typeface="Arial" pitchFamily="34" charset="0"/>
              </a:rPr>
              <a:t> protection to Horse Owners of Urban, Semi-urban and Rural areas</a:t>
            </a:r>
          </a:p>
        </p:txBody>
      </p:sp>
      <p:sp>
        <p:nvSpPr>
          <p:cNvPr id="8" name="Right Arrow Callout 7"/>
          <p:cNvSpPr/>
          <p:nvPr/>
        </p:nvSpPr>
        <p:spPr>
          <a:xfrm>
            <a:off x="990600" y="3429000"/>
            <a:ext cx="1676400" cy="1524000"/>
          </a:xfrm>
          <a:prstGeom prst="rightArrowCallout">
            <a:avLst/>
          </a:prstGeom>
          <a:solidFill>
            <a:schemeClr val="accent4">
              <a:lumMod val="40000"/>
              <a:lumOff val="60000"/>
            </a:schemeClr>
          </a:solidFill>
          <a:ln>
            <a:solidFill>
              <a:schemeClr val="bg1">
                <a:lumMod val="8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Coverage</a:t>
            </a:r>
            <a:endParaRPr lang="en-US" sz="1400" dirty="0">
              <a:solidFill>
                <a:schemeClr val="tx1"/>
              </a:solidFill>
              <a:latin typeface="Arial" pitchFamily="34" charset="0"/>
              <a:cs typeface="Arial" pitchFamily="34" charset="0"/>
            </a:endParaRPr>
          </a:p>
        </p:txBody>
      </p:sp>
      <p:sp>
        <p:nvSpPr>
          <p:cNvPr id="11" name="Up Arrow 10"/>
          <p:cNvSpPr/>
          <p:nvPr/>
        </p:nvSpPr>
        <p:spPr>
          <a:xfrm rot="3902442">
            <a:off x="3222662" y="2386684"/>
            <a:ext cx="533400" cy="2070181"/>
          </a:xfrm>
          <a:prstGeom prst="upArrow">
            <a:avLst/>
          </a:prstGeom>
          <a:solidFill>
            <a:schemeClr val="accent4">
              <a:lumMod val="40000"/>
              <a:lumOff val="60000"/>
            </a:schemeClr>
          </a:solidFill>
          <a:ln>
            <a:solidFill>
              <a:schemeClr val="bg2">
                <a:lumMod val="90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p Arrow 13"/>
          <p:cNvSpPr/>
          <p:nvPr/>
        </p:nvSpPr>
        <p:spPr>
          <a:xfrm rot="6859331">
            <a:off x="3148565" y="3977657"/>
            <a:ext cx="533400" cy="2070181"/>
          </a:xfrm>
          <a:prstGeom prst="upArrow">
            <a:avLst/>
          </a:prstGeom>
          <a:solidFill>
            <a:schemeClr val="accent4">
              <a:lumMod val="40000"/>
              <a:lumOff val="60000"/>
            </a:schemeClr>
          </a:solidFill>
          <a:ln>
            <a:solidFill>
              <a:schemeClr val="bg2">
                <a:lumMod val="90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4953000" y="2438400"/>
            <a:ext cx="2667000" cy="1371600"/>
          </a:xfrm>
          <a:prstGeom prst="roundRect">
            <a:avLst/>
          </a:prstGeom>
          <a:solidFill>
            <a:schemeClr val="accent4">
              <a:lumMod val="40000"/>
              <a:lumOff val="60000"/>
            </a:schemeClr>
          </a:solidFill>
          <a:ln>
            <a:solidFill>
              <a:schemeClr val="bg2">
                <a:lumMod val="90000"/>
              </a:schemeClr>
            </a:solidFill>
          </a:ln>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04813" algn="ctr">
              <a:tabLst>
                <a:tab pos="344488" algn="l"/>
                <a:tab pos="8058150" algn="l"/>
              </a:tabLst>
            </a:pPr>
            <a:r>
              <a:rPr lang="en-US" sz="1400" dirty="0" smtClean="0">
                <a:solidFill>
                  <a:schemeClr val="tx1"/>
                </a:solidFill>
                <a:latin typeface="Arial" pitchFamily="34" charset="0"/>
                <a:cs typeface="Arial" pitchFamily="34" charset="0"/>
              </a:rPr>
              <a:t>Death of Horse by disease or  </a:t>
            </a:r>
          </a:p>
          <a:p>
            <a:pPr indent="-404813" algn="ctr">
              <a:tabLst>
                <a:tab pos="344488" algn="l"/>
                <a:tab pos="8058150" algn="l"/>
              </a:tabLst>
            </a:pPr>
            <a:r>
              <a:rPr lang="en-US" sz="1400" dirty="0" smtClean="0">
                <a:solidFill>
                  <a:schemeClr val="tx1"/>
                </a:solidFill>
                <a:latin typeface="Arial" pitchFamily="34" charset="0"/>
                <a:cs typeface="Arial" pitchFamily="34" charset="0"/>
              </a:rPr>
              <a:t>                accident</a:t>
            </a:r>
          </a:p>
        </p:txBody>
      </p:sp>
      <p:sp>
        <p:nvSpPr>
          <p:cNvPr id="17" name="Rounded Rectangle 16"/>
          <p:cNvSpPr/>
          <p:nvPr/>
        </p:nvSpPr>
        <p:spPr>
          <a:xfrm>
            <a:off x="4953000" y="4572000"/>
            <a:ext cx="2743200" cy="1600200"/>
          </a:xfrm>
          <a:prstGeom prst="roundRect">
            <a:avLst/>
          </a:prstGeom>
          <a:solidFill>
            <a:schemeClr val="accent4">
              <a:lumMod val="40000"/>
              <a:lumOff val="60000"/>
            </a:schemeClr>
          </a:solidFill>
          <a:ln>
            <a:solidFill>
              <a:schemeClr val="bg2">
                <a:lumMod val="90000"/>
              </a:schemeClr>
            </a:solidFill>
          </a:ln>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Permanent Total Disability of the Horse due to accident, which results in that animal no longer being able to fulfill the purpose for which it was intended</a:t>
            </a:r>
            <a:endParaRPr lang="en-US" sz="1400" dirty="0">
              <a:solidFill>
                <a:schemeClr val="tx1"/>
              </a:solidFill>
              <a:latin typeface="Arial" pitchFamily="34" charset="0"/>
              <a:cs typeface="Arial" pitchFamily="34" charset="0"/>
            </a:endParaRPr>
          </a:p>
        </p:txBody>
      </p:sp>
      <p:pic>
        <p:nvPicPr>
          <p:cNvPr id="7170" name="Picture 2" descr="Image result for images of horse"/>
          <p:cNvPicPr>
            <a:picLocks noChangeAspect="1" noChangeArrowheads="1"/>
          </p:cNvPicPr>
          <p:nvPr/>
        </p:nvPicPr>
        <p:blipFill>
          <a:blip r:embed="rId2" cstate="print"/>
          <a:srcRect/>
          <a:stretch>
            <a:fillRect/>
          </a:stretch>
        </p:blipFill>
        <p:spPr bwMode="auto">
          <a:xfrm>
            <a:off x="6934200" y="1"/>
            <a:ext cx="2209800" cy="1219200"/>
          </a:xfrm>
          <a:prstGeom prst="rect">
            <a:avLst/>
          </a:prstGeom>
          <a:noFill/>
        </p:spPr>
      </p:pic>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Premium </a:t>
            </a:r>
            <a:endParaRPr lang="en-US" sz="3200" b="1" dirty="0">
              <a:latin typeface="Arial (headings)"/>
            </a:endParaRPr>
          </a:p>
        </p:txBody>
      </p:sp>
      <p:sp>
        <p:nvSpPr>
          <p:cNvPr id="9" name="Notched Right Arrow 8"/>
          <p:cNvSpPr/>
          <p:nvPr/>
        </p:nvSpPr>
        <p:spPr>
          <a:xfrm>
            <a:off x="1219200" y="1295400"/>
            <a:ext cx="2362200" cy="685800"/>
          </a:xfrm>
          <a:prstGeom prst="notchedRightArrow">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For Death only cover</a:t>
            </a:r>
            <a:endParaRPr lang="en-US" sz="1400" dirty="0">
              <a:solidFill>
                <a:schemeClr val="tx1"/>
              </a:solidFill>
            </a:endParaRPr>
          </a:p>
        </p:txBody>
      </p:sp>
      <p:sp>
        <p:nvSpPr>
          <p:cNvPr id="13" name="Notched Right Arrow 12"/>
          <p:cNvSpPr/>
          <p:nvPr/>
        </p:nvSpPr>
        <p:spPr>
          <a:xfrm>
            <a:off x="1219200" y="2133600"/>
            <a:ext cx="2362200" cy="685800"/>
          </a:xfrm>
          <a:prstGeom prst="notchedRightArrow">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For PTD cover</a:t>
            </a:r>
            <a:endParaRPr lang="en-US" sz="1400" dirty="0">
              <a:solidFill>
                <a:schemeClr val="tx1"/>
              </a:solidFill>
              <a:latin typeface="Arial" charset="0"/>
            </a:endParaRPr>
          </a:p>
        </p:txBody>
      </p:sp>
      <p:sp>
        <p:nvSpPr>
          <p:cNvPr id="15" name="Down Arrow Callout 14"/>
          <p:cNvSpPr/>
          <p:nvPr/>
        </p:nvSpPr>
        <p:spPr>
          <a:xfrm>
            <a:off x="2819400" y="762000"/>
            <a:ext cx="2590800" cy="609600"/>
          </a:xfrm>
          <a:prstGeom prst="downArrowCallout">
            <a:avLst/>
          </a:prstGeom>
          <a:solidFill>
            <a:schemeClr val="accent4">
              <a:lumMod val="40000"/>
              <a:lumOff val="60000"/>
            </a:schemeClr>
          </a:solidFill>
          <a:ln>
            <a:solidFill>
              <a:schemeClr val="bg1">
                <a:lumMod val="8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Premium Rate</a:t>
            </a:r>
            <a:endParaRPr lang="en-US" sz="1400" dirty="0">
              <a:solidFill>
                <a:schemeClr val="tx1"/>
              </a:solidFill>
              <a:latin typeface="Arial" pitchFamily="34" charset="0"/>
              <a:cs typeface="Arial" pitchFamily="34" charset="0"/>
            </a:endParaRPr>
          </a:p>
        </p:txBody>
      </p:sp>
      <p:sp>
        <p:nvSpPr>
          <p:cNvPr id="16" name="Flowchart: Process 15"/>
          <p:cNvSpPr/>
          <p:nvPr/>
        </p:nvSpPr>
        <p:spPr>
          <a:xfrm>
            <a:off x="2819400" y="2895600"/>
            <a:ext cx="2438400" cy="304800"/>
          </a:xfrm>
          <a:prstGeom prst="flowChartProcess">
            <a:avLst/>
          </a:prstGeom>
          <a:solidFill>
            <a:schemeClr val="accent4">
              <a:lumMod val="40000"/>
              <a:lumOff val="60000"/>
            </a:schemeClr>
          </a:solidFill>
          <a:ln>
            <a:solidFill>
              <a:schemeClr val="bg1">
                <a:lumMod val="8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Group Discount</a:t>
            </a:r>
          </a:p>
        </p:txBody>
      </p:sp>
      <p:sp>
        <p:nvSpPr>
          <p:cNvPr id="17" name="Down Arrow Callout 16"/>
          <p:cNvSpPr/>
          <p:nvPr/>
        </p:nvSpPr>
        <p:spPr>
          <a:xfrm>
            <a:off x="1219200" y="3352800"/>
            <a:ext cx="1676400" cy="457200"/>
          </a:xfrm>
          <a:prstGeom prst="downArrowCallout">
            <a:avLst/>
          </a:prstGeom>
          <a:solidFill>
            <a:schemeClr val="accent4">
              <a:lumMod val="40000"/>
              <a:lumOff val="60000"/>
            </a:schemeClr>
          </a:solidFill>
          <a:ln>
            <a:solidFill>
              <a:schemeClr val="bg1">
                <a:lumMod val="8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No. of Horses</a:t>
            </a:r>
            <a:endParaRPr lang="en-US" sz="1400" dirty="0">
              <a:solidFill>
                <a:schemeClr val="tx1"/>
              </a:solidFill>
              <a:latin typeface="Arial" pitchFamily="34" charset="0"/>
              <a:cs typeface="Arial" pitchFamily="34" charset="0"/>
            </a:endParaRPr>
          </a:p>
        </p:txBody>
      </p:sp>
      <p:sp>
        <p:nvSpPr>
          <p:cNvPr id="18" name="Down Arrow Callout 17"/>
          <p:cNvSpPr/>
          <p:nvPr/>
        </p:nvSpPr>
        <p:spPr>
          <a:xfrm>
            <a:off x="4800600" y="3352800"/>
            <a:ext cx="1752600" cy="457200"/>
          </a:xfrm>
          <a:prstGeom prst="downArrowCallout">
            <a:avLst/>
          </a:prstGeom>
          <a:solidFill>
            <a:schemeClr val="accent4">
              <a:lumMod val="40000"/>
              <a:lumOff val="60000"/>
            </a:schemeClr>
          </a:solidFill>
          <a:ln>
            <a:solidFill>
              <a:schemeClr val="bg1">
                <a:lumMod val="8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Rate of Discount</a:t>
            </a:r>
          </a:p>
        </p:txBody>
      </p:sp>
      <p:sp>
        <p:nvSpPr>
          <p:cNvPr id="21" name="Flowchart: Display 20"/>
          <p:cNvSpPr/>
          <p:nvPr/>
        </p:nvSpPr>
        <p:spPr>
          <a:xfrm>
            <a:off x="4876800" y="38862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2.5 %</a:t>
            </a:r>
            <a:endParaRPr lang="en-US" sz="1400" dirty="0">
              <a:solidFill>
                <a:schemeClr val="tx1"/>
              </a:solidFill>
              <a:latin typeface="Arial" pitchFamily="34" charset="0"/>
              <a:cs typeface="Arial" pitchFamily="34" charset="0"/>
            </a:endParaRPr>
          </a:p>
        </p:txBody>
      </p:sp>
      <p:sp>
        <p:nvSpPr>
          <p:cNvPr id="22" name="Flowchart: Display 21"/>
          <p:cNvSpPr/>
          <p:nvPr/>
        </p:nvSpPr>
        <p:spPr>
          <a:xfrm>
            <a:off x="4876800" y="43434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5 %</a:t>
            </a:r>
            <a:endParaRPr lang="en-US" sz="1400" dirty="0">
              <a:solidFill>
                <a:schemeClr val="tx1"/>
              </a:solidFill>
              <a:latin typeface="Arial" pitchFamily="34" charset="0"/>
              <a:cs typeface="Arial" pitchFamily="34" charset="0"/>
            </a:endParaRPr>
          </a:p>
        </p:txBody>
      </p:sp>
      <p:sp>
        <p:nvSpPr>
          <p:cNvPr id="23" name="Flowchart: Display 22"/>
          <p:cNvSpPr/>
          <p:nvPr/>
        </p:nvSpPr>
        <p:spPr>
          <a:xfrm>
            <a:off x="4876800" y="48006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7.5 %</a:t>
            </a:r>
            <a:endParaRPr lang="en-US" sz="1400" dirty="0">
              <a:solidFill>
                <a:schemeClr val="tx1"/>
              </a:solidFill>
              <a:latin typeface="Arial" pitchFamily="34" charset="0"/>
              <a:cs typeface="Arial" pitchFamily="34" charset="0"/>
            </a:endParaRPr>
          </a:p>
        </p:txBody>
      </p:sp>
      <p:sp>
        <p:nvSpPr>
          <p:cNvPr id="24" name="Flowchart: Display 23"/>
          <p:cNvSpPr/>
          <p:nvPr/>
        </p:nvSpPr>
        <p:spPr>
          <a:xfrm>
            <a:off x="4876800" y="52578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10 %</a:t>
            </a:r>
            <a:endParaRPr lang="en-US" sz="1400" dirty="0">
              <a:solidFill>
                <a:schemeClr val="tx1"/>
              </a:solidFill>
              <a:latin typeface="Arial" pitchFamily="34" charset="0"/>
              <a:cs typeface="Arial" pitchFamily="34" charset="0"/>
            </a:endParaRPr>
          </a:p>
        </p:txBody>
      </p:sp>
      <p:sp>
        <p:nvSpPr>
          <p:cNvPr id="25" name="Flowchart: Display 24"/>
          <p:cNvSpPr/>
          <p:nvPr/>
        </p:nvSpPr>
        <p:spPr>
          <a:xfrm>
            <a:off x="4876800" y="57150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12.5 %</a:t>
            </a:r>
            <a:endParaRPr lang="en-US" sz="1400" dirty="0">
              <a:solidFill>
                <a:schemeClr val="tx1"/>
              </a:solidFill>
              <a:latin typeface="Arial" pitchFamily="34" charset="0"/>
              <a:cs typeface="Arial" pitchFamily="34" charset="0"/>
            </a:endParaRPr>
          </a:p>
        </p:txBody>
      </p:sp>
      <p:sp>
        <p:nvSpPr>
          <p:cNvPr id="26" name="Flowchart: Display 25"/>
          <p:cNvSpPr/>
          <p:nvPr/>
        </p:nvSpPr>
        <p:spPr>
          <a:xfrm>
            <a:off x="4876800" y="61722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15 %</a:t>
            </a:r>
            <a:endParaRPr lang="en-US" sz="1400" dirty="0">
              <a:solidFill>
                <a:schemeClr val="tx1"/>
              </a:solidFill>
              <a:latin typeface="Arial" pitchFamily="34" charset="0"/>
              <a:cs typeface="Arial" pitchFamily="34" charset="0"/>
            </a:endParaRPr>
          </a:p>
        </p:txBody>
      </p:sp>
      <p:sp>
        <p:nvSpPr>
          <p:cNvPr id="27" name="Oval 26"/>
          <p:cNvSpPr/>
          <p:nvPr/>
        </p:nvSpPr>
        <p:spPr>
          <a:xfrm>
            <a:off x="4876800" y="1295400"/>
            <a:ext cx="1447800" cy="533400"/>
          </a:xfrm>
          <a:prstGeom prst="ellipse">
            <a:avLst/>
          </a:prstGeom>
          <a:solidFill>
            <a:schemeClr val="accent4">
              <a:lumMod val="40000"/>
              <a:lumOff val="6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4.50%+ST</a:t>
            </a:r>
            <a:endParaRPr lang="en-US" sz="1400" dirty="0">
              <a:solidFill>
                <a:schemeClr val="tx1"/>
              </a:solidFill>
            </a:endParaRPr>
          </a:p>
        </p:txBody>
      </p:sp>
      <p:sp>
        <p:nvSpPr>
          <p:cNvPr id="29" name="Oval 28"/>
          <p:cNvSpPr/>
          <p:nvPr/>
        </p:nvSpPr>
        <p:spPr>
          <a:xfrm>
            <a:off x="4876800" y="1981200"/>
            <a:ext cx="1447800" cy="533400"/>
          </a:xfrm>
          <a:prstGeom prst="ellipse">
            <a:avLst/>
          </a:prstGeom>
          <a:solidFill>
            <a:schemeClr val="accent4">
              <a:lumMod val="40000"/>
              <a:lumOff val="6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1.00%+ST </a:t>
            </a:r>
            <a:endParaRPr lang="en-US" sz="1400" dirty="0">
              <a:solidFill>
                <a:schemeClr val="tx1"/>
              </a:solidFill>
            </a:endParaRPr>
          </a:p>
        </p:txBody>
      </p:sp>
      <p:sp>
        <p:nvSpPr>
          <p:cNvPr id="30" name="Chevron 29"/>
          <p:cNvSpPr/>
          <p:nvPr/>
        </p:nvSpPr>
        <p:spPr>
          <a:xfrm>
            <a:off x="1447800" y="38862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5-10</a:t>
            </a:r>
            <a:endParaRPr lang="en-US" sz="1400" dirty="0">
              <a:solidFill>
                <a:schemeClr val="tx1"/>
              </a:solidFill>
              <a:latin typeface="Arial" charset="0"/>
            </a:endParaRPr>
          </a:p>
        </p:txBody>
      </p:sp>
      <p:sp>
        <p:nvSpPr>
          <p:cNvPr id="31" name="Chevron 30"/>
          <p:cNvSpPr/>
          <p:nvPr/>
        </p:nvSpPr>
        <p:spPr>
          <a:xfrm>
            <a:off x="1447800" y="43434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11-15</a:t>
            </a:r>
            <a:endParaRPr lang="en-US" sz="1400" dirty="0">
              <a:solidFill>
                <a:schemeClr val="tx1"/>
              </a:solidFill>
              <a:latin typeface="Arial" charset="0"/>
            </a:endParaRPr>
          </a:p>
        </p:txBody>
      </p:sp>
      <p:sp>
        <p:nvSpPr>
          <p:cNvPr id="32" name="Chevron 31"/>
          <p:cNvSpPr/>
          <p:nvPr/>
        </p:nvSpPr>
        <p:spPr>
          <a:xfrm>
            <a:off x="1447800" y="48006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16-25</a:t>
            </a:r>
            <a:endParaRPr lang="en-US" sz="1400" dirty="0">
              <a:solidFill>
                <a:schemeClr val="tx1"/>
              </a:solidFill>
              <a:latin typeface="Arial" charset="0"/>
            </a:endParaRPr>
          </a:p>
        </p:txBody>
      </p:sp>
      <p:sp>
        <p:nvSpPr>
          <p:cNvPr id="33" name="Chevron 32"/>
          <p:cNvSpPr/>
          <p:nvPr/>
        </p:nvSpPr>
        <p:spPr>
          <a:xfrm>
            <a:off x="1447800" y="52578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26-50</a:t>
            </a:r>
            <a:endParaRPr lang="en-US" sz="1400" dirty="0">
              <a:solidFill>
                <a:schemeClr val="tx1"/>
              </a:solidFill>
              <a:latin typeface="Arial" charset="0"/>
            </a:endParaRPr>
          </a:p>
        </p:txBody>
      </p:sp>
      <p:sp>
        <p:nvSpPr>
          <p:cNvPr id="34" name="Chevron 33"/>
          <p:cNvSpPr/>
          <p:nvPr/>
        </p:nvSpPr>
        <p:spPr>
          <a:xfrm>
            <a:off x="1447800" y="57150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51-100</a:t>
            </a:r>
            <a:endParaRPr lang="en-US" sz="1400" dirty="0">
              <a:solidFill>
                <a:schemeClr val="tx1"/>
              </a:solidFill>
              <a:latin typeface="Arial" charset="0"/>
            </a:endParaRPr>
          </a:p>
        </p:txBody>
      </p:sp>
      <p:sp>
        <p:nvSpPr>
          <p:cNvPr id="35" name="Chevron 34"/>
          <p:cNvSpPr/>
          <p:nvPr/>
        </p:nvSpPr>
        <p:spPr>
          <a:xfrm>
            <a:off x="1447800" y="61722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101-500</a:t>
            </a:r>
            <a:endParaRPr lang="en-US" sz="1400" dirty="0">
              <a:solidFill>
                <a:schemeClr val="tx1"/>
              </a:solidFill>
              <a:latin typeface="Arial" charset="0"/>
            </a:endParaRPr>
          </a:p>
        </p:txBody>
      </p:sp>
      <p:pic>
        <p:nvPicPr>
          <p:cNvPr id="6146" name="Picture 2" descr="Image result for images of horse"/>
          <p:cNvPicPr>
            <a:picLocks noChangeAspect="1" noChangeArrowheads="1"/>
          </p:cNvPicPr>
          <p:nvPr/>
        </p:nvPicPr>
        <p:blipFill>
          <a:blip r:embed="rId2" cstate="print"/>
          <a:srcRect/>
          <a:stretch>
            <a:fillRect/>
          </a:stretch>
        </p:blipFill>
        <p:spPr bwMode="auto">
          <a:xfrm>
            <a:off x="2895600" y="4419600"/>
            <a:ext cx="1905000" cy="1219200"/>
          </a:xfrm>
          <a:prstGeom prst="rect">
            <a:avLst/>
          </a:prstGeom>
          <a:noFill/>
        </p:spPr>
      </p:pic>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Underwriting Guidelines</a:t>
            </a:r>
            <a:endParaRPr lang="en-US" sz="3200" b="1" dirty="0">
              <a:latin typeface="Arial (headings)"/>
            </a:endParaRPr>
          </a:p>
        </p:txBody>
      </p:sp>
      <p:sp>
        <p:nvSpPr>
          <p:cNvPr id="7" name="Bevel 6"/>
          <p:cNvSpPr/>
          <p:nvPr/>
        </p:nvSpPr>
        <p:spPr>
          <a:xfrm>
            <a:off x="685800" y="1524000"/>
            <a:ext cx="7696200" cy="4724400"/>
          </a:xfrm>
          <a:prstGeom prst="bevel">
            <a:avLst/>
          </a:prstGeom>
          <a:solidFill>
            <a:schemeClr val="accent4">
              <a:lumMod val="40000"/>
              <a:lumOff val="60000"/>
            </a:schemeClr>
          </a:solidFill>
          <a:ln>
            <a:solidFill>
              <a:schemeClr val="bg2">
                <a:lumMod val="9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4163" indent="-284163">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Duly Filled Proposal Form</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Age Limit 2 - 8 yrs. Higher or Lower age can be covered by charging extra premium on case to case basis</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Proposed Horse should be sound and healthy in condition</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Horse may be tagged with either eat tag or Microchip &amp;/or Photographs be taken</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Photographs of the Horse should clearly show ear tag, if applied and proper description of the Horse</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Certificate of Fitness –cum –Valuation issued by a qualified Veterinary Doctor is required with Proposal</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Purchase Receipt be collected if Horse is purchased</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If proposal is for high value Horse than possibly certificate from 2 vets can be asked for</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Information about any epidemic of disease should be collected from the nearby veterinary hospitals</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Proposer’s Mobile No. and Phone No. to be collected for contact in case of any claim</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Policy shall be subject to Contribution, Cancellation and Arbitration conditions</a:t>
            </a:r>
          </a:p>
          <a:p>
            <a:pPr marL="284163" indent="-284163">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a:p>
            <a:pPr marL="284163" indent="-284163">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a:p>
            <a:pPr marL="284163" indent="-284163">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a:p>
            <a:pPr marL="284163" indent="-284163">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a:p>
            <a:pPr marL="284163" indent="-284163">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p:txBody>
      </p:sp>
      <p:pic>
        <p:nvPicPr>
          <p:cNvPr id="5122" name="Picture 2" descr="Image result for images of claims"/>
          <p:cNvPicPr>
            <a:picLocks noChangeAspect="1" noChangeArrowheads="1"/>
          </p:cNvPicPr>
          <p:nvPr/>
        </p:nvPicPr>
        <p:blipFill>
          <a:blip r:embed="rId2" cstate="print"/>
          <a:srcRect/>
          <a:stretch>
            <a:fillRect/>
          </a:stretch>
        </p:blipFill>
        <p:spPr bwMode="auto">
          <a:xfrm>
            <a:off x="5562600" y="0"/>
            <a:ext cx="2819400" cy="1524000"/>
          </a:xfrm>
          <a:prstGeom prst="rect">
            <a:avLst/>
          </a:prstGeom>
          <a:noFill/>
        </p:spPr>
      </p:pic>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Major Exclusions</a:t>
            </a:r>
            <a:endParaRPr lang="en-US" sz="3200" b="1" dirty="0">
              <a:latin typeface="Arial (headings)"/>
            </a:endParaRPr>
          </a:p>
        </p:txBody>
      </p:sp>
      <p:sp>
        <p:nvSpPr>
          <p:cNvPr id="7" name="Bevel 6"/>
          <p:cNvSpPr/>
          <p:nvPr/>
        </p:nvSpPr>
        <p:spPr>
          <a:xfrm>
            <a:off x="609600" y="990600"/>
            <a:ext cx="7696200" cy="5257800"/>
          </a:xfrm>
          <a:prstGeom prst="bevel">
            <a:avLst/>
          </a:prstGeom>
          <a:solidFill>
            <a:schemeClr val="accent4">
              <a:lumMod val="40000"/>
              <a:lumOff val="60000"/>
            </a:schemeClr>
          </a:solidFill>
          <a:ln>
            <a:solidFill>
              <a:schemeClr val="bg2">
                <a:lumMod val="9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Malicious or willful injury or neglect, overloading, unskillful treatment. </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Accidents and/or disease contracted prior to commencement of risk. </a:t>
            </a:r>
          </a:p>
          <a:p>
            <a:pPr marL="457200" indent="-457200">
              <a:lnSpc>
                <a:spcPct val="80000"/>
              </a:lnSpc>
              <a:buFont typeface="Wingdings" pitchFamily="2" charset="2"/>
              <a:buChar char="q"/>
            </a:pPr>
            <a:r>
              <a:rPr lang="en-US" sz="1400" dirty="0" err="1" smtClean="0">
                <a:solidFill>
                  <a:schemeClr val="tx1"/>
                </a:solidFill>
                <a:latin typeface="Arial" pitchFamily="34" charset="0"/>
                <a:cs typeface="Arial" pitchFamily="34" charset="0"/>
              </a:rPr>
              <a:t>Glanders</a:t>
            </a:r>
            <a:r>
              <a:rPr lang="en-US" sz="1400" dirty="0" smtClean="0">
                <a:solidFill>
                  <a:schemeClr val="tx1"/>
                </a:solidFill>
                <a:latin typeface="Arial" pitchFamily="34" charset="0"/>
                <a:cs typeface="Arial" pitchFamily="34" charset="0"/>
              </a:rPr>
              <a:t>, South African Horse Sickness. However, </a:t>
            </a:r>
            <a:r>
              <a:rPr lang="en-US" sz="1400" dirty="0" err="1" smtClean="0">
                <a:solidFill>
                  <a:schemeClr val="tx1"/>
                </a:solidFill>
                <a:latin typeface="Arial" pitchFamily="34" charset="0"/>
                <a:cs typeface="Arial" pitchFamily="34" charset="0"/>
              </a:rPr>
              <a:t>Rinderpest</a:t>
            </a:r>
            <a:r>
              <a:rPr lang="en-US" sz="1400" dirty="0" smtClean="0">
                <a:solidFill>
                  <a:schemeClr val="tx1"/>
                </a:solidFill>
                <a:latin typeface="Arial" pitchFamily="34" charset="0"/>
                <a:cs typeface="Arial" pitchFamily="34" charset="0"/>
              </a:rPr>
              <a:t>, FMD, Anthrax, H.S., B.Q. are also excluded if the animal is not successfully inoculated (protected).</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Theft or clandestine sale of the insured animal. </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Disability Temporary or Permanent, Total or Partial. PTD can be covered if opted.</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Death due to any disease contracted within 15 days from the date of commencement of the policy </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Transport by air and sea. Transport beyond 25 kilometers from the place of stabling by Rail or Road and beyond 50 kilometers from the place of stabling in case of transit by foot. </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Intentional slaughter of the animal except by the order of lawfully constituted authority. </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Any Consequential Loss</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War or War like situation, riot, strike, or terrorist activities. </a:t>
            </a:r>
          </a:p>
          <a:p>
            <a:pPr marL="457200" indent="-457200">
              <a:lnSpc>
                <a:spcPct val="80000"/>
              </a:lnSpc>
              <a:buFont typeface="Wingdings" pitchFamily="2" charset="2"/>
              <a:buChar char="q"/>
            </a:pPr>
            <a:r>
              <a:rPr lang="en-US" sz="1400" dirty="0" err="1" smtClean="0">
                <a:solidFill>
                  <a:schemeClr val="tx1"/>
                </a:solidFill>
                <a:latin typeface="Arial" pitchFamily="34" charset="0"/>
                <a:cs typeface="Arial" pitchFamily="34" charset="0"/>
              </a:rPr>
              <a:t>Ionising</a:t>
            </a:r>
            <a:r>
              <a:rPr lang="en-US" sz="1400" dirty="0" smtClean="0">
                <a:solidFill>
                  <a:schemeClr val="tx1"/>
                </a:solidFill>
                <a:latin typeface="Arial" pitchFamily="34" charset="0"/>
                <a:cs typeface="Arial" pitchFamily="34" charset="0"/>
              </a:rPr>
              <a:t> radiation or contamination by radioactivity from any nuclear fuel.</a:t>
            </a:r>
          </a:p>
          <a:p>
            <a:pPr marL="457200" indent="-457200">
              <a:lnSpc>
                <a:spcPct val="80000"/>
              </a:lnSpc>
            </a:pPr>
            <a:r>
              <a:rPr lang="en-US" sz="1400" b="1" dirty="0" smtClean="0">
                <a:solidFill>
                  <a:schemeClr val="tx1"/>
                </a:solidFill>
                <a:latin typeface="Arial" pitchFamily="34" charset="0"/>
                <a:cs typeface="Arial" pitchFamily="34" charset="0"/>
              </a:rPr>
              <a:t> </a:t>
            </a:r>
          </a:p>
          <a:p>
            <a:pPr marL="457200" indent="-457200">
              <a:lnSpc>
                <a:spcPct val="80000"/>
              </a:lnSpc>
            </a:pPr>
            <a:endParaRPr lang="en-US" sz="1400" b="1" dirty="0" smtClean="0">
              <a:solidFill>
                <a:schemeClr val="tx1"/>
              </a:solidFill>
              <a:latin typeface="Arial" pitchFamily="34" charset="0"/>
              <a:cs typeface="Arial" pitchFamily="34" charset="0"/>
            </a:endParaRPr>
          </a:p>
          <a:p>
            <a:pPr marL="457200" indent="-457200">
              <a:lnSpc>
                <a:spcPct val="80000"/>
              </a:lnSpc>
            </a:pPr>
            <a:r>
              <a:rPr lang="en-US" sz="1400" b="1" dirty="0" smtClean="0">
                <a:solidFill>
                  <a:schemeClr val="tx1"/>
                </a:solidFill>
                <a:latin typeface="Arial" pitchFamily="34" charset="0"/>
                <a:cs typeface="Arial" pitchFamily="34" charset="0"/>
              </a:rPr>
              <a:t>Specific Exclusion: </a:t>
            </a:r>
            <a:endParaRPr lang="en-US" sz="1400" dirty="0" smtClean="0">
              <a:solidFill>
                <a:schemeClr val="tx1"/>
              </a:solidFill>
              <a:latin typeface="Arial" pitchFamily="34" charset="0"/>
              <a:cs typeface="Arial" pitchFamily="34" charset="0"/>
            </a:endParaRP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Racing, Hunting, Blood stock Purposes</a:t>
            </a:r>
          </a:p>
        </p:txBody>
      </p:sp>
      <p:sp>
        <p:nvSpPr>
          <p:cNvPr id="4098" name="AutoShape 2" descr="Image result for images of exclusions"/>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100" name="AutoShape 4" descr="Image result for images of exclusions"/>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102" name="AutoShape 6" descr="Image result for images of exclusions"/>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104" name="AutoShape 8" descr="Image result for images of exclusions"/>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105" name="Picture 9" descr="C:\Users\893242\Desktop\untitled.png"/>
          <p:cNvPicPr>
            <a:picLocks noChangeAspect="1" noChangeArrowheads="1"/>
          </p:cNvPicPr>
          <p:nvPr/>
        </p:nvPicPr>
        <p:blipFill>
          <a:blip r:embed="rId2" cstate="print"/>
          <a:srcRect/>
          <a:stretch>
            <a:fillRect/>
          </a:stretch>
        </p:blipFill>
        <p:spPr bwMode="auto">
          <a:xfrm>
            <a:off x="4953000" y="0"/>
            <a:ext cx="3352800" cy="990600"/>
          </a:xfrm>
          <a:prstGeom prst="rect">
            <a:avLst/>
          </a:prstGeom>
          <a:noFill/>
        </p:spPr>
      </p:pic>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Claims Procedure</a:t>
            </a:r>
            <a:endParaRPr lang="en-US" sz="3200" b="1" dirty="0">
              <a:latin typeface="Arial (headings)"/>
            </a:endParaRPr>
          </a:p>
        </p:txBody>
      </p:sp>
      <p:sp>
        <p:nvSpPr>
          <p:cNvPr id="7" name="Down Arrow Callout 6"/>
          <p:cNvSpPr/>
          <p:nvPr/>
        </p:nvSpPr>
        <p:spPr>
          <a:xfrm>
            <a:off x="1676400" y="1828800"/>
            <a:ext cx="6019800" cy="1143000"/>
          </a:xfrm>
          <a:prstGeom prst="downArrowCallout">
            <a:avLst/>
          </a:prstGeom>
          <a:solidFill>
            <a:schemeClr val="accent4">
              <a:lumMod val="40000"/>
              <a:lumOff val="60000"/>
            </a:schemeClr>
          </a:solidFill>
          <a:ln>
            <a:solidFill>
              <a:schemeClr val="bg2">
                <a:lumMod val="90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pPr>
            <a:r>
              <a:rPr lang="en-US" sz="1400" b="1" dirty="0" smtClean="0">
                <a:solidFill>
                  <a:schemeClr val="tx1"/>
                </a:solidFill>
                <a:latin typeface="Arial" pitchFamily="34" charset="0"/>
                <a:cs typeface="Arial" pitchFamily="34" charset="0"/>
              </a:rPr>
              <a:t>In the event of death of an animal, </a:t>
            </a:r>
            <a:r>
              <a:rPr lang="en-US" sz="1400" dirty="0" smtClean="0">
                <a:solidFill>
                  <a:schemeClr val="tx1"/>
                </a:solidFill>
                <a:latin typeface="Arial" pitchFamily="34" charset="0"/>
                <a:cs typeface="Arial" pitchFamily="34" charset="0"/>
              </a:rPr>
              <a:t>immediate intimation should be sent on Mobile No. and Phone No. mentioned in the policy followed by in writing and the following requirements should be furnished:</a:t>
            </a:r>
          </a:p>
        </p:txBody>
      </p:sp>
      <p:sp>
        <p:nvSpPr>
          <p:cNvPr id="8" name="Horizontal Scroll 7"/>
          <p:cNvSpPr/>
          <p:nvPr/>
        </p:nvSpPr>
        <p:spPr>
          <a:xfrm>
            <a:off x="1676400" y="2971800"/>
            <a:ext cx="6019800" cy="2590800"/>
          </a:xfrm>
          <a:prstGeom prst="horizontalScroll">
            <a:avLst/>
          </a:prstGeom>
          <a:solidFill>
            <a:schemeClr val="accent4">
              <a:lumMod val="40000"/>
              <a:lumOff val="60000"/>
            </a:schemeClr>
          </a:solidFill>
          <a:ln>
            <a:solidFill>
              <a:schemeClr val="bg2">
                <a:lumMod val="9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4163" indent="-284163" algn="just">
              <a:lnSpc>
                <a:spcPct val="80000"/>
              </a:lnSpc>
              <a:buFont typeface="Wingdings" pitchFamily="2" charset="2"/>
              <a:buChar char="q"/>
            </a:pPr>
            <a:r>
              <a:rPr lang="en-US" sz="1400" dirty="0" smtClean="0">
                <a:solidFill>
                  <a:schemeClr val="tx1"/>
                </a:solidFill>
                <a:latin typeface="Arial" pitchFamily="34" charset="0"/>
                <a:cs typeface="Arial" pitchFamily="34" charset="0"/>
              </a:rPr>
              <a:t>Duly completed claim form. </a:t>
            </a:r>
          </a:p>
          <a:p>
            <a:pPr marL="284163" indent="-284163" algn="just">
              <a:lnSpc>
                <a:spcPct val="80000"/>
              </a:lnSpc>
              <a:buFont typeface="Wingdings" pitchFamily="2" charset="2"/>
              <a:buChar char="q"/>
            </a:pPr>
            <a:r>
              <a:rPr lang="en-US" sz="1400" dirty="0" smtClean="0">
                <a:solidFill>
                  <a:schemeClr val="tx1"/>
                </a:solidFill>
                <a:latin typeface="Arial" pitchFamily="34" charset="0"/>
                <a:cs typeface="Arial" pitchFamily="34" charset="0"/>
              </a:rPr>
              <a:t>Death Certificate obtained from qualified Veterinarian.</a:t>
            </a:r>
          </a:p>
          <a:p>
            <a:pPr marL="284163" indent="-284163" algn="just">
              <a:lnSpc>
                <a:spcPct val="80000"/>
              </a:lnSpc>
              <a:buFont typeface="Wingdings" pitchFamily="2" charset="2"/>
              <a:buChar char="q"/>
            </a:pPr>
            <a:r>
              <a:rPr lang="en-US" sz="1400" dirty="0" smtClean="0">
                <a:solidFill>
                  <a:schemeClr val="tx1"/>
                </a:solidFill>
                <a:latin typeface="Arial" pitchFamily="34" charset="0"/>
                <a:cs typeface="Arial" pitchFamily="34" charset="0"/>
              </a:rPr>
              <a:t>Postmortem examination report as required by the Company. </a:t>
            </a:r>
          </a:p>
          <a:p>
            <a:pPr marL="284163" indent="-284163" algn="just">
              <a:lnSpc>
                <a:spcPct val="80000"/>
              </a:lnSpc>
              <a:buFont typeface="Wingdings" pitchFamily="2" charset="2"/>
              <a:buChar char="q"/>
            </a:pPr>
            <a:r>
              <a:rPr lang="en-US" sz="1400" dirty="0" smtClean="0">
                <a:solidFill>
                  <a:schemeClr val="tx1"/>
                </a:solidFill>
                <a:latin typeface="Arial" pitchFamily="34" charset="0"/>
                <a:cs typeface="Arial" pitchFamily="34" charset="0"/>
              </a:rPr>
              <a:t>Photograph of Dead animal</a:t>
            </a:r>
          </a:p>
          <a:p>
            <a:pPr marL="284163" indent="-284163" algn="just">
              <a:lnSpc>
                <a:spcPct val="80000"/>
              </a:lnSpc>
              <a:buFont typeface="Wingdings" pitchFamily="2" charset="2"/>
              <a:buChar char="q"/>
            </a:pPr>
            <a:r>
              <a:rPr lang="en-US" sz="1400" dirty="0" smtClean="0">
                <a:solidFill>
                  <a:schemeClr val="tx1"/>
                </a:solidFill>
                <a:latin typeface="Arial" pitchFamily="34" charset="0"/>
                <a:cs typeface="Arial" pitchFamily="34" charset="0"/>
              </a:rPr>
              <a:t>Ear Tag, if applied to the animal at the time of insurance should be surrendered. </a:t>
            </a:r>
          </a:p>
          <a:p>
            <a:pPr algn="just">
              <a:lnSpc>
                <a:spcPct val="80000"/>
              </a:lnSpc>
            </a:pPr>
            <a:endParaRPr lang="en-US" sz="1400" b="1" dirty="0" smtClean="0">
              <a:solidFill>
                <a:schemeClr val="tx1"/>
              </a:solidFill>
              <a:latin typeface="Arial" pitchFamily="34" charset="0"/>
              <a:cs typeface="Arial" pitchFamily="34" charset="0"/>
            </a:endParaRPr>
          </a:p>
          <a:p>
            <a:pPr algn="just">
              <a:lnSpc>
                <a:spcPct val="80000"/>
              </a:lnSpc>
            </a:pPr>
            <a:r>
              <a:rPr lang="en-US" sz="1400" b="1" dirty="0" smtClean="0">
                <a:solidFill>
                  <a:schemeClr val="tx1"/>
                </a:solidFill>
                <a:latin typeface="Arial" pitchFamily="34" charset="0"/>
                <a:cs typeface="Arial" pitchFamily="34" charset="0"/>
              </a:rPr>
              <a:t>Salvage:</a:t>
            </a:r>
          </a:p>
          <a:p>
            <a:pPr algn="just">
              <a:lnSpc>
                <a:spcPct val="80000"/>
              </a:lnSpc>
            </a:pPr>
            <a:endParaRPr lang="en-US" sz="1400" b="1" dirty="0" smtClean="0">
              <a:solidFill>
                <a:schemeClr val="tx1"/>
              </a:solidFill>
              <a:latin typeface="Arial" pitchFamily="34" charset="0"/>
              <a:cs typeface="Arial" pitchFamily="34" charset="0"/>
            </a:endParaRPr>
          </a:p>
          <a:p>
            <a:pPr marL="284163" indent="-284163" algn="just">
              <a:lnSpc>
                <a:spcPct val="80000"/>
              </a:lnSpc>
              <a:buFont typeface="Wingdings" pitchFamily="2" charset="2"/>
              <a:buChar char="q"/>
            </a:pPr>
            <a:r>
              <a:rPr lang="en-US" sz="1400" dirty="0" smtClean="0">
                <a:solidFill>
                  <a:schemeClr val="tx1"/>
                </a:solidFill>
                <a:latin typeface="Arial" pitchFamily="34" charset="0"/>
                <a:cs typeface="Arial" pitchFamily="34" charset="0"/>
              </a:rPr>
              <a:t>Commercially realizable value of dead animal</a:t>
            </a:r>
          </a:p>
        </p:txBody>
      </p:sp>
      <p:pic>
        <p:nvPicPr>
          <p:cNvPr id="3074" name="Picture 2" descr="Image result for images of claims"/>
          <p:cNvPicPr>
            <a:picLocks noChangeAspect="1" noChangeArrowheads="1"/>
          </p:cNvPicPr>
          <p:nvPr/>
        </p:nvPicPr>
        <p:blipFill>
          <a:blip r:embed="rId2" cstate="print"/>
          <a:srcRect/>
          <a:stretch>
            <a:fillRect/>
          </a:stretch>
        </p:blipFill>
        <p:spPr bwMode="auto">
          <a:xfrm>
            <a:off x="4572000" y="228600"/>
            <a:ext cx="3276600" cy="1219199"/>
          </a:xfrm>
          <a:prstGeom prst="rect">
            <a:avLst/>
          </a:prstGeom>
          <a:noFill/>
        </p:spPr>
      </p:pic>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Claims Procedure</a:t>
            </a:r>
            <a:endParaRPr lang="en-US" sz="3200" b="1" dirty="0">
              <a:latin typeface="Arial (headings)"/>
            </a:endParaRPr>
          </a:p>
        </p:txBody>
      </p:sp>
      <p:sp>
        <p:nvSpPr>
          <p:cNvPr id="7" name="Down Arrow Callout 6"/>
          <p:cNvSpPr/>
          <p:nvPr/>
        </p:nvSpPr>
        <p:spPr>
          <a:xfrm>
            <a:off x="1676400" y="1981200"/>
            <a:ext cx="6019800" cy="1143000"/>
          </a:xfrm>
          <a:prstGeom prst="downArrowCallout">
            <a:avLst/>
          </a:prstGeom>
          <a:solidFill>
            <a:schemeClr val="accent4">
              <a:lumMod val="40000"/>
              <a:lumOff val="60000"/>
            </a:schemeClr>
          </a:solidFill>
          <a:ln>
            <a:solidFill>
              <a:schemeClr val="bg2">
                <a:lumMod val="90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381000">
              <a:lnSpc>
                <a:spcPct val="80000"/>
              </a:lnSpc>
            </a:pPr>
            <a:r>
              <a:rPr lang="en-US" sz="1400" b="1" dirty="0" smtClean="0">
                <a:solidFill>
                  <a:schemeClr val="tx1"/>
                </a:solidFill>
                <a:latin typeface="Arial" pitchFamily="34" charset="0"/>
                <a:cs typeface="Arial" pitchFamily="34" charset="0"/>
              </a:rPr>
              <a:t>In the event of Permanent Total Disablement : </a:t>
            </a:r>
            <a:r>
              <a:rPr lang="en-US" sz="1400" dirty="0" smtClean="0">
                <a:solidFill>
                  <a:schemeClr val="tx1"/>
                </a:solidFill>
                <a:latin typeface="Arial" pitchFamily="34" charset="0"/>
                <a:cs typeface="Arial" pitchFamily="34" charset="0"/>
              </a:rPr>
              <a:t>After immediate intimation following  requirements should be furnished. Indemnity is limited to 80% of market value or sum insured whichever is less</a:t>
            </a:r>
          </a:p>
        </p:txBody>
      </p:sp>
      <p:sp>
        <p:nvSpPr>
          <p:cNvPr id="8" name="Horizontal Scroll 7"/>
          <p:cNvSpPr/>
          <p:nvPr/>
        </p:nvSpPr>
        <p:spPr>
          <a:xfrm>
            <a:off x="1676400" y="3200400"/>
            <a:ext cx="6019800" cy="2819400"/>
          </a:xfrm>
          <a:prstGeom prst="horizontalScroll">
            <a:avLst/>
          </a:prstGeom>
          <a:solidFill>
            <a:schemeClr val="accent4">
              <a:lumMod val="40000"/>
              <a:lumOff val="60000"/>
            </a:schemeClr>
          </a:solidFill>
          <a:ln>
            <a:solidFill>
              <a:schemeClr val="bg2">
                <a:lumMod val="9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81000" indent="-381000">
              <a:buFont typeface="Wingdings" pitchFamily="2" charset="2"/>
              <a:buChar char="q"/>
            </a:pPr>
            <a:r>
              <a:rPr lang="en-US" sz="1400" dirty="0" smtClean="0">
                <a:solidFill>
                  <a:schemeClr val="tx1"/>
                </a:solidFill>
                <a:latin typeface="Arial" pitchFamily="34" charset="0"/>
                <a:cs typeface="Arial" pitchFamily="34" charset="0"/>
              </a:rPr>
              <a:t>A certificate from the qualified veterinarian to be obtained. </a:t>
            </a:r>
          </a:p>
          <a:p>
            <a:pPr marL="381000" indent="-381000">
              <a:buFont typeface="Wingdings" pitchFamily="2" charset="2"/>
              <a:buChar char="q"/>
            </a:pPr>
            <a:r>
              <a:rPr lang="en-US" sz="1400" dirty="0" smtClean="0">
                <a:solidFill>
                  <a:schemeClr val="tx1"/>
                </a:solidFill>
                <a:latin typeface="Arial" pitchFamily="34" charset="0"/>
                <a:cs typeface="Arial" pitchFamily="34" charset="0"/>
              </a:rPr>
              <a:t>Company’s officer inspect the animal wherever it is possible and necessary.</a:t>
            </a:r>
          </a:p>
          <a:p>
            <a:pPr marL="381000" indent="-381000">
              <a:buFont typeface="Wingdings" pitchFamily="2" charset="2"/>
              <a:buChar char="q"/>
            </a:pPr>
            <a:r>
              <a:rPr lang="en-US" sz="1400" dirty="0" smtClean="0">
                <a:solidFill>
                  <a:schemeClr val="tx1"/>
                </a:solidFill>
                <a:latin typeface="Arial" pitchFamily="34" charset="0"/>
                <a:cs typeface="Arial" pitchFamily="34" charset="0"/>
              </a:rPr>
              <a:t>Complete chart of treatment, medicines used, receipts, etc., should be collected. (Company may engage an independent qualified veterinarian or an investigator in special circumstances).</a:t>
            </a:r>
          </a:p>
          <a:p>
            <a:pPr marL="381000" indent="-381000">
              <a:buFont typeface="Wingdings" pitchFamily="2" charset="2"/>
              <a:buChar char="q"/>
            </a:pPr>
            <a:r>
              <a:rPr lang="en-US" sz="1400" dirty="0" smtClean="0">
                <a:solidFill>
                  <a:schemeClr val="tx1"/>
                </a:solidFill>
                <a:latin typeface="Arial" pitchFamily="34" charset="0"/>
                <a:cs typeface="Arial" pitchFamily="34" charset="0"/>
              </a:rPr>
              <a:t>Admissibility of claim to be considered after two months of obtaining veterinary doctor / company doctor’s report</a:t>
            </a:r>
          </a:p>
        </p:txBody>
      </p:sp>
      <p:pic>
        <p:nvPicPr>
          <p:cNvPr id="2050" name="Picture 2" descr="Image result for images of claims"/>
          <p:cNvPicPr>
            <a:picLocks noChangeAspect="1" noChangeArrowheads="1"/>
          </p:cNvPicPr>
          <p:nvPr/>
        </p:nvPicPr>
        <p:blipFill>
          <a:blip r:embed="rId2" cstate="print"/>
          <a:srcRect/>
          <a:stretch>
            <a:fillRect/>
          </a:stretch>
        </p:blipFill>
        <p:spPr bwMode="auto">
          <a:xfrm>
            <a:off x="5486400" y="152400"/>
            <a:ext cx="2962275" cy="1543050"/>
          </a:xfrm>
          <a:prstGeom prst="rect">
            <a:avLst/>
          </a:prstGeom>
          <a:noFill/>
        </p:spPr>
      </p:pic>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806454917"/>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PPT Template New Guideline Feb 15 v1">
  <a:themeElements>
    <a:clrScheme name="Red 1.0 Primary palette">
      <a:dk1>
        <a:sysClr val="windowText" lastClr="000000"/>
      </a:dk1>
      <a:lt1>
        <a:sysClr val="window" lastClr="FFFFFF"/>
      </a:lt1>
      <a:dk2>
        <a:srgbClr val="1F497D"/>
      </a:dk2>
      <a:lt2>
        <a:srgbClr val="EEECE1"/>
      </a:lt2>
      <a:accent1>
        <a:srgbClr val="C21B17"/>
      </a:accent1>
      <a:accent2>
        <a:srgbClr val="C21B17"/>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sActive xmlns="34b09e2f-0383-41f5-b65e-e2b9199fb399">true</IsActive>
  </documentManagement>
</p:properties>
</file>

<file path=customXml/itemProps1.xml><?xml version="1.0" encoding="utf-8"?>
<ds:datastoreItem xmlns:ds="http://schemas.openxmlformats.org/officeDocument/2006/customXml" ds:itemID="{A6598793-C13E-44E1-A5CD-01168FB0FC8F}">
  <ds:schemaRefs>
    <ds:schemaRef ds:uri="http://schemas.microsoft.com/sharepoint/v3/contenttype/forms"/>
  </ds:schemaRefs>
</ds:datastoreItem>
</file>

<file path=customXml/itemProps2.xml><?xml version="1.0" encoding="utf-8"?>
<ds:datastoreItem xmlns:ds="http://schemas.openxmlformats.org/officeDocument/2006/customXml" ds:itemID="{BE57DD84-CC16-488F-BD1E-261ED3981A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A143AA-F7FE-4565-992F-E576B57E4036}">
  <ds:schemaRefs>
    <ds:schemaRef ds:uri="http://schemas.openxmlformats.org/package/2006/metadata/core-properties"/>
    <ds:schemaRef ds:uri="http://purl.org/dc/dcmitype/"/>
    <ds:schemaRef ds:uri="http://www.w3.org/XML/1998/namespace"/>
    <ds:schemaRef ds:uri="6e9a517d-cacc-4f94-8a1e-c930d5ece0fd"/>
    <ds:schemaRef ds:uri="http://schemas.microsoft.com/office/2006/documentManagement/types"/>
    <ds:schemaRef ds:uri="http://purl.org/dc/terms/"/>
    <ds:schemaRef ds:uri="http://schemas.microsoft.com/office/2006/metadata/properties"/>
    <ds:schemaRef ds:uri="http://purl.org/dc/elements/1.1/"/>
    <ds:schemaRef ds:uri="http://schemas.microsoft.com/office/infopath/2007/PartnerControls"/>
    <ds:schemaRef ds:uri="34b09e2f-0383-41f5-b65e-e2b9199fb399"/>
  </ds:schemaRefs>
</ds:datastoreItem>
</file>

<file path=docProps/app.xml><?xml version="1.0" encoding="utf-8"?>
<Properties xmlns="http://schemas.openxmlformats.org/officeDocument/2006/extended-properties" xmlns:vt="http://schemas.openxmlformats.org/officeDocument/2006/docPropsVTypes">
  <Template>PPT Template New Guideline Feb 15 v1</Template>
  <TotalTime>96</TotalTime>
  <Words>654</Words>
  <Application>Microsoft Office PowerPoint</Application>
  <PresentationFormat>On-screen Show (4:3)</PresentationFormat>
  <Paragraphs>82</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 (headings)</vt:lpstr>
      <vt:lpstr>Calibri</vt:lpstr>
      <vt:lpstr>Wingdings</vt:lpstr>
      <vt:lpstr>PPT Template New Guideline Feb 15 v1</vt:lpstr>
      <vt:lpstr>Horse Insurance </vt:lpstr>
      <vt:lpstr>Horse Insurance</vt:lpstr>
      <vt:lpstr>What is Horse Insurance Policy?</vt:lpstr>
      <vt:lpstr>Premium </vt:lpstr>
      <vt:lpstr>Underwriting Guidelines</vt:lpstr>
      <vt:lpstr>Major Exclusions</vt:lpstr>
      <vt:lpstr>Claims Procedure</vt:lpstr>
      <vt:lpstr>Claims Procedure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Horse Insurance</dc:title>
  <dc:creator>890562</dc:creator>
  <cp:lastModifiedBy>PRASHANT SHINDE</cp:lastModifiedBy>
  <cp:revision>28</cp:revision>
  <dcterms:created xsi:type="dcterms:W3CDTF">2015-03-30T09:12:36Z</dcterms:created>
  <dcterms:modified xsi:type="dcterms:W3CDTF">2021-01-07T09:42:42Z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