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72" r:id="rId5"/>
    <p:sldId id="273" r:id="rId6"/>
    <p:sldId id="274" r:id="rId7"/>
    <p:sldId id="275" r:id="rId8"/>
    <p:sldId id="276"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A1836-59F7-4667-ABB9-3AD0DBEC07B3}" type="datetimeFigureOut">
              <a:rPr lang="en-IN" smtClean="0"/>
              <a:pPr/>
              <a:t>07-01-2021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1A199-8D54-4056-BC03-17F422247FEE}" type="slidenum">
              <a:rPr lang="en-IN" smtClean="0"/>
              <a:pPr/>
              <a:t>‹#›</a:t>
            </a:fld>
            <a:endParaRPr lang="en-IN"/>
          </a:p>
        </p:txBody>
      </p:sp>
    </p:spTree>
    <p:extLst>
      <p:ext uri="{BB962C8B-B14F-4D97-AF65-F5344CB8AC3E}">
        <p14:creationId xmlns:p14="http://schemas.microsoft.com/office/powerpoint/2010/main" val="349762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Sottotitolo 2"/>
          <p:cNvSpPr>
            <a:spLocks noGrp="1"/>
          </p:cNvSpPr>
          <p:nvPr>
            <p:ph type="subTitle" idx="1" hasCustomPrompt="1"/>
          </p:nvPr>
        </p:nvSpPr>
        <p:spPr>
          <a:xfrm>
            <a:off x="28977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Presentation/Cover Subtitle</a:t>
            </a:r>
            <a:br>
              <a:rPr lang="it-IT" dirty="0" smtClean="0"/>
            </a:br>
            <a:r>
              <a:rPr lang="it-IT" dirty="0" smtClean="0"/>
              <a:t>Arial Regular 20/24pt</a:t>
            </a:r>
            <a:endParaRPr lang="it-IT" dirty="0"/>
          </a:p>
        </p:txBody>
      </p:sp>
      <p:pic>
        <p:nvPicPr>
          <p:cNvPr id="9" name="Picture 8"/>
          <p:cNvPicPr>
            <a:picLocks noChangeAspect="1"/>
          </p:cNvPicPr>
          <p:nvPr userDrawn="1"/>
        </p:nvPicPr>
        <p:blipFill rotWithShape="1">
          <a:blip r:embed="rId2" cstate="print"/>
          <a:srcRect r="21050"/>
          <a:stretch/>
        </p:blipFill>
        <p:spPr>
          <a:xfrm>
            <a:off x="0" y="0"/>
            <a:ext cx="200533" cy="6858000"/>
          </a:xfrm>
          <a:prstGeom prst="rect">
            <a:avLst/>
          </a:prstGeom>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p:cNvSpPr>
            <a:spLocks noGrp="1"/>
          </p:cNvSpPr>
          <p:nvPr>
            <p:ph type="ctrTitle" hasCustomPrompt="1"/>
          </p:nvPr>
        </p:nvSpPr>
        <p:spPr>
          <a:xfrm>
            <a:off x="28977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7" name="TextBox 6"/>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74253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0" y="5943600"/>
            <a:ext cx="914400" cy="914400"/>
          </a:xfrm>
          <a:prstGeom prst="rect">
            <a:avLst/>
          </a:prstGeom>
          <a:noFill/>
          <a:ln w="9525">
            <a:noFill/>
            <a:miter lim="800000"/>
            <a:headEnd/>
            <a:tailEnd/>
          </a:ln>
        </p:spPr>
      </p:pic>
      <p:pic>
        <p:nvPicPr>
          <p:cNvPr id="5" name="Picture 9"/>
          <p:cNvPicPr>
            <a:picLocks noChangeAspect="1" noChangeArrowheads="1"/>
          </p:cNvPicPr>
          <p:nvPr/>
        </p:nvPicPr>
        <p:blipFill>
          <a:blip r:embed="rId3" cstate="print">
            <a:clrChange>
              <a:clrFrom>
                <a:srgbClr val="A02C2D"/>
              </a:clrFrom>
              <a:clrTo>
                <a:srgbClr val="A02C2D">
                  <a:alpha val="0"/>
                </a:srgbClr>
              </a:clrTo>
            </a:clrChange>
          </a:blip>
          <a:srcRect/>
          <a:stretch>
            <a:fillRect/>
          </a:stretch>
        </p:blipFill>
        <p:spPr bwMode="auto">
          <a:xfrm>
            <a:off x="8418513" y="6096000"/>
            <a:ext cx="725487" cy="762000"/>
          </a:xfrm>
          <a:prstGeom prst="rect">
            <a:avLst/>
          </a:prstGeom>
          <a:solidFill>
            <a:srgbClr val="800000"/>
          </a:solidFill>
          <a:ln w="9525">
            <a:noFill/>
            <a:miter lim="800000"/>
            <a:headEnd/>
            <a:tailEnd/>
          </a:ln>
        </p:spPr>
      </p:pic>
      <p:sp>
        <p:nvSpPr>
          <p:cNvPr id="6" name="Line 11"/>
          <p:cNvSpPr>
            <a:spLocks noChangeShapeType="1"/>
          </p:cNvSpPr>
          <p:nvPr/>
        </p:nvSpPr>
        <p:spPr bwMode="auto">
          <a:xfrm>
            <a:off x="0" y="2493963"/>
            <a:ext cx="4419600" cy="0"/>
          </a:xfrm>
          <a:prstGeom prst="line">
            <a:avLst/>
          </a:prstGeom>
          <a:noFill/>
          <a:ln w="38100" cmpd="dbl">
            <a:solidFill>
              <a:srgbClr val="990000"/>
            </a:solidFill>
            <a:round/>
            <a:headEnd/>
            <a:tailEnd/>
          </a:ln>
          <a:effectLst/>
        </p:spPr>
        <p:txBody>
          <a:bodyPr/>
          <a:lstStyle/>
          <a:p>
            <a:pPr>
              <a:defRPr/>
            </a:pPr>
            <a:endParaRPr lang="en-US"/>
          </a:p>
        </p:txBody>
      </p:sp>
      <p:sp>
        <p:nvSpPr>
          <p:cNvPr id="7" name="Line 12"/>
          <p:cNvSpPr>
            <a:spLocks noChangeShapeType="1"/>
          </p:cNvSpPr>
          <p:nvPr/>
        </p:nvSpPr>
        <p:spPr bwMode="auto">
          <a:xfrm>
            <a:off x="4724400" y="4114800"/>
            <a:ext cx="4419600" cy="0"/>
          </a:xfrm>
          <a:prstGeom prst="line">
            <a:avLst/>
          </a:prstGeom>
          <a:noFill/>
          <a:ln w="38100" cmpd="dbl">
            <a:solidFill>
              <a:srgbClr val="990000"/>
            </a:solidFill>
            <a:round/>
            <a:headEnd/>
            <a:tailEnd/>
          </a:ln>
          <a:effectLst/>
        </p:spPr>
        <p:txBody>
          <a:bodyPr/>
          <a:lstStyle/>
          <a:p>
            <a:pPr>
              <a:defRPr/>
            </a:pPr>
            <a:endParaRPr lang="en-US"/>
          </a:p>
        </p:txBody>
      </p:sp>
      <p:sp>
        <p:nvSpPr>
          <p:cNvPr id="45058" name="Rectangle 2"/>
          <p:cNvSpPr>
            <a:spLocks noGrp="1" noChangeArrowheads="1"/>
          </p:cNvSpPr>
          <p:nvPr>
            <p:ph type="ctrTitle"/>
          </p:nvPr>
        </p:nvSpPr>
        <p:spPr>
          <a:xfrm>
            <a:off x="0" y="2568575"/>
            <a:ext cx="9144000" cy="1470025"/>
          </a:xfrm>
          <a:prstGeom prst="rect">
            <a:avLst/>
          </a:prstGeom>
        </p:spPr>
        <p:txBody>
          <a:bodyPr/>
          <a:lstStyle>
            <a:lvl1pPr>
              <a:defRPr b="1">
                <a:latin typeface="Calibri" pitchFamily="34" charset="0"/>
              </a:defRPr>
            </a:lvl1pPr>
          </a:lstStyle>
          <a:p>
            <a:r>
              <a:rPr lang="en-US" dirty="0"/>
              <a:t>Click to edit Master title style</a:t>
            </a:r>
          </a:p>
        </p:txBody>
      </p:sp>
      <p:sp>
        <p:nvSpPr>
          <p:cNvPr id="45059" name="Rectangle 3"/>
          <p:cNvSpPr>
            <a:spLocks noGrp="1" noChangeArrowheads="1"/>
          </p:cNvSpPr>
          <p:nvPr>
            <p:ph type="subTitle" idx="1"/>
          </p:nvPr>
        </p:nvSpPr>
        <p:spPr>
          <a:xfrm>
            <a:off x="1371600" y="4419600"/>
            <a:ext cx="6400800" cy="1219200"/>
          </a:xfrm>
          <a:prstGeom prst="rect">
            <a:avLst/>
          </a:prstGeom>
        </p:spPr>
        <p:txBody>
          <a:bodyPr/>
          <a:lstStyle>
            <a:lvl1pPr marL="0" indent="0" algn="ctr">
              <a:buFontTx/>
              <a:buNone/>
              <a:defRPr b="1" i="1">
                <a:latin typeface="Calibri" pitchFamily="34" charset="0"/>
              </a:defRPr>
            </a:lvl1pPr>
          </a:lstStyle>
          <a:p>
            <a:r>
              <a:rPr lang="en-US" dirty="0"/>
              <a:t>Click to edit Master subtitle style</a:t>
            </a:r>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a:defRPr sz="1400"/>
            </a:lvl1pPr>
          </a:lstStyle>
          <a:p>
            <a:pPr>
              <a:defRPr/>
            </a:pPr>
            <a:endParaRPr lang="en-US"/>
          </a:p>
        </p:txBody>
      </p:sp>
      <p:sp>
        <p:nvSpPr>
          <p:cNvPr id="9" name="Rectangle 5"/>
          <p:cNvSpPr>
            <a:spLocks noGrp="1" noChangeArrowheads="1"/>
          </p:cNvSpPr>
          <p:nvPr>
            <p:ph type="ftr" sz="quarter" idx="11"/>
          </p:nvPr>
        </p:nvSpPr>
        <p:spPr>
          <a:xfrm>
            <a:off x="3124200" y="6245225"/>
            <a:ext cx="2895600" cy="476250"/>
          </a:xfrm>
          <a:prstGeom prst="rect">
            <a:avLst/>
          </a:prstGeom>
        </p:spPr>
        <p:txBody>
          <a:bodyPr/>
          <a:lstStyle>
            <a:lvl1pPr>
              <a:defRPr sz="1400"/>
            </a:lvl1pPr>
          </a:lstStyle>
          <a:p>
            <a:pPr>
              <a:defRPr/>
            </a:pPr>
            <a:endParaRPr lang="en-US"/>
          </a:p>
        </p:txBody>
      </p:sp>
      <p:sp>
        <p:nvSpPr>
          <p:cNvPr id="10" name="Rectangle 6"/>
          <p:cNvSpPr>
            <a:spLocks noGrp="1" noChangeArrowheads="1"/>
          </p:cNvSpPr>
          <p:nvPr>
            <p:ph type="sldNum" sz="quarter" idx="12"/>
          </p:nvPr>
        </p:nvSpPr>
        <p:spPr>
          <a:xfrm>
            <a:off x="6364288" y="6245225"/>
            <a:ext cx="2133600" cy="476250"/>
          </a:xfrm>
          <a:prstGeom prst="rect">
            <a:avLst/>
          </a:prstGeom>
        </p:spPr>
        <p:txBody>
          <a:bodyPr/>
          <a:lstStyle>
            <a:lvl1pPr>
              <a:defRPr sz="1400"/>
            </a:lvl1pPr>
          </a:lstStyle>
          <a:p>
            <a:pPr>
              <a:defRPr/>
            </a:pPr>
            <a:fld id="{355894E8-0804-4DBA-9C8E-B1D8FE822C1B}"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7488" y="274638"/>
            <a:ext cx="8709025" cy="733425"/>
          </a:xfrm>
          <a:prstGeom prst="rect">
            <a:avLst/>
          </a:prstGeom>
        </p:spPr>
        <p:txBody>
          <a:bodyPr/>
          <a:lstStyle>
            <a:lvl1pPr>
              <a:defRPr sz="36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83163"/>
          </a:xfrm>
          <a:prstGeom prst="rect">
            <a:avLst/>
          </a:prstGeom>
        </p:spPr>
        <p:txBody>
          <a:bodyPr/>
          <a:lstStyle>
            <a:lvl1pPr algn="just">
              <a:defRPr>
                <a:latin typeface="Calibri" pitchFamily="34" charset="0"/>
              </a:defRPr>
            </a:lvl1pPr>
            <a:lvl2pPr algn="just">
              <a:defRPr>
                <a:latin typeface="Calibri" pitchFamily="34" charset="0"/>
              </a:defRPr>
            </a:lvl2pPr>
            <a:lvl3pPr algn="just">
              <a:defRPr sz="1800">
                <a:latin typeface="Calibri" pitchFamily="34" charset="0"/>
              </a:defRPr>
            </a:lvl3pPr>
            <a:lvl4pPr algn="just">
              <a:defRPr>
                <a:latin typeface="Calibri" pitchFamily="34" charset="0"/>
              </a:defRPr>
            </a:lvl4pPr>
            <a:lvl5pPr algn="just">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489700"/>
            <a:ext cx="2357438" cy="3968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315200" y="6477000"/>
            <a:ext cx="1066800" cy="381000"/>
          </a:xfrm>
          <a:prstGeom prst="rect">
            <a:avLst/>
          </a:prstGeom>
          <a:ln/>
        </p:spPr>
        <p:txBody>
          <a:bodyPr/>
          <a:lstStyle>
            <a:lvl1pPr>
              <a:defRPr/>
            </a:lvl1pPr>
          </a:lstStyle>
          <a:p>
            <a:pPr>
              <a:defRPr/>
            </a:pPr>
            <a:fld id="{EBEE9DC0-10B8-4FF6-8A27-9FEB95293A49}" type="slidenum">
              <a:rPr lang="en-US"/>
              <a:pPr>
                <a:defRPr/>
              </a:pPr>
              <a:t>‹#›</a:t>
            </a:fld>
            <a:r>
              <a:rPr lang="en-US"/>
              <a:t>1</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24" name="Text Placeholder 23"/>
          <p:cNvSpPr>
            <a:spLocks noGrp="1"/>
          </p:cNvSpPr>
          <p:nvPr>
            <p:ph type="body" sz="quarter" idx="10" hasCustomPrompt="1"/>
          </p:nvPr>
        </p:nvSpPr>
        <p:spPr>
          <a:xfrm>
            <a:off x="347300" y="685800"/>
            <a:ext cx="7958500" cy="381000"/>
          </a:xfrm>
          <a:prstGeom prst="rect">
            <a:avLst/>
          </a:prstGeom>
        </p:spPr>
        <p:txBody>
          <a:bodyPr/>
          <a:lstStyle>
            <a:lvl1pPr marL="342900" indent="-342900">
              <a:buNone/>
              <a:defRPr lang="en-US" sz="1600" dirty="0">
                <a:solidFill>
                  <a:srgbClr val="C00000"/>
                </a:solidFill>
                <a:latin typeface="Arial" pitchFamily="34" charset="0"/>
                <a:cs typeface="Arial" pitchFamily="34" charset="0"/>
              </a:defRPr>
            </a:lvl1pPr>
          </a:lstStyle>
          <a:p>
            <a:pPr marL="0" lvl="0" indent="0"/>
            <a:r>
              <a:rPr lang="en-US" dirty="0" smtClean="0"/>
              <a:t>Section</a:t>
            </a:r>
            <a:endParaRPr lang="en-US" dirty="0"/>
          </a:p>
        </p:txBody>
      </p:sp>
      <p:sp>
        <p:nvSpPr>
          <p:cNvPr id="8" name="Sottotitolo 2"/>
          <p:cNvSpPr>
            <a:spLocks noGrp="1"/>
          </p:cNvSpPr>
          <p:nvPr>
            <p:ph type="subTitle" idx="1" hasCustomPrompt="1"/>
          </p:nvPr>
        </p:nvSpPr>
        <p:spPr>
          <a:xfrm>
            <a:off x="25152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Presentation/Cover Subtitle</a:t>
            </a:r>
            <a:br>
              <a:rPr lang="it-IT" dirty="0" smtClean="0"/>
            </a:br>
            <a:r>
              <a:rPr lang="it-IT" dirty="0" smtClean="0"/>
              <a:t>Arial Regular 20/24pt</a:t>
            </a:r>
            <a:endParaRPr lang="it-IT" dirty="0"/>
          </a:p>
        </p:txBody>
      </p:sp>
      <p:sp>
        <p:nvSpPr>
          <p:cNvPr id="9" name="Titolo 1"/>
          <p:cNvSpPr>
            <a:spLocks noGrp="1"/>
          </p:cNvSpPr>
          <p:nvPr>
            <p:ph type="ctrTitle" hasCustomPrompt="1"/>
          </p:nvPr>
        </p:nvSpPr>
        <p:spPr>
          <a:xfrm>
            <a:off x="25152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10" name="TextBox 9"/>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02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1314700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Slide - Standard">
    <p:spTree>
      <p:nvGrpSpPr>
        <p:cNvPr id="1" name=""/>
        <p:cNvGrpSpPr/>
        <p:nvPr/>
      </p:nvGrpSpPr>
      <p:grpSpPr>
        <a:xfrm>
          <a:off x="0" y="0"/>
          <a:ext cx="0" cy="0"/>
          <a:chOff x="0" y="0"/>
          <a:chExt cx="0" cy="0"/>
        </a:xfrm>
      </p:grpSpPr>
      <p:sp>
        <p:nvSpPr>
          <p:cNvPr id="7"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8" name="Sottotitolo 2"/>
          <p:cNvSpPr>
            <a:spLocks noGrp="1"/>
          </p:cNvSpPr>
          <p:nvPr>
            <p:ph type="subTitle" idx="1"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9" name="Segnaposto testo 18"/>
          <p:cNvSpPr>
            <a:spLocks noGrp="1"/>
          </p:cNvSpPr>
          <p:nvPr>
            <p:ph type="body" sz="quarter" idx="14" hasCustomPrompt="1"/>
          </p:nvPr>
        </p:nvSpPr>
        <p:spPr>
          <a:xfrm>
            <a:off x="347663" y="1682750"/>
            <a:ext cx="8391525" cy="437832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a:t>
            </a:r>
            <a:endParaRPr lang="it-IT" dirty="0"/>
          </a:p>
        </p:txBody>
      </p:sp>
      <p:pic>
        <p:nvPicPr>
          <p:cNvPr id="11" name="Picture 1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Font typeface="Arial" pitchFamily="34" charset="0"/>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9"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0"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1439549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6" name="Segnaposto testo 18"/>
          <p:cNvSpPr>
            <a:spLocks noGrp="1"/>
          </p:cNvSpPr>
          <p:nvPr>
            <p:ph type="body" sz="quarter" idx="15" hasCustomPrompt="1"/>
          </p:nvPr>
        </p:nvSpPr>
        <p:spPr>
          <a:xfrm>
            <a:off x="4613770"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5" name="Text Placeholder 19"/>
          <p:cNvSpPr>
            <a:spLocks noGrp="1"/>
          </p:cNvSpPr>
          <p:nvPr>
            <p:ph type="body" sz="quarter" idx="16"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7"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3388795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5" name="Content Placeholder 12"/>
          <p:cNvSpPr>
            <a:spLocks noGrp="1"/>
          </p:cNvSpPr>
          <p:nvPr>
            <p:ph sz="half" idx="2"/>
          </p:nvPr>
        </p:nvSpPr>
        <p:spPr>
          <a:xfrm>
            <a:off x="4648200" y="1600200"/>
            <a:ext cx="4038600" cy="4462272"/>
          </a:xfrm>
          <a:prstGeom prst="rect">
            <a:avLst/>
          </a:prstGeom>
        </p:spPr>
        <p:txBody>
          <a:bodyPr/>
          <a:lstStyle>
            <a:lvl1pPr marL="0" indent="0">
              <a:buNone/>
              <a:defRPr sz="1600">
                <a:latin typeface="Arial" pitchFamily="34" charset="0"/>
                <a:cs typeface="Arial" pitchFamily="34" charset="0"/>
              </a:defRPr>
            </a:lvl1pPr>
          </a:lstStyle>
          <a:p>
            <a:pPr lvl="0"/>
            <a:r>
              <a:rPr lang="en-US" smtClean="0"/>
              <a:t>Click to edit Master text styles</a:t>
            </a:r>
          </a:p>
        </p:txBody>
      </p:sp>
      <p:sp>
        <p:nvSpPr>
          <p:cNvPr id="17" name="TextBox 16"/>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6"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3"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3"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4"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25908820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Picture Placeholder 2"/>
          <p:cNvSpPr>
            <a:spLocks noGrp="1"/>
          </p:cNvSpPr>
          <p:nvPr>
            <p:ph type="pic" idx="14"/>
          </p:nvPr>
        </p:nvSpPr>
        <p:spPr>
          <a:xfrm>
            <a:off x="347299" y="1600199"/>
            <a:ext cx="8392071" cy="3203575"/>
          </a:xfrm>
          <a:prstGeom prst="rect">
            <a:avLst/>
          </a:prstGeom>
        </p:spPr>
        <p:txBody>
          <a:bodyPr/>
          <a:lstStyle>
            <a:lvl1pPr marL="0" indent="0">
              <a:buNone/>
              <a:defRPr sz="16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9" name="TextBox 18"/>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2"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4289516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8"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6" name="TextBox 15"/>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20"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
        <p:nvSpPr>
          <p:cNvPr id="3" name="Chart Placeholder 2"/>
          <p:cNvSpPr>
            <a:spLocks noGrp="1"/>
          </p:cNvSpPr>
          <p:nvPr>
            <p:ph type="chart" sz="quarter" idx="16"/>
          </p:nvPr>
        </p:nvSpPr>
        <p:spPr>
          <a:xfrm>
            <a:off x="347663" y="1484313"/>
            <a:ext cx="8291512" cy="3313112"/>
          </a:xfrm>
          <a:prstGeom prst="rect">
            <a:avLst/>
          </a:prstGeom>
        </p:spPr>
        <p:txBody>
          <a:bodyPr/>
          <a:lstStyle>
            <a:lvl1pPr marL="0" indent="0">
              <a:buNone/>
              <a:defRPr sz="1600">
                <a:latin typeface="Arial" pitchFamily="34" charset="0"/>
                <a:cs typeface="Arial" pitchFamily="34" charset="0"/>
              </a:defRPr>
            </a:lvl1pPr>
          </a:lstStyle>
          <a:p>
            <a:r>
              <a:rPr lang="en-US" smtClean="0"/>
              <a:t>Click icon to add chart</a:t>
            </a:r>
            <a:endParaRPr lang="en-IN" dirty="0"/>
          </a:p>
        </p:txBody>
      </p:sp>
    </p:spTree>
    <p:extLst>
      <p:ext uri="{BB962C8B-B14F-4D97-AF65-F5344CB8AC3E}">
        <p14:creationId xmlns:p14="http://schemas.microsoft.com/office/powerpoint/2010/main" val="28666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sp>
        <p:nvSpPr>
          <p:cNvPr id="19" name="Segnaposto testo 18"/>
          <p:cNvSpPr>
            <a:spLocks noGrp="1"/>
          </p:cNvSpPr>
          <p:nvPr>
            <p:ph type="body" sz="quarter" idx="14"/>
          </p:nvPr>
        </p:nvSpPr>
        <p:spPr>
          <a:xfrm>
            <a:off x="347663" y="1682750"/>
            <a:ext cx="8391525" cy="4378325"/>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1" name="Sottotitolo 2"/>
          <p:cNvSpPr>
            <a:spLocks noGrp="1"/>
          </p:cNvSpPr>
          <p:nvPr>
            <p:ph type="subTitle" idx="1" hasCustomPrompt="1"/>
          </p:nvPr>
        </p:nvSpPr>
        <p:spPr>
          <a:xfrm>
            <a:off x="347300" y="997139"/>
            <a:ext cx="8386686" cy="374461"/>
          </a:xfrm>
          <a:prstGeom prst="rect">
            <a:avLst/>
          </a:prstGeom>
        </p:spPr>
        <p:txBody>
          <a:bodyPr>
            <a:spAutoFit/>
          </a:bodyPr>
          <a:lstStyle>
            <a:lvl1pPr>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buNone/>
            </a:pPr>
            <a:r>
              <a:rPr lang="it-IT" dirty="0" smtClean="0"/>
              <a:t>Slide Sub title</a:t>
            </a:r>
            <a:endParaRPr lang="it-IT"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4"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2"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7"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8"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2857276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457200" y="3276600"/>
            <a:ext cx="2133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Thanks</a:t>
            </a:r>
            <a:endParaRPr lang="en-US" sz="3200" b="1" dirty="0">
              <a:solidFill>
                <a:schemeClr val="bg1"/>
              </a:solidFill>
              <a:latin typeface="Arial" pitchFamily="34" charset="0"/>
              <a:cs typeface="Arial" pitchFamily="34" charset="0"/>
            </a:endParaRPr>
          </a:p>
        </p:txBody>
      </p:sp>
      <p:sp>
        <p:nvSpPr>
          <p:cNvPr id="6" name="Text Placeholder 5"/>
          <p:cNvSpPr>
            <a:spLocks noGrp="1"/>
          </p:cNvSpPr>
          <p:nvPr>
            <p:ph type="body" sz="quarter" idx="11" hasCustomPrompt="1"/>
          </p:nvPr>
        </p:nvSpPr>
        <p:spPr>
          <a:xfrm>
            <a:off x="533400" y="4343400"/>
            <a:ext cx="3581400" cy="1323439"/>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marL="0" lvl="0" indent="0" fontAlgn="base">
              <a:spcBef>
                <a:spcPct val="0"/>
              </a:spcBef>
              <a:spcAft>
                <a:spcPct val="0"/>
              </a:spcAft>
            </a:pPr>
            <a:r>
              <a:rPr lang="en-US" dirty="0" smtClean="0"/>
              <a:t>Name</a:t>
            </a:r>
          </a:p>
          <a:p>
            <a:pPr marL="0" lvl="0" indent="0" fontAlgn="base">
              <a:spcBef>
                <a:spcPct val="0"/>
              </a:spcBef>
              <a:spcAft>
                <a:spcPct val="0"/>
              </a:spcAft>
              <a:buNone/>
            </a:pPr>
            <a:r>
              <a:rPr lang="en-US" sz="1600" b="0" dirty="0" smtClean="0">
                <a:solidFill>
                  <a:schemeClr val="bg1"/>
                </a:solidFill>
              </a:rPr>
              <a:t>Email address</a:t>
            </a:r>
          </a:p>
          <a:p>
            <a:pPr marL="0" lvl="0" indent="0" fontAlgn="base">
              <a:spcBef>
                <a:spcPct val="0"/>
              </a:spcBef>
              <a:spcAft>
                <a:spcPct val="0"/>
              </a:spcAft>
              <a:buNone/>
            </a:pPr>
            <a:r>
              <a:rPr lang="en-US" sz="1600" b="0" dirty="0" smtClean="0">
                <a:solidFill>
                  <a:schemeClr val="bg1"/>
                </a:solidFill>
              </a:rPr>
              <a:t>Contact</a:t>
            </a:r>
            <a:r>
              <a:rPr lang="en-US" sz="1600" b="0" baseline="0" dirty="0" smtClean="0">
                <a:solidFill>
                  <a:schemeClr val="bg1"/>
                </a:solidFill>
              </a:rPr>
              <a:t> Information</a:t>
            </a:r>
          </a:p>
          <a:p>
            <a:pPr marL="0" lvl="0" indent="0" fontAlgn="base">
              <a:spcBef>
                <a:spcPct val="0"/>
              </a:spcBef>
              <a:spcAft>
                <a:spcPct val="0"/>
              </a:spcAft>
              <a:buNone/>
            </a:pPr>
            <a:r>
              <a:rPr lang="en-US" sz="1600" b="0" baseline="0" dirty="0" smtClean="0">
                <a:solidFill>
                  <a:schemeClr val="bg1"/>
                </a:solidFill>
              </a:rPr>
              <a:t>www.futuregenerali.in</a:t>
            </a:r>
            <a:endParaRPr lang="en-US" sz="1600" b="0" dirty="0" smtClean="0">
              <a:solidFill>
                <a:schemeClr val="bg1"/>
              </a:solidFill>
            </a:endParaRPr>
          </a:p>
          <a:p>
            <a:pPr marL="0" lvl="0" indent="0" fontAlgn="base">
              <a:spcBef>
                <a:spcPct val="0"/>
              </a:spcBef>
              <a:spcAft>
                <a:spcPct val="0"/>
              </a:spcAft>
            </a:pPr>
            <a:endParaRPr lang="en-US" dirty="0"/>
          </a:p>
        </p:txBody>
      </p:sp>
    </p:spTree>
    <p:extLst>
      <p:ext uri="{BB962C8B-B14F-4D97-AF65-F5344CB8AC3E}">
        <p14:creationId xmlns:p14="http://schemas.microsoft.com/office/powerpoint/2010/main" val="1304270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5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4" r:id="rId8"/>
    <p:sldLayoutId id="2147483656"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presentermedia.com/index.php?target=closeup&amp;id=6348&amp;categoryid=128&amp;maincat=animsp"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presentermedia.com/index.php?target=closeup&amp;id=7066&amp;categoryid=131&amp;maincat=clipart"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presentermedia.com/index.php?target=closeup&amp;id=5806&amp;categoryid=121&amp;maincat=animsp"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presentermedia.com/index.php?target=closeup&amp;id=4421&amp;categoryid=124&amp;maincat=anims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presentermedia.com/index.php?target=closeup&amp;id=6539&amp;categoryid=139&amp;maincat=clipart" TargetMode="Externa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presentermedia.com/files/animsp/00006000/6854/stick_figure_under_umbrella_anim_md_wm.gif" TargetMode="External"/><Relationship Id="rId1" Type="http://schemas.openxmlformats.org/officeDocument/2006/relationships/slideLayout" Target="../slideLayouts/slideLayout3.xml"/><Relationship Id="rId5" Type="http://schemas.openxmlformats.org/officeDocument/2006/relationships/image" Target="../media/image12.gif"/><Relationship Id="rId4" Type="http://schemas.openxmlformats.org/officeDocument/2006/relationships/hyperlink" Target="http://www.presentermedia.com/index.php?target=closeup&amp;id=5250&amp;categoryid=127&amp;maincat=anims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presentermedia.com/index.php?target=closeup&amp;id=7934&amp;categoryid=120&amp;maincat=animsp"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resentermedia.com/index.php?target=closeup&amp;id=6994&amp;categoryid=134&amp;maincat=clipart" TargetMode="External"/><Relationship Id="rId1" Type="http://schemas.openxmlformats.org/officeDocument/2006/relationships/slideLayout" Target="../slideLayouts/slideLayout3.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Micro-insurance Product</a:t>
            </a:r>
            <a:endParaRPr lang="en-US" dirty="0"/>
          </a:p>
        </p:txBody>
      </p:sp>
      <p:sp>
        <p:nvSpPr>
          <p:cNvPr id="3075" name="Rectangle 2"/>
          <p:cNvSpPr>
            <a:spLocks noGrp="1" noChangeArrowheads="1"/>
          </p:cNvSpPr>
          <p:nvPr>
            <p:ph type="ctrTitle"/>
          </p:nvPr>
        </p:nvSpPr>
        <p:spPr>
          <a:noFill/>
          <a:ln>
            <a:noFill/>
          </a:ln>
        </p:spPr>
        <p:txBody>
          <a:bodyPr/>
          <a:lstStyle/>
          <a:p>
            <a:pPr eaLnBrk="1" hangingPunct="1"/>
            <a:r>
              <a:rPr lang="en-US" dirty="0" smtClean="0"/>
              <a:t>Future </a:t>
            </a:r>
            <a:r>
              <a:rPr lang="en-US" dirty="0" err="1" smtClean="0"/>
              <a:t>Sampoorna</a:t>
            </a:r>
            <a:r>
              <a:rPr lang="en-US" dirty="0" smtClean="0"/>
              <a:t> Suraksha </a:t>
            </a:r>
            <a:br>
              <a:rPr lang="en-US" dirty="0" smtClean="0"/>
            </a:b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US" smtClean="0"/>
              <a:t>HOSPITAL CASH BENEFIT</a:t>
            </a:r>
          </a:p>
        </p:txBody>
      </p:sp>
      <p:sp>
        <p:nvSpPr>
          <p:cNvPr id="9219" name="Rectangle 3"/>
          <p:cNvSpPr>
            <a:spLocks noGrp="1" noChangeArrowheads="1"/>
          </p:cNvSpPr>
          <p:nvPr>
            <p:ph type="subTitle" idx="1"/>
          </p:nvPr>
        </p:nvSpPr>
        <p:spPr/>
        <p:txBody>
          <a:bodyPr>
            <a:normAutofit fontScale="92500" lnSpcReduction="10000"/>
          </a:bodyPr>
          <a:lstStyle/>
          <a:p>
            <a:pPr marL="0" indent="0" eaLnBrk="1" hangingPunct="1">
              <a:buFontTx/>
              <a:buNone/>
              <a:defRPr/>
            </a:pPr>
            <a:r>
              <a:rPr lang="en-US" sz="2000" b="1" dirty="0" smtClean="0"/>
              <a:t>Major Exclusions</a:t>
            </a:r>
          </a:p>
        </p:txBody>
      </p:sp>
      <p:sp>
        <p:nvSpPr>
          <p:cNvPr id="5" name="Text Placeholder 4"/>
          <p:cNvSpPr>
            <a:spLocks noGrp="1"/>
          </p:cNvSpPr>
          <p:nvPr>
            <p:ph type="body" sz="quarter" idx="14"/>
          </p:nvPr>
        </p:nvSpPr>
        <p:spPr/>
        <p:txBody>
          <a:bodyPr/>
          <a:lstStyle/>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Pre existing Diseases</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30 Days Waiting Period for Illness except Accident </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Expenses Incurred due to misuse of alcohol, substance or drugs</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Congenital Internal &amp;/or External Illness/Disease/Defects</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Pregnancy or Fertility Related Treatment</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Cost of Spectacles and contact lens, hearing aids.</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Dental treatment or Surgery of any Kind unless requiring hospitalization</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HIV and AIDS </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War and War Like Operations</a:t>
            </a:r>
          </a:p>
          <a:p>
            <a:pPr lvl="1" indent="-396875">
              <a:lnSpc>
                <a:spcPct val="150000"/>
              </a:lnSpc>
              <a:spcBef>
                <a:spcPts val="0"/>
              </a:spcBef>
              <a:buFont typeface="Arial" pitchFamily="34" charset="0"/>
              <a:buChar char="•"/>
              <a:defRPr/>
            </a:pPr>
            <a:r>
              <a:rPr lang="en-US" sz="1600" dirty="0" smtClean="0">
                <a:latin typeface="Arial" pitchFamily="34" charset="0"/>
                <a:cs typeface="Arial" pitchFamily="34" charset="0"/>
              </a:rPr>
              <a:t>Non allopathic Treatments</a:t>
            </a:r>
          </a:p>
          <a:p>
            <a:pPr>
              <a:lnSpc>
                <a:spcPct val="150000"/>
              </a:lnSpc>
              <a:spcBef>
                <a:spcPts val="0"/>
              </a:spcBef>
              <a:defRPr/>
            </a:pPr>
            <a:endParaRPr lang="en-US" dirty="0" smtClean="0"/>
          </a:p>
          <a:p>
            <a:pPr>
              <a:lnSpc>
                <a:spcPct val="150000"/>
              </a:lnSpc>
              <a:spcBef>
                <a:spcPts val="0"/>
              </a:spcBef>
              <a:defRPr/>
            </a:pPr>
            <a:r>
              <a:rPr lang="en-US" i="1" dirty="0" smtClean="0"/>
              <a:t>Note: For detailed list of exclusions &amp; coverage, please refer to the policy wordings.</a:t>
            </a:r>
          </a:p>
          <a:p>
            <a:pPr>
              <a:lnSpc>
                <a:spcPct val="150000"/>
              </a:lnSpc>
              <a:spcBef>
                <a:spcPts val="0"/>
              </a:spcBef>
            </a:pPr>
            <a:endParaRPr lang="en-US" dirty="0"/>
          </a:p>
        </p:txBody>
      </p:sp>
      <p:sp>
        <p:nvSpPr>
          <p:cNvPr id="6" name="Text Placeholder 5"/>
          <p:cNvSpPr>
            <a:spLocks noGrp="1"/>
          </p:cNvSpPr>
          <p:nvPr>
            <p:ph type="body" sz="quarter" idx="15"/>
          </p:nvPr>
        </p:nvSpPr>
        <p:spPr/>
        <p:txBody>
          <a:bodyPr/>
          <a:lstStyle/>
          <a:p>
            <a:endParaRPr lang="en-US"/>
          </a:p>
        </p:txBody>
      </p:sp>
      <p:pic>
        <p:nvPicPr>
          <p:cNvPr id="13316" name="Picture 7" descr="Presentation Clipart"/>
          <p:cNvPicPr>
            <a:picLocks noChangeAspect="1" noChangeArrowheads="1"/>
          </p:cNvPicPr>
          <p:nvPr/>
        </p:nvPicPr>
        <p:blipFill>
          <a:blip r:embed="rId2" cstate="print"/>
          <a:srcRect/>
          <a:stretch>
            <a:fillRect/>
          </a:stretch>
        </p:blipFill>
        <p:spPr bwMode="auto">
          <a:xfrm>
            <a:off x="7391400" y="1017588"/>
            <a:ext cx="1738313"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mtClean="0"/>
              <a:t>PERSONAL ACCIDENT</a:t>
            </a:r>
          </a:p>
        </p:txBody>
      </p:sp>
      <p:sp>
        <p:nvSpPr>
          <p:cNvPr id="14339" name="Content Placeholder 2"/>
          <p:cNvSpPr>
            <a:spLocks noGrp="1"/>
          </p:cNvSpPr>
          <p:nvPr>
            <p:ph type="subTitle" idx="1"/>
          </p:nvPr>
        </p:nvSpPr>
        <p:spPr>
          <a:xfrm>
            <a:off x="347300" y="997139"/>
            <a:ext cx="8386686" cy="769441"/>
          </a:xfrm>
        </p:spPr>
        <p:txBody>
          <a:bodyPr/>
          <a:lstStyle/>
          <a:p>
            <a:pPr eaLnBrk="1" hangingPunct="1"/>
            <a:endParaRPr lang="en-GB" sz="2000" dirty="0" smtClean="0"/>
          </a:p>
          <a:p>
            <a:pPr eaLnBrk="1" hangingPunct="1"/>
            <a:endParaRPr lang="en-US" sz="2000" dirty="0" smtClean="0"/>
          </a:p>
        </p:txBody>
      </p:sp>
      <p:sp>
        <p:nvSpPr>
          <p:cNvPr id="7" name="Text Placeholder 6"/>
          <p:cNvSpPr>
            <a:spLocks noGrp="1"/>
          </p:cNvSpPr>
          <p:nvPr>
            <p:ph type="body" sz="quarter" idx="14"/>
          </p:nvPr>
        </p:nvSpPr>
        <p:spPr/>
        <p:txBody>
          <a:bodyPr/>
          <a:lstStyle/>
          <a:p>
            <a:pPr marL="284163" indent="-284163">
              <a:lnSpc>
                <a:spcPct val="150000"/>
              </a:lnSpc>
              <a:buFont typeface="Arial" pitchFamily="34" charset="0"/>
              <a:buChar char="•"/>
            </a:pPr>
            <a:r>
              <a:rPr lang="en-GB" dirty="0" smtClean="0"/>
              <a:t>This section provides coverage for Death or Permanent Total Disability. Additionally it also pays up to 2% of the Sum Insured or Rs. 1000/- (whichever is lower) towards the cost of transporting the Insured’s remains from the place of death to a hospital, residence or cremation or burial ground</a:t>
            </a:r>
            <a:endParaRPr lang="en-US" dirty="0" smtClean="0"/>
          </a:p>
          <a:p>
            <a:pPr marL="284163" indent="-284163">
              <a:lnSpc>
                <a:spcPct val="150000"/>
              </a:lnSpc>
              <a:buFont typeface="Arial" pitchFamily="34" charset="0"/>
              <a:buChar char="•"/>
            </a:pPr>
            <a:r>
              <a:rPr lang="en-US" dirty="0" smtClean="0"/>
              <a:t>Group Discounts available as per Group UW norms</a:t>
            </a:r>
          </a:p>
          <a:p>
            <a:pPr>
              <a:buFont typeface="Arial" pitchFamily="34" charset="0"/>
              <a:buChar char="•"/>
            </a:pPr>
            <a:endParaRPr lang="en-US" dirty="0"/>
          </a:p>
        </p:txBody>
      </p:sp>
      <p:sp>
        <p:nvSpPr>
          <p:cNvPr id="8" name="Text Placeholder 7"/>
          <p:cNvSpPr>
            <a:spLocks noGrp="1"/>
          </p:cNvSpPr>
          <p:nvPr>
            <p:ph type="body" sz="quarter" idx="15"/>
          </p:nvPr>
        </p:nvSpPr>
        <p:spPr/>
        <p:txBody>
          <a:bodyPr/>
          <a:lstStyle/>
          <a:p>
            <a:endParaRPr lang="en-US"/>
          </a:p>
        </p:txBody>
      </p:sp>
      <p:graphicFrame>
        <p:nvGraphicFramePr>
          <p:cNvPr id="4" name="Table 3"/>
          <p:cNvGraphicFramePr>
            <a:graphicFrameLocks noGrp="1"/>
          </p:cNvGraphicFramePr>
          <p:nvPr/>
        </p:nvGraphicFramePr>
        <p:xfrm>
          <a:off x="990600" y="4191000"/>
          <a:ext cx="5867400" cy="1676400"/>
        </p:xfrm>
        <a:graphic>
          <a:graphicData uri="http://schemas.openxmlformats.org/drawingml/2006/table">
            <a:tbl>
              <a:tblPr/>
              <a:tblGrid>
                <a:gridCol w="2971800"/>
                <a:gridCol w="2895600"/>
              </a:tblGrid>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charset="0"/>
                        </a:rPr>
                        <a:t>Minimum age at entry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Arial" charset="0"/>
                        </a:rPr>
                        <a:t>5 years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charset="0"/>
                        </a:rPr>
                        <a:t>Maximum age at entry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Arial" charset="0"/>
                        </a:rPr>
                        <a:t>70 years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charset="0"/>
                        </a:rPr>
                        <a:t>Minimum coverage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Rs.10000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charset="0"/>
                        </a:rPr>
                        <a:t>Maximum coverage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Rs.50000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357" name="Picture 22" descr="Presentation Clipart"/>
          <p:cNvPicPr>
            <a:picLocks noChangeAspect="1" noChangeArrowheads="1"/>
          </p:cNvPicPr>
          <p:nvPr/>
        </p:nvPicPr>
        <p:blipFill>
          <a:blip r:embed="rId2" cstate="print"/>
          <a:srcRect/>
          <a:stretch>
            <a:fillRect/>
          </a:stretch>
        </p:blipFill>
        <p:spPr bwMode="auto">
          <a:xfrm>
            <a:off x="7162800" y="2590800"/>
            <a:ext cx="1676400" cy="1600200"/>
          </a:xfrm>
          <a:prstGeom prst="rect">
            <a:avLst/>
          </a:prstGeom>
          <a:noFill/>
          <a:ln w="9525">
            <a:noFill/>
            <a:miter lim="800000"/>
            <a:headEnd/>
            <a:tailEnd/>
          </a:ln>
        </p:spPr>
      </p:pic>
      <p:pic>
        <p:nvPicPr>
          <p:cNvPr id="14358" name="Picture 24" descr="Presentation Clipart"/>
          <p:cNvPicPr>
            <a:picLocks noChangeAspect="1" noChangeArrowheads="1"/>
          </p:cNvPicPr>
          <p:nvPr/>
        </p:nvPicPr>
        <p:blipFill>
          <a:blip r:embed="rId3" cstate="print"/>
          <a:srcRect/>
          <a:stretch>
            <a:fillRect/>
          </a:stretch>
        </p:blipFill>
        <p:spPr bwMode="auto">
          <a:xfrm>
            <a:off x="7239000" y="4038600"/>
            <a:ext cx="16002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smtClean="0"/>
              <a:t>PERSONAL ACCIDENT</a:t>
            </a:r>
          </a:p>
        </p:txBody>
      </p:sp>
      <p:sp>
        <p:nvSpPr>
          <p:cNvPr id="15363" name="Rectangle 3"/>
          <p:cNvSpPr>
            <a:spLocks noGrp="1" noChangeArrowheads="1"/>
          </p:cNvSpPr>
          <p:nvPr>
            <p:ph type="subTitle" idx="1"/>
          </p:nvPr>
        </p:nvSpPr>
        <p:spPr>
          <a:xfrm>
            <a:off x="347300" y="997139"/>
            <a:ext cx="8386686" cy="338554"/>
          </a:xfrm>
        </p:spPr>
        <p:txBody>
          <a:bodyPr/>
          <a:lstStyle/>
          <a:p>
            <a:pPr marL="0" indent="0" eaLnBrk="1" hangingPunct="1">
              <a:buFontTx/>
              <a:buNone/>
            </a:pPr>
            <a:r>
              <a:rPr lang="en-US" sz="1600" dirty="0" smtClean="0"/>
              <a:t>Major Exclusions</a:t>
            </a:r>
          </a:p>
        </p:txBody>
      </p:sp>
      <p:sp>
        <p:nvSpPr>
          <p:cNvPr id="5" name="Text Placeholder 4"/>
          <p:cNvSpPr>
            <a:spLocks noGrp="1"/>
          </p:cNvSpPr>
          <p:nvPr>
            <p:ph type="body" sz="quarter" idx="14"/>
          </p:nvPr>
        </p:nvSpPr>
        <p:spPr/>
        <p:txBody>
          <a:bodyPr/>
          <a:lstStyle/>
          <a:p>
            <a:pPr lvl="1" indent="-396875">
              <a:lnSpc>
                <a:spcPct val="150000"/>
              </a:lnSpc>
              <a:buFont typeface="Arial" pitchFamily="34" charset="0"/>
              <a:buChar char="•"/>
            </a:pPr>
            <a:r>
              <a:rPr lang="en-US" sz="1600" dirty="0" smtClean="0">
                <a:latin typeface="Arial" pitchFamily="34" charset="0"/>
                <a:cs typeface="Arial" pitchFamily="34" charset="0"/>
              </a:rPr>
              <a:t>Any existing disablement prior to the inception of the policy.</a:t>
            </a:r>
          </a:p>
          <a:p>
            <a:pPr lvl="1" indent="-396875">
              <a:lnSpc>
                <a:spcPct val="150000"/>
              </a:lnSpc>
              <a:buFont typeface="Arial" pitchFamily="34" charset="0"/>
              <a:buChar char="•"/>
            </a:pPr>
            <a:r>
              <a:rPr lang="en-US" sz="1600" dirty="0" smtClean="0">
                <a:latin typeface="Arial" pitchFamily="34" charset="0"/>
                <a:cs typeface="Arial" pitchFamily="34" charset="0"/>
              </a:rPr>
              <a:t>Suicide, attempted suicide</a:t>
            </a:r>
          </a:p>
          <a:p>
            <a:pPr lvl="1" indent="-396875">
              <a:lnSpc>
                <a:spcPct val="150000"/>
              </a:lnSpc>
              <a:buFont typeface="Arial" pitchFamily="34" charset="0"/>
              <a:buChar char="•"/>
            </a:pPr>
            <a:r>
              <a:rPr lang="en-US" sz="1600" dirty="0" smtClean="0">
                <a:latin typeface="Arial" pitchFamily="34" charset="0"/>
                <a:cs typeface="Arial" pitchFamily="34" charset="0"/>
              </a:rPr>
              <a:t>Serving in military, armed forces </a:t>
            </a:r>
          </a:p>
          <a:p>
            <a:pPr lvl="1" indent="-396875">
              <a:lnSpc>
                <a:spcPct val="150000"/>
              </a:lnSpc>
              <a:buFont typeface="Arial" pitchFamily="34" charset="0"/>
              <a:buChar char="•"/>
            </a:pPr>
            <a:r>
              <a:rPr lang="en-US" sz="1600" dirty="0" smtClean="0">
                <a:latin typeface="Arial" pitchFamily="34" charset="0"/>
                <a:cs typeface="Arial" pitchFamily="34" charset="0"/>
              </a:rPr>
              <a:t>Under  the influence of drugs, alcohol &amp; other intoxicants</a:t>
            </a:r>
          </a:p>
          <a:p>
            <a:pPr lvl="1" indent="-396875">
              <a:lnSpc>
                <a:spcPct val="150000"/>
              </a:lnSpc>
              <a:buFont typeface="Arial" pitchFamily="34" charset="0"/>
              <a:buChar char="•"/>
            </a:pPr>
            <a:r>
              <a:rPr lang="en-US" sz="1600" dirty="0" smtClean="0">
                <a:latin typeface="Arial" pitchFamily="34" charset="0"/>
                <a:cs typeface="Arial" pitchFamily="34" charset="0"/>
              </a:rPr>
              <a:t>Participation in felony, riots, war etc.</a:t>
            </a:r>
          </a:p>
          <a:p>
            <a:pPr lvl="1" indent="-396875">
              <a:lnSpc>
                <a:spcPct val="150000"/>
              </a:lnSpc>
              <a:buFont typeface="Arial" pitchFamily="34" charset="0"/>
              <a:buChar char="•"/>
            </a:pPr>
            <a:r>
              <a:rPr lang="en-US" sz="1600" dirty="0" smtClean="0">
                <a:latin typeface="Arial" pitchFamily="34" charset="0"/>
                <a:cs typeface="Arial" pitchFamily="34" charset="0"/>
              </a:rPr>
              <a:t>Exposure to nuclear, radioactive materials</a:t>
            </a:r>
          </a:p>
          <a:p>
            <a:pPr lvl="1" indent="-396875">
              <a:lnSpc>
                <a:spcPct val="150000"/>
              </a:lnSpc>
              <a:buFont typeface="Arial" pitchFamily="34" charset="0"/>
              <a:buChar char="•"/>
            </a:pPr>
            <a:r>
              <a:rPr lang="en-US" sz="1600" dirty="0" smtClean="0">
                <a:latin typeface="Arial" pitchFamily="34" charset="0"/>
                <a:cs typeface="Arial" pitchFamily="34" charset="0"/>
              </a:rPr>
              <a:t>Loss due to child birth or pregnancy</a:t>
            </a:r>
          </a:p>
          <a:p>
            <a:pPr>
              <a:lnSpc>
                <a:spcPct val="150000"/>
              </a:lnSpc>
              <a:buFont typeface="Arial" pitchFamily="34" charset="0"/>
              <a:buChar char="•"/>
            </a:pPr>
            <a:endParaRPr lang="en-US" dirty="0" smtClean="0"/>
          </a:p>
          <a:p>
            <a:pPr>
              <a:lnSpc>
                <a:spcPct val="150000"/>
              </a:lnSpc>
              <a:buFont typeface="Arial" pitchFamily="34" charset="0"/>
              <a:buChar char="•"/>
            </a:pPr>
            <a:r>
              <a:rPr lang="en-US" i="1" dirty="0" smtClean="0"/>
              <a:t>Note: For detailed list of exclusions &amp; coverage, please refer to the policy wordings.</a:t>
            </a:r>
          </a:p>
          <a:p>
            <a:pPr>
              <a:lnSpc>
                <a:spcPct val="150000"/>
              </a:lnSpc>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15364" name="Picture 7" descr="Presentation Clipart"/>
          <p:cNvPicPr>
            <a:picLocks noChangeAspect="1" noChangeArrowheads="1"/>
          </p:cNvPicPr>
          <p:nvPr/>
        </p:nvPicPr>
        <p:blipFill>
          <a:blip r:embed="rId2" cstate="print"/>
          <a:srcRect/>
          <a:stretch>
            <a:fillRect/>
          </a:stretch>
        </p:blipFill>
        <p:spPr bwMode="auto">
          <a:xfrm>
            <a:off x="7239000" y="2667000"/>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pPr eaLnBrk="1" hangingPunct="1"/>
            <a:r>
              <a:rPr lang="en-US" smtClean="0"/>
              <a:t>BUILDING &amp; CONTENTS</a:t>
            </a:r>
          </a:p>
        </p:txBody>
      </p:sp>
      <p:sp>
        <p:nvSpPr>
          <p:cNvPr id="16387" name="Content Placeholder 2"/>
          <p:cNvSpPr>
            <a:spLocks noGrp="1"/>
          </p:cNvSpPr>
          <p:nvPr>
            <p:ph type="subTitle" idx="1"/>
          </p:nvPr>
        </p:nvSpPr>
        <p:spPr>
          <a:xfrm>
            <a:off x="347300" y="997139"/>
            <a:ext cx="8386686" cy="323165"/>
          </a:xfrm>
        </p:spPr>
        <p:txBody>
          <a:bodyPr/>
          <a:lstStyle/>
          <a:p>
            <a:pPr eaLnBrk="1" hangingPunct="1"/>
            <a:endParaRPr lang="en-US" dirty="0" smtClean="0"/>
          </a:p>
        </p:txBody>
      </p:sp>
      <p:sp>
        <p:nvSpPr>
          <p:cNvPr id="5" name="Text Placeholder 4"/>
          <p:cNvSpPr>
            <a:spLocks noGrp="1"/>
          </p:cNvSpPr>
          <p:nvPr>
            <p:ph type="body" sz="quarter" idx="14"/>
          </p:nvPr>
        </p:nvSpPr>
        <p:spPr/>
        <p:txBody>
          <a:bodyPr/>
          <a:lstStyle/>
          <a:p>
            <a:pPr marL="344488" indent="-344488">
              <a:buFont typeface="Arial" pitchFamily="34" charset="0"/>
              <a:buChar char="•"/>
            </a:pPr>
            <a:r>
              <a:rPr lang="en-GB" dirty="0" smtClean="0"/>
              <a:t>This section provides coverage for Insured’s Buildings and Contents against Fire and allied Perils.</a:t>
            </a:r>
          </a:p>
          <a:p>
            <a:pPr marL="636588" lvl="1" indent="-292100">
              <a:buFont typeface="Arial" pitchFamily="34" charset="0"/>
              <a:buChar char="•"/>
            </a:pPr>
            <a:r>
              <a:rPr lang="en-US" sz="1600" dirty="0" smtClean="0">
                <a:latin typeface="Arial" pitchFamily="34" charset="0"/>
                <a:cs typeface="Arial" pitchFamily="34" charset="0"/>
              </a:rPr>
              <a:t>Fire, Lightning, Explosion/Implosion, Aircraft Damage, Impact Damage </a:t>
            </a:r>
          </a:p>
          <a:p>
            <a:pPr marL="636588" lvl="1" indent="-292100">
              <a:buFont typeface="Arial" pitchFamily="34" charset="0"/>
              <a:buChar char="•"/>
            </a:pPr>
            <a:r>
              <a:rPr lang="en-US" sz="1600" dirty="0" smtClean="0">
                <a:latin typeface="Arial" pitchFamily="34" charset="0"/>
                <a:cs typeface="Arial" pitchFamily="34" charset="0"/>
              </a:rPr>
              <a:t>Storm, Cyclone, Typhoon, Tempest, Hurricane, Tornado, Flood and Inundation, Subsidence and Landslide including rock slide </a:t>
            </a:r>
          </a:p>
          <a:p>
            <a:pPr marL="636588" lvl="1" indent="-292100">
              <a:buFont typeface="Arial" pitchFamily="34" charset="0"/>
              <a:buChar char="•"/>
            </a:pPr>
            <a:r>
              <a:rPr lang="en-US" sz="1600" dirty="0" smtClean="0">
                <a:latin typeface="Arial" pitchFamily="34" charset="0"/>
                <a:cs typeface="Arial" pitchFamily="34" charset="0"/>
              </a:rPr>
              <a:t>Bursting and/or overflowing of Water Tanks, Apparatus and Pipes </a:t>
            </a:r>
          </a:p>
          <a:p>
            <a:pPr marL="636588" lvl="1" indent="-292100">
              <a:buFont typeface="Arial" pitchFamily="34" charset="0"/>
              <a:buChar char="•"/>
            </a:pPr>
            <a:r>
              <a:rPr lang="en-US" sz="1600" dirty="0" smtClean="0">
                <a:latin typeface="Arial" pitchFamily="34" charset="0"/>
                <a:cs typeface="Arial" pitchFamily="34" charset="0"/>
              </a:rPr>
              <a:t>Riot, Strike, Malicious  Damage </a:t>
            </a:r>
          </a:p>
          <a:p>
            <a:pPr marL="636588" lvl="1" indent="-292100">
              <a:buFont typeface="Arial" pitchFamily="34" charset="0"/>
              <a:buChar char="•"/>
            </a:pPr>
            <a:r>
              <a:rPr lang="en-US" sz="1600" dirty="0" smtClean="0">
                <a:latin typeface="Arial" pitchFamily="34" charset="0"/>
                <a:cs typeface="Arial" pitchFamily="34" charset="0"/>
              </a:rPr>
              <a:t>Missile Testing operations </a:t>
            </a:r>
          </a:p>
          <a:p>
            <a:pPr marL="636588" lvl="1" indent="-292100">
              <a:buFont typeface="Arial" pitchFamily="34" charset="0"/>
              <a:buChar char="•"/>
            </a:pPr>
            <a:r>
              <a:rPr lang="en-US" sz="1600" dirty="0" smtClean="0">
                <a:latin typeface="Arial" pitchFamily="34" charset="0"/>
                <a:cs typeface="Arial" pitchFamily="34" charset="0"/>
              </a:rPr>
              <a:t>Leakage from Automatic Sprinkler Installations </a:t>
            </a:r>
          </a:p>
          <a:p>
            <a:pPr marL="636588" lvl="1" indent="-292100">
              <a:buFont typeface="Arial" pitchFamily="34" charset="0"/>
              <a:buChar char="•"/>
            </a:pPr>
            <a:r>
              <a:rPr lang="en-US" sz="1600" dirty="0" smtClean="0">
                <a:latin typeface="Arial" pitchFamily="34" charset="0"/>
                <a:cs typeface="Arial" pitchFamily="34" charset="0"/>
              </a:rPr>
              <a:t>Bush Fire</a:t>
            </a:r>
          </a:p>
          <a:p>
            <a:pPr marL="344488" indent="-344488">
              <a:buFont typeface="Arial" pitchFamily="34" charset="0"/>
              <a:buChar char="•"/>
            </a:pPr>
            <a:r>
              <a:rPr lang="en-GB" dirty="0" smtClean="0"/>
              <a:t>This cover excludes Earthquake &amp; Terrorism coverage. </a:t>
            </a:r>
            <a:endParaRPr lang="en-US" dirty="0" smtClean="0"/>
          </a:p>
          <a:p>
            <a:pPr marL="344488" indent="-344488">
              <a:buFont typeface="Arial" pitchFamily="34" charset="0"/>
              <a:buChar char="•"/>
            </a:pPr>
            <a:r>
              <a:rPr lang="en-GB" dirty="0" smtClean="0"/>
              <a:t>The sum insured can be on Market Value basis or Reinstatement Value basis.  </a:t>
            </a:r>
            <a:endParaRPr lang="en-US" dirty="0" smtClean="0"/>
          </a:p>
          <a:p>
            <a:pPr marL="344488" indent="-344488">
              <a:buFont typeface="Arial" pitchFamily="34" charset="0"/>
              <a:buChar char="•"/>
            </a:pPr>
            <a:r>
              <a:rPr lang="en-GB" dirty="0" smtClean="0"/>
              <a:t>Deductible of 5% of the Sum Insured.</a:t>
            </a:r>
            <a:endParaRPr lang="en-US" dirty="0" smtClean="0"/>
          </a:p>
          <a:p>
            <a:pPr>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16388" name="Picture 5" descr="House Holding Umbrella PowerPoint animation">
            <a:hlinkClick r:id="rId2"/>
          </p:cNvPr>
          <p:cNvPicPr>
            <a:picLocks noChangeAspect="1" noChangeArrowheads="1" noCrop="1"/>
          </p:cNvPicPr>
          <p:nvPr/>
        </p:nvPicPr>
        <p:blipFill>
          <a:blip r:embed="rId3" cstate="print"/>
          <a:srcRect/>
          <a:stretch>
            <a:fillRect/>
          </a:stretch>
        </p:blipFill>
        <p:spPr bwMode="auto">
          <a:xfrm>
            <a:off x="7391400" y="3276600"/>
            <a:ext cx="16002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eaLnBrk="1" hangingPunct="1"/>
            <a:r>
              <a:rPr lang="en-US" smtClean="0"/>
              <a:t>ROBBERY &amp; BURGLARY</a:t>
            </a:r>
          </a:p>
        </p:txBody>
      </p:sp>
      <p:sp>
        <p:nvSpPr>
          <p:cNvPr id="17411" name="Content Placeholder 2"/>
          <p:cNvSpPr>
            <a:spLocks noGrp="1"/>
          </p:cNvSpPr>
          <p:nvPr>
            <p:ph type="subTitle" idx="1"/>
          </p:nvPr>
        </p:nvSpPr>
        <p:spPr>
          <a:xfrm>
            <a:off x="347300" y="997139"/>
            <a:ext cx="8386686" cy="323165"/>
          </a:xfrm>
        </p:spPr>
        <p:txBody>
          <a:bodyPr/>
          <a:lstStyle/>
          <a:p>
            <a:pPr eaLnBrk="1" hangingPunct="1"/>
            <a:endParaRPr lang="en-US" dirty="0" smtClean="0"/>
          </a:p>
        </p:txBody>
      </p:sp>
      <p:sp>
        <p:nvSpPr>
          <p:cNvPr id="5" name="Text Placeholder 4"/>
          <p:cNvSpPr>
            <a:spLocks noGrp="1"/>
          </p:cNvSpPr>
          <p:nvPr>
            <p:ph type="body" sz="quarter" idx="14"/>
          </p:nvPr>
        </p:nvSpPr>
        <p:spPr/>
        <p:txBody>
          <a:bodyPr/>
          <a:lstStyle/>
          <a:p>
            <a:pPr marL="344488" indent="-344488">
              <a:lnSpc>
                <a:spcPct val="150000"/>
              </a:lnSpc>
              <a:buFont typeface="Arial" pitchFamily="34" charset="0"/>
              <a:buChar char="•"/>
            </a:pPr>
            <a:r>
              <a:rPr lang="en-GB" dirty="0" smtClean="0"/>
              <a:t>This section provides coverage for loss or damage to the Building and Contents caused by actual or attempted Robbery or Burglary. </a:t>
            </a:r>
            <a:endParaRPr lang="en-US" dirty="0" smtClean="0"/>
          </a:p>
          <a:p>
            <a:pPr marL="344488" indent="-344488">
              <a:lnSpc>
                <a:spcPct val="150000"/>
              </a:lnSpc>
              <a:buFont typeface="Arial" pitchFamily="34" charset="0"/>
              <a:buChar char="•"/>
            </a:pPr>
            <a:r>
              <a:rPr lang="en-GB" dirty="0" smtClean="0"/>
              <a:t>“Theft” is excluded from this coverage. </a:t>
            </a:r>
            <a:endParaRPr lang="en-US" dirty="0" smtClean="0"/>
          </a:p>
          <a:p>
            <a:pPr marL="344488" indent="-344488">
              <a:lnSpc>
                <a:spcPct val="150000"/>
              </a:lnSpc>
              <a:buFont typeface="Arial" pitchFamily="34" charset="0"/>
              <a:buChar char="•"/>
            </a:pPr>
            <a:r>
              <a:rPr lang="en-GB" dirty="0" smtClean="0"/>
              <a:t>The sum insured for contents will be same as the sum insured under Section – Building &amp; Content. </a:t>
            </a:r>
            <a:endParaRPr lang="en-US" dirty="0" smtClean="0"/>
          </a:p>
          <a:p>
            <a:pPr marL="344488" indent="-344488">
              <a:lnSpc>
                <a:spcPct val="150000"/>
              </a:lnSpc>
              <a:buFont typeface="Arial" pitchFamily="34" charset="0"/>
              <a:buChar char="•"/>
            </a:pPr>
            <a:r>
              <a:rPr lang="en-GB" dirty="0" smtClean="0"/>
              <a:t>Deductible of 5% of Sum Insured subject to a minimum of Rs.500 and maximum of Rs.10,000 is applicable for each and every claim.</a:t>
            </a:r>
            <a:endParaRPr lang="en-US" dirty="0" smtClean="0"/>
          </a:p>
          <a:p>
            <a:pPr>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17412" name="Picture 5" descr="Presentation Clipart">
            <a:hlinkClick r:id="rId2"/>
          </p:cNvPr>
          <p:cNvPicPr>
            <a:picLocks noChangeAspect="1" noChangeArrowheads="1"/>
          </p:cNvPicPr>
          <p:nvPr/>
        </p:nvPicPr>
        <p:blipFill>
          <a:blip r:embed="rId3" cstate="print"/>
          <a:srcRect/>
          <a:stretch>
            <a:fillRect/>
          </a:stretch>
        </p:blipFill>
        <p:spPr bwMode="auto">
          <a:xfrm>
            <a:off x="3124200" y="4419600"/>
            <a:ext cx="20574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r>
              <a:rPr lang="en-US" smtClean="0"/>
              <a:t>FARM PRODUCE</a:t>
            </a:r>
          </a:p>
        </p:txBody>
      </p:sp>
      <p:sp>
        <p:nvSpPr>
          <p:cNvPr id="18435" name="Content Placeholder 2"/>
          <p:cNvSpPr>
            <a:spLocks noGrp="1"/>
          </p:cNvSpPr>
          <p:nvPr>
            <p:ph type="subTitle" idx="1"/>
          </p:nvPr>
        </p:nvSpPr>
        <p:spPr>
          <a:xfrm>
            <a:off x="347300" y="997139"/>
            <a:ext cx="8386686" cy="323165"/>
          </a:xfrm>
        </p:spPr>
        <p:txBody>
          <a:bodyPr/>
          <a:lstStyle/>
          <a:p>
            <a:pPr eaLnBrk="1" hangingPunct="1"/>
            <a:endParaRPr lang="en-US" dirty="0" smtClean="0"/>
          </a:p>
        </p:txBody>
      </p:sp>
      <p:sp>
        <p:nvSpPr>
          <p:cNvPr id="5" name="Text Placeholder 4"/>
          <p:cNvSpPr>
            <a:spLocks noGrp="1"/>
          </p:cNvSpPr>
          <p:nvPr>
            <p:ph type="body" sz="quarter" idx="14"/>
          </p:nvPr>
        </p:nvSpPr>
        <p:spPr/>
        <p:txBody>
          <a:bodyPr/>
          <a:lstStyle/>
          <a:p>
            <a:pPr marL="404813" indent="-404813">
              <a:lnSpc>
                <a:spcPct val="150000"/>
              </a:lnSpc>
              <a:buFont typeface="Arial" pitchFamily="34" charset="0"/>
              <a:buChar char="•"/>
            </a:pPr>
            <a:r>
              <a:rPr lang="en-GB" dirty="0" smtClean="0"/>
              <a:t>This section covers loss or damage to Farm Produce stored in a </a:t>
            </a:r>
            <a:r>
              <a:rPr lang="en-GB" dirty="0" err="1" smtClean="0"/>
              <a:t>godown</a:t>
            </a:r>
            <a:r>
              <a:rPr lang="en-GB" dirty="0" smtClean="0"/>
              <a:t> or other Building on the Farm caused by Accidental fire, Lightning, The explosion of gas in a domestic appliance, Accidental impact damage, Riot, strike or malicious damage.</a:t>
            </a:r>
            <a:endParaRPr lang="en-US" dirty="0" smtClean="0"/>
          </a:p>
          <a:p>
            <a:pPr marL="404813" indent="-404813">
              <a:lnSpc>
                <a:spcPct val="150000"/>
              </a:lnSpc>
              <a:buFont typeface="Arial" pitchFamily="34" charset="0"/>
              <a:buChar char="•"/>
            </a:pPr>
            <a:r>
              <a:rPr lang="en-GB" dirty="0" smtClean="0"/>
              <a:t>Deductible of 5% of the Sum Insured is applicable for each and every claim</a:t>
            </a:r>
            <a:endParaRPr lang="en-US" dirty="0" smtClean="0"/>
          </a:p>
          <a:p>
            <a:pPr>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18436" name="Picture 5" descr="Presentation Clipart"/>
          <p:cNvPicPr>
            <a:picLocks noChangeAspect="1" noChangeArrowheads="1"/>
          </p:cNvPicPr>
          <p:nvPr/>
        </p:nvPicPr>
        <p:blipFill>
          <a:blip r:embed="rId2" cstate="print"/>
          <a:srcRect/>
          <a:stretch>
            <a:fillRect/>
          </a:stretch>
        </p:blipFill>
        <p:spPr bwMode="auto">
          <a:xfrm>
            <a:off x="2819400" y="3276600"/>
            <a:ext cx="25146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r>
              <a:rPr lang="en-US" smtClean="0"/>
              <a:t>AGRICULTURAL PUMP SET</a:t>
            </a:r>
          </a:p>
        </p:txBody>
      </p:sp>
      <p:sp>
        <p:nvSpPr>
          <p:cNvPr id="19459" name="Content Placeholder 2"/>
          <p:cNvSpPr>
            <a:spLocks noGrp="1"/>
          </p:cNvSpPr>
          <p:nvPr>
            <p:ph type="subTitle" idx="1"/>
          </p:nvPr>
        </p:nvSpPr>
        <p:spPr>
          <a:xfrm>
            <a:off x="347300" y="997139"/>
            <a:ext cx="8386686" cy="323165"/>
          </a:xfrm>
        </p:spPr>
        <p:txBody>
          <a:bodyPr/>
          <a:lstStyle/>
          <a:p>
            <a:pPr eaLnBrk="1" hangingPunct="1"/>
            <a:endParaRPr lang="en-US" dirty="0" smtClean="0"/>
          </a:p>
        </p:txBody>
      </p:sp>
      <p:sp>
        <p:nvSpPr>
          <p:cNvPr id="5" name="Text Placeholder 4"/>
          <p:cNvSpPr>
            <a:spLocks noGrp="1"/>
          </p:cNvSpPr>
          <p:nvPr>
            <p:ph type="body" sz="quarter" idx="14"/>
          </p:nvPr>
        </p:nvSpPr>
        <p:spPr/>
        <p:txBody>
          <a:bodyPr/>
          <a:lstStyle/>
          <a:p>
            <a:pPr marL="404813" indent="-404813">
              <a:lnSpc>
                <a:spcPct val="150000"/>
              </a:lnSpc>
              <a:buFont typeface="Arial" pitchFamily="34" charset="0"/>
              <a:buChar char="•"/>
            </a:pPr>
            <a:r>
              <a:rPr lang="en-GB" dirty="0" smtClean="0"/>
              <a:t>This section covers Loss or damage Insured’s centrifugal Pump Set (whether electrical or diesel) used solely for Farm Business if caused by Accidental fire, Lightning, Sudden and unexpected mechanical or electrical breakdown, Riot, strike or malicious damage. </a:t>
            </a:r>
            <a:endParaRPr lang="en-US" dirty="0" smtClean="0"/>
          </a:p>
          <a:p>
            <a:pPr marL="404813" indent="-404813">
              <a:lnSpc>
                <a:spcPct val="150000"/>
              </a:lnSpc>
              <a:buFont typeface="Arial" pitchFamily="34" charset="0"/>
              <a:buChar char="•"/>
            </a:pPr>
            <a:r>
              <a:rPr lang="en-GB" dirty="0" smtClean="0"/>
              <a:t>Sum Insured will be based on Reinstatement value. </a:t>
            </a:r>
            <a:endParaRPr lang="en-US" dirty="0" smtClean="0"/>
          </a:p>
          <a:p>
            <a:pPr marL="404813" indent="-404813">
              <a:lnSpc>
                <a:spcPct val="150000"/>
              </a:lnSpc>
              <a:buFont typeface="Arial" pitchFamily="34" charset="0"/>
              <a:buChar char="•"/>
            </a:pPr>
            <a:r>
              <a:rPr lang="en-GB" dirty="0" smtClean="0"/>
              <a:t>Only Centrifugal Pump set with ISI mark will be covered.</a:t>
            </a:r>
            <a:endParaRPr lang="en-US" dirty="0" smtClean="0"/>
          </a:p>
          <a:p>
            <a:pPr marL="404813" indent="-404813">
              <a:lnSpc>
                <a:spcPct val="150000"/>
              </a:lnSpc>
              <a:buFont typeface="Arial" pitchFamily="34" charset="0"/>
              <a:buChar char="•"/>
            </a:pPr>
            <a:r>
              <a:rPr lang="en-GB" dirty="0" smtClean="0"/>
              <a:t>Deductible of 1% of Sum Insured or </a:t>
            </a:r>
            <a:r>
              <a:rPr lang="en-GB" dirty="0" smtClean="0">
                <a:latin typeface="Rupee Foradian" pitchFamily="34" charset="0"/>
              </a:rPr>
              <a:t>Rs.</a:t>
            </a:r>
            <a:r>
              <a:rPr lang="en-GB" dirty="0" smtClean="0"/>
              <a:t>100 whichever is less of is applicable on each and every claim.</a:t>
            </a:r>
            <a:endParaRPr lang="en-US" dirty="0" smtClean="0"/>
          </a:p>
          <a:p>
            <a:pPr>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19460" name="Picture 5" descr="PowerPoint Animation"/>
          <p:cNvPicPr>
            <a:picLocks noChangeAspect="1" noChangeArrowheads="1" noCrop="1"/>
          </p:cNvPicPr>
          <p:nvPr/>
        </p:nvPicPr>
        <p:blipFill>
          <a:blip r:embed="rId2" cstate="print"/>
          <a:srcRect/>
          <a:stretch>
            <a:fillRect/>
          </a:stretch>
        </p:blipFill>
        <p:spPr bwMode="auto">
          <a:xfrm>
            <a:off x="6019800" y="4343400"/>
            <a:ext cx="20574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eaLnBrk="1" hangingPunct="1"/>
            <a:r>
              <a:rPr lang="en-US" smtClean="0"/>
              <a:t>CART PROTECTION &amp; LIABILITY</a:t>
            </a:r>
          </a:p>
        </p:txBody>
      </p:sp>
      <p:sp>
        <p:nvSpPr>
          <p:cNvPr id="20483" name="Content Placeholder 2"/>
          <p:cNvSpPr>
            <a:spLocks noGrp="1"/>
          </p:cNvSpPr>
          <p:nvPr>
            <p:ph type="subTitle" idx="1"/>
          </p:nvPr>
        </p:nvSpPr>
        <p:spPr>
          <a:xfrm>
            <a:off x="347300" y="997139"/>
            <a:ext cx="8386686" cy="323165"/>
          </a:xfrm>
        </p:spPr>
        <p:txBody>
          <a:bodyPr/>
          <a:lstStyle/>
          <a:p>
            <a:pPr eaLnBrk="1" hangingPunct="1"/>
            <a:endParaRPr lang="en-US" dirty="0" smtClean="0"/>
          </a:p>
        </p:txBody>
      </p:sp>
      <p:sp>
        <p:nvSpPr>
          <p:cNvPr id="5" name="Text Placeholder 4"/>
          <p:cNvSpPr>
            <a:spLocks noGrp="1"/>
          </p:cNvSpPr>
          <p:nvPr>
            <p:ph type="body" sz="quarter" idx="14"/>
          </p:nvPr>
        </p:nvSpPr>
        <p:spPr/>
        <p:txBody>
          <a:bodyPr/>
          <a:lstStyle/>
          <a:p>
            <a:pPr marL="404813" indent="-404813">
              <a:lnSpc>
                <a:spcPct val="150000"/>
              </a:lnSpc>
              <a:buFont typeface="Arial" pitchFamily="34" charset="0"/>
              <a:buChar char="•"/>
            </a:pPr>
            <a:r>
              <a:rPr lang="en-GB" dirty="0" smtClean="0"/>
              <a:t>This section provides coverage </a:t>
            </a:r>
            <a:r>
              <a:rPr lang="en-US" dirty="0" smtClean="0"/>
              <a:t>for</a:t>
            </a:r>
          </a:p>
          <a:p>
            <a:pPr marL="755650" lvl="1" indent="-350838">
              <a:lnSpc>
                <a:spcPct val="150000"/>
              </a:lnSpc>
              <a:buFont typeface="Arial" pitchFamily="34" charset="0"/>
              <a:buChar char="•"/>
            </a:pPr>
            <a:r>
              <a:rPr lang="en-GB" sz="1600" dirty="0" smtClean="0">
                <a:latin typeface="Arial" pitchFamily="34" charset="0"/>
                <a:cs typeface="Arial" pitchFamily="34" charset="0"/>
              </a:rPr>
              <a:t>Loss to cart caused by accident or malicious act</a:t>
            </a:r>
          </a:p>
          <a:p>
            <a:pPr marL="755650" lvl="1" indent="-350838">
              <a:lnSpc>
                <a:spcPct val="150000"/>
              </a:lnSpc>
              <a:buFont typeface="Arial" pitchFamily="34" charset="0"/>
              <a:buChar char="•"/>
            </a:pPr>
            <a:r>
              <a:rPr lang="en-GB" sz="1600" dirty="0" smtClean="0">
                <a:latin typeface="Arial" pitchFamily="34" charset="0"/>
                <a:cs typeface="Arial" pitchFamily="34" charset="0"/>
              </a:rPr>
              <a:t>Cost of transporting/protecting your cart</a:t>
            </a:r>
          </a:p>
          <a:p>
            <a:pPr marL="755650" lvl="1" indent="-350838">
              <a:lnSpc>
                <a:spcPct val="150000"/>
              </a:lnSpc>
              <a:buFont typeface="Arial" pitchFamily="34" charset="0"/>
              <a:buChar char="•"/>
            </a:pPr>
            <a:r>
              <a:rPr lang="en-GB" sz="1600" dirty="0" smtClean="0">
                <a:latin typeface="Arial" pitchFamily="34" charset="0"/>
                <a:cs typeface="Arial" pitchFamily="34" charset="0"/>
              </a:rPr>
              <a:t>Death or permanent total disability to the animal injured when the accident took place</a:t>
            </a:r>
          </a:p>
          <a:p>
            <a:pPr marL="755650" lvl="1" indent="-350838">
              <a:lnSpc>
                <a:spcPct val="150000"/>
              </a:lnSpc>
              <a:buFont typeface="Arial" pitchFamily="34" charset="0"/>
              <a:buChar char="•"/>
            </a:pPr>
            <a:r>
              <a:rPr lang="en-GB" sz="1600" dirty="0" smtClean="0">
                <a:latin typeface="Arial" pitchFamily="34" charset="0"/>
                <a:cs typeface="Arial" pitchFamily="34" charset="0"/>
              </a:rPr>
              <a:t>Death or permanent total disability to the authorised driver of the cart </a:t>
            </a:r>
            <a:endParaRPr lang="en-US" sz="1600" dirty="0" smtClean="0">
              <a:latin typeface="Arial" pitchFamily="34" charset="0"/>
              <a:cs typeface="Arial" pitchFamily="34" charset="0"/>
            </a:endParaRPr>
          </a:p>
          <a:p>
            <a:pPr marL="404813" indent="-404813">
              <a:lnSpc>
                <a:spcPct val="150000"/>
              </a:lnSpc>
              <a:buFont typeface="Arial" pitchFamily="34" charset="0"/>
              <a:buChar char="•"/>
            </a:pPr>
            <a:r>
              <a:rPr lang="en-GB" dirty="0" smtClean="0"/>
              <a:t>Only animal driven cart that is exclusively used for the business of insured will be covered. </a:t>
            </a:r>
            <a:endParaRPr lang="en-US" dirty="0" smtClean="0"/>
          </a:p>
          <a:p>
            <a:pPr marL="404813" indent="-404813">
              <a:lnSpc>
                <a:spcPct val="150000"/>
              </a:lnSpc>
              <a:buFont typeface="Arial" pitchFamily="34" charset="0"/>
              <a:buChar char="•"/>
            </a:pPr>
            <a:r>
              <a:rPr lang="en-GB" dirty="0" smtClean="0"/>
              <a:t>Deductible of  Rs.500/- is applicable on each and every claim.</a:t>
            </a:r>
            <a:endParaRPr lang="en-US" dirty="0" smtClean="0"/>
          </a:p>
          <a:p>
            <a:pPr>
              <a:lnSpc>
                <a:spcPct val="150000"/>
              </a:lnSpc>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20484" name="Picture 5" descr="PowerPoint Animation">
            <a:hlinkClick r:id="rId2"/>
          </p:cNvPr>
          <p:cNvPicPr>
            <a:picLocks noChangeAspect="1" noChangeArrowheads="1" noCrop="1"/>
          </p:cNvPicPr>
          <p:nvPr/>
        </p:nvPicPr>
        <p:blipFill>
          <a:blip r:embed="rId3" cstate="print"/>
          <a:srcRect/>
          <a:stretch>
            <a:fillRect/>
          </a:stretch>
        </p:blipFill>
        <p:spPr bwMode="auto">
          <a:xfrm>
            <a:off x="7543800" y="1600200"/>
            <a:ext cx="13716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pPr eaLnBrk="1" hangingPunct="1"/>
            <a:r>
              <a:rPr lang="en-US" smtClean="0"/>
              <a:t>PEDAL CYCLE</a:t>
            </a:r>
          </a:p>
        </p:txBody>
      </p:sp>
      <p:sp>
        <p:nvSpPr>
          <p:cNvPr id="21507" name="Content Placeholder 2"/>
          <p:cNvSpPr>
            <a:spLocks noGrp="1"/>
          </p:cNvSpPr>
          <p:nvPr>
            <p:ph type="subTitle" idx="1"/>
          </p:nvPr>
        </p:nvSpPr>
        <p:spPr>
          <a:xfrm>
            <a:off x="347300" y="997139"/>
            <a:ext cx="8386686" cy="323165"/>
          </a:xfrm>
        </p:spPr>
        <p:txBody>
          <a:bodyPr/>
          <a:lstStyle/>
          <a:p>
            <a:pPr marL="342900" indent="-342900" eaLnBrk="1" hangingPunct="1">
              <a:spcBef>
                <a:spcPts val="600"/>
              </a:spcBef>
              <a:spcAft>
                <a:spcPts val="600"/>
              </a:spcAft>
              <a:buFont typeface="Symbol" pitchFamily="18" charset="2"/>
              <a:buChar char=""/>
            </a:pPr>
            <a:endParaRPr lang="en-US" dirty="0" smtClean="0"/>
          </a:p>
        </p:txBody>
      </p:sp>
      <p:sp>
        <p:nvSpPr>
          <p:cNvPr id="5" name="Text Placeholder 4"/>
          <p:cNvSpPr>
            <a:spLocks noGrp="1"/>
          </p:cNvSpPr>
          <p:nvPr>
            <p:ph type="body" sz="quarter" idx="14"/>
          </p:nvPr>
        </p:nvSpPr>
        <p:spPr/>
        <p:txBody>
          <a:bodyPr/>
          <a:lstStyle/>
          <a:p>
            <a:pPr marL="342900" indent="-342900">
              <a:lnSpc>
                <a:spcPct val="150000"/>
              </a:lnSpc>
              <a:spcBef>
                <a:spcPts val="600"/>
              </a:spcBef>
              <a:spcAft>
                <a:spcPts val="600"/>
              </a:spcAft>
              <a:buFont typeface="Symbol" pitchFamily="18" charset="2"/>
              <a:buChar char=""/>
            </a:pPr>
            <a:r>
              <a:rPr lang="en-US" dirty="0" smtClean="0">
                <a:cs typeface="Times New Roman" pitchFamily="18" charset="0"/>
              </a:rPr>
              <a:t>This section provides Coverage for the loss of or damage to a Pedal Cycle belonging to the Insured or any member of the Insured’s Family caused by Accident or the malicious act of a third party and Third Party Liability.</a:t>
            </a:r>
            <a:endParaRPr lang="en-US" sz="2000" dirty="0" smtClean="0">
              <a:latin typeface="Verdana" pitchFamily="34" charset="0"/>
              <a:cs typeface="Times New Roman" pitchFamily="18" charset="0"/>
            </a:endParaRPr>
          </a:p>
          <a:p>
            <a:pPr marL="342900" indent="-342900">
              <a:lnSpc>
                <a:spcPct val="150000"/>
              </a:lnSpc>
              <a:spcBef>
                <a:spcPts val="600"/>
              </a:spcBef>
              <a:spcAft>
                <a:spcPts val="600"/>
              </a:spcAft>
              <a:buFont typeface="Symbol" pitchFamily="18" charset="2"/>
              <a:buChar char=""/>
            </a:pPr>
            <a:r>
              <a:rPr lang="en-US" dirty="0" smtClean="0">
                <a:ea typeface="Times New Roman" pitchFamily="18" charset="0"/>
                <a:cs typeface="Calibri" pitchFamily="34" charset="0"/>
              </a:rPr>
              <a:t>‘Theft’ is excluded from coverage. </a:t>
            </a:r>
            <a:endParaRPr lang="en-US" sz="2000" dirty="0" smtClean="0">
              <a:latin typeface="Verdana" pitchFamily="34" charset="0"/>
              <a:cs typeface="Times New Roman" pitchFamily="18" charset="0"/>
            </a:endParaRPr>
          </a:p>
          <a:p>
            <a:pPr marL="342900" indent="-342900">
              <a:lnSpc>
                <a:spcPct val="150000"/>
              </a:lnSpc>
              <a:spcBef>
                <a:spcPts val="600"/>
              </a:spcBef>
              <a:spcAft>
                <a:spcPts val="600"/>
              </a:spcAft>
              <a:buFont typeface="Symbol" pitchFamily="18" charset="2"/>
              <a:buChar char=""/>
            </a:pPr>
            <a:r>
              <a:rPr lang="en-US" dirty="0" smtClean="0">
                <a:cs typeface="Times New Roman" pitchFamily="18" charset="0"/>
              </a:rPr>
              <a:t>Deductible of </a:t>
            </a:r>
            <a:r>
              <a:rPr lang="en-US" dirty="0" smtClean="0">
                <a:latin typeface="Rupee Foradian" pitchFamily="34" charset="0"/>
                <a:cs typeface="Times New Roman" pitchFamily="18" charset="0"/>
              </a:rPr>
              <a:t>Rs.</a:t>
            </a:r>
            <a:r>
              <a:rPr lang="en-US" dirty="0" smtClean="0">
                <a:cs typeface="Times New Roman" pitchFamily="18" charset="0"/>
              </a:rPr>
              <a:t>100/-  is applicable on each and every claim</a:t>
            </a:r>
            <a:endParaRPr lang="en-US" dirty="0" smtClean="0"/>
          </a:p>
          <a:p>
            <a:pPr>
              <a:lnSpc>
                <a:spcPct val="150000"/>
              </a:lnSpc>
            </a:pPr>
            <a:endParaRPr lang="en-US" dirty="0"/>
          </a:p>
        </p:txBody>
      </p:sp>
      <p:sp>
        <p:nvSpPr>
          <p:cNvPr id="6" name="Text Placeholder 5"/>
          <p:cNvSpPr>
            <a:spLocks noGrp="1"/>
          </p:cNvSpPr>
          <p:nvPr>
            <p:ph type="body" sz="quarter" idx="15"/>
          </p:nvPr>
        </p:nvSpPr>
        <p:spPr/>
        <p:txBody>
          <a:bodyPr/>
          <a:lstStyle/>
          <a:p>
            <a:endParaRPr lang="en-US"/>
          </a:p>
        </p:txBody>
      </p:sp>
      <p:pic>
        <p:nvPicPr>
          <p:cNvPr id="21508" name="Picture 5" descr="PowerPoint Animation">
            <a:hlinkClick r:id="rId2"/>
          </p:cNvPr>
          <p:cNvPicPr>
            <a:picLocks noChangeAspect="1" noChangeArrowheads="1" noCrop="1"/>
          </p:cNvPicPr>
          <p:nvPr/>
        </p:nvPicPr>
        <p:blipFill>
          <a:blip r:embed="rId3" cstate="print"/>
          <a:srcRect/>
          <a:stretch>
            <a:fillRect/>
          </a:stretch>
        </p:blipFill>
        <p:spPr bwMode="auto">
          <a:xfrm>
            <a:off x="5410200" y="3810000"/>
            <a:ext cx="2190750" cy="2190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pPr eaLnBrk="1" hangingPunct="1"/>
            <a:r>
              <a:rPr lang="en-US" smtClean="0"/>
              <a:t>PREMIUM RATES </a:t>
            </a:r>
          </a:p>
        </p:txBody>
      </p:sp>
      <p:sp>
        <p:nvSpPr>
          <p:cNvPr id="7" name="Subtitle 6"/>
          <p:cNvSpPr>
            <a:spLocks noGrp="1"/>
          </p:cNvSpPr>
          <p:nvPr>
            <p:ph type="subTitle" idx="1"/>
          </p:nvPr>
        </p:nvSpPr>
        <p:spPr/>
        <p:txBody>
          <a:bodyPr/>
          <a:lstStyle/>
          <a:p>
            <a:endParaRPr lang="en-US"/>
          </a:p>
        </p:txBody>
      </p:sp>
      <p:sp>
        <p:nvSpPr>
          <p:cNvPr id="8" name="Text Placeholder 7"/>
          <p:cNvSpPr>
            <a:spLocks noGrp="1"/>
          </p:cNvSpPr>
          <p:nvPr>
            <p:ph type="body" sz="quarter" idx="14"/>
          </p:nvPr>
        </p:nvSpPr>
        <p:spPr>
          <a:xfrm>
            <a:off x="347663" y="3810000"/>
            <a:ext cx="8391525" cy="2584450"/>
          </a:xfrm>
        </p:spPr>
        <p:txBody>
          <a:bodyPr/>
          <a:lstStyle/>
          <a:p>
            <a:pPr algn="just">
              <a:spcBef>
                <a:spcPts val="600"/>
              </a:spcBef>
              <a:spcAft>
                <a:spcPts val="600"/>
              </a:spcAft>
              <a:defRPr/>
            </a:pPr>
            <a:r>
              <a:rPr lang="en-US" b="1" dirty="0" smtClean="0"/>
              <a:t>For Section 3 to 8 the Minimum Amount of Cover would be `5000 per asset/ cover and Maximum Amount of Cover `30000 per asset/ cover</a:t>
            </a:r>
          </a:p>
          <a:p>
            <a:pPr>
              <a:spcBef>
                <a:spcPts val="600"/>
              </a:spcBef>
              <a:spcAft>
                <a:spcPts val="600"/>
              </a:spcAft>
              <a:defRPr/>
            </a:pPr>
            <a:r>
              <a:rPr lang="en-US" b="1" dirty="0" smtClean="0">
                <a:ea typeface="Times New Roman"/>
              </a:rPr>
              <a:t>Max Policy Term - One year</a:t>
            </a:r>
            <a:endParaRPr lang="en-US" dirty="0" smtClean="0">
              <a:ea typeface="Times New Roman"/>
            </a:endParaRPr>
          </a:p>
          <a:p>
            <a:pPr algn="just">
              <a:spcBef>
                <a:spcPts val="600"/>
              </a:spcBef>
              <a:spcAft>
                <a:spcPts val="600"/>
              </a:spcAft>
              <a:defRPr/>
            </a:pPr>
            <a:r>
              <a:rPr lang="en-US" b="1" u="sng" dirty="0" smtClean="0"/>
              <a:t>MINIMUM ONE SECTION IS COMPULSORY</a:t>
            </a:r>
            <a:endParaRPr lang="en-US" b="1" dirty="0" smtClean="0"/>
          </a:p>
          <a:p>
            <a:pPr algn="just">
              <a:spcBef>
                <a:spcPts val="0"/>
              </a:spcBef>
              <a:defRPr/>
            </a:pPr>
            <a:r>
              <a:rPr lang="en-US" dirty="0" smtClean="0">
                <a:ea typeface="Times New Roman"/>
              </a:rPr>
              <a:t>Special Discount on Premium can be allowed on group of sections basis only on Individual Policies:</a:t>
            </a:r>
          </a:p>
          <a:p>
            <a:pPr marL="342900" indent="-342900">
              <a:spcBef>
                <a:spcPts val="0"/>
              </a:spcBef>
              <a:buSzPts val="800"/>
              <a:buFont typeface="Wingdings"/>
              <a:buChar char=""/>
              <a:tabLst>
                <a:tab pos="228600" algn="l"/>
              </a:tabLst>
              <a:defRPr/>
            </a:pPr>
            <a:r>
              <a:rPr lang="en-US" dirty="0" smtClean="0">
                <a:ea typeface="Times New Roman"/>
              </a:rPr>
              <a:t>More than 4 and up to 6 sections opted: 15%</a:t>
            </a:r>
          </a:p>
          <a:p>
            <a:pPr marL="342900" indent="-342900">
              <a:spcBef>
                <a:spcPts val="0"/>
              </a:spcBef>
              <a:buSzPts val="800"/>
              <a:buFont typeface="Wingdings"/>
              <a:buChar char=""/>
              <a:tabLst>
                <a:tab pos="228600" algn="l"/>
              </a:tabLst>
              <a:defRPr/>
            </a:pPr>
            <a:r>
              <a:rPr lang="en-US" dirty="0" smtClean="0">
                <a:ea typeface="Times New Roman"/>
              </a:rPr>
              <a:t>More than 6 and up to 8 sections opted: 20%</a:t>
            </a:r>
            <a:endParaRPr lang="en-US" dirty="0" smtClean="0"/>
          </a:p>
          <a:p>
            <a:endParaRPr lang="en-US" dirty="0"/>
          </a:p>
        </p:txBody>
      </p:sp>
      <p:sp>
        <p:nvSpPr>
          <p:cNvPr id="9" name="Text Placeholder 8"/>
          <p:cNvSpPr>
            <a:spLocks noGrp="1"/>
          </p:cNvSpPr>
          <p:nvPr>
            <p:ph type="body" sz="quarter" idx="15"/>
          </p:nvPr>
        </p:nvSpPr>
        <p:spPr/>
        <p:txBody>
          <a:bodyPr/>
          <a:lstStyle/>
          <a:p>
            <a:endParaRPr lang="en-US"/>
          </a:p>
        </p:txBody>
      </p:sp>
      <p:graphicFrame>
        <p:nvGraphicFramePr>
          <p:cNvPr id="4" name="Table 3"/>
          <p:cNvGraphicFramePr>
            <a:graphicFrameLocks noGrp="1"/>
          </p:cNvGraphicFramePr>
          <p:nvPr/>
        </p:nvGraphicFramePr>
        <p:xfrm>
          <a:off x="304800" y="1143000"/>
          <a:ext cx="8229600" cy="2540973"/>
        </p:xfrm>
        <a:graphic>
          <a:graphicData uri="http://schemas.openxmlformats.org/drawingml/2006/table">
            <a:tbl>
              <a:tblPr/>
              <a:tblGrid>
                <a:gridCol w="1139209"/>
                <a:gridCol w="2717489"/>
                <a:gridCol w="4372902"/>
              </a:tblGrid>
              <a:tr h="253243">
                <a:tc>
                  <a:txBody>
                    <a:bodyPr/>
                    <a:lstStyle/>
                    <a:p>
                      <a:pPr marL="0" marR="0">
                        <a:spcBef>
                          <a:spcPts val="0"/>
                        </a:spcBef>
                        <a:spcAft>
                          <a:spcPts val="0"/>
                        </a:spcAft>
                      </a:pPr>
                      <a:r>
                        <a:rPr lang="en-US" sz="1600" b="1" dirty="0">
                          <a:latin typeface="Calibri"/>
                          <a:ea typeface="Times New Roman"/>
                          <a:cs typeface="Arial"/>
                        </a:rPr>
                        <a:t>Section </a:t>
                      </a:r>
                      <a:endParaRPr lang="en-US" sz="1600" dirty="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Calibri"/>
                          <a:ea typeface="Times New Roman"/>
                          <a:cs typeface="Arial"/>
                        </a:rPr>
                        <a:t>Description</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Calibri"/>
                          <a:ea typeface="Times New Roman"/>
                          <a:cs typeface="Arial"/>
                        </a:rPr>
                        <a:t>Premium Rate (Per Mille)</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43">
                <a:tc>
                  <a:txBody>
                    <a:bodyPr/>
                    <a:lstStyle/>
                    <a:p>
                      <a:pPr marL="0" marR="0" algn="ctr">
                        <a:spcBef>
                          <a:spcPts val="0"/>
                        </a:spcBef>
                        <a:spcAft>
                          <a:spcPts val="0"/>
                        </a:spcAft>
                      </a:pPr>
                      <a:r>
                        <a:rPr lang="en-US" sz="1600">
                          <a:latin typeface="Calibri"/>
                          <a:ea typeface="Times New Roman"/>
                          <a:cs typeface="Arial"/>
                        </a:rPr>
                        <a:t>1</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Arial"/>
                        </a:rPr>
                        <a:t>Health</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Times New Roman"/>
                          <a:cs typeface="Arial"/>
                        </a:rPr>
                        <a:t>As Per Table above under Health Section</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653">
                <a:tc>
                  <a:txBody>
                    <a:bodyPr/>
                    <a:lstStyle/>
                    <a:p>
                      <a:pPr marL="0" marR="0" algn="ctr">
                        <a:spcBef>
                          <a:spcPts val="0"/>
                        </a:spcBef>
                        <a:spcAft>
                          <a:spcPts val="0"/>
                        </a:spcAft>
                      </a:pPr>
                      <a:r>
                        <a:rPr lang="en-US" sz="1600">
                          <a:latin typeface="Calibri"/>
                          <a:ea typeface="Times New Roman"/>
                          <a:cs typeface="Arial"/>
                        </a:rPr>
                        <a:t>2</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Arial"/>
                        </a:rPr>
                        <a:t>Personal Accident (Death + PTD)</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Times New Roman"/>
                          <a:cs typeface="Arial"/>
                        </a:rPr>
                        <a:t>0.6</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43">
                <a:tc>
                  <a:txBody>
                    <a:bodyPr/>
                    <a:lstStyle/>
                    <a:p>
                      <a:pPr marL="0" marR="0" algn="ctr">
                        <a:spcBef>
                          <a:spcPts val="0"/>
                        </a:spcBef>
                        <a:spcAft>
                          <a:spcPts val="0"/>
                        </a:spcAft>
                      </a:pPr>
                      <a:r>
                        <a:rPr lang="en-US" sz="1600">
                          <a:latin typeface="Calibri"/>
                          <a:ea typeface="Times New Roman"/>
                          <a:cs typeface="Arial"/>
                        </a:rPr>
                        <a:t>3</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Times New Roman"/>
                          <a:cs typeface="Arial"/>
                        </a:rPr>
                        <a:t>Building &amp; Contents</a:t>
                      </a:r>
                      <a:endParaRPr lang="en-US" sz="1600" dirty="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Times New Roman"/>
                          <a:cs typeface="Arial"/>
                        </a:rPr>
                        <a:t>0.20 / 2.20 for Kutcha construction</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43">
                <a:tc>
                  <a:txBody>
                    <a:bodyPr/>
                    <a:lstStyle/>
                    <a:p>
                      <a:pPr marL="0" marR="0" algn="ctr">
                        <a:spcBef>
                          <a:spcPts val="0"/>
                        </a:spcBef>
                        <a:spcAft>
                          <a:spcPts val="0"/>
                        </a:spcAft>
                      </a:pPr>
                      <a:r>
                        <a:rPr lang="en-US" sz="1600">
                          <a:latin typeface="Calibri"/>
                          <a:ea typeface="Times New Roman"/>
                          <a:cs typeface="Arial"/>
                        </a:rPr>
                        <a:t>4</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Arial"/>
                        </a:rPr>
                        <a:t>Burglary &amp; Robbery</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Times New Roman"/>
                          <a:cs typeface="Arial"/>
                        </a:rPr>
                        <a:t>0.5</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43">
                <a:tc>
                  <a:txBody>
                    <a:bodyPr/>
                    <a:lstStyle/>
                    <a:p>
                      <a:pPr marL="0" marR="0" algn="ctr">
                        <a:spcBef>
                          <a:spcPts val="0"/>
                        </a:spcBef>
                        <a:spcAft>
                          <a:spcPts val="0"/>
                        </a:spcAft>
                      </a:pPr>
                      <a:r>
                        <a:rPr lang="en-US" sz="1600">
                          <a:latin typeface="Calibri"/>
                          <a:ea typeface="Times New Roman"/>
                          <a:cs typeface="Arial"/>
                        </a:rPr>
                        <a:t>5</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Arial"/>
                        </a:rPr>
                        <a:t>Farm Produce (Storage)</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Times New Roman"/>
                          <a:cs typeface="Arial"/>
                        </a:rPr>
                        <a:t>1.50 / 3.50 for Kutcha construction</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43">
                <a:tc>
                  <a:txBody>
                    <a:bodyPr/>
                    <a:lstStyle/>
                    <a:p>
                      <a:pPr marL="0" marR="0" algn="ctr">
                        <a:spcBef>
                          <a:spcPts val="0"/>
                        </a:spcBef>
                        <a:spcAft>
                          <a:spcPts val="0"/>
                        </a:spcAft>
                      </a:pPr>
                      <a:r>
                        <a:rPr lang="en-US" sz="1600">
                          <a:latin typeface="Calibri"/>
                          <a:ea typeface="Times New Roman"/>
                          <a:cs typeface="Arial"/>
                        </a:rPr>
                        <a:t>6</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Arial"/>
                        </a:rPr>
                        <a:t>Agricultural Pump Set</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Times New Roman"/>
                          <a:cs typeface="Arial"/>
                        </a:rPr>
                        <a:t>3</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43">
                <a:tc>
                  <a:txBody>
                    <a:bodyPr/>
                    <a:lstStyle/>
                    <a:p>
                      <a:pPr marL="0" marR="0" algn="ctr">
                        <a:spcBef>
                          <a:spcPts val="0"/>
                        </a:spcBef>
                        <a:spcAft>
                          <a:spcPts val="0"/>
                        </a:spcAft>
                      </a:pPr>
                      <a:r>
                        <a:rPr lang="en-US" sz="1600">
                          <a:latin typeface="Calibri"/>
                          <a:ea typeface="Times New Roman"/>
                          <a:cs typeface="Arial"/>
                        </a:rPr>
                        <a:t>6</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Arial"/>
                        </a:rPr>
                        <a:t>Cart &amp; Liability</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alibri"/>
                          <a:ea typeface="Times New Roman"/>
                          <a:cs typeface="Arial"/>
                        </a:rPr>
                        <a:t>3</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43">
                <a:tc>
                  <a:txBody>
                    <a:bodyPr/>
                    <a:lstStyle/>
                    <a:p>
                      <a:pPr marL="0" marR="0" algn="ctr">
                        <a:spcBef>
                          <a:spcPts val="0"/>
                        </a:spcBef>
                        <a:spcAft>
                          <a:spcPts val="0"/>
                        </a:spcAft>
                      </a:pPr>
                      <a:r>
                        <a:rPr lang="en-US" sz="1600">
                          <a:latin typeface="Calibri"/>
                          <a:ea typeface="Times New Roman"/>
                          <a:cs typeface="Arial"/>
                        </a:rPr>
                        <a:t>8</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cs typeface="Arial"/>
                        </a:rPr>
                        <a:t>Pedal Cycle</a:t>
                      </a:r>
                      <a:endParaRPr lang="en-US" sz="160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libri"/>
                          <a:ea typeface="Times New Roman"/>
                          <a:cs typeface="Arial"/>
                        </a:rPr>
                        <a:t>6</a:t>
                      </a:r>
                      <a:endParaRPr lang="en-US" sz="1600" dirty="0">
                        <a:latin typeface="Verdana"/>
                        <a:ea typeface="Times New Roman"/>
                        <a:cs typeface="Times New Roman"/>
                      </a:endParaRPr>
                    </a:p>
                  </a:txBody>
                  <a:tcPr marL="12700" marR="12700" marT="127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dirty="0" smtClean="0"/>
              <a:t>What is Micro-insurance?</a:t>
            </a:r>
          </a:p>
        </p:txBody>
      </p:sp>
      <p:sp>
        <p:nvSpPr>
          <p:cNvPr id="4099" name="Content Placeholder 2"/>
          <p:cNvSpPr>
            <a:spLocks noGrp="1"/>
          </p:cNvSpPr>
          <p:nvPr>
            <p:ph type="subTitle" idx="1"/>
          </p:nvPr>
        </p:nvSpPr>
        <p:spPr>
          <a:xfrm>
            <a:off x="347300" y="997139"/>
            <a:ext cx="8386686" cy="323165"/>
          </a:xfrm>
        </p:spPr>
        <p:txBody>
          <a:bodyPr/>
          <a:lstStyle/>
          <a:p>
            <a:endParaRPr lang="en-US" dirty="0" smtClean="0"/>
          </a:p>
        </p:txBody>
      </p:sp>
      <p:sp>
        <p:nvSpPr>
          <p:cNvPr id="6" name="Text Placeholder 5"/>
          <p:cNvSpPr>
            <a:spLocks noGrp="1"/>
          </p:cNvSpPr>
          <p:nvPr>
            <p:ph type="body" sz="quarter" idx="14"/>
          </p:nvPr>
        </p:nvSpPr>
        <p:spPr/>
        <p:txBody>
          <a:bodyPr/>
          <a:lstStyle/>
          <a:p>
            <a:pPr algn="just">
              <a:lnSpc>
                <a:spcPct val="150000"/>
              </a:lnSpc>
              <a:spcBef>
                <a:spcPts val="0"/>
              </a:spcBef>
            </a:pPr>
            <a:r>
              <a:rPr lang="en-US" dirty="0" smtClean="0"/>
              <a:t>M I refers to protection of assets and lives of a target population such as micro-entrepreneurs, small farmers, laborers, women and low-income people through formal, semiformal and informal institutions. </a:t>
            </a:r>
          </a:p>
          <a:p>
            <a:pPr algn="just">
              <a:lnSpc>
                <a:spcPct val="150000"/>
              </a:lnSpc>
              <a:spcBef>
                <a:spcPts val="0"/>
              </a:spcBef>
            </a:pPr>
            <a:endParaRPr lang="en-US" dirty="0" smtClean="0"/>
          </a:p>
          <a:p>
            <a:pPr algn="just">
              <a:lnSpc>
                <a:spcPct val="150000"/>
              </a:lnSpc>
              <a:spcBef>
                <a:spcPts val="0"/>
              </a:spcBef>
            </a:pPr>
            <a:r>
              <a:rPr lang="en-US" dirty="0" smtClean="0">
                <a:cs typeface="Times New Roman" pitchFamily="18" charset="0"/>
              </a:rPr>
              <a:t>Success of marketing micro insurance depends on understanding the social and cultural and economic needs of the target population </a:t>
            </a:r>
            <a:endParaRPr lang="en-US" dirty="0" smtClean="0"/>
          </a:p>
          <a:p>
            <a:pPr algn="just">
              <a:lnSpc>
                <a:spcPct val="150000"/>
              </a:lnSpc>
              <a:spcBef>
                <a:spcPts val="0"/>
              </a:spcBef>
            </a:pPr>
            <a:endParaRPr lang="en-US" dirty="0"/>
          </a:p>
        </p:txBody>
      </p:sp>
      <p:sp>
        <p:nvSpPr>
          <p:cNvPr id="7" name="Text Placeholder 6"/>
          <p:cNvSpPr>
            <a:spLocks noGrp="1"/>
          </p:cNvSpPr>
          <p:nvPr>
            <p:ph type="body" sz="quarter" idx="15"/>
          </p:nvPr>
        </p:nvSpPr>
        <p:spPr/>
        <p:txBody>
          <a:bodyPr/>
          <a:lstStyle/>
          <a:p>
            <a:endParaRPr lang="en-US"/>
          </a:p>
        </p:txBody>
      </p:sp>
      <p:pic>
        <p:nvPicPr>
          <p:cNvPr id="4100" name="Picture 7" descr="Presentation Clipart"/>
          <p:cNvPicPr>
            <a:picLocks noChangeAspect="1" noChangeArrowheads="1"/>
          </p:cNvPicPr>
          <p:nvPr/>
        </p:nvPicPr>
        <p:blipFill>
          <a:blip r:embed="rId2" cstate="print"/>
          <a:srcRect/>
          <a:stretch>
            <a:fillRect/>
          </a:stretch>
        </p:blipFill>
        <p:spPr bwMode="auto">
          <a:xfrm>
            <a:off x="3733800" y="4114800"/>
            <a:ext cx="19812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r>
              <a:rPr lang="en-US" smtClean="0"/>
              <a:t>Major Exclusions</a:t>
            </a:r>
          </a:p>
        </p:txBody>
      </p:sp>
      <p:sp>
        <p:nvSpPr>
          <p:cNvPr id="23555" name="Rectangle 3"/>
          <p:cNvSpPr>
            <a:spLocks noGrp="1" noChangeArrowheads="1"/>
          </p:cNvSpPr>
          <p:nvPr>
            <p:ph type="subTitle" idx="1"/>
          </p:nvPr>
        </p:nvSpPr>
        <p:spPr>
          <a:xfrm>
            <a:off x="347300" y="997139"/>
            <a:ext cx="8386686" cy="400110"/>
          </a:xfrm>
        </p:spPr>
        <p:txBody>
          <a:bodyPr/>
          <a:lstStyle/>
          <a:p>
            <a:pPr eaLnBrk="1" hangingPunct="1"/>
            <a:endParaRPr lang="en-US" sz="2000" dirty="0" smtClean="0"/>
          </a:p>
        </p:txBody>
      </p:sp>
      <p:sp>
        <p:nvSpPr>
          <p:cNvPr id="5" name="Text Placeholder 4"/>
          <p:cNvSpPr>
            <a:spLocks noGrp="1"/>
          </p:cNvSpPr>
          <p:nvPr>
            <p:ph type="body" sz="quarter" idx="14"/>
          </p:nvPr>
        </p:nvSpPr>
        <p:spPr/>
        <p:txBody>
          <a:bodyPr/>
          <a:lstStyle/>
          <a:p>
            <a:pPr marL="404813" indent="-404813">
              <a:lnSpc>
                <a:spcPct val="150000"/>
              </a:lnSpc>
              <a:buFont typeface="Arial" pitchFamily="34" charset="0"/>
              <a:buChar char="•"/>
            </a:pPr>
            <a:r>
              <a:rPr lang="en-GB" dirty="0" smtClean="0"/>
              <a:t>The Insured’s:</a:t>
            </a:r>
            <a:endParaRPr lang="en-US" dirty="0" smtClean="0"/>
          </a:p>
          <a:p>
            <a:pPr marL="755650" lvl="1" indent="-350838">
              <a:lnSpc>
                <a:spcPct val="150000"/>
              </a:lnSpc>
              <a:buFont typeface="Arial" pitchFamily="34" charset="0"/>
              <a:buChar char="•"/>
            </a:pPr>
            <a:r>
              <a:rPr lang="en-GB" sz="1600" dirty="0" smtClean="0">
                <a:latin typeface="Arial" pitchFamily="34" charset="0"/>
                <a:cs typeface="Arial" pitchFamily="34" charset="0"/>
              </a:rPr>
              <a:t>consequential losses of any kind;</a:t>
            </a:r>
            <a:endParaRPr lang="en-US" sz="1600" dirty="0" smtClean="0">
              <a:latin typeface="Arial" pitchFamily="34" charset="0"/>
              <a:cs typeface="Arial" pitchFamily="34" charset="0"/>
            </a:endParaRPr>
          </a:p>
          <a:p>
            <a:pPr marL="755650" lvl="1" indent="-350838">
              <a:lnSpc>
                <a:spcPct val="150000"/>
              </a:lnSpc>
              <a:buFont typeface="Arial" pitchFamily="34" charset="0"/>
              <a:buChar char="•"/>
            </a:pPr>
            <a:r>
              <a:rPr lang="en-GB" sz="1600" dirty="0" smtClean="0">
                <a:latin typeface="Arial" pitchFamily="34" charset="0"/>
                <a:cs typeface="Arial" pitchFamily="34" charset="0"/>
              </a:rPr>
              <a:t>legal liability;</a:t>
            </a:r>
            <a:endParaRPr lang="en-US" sz="1600" dirty="0" smtClean="0">
              <a:latin typeface="Arial" pitchFamily="34" charset="0"/>
              <a:cs typeface="Arial" pitchFamily="34" charset="0"/>
            </a:endParaRPr>
          </a:p>
          <a:p>
            <a:pPr marL="755650" lvl="1" indent="-350838">
              <a:lnSpc>
                <a:spcPct val="150000"/>
              </a:lnSpc>
              <a:buFont typeface="Arial" pitchFamily="34" charset="0"/>
              <a:buChar char="•"/>
            </a:pPr>
            <a:r>
              <a:rPr lang="en-GB" sz="1600" dirty="0" smtClean="0">
                <a:latin typeface="Arial" pitchFamily="34" charset="0"/>
                <a:cs typeface="Arial" pitchFamily="34" charset="0"/>
              </a:rPr>
              <a:t>any liability which attaches by virtue of any agreement but which would not have attached in the absence of such agreement.</a:t>
            </a:r>
            <a:endParaRPr lang="en-US" sz="1600" dirty="0" smtClean="0">
              <a:latin typeface="Arial" pitchFamily="34" charset="0"/>
              <a:cs typeface="Arial" pitchFamily="34" charset="0"/>
            </a:endParaRPr>
          </a:p>
          <a:p>
            <a:pPr marL="404813" indent="-404813">
              <a:lnSpc>
                <a:spcPct val="150000"/>
              </a:lnSpc>
              <a:buFont typeface="Arial" pitchFamily="34" charset="0"/>
              <a:buChar char="•"/>
            </a:pPr>
            <a:r>
              <a:rPr lang="en-GB" dirty="0" smtClean="0"/>
              <a:t>Any circumstance, fact, or matter of which the Insured was or ought reasonably to have been aware prior to the commencement of the Policy Period.</a:t>
            </a:r>
            <a:endParaRPr lang="en-US" dirty="0" smtClean="0"/>
          </a:p>
          <a:p>
            <a:pPr marL="404813" indent="-404813">
              <a:lnSpc>
                <a:spcPct val="150000"/>
              </a:lnSpc>
              <a:buFont typeface="Arial" pitchFamily="34" charset="0"/>
              <a:buChar char="•"/>
            </a:pPr>
            <a:r>
              <a:rPr lang="en-GB" dirty="0" smtClean="0"/>
              <a:t>Liability more specifically insured elsewhere. (Not applicable to the benefit sections of the policy)</a:t>
            </a:r>
            <a:endParaRPr lang="en-US" dirty="0" smtClean="0"/>
          </a:p>
          <a:p>
            <a:pPr marL="404813" indent="-404813">
              <a:lnSpc>
                <a:spcPct val="150000"/>
              </a:lnSpc>
              <a:buFont typeface="Arial" pitchFamily="34" charset="0"/>
              <a:buChar char="•"/>
            </a:pPr>
            <a:r>
              <a:rPr lang="en-GB" dirty="0" smtClean="0"/>
              <a:t>Libel, slander, false arrest, wrongful eviction, wrongful detention, defamation including mental injury, anguish or shock resulting there from.</a:t>
            </a:r>
            <a:endParaRPr lang="en-US" dirty="0" smtClean="0"/>
          </a:p>
          <a:p>
            <a:pPr>
              <a:lnSpc>
                <a:spcPct val="150000"/>
              </a:lnSpc>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23556" name="Picture 7" descr="Presentation Clipart"/>
          <p:cNvPicPr>
            <a:picLocks noChangeAspect="1" noChangeArrowheads="1"/>
          </p:cNvPicPr>
          <p:nvPr/>
        </p:nvPicPr>
        <p:blipFill>
          <a:blip r:embed="rId2" cstate="print"/>
          <a:srcRect/>
          <a:stretch>
            <a:fillRect/>
          </a:stretch>
        </p:blipFill>
        <p:spPr bwMode="auto">
          <a:xfrm>
            <a:off x="7924800" y="0"/>
            <a:ext cx="12192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r>
              <a:rPr lang="en-US" smtClean="0"/>
              <a:t>Major Exclusions</a:t>
            </a:r>
          </a:p>
        </p:txBody>
      </p:sp>
      <p:sp>
        <p:nvSpPr>
          <p:cNvPr id="24579" name="Rectangle 3"/>
          <p:cNvSpPr>
            <a:spLocks noGrp="1" noChangeArrowheads="1"/>
          </p:cNvSpPr>
          <p:nvPr>
            <p:ph type="subTitle" idx="1"/>
          </p:nvPr>
        </p:nvSpPr>
        <p:spPr>
          <a:xfrm>
            <a:off x="347300" y="997139"/>
            <a:ext cx="8386686" cy="400110"/>
          </a:xfrm>
        </p:spPr>
        <p:txBody>
          <a:bodyPr/>
          <a:lstStyle/>
          <a:p>
            <a:pPr eaLnBrk="1" hangingPunct="1"/>
            <a:endParaRPr lang="en-US" sz="2000" dirty="0" smtClean="0"/>
          </a:p>
        </p:txBody>
      </p:sp>
      <p:sp>
        <p:nvSpPr>
          <p:cNvPr id="5" name="Text Placeholder 4"/>
          <p:cNvSpPr>
            <a:spLocks noGrp="1"/>
          </p:cNvSpPr>
          <p:nvPr>
            <p:ph type="body" sz="quarter" idx="14"/>
          </p:nvPr>
        </p:nvSpPr>
        <p:spPr/>
        <p:txBody>
          <a:bodyPr/>
          <a:lstStyle/>
          <a:p>
            <a:pPr marL="404813" indent="-404813">
              <a:lnSpc>
                <a:spcPct val="150000"/>
              </a:lnSpc>
              <a:spcBef>
                <a:spcPts val="0"/>
              </a:spcBef>
              <a:buFont typeface="Arial" pitchFamily="34" charset="0"/>
              <a:buChar char="•"/>
            </a:pPr>
            <a:r>
              <a:rPr lang="en-GB" dirty="0" smtClean="0"/>
              <a:t>Any claim in which the Insured, his servants, Family, household or persons engaged in or upon the service of the Insured and/ or are alleged to be involved.</a:t>
            </a:r>
            <a:endParaRPr lang="en-US" dirty="0" smtClean="0"/>
          </a:p>
          <a:p>
            <a:pPr marL="404813" indent="-404813">
              <a:lnSpc>
                <a:spcPct val="150000"/>
              </a:lnSpc>
              <a:spcBef>
                <a:spcPts val="0"/>
              </a:spcBef>
              <a:buFont typeface="Arial" pitchFamily="34" charset="0"/>
              <a:buChar char="•"/>
            </a:pPr>
            <a:r>
              <a:rPr lang="en-GB" dirty="0" smtClean="0"/>
              <a:t>Ionising radiation or contamination by radioactivity from any nuclear fuel or from any nuclear waste or from the combustion of nuclear fuel, or the radioactive toxic explosive or other hazardous properties of any explosive nuclear assembly or nuclear component thereof.</a:t>
            </a:r>
            <a:endParaRPr lang="en-US" dirty="0" smtClean="0"/>
          </a:p>
          <a:p>
            <a:pPr marL="404813" indent="-404813">
              <a:lnSpc>
                <a:spcPct val="150000"/>
              </a:lnSpc>
              <a:spcBef>
                <a:spcPts val="0"/>
              </a:spcBef>
              <a:buFont typeface="Arial" pitchFamily="34" charset="0"/>
              <a:buChar char="•"/>
            </a:pPr>
            <a:r>
              <a:rPr lang="en-GB" dirty="0" smtClean="0"/>
              <a:t>Asbestosis or in any manner related to or arising out of the sale, manufacture, production, distribution or the like of asbestos.</a:t>
            </a:r>
            <a:endParaRPr lang="en-US" dirty="0" smtClean="0"/>
          </a:p>
          <a:p>
            <a:pPr marL="404813" indent="-404813">
              <a:lnSpc>
                <a:spcPct val="150000"/>
              </a:lnSpc>
              <a:spcBef>
                <a:spcPts val="0"/>
              </a:spcBef>
              <a:buFont typeface="Arial" pitchFamily="34" charset="0"/>
              <a:buChar char="•"/>
            </a:pPr>
            <a:r>
              <a:rPr lang="en-GB" dirty="0" smtClean="0"/>
              <a:t>War (whether war be declared or not), invasion, acts of foreign enemies, hostilities, civil war, rebellion, revolution, insurrection, terrorism or terrorist acts or activities military or usurped power or confiscation or nationalisation or requisition of or loss of or damage to property by or under the order of any government or public authority.</a:t>
            </a:r>
            <a:endParaRPr lang="en-US" dirty="0" smtClean="0"/>
          </a:p>
          <a:p>
            <a:pPr>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24580" name="Picture 7" descr="Presentation Clipart"/>
          <p:cNvPicPr>
            <a:picLocks noChangeAspect="1" noChangeArrowheads="1"/>
          </p:cNvPicPr>
          <p:nvPr/>
        </p:nvPicPr>
        <p:blipFill>
          <a:blip r:embed="rId2" cstate="print"/>
          <a:srcRect/>
          <a:stretch>
            <a:fillRect/>
          </a:stretch>
        </p:blipFill>
        <p:spPr bwMode="auto">
          <a:xfrm>
            <a:off x="7924800" y="0"/>
            <a:ext cx="12192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r>
              <a:rPr lang="en-US" smtClean="0"/>
              <a:t>Major Exclusions</a:t>
            </a:r>
          </a:p>
        </p:txBody>
      </p:sp>
      <p:sp>
        <p:nvSpPr>
          <p:cNvPr id="10243" name="Rectangle 3"/>
          <p:cNvSpPr>
            <a:spLocks noGrp="1" noChangeArrowheads="1"/>
          </p:cNvSpPr>
          <p:nvPr>
            <p:ph type="subTitle" idx="1"/>
          </p:nvPr>
        </p:nvSpPr>
        <p:spPr>
          <a:xfrm>
            <a:off x="347300" y="997139"/>
            <a:ext cx="8386686" cy="707886"/>
          </a:xfrm>
        </p:spPr>
        <p:txBody>
          <a:bodyPr/>
          <a:lstStyle/>
          <a:p>
            <a:pPr eaLnBrk="1" hangingPunct="1">
              <a:defRPr/>
            </a:pPr>
            <a:endParaRPr lang="en-US" sz="2000" dirty="0" smtClean="0"/>
          </a:p>
          <a:p>
            <a:pPr marL="457200" indent="-457200" eaLnBrk="1" hangingPunct="1">
              <a:lnSpc>
                <a:spcPct val="80000"/>
              </a:lnSpc>
              <a:defRPr/>
            </a:pPr>
            <a:endParaRPr lang="en-US" sz="2000" b="1" dirty="0" smtClean="0"/>
          </a:p>
        </p:txBody>
      </p:sp>
      <p:sp>
        <p:nvSpPr>
          <p:cNvPr id="5" name="Text Placeholder 4"/>
          <p:cNvSpPr>
            <a:spLocks noGrp="1"/>
          </p:cNvSpPr>
          <p:nvPr>
            <p:ph type="body" sz="quarter" idx="14"/>
          </p:nvPr>
        </p:nvSpPr>
        <p:spPr/>
        <p:txBody>
          <a:bodyPr/>
          <a:lstStyle/>
          <a:p>
            <a:pPr marL="404813" indent="-404813">
              <a:lnSpc>
                <a:spcPct val="150000"/>
              </a:lnSpc>
              <a:spcBef>
                <a:spcPts val="0"/>
              </a:spcBef>
              <a:buFont typeface="Arial" pitchFamily="34" charset="0"/>
              <a:buChar char="•"/>
              <a:defRPr/>
            </a:pPr>
            <a:r>
              <a:rPr lang="en-GB" dirty="0" smtClean="0"/>
              <a:t>Earthquake, flood, storm, cyclone or other convulsions of nature or atmospheric disturbances.</a:t>
            </a:r>
            <a:endParaRPr lang="en-US" dirty="0" smtClean="0"/>
          </a:p>
          <a:p>
            <a:pPr marL="404813" indent="-404813">
              <a:lnSpc>
                <a:spcPct val="150000"/>
              </a:lnSpc>
              <a:spcBef>
                <a:spcPts val="0"/>
              </a:spcBef>
              <a:buFont typeface="Arial" pitchFamily="34" charset="0"/>
              <a:buChar char="•"/>
              <a:defRPr/>
            </a:pPr>
            <a:r>
              <a:rPr lang="en-GB" dirty="0" smtClean="0"/>
              <a:t>Pollution or contamination by solids, liquids, gaseous or thermal irritants, contaminants, smoke, vapour, soot, fumes, acids, alkalis, radioactive and/or nuclear material, chemical or waste materials (including but not limited to any materials to be recycled, reconditioned or reclaimed) or otherwise of atmosphere, water, soil or other tangible material property.</a:t>
            </a:r>
            <a:endParaRPr lang="en-US" dirty="0" smtClean="0"/>
          </a:p>
          <a:p>
            <a:pPr marL="404813" indent="-404813">
              <a:lnSpc>
                <a:spcPct val="150000"/>
              </a:lnSpc>
              <a:spcBef>
                <a:spcPts val="0"/>
              </a:spcBef>
              <a:buFont typeface="Arial" pitchFamily="34" charset="0"/>
              <a:buChar char="•"/>
              <a:defRPr/>
            </a:pPr>
            <a:r>
              <a:rPr lang="en-GB" dirty="0" smtClean="0"/>
              <a:t>Act of terrorism </a:t>
            </a:r>
          </a:p>
          <a:p>
            <a:pPr>
              <a:lnSpc>
                <a:spcPct val="150000"/>
              </a:lnSpc>
              <a:spcBef>
                <a:spcPts val="0"/>
              </a:spcBef>
              <a:defRPr/>
            </a:pPr>
            <a:r>
              <a:rPr lang="en-US" i="1" dirty="0" smtClean="0"/>
              <a:t>Note: For detailed list of exclusions &amp; coverage, please refer to the policy wordings.</a:t>
            </a:r>
          </a:p>
          <a:p>
            <a:pPr>
              <a:lnSpc>
                <a:spcPct val="150000"/>
              </a:lnSpc>
              <a:spcBef>
                <a:spcPts val="0"/>
              </a:spcBef>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25604" name="Picture 7" descr="Presentation Clipart"/>
          <p:cNvPicPr>
            <a:picLocks noChangeAspect="1" noChangeArrowheads="1"/>
          </p:cNvPicPr>
          <p:nvPr/>
        </p:nvPicPr>
        <p:blipFill>
          <a:blip r:embed="rId2" cstate="print"/>
          <a:srcRect/>
          <a:stretch>
            <a:fillRect/>
          </a:stretch>
        </p:blipFill>
        <p:spPr bwMode="auto">
          <a:xfrm>
            <a:off x="7924800" y="0"/>
            <a:ext cx="12192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r>
              <a:rPr lang="en-US" smtClean="0"/>
              <a:t>Conditions</a:t>
            </a:r>
          </a:p>
        </p:txBody>
      </p:sp>
      <p:sp>
        <p:nvSpPr>
          <p:cNvPr id="26627" name="Rectangle 3"/>
          <p:cNvSpPr>
            <a:spLocks noGrp="1" noChangeArrowheads="1"/>
          </p:cNvSpPr>
          <p:nvPr>
            <p:ph type="subTitle" idx="1"/>
          </p:nvPr>
        </p:nvSpPr>
        <p:spPr>
          <a:xfrm>
            <a:off x="347300" y="997139"/>
            <a:ext cx="8386686" cy="323165"/>
          </a:xfrm>
        </p:spPr>
        <p:txBody>
          <a:bodyPr/>
          <a:lstStyle/>
          <a:p>
            <a:pPr eaLnBrk="1" hangingPunct="1">
              <a:buFontTx/>
              <a:buNone/>
            </a:pPr>
            <a:endParaRPr lang="en-US" dirty="0" smtClean="0"/>
          </a:p>
        </p:txBody>
      </p:sp>
      <p:sp>
        <p:nvSpPr>
          <p:cNvPr id="5" name="Text Placeholder 4"/>
          <p:cNvSpPr>
            <a:spLocks noGrp="1"/>
          </p:cNvSpPr>
          <p:nvPr>
            <p:ph type="body" sz="quarter" idx="14"/>
          </p:nvPr>
        </p:nvSpPr>
        <p:spPr/>
        <p:txBody>
          <a:bodyPr/>
          <a:lstStyle/>
          <a:p>
            <a:pPr marL="344488" indent="-344488">
              <a:lnSpc>
                <a:spcPct val="150000"/>
              </a:lnSpc>
              <a:spcBef>
                <a:spcPts val="0"/>
              </a:spcBef>
              <a:buFont typeface="Arial" pitchFamily="34" charset="0"/>
              <a:buChar char="•"/>
            </a:pPr>
            <a:r>
              <a:rPr lang="en-US" dirty="0" smtClean="0"/>
              <a:t>Common Conditions:</a:t>
            </a:r>
          </a:p>
          <a:p>
            <a:pPr marL="576263" lvl="1" indent="-231775">
              <a:lnSpc>
                <a:spcPct val="150000"/>
              </a:lnSpc>
              <a:spcBef>
                <a:spcPts val="0"/>
              </a:spcBef>
              <a:buFont typeface="Arial" pitchFamily="34" charset="0"/>
              <a:buChar char="•"/>
            </a:pPr>
            <a:r>
              <a:rPr lang="en-US" sz="1600" dirty="0" smtClean="0">
                <a:latin typeface="Arial" pitchFamily="34" charset="0"/>
                <a:cs typeface="Arial" pitchFamily="34" charset="0"/>
              </a:rPr>
              <a:t>Due Observance of and Compliances with Terms, Conditions, Warranties </a:t>
            </a:r>
          </a:p>
          <a:p>
            <a:pPr marL="576263" lvl="1" indent="-231775">
              <a:lnSpc>
                <a:spcPct val="150000"/>
              </a:lnSpc>
              <a:spcBef>
                <a:spcPts val="0"/>
              </a:spcBef>
              <a:buFont typeface="Arial" pitchFamily="34" charset="0"/>
              <a:buChar char="•"/>
            </a:pPr>
            <a:r>
              <a:rPr lang="en-US" sz="1600" dirty="0" smtClean="0">
                <a:latin typeface="Arial" pitchFamily="34" charset="0"/>
                <a:cs typeface="Arial" pitchFamily="34" charset="0"/>
              </a:rPr>
              <a:t>Reasonable Care</a:t>
            </a:r>
          </a:p>
          <a:p>
            <a:pPr marL="576263" lvl="1" indent="-231775">
              <a:lnSpc>
                <a:spcPct val="150000"/>
              </a:lnSpc>
              <a:spcBef>
                <a:spcPts val="0"/>
              </a:spcBef>
              <a:buFont typeface="Arial" pitchFamily="34" charset="0"/>
              <a:buChar char="•"/>
            </a:pPr>
            <a:r>
              <a:rPr lang="en-US" sz="1600" dirty="0" smtClean="0">
                <a:latin typeface="Arial" pitchFamily="34" charset="0"/>
                <a:cs typeface="Arial" pitchFamily="34" charset="0"/>
              </a:rPr>
              <a:t>Duties and Obligations after the occurrence of Insured event</a:t>
            </a:r>
          </a:p>
          <a:p>
            <a:pPr marL="576263" lvl="1" indent="-231775">
              <a:lnSpc>
                <a:spcPct val="150000"/>
              </a:lnSpc>
              <a:spcBef>
                <a:spcPts val="0"/>
              </a:spcBef>
              <a:buFont typeface="Arial" pitchFamily="34" charset="0"/>
              <a:buChar char="•"/>
            </a:pPr>
            <a:r>
              <a:rPr lang="en-US" sz="1600" dirty="0" smtClean="0">
                <a:latin typeface="Arial" pitchFamily="34" charset="0"/>
                <a:cs typeface="Arial" pitchFamily="34" charset="0"/>
              </a:rPr>
              <a:t>Right Of Inspection</a:t>
            </a:r>
          </a:p>
          <a:p>
            <a:pPr marL="576263" lvl="1" indent="-231775">
              <a:lnSpc>
                <a:spcPct val="150000"/>
              </a:lnSpc>
              <a:spcBef>
                <a:spcPts val="0"/>
              </a:spcBef>
              <a:buFont typeface="Arial" pitchFamily="34" charset="0"/>
              <a:buChar char="•"/>
            </a:pPr>
            <a:r>
              <a:rPr lang="en-US" sz="1600" dirty="0" smtClean="0">
                <a:latin typeface="Arial" pitchFamily="34" charset="0"/>
                <a:cs typeface="Arial" pitchFamily="34" charset="0"/>
              </a:rPr>
              <a:t>Cancellation</a:t>
            </a:r>
          </a:p>
          <a:p>
            <a:pPr marL="576263" lvl="1" indent="-231775">
              <a:lnSpc>
                <a:spcPct val="150000"/>
              </a:lnSpc>
              <a:spcBef>
                <a:spcPts val="0"/>
              </a:spcBef>
              <a:buFont typeface="Arial" pitchFamily="34" charset="0"/>
              <a:buChar char="•"/>
            </a:pPr>
            <a:r>
              <a:rPr lang="en-US" sz="1600" dirty="0" smtClean="0">
                <a:latin typeface="Arial" pitchFamily="34" charset="0"/>
                <a:cs typeface="Arial" pitchFamily="34" charset="0"/>
              </a:rPr>
              <a:t>Governing Law</a:t>
            </a:r>
          </a:p>
          <a:p>
            <a:pPr marL="576263" lvl="1" indent="-231775">
              <a:lnSpc>
                <a:spcPct val="150000"/>
              </a:lnSpc>
              <a:spcBef>
                <a:spcPts val="0"/>
              </a:spcBef>
              <a:buFont typeface="Arial" pitchFamily="34" charset="0"/>
              <a:buChar char="•"/>
            </a:pPr>
            <a:r>
              <a:rPr lang="en-US" sz="1600" dirty="0" smtClean="0">
                <a:latin typeface="Arial" pitchFamily="34" charset="0"/>
                <a:cs typeface="Arial" pitchFamily="34" charset="0"/>
              </a:rPr>
              <a:t>Dispute Resolution</a:t>
            </a:r>
          </a:p>
          <a:p>
            <a:pPr marL="576263" lvl="1" indent="-231775">
              <a:lnSpc>
                <a:spcPct val="150000"/>
              </a:lnSpc>
              <a:spcBef>
                <a:spcPts val="0"/>
              </a:spcBef>
              <a:buFont typeface="Arial" pitchFamily="34" charset="0"/>
              <a:buChar char="•"/>
            </a:pPr>
            <a:r>
              <a:rPr lang="en-US" sz="1600" dirty="0" smtClean="0">
                <a:latin typeface="Arial" pitchFamily="34" charset="0"/>
                <a:cs typeface="Arial" pitchFamily="34" charset="0"/>
              </a:rPr>
              <a:t>Territorial Limits</a:t>
            </a:r>
          </a:p>
          <a:p>
            <a:pPr>
              <a:lnSpc>
                <a:spcPct val="150000"/>
              </a:lnSpc>
              <a:spcBef>
                <a:spcPts val="0"/>
              </a:spcBef>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26628" name="Picture 5" descr="PowerPoint Animation"/>
          <p:cNvPicPr>
            <a:picLocks noChangeAspect="1" noChangeArrowheads="1" noCrop="1"/>
          </p:cNvPicPr>
          <p:nvPr/>
        </p:nvPicPr>
        <p:blipFill>
          <a:blip r:embed="rId2" cstate="print"/>
          <a:srcRect/>
          <a:stretch>
            <a:fillRect/>
          </a:stretch>
        </p:blipFill>
        <p:spPr bwMode="auto">
          <a:xfrm>
            <a:off x="6553200" y="3810000"/>
            <a:ext cx="19812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smtClean="0"/>
              <a:t>Distribution Channels</a:t>
            </a:r>
          </a:p>
        </p:txBody>
      </p:sp>
      <p:sp>
        <p:nvSpPr>
          <p:cNvPr id="27651" name="Rectangle 3"/>
          <p:cNvSpPr>
            <a:spLocks noGrp="1" noChangeArrowheads="1"/>
          </p:cNvSpPr>
          <p:nvPr>
            <p:ph type="subTitle" idx="1"/>
          </p:nvPr>
        </p:nvSpPr>
        <p:spPr>
          <a:xfrm>
            <a:off x="347300" y="997139"/>
            <a:ext cx="8386686" cy="323165"/>
          </a:xfrm>
        </p:spPr>
        <p:txBody>
          <a:bodyPr/>
          <a:lstStyle/>
          <a:p>
            <a:pPr>
              <a:buFont typeface="Wingdings" pitchFamily="2" charset="2"/>
              <a:buNone/>
            </a:pPr>
            <a:endParaRPr lang="en-US" dirty="0" smtClean="0"/>
          </a:p>
        </p:txBody>
      </p:sp>
      <p:sp>
        <p:nvSpPr>
          <p:cNvPr id="6" name="Text Placeholder 5"/>
          <p:cNvSpPr>
            <a:spLocks noGrp="1"/>
          </p:cNvSpPr>
          <p:nvPr>
            <p:ph type="body" sz="quarter" idx="14"/>
          </p:nvPr>
        </p:nvSpPr>
        <p:spPr/>
        <p:txBody>
          <a:bodyPr/>
          <a:lstStyle/>
          <a:p>
            <a:pPr marL="404813" indent="-404813">
              <a:lnSpc>
                <a:spcPct val="150000"/>
              </a:lnSpc>
              <a:spcBef>
                <a:spcPts val="0"/>
              </a:spcBef>
              <a:buFont typeface="Arial" pitchFamily="34" charset="0"/>
              <a:buChar char="•"/>
            </a:pPr>
            <a:r>
              <a:rPr lang="en-US" dirty="0" smtClean="0"/>
              <a:t>Agents or Micro insurance Agents  </a:t>
            </a:r>
          </a:p>
          <a:p>
            <a:pPr marL="404813" indent="-404813">
              <a:lnSpc>
                <a:spcPct val="150000"/>
              </a:lnSpc>
              <a:spcBef>
                <a:spcPts val="0"/>
              </a:spcBef>
              <a:buFont typeface="Arial" pitchFamily="34" charset="0"/>
              <a:buChar char="•"/>
            </a:pPr>
            <a:r>
              <a:rPr lang="en-US" dirty="0" smtClean="0"/>
              <a:t>Formal Banks</a:t>
            </a:r>
          </a:p>
          <a:p>
            <a:pPr marL="404813" indent="-404813">
              <a:lnSpc>
                <a:spcPct val="150000"/>
              </a:lnSpc>
              <a:spcBef>
                <a:spcPts val="0"/>
              </a:spcBef>
              <a:buFont typeface="Arial" pitchFamily="34" charset="0"/>
              <a:buChar char="•"/>
            </a:pPr>
            <a:r>
              <a:rPr lang="en-US" dirty="0" smtClean="0"/>
              <a:t>Regional Rural Banks</a:t>
            </a:r>
          </a:p>
          <a:p>
            <a:pPr marL="404813" indent="-404813">
              <a:lnSpc>
                <a:spcPct val="150000"/>
              </a:lnSpc>
              <a:spcBef>
                <a:spcPts val="0"/>
              </a:spcBef>
              <a:buFont typeface="Arial" pitchFamily="34" charset="0"/>
              <a:buChar char="•"/>
            </a:pPr>
            <a:r>
              <a:rPr lang="en-US" dirty="0" smtClean="0"/>
              <a:t>Co-operative Banks</a:t>
            </a:r>
          </a:p>
          <a:p>
            <a:pPr marL="404813" indent="-404813">
              <a:lnSpc>
                <a:spcPct val="150000"/>
              </a:lnSpc>
              <a:spcBef>
                <a:spcPts val="0"/>
              </a:spcBef>
              <a:buFont typeface="Arial" pitchFamily="34" charset="0"/>
              <a:buChar char="•"/>
            </a:pPr>
            <a:r>
              <a:rPr lang="en-US" dirty="0" smtClean="0"/>
              <a:t>SHGs &amp; their Federations</a:t>
            </a:r>
          </a:p>
          <a:p>
            <a:pPr marL="404813" indent="-404813">
              <a:lnSpc>
                <a:spcPct val="150000"/>
              </a:lnSpc>
              <a:spcBef>
                <a:spcPts val="0"/>
              </a:spcBef>
              <a:buFont typeface="Arial" pitchFamily="34" charset="0"/>
              <a:buChar char="•"/>
            </a:pPr>
            <a:r>
              <a:rPr lang="en-US" dirty="0" smtClean="0"/>
              <a:t>NGOs &amp; MFIs</a:t>
            </a:r>
          </a:p>
          <a:p>
            <a:pPr marL="404813" indent="-404813">
              <a:lnSpc>
                <a:spcPct val="150000"/>
              </a:lnSpc>
              <a:spcBef>
                <a:spcPts val="0"/>
              </a:spcBef>
              <a:buFont typeface="Arial" pitchFamily="34" charset="0"/>
              <a:buChar char="•"/>
            </a:pPr>
            <a:r>
              <a:rPr lang="en-US" dirty="0" smtClean="0"/>
              <a:t>Post Offices</a:t>
            </a:r>
          </a:p>
          <a:p>
            <a:pPr marL="404813" indent="-404813">
              <a:lnSpc>
                <a:spcPct val="150000"/>
              </a:lnSpc>
              <a:spcBef>
                <a:spcPts val="0"/>
              </a:spcBef>
              <a:buFont typeface="Arial" pitchFamily="34" charset="0"/>
              <a:buChar char="•"/>
            </a:pPr>
            <a:r>
              <a:rPr lang="en-US" dirty="0" smtClean="0"/>
              <a:t>Common Service Centers</a:t>
            </a:r>
          </a:p>
          <a:p>
            <a:pPr marL="404813" indent="-404813">
              <a:lnSpc>
                <a:spcPct val="150000"/>
              </a:lnSpc>
              <a:spcBef>
                <a:spcPts val="0"/>
              </a:spcBef>
              <a:buFont typeface="Arial" pitchFamily="34" charset="0"/>
              <a:buChar char="•"/>
            </a:pPr>
            <a:r>
              <a:rPr lang="en-US" dirty="0" smtClean="0"/>
              <a:t>Rural Distribution Companies like ITC, </a:t>
            </a:r>
            <a:r>
              <a:rPr lang="en-US" dirty="0" err="1" smtClean="0"/>
              <a:t>Hariyali</a:t>
            </a:r>
            <a:r>
              <a:rPr lang="en-US" dirty="0" smtClean="0"/>
              <a:t> </a:t>
            </a:r>
            <a:r>
              <a:rPr lang="en-US" dirty="0" err="1" smtClean="0"/>
              <a:t>Kissan</a:t>
            </a:r>
            <a:r>
              <a:rPr lang="en-US" dirty="0" smtClean="0"/>
              <a:t> </a:t>
            </a:r>
            <a:r>
              <a:rPr lang="en-US" dirty="0" err="1" smtClean="0"/>
              <a:t>Bazar</a:t>
            </a:r>
            <a:r>
              <a:rPr lang="en-US" dirty="0" smtClean="0"/>
              <a:t> etc.</a:t>
            </a:r>
          </a:p>
          <a:p>
            <a:pPr marL="404813" indent="-404813">
              <a:lnSpc>
                <a:spcPct val="150000"/>
              </a:lnSpc>
              <a:spcBef>
                <a:spcPts val="0"/>
              </a:spcBef>
              <a:buFont typeface="Arial" pitchFamily="34" charset="0"/>
              <a:buChar char="•"/>
            </a:pPr>
            <a:endParaRPr lang="en-US" dirty="0"/>
          </a:p>
        </p:txBody>
      </p:sp>
      <p:sp>
        <p:nvSpPr>
          <p:cNvPr id="7" name="Text Placeholder 6"/>
          <p:cNvSpPr>
            <a:spLocks noGrp="1"/>
          </p:cNvSpPr>
          <p:nvPr>
            <p:ph type="body" sz="quarter" idx="15"/>
          </p:nvPr>
        </p:nvSpPr>
        <p:spPr/>
        <p:txBody>
          <a:bodyPr/>
          <a:lstStyle/>
          <a:p>
            <a:endParaRPr lang="en-US"/>
          </a:p>
        </p:txBody>
      </p:sp>
      <p:pic>
        <p:nvPicPr>
          <p:cNvPr id="27652" name="Picture 2" descr="Presentation Clipart">
            <a:hlinkClick r:id="rId2"/>
          </p:cNvPr>
          <p:cNvPicPr>
            <a:picLocks noChangeAspect="1" noChangeArrowheads="1"/>
          </p:cNvPicPr>
          <p:nvPr/>
        </p:nvPicPr>
        <p:blipFill>
          <a:blip r:embed="rId3" cstate="print"/>
          <a:srcRect/>
          <a:stretch>
            <a:fillRect/>
          </a:stretch>
        </p:blipFill>
        <p:spPr bwMode="auto">
          <a:xfrm>
            <a:off x="6096000" y="1828800"/>
            <a:ext cx="1905000" cy="1905000"/>
          </a:xfrm>
          <a:prstGeom prst="rect">
            <a:avLst/>
          </a:prstGeom>
          <a:noFill/>
          <a:ln w="9525">
            <a:noFill/>
            <a:miter lim="800000"/>
            <a:headEnd/>
            <a:tailEnd/>
          </a:ln>
        </p:spPr>
      </p:pic>
      <p:pic>
        <p:nvPicPr>
          <p:cNvPr id="27653" name="Picture 4" descr="Presentation Clipart"/>
          <p:cNvPicPr>
            <a:picLocks noChangeAspect="1" noChangeArrowheads="1"/>
          </p:cNvPicPr>
          <p:nvPr/>
        </p:nvPicPr>
        <p:blipFill>
          <a:blip r:embed="rId4" cstate="print"/>
          <a:srcRect/>
          <a:stretch>
            <a:fillRect/>
          </a:stretch>
        </p:blipFill>
        <p:spPr bwMode="auto">
          <a:xfrm>
            <a:off x="5181600" y="1524000"/>
            <a:ext cx="13716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06454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smtClean="0"/>
              <a:t>MI Regulations </a:t>
            </a:r>
          </a:p>
        </p:txBody>
      </p:sp>
      <p:sp>
        <p:nvSpPr>
          <p:cNvPr id="5123" name="Content Placeholder 2"/>
          <p:cNvSpPr>
            <a:spLocks noGrp="1"/>
          </p:cNvSpPr>
          <p:nvPr>
            <p:ph type="subTitle" idx="1"/>
          </p:nvPr>
        </p:nvSpPr>
        <p:spPr>
          <a:xfrm>
            <a:off x="347300" y="997139"/>
            <a:ext cx="8386686" cy="2246769"/>
          </a:xfrm>
        </p:spPr>
        <p:txBody>
          <a:bodyPr/>
          <a:lstStyle/>
          <a:p>
            <a:r>
              <a:rPr lang="en-US" sz="2000" dirty="0" smtClean="0"/>
              <a:t>	</a:t>
            </a:r>
            <a:endParaRPr lang="en-US" sz="2000" u="sng" dirty="0" smtClean="0"/>
          </a:p>
          <a:p>
            <a:pPr>
              <a:buFontTx/>
              <a:buNone/>
            </a:pPr>
            <a:r>
              <a:rPr lang="en-US" sz="2000" dirty="0" smtClean="0"/>
              <a:t>				</a:t>
            </a:r>
          </a:p>
          <a:p>
            <a:pPr>
              <a:buFontTx/>
              <a:buNone/>
            </a:pPr>
            <a:r>
              <a:rPr lang="en-US" sz="2000" dirty="0" smtClean="0"/>
              <a:t>	</a:t>
            </a:r>
          </a:p>
          <a:p>
            <a:pPr>
              <a:buFontTx/>
              <a:buNone/>
            </a:pPr>
            <a:r>
              <a:rPr lang="en-US" sz="2000" dirty="0" smtClean="0"/>
              <a:t>	 				</a:t>
            </a:r>
          </a:p>
          <a:p>
            <a:pPr>
              <a:buFontTx/>
              <a:buNone/>
            </a:pPr>
            <a:endParaRPr lang="en-US" sz="2000" dirty="0" smtClean="0"/>
          </a:p>
          <a:p>
            <a:pPr>
              <a:buFontTx/>
              <a:buNone/>
            </a:pPr>
            <a:r>
              <a:rPr lang="en-US" sz="2000" dirty="0" smtClean="0"/>
              <a:t>				</a:t>
            </a:r>
          </a:p>
        </p:txBody>
      </p:sp>
      <p:sp>
        <p:nvSpPr>
          <p:cNvPr id="6" name="Text Placeholder 5"/>
          <p:cNvSpPr>
            <a:spLocks noGrp="1"/>
          </p:cNvSpPr>
          <p:nvPr>
            <p:ph type="body" sz="quarter" idx="14"/>
          </p:nvPr>
        </p:nvSpPr>
        <p:spPr/>
        <p:txBody>
          <a:bodyPr/>
          <a:lstStyle/>
          <a:p>
            <a:pPr marL="225425" indent="-225425">
              <a:lnSpc>
                <a:spcPct val="150000"/>
              </a:lnSpc>
              <a:spcBef>
                <a:spcPts val="0"/>
              </a:spcBef>
              <a:buFont typeface="Arial" pitchFamily="34" charset="0"/>
              <a:buChar char="•"/>
            </a:pPr>
            <a:r>
              <a:rPr lang="en-US" dirty="0" smtClean="0"/>
              <a:t>IRDA came out with MI regulation in 2005 </a:t>
            </a:r>
          </a:p>
          <a:p>
            <a:pPr marL="225425" indent="-225425">
              <a:lnSpc>
                <a:spcPct val="150000"/>
              </a:lnSpc>
              <a:spcBef>
                <a:spcPts val="0"/>
              </a:spcBef>
              <a:buFont typeface="Arial" pitchFamily="34" charset="0"/>
              <a:buChar char="•"/>
            </a:pPr>
            <a:r>
              <a:rPr lang="en-US" dirty="0" smtClean="0"/>
              <a:t>For Non-Life Minimum and Maximum Sum Insured is stipulated in it.</a:t>
            </a:r>
          </a:p>
          <a:p>
            <a:pPr>
              <a:lnSpc>
                <a:spcPct val="150000"/>
              </a:lnSpc>
              <a:spcBef>
                <a:spcPts val="0"/>
              </a:spcBef>
            </a:pPr>
            <a:r>
              <a:rPr lang="en-US" dirty="0" smtClean="0"/>
              <a:t>		</a:t>
            </a:r>
            <a:endParaRPr lang="en-US" dirty="0"/>
          </a:p>
        </p:txBody>
      </p:sp>
      <p:sp>
        <p:nvSpPr>
          <p:cNvPr id="7" name="Text Placeholder 6"/>
          <p:cNvSpPr>
            <a:spLocks noGrp="1"/>
          </p:cNvSpPr>
          <p:nvPr>
            <p:ph type="body" sz="quarter" idx="15"/>
          </p:nvPr>
        </p:nvSpPr>
        <p:spPr/>
        <p:txBody>
          <a:bodyPr/>
          <a:lstStyle/>
          <a:p>
            <a:endParaRPr lang="en-US"/>
          </a:p>
        </p:txBody>
      </p:sp>
      <p:graphicFrame>
        <p:nvGraphicFramePr>
          <p:cNvPr id="4" name="Table 3"/>
          <p:cNvGraphicFramePr>
            <a:graphicFrameLocks noGrp="1"/>
          </p:cNvGraphicFramePr>
          <p:nvPr/>
        </p:nvGraphicFramePr>
        <p:xfrm>
          <a:off x="685800" y="3124201"/>
          <a:ext cx="7620000" cy="2133599"/>
        </p:xfrm>
        <a:graphic>
          <a:graphicData uri="http://schemas.openxmlformats.org/drawingml/2006/table">
            <a:tbl>
              <a:tblPr firstRow="1" bandRow="1">
                <a:tableStyleId>{5FD0F851-EC5A-4D38-B0AD-8093EC10F338}</a:tableStyleId>
              </a:tblPr>
              <a:tblGrid>
                <a:gridCol w="2540000"/>
                <a:gridCol w="2540000"/>
                <a:gridCol w="2540000"/>
              </a:tblGrid>
              <a:tr h="451457">
                <a:tc>
                  <a:txBody>
                    <a:bodyPr/>
                    <a:lstStyle/>
                    <a:p>
                      <a:pPr algn="ctr"/>
                      <a:r>
                        <a:rPr lang="en-US" sz="1800" u="none" dirty="0" smtClean="0"/>
                        <a:t>Type of Cover	</a:t>
                      </a:r>
                      <a:endParaRPr lang="en-US"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dirty="0" smtClean="0"/>
                        <a:t>Minimum SI</a:t>
                      </a:r>
                      <a:endParaRPr lang="en-US"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u="none" dirty="0" smtClean="0"/>
                        <a:t>Maximum SI</a:t>
                      </a:r>
                      <a:endParaRPr lang="en-US"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9228">
                <a:tc>
                  <a:txBody>
                    <a:bodyPr/>
                    <a:lstStyle/>
                    <a:p>
                      <a:pPr algn="l">
                        <a:buFontTx/>
                        <a:buNone/>
                      </a:pPr>
                      <a:r>
                        <a:rPr lang="en-US" sz="1800" dirty="0" smtClean="0"/>
                        <a:t>Dwelling &amp; Contents, Tools, Livestock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Rs.5000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Rs.30000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457">
                <a:tc>
                  <a:txBody>
                    <a:bodyPr/>
                    <a:lstStyle/>
                    <a:p>
                      <a:pPr algn="l">
                        <a:buFontTx/>
                        <a:buNone/>
                      </a:pPr>
                      <a:r>
                        <a:rPr lang="en-US" sz="1800" dirty="0" smtClean="0"/>
                        <a:t>Health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Rs.5000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Rs.30000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457">
                <a:tc>
                  <a:txBody>
                    <a:bodyPr/>
                    <a:lstStyle/>
                    <a:p>
                      <a:pPr algn="l">
                        <a:buFontTx/>
                        <a:buNone/>
                      </a:pPr>
                      <a:r>
                        <a:rPr lang="en-US" sz="1800" dirty="0" smtClean="0"/>
                        <a:t>Personal Accident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Rs.10000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Rs.50000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146" name="Picture 2" descr="Presentation Clipart"/>
          <p:cNvPicPr>
            <a:picLocks noChangeAspect="1" noChangeArrowheads="1"/>
          </p:cNvPicPr>
          <p:nvPr/>
        </p:nvPicPr>
        <p:blipFill>
          <a:blip r:embed="rId2" cstate="print"/>
          <a:srcRect/>
          <a:stretch>
            <a:fillRect/>
          </a:stretch>
        </p:blipFill>
        <p:spPr bwMode="auto">
          <a:xfrm>
            <a:off x="7620000" y="1044575"/>
            <a:ext cx="13716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r>
              <a:rPr lang="en-US" smtClean="0"/>
              <a:t>Micro-insurance Potential</a:t>
            </a:r>
          </a:p>
        </p:txBody>
      </p:sp>
      <p:sp>
        <p:nvSpPr>
          <p:cNvPr id="6147" name="Content Placeholder 2"/>
          <p:cNvSpPr>
            <a:spLocks noGrp="1"/>
          </p:cNvSpPr>
          <p:nvPr>
            <p:ph type="subTitle" idx="1"/>
          </p:nvPr>
        </p:nvSpPr>
        <p:spPr>
          <a:xfrm>
            <a:off x="347300" y="997139"/>
            <a:ext cx="8386686" cy="323165"/>
          </a:xfrm>
        </p:spPr>
        <p:txBody>
          <a:bodyPr/>
          <a:lstStyle/>
          <a:p>
            <a:endParaRPr lang="en-US" dirty="0" smtClean="0"/>
          </a:p>
        </p:txBody>
      </p:sp>
      <p:sp>
        <p:nvSpPr>
          <p:cNvPr id="5" name="Text Placeholder 4"/>
          <p:cNvSpPr>
            <a:spLocks noGrp="1"/>
          </p:cNvSpPr>
          <p:nvPr>
            <p:ph type="body" sz="quarter" idx="14"/>
          </p:nvPr>
        </p:nvSpPr>
        <p:spPr>
          <a:xfrm>
            <a:off x="347663" y="1676400"/>
            <a:ext cx="8391525" cy="4378325"/>
          </a:xfrm>
        </p:spPr>
        <p:txBody>
          <a:bodyPr/>
          <a:lstStyle/>
          <a:p>
            <a:pPr marL="404813" indent="-344488">
              <a:lnSpc>
                <a:spcPct val="150000"/>
              </a:lnSpc>
              <a:spcBef>
                <a:spcPts val="0"/>
              </a:spcBef>
              <a:buFont typeface="Arial" pitchFamily="34" charset="0"/>
              <a:buChar char="•"/>
            </a:pPr>
            <a:r>
              <a:rPr lang="en-US" dirty="0" smtClean="0"/>
              <a:t>India is emerging market for Micro-insurance Products.</a:t>
            </a:r>
          </a:p>
          <a:p>
            <a:pPr marL="404813" indent="-344488">
              <a:lnSpc>
                <a:spcPct val="150000"/>
              </a:lnSpc>
              <a:spcBef>
                <a:spcPts val="0"/>
              </a:spcBef>
              <a:buFont typeface="Arial" pitchFamily="34" charset="0"/>
              <a:buChar char="•"/>
            </a:pPr>
            <a:r>
              <a:rPr lang="en-US" dirty="0" smtClean="0"/>
              <a:t>MI products can be sold in mass to their members/subscribers of institutions such as MFI, NGO, SHG (Self Help Groups), Credit Cooperative Societies, Regional Rural Banks, Agri. Finance Division of Scheduled commercial banks Etc. </a:t>
            </a:r>
          </a:p>
          <a:p>
            <a:pPr marL="404813" indent="-344488">
              <a:lnSpc>
                <a:spcPct val="150000"/>
              </a:lnSpc>
              <a:spcBef>
                <a:spcPts val="0"/>
              </a:spcBef>
              <a:buFont typeface="Arial" pitchFamily="34" charset="0"/>
              <a:buChar char="•"/>
            </a:pPr>
            <a:r>
              <a:rPr lang="en-US" dirty="0" smtClean="0"/>
              <a:t>27 Public Sec. Banks have 19,104 rural branches and 30 Pvt. Sec. Banks have 1,111 </a:t>
            </a:r>
          </a:p>
          <a:p>
            <a:pPr marL="404813" indent="-344488">
              <a:lnSpc>
                <a:spcPct val="150000"/>
              </a:lnSpc>
              <a:spcBef>
                <a:spcPts val="0"/>
              </a:spcBef>
              <a:buFont typeface="Arial" pitchFamily="34" charset="0"/>
              <a:buChar char="•"/>
            </a:pPr>
            <a:r>
              <a:rPr lang="en-US" dirty="0" smtClean="0"/>
              <a:t>30 State Coop. Banks, 367 DCCBs and over 112,309 PACS</a:t>
            </a:r>
          </a:p>
          <a:p>
            <a:pPr marL="404813" indent="-344488">
              <a:lnSpc>
                <a:spcPct val="150000"/>
              </a:lnSpc>
              <a:spcBef>
                <a:spcPts val="0"/>
              </a:spcBef>
              <a:buFont typeface="Arial" pitchFamily="34" charset="0"/>
              <a:buChar char="•"/>
            </a:pPr>
            <a:r>
              <a:rPr lang="en-US" dirty="0" smtClean="0"/>
              <a:t>177 RRBs together with14,150 branches cover 516 districts and serve a client base of close to 62.70 millions</a:t>
            </a:r>
          </a:p>
          <a:p>
            <a:pPr>
              <a:lnSpc>
                <a:spcPct val="150000"/>
              </a:lnSpc>
              <a:spcBef>
                <a:spcPts val="0"/>
              </a:spcBef>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6148" name="Picture 2" descr="PowerPoint Animation"/>
          <p:cNvPicPr>
            <a:picLocks noChangeAspect="1" noChangeArrowheads="1" noCrop="1"/>
          </p:cNvPicPr>
          <p:nvPr/>
        </p:nvPicPr>
        <p:blipFill>
          <a:blip r:embed="rId2" cstate="print"/>
          <a:srcRect/>
          <a:stretch>
            <a:fillRect/>
          </a:stretch>
        </p:blipFill>
        <p:spPr bwMode="auto">
          <a:xfrm>
            <a:off x="5943600" y="5105400"/>
            <a:ext cx="1862138"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ctrTitle"/>
          </p:nvPr>
        </p:nvSpPr>
        <p:spPr/>
        <p:txBody>
          <a:bodyPr/>
          <a:lstStyle/>
          <a:p>
            <a:r>
              <a:rPr lang="en-US" smtClean="0"/>
              <a:t>Micro-insurance Potential</a:t>
            </a:r>
          </a:p>
        </p:txBody>
      </p:sp>
      <p:sp>
        <p:nvSpPr>
          <p:cNvPr id="7170" name="Content Placeholder 2"/>
          <p:cNvSpPr>
            <a:spLocks noGrp="1"/>
          </p:cNvSpPr>
          <p:nvPr>
            <p:ph type="subTitle" idx="1"/>
          </p:nvPr>
        </p:nvSpPr>
        <p:spPr>
          <a:xfrm>
            <a:off x="347300" y="997139"/>
            <a:ext cx="8386686" cy="400110"/>
          </a:xfrm>
        </p:spPr>
        <p:txBody>
          <a:bodyPr/>
          <a:lstStyle/>
          <a:p>
            <a:endParaRPr lang="en-US" sz="2000" dirty="0" smtClean="0"/>
          </a:p>
        </p:txBody>
      </p:sp>
      <p:sp>
        <p:nvSpPr>
          <p:cNvPr id="5" name="Text Placeholder 4"/>
          <p:cNvSpPr>
            <a:spLocks noGrp="1"/>
          </p:cNvSpPr>
          <p:nvPr>
            <p:ph type="body" sz="quarter" idx="14"/>
          </p:nvPr>
        </p:nvSpPr>
        <p:spPr/>
        <p:txBody>
          <a:bodyPr/>
          <a:lstStyle/>
          <a:p>
            <a:pPr marL="284163" indent="-284163">
              <a:lnSpc>
                <a:spcPct val="150000"/>
              </a:lnSpc>
              <a:spcBef>
                <a:spcPts val="0"/>
              </a:spcBef>
              <a:buFont typeface="Arial" pitchFamily="34" charset="0"/>
              <a:buChar char="•"/>
            </a:pPr>
            <a:r>
              <a:rPr lang="en-US" dirty="0" smtClean="0"/>
              <a:t>There are about 300 MFIs are in India with their membership strength of approx 3 </a:t>
            </a:r>
            <a:r>
              <a:rPr lang="en-US" dirty="0" err="1" smtClean="0"/>
              <a:t>crores</a:t>
            </a:r>
            <a:r>
              <a:rPr lang="en-US" dirty="0" smtClean="0"/>
              <a:t>.</a:t>
            </a:r>
          </a:p>
          <a:p>
            <a:pPr marL="284163" indent="-284163">
              <a:lnSpc>
                <a:spcPct val="150000"/>
              </a:lnSpc>
              <a:spcBef>
                <a:spcPts val="0"/>
              </a:spcBef>
              <a:buFont typeface="Arial" pitchFamily="34" charset="0"/>
              <a:buChar char="•"/>
            </a:pPr>
            <a:r>
              <a:rPr lang="en-US" dirty="0" smtClean="0"/>
              <a:t>1.6 million SHGs comprising 24.1 million families are linked to banks </a:t>
            </a:r>
          </a:p>
          <a:p>
            <a:pPr marL="284163" indent="-284163">
              <a:lnSpc>
                <a:spcPct val="150000"/>
              </a:lnSpc>
              <a:spcBef>
                <a:spcPts val="0"/>
              </a:spcBef>
              <a:buFont typeface="Arial" pitchFamily="34" charset="0"/>
              <a:buChar char="•"/>
            </a:pPr>
            <a:r>
              <a:rPr lang="en-US" dirty="0" smtClean="0"/>
              <a:t>Micro Finance Institutions and NGOs are one of the potential source for MI products</a:t>
            </a:r>
          </a:p>
          <a:p>
            <a:pPr marL="284163" indent="-284163">
              <a:lnSpc>
                <a:spcPct val="150000"/>
              </a:lnSpc>
              <a:spcBef>
                <a:spcPts val="0"/>
              </a:spcBef>
              <a:buFont typeface="Arial" pitchFamily="34" charset="0"/>
              <a:buChar char="•"/>
            </a:pPr>
            <a:r>
              <a:rPr lang="en-US" dirty="0" smtClean="0"/>
              <a:t>MI products can be pushed as bundled products to the main products such as cell phone, bicycles etc.</a:t>
            </a:r>
          </a:p>
          <a:p>
            <a:pPr>
              <a:spcBef>
                <a:spcPts val="0"/>
              </a:spcBef>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7172" name="Picture 2" descr="Presentation Clipart"/>
          <p:cNvPicPr>
            <a:picLocks noChangeAspect="1" noChangeArrowheads="1"/>
          </p:cNvPicPr>
          <p:nvPr/>
        </p:nvPicPr>
        <p:blipFill>
          <a:blip r:embed="rId2" cstate="print"/>
          <a:srcRect/>
          <a:stretch>
            <a:fillRect/>
          </a:stretch>
        </p:blipFill>
        <p:spPr bwMode="auto">
          <a:xfrm>
            <a:off x="5791200" y="4495800"/>
            <a:ext cx="1828800"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en-US" smtClean="0"/>
              <a:t>What is Sampoorna Suraksha?</a:t>
            </a:r>
          </a:p>
        </p:txBody>
      </p:sp>
      <p:sp>
        <p:nvSpPr>
          <p:cNvPr id="9219" name="Rectangle 3"/>
          <p:cNvSpPr>
            <a:spLocks noGrp="1" noChangeArrowheads="1"/>
          </p:cNvSpPr>
          <p:nvPr>
            <p:ph type="subTitle" idx="1"/>
          </p:nvPr>
        </p:nvSpPr>
        <p:spPr>
          <a:xfrm>
            <a:off x="347300" y="997139"/>
            <a:ext cx="8386686" cy="323165"/>
          </a:xfrm>
        </p:spPr>
        <p:txBody>
          <a:bodyPr/>
          <a:lstStyle/>
          <a:p>
            <a:pPr marL="0" indent="0" eaLnBrk="1" hangingPunct="1">
              <a:buFontTx/>
              <a:buNone/>
            </a:pPr>
            <a:endParaRPr lang="en-US" dirty="0" smtClean="0"/>
          </a:p>
        </p:txBody>
      </p:sp>
      <p:sp>
        <p:nvSpPr>
          <p:cNvPr id="7" name="Text Placeholder 6"/>
          <p:cNvSpPr>
            <a:spLocks noGrp="1"/>
          </p:cNvSpPr>
          <p:nvPr>
            <p:ph type="body" sz="quarter" idx="14"/>
          </p:nvPr>
        </p:nvSpPr>
        <p:spPr/>
        <p:txBody>
          <a:bodyPr/>
          <a:lstStyle/>
          <a:p>
            <a:pPr algn="just">
              <a:lnSpc>
                <a:spcPct val="150000"/>
              </a:lnSpc>
              <a:spcBef>
                <a:spcPts val="0"/>
              </a:spcBef>
            </a:pPr>
            <a:r>
              <a:rPr lang="en-GB" dirty="0" smtClean="0"/>
              <a:t>This policy is a micro insurance product tailored specifically for the </a:t>
            </a:r>
            <a:r>
              <a:rPr lang="en-GB" b="1" dirty="0" smtClean="0"/>
              <a:t>rural, semi urban and urban poor segment</a:t>
            </a:r>
            <a:r>
              <a:rPr lang="en-GB" dirty="0" smtClean="0"/>
              <a:t>, to provide valuable protection to </a:t>
            </a:r>
            <a:r>
              <a:rPr lang="en-GB" dirty="0" err="1" smtClean="0"/>
              <a:t>insureds</a:t>
            </a:r>
            <a:r>
              <a:rPr lang="en-GB" dirty="0" smtClean="0"/>
              <a:t> and their business under a range of covers conveniently brought into one package policy.</a:t>
            </a:r>
            <a:endParaRPr lang="en-US" dirty="0" smtClean="0"/>
          </a:p>
          <a:p>
            <a:pPr algn="just">
              <a:lnSpc>
                <a:spcPct val="150000"/>
              </a:lnSpc>
              <a:spcBef>
                <a:spcPts val="0"/>
              </a:spcBef>
            </a:pPr>
            <a:endParaRPr lang="en-US" dirty="0"/>
          </a:p>
        </p:txBody>
      </p:sp>
      <p:sp>
        <p:nvSpPr>
          <p:cNvPr id="8" name="Text Placeholder 7"/>
          <p:cNvSpPr>
            <a:spLocks noGrp="1"/>
          </p:cNvSpPr>
          <p:nvPr>
            <p:ph type="body" sz="quarter" idx="15"/>
          </p:nvPr>
        </p:nvSpPr>
        <p:spPr/>
        <p:txBody>
          <a:bodyPr/>
          <a:lstStyle/>
          <a:p>
            <a:endParaRPr lang="en-US"/>
          </a:p>
        </p:txBody>
      </p:sp>
      <p:pic>
        <p:nvPicPr>
          <p:cNvPr id="9220" name="Picture 5" descr="Stick Figure Under Umbrella  Powerpoint animation">
            <a:hlinkClick r:id="rId2"/>
          </p:cNvPr>
          <p:cNvPicPr>
            <a:picLocks noChangeAspect="1" noChangeArrowheads="1" noCrop="1"/>
          </p:cNvPicPr>
          <p:nvPr/>
        </p:nvPicPr>
        <p:blipFill>
          <a:blip r:embed="rId3" cstate="print"/>
          <a:srcRect/>
          <a:stretch>
            <a:fillRect/>
          </a:stretch>
        </p:blipFill>
        <p:spPr bwMode="auto">
          <a:xfrm>
            <a:off x="3962400" y="3581400"/>
            <a:ext cx="1828800" cy="1828800"/>
          </a:xfrm>
          <a:prstGeom prst="rect">
            <a:avLst/>
          </a:prstGeom>
          <a:noFill/>
          <a:ln w="9525">
            <a:noFill/>
            <a:miter lim="800000"/>
            <a:headEnd/>
            <a:tailEnd/>
          </a:ln>
        </p:spPr>
      </p:pic>
      <p:sp>
        <p:nvSpPr>
          <p:cNvPr id="5" name="Oval 4"/>
          <p:cNvSpPr/>
          <p:nvPr/>
        </p:nvSpPr>
        <p:spPr>
          <a:xfrm>
            <a:off x="3602038" y="3363913"/>
            <a:ext cx="25146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2" name="Picture 7" descr="PowerPoint Animation">
            <a:hlinkClick r:id="rId4"/>
          </p:cNvPr>
          <p:cNvPicPr>
            <a:picLocks noChangeAspect="1" noChangeArrowheads="1" noCrop="1"/>
          </p:cNvPicPr>
          <p:nvPr/>
        </p:nvPicPr>
        <p:blipFill>
          <a:blip r:embed="rId5" cstate="print"/>
          <a:srcRect/>
          <a:stretch>
            <a:fillRect/>
          </a:stretch>
        </p:blipFill>
        <p:spPr bwMode="auto">
          <a:xfrm>
            <a:off x="838200" y="4343400"/>
            <a:ext cx="16764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Coverages</a:t>
            </a:r>
          </a:p>
        </p:txBody>
      </p:sp>
      <p:sp>
        <p:nvSpPr>
          <p:cNvPr id="10243" name="Content Placeholder 2"/>
          <p:cNvSpPr>
            <a:spLocks noGrp="1"/>
          </p:cNvSpPr>
          <p:nvPr>
            <p:ph type="subTitle" idx="1"/>
          </p:nvPr>
        </p:nvSpPr>
        <p:spPr>
          <a:xfrm>
            <a:off x="347300" y="997139"/>
            <a:ext cx="8386686" cy="323165"/>
          </a:xfrm>
        </p:spPr>
        <p:txBody>
          <a:bodyPr/>
          <a:lstStyle/>
          <a:p>
            <a:pPr eaLnBrk="1" hangingPunct="1"/>
            <a:endParaRPr lang="en-US" dirty="0" smtClean="0"/>
          </a:p>
        </p:txBody>
      </p:sp>
      <p:sp>
        <p:nvSpPr>
          <p:cNvPr id="5" name="Text Placeholder 4"/>
          <p:cNvSpPr>
            <a:spLocks noGrp="1"/>
          </p:cNvSpPr>
          <p:nvPr>
            <p:ph type="body" sz="quarter" idx="14"/>
          </p:nvPr>
        </p:nvSpPr>
        <p:spPr/>
        <p:txBody>
          <a:bodyPr/>
          <a:lstStyle/>
          <a:p>
            <a:pPr>
              <a:lnSpc>
                <a:spcPct val="150000"/>
              </a:lnSpc>
              <a:spcBef>
                <a:spcPts val="0"/>
              </a:spcBef>
            </a:pPr>
            <a:r>
              <a:rPr lang="en-GB" dirty="0" smtClean="0"/>
              <a:t>The package policy covers the following:- </a:t>
            </a:r>
          </a:p>
          <a:p>
            <a:pPr>
              <a:lnSpc>
                <a:spcPct val="150000"/>
              </a:lnSpc>
              <a:spcBef>
                <a:spcPts val="0"/>
              </a:spcBef>
            </a:pPr>
            <a:endParaRPr lang="en-US" dirty="0" smtClean="0"/>
          </a:p>
          <a:p>
            <a:pPr>
              <a:lnSpc>
                <a:spcPct val="150000"/>
              </a:lnSpc>
              <a:spcBef>
                <a:spcPts val="0"/>
              </a:spcBef>
            </a:pPr>
            <a:r>
              <a:rPr lang="en-GB" dirty="0" smtClean="0"/>
              <a:t>Section 1: HOSPITAL CASH BENEFIT</a:t>
            </a:r>
          </a:p>
          <a:p>
            <a:pPr>
              <a:lnSpc>
                <a:spcPct val="150000"/>
              </a:lnSpc>
              <a:spcBef>
                <a:spcPts val="0"/>
              </a:spcBef>
            </a:pPr>
            <a:r>
              <a:rPr lang="en-GB" dirty="0" smtClean="0"/>
              <a:t>Section 2: PERSONAL ACCIDENT</a:t>
            </a:r>
            <a:endParaRPr lang="en-US" dirty="0" smtClean="0"/>
          </a:p>
          <a:p>
            <a:pPr>
              <a:lnSpc>
                <a:spcPct val="150000"/>
              </a:lnSpc>
              <a:spcBef>
                <a:spcPts val="0"/>
              </a:spcBef>
            </a:pPr>
            <a:r>
              <a:rPr lang="en-GB" dirty="0" smtClean="0"/>
              <a:t>Section 3: BUILDING &amp; CONTENTS</a:t>
            </a:r>
            <a:endParaRPr lang="en-US" dirty="0" smtClean="0"/>
          </a:p>
          <a:p>
            <a:pPr>
              <a:lnSpc>
                <a:spcPct val="150000"/>
              </a:lnSpc>
              <a:spcBef>
                <a:spcPts val="0"/>
              </a:spcBef>
            </a:pPr>
            <a:r>
              <a:rPr lang="en-GB" dirty="0" smtClean="0"/>
              <a:t>Section 4: ROBBERY &amp; BURGLARY</a:t>
            </a:r>
            <a:endParaRPr lang="en-US" dirty="0" smtClean="0"/>
          </a:p>
          <a:p>
            <a:pPr>
              <a:lnSpc>
                <a:spcPct val="150000"/>
              </a:lnSpc>
              <a:spcBef>
                <a:spcPts val="0"/>
              </a:spcBef>
            </a:pPr>
            <a:r>
              <a:rPr lang="en-GB" dirty="0" smtClean="0"/>
              <a:t>Section 5: FARM PRODUCE</a:t>
            </a:r>
            <a:endParaRPr lang="en-US" dirty="0" smtClean="0"/>
          </a:p>
          <a:p>
            <a:pPr>
              <a:lnSpc>
                <a:spcPct val="150000"/>
              </a:lnSpc>
              <a:spcBef>
                <a:spcPts val="0"/>
              </a:spcBef>
            </a:pPr>
            <a:r>
              <a:rPr lang="en-GB" dirty="0" smtClean="0"/>
              <a:t>Section 6: AGRICULTURAL PUMP SET</a:t>
            </a:r>
            <a:endParaRPr lang="en-US" dirty="0" smtClean="0"/>
          </a:p>
          <a:p>
            <a:pPr>
              <a:lnSpc>
                <a:spcPct val="150000"/>
              </a:lnSpc>
              <a:spcBef>
                <a:spcPts val="0"/>
              </a:spcBef>
            </a:pPr>
            <a:r>
              <a:rPr lang="en-GB" dirty="0" smtClean="0"/>
              <a:t>Section 7: CART PROTECTION &amp; LIABILITY</a:t>
            </a:r>
            <a:endParaRPr lang="en-US" dirty="0" smtClean="0"/>
          </a:p>
          <a:p>
            <a:pPr>
              <a:lnSpc>
                <a:spcPct val="150000"/>
              </a:lnSpc>
              <a:spcBef>
                <a:spcPts val="0"/>
              </a:spcBef>
            </a:pPr>
            <a:r>
              <a:rPr lang="en-GB" dirty="0" smtClean="0"/>
              <a:t>Section 8: PEDAL CYCLE</a:t>
            </a:r>
            <a:endParaRPr lang="en-US" dirty="0" smtClean="0"/>
          </a:p>
          <a:p>
            <a:pPr>
              <a:lnSpc>
                <a:spcPct val="150000"/>
              </a:lnSpc>
              <a:spcBef>
                <a:spcPts val="0"/>
              </a:spcBef>
            </a:pPr>
            <a:endParaRPr lang="en-US" dirty="0"/>
          </a:p>
        </p:txBody>
      </p:sp>
      <p:sp>
        <p:nvSpPr>
          <p:cNvPr id="6" name="Text Placeholder 5"/>
          <p:cNvSpPr>
            <a:spLocks noGrp="1"/>
          </p:cNvSpPr>
          <p:nvPr>
            <p:ph type="body" sz="quarter" idx="15"/>
          </p:nvPr>
        </p:nvSpPr>
        <p:spPr/>
        <p:txBody>
          <a:bodyPr/>
          <a:lstStyle/>
          <a:p>
            <a:endParaRPr lang="en-US"/>
          </a:p>
        </p:txBody>
      </p:sp>
      <p:pic>
        <p:nvPicPr>
          <p:cNvPr id="10244" name="Picture 5" descr="PowerPoint Animation">
            <a:hlinkClick r:id="rId2"/>
          </p:cNvPr>
          <p:cNvPicPr>
            <a:picLocks noChangeAspect="1" noChangeArrowheads="1" noCrop="1"/>
          </p:cNvPicPr>
          <p:nvPr/>
        </p:nvPicPr>
        <p:blipFill>
          <a:blip r:embed="rId3" cstate="print"/>
          <a:srcRect/>
          <a:stretch>
            <a:fillRect/>
          </a:stretch>
        </p:blipFill>
        <p:spPr bwMode="auto">
          <a:xfrm>
            <a:off x="6477000" y="2057400"/>
            <a:ext cx="24384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smtClean="0"/>
              <a:t>HOSPITAL CASH BENEFIT</a:t>
            </a:r>
          </a:p>
        </p:txBody>
      </p:sp>
      <p:sp>
        <p:nvSpPr>
          <p:cNvPr id="3" name="Content Placeholder 2"/>
          <p:cNvSpPr>
            <a:spLocks noGrp="1"/>
          </p:cNvSpPr>
          <p:nvPr>
            <p:ph type="subTitle" idx="1"/>
          </p:nvPr>
        </p:nvSpPr>
        <p:spPr>
          <a:xfrm>
            <a:off x="347300" y="997139"/>
            <a:ext cx="8386686" cy="430887"/>
          </a:xfrm>
        </p:spPr>
        <p:txBody>
          <a:bodyPr/>
          <a:lstStyle/>
          <a:p>
            <a:pPr eaLnBrk="1" hangingPunct="1">
              <a:defRPr/>
            </a:pPr>
            <a:endParaRPr lang="en-US" sz="2200" dirty="0"/>
          </a:p>
        </p:txBody>
      </p:sp>
      <p:sp>
        <p:nvSpPr>
          <p:cNvPr id="7" name="Text Placeholder 6"/>
          <p:cNvSpPr>
            <a:spLocks noGrp="1"/>
          </p:cNvSpPr>
          <p:nvPr>
            <p:ph type="body" sz="quarter" idx="14"/>
          </p:nvPr>
        </p:nvSpPr>
        <p:spPr/>
        <p:txBody>
          <a:bodyPr/>
          <a:lstStyle/>
          <a:p>
            <a:pPr>
              <a:lnSpc>
                <a:spcPct val="150000"/>
              </a:lnSpc>
              <a:spcBef>
                <a:spcPts val="0"/>
              </a:spcBef>
              <a:defRPr/>
            </a:pPr>
            <a:r>
              <a:rPr lang="en-GB" dirty="0" smtClean="0"/>
              <a:t>This section provides Hospital Cash benefit for each continuous and completed period of 24 hrs of Hospitalisation caused due to Accidental Bodily Injury or Sickness, subject to the time deductible of 24 hrs, for a maximum of 30 days as per the schedule.</a:t>
            </a:r>
            <a:endParaRPr lang="en-US" dirty="0" smtClean="0"/>
          </a:p>
          <a:p>
            <a:pPr>
              <a:lnSpc>
                <a:spcPct val="150000"/>
              </a:lnSpc>
              <a:spcBef>
                <a:spcPts val="0"/>
              </a:spcBef>
              <a:defRPr/>
            </a:pPr>
            <a:r>
              <a:rPr lang="en-GB" dirty="0" smtClean="0"/>
              <a:t>Age Eligibility</a:t>
            </a:r>
            <a:endParaRPr lang="en-US" dirty="0" smtClean="0"/>
          </a:p>
          <a:p>
            <a:pPr lvl="1">
              <a:lnSpc>
                <a:spcPct val="150000"/>
              </a:lnSpc>
              <a:spcBef>
                <a:spcPts val="0"/>
              </a:spcBef>
              <a:defRPr/>
            </a:pPr>
            <a:r>
              <a:rPr lang="en-GB" sz="1600" dirty="0" smtClean="0">
                <a:latin typeface="Arial" pitchFamily="34" charset="0"/>
                <a:cs typeface="Arial" pitchFamily="34" charset="0"/>
              </a:rPr>
              <a:t>Minimum Age at entry – </a:t>
            </a:r>
            <a:r>
              <a:rPr lang="en-US" sz="1600" dirty="0" smtClean="0">
                <a:latin typeface="Arial" pitchFamily="34" charset="0"/>
                <a:cs typeface="Arial" pitchFamily="34" charset="0"/>
              </a:rPr>
              <a:t>6 months</a:t>
            </a:r>
          </a:p>
          <a:p>
            <a:pPr lvl="1">
              <a:lnSpc>
                <a:spcPct val="150000"/>
              </a:lnSpc>
              <a:spcBef>
                <a:spcPts val="0"/>
              </a:spcBef>
              <a:defRPr/>
            </a:pPr>
            <a:r>
              <a:rPr lang="en-US" sz="1600" dirty="0" smtClean="0">
                <a:latin typeface="Arial" pitchFamily="34" charset="0"/>
                <a:cs typeface="Arial" pitchFamily="34" charset="0"/>
              </a:rPr>
              <a:t>Maximum Age at entry- 70 years</a:t>
            </a:r>
          </a:p>
          <a:p>
            <a:pPr>
              <a:lnSpc>
                <a:spcPct val="150000"/>
              </a:lnSpc>
              <a:spcBef>
                <a:spcPts val="0"/>
              </a:spcBef>
            </a:pPr>
            <a:endParaRPr lang="en-US" sz="1100" dirty="0"/>
          </a:p>
        </p:txBody>
      </p:sp>
      <p:sp>
        <p:nvSpPr>
          <p:cNvPr id="8" name="Text Placeholder 7"/>
          <p:cNvSpPr>
            <a:spLocks noGrp="1"/>
          </p:cNvSpPr>
          <p:nvPr>
            <p:ph type="body" sz="quarter" idx="15"/>
          </p:nvPr>
        </p:nvSpPr>
        <p:spPr/>
        <p:txBody>
          <a:bodyPr/>
          <a:lstStyle/>
          <a:p>
            <a:endParaRPr lang="en-US"/>
          </a:p>
        </p:txBody>
      </p:sp>
      <p:graphicFrame>
        <p:nvGraphicFramePr>
          <p:cNvPr id="4" name="Table 3"/>
          <p:cNvGraphicFramePr>
            <a:graphicFrameLocks noGrp="1"/>
          </p:cNvGraphicFramePr>
          <p:nvPr/>
        </p:nvGraphicFramePr>
        <p:xfrm>
          <a:off x="685800" y="4037010"/>
          <a:ext cx="7696200" cy="2211390"/>
        </p:xfrm>
        <a:graphic>
          <a:graphicData uri="http://schemas.openxmlformats.org/drawingml/2006/table">
            <a:tbl>
              <a:tblPr/>
              <a:tblGrid>
                <a:gridCol w="3846513"/>
                <a:gridCol w="1201737"/>
                <a:gridCol w="1201738"/>
                <a:gridCol w="1446212"/>
              </a:tblGrid>
              <a:tr h="3159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Times New Roman" pitchFamily="18" charset="0"/>
                          <a:cs typeface="Arial" charset="0"/>
                        </a:rPr>
                        <a:t>Max coverage: 30 Days*</a:t>
                      </a:r>
                      <a:endParaRPr kumimoji="0" lang="en-US" sz="1800" b="0" i="0" u="none" strike="noStrike" cap="none" normalizeH="0" baseline="0" dirty="0" smtClean="0">
                        <a:ln>
                          <a:noFill/>
                        </a:ln>
                        <a:solidFill>
                          <a:schemeClr val="bg1"/>
                        </a:solidFill>
                        <a:effectLst/>
                        <a:latin typeface="Calibri" pitchFamily="34" charset="0"/>
                        <a:ea typeface="Times New Roman" pitchFamily="18"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Benefits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Plan 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Plan 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Plan 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3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Daily Hospitalization benefit due to sickness or accident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Rs.175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Rs.250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Rs.300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Premium Rates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Rs.175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Rs.280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Rs.340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1591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rPr>
                        <a:t>The above rates are Exclusive of Service tax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591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Arial" charset="0"/>
                        </a:rPr>
                        <a:t>*Subject to one day Deductible </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1296" name="Picture 35" descr="Presentation Clipart">
            <a:hlinkClick r:id="rId2"/>
          </p:cNvPr>
          <p:cNvPicPr>
            <a:picLocks noChangeAspect="1" noChangeArrowheads="1"/>
          </p:cNvPicPr>
          <p:nvPr/>
        </p:nvPicPr>
        <p:blipFill>
          <a:blip r:embed="rId3" cstate="print"/>
          <a:srcRect/>
          <a:stretch>
            <a:fillRect/>
          </a:stretch>
        </p:blipFill>
        <p:spPr bwMode="auto">
          <a:xfrm>
            <a:off x="5791200" y="2514600"/>
            <a:ext cx="1295400" cy="1295400"/>
          </a:xfrm>
          <a:prstGeom prst="rect">
            <a:avLst/>
          </a:prstGeom>
          <a:noFill/>
          <a:ln w="9525">
            <a:noFill/>
            <a:miter lim="800000"/>
            <a:headEnd/>
            <a:tailEnd/>
          </a:ln>
        </p:spPr>
      </p:pic>
      <p:pic>
        <p:nvPicPr>
          <p:cNvPr id="11297" name="Picture 37" descr="PowerPoint Animation"/>
          <p:cNvPicPr>
            <a:picLocks noChangeAspect="1" noChangeArrowheads="1" noCrop="1"/>
          </p:cNvPicPr>
          <p:nvPr/>
        </p:nvPicPr>
        <p:blipFill>
          <a:blip r:embed="rId4" cstate="print"/>
          <a:srcRect/>
          <a:stretch>
            <a:fillRect/>
          </a:stretch>
        </p:blipFill>
        <p:spPr bwMode="auto">
          <a:xfrm>
            <a:off x="7391400" y="2514600"/>
            <a:ext cx="13716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smtClean="0"/>
              <a:t>HOSPITAL CASH BENEFIT</a:t>
            </a:r>
          </a:p>
        </p:txBody>
      </p:sp>
      <p:sp>
        <p:nvSpPr>
          <p:cNvPr id="34819" name="Content Placeholder 2"/>
          <p:cNvSpPr>
            <a:spLocks noGrp="1"/>
          </p:cNvSpPr>
          <p:nvPr>
            <p:ph type="subTitle" idx="1"/>
          </p:nvPr>
        </p:nvSpPr>
        <p:spPr>
          <a:xfrm>
            <a:off x="347300" y="997139"/>
            <a:ext cx="8386686" cy="323165"/>
          </a:xfrm>
        </p:spPr>
        <p:txBody>
          <a:bodyPr/>
          <a:lstStyle/>
          <a:p>
            <a:pPr eaLnBrk="1" hangingPunct="1">
              <a:defRPr/>
            </a:pPr>
            <a:endParaRPr lang="en-US" dirty="0" smtClean="0"/>
          </a:p>
        </p:txBody>
      </p:sp>
      <p:sp>
        <p:nvSpPr>
          <p:cNvPr id="5" name="Text Placeholder 4"/>
          <p:cNvSpPr>
            <a:spLocks noGrp="1"/>
          </p:cNvSpPr>
          <p:nvPr>
            <p:ph type="body" sz="quarter" idx="14"/>
          </p:nvPr>
        </p:nvSpPr>
        <p:spPr/>
        <p:txBody>
          <a:bodyPr/>
          <a:lstStyle/>
          <a:p>
            <a:pPr marL="404813" indent="-404813">
              <a:lnSpc>
                <a:spcPct val="150000"/>
              </a:lnSpc>
              <a:buFont typeface="Arial" pitchFamily="34" charset="0"/>
              <a:buChar char="•"/>
              <a:defRPr/>
            </a:pPr>
            <a:r>
              <a:rPr lang="en-GB" dirty="0" smtClean="0"/>
              <a:t>Non Medical Limits</a:t>
            </a:r>
            <a:r>
              <a:rPr lang="en-GB" b="1" dirty="0" smtClean="0"/>
              <a:t>- </a:t>
            </a:r>
            <a:r>
              <a:rPr lang="en-GB" dirty="0" smtClean="0"/>
              <a:t>6 months - 70 years for all plans </a:t>
            </a:r>
          </a:p>
          <a:p>
            <a:pPr marL="404813" indent="-404813">
              <a:lnSpc>
                <a:spcPct val="150000"/>
              </a:lnSpc>
              <a:defRPr/>
            </a:pPr>
            <a:r>
              <a:rPr lang="en-GB" dirty="0" smtClean="0"/>
              <a:t>	(Applicable for above applications subject to no adversity mentioned on proposal form/ no adverse features, no medical history or claim history and other UW parameters)</a:t>
            </a:r>
            <a:endParaRPr lang="en-US" b="1" dirty="0" smtClean="0"/>
          </a:p>
          <a:p>
            <a:pPr marL="404813" indent="-404813">
              <a:lnSpc>
                <a:spcPct val="150000"/>
              </a:lnSpc>
              <a:buFont typeface="Arial" pitchFamily="34" charset="0"/>
              <a:buChar char="•"/>
              <a:defRPr/>
            </a:pPr>
            <a:r>
              <a:rPr lang="en-GB" dirty="0" smtClean="0"/>
              <a:t>For pre-existing adversities medical underwriting to be done on individual basis</a:t>
            </a:r>
            <a:endParaRPr lang="en-US" b="1" dirty="0" smtClean="0"/>
          </a:p>
          <a:p>
            <a:pPr marL="404813" indent="-404813">
              <a:lnSpc>
                <a:spcPct val="150000"/>
              </a:lnSpc>
              <a:buFont typeface="Arial" pitchFamily="34" charset="0"/>
              <a:buChar char="•"/>
              <a:defRPr/>
            </a:pPr>
            <a:r>
              <a:rPr lang="en-US" dirty="0" smtClean="0"/>
              <a:t>Simplified Claim procedure with following Documents in original</a:t>
            </a:r>
          </a:p>
          <a:p>
            <a:pPr marL="800100" lvl="1" indent="-342900">
              <a:lnSpc>
                <a:spcPct val="150000"/>
              </a:lnSpc>
              <a:spcBef>
                <a:spcPct val="50000"/>
              </a:spcBef>
              <a:buFontTx/>
              <a:buChar char="•"/>
              <a:defRPr/>
            </a:pPr>
            <a:r>
              <a:rPr lang="en-US" sz="1600" dirty="0" smtClean="0">
                <a:latin typeface="Arial" pitchFamily="34" charset="0"/>
                <a:cs typeface="Arial" pitchFamily="34" charset="0"/>
              </a:rPr>
              <a:t>Completely Filled Claim Form</a:t>
            </a:r>
          </a:p>
          <a:p>
            <a:pPr marL="800100" lvl="1" indent="-342900">
              <a:lnSpc>
                <a:spcPct val="150000"/>
              </a:lnSpc>
              <a:spcBef>
                <a:spcPct val="50000"/>
              </a:spcBef>
              <a:buFontTx/>
              <a:buChar char="•"/>
              <a:defRPr/>
            </a:pPr>
            <a:r>
              <a:rPr lang="en-US" sz="1600" dirty="0" smtClean="0">
                <a:latin typeface="Arial" pitchFamily="34" charset="0"/>
                <a:cs typeface="Arial" pitchFamily="34" charset="0"/>
              </a:rPr>
              <a:t>Discharge Certificate/Card From Hospital</a:t>
            </a:r>
          </a:p>
          <a:p>
            <a:pPr marL="800100" lvl="1" indent="-342900">
              <a:lnSpc>
                <a:spcPct val="150000"/>
              </a:lnSpc>
              <a:spcBef>
                <a:spcPct val="50000"/>
              </a:spcBef>
              <a:buFontTx/>
              <a:buChar char="•"/>
              <a:defRPr/>
            </a:pPr>
            <a:r>
              <a:rPr lang="en-US" sz="1600" dirty="0" smtClean="0">
                <a:latin typeface="Arial" pitchFamily="34" charset="0"/>
                <a:cs typeface="Arial" pitchFamily="34" charset="0"/>
              </a:rPr>
              <a:t>Final Hospital Bill with Receipt</a:t>
            </a:r>
          </a:p>
          <a:p>
            <a:pPr marL="800100" lvl="1" indent="-342900">
              <a:lnSpc>
                <a:spcPct val="150000"/>
              </a:lnSpc>
              <a:spcBef>
                <a:spcPct val="50000"/>
              </a:spcBef>
              <a:buFontTx/>
              <a:buChar char="•"/>
              <a:defRPr/>
            </a:pPr>
            <a:r>
              <a:rPr lang="en-US" sz="1600" dirty="0" smtClean="0">
                <a:latin typeface="Arial" pitchFamily="34" charset="0"/>
                <a:cs typeface="Arial" pitchFamily="34" charset="0"/>
              </a:rPr>
              <a:t>Attending Physician Statement</a:t>
            </a:r>
          </a:p>
          <a:p>
            <a:pPr marL="342900" indent="-342900">
              <a:lnSpc>
                <a:spcPct val="150000"/>
              </a:lnSpc>
              <a:spcBef>
                <a:spcPct val="50000"/>
              </a:spcBef>
              <a:buFont typeface="Arial" pitchFamily="34" charset="0"/>
              <a:buChar char="•"/>
              <a:defRPr/>
            </a:pPr>
            <a:r>
              <a:rPr lang="en-US" dirty="0" smtClean="0"/>
              <a:t>		</a:t>
            </a:r>
          </a:p>
          <a:p>
            <a:pPr>
              <a:lnSpc>
                <a:spcPct val="150000"/>
              </a:lnSpc>
              <a:buFont typeface="Arial" pitchFamily="34" charset="0"/>
              <a:buChar char="•"/>
            </a:pPr>
            <a:endParaRPr lang="en-US" dirty="0"/>
          </a:p>
        </p:txBody>
      </p:sp>
      <p:sp>
        <p:nvSpPr>
          <p:cNvPr id="6" name="Text Placeholder 5"/>
          <p:cNvSpPr>
            <a:spLocks noGrp="1"/>
          </p:cNvSpPr>
          <p:nvPr>
            <p:ph type="body" sz="quarter" idx="15"/>
          </p:nvPr>
        </p:nvSpPr>
        <p:spPr/>
        <p:txBody>
          <a:bodyPr/>
          <a:lstStyle/>
          <a:p>
            <a:endParaRPr lang="en-US"/>
          </a:p>
        </p:txBody>
      </p:sp>
      <p:pic>
        <p:nvPicPr>
          <p:cNvPr id="12292" name="Picture 5" descr="PowerPoint Animation"/>
          <p:cNvPicPr>
            <a:picLocks noChangeAspect="1" noChangeArrowheads="1" noCrop="1"/>
          </p:cNvPicPr>
          <p:nvPr/>
        </p:nvPicPr>
        <p:blipFill>
          <a:blip r:embed="rId2" cstate="print"/>
          <a:srcRect/>
          <a:stretch>
            <a:fillRect/>
          </a:stretch>
        </p:blipFill>
        <p:spPr bwMode="auto">
          <a:xfrm>
            <a:off x="6400800" y="3581400"/>
            <a:ext cx="2133600"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PT Template New Guideline Feb 15 v1">
  <a:themeElements>
    <a:clrScheme name="Red 1.0 Primary palette">
      <a:dk1>
        <a:sysClr val="windowText" lastClr="000000"/>
      </a:dk1>
      <a:lt1>
        <a:sysClr val="window" lastClr="FFFFFF"/>
      </a:lt1>
      <a:dk2>
        <a:srgbClr val="1F497D"/>
      </a:dk2>
      <a:lt2>
        <a:srgbClr val="EEECE1"/>
      </a:lt2>
      <a:accent1>
        <a:srgbClr val="C21B17"/>
      </a:accent1>
      <a:accent2>
        <a:srgbClr val="C21B1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499C1-CDFE-4CD8-9D80-2DDD82018B9B}">
  <ds:schemaRefs>
    <ds:schemaRef ds:uri="http://purl.org/dc/terms/"/>
    <ds:schemaRef ds:uri="http://www.w3.org/XML/1998/namespace"/>
    <ds:schemaRef ds:uri="http://schemas.microsoft.com/office/2006/documentManagement/types"/>
    <ds:schemaRef ds:uri="34b09e2f-0383-41f5-b65e-e2b9199fb399"/>
    <ds:schemaRef ds:uri="http://purl.org/dc/dcmitype/"/>
    <ds:schemaRef ds:uri="6e9a517d-cacc-4f94-8a1e-c930d5ece0fd"/>
    <ds:schemaRef ds:uri="http://schemas.microsoft.com/office/2006/metadata/properti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C3CF2771-1767-4EC6-9D4C-652DD73993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F940E-A4FD-4681-BB98-C7A285463A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 New Guideline Feb 15 v1</Template>
  <TotalTime>25</TotalTime>
  <Words>1811</Words>
  <Application>Microsoft Office PowerPoint</Application>
  <PresentationFormat>On-screen Show (4:3)</PresentationFormat>
  <Paragraphs>227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Rupee Foradian</vt:lpstr>
      <vt:lpstr>Symbol</vt:lpstr>
      <vt:lpstr>Times New Roman</vt:lpstr>
      <vt:lpstr>Verdana</vt:lpstr>
      <vt:lpstr>Wingdings</vt:lpstr>
      <vt:lpstr>PPT Template New Guideline Feb 15 v1</vt:lpstr>
      <vt:lpstr>Future Sampoorna Suraksha  </vt:lpstr>
      <vt:lpstr>What is Micro-insurance?</vt:lpstr>
      <vt:lpstr>MI Regulations </vt:lpstr>
      <vt:lpstr>Micro-insurance Potential</vt:lpstr>
      <vt:lpstr>Micro-insurance Potential</vt:lpstr>
      <vt:lpstr>What is Sampoorna Suraksha?</vt:lpstr>
      <vt:lpstr>Coverages</vt:lpstr>
      <vt:lpstr>HOSPITAL CASH BENEFIT</vt:lpstr>
      <vt:lpstr>HOSPITAL CASH BENEFIT</vt:lpstr>
      <vt:lpstr>HOSPITAL CASH BENEFIT</vt:lpstr>
      <vt:lpstr>PERSONAL ACCIDENT</vt:lpstr>
      <vt:lpstr>PERSONAL ACCIDENT</vt:lpstr>
      <vt:lpstr>BUILDING &amp; CONTENTS</vt:lpstr>
      <vt:lpstr>ROBBERY &amp; BURGLARY</vt:lpstr>
      <vt:lpstr>FARM PRODUCE</vt:lpstr>
      <vt:lpstr>AGRICULTURAL PUMP SET</vt:lpstr>
      <vt:lpstr>CART PROTECTION &amp; LIABILITY</vt:lpstr>
      <vt:lpstr>PEDAL CYCLE</vt:lpstr>
      <vt:lpstr>PREMIUM RATES </vt:lpstr>
      <vt:lpstr>Major Exclusions</vt:lpstr>
      <vt:lpstr>Major Exclusions</vt:lpstr>
      <vt:lpstr>Major Exclusions</vt:lpstr>
      <vt:lpstr>Conditions</vt:lpstr>
      <vt:lpstr>Distribution Channels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Sampoorna Suraksha</dc:title>
  <dc:creator>890562</dc:creator>
  <cp:lastModifiedBy>PRASHANT SHINDE</cp:lastModifiedBy>
  <cp:revision>2</cp:revision>
  <dcterms:created xsi:type="dcterms:W3CDTF">2015-03-31T06:19:33Z</dcterms:created>
  <dcterms:modified xsi:type="dcterms:W3CDTF">2021-01-07T09:41:40Z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