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8" r:id="rId5"/>
    <p:sldId id="278" r:id="rId6"/>
    <p:sldId id="279" r:id="rId7"/>
    <p:sldId id="280" r:id="rId8"/>
    <p:sldId id="281" r:id="rId9"/>
    <p:sldId id="282" r:id="rId10"/>
    <p:sldId id="283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A1836-59F7-4667-ABB9-3AD0DBEC07B3}" type="datetimeFigureOut">
              <a:rPr lang="en-IN" smtClean="0"/>
              <a:pPr/>
              <a:t>07-01-2021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1A199-8D54-4056-BC03-17F422247FE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627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289770" y="3048000"/>
            <a:ext cx="8386686" cy="62849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rgbClr val="6F707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Presentation/Cover Subtitle</a:t>
            </a:r>
            <a:br>
              <a:rPr lang="it-IT" dirty="0" smtClean="0"/>
            </a:br>
            <a:r>
              <a:rPr lang="it-IT" dirty="0" smtClean="0"/>
              <a:t>Arial Regular 20/24pt</a:t>
            </a:r>
            <a:endParaRPr lang="it-IT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/>
          <a:srcRect r="21050"/>
          <a:stretch/>
        </p:blipFill>
        <p:spPr>
          <a:xfrm>
            <a:off x="0" y="0"/>
            <a:ext cx="200533" cy="6858000"/>
          </a:xfrm>
          <a:prstGeom prst="rect">
            <a:avLst/>
          </a:prstGeom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152401"/>
            <a:ext cx="1981199" cy="693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itolo 1"/>
          <p:cNvSpPr>
            <a:spLocks noGrp="1"/>
          </p:cNvSpPr>
          <p:nvPr>
            <p:ph type="ctrTitle" hasCustomPrompt="1"/>
          </p:nvPr>
        </p:nvSpPr>
        <p:spPr>
          <a:xfrm>
            <a:off x="289770" y="213042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Presentation Title</a:t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</a:t>
            </a:r>
            <a:r>
              <a:rPr lang="it-IT" dirty="0" err="1" smtClean="0"/>
              <a:t>Bold</a:t>
            </a:r>
            <a:r>
              <a:rPr lang="it-IT" dirty="0" smtClean="0"/>
              <a:t> 33/35pt</a:t>
            </a:r>
            <a:endParaRPr lang="it-IT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5393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24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347300" y="685800"/>
            <a:ext cx="7958500" cy="381000"/>
          </a:xfrm>
          <a:prstGeom prst="rect">
            <a:avLst/>
          </a:prstGeom>
        </p:spPr>
        <p:txBody>
          <a:bodyPr/>
          <a:lstStyle>
            <a:lvl1pPr marL="342900" indent="-342900">
              <a:buNone/>
              <a:def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lvl="0" indent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251520" y="3048000"/>
            <a:ext cx="8386686" cy="62849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rgbClr val="6F707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Presentation/Cover Subtitle</a:t>
            </a:r>
            <a:br>
              <a:rPr lang="it-IT" dirty="0" smtClean="0"/>
            </a:br>
            <a:r>
              <a:rPr lang="it-IT" dirty="0" smtClean="0"/>
              <a:t>Arial Regular 20/24pt</a:t>
            </a:r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251520" y="213042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Presentation Title</a:t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</a:t>
            </a:r>
            <a:r>
              <a:rPr lang="it-IT" dirty="0" err="1" smtClean="0"/>
              <a:t>Bold</a:t>
            </a:r>
            <a:r>
              <a:rPr lang="it-IT" dirty="0" smtClean="0"/>
              <a:t> 33/35pt</a:t>
            </a:r>
            <a:endParaRPr lang="it-IT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13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131470049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9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82750"/>
            <a:ext cx="8391525" cy="43783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</a:t>
            </a:r>
            <a:endParaRPr lang="it-IT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itchFamily="34" charset="0"/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0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143954952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4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6" name="Segnaposto testo 18"/>
          <p:cNvSpPr>
            <a:spLocks noGrp="1"/>
          </p:cNvSpPr>
          <p:nvPr>
            <p:ph type="body" sz="quarter" idx="15" hasCustomPrompt="1"/>
          </p:nvPr>
        </p:nvSpPr>
        <p:spPr>
          <a:xfrm>
            <a:off x="4613770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5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3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338879566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Colum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4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5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622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3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4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259088206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row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4"/>
          </p:nvPr>
        </p:nvSpPr>
        <p:spPr>
          <a:xfrm>
            <a:off x="347299" y="1600199"/>
            <a:ext cx="8392071" cy="3203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47299" y="4876800"/>
            <a:ext cx="8392071" cy="121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Content</a:t>
            </a:r>
          </a:p>
        </p:txBody>
      </p:sp>
      <p:sp>
        <p:nvSpPr>
          <p:cNvPr id="15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7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2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428951676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 - 2 row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47299" y="4876800"/>
            <a:ext cx="8392071" cy="121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Content</a:t>
            </a:r>
          </a:p>
        </p:txBody>
      </p:sp>
      <p:sp>
        <p:nvSpPr>
          <p:cNvPr id="15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7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2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6"/>
          </p:nvPr>
        </p:nvSpPr>
        <p:spPr>
          <a:xfrm>
            <a:off x="347663" y="1484313"/>
            <a:ext cx="8291512" cy="3313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icon to add chart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66130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: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testo 18"/>
          <p:cNvSpPr>
            <a:spLocks noGrp="1"/>
          </p:cNvSpPr>
          <p:nvPr>
            <p:ph type="body" sz="quarter" idx="14"/>
          </p:nvPr>
        </p:nvSpPr>
        <p:spPr>
          <a:xfrm>
            <a:off x="347663" y="1682750"/>
            <a:ext cx="8391525" cy="43783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Arial" pitchFamily="34" charset="0"/>
                <a:cs typeface="Arial" pitchFamily="34" charset="0"/>
              </a:defRPr>
            </a:lvl1pPr>
            <a:lvl2pPr>
              <a:defRPr sz="16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1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  <a:buNone/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2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18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2857276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rgbClr val="C21C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216246"/>
            <a:ext cx="1777653" cy="69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 userDrawn="1"/>
        </p:nvSpPr>
        <p:spPr>
          <a:xfrm>
            <a:off x="457200" y="32766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Thanks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4343400"/>
            <a:ext cx="358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lang="en-US" sz="1600" b="0" dirty="0">
                <a:solidFill>
                  <a:schemeClr val="bg1"/>
                </a:solidFill>
                <a:latin typeface="Arial" charset="0"/>
              </a:defRPr>
            </a:lvl1pPr>
          </a:lstStyle>
          <a:p>
            <a:pPr marL="0" lvl="0" indent="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Name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dirty="0" smtClean="0">
                <a:solidFill>
                  <a:schemeClr val="bg1"/>
                </a:solidFill>
              </a:rPr>
              <a:t>Email address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dirty="0" smtClean="0">
                <a:solidFill>
                  <a:schemeClr val="bg1"/>
                </a:solidFill>
              </a:rPr>
              <a:t>Contact</a:t>
            </a:r>
            <a:r>
              <a:rPr lang="en-US" sz="1600" b="0" baseline="0" dirty="0" smtClean="0">
                <a:solidFill>
                  <a:schemeClr val="bg1"/>
                </a:solidFill>
              </a:rPr>
              <a:t> Information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baseline="0" dirty="0" smtClean="0">
                <a:solidFill>
                  <a:schemeClr val="bg1"/>
                </a:solidFill>
              </a:rPr>
              <a:t>www.futuregenerali.in</a:t>
            </a:r>
            <a:endParaRPr lang="en-US" sz="1600" b="0" dirty="0" smtClean="0">
              <a:solidFill>
                <a:schemeClr val="bg1"/>
              </a:solidFill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27083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165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7" r:id="rId7"/>
    <p:sldLayoutId id="2147483654" r:id="rId8"/>
    <p:sldLayoutId id="2147483656" r:id="rId9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>
            <a:spLocks noGrp="1"/>
          </p:cNvSpPr>
          <p:nvPr>
            <p:ph type="ctrTitle"/>
          </p:nvPr>
        </p:nvSpPr>
        <p:spPr>
          <a:xfrm>
            <a:off x="304800" y="2971800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ctr"/>
            <a:r>
              <a:rPr lang="en-US" sz="3500" dirty="0" smtClean="0">
                <a:latin typeface="Arial (headings)"/>
              </a:rPr>
              <a:t>Elephant Insurance </a:t>
            </a:r>
            <a:endParaRPr lang="it-IT" sz="3500" dirty="0">
              <a:latin typeface="Arial (headings)"/>
            </a:endParaRPr>
          </a:p>
        </p:txBody>
      </p:sp>
      <p:sp>
        <p:nvSpPr>
          <p:cNvPr id="9218" name="AutoShape 2" descr="Image result for images of elephant"/>
          <p:cNvSpPr>
            <a:spLocks noChangeAspect="1" noChangeArrowheads="1"/>
          </p:cNvSpPr>
          <p:nvPr/>
        </p:nvSpPr>
        <p:spPr bwMode="auto">
          <a:xfrm>
            <a:off x="1174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220" name="Picture 4" descr="Image result for images of elepha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505200"/>
            <a:ext cx="48768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4737430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1" dirty="0" smtClean="0">
                <a:latin typeface="Arial (headings)"/>
              </a:rPr>
              <a:t>Elephant Insurance</a:t>
            </a:r>
            <a:endParaRPr lang="en-US" sz="3200" b="1" dirty="0">
              <a:latin typeface="Arial (headings)"/>
            </a:endParaRPr>
          </a:p>
        </p:txBody>
      </p:sp>
      <p:sp>
        <p:nvSpPr>
          <p:cNvPr id="9" name="Flowchart: Extract 8"/>
          <p:cNvSpPr/>
          <p:nvPr/>
        </p:nvSpPr>
        <p:spPr>
          <a:xfrm>
            <a:off x="2362200" y="1981200"/>
            <a:ext cx="4343400" cy="3276600"/>
          </a:xfrm>
          <a:prstGeom prst="flowChartExtra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Connector 9"/>
          <p:cNvSpPr/>
          <p:nvPr/>
        </p:nvSpPr>
        <p:spPr>
          <a:xfrm>
            <a:off x="3352800" y="838200"/>
            <a:ext cx="2514600" cy="1524000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Features &amp; Benefits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lowchart: Connector 10"/>
          <p:cNvSpPr/>
          <p:nvPr/>
        </p:nvSpPr>
        <p:spPr>
          <a:xfrm>
            <a:off x="685800" y="4572000"/>
            <a:ext cx="2514600" cy="1524000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Underwriting Guidelines</a:t>
            </a:r>
          </a:p>
        </p:txBody>
      </p:sp>
      <p:sp>
        <p:nvSpPr>
          <p:cNvPr id="12" name="Flowchart: Connector 11"/>
          <p:cNvSpPr/>
          <p:nvPr/>
        </p:nvSpPr>
        <p:spPr>
          <a:xfrm>
            <a:off x="6096000" y="4572000"/>
            <a:ext cx="2514600" cy="1524000"/>
          </a:xfrm>
          <a:prstGeom prst="flowChartConnecto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Claims Process</a:t>
            </a:r>
          </a:p>
        </p:txBody>
      </p:sp>
      <p:pic>
        <p:nvPicPr>
          <p:cNvPr id="8194" name="Picture 2" descr="Image result for images of elepha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2514600"/>
            <a:ext cx="1647825" cy="27717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890632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1" dirty="0" smtClean="0">
                <a:latin typeface="Arial (headings)"/>
              </a:rPr>
              <a:t>What is Elephant Insurance Policy?</a:t>
            </a:r>
            <a:endParaRPr lang="en-US" sz="3200" b="1" dirty="0">
              <a:latin typeface="Arial (headings)"/>
            </a:endParaRPr>
          </a:p>
        </p:txBody>
      </p:sp>
      <p:sp>
        <p:nvSpPr>
          <p:cNvPr id="7" name="Horizontal Scroll 6"/>
          <p:cNvSpPr/>
          <p:nvPr/>
        </p:nvSpPr>
        <p:spPr>
          <a:xfrm>
            <a:off x="685800" y="1143000"/>
            <a:ext cx="7391400" cy="1447800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policy is specifically designed to provide valuable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financial</a:t>
            </a:r>
            <a:r>
              <a:rPr lang="en-GB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protection to Elephant Owners of Urban, Semi-urban and Rural areas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1295400" y="3048000"/>
            <a:ext cx="1905000" cy="83820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Coverage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114800" y="2971800"/>
            <a:ext cx="3352800" cy="8382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58150" algn="l"/>
              </a:tabLst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Death of Elephant by Disease or Accident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1295400" y="4267200"/>
            <a:ext cx="1905000" cy="83820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Indemnity Limit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114800" y="4191000"/>
            <a:ext cx="3352800" cy="8382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58150" algn="l"/>
              </a:tabLst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80% of Market Value or Sum Insured</a:t>
            </a:r>
          </a:p>
        </p:txBody>
      </p:sp>
      <p:pic>
        <p:nvPicPr>
          <p:cNvPr id="6146" name="Picture 2" descr="Image result for images of elepha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2743200"/>
            <a:ext cx="1600200" cy="12954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1" dirty="0" smtClean="0">
                <a:latin typeface="Arial (headings)"/>
              </a:rPr>
              <a:t>Premium </a:t>
            </a:r>
            <a:endParaRPr lang="en-US" sz="3200" b="1" dirty="0">
              <a:latin typeface="Arial (headings)"/>
            </a:endParaRPr>
          </a:p>
        </p:txBody>
      </p:sp>
      <p:sp>
        <p:nvSpPr>
          <p:cNvPr id="9" name="Notched Right Arrow 8"/>
          <p:cNvSpPr/>
          <p:nvPr/>
        </p:nvSpPr>
        <p:spPr>
          <a:xfrm>
            <a:off x="1219200" y="1143000"/>
            <a:ext cx="2362200" cy="838200"/>
          </a:xfrm>
          <a:prstGeom prst="notched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Elephant used for commercial purpose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Notched Right Arrow 12"/>
          <p:cNvSpPr/>
          <p:nvPr/>
        </p:nvSpPr>
        <p:spPr>
          <a:xfrm>
            <a:off x="1219200" y="1981200"/>
            <a:ext cx="2362200" cy="838200"/>
          </a:xfrm>
          <a:prstGeom prst="notched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Elephant used for religious purpose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Down Arrow Callout 14"/>
          <p:cNvSpPr/>
          <p:nvPr/>
        </p:nvSpPr>
        <p:spPr>
          <a:xfrm>
            <a:off x="2819400" y="762000"/>
            <a:ext cx="2590800" cy="609600"/>
          </a:xfrm>
          <a:prstGeom prst="downArrowCallou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Death only cover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Flowchart: Process 15"/>
          <p:cNvSpPr/>
          <p:nvPr/>
        </p:nvSpPr>
        <p:spPr>
          <a:xfrm>
            <a:off x="2819400" y="2895600"/>
            <a:ext cx="2438400" cy="304800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Group Discount</a:t>
            </a:r>
          </a:p>
        </p:txBody>
      </p:sp>
      <p:sp>
        <p:nvSpPr>
          <p:cNvPr id="17" name="Down Arrow Callout 16"/>
          <p:cNvSpPr/>
          <p:nvPr/>
        </p:nvSpPr>
        <p:spPr>
          <a:xfrm>
            <a:off x="1219200" y="3352800"/>
            <a:ext cx="1676400" cy="457200"/>
          </a:xfrm>
          <a:prstGeom prst="downArrowCallou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No. of Elephants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Down Arrow Callout 17"/>
          <p:cNvSpPr/>
          <p:nvPr/>
        </p:nvSpPr>
        <p:spPr>
          <a:xfrm>
            <a:off x="4800600" y="3352800"/>
            <a:ext cx="1752600" cy="457200"/>
          </a:xfrm>
          <a:prstGeom prst="downArrowCallou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Rate of Discount</a:t>
            </a:r>
          </a:p>
        </p:txBody>
      </p:sp>
      <p:sp>
        <p:nvSpPr>
          <p:cNvPr id="21" name="Flowchart: Display 20"/>
          <p:cNvSpPr/>
          <p:nvPr/>
        </p:nvSpPr>
        <p:spPr>
          <a:xfrm>
            <a:off x="4876800" y="3886200"/>
            <a:ext cx="1524000" cy="381000"/>
          </a:xfrm>
          <a:prstGeom prst="flowChartDisplay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2.5 %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Flowchart: Display 21"/>
          <p:cNvSpPr/>
          <p:nvPr/>
        </p:nvSpPr>
        <p:spPr>
          <a:xfrm>
            <a:off x="4876800" y="4343400"/>
            <a:ext cx="1524000" cy="381000"/>
          </a:xfrm>
          <a:prstGeom prst="flowChartDisplay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5 %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isplay 22"/>
          <p:cNvSpPr/>
          <p:nvPr/>
        </p:nvSpPr>
        <p:spPr>
          <a:xfrm>
            <a:off x="4876800" y="4800600"/>
            <a:ext cx="1524000" cy="381000"/>
          </a:xfrm>
          <a:prstGeom prst="flowChartDisplay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7.5 %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isplay 23"/>
          <p:cNvSpPr/>
          <p:nvPr/>
        </p:nvSpPr>
        <p:spPr>
          <a:xfrm>
            <a:off x="4876800" y="5257800"/>
            <a:ext cx="1524000" cy="381000"/>
          </a:xfrm>
          <a:prstGeom prst="flowChartDisplay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10 %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Flowchart: Display 24"/>
          <p:cNvSpPr/>
          <p:nvPr/>
        </p:nvSpPr>
        <p:spPr>
          <a:xfrm>
            <a:off x="4876800" y="5715000"/>
            <a:ext cx="1524000" cy="381000"/>
          </a:xfrm>
          <a:prstGeom prst="flowChartDisplay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12.5 %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Flowchart: Display 25"/>
          <p:cNvSpPr/>
          <p:nvPr/>
        </p:nvSpPr>
        <p:spPr>
          <a:xfrm>
            <a:off x="4876800" y="6172200"/>
            <a:ext cx="1524000" cy="381000"/>
          </a:xfrm>
          <a:prstGeom prst="flowChartDisplay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15 %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4876800" y="1295400"/>
            <a:ext cx="1447800" cy="533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5.00%+ST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4876800" y="1981200"/>
            <a:ext cx="1447800" cy="533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4.50%+ST 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Chevron 29"/>
          <p:cNvSpPr/>
          <p:nvPr/>
        </p:nvSpPr>
        <p:spPr>
          <a:xfrm>
            <a:off x="1447800" y="3886200"/>
            <a:ext cx="1371600" cy="381000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5-10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Chevron 30"/>
          <p:cNvSpPr/>
          <p:nvPr/>
        </p:nvSpPr>
        <p:spPr>
          <a:xfrm>
            <a:off x="1447800" y="4343400"/>
            <a:ext cx="1371600" cy="381000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11-15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Chevron 31"/>
          <p:cNvSpPr/>
          <p:nvPr/>
        </p:nvSpPr>
        <p:spPr>
          <a:xfrm>
            <a:off x="1447800" y="4800600"/>
            <a:ext cx="1371600" cy="381000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16-25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Chevron 32"/>
          <p:cNvSpPr/>
          <p:nvPr/>
        </p:nvSpPr>
        <p:spPr>
          <a:xfrm>
            <a:off x="1447800" y="5257800"/>
            <a:ext cx="1371600" cy="381000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26-50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Chevron 33"/>
          <p:cNvSpPr/>
          <p:nvPr/>
        </p:nvSpPr>
        <p:spPr>
          <a:xfrm>
            <a:off x="1447800" y="5715000"/>
            <a:ext cx="1371600" cy="381000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51-100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Chevron 34"/>
          <p:cNvSpPr/>
          <p:nvPr/>
        </p:nvSpPr>
        <p:spPr>
          <a:xfrm>
            <a:off x="1447800" y="6172200"/>
            <a:ext cx="1371600" cy="381000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101-500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4" name="Picture 4" descr="Image result for images of elepha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4572000"/>
            <a:ext cx="2133600" cy="100012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1" dirty="0" smtClean="0">
                <a:latin typeface="Arial (headings)"/>
              </a:rPr>
              <a:t>Underwriting Guidelines</a:t>
            </a:r>
            <a:endParaRPr lang="en-US" sz="3200" b="1" dirty="0">
              <a:latin typeface="Arial (headings)"/>
            </a:endParaRPr>
          </a:p>
        </p:txBody>
      </p:sp>
      <p:sp>
        <p:nvSpPr>
          <p:cNvPr id="7" name="Bevel 6"/>
          <p:cNvSpPr/>
          <p:nvPr/>
        </p:nvSpPr>
        <p:spPr>
          <a:xfrm>
            <a:off x="609600" y="1447800"/>
            <a:ext cx="7696200" cy="449580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4163" indent="-284163">
              <a:lnSpc>
                <a:spcPct val="90000"/>
              </a:lnSpc>
              <a:buFont typeface="Arial" pitchFamily="34" charset="0"/>
              <a:buChar char="•"/>
            </a:pP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4163" indent="-284163">
              <a:lnSpc>
                <a:spcPct val="90000"/>
              </a:lnSpc>
              <a:buFont typeface="Arial" pitchFamily="34" charset="0"/>
              <a:buChar char="•"/>
            </a:pP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4163" indent="-284163">
              <a:lnSpc>
                <a:spcPct val="9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Duly Filled Proposal Form</a:t>
            </a:r>
          </a:p>
          <a:p>
            <a:pPr marL="284163" indent="-284163">
              <a:lnSpc>
                <a:spcPct val="9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Age Limit 5-60 yrs. Higher or Lower age can be covered by charging extra premium on case to case basis</a:t>
            </a:r>
          </a:p>
          <a:p>
            <a:pPr marL="284163" indent="-284163">
              <a:lnSpc>
                <a:spcPct val="9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Proposed Elephant should be sound and healthy in condition</a:t>
            </a:r>
          </a:p>
          <a:p>
            <a:pPr marL="284163" indent="-284163">
              <a:lnSpc>
                <a:spcPct val="9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Elephant tagged with Microchip &amp;/or Photographs be taken</a:t>
            </a:r>
          </a:p>
          <a:p>
            <a:pPr marL="284163" indent="-284163">
              <a:lnSpc>
                <a:spcPct val="9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Photographs should clearly show the proper identification marks of  Elephant</a:t>
            </a:r>
          </a:p>
          <a:p>
            <a:pPr marL="284163" indent="-284163">
              <a:lnSpc>
                <a:spcPct val="9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Certificate of Fitness –cum –Valuation issued by a qualified Veterinary Doctor is required with proposal</a:t>
            </a:r>
          </a:p>
          <a:p>
            <a:pPr marL="284163" indent="-284163">
              <a:lnSpc>
                <a:spcPct val="9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proposal is for high value Elephant than possibly certificate from 2 vets can be asked for</a:t>
            </a:r>
          </a:p>
          <a:p>
            <a:pPr marL="284163" indent="-284163">
              <a:lnSpc>
                <a:spcPct val="9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Proposer’s Mobile No. and Phone No. to be collected for contact in case of any claim</a:t>
            </a:r>
          </a:p>
          <a:p>
            <a:pPr marL="284163" indent="-284163">
              <a:lnSpc>
                <a:spcPct val="9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Policy shall be subject to Contribution, Cancellation and Arbitration conditions</a:t>
            </a:r>
          </a:p>
          <a:p>
            <a:pPr marL="284163" indent="-284163">
              <a:lnSpc>
                <a:spcPct val="90000"/>
              </a:lnSpc>
              <a:buFont typeface="Arial" pitchFamily="34" charset="0"/>
              <a:buChar char="•"/>
            </a:pP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4163" indent="-284163">
              <a:lnSpc>
                <a:spcPct val="90000"/>
              </a:lnSpc>
              <a:buFont typeface="Arial" pitchFamily="34" charset="0"/>
              <a:buChar char="•"/>
            </a:pP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4163" indent="-284163">
              <a:lnSpc>
                <a:spcPct val="90000"/>
              </a:lnSpc>
              <a:buFont typeface="Arial" pitchFamily="34" charset="0"/>
              <a:buChar char="•"/>
            </a:pP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Image result for images of elepha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4675" y="1"/>
            <a:ext cx="2219325" cy="1371599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1" dirty="0" smtClean="0">
                <a:latin typeface="Arial (headings)"/>
              </a:rPr>
              <a:t>Major Exclusions</a:t>
            </a:r>
            <a:endParaRPr lang="en-US" sz="3200" b="1" dirty="0">
              <a:latin typeface="Arial (headings)"/>
            </a:endParaRPr>
          </a:p>
        </p:txBody>
      </p:sp>
      <p:sp>
        <p:nvSpPr>
          <p:cNvPr id="7" name="Bevel 6"/>
          <p:cNvSpPr/>
          <p:nvPr/>
        </p:nvSpPr>
        <p:spPr>
          <a:xfrm>
            <a:off x="609600" y="1066800"/>
            <a:ext cx="7924800" cy="487680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4488" indent="-344488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Malicious or willful injury or neglect, overloading, unskillful treatment.</a:t>
            </a:r>
          </a:p>
          <a:p>
            <a:pPr marL="344488" indent="-344488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Accidents occurred and/or diseases contracted prior to commencement of risk. </a:t>
            </a:r>
          </a:p>
          <a:p>
            <a:pPr marL="344488" indent="-344488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Tuberculosis,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Salmonellosis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Hemorrhagic Septicemia, Anthrax, Foot &amp; Mouth Disease, Impaction Of Colon, Tetanus, Rabies and Parasitic Infection. However those diseases are covered provided inoculated.</a:t>
            </a:r>
          </a:p>
          <a:p>
            <a:pPr marL="344488" indent="-344488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Theft or clandestine sale of insured animal.</a:t>
            </a:r>
          </a:p>
          <a:p>
            <a:pPr marL="344488" indent="-344488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Disability of any type, whether Permanent or Temporary.</a:t>
            </a:r>
          </a:p>
          <a:p>
            <a:pPr marL="344488" indent="-344488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Death due to any disease within 15 days from the date of commencement of the policy. </a:t>
            </a:r>
          </a:p>
          <a:p>
            <a:pPr marL="344488" indent="-344488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Transport by air and sea. Transport beyond 25 kilometers from the place of stabling by rail/road and beyond 50 kilometers from the place of stabling in case of transit by foot.</a:t>
            </a:r>
          </a:p>
          <a:p>
            <a:pPr marL="344488" indent="-344488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Intentional slaughter of the animal except in cases where destruction is necessary to terminate incurable suffering.</a:t>
            </a:r>
          </a:p>
          <a:p>
            <a:pPr marL="344488" indent="-344488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Any consequential loss, howsoever arising.</a:t>
            </a:r>
          </a:p>
          <a:p>
            <a:pPr marL="344488" indent="-344488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War or War like situation, riot, strike, or terrorist activities. </a:t>
            </a:r>
          </a:p>
          <a:p>
            <a:pPr marL="344488" indent="-344488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Ionising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radiation or contamination by radioactivity from any nuclear fuel.</a:t>
            </a:r>
          </a:p>
          <a:p>
            <a:pPr marL="344488" indent="-344488">
              <a:lnSpc>
                <a:spcPct val="80000"/>
              </a:lnSpc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Special Exclusions:</a:t>
            </a: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4488" indent="-344488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Breeding and Calving Risk</a:t>
            </a:r>
          </a:p>
          <a:p>
            <a:pPr marL="344488" indent="-344488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Loss or Damage of Tusks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AutoShape 4" descr="Image result for images of exclusions"/>
          <p:cNvSpPr>
            <a:spLocks noChangeAspect="1" noChangeArrowheads="1"/>
          </p:cNvSpPr>
          <p:nvPr/>
        </p:nvSpPr>
        <p:spPr bwMode="auto">
          <a:xfrm>
            <a:off x="1174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8" name="AutoShape 6" descr="Image result for images of exclusions"/>
          <p:cNvSpPr>
            <a:spLocks noChangeAspect="1" noChangeArrowheads="1"/>
          </p:cNvSpPr>
          <p:nvPr/>
        </p:nvSpPr>
        <p:spPr bwMode="auto">
          <a:xfrm>
            <a:off x="1174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9" name="Picture 7" descr="C:\Users\893242\Desktop\untitl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0"/>
            <a:ext cx="1752600" cy="18288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1" dirty="0" smtClean="0">
                <a:latin typeface="Arial (headings)"/>
              </a:rPr>
              <a:t>Claims Process</a:t>
            </a:r>
            <a:endParaRPr lang="en-US" sz="3200" b="1" dirty="0">
              <a:latin typeface="Arial (headings)"/>
            </a:endParaRPr>
          </a:p>
        </p:txBody>
      </p:sp>
      <p:sp>
        <p:nvSpPr>
          <p:cNvPr id="7" name="Down Arrow Callout 6"/>
          <p:cNvSpPr/>
          <p:nvPr/>
        </p:nvSpPr>
        <p:spPr>
          <a:xfrm>
            <a:off x="1295400" y="1447800"/>
            <a:ext cx="6477000" cy="1295400"/>
          </a:xfrm>
          <a:prstGeom prst="downArrowCallou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the event of death of an animal,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immediate intimation should be sent on Phone No. mentioned in the policy followed by in writing. Company will depute its representative for physical verification of carcass ( Dead animal).Following requirements should be furnished:</a:t>
            </a:r>
          </a:p>
        </p:txBody>
      </p:sp>
      <p:sp>
        <p:nvSpPr>
          <p:cNvPr id="8" name="Horizontal Scroll 7"/>
          <p:cNvSpPr/>
          <p:nvPr/>
        </p:nvSpPr>
        <p:spPr>
          <a:xfrm>
            <a:off x="914400" y="2895600"/>
            <a:ext cx="7239000" cy="2667000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>
                <a:lumMod val="9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4163" indent="-284163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Duly completed claim form. </a:t>
            </a:r>
          </a:p>
          <a:p>
            <a:pPr marL="284163" indent="-284163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Death Certificate obtained from qualified Veterinarian.</a:t>
            </a:r>
          </a:p>
          <a:p>
            <a:pPr marL="284163" indent="-284163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Postmortem examination report as required by the Company. </a:t>
            </a:r>
          </a:p>
          <a:p>
            <a:pPr marL="284163" indent="-284163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Treatment Records, if any.</a:t>
            </a:r>
          </a:p>
          <a:p>
            <a:pPr marL="284163" indent="-284163"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Photograph of Dead animal </a:t>
            </a:r>
          </a:p>
          <a:p>
            <a:pPr>
              <a:lnSpc>
                <a:spcPct val="80000"/>
              </a:lnSpc>
            </a:pPr>
            <a:endParaRPr lang="en-US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Salvage: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Commercially realizable value of Dead  animal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Image result for images of claim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0"/>
            <a:ext cx="1524000" cy="23812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5491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Template New Guideline Feb 15 v1">
  <a:themeElements>
    <a:clrScheme name="Red 1.0 Primary pa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21B17"/>
      </a:accent1>
      <a:accent2>
        <a:srgbClr val="C21B17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sActive xmlns="34b09e2f-0383-41f5-b65e-e2b9199fb399">true</IsActi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E8C04F5C79047B0001AA4FE9C990D" ma:contentTypeVersion="2" ma:contentTypeDescription="Create a new document." ma:contentTypeScope="" ma:versionID="00f1901ad16a6ed1cc0136e9432b104e">
  <xsd:schema xmlns:xsd="http://www.w3.org/2001/XMLSchema" xmlns:xs="http://www.w3.org/2001/XMLSchema" xmlns:p="http://schemas.microsoft.com/office/2006/metadata/properties" xmlns:ns2="34b09e2f-0383-41f5-b65e-e2b9199fb399" xmlns:ns3="6e9a517d-cacc-4f94-8a1e-c930d5ece0fd" targetNamespace="http://schemas.microsoft.com/office/2006/metadata/properties" ma:root="true" ma:fieldsID="a6dd8442beca57d8f178589b703e9192" ns2:_="" ns3:_="">
    <xsd:import namespace="34b09e2f-0383-41f5-b65e-e2b9199fb399"/>
    <xsd:import namespace="6e9a517d-cacc-4f94-8a1e-c930d5ece0fd"/>
    <xsd:element name="properties">
      <xsd:complexType>
        <xsd:sequence>
          <xsd:element name="documentManagement">
            <xsd:complexType>
              <xsd:all>
                <xsd:element ref="ns2:IsActiv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b09e2f-0383-41f5-b65e-e2b9199fb399" elementFormDefault="qualified">
    <xsd:import namespace="http://schemas.microsoft.com/office/2006/documentManagement/types"/>
    <xsd:import namespace="http://schemas.microsoft.com/office/infopath/2007/PartnerControls"/>
    <xsd:element name="IsActive" ma:index="8" nillable="true" ma:displayName="IsActive" ma:default="1" ma:internalName="IsActi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9a517d-cacc-4f94-8a1e-c930d5ece0f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2B192B-7F49-439F-B1F5-99E049E1E6D9}">
  <ds:schemaRefs>
    <ds:schemaRef ds:uri="http://schemas.microsoft.com/office/2006/metadata/properties"/>
    <ds:schemaRef ds:uri="http://schemas.openxmlformats.org/package/2006/metadata/core-properties"/>
    <ds:schemaRef ds:uri="34b09e2f-0383-41f5-b65e-e2b9199fb399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documentManagement/types"/>
    <ds:schemaRef ds:uri="6e9a517d-cacc-4f94-8a1e-c930d5ece0f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2031613-93CA-484C-BE74-DA3B95CB97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b09e2f-0383-41f5-b65e-e2b9199fb399"/>
    <ds:schemaRef ds:uri="6e9a517d-cacc-4f94-8a1e-c930d5ece0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ACA5488-BD47-41FC-A159-14B351964E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Template New Guideline Feb 15 v1</Template>
  <TotalTime>164</TotalTime>
  <Words>499</Words>
  <Application>Microsoft Office PowerPoint</Application>
  <PresentationFormat>On-screen Show (4:3)</PresentationFormat>
  <Paragraphs>72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(headings)</vt:lpstr>
      <vt:lpstr>Calibri</vt:lpstr>
      <vt:lpstr>Wingdings</vt:lpstr>
      <vt:lpstr>PPT Template New Guideline Feb 15 v1</vt:lpstr>
      <vt:lpstr>Elephant Insurance </vt:lpstr>
      <vt:lpstr>Elephant Insurance</vt:lpstr>
      <vt:lpstr>What is Elephant Insurance Policy?</vt:lpstr>
      <vt:lpstr>Premium </vt:lpstr>
      <vt:lpstr>Underwriting Guidelines</vt:lpstr>
      <vt:lpstr>Major Exclusions</vt:lpstr>
      <vt:lpstr>Claims Process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Elephant Insurance</dc:title>
  <dc:creator>890562</dc:creator>
  <cp:lastModifiedBy>PRASHANT SHINDE</cp:lastModifiedBy>
  <cp:revision>28</cp:revision>
  <dcterms:created xsi:type="dcterms:W3CDTF">2015-03-30T06:40:24Z</dcterms:created>
  <dcterms:modified xsi:type="dcterms:W3CDTF">2021-01-07T09:40:01Z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0x010100632E8C04F5C79047B0001AA4FE9C990D</vt:lpwstr>
  </property>
</Properties>
</file>