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8" r:id="rId5"/>
    <p:sldId id="280" r:id="rId6"/>
    <p:sldId id="281" r:id="rId7"/>
    <p:sldId id="282" r:id="rId8"/>
    <p:sldId id="283" r:id="rId9"/>
    <p:sldId id="284" r:id="rId10"/>
    <p:sldId id="285" r:id="rId11"/>
    <p:sldId id="286" r:id="rId12"/>
    <p:sldId id="27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0" d="100"/>
          <a:sy n="70" d="100"/>
        </p:scale>
        <p:origin x="138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4A1836-59F7-4667-ABB9-3AD0DBEC07B3}" type="datetimeFigureOut">
              <a:rPr lang="en-IN" smtClean="0"/>
              <a:pPr/>
              <a:t>07-01-2021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21A199-8D54-4056-BC03-17F422247FEE}" type="slidenum">
              <a:rPr lang="en-IN" smtClean="0"/>
              <a:pPr/>
              <a:t>‹#›</a:t>
            </a:fld>
            <a:endParaRPr lang="en-IN"/>
          </a:p>
        </p:txBody>
      </p:sp>
    </p:spTree>
    <p:extLst>
      <p:ext uri="{BB962C8B-B14F-4D97-AF65-F5344CB8AC3E}">
        <p14:creationId xmlns:p14="http://schemas.microsoft.com/office/powerpoint/2010/main" val="3497627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2</a:t>
            </a:fld>
            <a:endParaRPr lang="en-IN"/>
          </a:p>
        </p:txBody>
      </p:sp>
    </p:spTree>
    <p:extLst>
      <p:ext uri="{BB962C8B-B14F-4D97-AF65-F5344CB8AC3E}">
        <p14:creationId xmlns:p14="http://schemas.microsoft.com/office/powerpoint/2010/main" val="15315419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8" name="Sottotitolo 2"/>
          <p:cNvSpPr>
            <a:spLocks noGrp="1"/>
          </p:cNvSpPr>
          <p:nvPr>
            <p:ph type="subTitle" idx="1" hasCustomPrompt="1"/>
          </p:nvPr>
        </p:nvSpPr>
        <p:spPr>
          <a:xfrm>
            <a:off x="289770" y="3048000"/>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Presentation/Cover Subtitle</a:t>
            </a:r>
            <a:br>
              <a:rPr lang="it-IT" dirty="0" smtClean="0"/>
            </a:br>
            <a:r>
              <a:rPr lang="it-IT" dirty="0" smtClean="0"/>
              <a:t>Arial Regular 20/24pt</a:t>
            </a:r>
            <a:endParaRPr lang="it-IT" dirty="0"/>
          </a:p>
        </p:txBody>
      </p:sp>
      <p:pic>
        <p:nvPicPr>
          <p:cNvPr id="9" name="Picture 8"/>
          <p:cNvPicPr>
            <a:picLocks noChangeAspect="1"/>
          </p:cNvPicPr>
          <p:nvPr userDrawn="1"/>
        </p:nvPicPr>
        <p:blipFill rotWithShape="1">
          <a:blip r:embed="rId2" cstate="print"/>
          <a:srcRect r="21050"/>
          <a:stretch/>
        </p:blipFill>
        <p:spPr>
          <a:xfrm>
            <a:off x="0" y="0"/>
            <a:ext cx="200533" cy="6858000"/>
          </a:xfrm>
          <a:prstGeom prst="rect">
            <a:avLst/>
          </a:prstGeom>
        </p:spPr>
      </p:pic>
      <p:pic>
        <p:nvPicPr>
          <p:cNvPr id="10"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04801" y="152401"/>
            <a:ext cx="1981199" cy="693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itolo 1"/>
          <p:cNvSpPr>
            <a:spLocks noGrp="1"/>
          </p:cNvSpPr>
          <p:nvPr>
            <p:ph type="ctrTitle" hasCustomPrompt="1"/>
          </p:nvPr>
        </p:nvSpPr>
        <p:spPr>
          <a:xfrm>
            <a:off x="289770"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it-IT" dirty="0" smtClean="0"/>
              <a:t>Presentation Title</a:t>
            </a:r>
            <a:br>
              <a:rPr lang="it-IT" dirty="0" smtClean="0"/>
            </a:br>
            <a:r>
              <a:rPr lang="it-IT" dirty="0" err="1" smtClean="0"/>
              <a:t>Arial</a:t>
            </a:r>
            <a:r>
              <a:rPr lang="it-IT" dirty="0" smtClean="0"/>
              <a:t> </a:t>
            </a:r>
            <a:r>
              <a:rPr lang="it-IT" dirty="0" err="1" smtClean="0"/>
              <a:t>Bold</a:t>
            </a:r>
            <a:r>
              <a:rPr lang="it-IT" dirty="0" smtClean="0"/>
              <a:t> 33/35pt</a:t>
            </a:r>
            <a:endParaRPr lang="it-IT" dirty="0"/>
          </a:p>
        </p:txBody>
      </p:sp>
      <p:sp>
        <p:nvSpPr>
          <p:cNvPr id="7" name="TextBox 6"/>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Tree>
    <p:extLst>
      <p:ext uri="{BB962C8B-B14F-4D97-AF65-F5344CB8AC3E}">
        <p14:creationId xmlns:p14="http://schemas.microsoft.com/office/powerpoint/2010/main" val="174253930"/>
      </p:ext>
    </p:extLst>
  </p:cSld>
  <p:clrMapOvr>
    <a:masterClrMapping/>
  </p:clrMapOvr>
  <p:transition>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Separator">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24" name="Text Placeholder 23"/>
          <p:cNvSpPr>
            <a:spLocks noGrp="1"/>
          </p:cNvSpPr>
          <p:nvPr>
            <p:ph type="body" sz="quarter" idx="10" hasCustomPrompt="1"/>
          </p:nvPr>
        </p:nvSpPr>
        <p:spPr>
          <a:xfrm>
            <a:off x="347300" y="685800"/>
            <a:ext cx="7958500" cy="381000"/>
          </a:xfrm>
          <a:prstGeom prst="rect">
            <a:avLst/>
          </a:prstGeom>
        </p:spPr>
        <p:txBody>
          <a:bodyPr/>
          <a:lstStyle>
            <a:lvl1pPr marL="342900" indent="-342900">
              <a:buNone/>
              <a:defRPr lang="en-US" sz="1600" dirty="0">
                <a:solidFill>
                  <a:srgbClr val="C00000"/>
                </a:solidFill>
                <a:latin typeface="Arial" pitchFamily="34" charset="0"/>
                <a:cs typeface="Arial" pitchFamily="34" charset="0"/>
              </a:defRPr>
            </a:lvl1pPr>
          </a:lstStyle>
          <a:p>
            <a:pPr marL="0" lvl="0" indent="0"/>
            <a:r>
              <a:rPr lang="en-US" dirty="0" smtClean="0"/>
              <a:t>Section</a:t>
            </a:r>
            <a:endParaRPr lang="en-US" dirty="0"/>
          </a:p>
        </p:txBody>
      </p:sp>
      <p:sp>
        <p:nvSpPr>
          <p:cNvPr id="8" name="Sottotitolo 2"/>
          <p:cNvSpPr>
            <a:spLocks noGrp="1"/>
          </p:cNvSpPr>
          <p:nvPr>
            <p:ph type="subTitle" idx="1" hasCustomPrompt="1"/>
          </p:nvPr>
        </p:nvSpPr>
        <p:spPr>
          <a:xfrm>
            <a:off x="251520" y="3048000"/>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Presentation/Cover Subtitle</a:t>
            </a:r>
            <a:br>
              <a:rPr lang="it-IT" dirty="0" smtClean="0"/>
            </a:br>
            <a:r>
              <a:rPr lang="it-IT" dirty="0" smtClean="0"/>
              <a:t>Arial Regular 20/24pt</a:t>
            </a:r>
            <a:endParaRPr lang="it-IT" dirty="0"/>
          </a:p>
        </p:txBody>
      </p:sp>
      <p:sp>
        <p:nvSpPr>
          <p:cNvPr id="9" name="Titolo 1"/>
          <p:cNvSpPr>
            <a:spLocks noGrp="1"/>
          </p:cNvSpPr>
          <p:nvPr>
            <p:ph type="ctrTitle" hasCustomPrompt="1"/>
          </p:nvPr>
        </p:nvSpPr>
        <p:spPr>
          <a:xfrm>
            <a:off x="251520"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it-IT" dirty="0" smtClean="0"/>
              <a:t>Presentation Title</a:t>
            </a:r>
            <a:br>
              <a:rPr lang="it-IT" dirty="0" smtClean="0"/>
            </a:br>
            <a:r>
              <a:rPr lang="it-IT" dirty="0" err="1" smtClean="0"/>
              <a:t>Arial</a:t>
            </a:r>
            <a:r>
              <a:rPr lang="it-IT" dirty="0" smtClean="0"/>
              <a:t> </a:t>
            </a:r>
            <a:r>
              <a:rPr lang="it-IT" dirty="0" err="1" smtClean="0"/>
              <a:t>Bold</a:t>
            </a:r>
            <a:r>
              <a:rPr lang="it-IT" dirty="0" smtClean="0"/>
              <a:t> 33/35pt</a:t>
            </a:r>
            <a:endParaRPr lang="it-IT" dirty="0"/>
          </a:p>
        </p:txBody>
      </p:sp>
      <p:sp>
        <p:nvSpPr>
          <p:cNvPr id="10" name="TextBox 9"/>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102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2"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13"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1314700499"/>
      </p:ext>
    </p:extLst>
  </p:cSld>
  <p:clrMapOvr>
    <a:masterClrMapping/>
  </p:clrMapOvr>
  <p:transition>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ntent Slide - Standard">
    <p:spTree>
      <p:nvGrpSpPr>
        <p:cNvPr id="1" name=""/>
        <p:cNvGrpSpPr/>
        <p:nvPr/>
      </p:nvGrpSpPr>
      <p:grpSpPr>
        <a:xfrm>
          <a:off x="0" y="0"/>
          <a:ext cx="0" cy="0"/>
          <a:chOff x="0" y="0"/>
          <a:chExt cx="0" cy="0"/>
        </a:xfrm>
      </p:grpSpPr>
      <p:sp>
        <p:nvSpPr>
          <p:cNvPr id="7"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8" name="Sottotitolo 2"/>
          <p:cNvSpPr>
            <a:spLocks noGrp="1"/>
          </p:cNvSpPr>
          <p:nvPr>
            <p:ph type="subTitle" idx="1"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9" name="Segnaposto testo 18"/>
          <p:cNvSpPr>
            <a:spLocks noGrp="1"/>
          </p:cNvSpPr>
          <p:nvPr>
            <p:ph type="body" sz="quarter" idx="14" hasCustomPrompt="1"/>
          </p:nvPr>
        </p:nvSpPr>
        <p:spPr>
          <a:xfrm>
            <a:off x="347663" y="1682750"/>
            <a:ext cx="8391525" cy="437832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a:t>
            </a:r>
            <a:endParaRPr lang="it-IT" dirty="0"/>
          </a:p>
        </p:txBody>
      </p:sp>
      <p:pic>
        <p:nvPicPr>
          <p:cNvPr id="11" name="Picture 1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Font typeface="Arial" pitchFamily="34" charset="0"/>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1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9"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0"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1439549520"/>
      </p:ext>
    </p:extLst>
  </p:cSld>
  <p:clrMapOvr>
    <a:masterClrMapping/>
  </p:clrMapOvr>
  <p:transition>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2 Column">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9"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2"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4" name="Segnaposto testo 18"/>
          <p:cNvSpPr>
            <a:spLocks noGrp="1"/>
          </p:cNvSpPr>
          <p:nvPr>
            <p:ph type="body" sz="quarter" idx="14" hasCustomPrompt="1"/>
          </p:nvPr>
        </p:nvSpPr>
        <p:spPr>
          <a:xfrm>
            <a:off x="347663"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6" name="Segnaposto testo 18"/>
          <p:cNvSpPr>
            <a:spLocks noGrp="1"/>
          </p:cNvSpPr>
          <p:nvPr>
            <p:ph type="body" sz="quarter" idx="15" hasCustomPrompt="1"/>
          </p:nvPr>
        </p:nvSpPr>
        <p:spPr>
          <a:xfrm>
            <a:off x="4613770"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5" name="Text Placeholder 19"/>
          <p:cNvSpPr>
            <a:spLocks noGrp="1"/>
          </p:cNvSpPr>
          <p:nvPr>
            <p:ph type="body" sz="quarter" idx="16"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17"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2"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3"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3388795668"/>
      </p:ext>
    </p:extLst>
  </p:cSld>
  <p:clrMapOvr>
    <a:masterClrMapping/>
  </p:clrMapOvr>
  <p:transition>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2 Column with image">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9"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2"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4" name="Segnaposto testo 18"/>
          <p:cNvSpPr>
            <a:spLocks noGrp="1"/>
          </p:cNvSpPr>
          <p:nvPr>
            <p:ph type="body" sz="quarter" idx="14" hasCustomPrompt="1"/>
          </p:nvPr>
        </p:nvSpPr>
        <p:spPr>
          <a:xfrm>
            <a:off x="347663"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5" name="Content Placeholder 12"/>
          <p:cNvSpPr>
            <a:spLocks noGrp="1"/>
          </p:cNvSpPr>
          <p:nvPr>
            <p:ph sz="half" idx="2"/>
          </p:nvPr>
        </p:nvSpPr>
        <p:spPr>
          <a:xfrm>
            <a:off x="4648200" y="1600200"/>
            <a:ext cx="4038600" cy="4462272"/>
          </a:xfrm>
          <a:prstGeom prst="rect">
            <a:avLst/>
          </a:prstGeom>
        </p:spPr>
        <p:txBody>
          <a:bodyPr/>
          <a:lstStyle>
            <a:lvl1pPr marL="0" indent="0">
              <a:buNone/>
              <a:defRPr sz="1600">
                <a:latin typeface="Arial" pitchFamily="34" charset="0"/>
                <a:cs typeface="Arial" pitchFamily="34" charset="0"/>
              </a:defRPr>
            </a:lvl1pPr>
          </a:lstStyle>
          <a:p>
            <a:pPr lvl="0"/>
            <a:r>
              <a:rPr lang="en-US" smtClean="0"/>
              <a:t>Click to edit Master text styles</a:t>
            </a:r>
          </a:p>
        </p:txBody>
      </p:sp>
      <p:sp>
        <p:nvSpPr>
          <p:cNvPr id="17" name="TextBox 16"/>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
        <p:nvSpPr>
          <p:cNvPr id="16"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3"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3"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4"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2590882065"/>
      </p:ext>
    </p:extLst>
  </p:cSld>
  <p:clrMapOvr>
    <a:masterClrMapping/>
  </p:clrMapOvr>
  <p:transition>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2 rows with image">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Picture Placeholder 2"/>
          <p:cNvSpPr>
            <a:spLocks noGrp="1"/>
          </p:cNvSpPr>
          <p:nvPr>
            <p:ph type="pic" idx="14"/>
          </p:nvPr>
        </p:nvSpPr>
        <p:spPr>
          <a:xfrm>
            <a:off x="347299" y="1600199"/>
            <a:ext cx="8392071" cy="3203575"/>
          </a:xfrm>
          <a:prstGeom prst="rect">
            <a:avLst/>
          </a:prstGeom>
        </p:spPr>
        <p:txBody>
          <a:bodyPr/>
          <a:lstStyle>
            <a:lvl1pPr marL="0" indent="0">
              <a:buNone/>
              <a:defRPr sz="160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1" name="Text Placeholder 3"/>
          <p:cNvSpPr>
            <a:spLocks noGrp="1"/>
          </p:cNvSpPr>
          <p:nvPr>
            <p:ph type="body" sz="half" idx="2" hasCustomPrompt="1"/>
          </p:nvPr>
        </p:nvSpPr>
        <p:spPr>
          <a:xfrm>
            <a:off x="347299" y="4876800"/>
            <a:ext cx="8392071" cy="1219200"/>
          </a:xfrm>
          <a:prstGeom prst="rect">
            <a:avLst/>
          </a:prstGeom>
        </p:spPr>
        <p:txBody>
          <a:bodyPr/>
          <a:lstStyle>
            <a:lvl1pPr marL="0" indent="0">
              <a:buNone/>
              <a:defRPr sz="16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Content</a:t>
            </a:r>
          </a:p>
        </p:txBody>
      </p:sp>
      <p:sp>
        <p:nvSpPr>
          <p:cNvPr id="15"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7"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9" name="TextBox 18"/>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
        <p:nvSpPr>
          <p:cNvPr id="12"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1"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2"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4289516767"/>
      </p:ext>
    </p:extLst>
  </p:cSld>
  <p:clrMapOvr>
    <a:masterClrMapping/>
  </p:clrMapOvr>
  <p:transition>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ontent Slide - 2 rows with image">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1" name="Text Placeholder 3"/>
          <p:cNvSpPr>
            <a:spLocks noGrp="1"/>
          </p:cNvSpPr>
          <p:nvPr>
            <p:ph type="body" sz="half" idx="2" hasCustomPrompt="1"/>
          </p:nvPr>
        </p:nvSpPr>
        <p:spPr>
          <a:xfrm>
            <a:off x="347299" y="4876800"/>
            <a:ext cx="8392071" cy="1219200"/>
          </a:xfrm>
          <a:prstGeom prst="rect">
            <a:avLst/>
          </a:prstGeom>
        </p:spPr>
        <p:txBody>
          <a:bodyPr/>
          <a:lstStyle>
            <a:lvl1pPr marL="0" indent="0">
              <a:buNone/>
              <a:defRPr sz="16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Content</a:t>
            </a:r>
          </a:p>
        </p:txBody>
      </p:sp>
      <p:sp>
        <p:nvSpPr>
          <p:cNvPr id="15"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7"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8"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6" name="TextBox 15"/>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20"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1"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2"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
        <p:nvSpPr>
          <p:cNvPr id="3" name="Chart Placeholder 2"/>
          <p:cNvSpPr>
            <a:spLocks noGrp="1"/>
          </p:cNvSpPr>
          <p:nvPr>
            <p:ph type="chart" sz="quarter" idx="16"/>
          </p:nvPr>
        </p:nvSpPr>
        <p:spPr>
          <a:xfrm>
            <a:off x="347663" y="1484313"/>
            <a:ext cx="8291512" cy="3313112"/>
          </a:xfrm>
          <a:prstGeom prst="rect">
            <a:avLst/>
          </a:prstGeom>
        </p:spPr>
        <p:txBody>
          <a:bodyPr/>
          <a:lstStyle>
            <a:lvl1pPr marL="0" indent="0">
              <a:buNone/>
              <a:defRPr sz="1600">
                <a:latin typeface="Arial" pitchFamily="34" charset="0"/>
                <a:cs typeface="Arial" pitchFamily="34" charset="0"/>
              </a:defRPr>
            </a:lvl1pPr>
          </a:lstStyle>
          <a:p>
            <a:r>
              <a:rPr lang="en-US" smtClean="0"/>
              <a:t>Click icon to add chart</a:t>
            </a:r>
            <a:endParaRPr lang="en-IN" dirty="0"/>
          </a:p>
        </p:txBody>
      </p:sp>
    </p:spTree>
    <p:extLst>
      <p:ext uri="{BB962C8B-B14F-4D97-AF65-F5344CB8AC3E}">
        <p14:creationId xmlns:p14="http://schemas.microsoft.com/office/powerpoint/2010/main" val="286661301"/>
      </p:ext>
    </p:extLst>
  </p:cSld>
  <p:clrMapOvr>
    <a:masterClrMapping/>
  </p:clrMapOvr>
  <p:transition>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Text: 1 column">
    <p:spTree>
      <p:nvGrpSpPr>
        <p:cNvPr id="1" name=""/>
        <p:cNvGrpSpPr/>
        <p:nvPr/>
      </p:nvGrpSpPr>
      <p:grpSpPr>
        <a:xfrm>
          <a:off x="0" y="0"/>
          <a:ext cx="0" cy="0"/>
          <a:chOff x="0" y="0"/>
          <a:chExt cx="0" cy="0"/>
        </a:xfrm>
      </p:grpSpPr>
      <p:sp>
        <p:nvSpPr>
          <p:cNvPr id="19" name="Segnaposto testo 18"/>
          <p:cNvSpPr>
            <a:spLocks noGrp="1"/>
          </p:cNvSpPr>
          <p:nvPr>
            <p:ph type="body" sz="quarter" idx="14"/>
          </p:nvPr>
        </p:nvSpPr>
        <p:spPr>
          <a:xfrm>
            <a:off x="347663" y="1682750"/>
            <a:ext cx="8391525" cy="4378325"/>
          </a:xfrm>
          <a:prstGeom prst="rect">
            <a:avLst/>
          </a:prstGeom>
        </p:spPr>
        <p:txBody>
          <a:bodyPr/>
          <a:lstStyle>
            <a:lvl1pPr>
              <a:defRPr sz="1600">
                <a:latin typeface="Arial" pitchFamily="34" charset="0"/>
                <a:cs typeface="Arial" pitchFamily="34" charset="0"/>
              </a:defRPr>
            </a:lvl1pPr>
            <a:lvl2pPr>
              <a:defRPr sz="1600">
                <a:latin typeface="Arial" pitchFamily="34" charset="0"/>
                <a:cs typeface="Arial" pitchFamily="34" charset="0"/>
              </a:defRPr>
            </a:lvl2pPr>
            <a:lvl3pPr>
              <a:defRPr sz="16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dirty="0"/>
          </a:p>
        </p:txBody>
      </p:sp>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1" name="Sottotitolo 2"/>
          <p:cNvSpPr>
            <a:spLocks noGrp="1"/>
          </p:cNvSpPr>
          <p:nvPr>
            <p:ph type="subTitle" idx="1" hasCustomPrompt="1"/>
          </p:nvPr>
        </p:nvSpPr>
        <p:spPr>
          <a:xfrm>
            <a:off x="347300" y="997139"/>
            <a:ext cx="8386686" cy="374461"/>
          </a:xfrm>
          <a:prstGeom prst="rect">
            <a:avLst/>
          </a:prstGeom>
        </p:spPr>
        <p:txBody>
          <a:bodyPr>
            <a:spAutoFit/>
          </a:bodyPr>
          <a:lstStyle>
            <a:lvl1pPr>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buNone/>
            </a:pPr>
            <a:r>
              <a:rPr lang="it-IT" dirty="0" smtClean="0"/>
              <a:t>Slide Sub title</a:t>
            </a:r>
            <a:endParaRPr lang="it-IT" dirty="0"/>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
        <p:nvSpPr>
          <p:cNvPr id="14"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2"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7"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18"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2857276024"/>
      </p:ext>
    </p:extLst>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rgbClr val="C21C1D"/>
        </a:solidFill>
        <a:effectLst/>
      </p:bgPr>
    </p:bg>
    <p:spTree>
      <p:nvGrpSpPr>
        <p:cNvPr id="1" name=""/>
        <p:cNvGrpSpPr/>
        <p:nvPr/>
      </p:nvGrpSpPr>
      <p:grpSpPr>
        <a:xfrm>
          <a:off x="0" y="0"/>
          <a:ext cx="0" cy="0"/>
          <a:chOff x="0" y="0"/>
          <a:chExt cx="0" cy="0"/>
        </a:xfrm>
      </p:grpSpPr>
      <p:pic>
        <p:nvPicPr>
          <p:cNvPr id="13721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38125" y="216246"/>
            <a:ext cx="1777653" cy="69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userDrawn="1"/>
        </p:nvSpPr>
        <p:spPr>
          <a:xfrm>
            <a:off x="457200" y="3276600"/>
            <a:ext cx="2133600" cy="584775"/>
          </a:xfrm>
          <a:prstGeom prst="rect">
            <a:avLst/>
          </a:prstGeom>
          <a:noFill/>
        </p:spPr>
        <p:txBody>
          <a:bodyPr wrap="square" rtlCol="0">
            <a:spAutoFit/>
          </a:bodyPr>
          <a:lstStyle/>
          <a:p>
            <a:r>
              <a:rPr lang="en-US" sz="3200" b="1" dirty="0" smtClean="0">
                <a:solidFill>
                  <a:schemeClr val="bg1"/>
                </a:solidFill>
                <a:latin typeface="Arial" pitchFamily="34" charset="0"/>
                <a:cs typeface="Arial" pitchFamily="34" charset="0"/>
              </a:rPr>
              <a:t>Thanks</a:t>
            </a:r>
            <a:endParaRPr lang="en-US" sz="3200" b="1" dirty="0">
              <a:solidFill>
                <a:schemeClr val="bg1"/>
              </a:solidFill>
              <a:latin typeface="Arial" pitchFamily="34" charset="0"/>
              <a:cs typeface="Arial" pitchFamily="34" charset="0"/>
            </a:endParaRPr>
          </a:p>
        </p:txBody>
      </p:sp>
      <p:sp>
        <p:nvSpPr>
          <p:cNvPr id="6" name="Text Placeholder 5"/>
          <p:cNvSpPr>
            <a:spLocks noGrp="1"/>
          </p:cNvSpPr>
          <p:nvPr>
            <p:ph type="body" sz="quarter" idx="11" hasCustomPrompt="1"/>
          </p:nvPr>
        </p:nvSpPr>
        <p:spPr>
          <a:xfrm>
            <a:off x="533400" y="4343400"/>
            <a:ext cx="3581400" cy="1323439"/>
          </a:xfrm>
          <a:prstGeom prst="rect">
            <a:avLst/>
          </a:prstGeom>
          <a:noFill/>
        </p:spPr>
        <p:txBody>
          <a:bodyPr wrap="square" rtlCol="0">
            <a:spAutoFit/>
          </a:bodyPr>
          <a:lstStyle>
            <a:lvl1pPr marL="0" indent="0" fontAlgn="base">
              <a:spcBef>
                <a:spcPct val="0"/>
              </a:spcBef>
              <a:spcAft>
                <a:spcPct val="0"/>
              </a:spcAft>
              <a:buNone/>
              <a:defRPr lang="en-US" sz="1600" b="0" dirty="0">
                <a:solidFill>
                  <a:schemeClr val="bg1"/>
                </a:solidFill>
                <a:latin typeface="Arial" charset="0"/>
              </a:defRPr>
            </a:lvl1pPr>
          </a:lstStyle>
          <a:p>
            <a:pPr marL="0" lvl="0" indent="0" fontAlgn="base">
              <a:spcBef>
                <a:spcPct val="0"/>
              </a:spcBef>
              <a:spcAft>
                <a:spcPct val="0"/>
              </a:spcAft>
            </a:pPr>
            <a:r>
              <a:rPr lang="en-US" dirty="0" smtClean="0"/>
              <a:t>Name</a:t>
            </a:r>
          </a:p>
          <a:p>
            <a:pPr marL="0" lvl="0" indent="0" fontAlgn="base">
              <a:spcBef>
                <a:spcPct val="0"/>
              </a:spcBef>
              <a:spcAft>
                <a:spcPct val="0"/>
              </a:spcAft>
              <a:buNone/>
            </a:pPr>
            <a:r>
              <a:rPr lang="en-US" sz="1600" b="0" dirty="0" smtClean="0">
                <a:solidFill>
                  <a:schemeClr val="bg1"/>
                </a:solidFill>
              </a:rPr>
              <a:t>Email address</a:t>
            </a:r>
          </a:p>
          <a:p>
            <a:pPr marL="0" lvl="0" indent="0" fontAlgn="base">
              <a:spcBef>
                <a:spcPct val="0"/>
              </a:spcBef>
              <a:spcAft>
                <a:spcPct val="0"/>
              </a:spcAft>
              <a:buNone/>
            </a:pPr>
            <a:r>
              <a:rPr lang="en-US" sz="1600" b="0" dirty="0" smtClean="0">
                <a:solidFill>
                  <a:schemeClr val="bg1"/>
                </a:solidFill>
              </a:rPr>
              <a:t>Contact</a:t>
            </a:r>
            <a:r>
              <a:rPr lang="en-US" sz="1600" b="0" baseline="0" dirty="0" smtClean="0">
                <a:solidFill>
                  <a:schemeClr val="bg1"/>
                </a:solidFill>
              </a:rPr>
              <a:t> Information</a:t>
            </a:r>
          </a:p>
          <a:p>
            <a:pPr marL="0" lvl="0" indent="0" fontAlgn="base">
              <a:spcBef>
                <a:spcPct val="0"/>
              </a:spcBef>
              <a:spcAft>
                <a:spcPct val="0"/>
              </a:spcAft>
              <a:buNone/>
            </a:pPr>
            <a:r>
              <a:rPr lang="en-US" sz="1600" b="0" baseline="0" dirty="0" smtClean="0">
                <a:solidFill>
                  <a:schemeClr val="bg1"/>
                </a:solidFill>
              </a:rPr>
              <a:t>www.futuregenerali.in</a:t>
            </a:r>
            <a:endParaRPr lang="en-US" sz="1600" b="0" dirty="0" smtClean="0">
              <a:solidFill>
                <a:schemeClr val="bg1"/>
              </a:solidFill>
            </a:endParaRPr>
          </a:p>
          <a:p>
            <a:pPr marL="0" lvl="0" indent="0" fontAlgn="base">
              <a:spcBef>
                <a:spcPct val="0"/>
              </a:spcBef>
              <a:spcAft>
                <a:spcPct val="0"/>
              </a:spcAft>
            </a:pPr>
            <a:endParaRPr lang="en-US" dirty="0"/>
          </a:p>
        </p:txBody>
      </p:sp>
    </p:spTree>
    <p:extLst>
      <p:ext uri="{BB962C8B-B14F-4D97-AF65-F5344CB8AC3E}">
        <p14:creationId xmlns:p14="http://schemas.microsoft.com/office/powerpoint/2010/main" val="1304270834"/>
      </p:ext>
    </p:extLst>
  </p:cSld>
  <p:clrMapOvr>
    <a:masterClrMapping/>
  </p:clrMapOvr>
  <p:transition>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1656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 id="2147483657" r:id="rId7"/>
    <p:sldLayoutId id="2147483654" r:id="rId8"/>
    <p:sldLayoutId id="2147483656" r:id="rId9"/>
  </p:sldLayoutIdLst>
  <p:transition>
    <p:wipe dir="r"/>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1"/>
          <p:cNvSpPr>
            <a:spLocks noGrp="1"/>
          </p:cNvSpPr>
          <p:nvPr>
            <p:ph type="ctrTitle"/>
          </p:nvPr>
        </p:nvSpPr>
        <p:spPr>
          <a:xfrm>
            <a:off x="304800" y="2667000"/>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pPr algn="ctr"/>
            <a:r>
              <a:rPr lang="en-US" sz="3500" dirty="0" smtClean="0">
                <a:latin typeface="Arial (headings)"/>
              </a:rPr>
              <a:t>Camel Insurance </a:t>
            </a:r>
            <a:endParaRPr lang="it-IT" sz="3500" dirty="0">
              <a:latin typeface="Arial (headings)"/>
            </a:endParaRPr>
          </a:p>
        </p:txBody>
      </p:sp>
      <p:pic>
        <p:nvPicPr>
          <p:cNvPr id="10242" name="Picture 2" descr="Image result for images of camel insurance"/>
          <p:cNvPicPr>
            <a:picLocks noChangeAspect="1" noChangeArrowheads="1"/>
          </p:cNvPicPr>
          <p:nvPr/>
        </p:nvPicPr>
        <p:blipFill>
          <a:blip r:embed="rId2" cstate="print"/>
          <a:srcRect/>
          <a:stretch>
            <a:fillRect/>
          </a:stretch>
        </p:blipFill>
        <p:spPr bwMode="auto">
          <a:xfrm>
            <a:off x="2590800" y="3505200"/>
            <a:ext cx="3962400" cy="1981200"/>
          </a:xfrm>
          <a:prstGeom prst="rect">
            <a:avLst/>
          </a:prstGeom>
          <a:noFill/>
        </p:spPr>
      </p:pic>
    </p:spTree>
    <p:extLst>
      <p:ext uri="{BB962C8B-B14F-4D97-AF65-F5344CB8AC3E}">
        <p14:creationId xmlns:p14="http://schemas.microsoft.com/office/powerpoint/2010/main" val="547374306"/>
      </p:ext>
    </p:extLst>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b="1" dirty="0" smtClean="0">
                <a:latin typeface="Arial (headings)"/>
              </a:rPr>
              <a:t>Camel Insurance</a:t>
            </a:r>
            <a:endParaRPr lang="en-US" sz="3200" b="1" dirty="0">
              <a:latin typeface="Arial (headings)"/>
            </a:endParaRPr>
          </a:p>
        </p:txBody>
      </p:sp>
      <p:sp>
        <p:nvSpPr>
          <p:cNvPr id="9" name="Right Arrow 8"/>
          <p:cNvSpPr/>
          <p:nvPr/>
        </p:nvSpPr>
        <p:spPr>
          <a:xfrm>
            <a:off x="3048000" y="4267200"/>
            <a:ext cx="4495800" cy="1295400"/>
          </a:xfrm>
          <a:prstGeom prst="rightArrow">
            <a:avLst/>
          </a:prstGeom>
          <a:solidFill>
            <a:schemeClr val="accent4">
              <a:lumMod val="40000"/>
              <a:lumOff val="60000"/>
            </a:schemeClr>
          </a:solidFill>
          <a:ln>
            <a:solidFill>
              <a:schemeClr val="bg1">
                <a:lumMod val="8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4163" indent="-284163" algn="ctr">
              <a:lnSpc>
                <a:spcPct val="200000"/>
              </a:lnSpc>
            </a:pPr>
            <a:r>
              <a:rPr lang="en-US" sz="1400" dirty="0" smtClean="0">
                <a:solidFill>
                  <a:schemeClr val="tx1"/>
                </a:solidFill>
                <a:latin typeface="Arial" charset="0"/>
                <a:cs typeface="Arial" charset="0"/>
              </a:rPr>
              <a:t>Claims Process</a:t>
            </a:r>
          </a:p>
        </p:txBody>
      </p:sp>
      <p:sp>
        <p:nvSpPr>
          <p:cNvPr id="12" name="Right Arrow 11"/>
          <p:cNvSpPr/>
          <p:nvPr/>
        </p:nvSpPr>
        <p:spPr>
          <a:xfrm>
            <a:off x="1981200" y="2895600"/>
            <a:ext cx="4495800" cy="1295400"/>
          </a:xfrm>
          <a:prstGeom prst="rightArrow">
            <a:avLst/>
          </a:prstGeom>
          <a:solidFill>
            <a:schemeClr val="accent4">
              <a:lumMod val="40000"/>
              <a:lumOff val="60000"/>
            </a:schemeClr>
          </a:solidFill>
          <a:ln>
            <a:solidFill>
              <a:schemeClr val="bg1">
                <a:lumMod val="8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4163" indent="-284163" algn="ctr">
              <a:lnSpc>
                <a:spcPct val="200000"/>
              </a:lnSpc>
            </a:pPr>
            <a:r>
              <a:rPr lang="en-US" sz="1400" dirty="0" smtClean="0">
                <a:solidFill>
                  <a:schemeClr val="tx1"/>
                </a:solidFill>
                <a:latin typeface="Arial" charset="0"/>
                <a:cs typeface="Arial" charset="0"/>
              </a:rPr>
              <a:t>Underwriting Guidelines</a:t>
            </a:r>
          </a:p>
        </p:txBody>
      </p:sp>
      <p:sp>
        <p:nvSpPr>
          <p:cNvPr id="13" name="Right Arrow 12"/>
          <p:cNvSpPr/>
          <p:nvPr/>
        </p:nvSpPr>
        <p:spPr>
          <a:xfrm>
            <a:off x="762000" y="1676400"/>
            <a:ext cx="4495800" cy="1295400"/>
          </a:xfrm>
          <a:prstGeom prst="rightArrow">
            <a:avLst/>
          </a:prstGeom>
          <a:solidFill>
            <a:schemeClr val="accent4">
              <a:lumMod val="40000"/>
              <a:lumOff val="60000"/>
            </a:schemeClr>
          </a:solidFill>
          <a:ln>
            <a:solidFill>
              <a:schemeClr val="bg1">
                <a:lumMod val="8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4163" indent="-284163" algn="ctr">
              <a:lnSpc>
                <a:spcPct val="200000"/>
              </a:lnSpc>
            </a:pPr>
            <a:r>
              <a:rPr lang="en-US" sz="1400" dirty="0" smtClean="0">
                <a:solidFill>
                  <a:schemeClr val="tx1"/>
                </a:solidFill>
                <a:latin typeface="Arial" charset="0"/>
                <a:cs typeface="Arial" charset="0"/>
              </a:rPr>
              <a:t>Features and benefits of Camel Insurance Policy</a:t>
            </a:r>
          </a:p>
        </p:txBody>
      </p:sp>
      <p:pic>
        <p:nvPicPr>
          <p:cNvPr id="9218" name="Picture 2" descr="Image result for images of camel insurance"/>
          <p:cNvPicPr>
            <a:picLocks noChangeAspect="1" noChangeArrowheads="1"/>
          </p:cNvPicPr>
          <p:nvPr/>
        </p:nvPicPr>
        <p:blipFill>
          <a:blip r:embed="rId3" cstate="print"/>
          <a:srcRect/>
          <a:stretch>
            <a:fillRect/>
          </a:stretch>
        </p:blipFill>
        <p:spPr bwMode="auto">
          <a:xfrm>
            <a:off x="7010400" y="2438400"/>
            <a:ext cx="1524000" cy="1219200"/>
          </a:xfrm>
          <a:prstGeom prst="rect">
            <a:avLst/>
          </a:prstGeom>
          <a:noFill/>
        </p:spPr>
      </p:pic>
    </p:spTree>
    <p:extLst>
      <p:ext uri="{BB962C8B-B14F-4D97-AF65-F5344CB8AC3E}">
        <p14:creationId xmlns:p14="http://schemas.microsoft.com/office/powerpoint/2010/main" val="408906326"/>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b="1" dirty="0" smtClean="0">
                <a:latin typeface="Arial (headings)"/>
              </a:rPr>
              <a:t>Coverages</a:t>
            </a:r>
            <a:endParaRPr lang="en-US" sz="3200" b="1" dirty="0">
              <a:latin typeface="Arial (headings)"/>
            </a:endParaRPr>
          </a:p>
        </p:txBody>
      </p:sp>
      <p:sp>
        <p:nvSpPr>
          <p:cNvPr id="8" name="Bevel 7"/>
          <p:cNvSpPr/>
          <p:nvPr/>
        </p:nvSpPr>
        <p:spPr>
          <a:xfrm>
            <a:off x="762000" y="1371600"/>
            <a:ext cx="7696200" cy="1295400"/>
          </a:xfrm>
          <a:prstGeom prst="bevel">
            <a:avLst/>
          </a:prstGeom>
          <a:solidFill>
            <a:schemeClr val="accent4">
              <a:lumMod val="40000"/>
              <a:lumOff val="60000"/>
            </a:schemeClr>
          </a:solidFill>
          <a:ln>
            <a:solidFill>
              <a:schemeClr val="bg1">
                <a:lumMod val="85000"/>
              </a:schemeClr>
            </a:solidFill>
          </a:ln>
          <a:effectLst>
            <a:reflection blurRad="6350" stA="50000" endA="300" endPos="5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tabLst>
                <a:tab pos="8058150" algn="l"/>
              </a:tabLst>
            </a:pPr>
            <a:r>
              <a:rPr lang="en-GB" sz="1400" dirty="0" smtClean="0">
                <a:solidFill>
                  <a:schemeClr val="tx1"/>
                </a:solidFill>
                <a:latin typeface="Arial" pitchFamily="34" charset="0"/>
                <a:cs typeface="Arial" pitchFamily="34" charset="0"/>
              </a:rPr>
              <a:t>This policy is specifically designed to provide valuable </a:t>
            </a:r>
            <a:r>
              <a:rPr lang="en-US" sz="1400" dirty="0" smtClean="0">
                <a:solidFill>
                  <a:schemeClr val="tx1"/>
                </a:solidFill>
                <a:latin typeface="Arial" pitchFamily="34" charset="0"/>
                <a:cs typeface="Arial" pitchFamily="34" charset="0"/>
              </a:rPr>
              <a:t>financial</a:t>
            </a:r>
            <a:r>
              <a:rPr lang="en-GB" sz="1400" dirty="0" smtClean="0">
                <a:solidFill>
                  <a:schemeClr val="tx1"/>
                </a:solidFill>
                <a:latin typeface="Arial" pitchFamily="34" charset="0"/>
                <a:cs typeface="Arial" pitchFamily="34" charset="0"/>
              </a:rPr>
              <a:t> protection to Camel Owners of Urban, Semi-urban and Rural </a:t>
            </a:r>
          </a:p>
        </p:txBody>
      </p:sp>
      <p:sp>
        <p:nvSpPr>
          <p:cNvPr id="17" name="Right Arrow Callout 16"/>
          <p:cNvSpPr/>
          <p:nvPr/>
        </p:nvSpPr>
        <p:spPr>
          <a:xfrm>
            <a:off x="990600" y="3962400"/>
            <a:ext cx="1676400" cy="1524000"/>
          </a:xfrm>
          <a:prstGeom prst="rightArrowCallout">
            <a:avLst/>
          </a:prstGeom>
          <a:solidFill>
            <a:schemeClr val="accent4">
              <a:lumMod val="40000"/>
              <a:lumOff val="60000"/>
            </a:schemeClr>
          </a:solidFill>
          <a:ln>
            <a:solidFill>
              <a:schemeClr val="bg1">
                <a:lumMod val="85000"/>
              </a:schemeClr>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Coverage</a:t>
            </a:r>
            <a:endParaRPr lang="en-US" sz="1400" dirty="0">
              <a:solidFill>
                <a:schemeClr val="tx1"/>
              </a:solidFill>
              <a:latin typeface="Arial" pitchFamily="34" charset="0"/>
              <a:cs typeface="Arial" pitchFamily="34" charset="0"/>
            </a:endParaRPr>
          </a:p>
        </p:txBody>
      </p:sp>
      <p:sp>
        <p:nvSpPr>
          <p:cNvPr id="20" name="Up Arrow 19"/>
          <p:cNvSpPr/>
          <p:nvPr/>
        </p:nvSpPr>
        <p:spPr>
          <a:xfrm rot="3902442">
            <a:off x="2976143" y="3506839"/>
            <a:ext cx="533400" cy="1358255"/>
          </a:xfrm>
          <a:prstGeom prst="upArrow">
            <a:avLst/>
          </a:prstGeom>
          <a:solidFill>
            <a:schemeClr val="accent4">
              <a:lumMod val="40000"/>
              <a:lumOff val="60000"/>
            </a:schemeClr>
          </a:solidFill>
          <a:ln>
            <a:solidFill>
              <a:schemeClr val="bg1">
                <a:lumMod val="85000"/>
              </a:schemeClr>
            </a:solidFill>
          </a:ln>
          <a:scene3d>
            <a:camera prst="perspectiveBelow"/>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Up Arrow 20"/>
          <p:cNvSpPr/>
          <p:nvPr/>
        </p:nvSpPr>
        <p:spPr>
          <a:xfrm rot="6671920">
            <a:off x="2977512" y="4615700"/>
            <a:ext cx="533400" cy="1358255"/>
          </a:xfrm>
          <a:prstGeom prst="upArrow">
            <a:avLst/>
          </a:prstGeom>
          <a:solidFill>
            <a:schemeClr val="accent4">
              <a:lumMod val="40000"/>
              <a:lumOff val="60000"/>
            </a:schemeClr>
          </a:solidFill>
          <a:ln>
            <a:solidFill>
              <a:schemeClr val="bg1">
                <a:lumMod val="85000"/>
              </a:schemeClr>
            </a:solidFill>
          </a:ln>
          <a:scene3d>
            <a:camera prst="perspectiveBelow"/>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21"/>
          <p:cNvSpPr/>
          <p:nvPr/>
        </p:nvSpPr>
        <p:spPr>
          <a:xfrm>
            <a:off x="4648200" y="3429000"/>
            <a:ext cx="2133600" cy="838200"/>
          </a:xfrm>
          <a:prstGeom prst="roundRect">
            <a:avLst/>
          </a:prstGeom>
          <a:solidFill>
            <a:schemeClr val="accent4">
              <a:lumMod val="40000"/>
              <a:lumOff val="60000"/>
            </a:schemeClr>
          </a:solidFill>
          <a:ln>
            <a:solidFill>
              <a:schemeClr val="bg1">
                <a:lumMod val="8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4163" indent="-284163" algn="ctr">
              <a:tabLst>
                <a:tab pos="8058150" algn="l"/>
              </a:tabLst>
            </a:pPr>
            <a:r>
              <a:rPr lang="en-US" sz="1400" dirty="0" smtClean="0">
                <a:solidFill>
                  <a:schemeClr val="tx1"/>
                </a:solidFill>
                <a:latin typeface="Arial" pitchFamily="34" charset="0"/>
                <a:cs typeface="Arial" pitchFamily="34" charset="0"/>
              </a:rPr>
              <a:t>Death of Camel by </a:t>
            </a:r>
          </a:p>
          <a:p>
            <a:pPr marL="284163" indent="-284163" algn="ctr">
              <a:tabLst>
                <a:tab pos="8058150" algn="l"/>
              </a:tabLst>
            </a:pPr>
            <a:r>
              <a:rPr lang="en-US" sz="1400" dirty="0" smtClean="0">
                <a:solidFill>
                  <a:schemeClr val="tx1"/>
                </a:solidFill>
                <a:latin typeface="Arial" pitchFamily="34" charset="0"/>
                <a:cs typeface="Arial" pitchFamily="34" charset="0"/>
              </a:rPr>
              <a:t>disease or accident</a:t>
            </a:r>
          </a:p>
        </p:txBody>
      </p:sp>
      <p:sp>
        <p:nvSpPr>
          <p:cNvPr id="23" name="Rounded Rectangle 22"/>
          <p:cNvSpPr/>
          <p:nvPr/>
        </p:nvSpPr>
        <p:spPr>
          <a:xfrm>
            <a:off x="4724400" y="4800600"/>
            <a:ext cx="2133600" cy="1524000"/>
          </a:xfrm>
          <a:prstGeom prst="roundRect">
            <a:avLst/>
          </a:prstGeom>
          <a:solidFill>
            <a:schemeClr val="accent4">
              <a:lumMod val="40000"/>
              <a:lumOff val="60000"/>
            </a:schemeClr>
          </a:solidFill>
          <a:ln>
            <a:solidFill>
              <a:schemeClr val="bg1">
                <a:lumMod val="8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Permanent Total Disability of the Camel due to accident, which results in that animal no longer being able to fulfill the purpose for which it was intended</a:t>
            </a:r>
            <a:endParaRPr lang="en-US" sz="1400" dirty="0">
              <a:solidFill>
                <a:schemeClr val="tx1"/>
              </a:solidFill>
              <a:latin typeface="Arial" pitchFamily="34" charset="0"/>
              <a:cs typeface="Arial" pitchFamily="34" charset="0"/>
            </a:endParaRPr>
          </a:p>
        </p:txBody>
      </p:sp>
      <p:pic>
        <p:nvPicPr>
          <p:cNvPr id="7170" name="Picture 2" descr="Image result for images of camel insurance"/>
          <p:cNvPicPr>
            <a:picLocks noChangeAspect="1" noChangeArrowheads="1"/>
          </p:cNvPicPr>
          <p:nvPr/>
        </p:nvPicPr>
        <p:blipFill>
          <a:blip r:embed="rId2" cstate="print"/>
          <a:srcRect/>
          <a:stretch>
            <a:fillRect/>
          </a:stretch>
        </p:blipFill>
        <p:spPr bwMode="auto">
          <a:xfrm>
            <a:off x="6858000" y="0"/>
            <a:ext cx="2286000" cy="1295400"/>
          </a:xfrm>
          <a:prstGeom prst="rect">
            <a:avLst/>
          </a:prstGeom>
          <a:noFill/>
        </p:spPr>
      </p:pic>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b="1" dirty="0" smtClean="0">
                <a:latin typeface="Arial (headings)"/>
              </a:rPr>
              <a:t>Premium </a:t>
            </a:r>
            <a:endParaRPr lang="en-US" sz="3200" b="1" dirty="0">
              <a:latin typeface="Arial (headings)"/>
            </a:endParaRPr>
          </a:p>
        </p:txBody>
      </p:sp>
      <p:sp>
        <p:nvSpPr>
          <p:cNvPr id="9" name="Notched Right Arrow 8"/>
          <p:cNvSpPr/>
          <p:nvPr/>
        </p:nvSpPr>
        <p:spPr>
          <a:xfrm>
            <a:off x="1219200" y="1295400"/>
            <a:ext cx="2362200" cy="685800"/>
          </a:xfrm>
          <a:prstGeom prst="notchedRightArrow">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charset="0"/>
              </a:rPr>
              <a:t>For Death only cover</a:t>
            </a:r>
            <a:endParaRPr lang="en-US" sz="1400" dirty="0">
              <a:solidFill>
                <a:schemeClr val="tx1"/>
              </a:solidFill>
            </a:endParaRPr>
          </a:p>
        </p:txBody>
      </p:sp>
      <p:sp>
        <p:nvSpPr>
          <p:cNvPr id="13" name="Notched Right Arrow 12"/>
          <p:cNvSpPr/>
          <p:nvPr/>
        </p:nvSpPr>
        <p:spPr>
          <a:xfrm>
            <a:off x="1219200" y="2133600"/>
            <a:ext cx="2362200" cy="685800"/>
          </a:xfrm>
          <a:prstGeom prst="notchedRightArrow">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charset="0"/>
              </a:rPr>
              <a:t>For PTD cover</a:t>
            </a:r>
            <a:endParaRPr lang="en-US" sz="1400" dirty="0">
              <a:solidFill>
                <a:schemeClr val="tx1"/>
              </a:solidFill>
            </a:endParaRPr>
          </a:p>
        </p:txBody>
      </p:sp>
      <p:sp>
        <p:nvSpPr>
          <p:cNvPr id="15" name="Down Arrow Callout 14"/>
          <p:cNvSpPr/>
          <p:nvPr/>
        </p:nvSpPr>
        <p:spPr>
          <a:xfrm>
            <a:off x="2819400" y="762000"/>
            <a:ext cx="2590800" cy="609600"/>
          </a:xfrm>
          <a:prstGeom prst="downArrowCallout">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Premium Rate</a:t>
            </a:r>
            <a:endParaRPr lang="en-US" sz="1400" dirty="0">
              <a:solidFill>
                <a:schemeClr val="tx1"/>
              </a:solidFill>
              <a:latin typeface="Arial" pitchFamily="34" charset="0"/>
              <a:cs typeface="Arial" pitchFamily="34" charset="0"/>
            </a:endParaRPr>
          </a:p>
        </p:txBody>
      </p:sp>
      <p:sp>
        <p:nvSpPr>
          <p:cNvPr id="16" name="Flowchart: Process 15"/>
          <p:cNvSpPr/>
          <p:nvPr/>
        </p:nvSpPr>
        <p:spPr>
          <a:xfrm>
            <a:off x="2819400" y="2895600"/>
            <a:ext cx="2438400" cy="304800"/>
          </a:xfrm>
          <a:prstGeom prst="flowChartProcess">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Group Discount</a:t>
            </a:r>
          </a:p>
        </p:txBody>
      </p:sp>
      <p:sp>
        <p:nvSpPr>
          <p:cNvPr id="17" name="Down Arrow Callout 16"/>
          <p:cNvSpPr/>
          <p:nvPr/>
        </p:nvSpPr>
        <p:spPr>
          <a:xfrm>
            <a:off x="1219200" y="3352800"/>
            <a:ext cx="1676400" cy="457200"/>
          </a:xfrm>
          <a:prstGeom prst="downArrowCallout">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No. of Camels</a:t>
            </a:r>
            <a:endParaRPr lang="en-US" sz="1400" dirty="0">
              <a:solidFill>
                <a:schemeClr val="tx1"/>
              </a:solidFill>
              <a:latin typeface="Arial" pitchFamily="34" charset="0"/>
              <a:cs typeface="Arial" pitchFamily="34" charset="0"/>
            </a:endParaRPr>
          </a:p>
        </p:txBody>
      </p:sp>
      <p:sp>
        <p:nvSpPr>
          <p:cNvPr id="18" name="Down Arrow Callout 17"/>
          <p:cNvSpPr/>
          <p:nvPr/>
        </p:nvSpPr>
        <p:spPr>
          <a:xfrm>
            <a:off x="4800600" y="3352800"/>
            <a:ext cx="1752600" cy="457200"/>
          </a:xfrm>
          <a:prstGeom prst="downArrowCallout">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pitchFamily="34" charset="0"/>
                <a:cs typeface="Arial" pitchFamily="34" charset="0"/>
              </a:rPr>
              <a:t>Rate of Discount</a:t>
            </a:r>
          </a:p>
        </p:txBody>
      </p:sp>
      <p:sp>
        <p:nvSpPr>
          <p:cNvPr id="21" name="Flowchart: Display 20"/>
          <p:cNvSpPr/>
          <p:nvPr/>
        </p:nvSpPr>
        <p:spPr>
          <a:xfrm>
            <a:off x="4876800" y="3886200"/>
            <a:ext cx="1524000" cy="381000"/>
          </a:xfrm>
          <a:prstGeom prst="flowChartDisplay">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2.5 %</a:t>
            </a:r>
            <a:endParaRPr lang="en-US" dirty="0">
              <a:solidFill>
                <a:schemeClr val="tx1"/>
              </a:solidFill>
            </a:endParaRPr>
          </a:p>
        </p:txBody>
      </p:sp>
      <p:sp>
        <p:nvSpPr>
          <p:cNvPr id="22" name="Flowchart: Display 21"/>
          <p:cNvSpPr/>
          <p:nvPr/>
        </p:nvSpPr>
        <p:spPr>
          <a:xfrm>
            <a:off x="4876800" y="4343400"/>
            <a:ext cx="1524000" cy="381000"/>
          </a:xfrm>
          <a:prstGeom prst="flowChartDisplay">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5 %</a:t>
            </a:r>
            <a:endParaRPr lang="en-US" dirty="0">
              <a:solidFill>
                <a:schemeClr val="tx1"/>
              </a:solidFill>
            </a:endParaRPr>
          </a:p>
        </p:txBody>
      </p:sp>
      <p:sp>
        <p:nvSpPr>
          <p:cNvPr id="23" name="Flowchart: Display 22"/>
          <p:cNvSpPr/>
          <p:nvPr/>
        </p:nvSpPr>
        <p:spPr>
          <a:xfrm>
            <a:off x="4876800" y="4800600"/>
            <a:ext cx="1524000" cy="381000"/>
          </a:xfrm>
          <a:prstGeom prst="flowChartDisplay">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7.5 %</a:t>
            </a:r>
            <a:endParaRPr lang="en-US" dirty="0">
              <a:solidFill>
                <a:schemeClr val="tx1"/>
              </a:solidFill>
            </a:endParaRPr>
          </a:p>
        </p:txBody>
      </p:sp>
      <p:sp>
        <p:nvSpPr>
          <p:cNvPr id="24" name="Flowchart: Display 23"/>
          <p:cNvSpPr/>
          <p:nvPr/>
        </p:nvSpPr>
        <p:spPr>
          <a:xfrm>
            <a:off x="4876800" y="5257800"/>
            <a:ext cx="1524000" cy="381000"/>
          </a:xfrm>
          <a:prstGeom prst="flowChartDisplay">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10 %</a:t>
            </a:r>
            <a:endParaRPr lang="en-US" dirty="0">
              <a:solidFill>
                <a:schemeClr val="tx1"/>
              </a:solidFill>
            </a:endParaRPr>
          </a:p>
        </p:txBody>
      </p:sp>
      <p:sp>
        <p:nvSpPr>
          <p:cNvPr id="25" name="Flowchart: Display 24"/>
          <p:cNvSpPr/>
          <p:nvPr/>
        </p:nvSpPr>
        <p:spPr>
          <a:xfrm>
            <a:off x="4876800" y="5715000"/>
            <a:ext cx="1524000" cy="381000"/>
          </a:xfrm>
          <a:prstGeom prst="flowChartDisplay">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12.5 %</a:t>
            </a:r>
            <a:endParaRPr lang="en-US" dirty="0">
              <a:solidFill>
                <a:schemeClr val="tx1"/>
              </a:solidFill>
            </a:endParaRPr>
          </a:p>
        </p:txBody>
      </p:sp>
      <p:sp>
        <p:nvSpPr>
          <p:cNvPr id="26" name="Flowchart: Display 25"/>
          <p:cNvSpPr/>
          <p:nvPr/>
        </p:nvSpPr>
        <p:spPr>
          <a:xfrm>
            <a:off x="4876800" y="6172200"/>
            <a:ext cx="1524000" cy="381000"/>
          </a:xfrm>
          <a:prstGeom prst="flowChartDisplay">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15 %</a:t>
            </a:r>
            <a:endParaRPr lang="en-US" dirty="0">
              <a:solidFill>
                <a:schemeClr val="tx1"/>
              </a:solidFill>
            </a:endParaRPr>
          </a:p>
        </p:txBody>
      </p:sp>
      <p:sp>
        <p:nvSpPr>
          <p:cNvPr id="27" name="Oval 26"/>
          <p:cNvSpPr/>
          <p:nvPr/>
        </p:nvSpPr>
        <p:spPr>
          <a:xfrm>
            <a:off x="4876800" y="1295400"/>
            <a:ext cx="1447800" cy="533400"/>
          </a:xfrm>
          <a:prstGeom prst="ellipse">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charset="0"/>
              </a:rPr>
              <a:t>4.50%+ST</a:t>
            </a:r>
            <a:endParaRPr lang="en-US" sz="1400" dirty="0">
              <a:solidFill>
                <a:schemeClr val="tx1"/>
              </a:solidFill>
            </a:endParaRPr>
          </a:p>
        </p:txBody>
      </p:sp>
      <p:sp>
        <p:nvSpPr>
          <p:cNvPr id="29" name="Oval 28"/>
          <p:cNvSpPr/>
          <p:nvPr/>
        </p:nvSpPr>
        <p:spPr>
          <a:xfrm>
            <a:off x="4876800" y="1981200"/>
            <a:ext cx="1447800" cy="533400"/>
          </a:xfrm>
          <a:prstGeom prst="ellipse">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rial" charset="0"/>
              </a:rPr>
              <a:t>1.00%+ST </a:t>
            </a:r>
            <a:endParaRPr lang="en-US" sz="1400" dirty="0">
              <a:solidFill>
                <a:schemeClr val="tx1"/>
              </a:solidFill>
            </a:endParaRPr>
          </a:p>
        </p:txBody>
      </p:sp>
      <p:sp>
        <p:nvSpPr>
          <p:cNvPr id="30" name="Chevron 29"/>
          <p:cNvSpPr/>
          <p:nvPr/>
        </p:nvSpPr>
        <p:spPr>
          <a:xfrm>
            <a:off x="1447800" y="3886200"/>
            <a:ext cx="1371600" cy="381000"/>
          </a:xfrm>
          <a:prstGeom prst="chevron">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5-10</a:t>
            </a:r>
            <a:endParaRPr lang="en-US" dirty="0">
              <a:solidFill>
                <a:schemeClr val="tx1"/>
              </a:solidFill>
            </a:endParaRPr>
          </a:p>
        </p:txBody>
      </p:sp>
      <p:sp>
        <p:nvSpPr>
          <p:cNvPr id="31" name="Chevron 30"/>
          <p:cNvSpPr/>
          <p:nvPr/>
        </p:nvSpPr>
        <p:spPr>
          <a:xfrm>
            <a:off x="1447800" y="4343400"/>
            <a:ext cx="1371600" cy="381000"/>
          </a:xfrm>
          <a:prstGeom prst="chevron">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11-15</a:t>
            </a:r>
            <a:endParaRPr lang="en-US" dirty="0">
              <a:solidFill>
                <a:schemeClr val="tx1"/>
              </a:solidFill>
            </a:endParaRPr>
          </a:p>
        </p:txBody>
      </p:sp>
      <p:sp>
        <p:nvSpPr>
          <p:cNvPr id="32" name="Chevron 31"/>
          <p:cNvSpPr/>
          <p:nvPr/>
        </p:nvSpPr>
        <p:spPr>
          <a:xfrm>
            <a:off x="1447800" y="4800600"/>
            <a:ext cx="1371600" cy="381000"/>
          </a:xfrm>
          <a:prstGeom prst="chevron">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16-25</a:t>
            </a:r>
            <a:endParaRPr lang="en-US" dirty="0">
              <a:solidFill>
                <a:schemeClr val="tx1"/>
              </a:solidFill>
            </a:endParaRPr>
          </a:p>
        </p:txBody>
      </p:sp>
      <p:sp>
        <p:nvSpPr>
          <p:cNvPr id="33" name="Chevron 32"/>
          <p:cNvSpPr/>
          <p:nvPr/>
        </p:nvSpPr>
        <p:spPr>
          <a:xfrm>
            <a:off x="1447800" y="5257800"/>
            <a:ext cx="1371600" cy="381000"/>
          </a:xfrm>
          <a:prstGeom prst="chevron">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26-50</a:t>
            </a:r>
            <a:endParaRPr lang="en-US" dirty="0">
              <a:solidFill>
                <a:schemeClr val="tx1"/>
              </a:solidFill>
            </a:endParaRPr>
          </a:p>
        </p:txBody>
      </p:sp>
      <p:sp>
        <p:nvSpPr>
          <p:cNvPr id="34" name="Chevron 33"/>
          <p:cNvSpPr/>
          <p:nvPr/>
        </p:nvSpPr>
        <p:spPr>
          <a:xfrm>
            <a:off x="1447800" y="5715000"/>
            <a:ext cx="1371600" cy="381000"/>
          </a:xfrm>
          <a:prstGeom prst="chevron">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51-100</a:t>
            </a:r>
            <a:endParaRPr lang="en-US" dirty="0">
              <a:solidFill>
                <a:schemeClr val="tx1"/>
              </a:solidFill>
            </a:endParaRPr>
          </a:p>
        </p:txBody>
      </p:sp>
      <p:sp>
        <p:nvSpPr>
          <p:cNvPr id="35" name="Chevron 34"/>
          <p:cNvSpPr/>
          <p:nvPr/>
        </p:nvSpPr>
        <p:spPr>
          <a:xfrm>
            <a:off x="1447800" y="6172200"/>
            <a:ext cx="1371600" cy="381000"/>
          </a:xfrm>
          <a:prstGeom prst="chevron">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101-500</a:t>
            </a:r>
            <a:endParaRPr lang="en-US" dirty="0">
              <a:solidFill>
                <a:schemeClr val="tx1"/>
              </a:solidFill>
            </a:endParaRPr>
          </a:p>
        </p:txBody>
      </p:sp>
      <p:pic>
        <p:nvPicPr>
          <p:cNvPr id="5122" name="Picture 2" descr="Image result for images of camel insurance"/>
          <p:cNvPicPr>
            <a:picLocks noChangeAspect="1" noChangeArrowheads="1"/>
          </p:cNvPicPr>
          <p:nvPr/>
        </p:nvPicPr>
        <p:blipFill>
          <a:blip r:embed="rId2" cstate="print"/>
          <a:srcRect/>
          <a:stretch>
            <a:fillRect/>
          </a:stretch>
        </p:blipFill>
        <p:spPr bwMode="auto">
          <a:xfrm>
            <a:off x="2895600" y="4419600"/>
            <a:ext cx="1905001" cy="1371600"/>
          </a:xfrm>
          <a:prstGeom prst="rect">
            <a:avLst/>
          </a:prstGeom>
          <a:noFill/>
        </p:spPr>
      </p:pic>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b="1" dirty="0" smtClean="0">
                <a:latin typeface="Arial (headings)"/>
              </a:rPr>
              <a:t>Underwriting Guidelines</a:t>
            </a:r>
            <a:endParaRPr lang="en-US" sz="3200" b="1" dirty="0">
              <a:latin typeface="Arial (headings)"/>
            </a:endParaRPr>
          </a:p>
        </p:txBody>
      </p:sp>
      <p:sp>
        <p:nvSpPr>
          <p:cNvPr id="8" name="Bevel 7"/>
          <p:cNvSpPr/>
          <p:nvPr/>
        </p:nvSpPr>
        <p:spPr>
          <a:xfrm>
            <a:off x="457200" y="1143000"/>
            <a:ext cx="8305800" cy="5105400"/>
          </a:xfrm>
          <a:prstGeom prst="bevel">
            <a:avLst/>
          </a:prstGeom>
          <a:solidFill>
            <a:schemeClr val="accent4">
              <a:lumMod val="40000"/>
              <a:lumOff val="60000"/>
            </a:schemeClr>
          </a:solidFill>
          <a:ln>
            <a:solidFill>
              <a:schemeClr val="bg1">
                <a:lumMod val="8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4163" indent="-284163">
              <a:lnSpc>
                <a:spcPct val="80000"/>
              </a:lnSpc>
              <a:buFont typeface="Wingdings" pitchFamily="2" charset="2"/>
              <a:buChar char="q"/>
            </a:pPr>
            <a:endParaRPr lang="en-US" sz="1400" dirty="0" smtClean="0">
              <a:solidFill>
                <a:schemeClr val="tx1"/>
              </a:solidFill>
              <a:latin typeface="Arial" pitchFamily="34" charset="0"/>
              <a:cs typeface="Arial" pitchFamily="34" charset="0"/>
            </a:endParaRPr>
          </a:p>
          <a:p>
            <a:pPr marL="284163" indent="-284163">
              <a:lnSpc>
                <a:spcPct val="80000"/>
              </a:lnSpc>
              <a:buFont typeface="Wingdings" pitchFamily="2" charset="2"/>
              <a:buChar char="q"/>
            </a:pPr>
            <a:endParaRPr lang="en-US" sz="1400" dirty="0" smtClean="0">
              <a:solidFill>
                <a:schemeClr val="tx1"/>
              </a:solidFill>
              <a:latin typeface="Arial" pitchFamily="34" charset="0"/>
              <a:cs typeface="Arial" pitchFamily="34" charset="0"/>
            </a:endParaRP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Duly Filled Proposal Form</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Age Limit 3-10 yrs. Higher or Lower age can be covered by charging extra premium on case to case basis</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Proposed Camel should be sound and healthy in condition</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Camel tagged with either eat tag or Microchip &amp;/or Photographs be taken</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Photographs of the Camel should clearly show </a:t>
            </a:r>
            <a:r>
              <a:rPr lang="en-US" sz="1400" dirty="0" err="1" smtClean="0">
                <a:solidFill>
                  <a:schemeClr val="tx1"/>
                </a:solidFill>
                <a:latin typeface="Arial" pitchFamily="34" charset="0"/>
                <a:cs typeface="Arial" pitchFamily="34" charset="0"/>
              </a:rPr>
              <a:t>eartag</a:t>
            </a:r>
            <a:r>
              <a:rPr lang="en-US" sz="1400" dirty="0" smtClean="0">
                <a:solidFill>
                  <a:schemeClr val="tx1"/>
                </a:solidFill>
                <a:latin typeface="Arial" pitchFamily="34" charset="0"/>
                <a:cs typeface="Arial" pitchFamily="34" charset="0"/>
              </a:rPr>
              <a:t>, if applied and proper description of the Camel</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Certificate of Fitness –cum –Valuation issued by a qualified Veterinary Doctor is required with proposal</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Purchase Receipt be collected if camel is purchased</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If proposal is for high value Camel than possibly certificate from 2 vets can be asked for</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Information about any epidemic of disease should be collected from the nearby veterinary hospitals</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Proposer’s Mobile No. and Phone No. to be collected for contact in case of any claim</a:t>
            </a:r>
          </a:p>
          <a:p>
            <a:pPr marL="284163" indent="-284163">
              <a:lnSpc>
                <a:spcPct val="80000"/>
              </a:lnSpc>
              <a:buFont typeface="Wingdings" pitchFamily="2" charset="2"/>
              <a:buChar char="q"/>
            </a:pPr>
            <a:r>
              <a:rPr lang="en-US" sz="1400" dirty="0" smtClean="0">
                <a:solidFill>
                  <a:schemeClr val="tx1"/>
                </a:solidFill>
                <a:latin typeface="Arial" pitchFamily="34" charset="0"/>
                <a:cs typeface="Arial" pitchFamily="34" charset="0"/>
              </a:rPr>
              <a:t>Policy shall be subject to Contribution, Cancellation and Arbitration conditions</a:t>
            </a:r>
          </a:p>
          <a:p>
            <a:pPr marL="284163" indent="-284163">
              <a:lnSpc>
                <a:spcPct val="80000"/>
              </a:lnSpc>
              <a:buFont typeface="Arial" pitchFamily="34" charset="0"/>
              <a:buChar char="•"/>
            </a:pPr>
            <a:endParaRPr lang="en-US" sz="1400" dirty="0" smtClean="0">
              <a:solidFill>
                <a:schemeClr val="tx1"/>
              </a:solidFill>
              <a:latin typeface="Arial" pitchFamily="34" charset="0"/>
              <a:cs typeface="Arial" pitchFamily="34" charset="0"/>
            </a:endParaRPr>
          </a:p>
          <a:p>
            <a:pPr marL="284163" indent="-284163">
              <a:lnSpc>
                <a:spcPct val="80000"/>
              </a:lnSpc>
              <a:buFont typeface="Arial" pitchFamily="34" charset="0"/>
              <a:buChar char="•"/>
            </a:pPr>
            <a:endParaRPr lang="en-US" sz="1400" dirty="0" smtClean="0">
              <a:solidFill>
                <a:schemeClr val="tx1"/>
              </a:solidFill>
              <a:latin typeface="Arial" pitchFamily="34" charset="0"/>
              <a:cs typeface="Arial" pitchFamily="34" charset="0"/>
            </a:endParaRPr>
          </a:p>
          <a:p>
            <a:pPr marL="284163" indent="-284163">
              <a:lnSpc>
                <a:spcPct val="80000"/>
              </a:lnSpc>
            </a:pPr>
            <a:endParaRPr lang="en-US" sz="1400" dirty="0" smtClean="0">
              <a:solidFill>
                <a:schemeClr val="tx1"/>
              </a:solidFill>
              <a:latin typeface="Arial" pitchFamily="34" charset="0"/>
              <a:cs typeface="Arial" pitchFamily="34" charset="0"/>
            </a:endParaRPr>
          </a:p>
          <a:p>
            <a:pPr marL="284163" indent="-284163">
              <a:lnSpc>
                <a:spcPct val="80000"/>
              </a:lnSpc>
              <a:buFont typeface="Arial" pitchFamily="34" charset="0"/>
              <a:buChar char="•"/>
            </a:pPr>
            <a:endParaRPr lang="en-US" sz="1400" dirty="0" smtClean="0">
              <a:solidFill>
                <a:schemeClr val="tx1"/>
              </a:solidFill>
              <a:latin typeface="Arial" pitchFamily="34" charset="0"/>
              <a:cs typeface="Arial" pitchFamily="34" charset="0"/>
            </a:endParaRPr>
          </a:p>
          <a:p>
            <a:pPr marL="284163" indent="-284163">
              <a:lnSpc>
                <a:spcPct val="80000"/>
              </a:lnSpc>
              <a:buFont typeface="Arial" pitchFamily="34" charset="0"/>
              <a:buChar char="•"/>
            </a:pPr>
            <a:endParaRPr lang="en-US" sz="1400" dirty="0" smtClean="0">
              <a:solidFill>
                <a:schemeClr val="tx1"/>
              </a:solidFill>
              <a:latin typeface="Arial" pitchFamily="34" charset="0"/>
              <a:cs typeface="Arial" pitchFamily="34" charset="0"/>
            </a:endParaRPr>
          </a:p>
        </p:txBody>
      </p:sp>
      <p:pic>
        <p:nvPicPr>
          <p:cNvPr id="9" name="Picture 2" descr="Image result for images of camel insurance"/>
          <p:cNvPicPr>
            <a:picLocks noChangeAspect="1" noChangeArrowheads="1"/>
          </p:cNvPicPr>
          <p:nvPr/>
        </p:nvPicPr>
        <p:blipFill>
          <a:blip r:embed="rId2" cstate="print"/>
          <a:srcRect/>
          <a:stretch>
            <a:fillRect/>
          </a:stretch>
        </p:blipFill>
        <p:spPr bwMode="auto">
          <a:xfrm>
            <a:off x="6477001" y="0"/>
            <a:ext cx="2666999" cy="1066800"/>
          </a:xfrm>
          <a:prstGeom prst="rect">
            <a:avLst/>
          </a:prstGeom>
          <a:noFill/>
        </p:spPr>
      </p:pic>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b="1" dirty="0" smtClean="0">
                <a:latin typeface="Arial (headings)"/>
              </a:rPr>
              <a:t>Major Exclusions</a:t>
            </a:r>
            <a:endParaRPr lang="en-US" sz="3200" b="1" dirty="0">
              <a:latin typeface="Arial (headings)"/>
            </a:endParaRPr>
          </a:p>
        </p:txBody>
      </p:sp>
      <p:sp>
        <p:nvSpPr>
          <p:cNvPr id="7" name="Bevel 6"/>
          <p:cNvSpPr/>
          <p:nvPr/>
        </p:nvSpPr>
        <p:spPr>
          <a:xfrm>
            <a:off x="457200" y="1143000"/>
            <a:ext cx="8305800" cy="5105400"/>
          </a:xfrm>
          <a:prstGeom prst="bevel">
            <a:avLst/>
          </a:prstGeom>
          <a:solidFill>
            <a:schemeClr val="accent4">
              <a:lumMod val="40000"/>
              <a:lumOff val="60000"/>
            </a:schemeClr>
          </a:solidFill>
          <a:ln>
            <a:solidFill>
              <a:schemeClr val="bg1">
                <a:lumMod val="8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57200" indent="-457200">
              <a:lnSpc>
                <a:spcPct val="80000"/>
              </a:lnSpc>
              <a:buFont typeface="Wingdings" pitchFamily="2" charset="2"/>
              <a:buChar char="q"/>
            </a:pPr>
            <a:endParaRPr lang="en-US" sz="1400" dirty="0" smtClean="0">
              <a:solidFill>
                <a:schemeClr val="tx1"/>
              </a:solidFill>
              <a:latin typeface="Arial" pitchFamily="34" charset="0"/>
              <a:cs typeface="Arial" pitchFamily="34" charset="0"/>
            </a:endParaRPr>
          </a:p>
          <a:p>
            <a:pPr marL="457200" indent="-457200">
              <a:lnSpc>
                <a:spcPct val="80000"/>
              </a:lnSpc>
              <a:buFont typeface="Wingdings" pitchFamily="2" charset="2"/>
              <a:buChar char="q"/>
            </a:pPr>
            <a:endParaRPr lang="en-US" sz="1400" dirty="0" smtClean="0">
              <a:solidFill>
                <a:schemeClr val="tx1"/>
              </a:solidFill>
              <a:latin typeface="Arial" pitchFamily="34" charset="0"/>
              <a:cs typeface="Arial" pitchFamily="34" charset="0"/>
            </a:endParaRPr>
          </a:p>
          <a:p>
            <a:pPr marL="457200" indent="-457200">
              <a:lnSpc>
                <a:spcPct val="80000"/>
              </a:lnSpc>
              <a:buFont typeface="Wingdings" pitchFamily="2" charset="2"/>
              <a:buChar char="q"/>
            </a:pPr>
            <a:r>
              <a:rPr lang="en-US" sz="1400" dirty="0" smtClean="0">
                <a:solidFill>
                  <a:schemeClr val="tx1"/>
                </a:solidFill>
                <a:latin typeface="Arial" pitchFamily="34" charset="0"/>
                <a:cs typeface="Arial" pitchFamily="34" charset="0"/>
              </a:rPr>
              <a:t>Malicious or willful injury or neglect, overloading, unskillful treatment. </a:t>
            </a:r>
          </a:p>
          <a:p>
            <a:pPr marL="457200" indent="-457200">
              <a:lnSpc>
                <a:spcPct val="80000"/>
              </a:lnSpc>
              <a:buFont typeface="Wingdings" pitchFamily="2" charset="2"/>
              <a:buChar char="q"/>
            </a:pPr>
            <a:r>
              <a:rPr lang="en-US" sz="1400" dirty="0" smtClean="0">
                <a:solidFill>
                  <a:schemeClr val="tx1"/>
                </a:solidFill>
                <a:latin typeface="Arial" pitchFamily="34" charset="0"/>
                <a:cs typeface="Arial" pitchFamily="34" charset="0"/>
              </a:rPr>
              <a:t>Accidents and/or disease contracted prior to commencement of risk. </a:t>
            </a:r>
          </a:p>
          <a:p>
            <a:pPr marL="457200" indent="-457200">
              <a:lnSpc>
                <a:spcPct val="80000"/>
              </a:lnSpc>
              <a:buFont typeface="Wingdings" pitchFamily="2" charset="2"/>
              <a:buChar char="q"/>
            </a:pPr>
            <a:r>
              <a:rPr lang="en-US" sz="1400" dirty="0" err="1" smtClean="0">
                <a:solidFill>
                  <a:schemeClr val="tx1"/>
                </a:solidFill>
                <a:latin typeface="Arial" pitchFamily="34" charset="0"/>
                <a:cs typeface="Arial" pitchFamily="34" charset="0"/>
              </a:rPr>
              <a:t>Rinderpest</a:t>
            </a:r>
            <a:r>
              <a:rPr lang="en-US" sz="1400" dirty="0" smtClean="0">
                <a:solidFill>
                  <a:schemeClr val="tx1"/>
                </a:solidFill>
                <a:latin typeface="Arial" pitchFamily="34" charset="0"/>
                <a:cs typeface="Arial" pitchFamily="34" charset="0"/>
              </a:rPr>
              <a:t>, FMD, Anthrax, H.S., B.Q. if the animal is not successfully inoculated (protected).</a:t>
            </a:r>
          </a:p>
          <a:p>
            <a:pPr marL="457200" indent="-457200">
              <a:lnSpc>
                <a:spcPct val="80000"/>
              </a:lnSpc>
              <a:buFont typeface="Wingdings" pitchFamily="2" charset="2"/>
              <a:buChar char="q"/>
            </a:pPr>
            <a:r>
              <a:rPr lang="en-US" sz="1400" dirty="0" smtClean="0">
                <a:solidFill>
                  <a:schemeClr val="tx1"/>
                </a:solidFill>
                <a:latin typeface="Arial" pitchFamily="34" charset="0"/>
                <a:cs typeface="Arial" pitchFamily="34" charset="0"/>
              </a:rPr>
              <a:t>Theft or clandestine sale of the insured animal </a:t>
            </a:r>
          </a:p>
          <a:p>
            <a:pPr marL="457200" indent="-457200">
              <a:lnSpc>
                <a:spcPct val="80000"/>
              </a:lnSpc>
              <a:buFont typeface="Wingdings" pitchFamily="2" charset="2"/>
              <a:buChar char="q"/>
            </a:pPr>
            <a:r>
              <a:rPr lang="en-US" sz="1400" dirty="0" smtClean="0">
                <a:solidFill>
                  <a:schemeClr val="tx1"/>
                </a:solidFill>
                <a:latin typeface="Arial" pitchFamily="34" charset="0"/>
                <a:cs typeface="Arial" pitchFamily="34" charset="0"/>
              </a:rPr>
              <a:t>Disability Temporary or Permanent, Total or Partial. PTD can be covered if opted.</a:t>
            </a:r>
          </a:p>
          <a:p>
            <a:pPr marL="457200" indent="-457200">
              <a:lnSpc>
                <a:spcPct val="80000"/>
              </a:lnSpc>
              <a:buFont typeface="Wingdings" pitchFamily="2" charset="2"/>
              <a:buChar char="q"/>
            </a:pPr>
            <a:r>
              <a:rPr lang="en-US" sz="1400" dirty="0" smtClean="0">
                <a:solidFill>
                  <a:schemeClr val="tx1"/>
                </a:solidFill>
                <a:latin typeface="Arial" pitchFamily="34" charset="0"/>
                <a:cs typeface="Arial" pitchFamily="34" charset="0"/>
              </a:rPr>
              <a:t>Death due to any disease contracted within 15 days from the date of commencement of the policy </a:t>
            </a:r>
          </a:p>
          <a:p>
            <a:pPr marL="457200" indent="-457200">
              <a:lnSpc>
                <a:spcPct val="80000"/>
              </a:lnSpc>
              <a:buFont typeface="Wingdings" pitchFamily="2" charset="2"/>
              <a:buChar char="q"/>
            </a:pPr>
            <a:r>
              <a:rPr lang="en-US" sz="1400" dirty="0" smtClean="0">
                <a:solidFill>
                  <a:schemeClr val="tx1"/>
                </a:solidFill>
                <a:latin typeface="Arial" pitchFamily="34" charset="0"/>
                <a:cs typeface="Arial" pitchFamily="34" charset="0"/>
              </a:rPr>
              <a:t>Transport by air and sea. Transport beyond 25 kilometers from the place of stabling by Rail or Road and beyond 50 kilometers from the place of stabling in case of transit by foot. </a:t>
            </a:r>
          </a:p>
          <a:p>
            <a:pPr marL="457200" indent="-457200">
              <a:lnSpc>
                <a:spcPct val="80000"/>
              </a:lnSpc>
              <a:buFont typeface="Wingdings" pitchFamily="2" charset="2"/>
              <a:buChar char="q"/>
            </a:pPr>
            <a:r>
              <a:rPr lang="en-US" sz="1400" dirty="0" smtClean="0">
                <a:solidFill>
                  <a:schemeClr val="tx1"/>
                </a:solidFill>
                <a:latin typeface="Arial" pitchFamily="34" charset="0"/>
                <a:cs typeface="Arial" pitchFamily="34" charset="0"/>
              </a:rPr>
              <a:t>Intentional slaughter of the animal except in cases where the destruction is resorted to by the order of lawfully constituted authority. </a:t>
            </a:r>
          </a:p>
          <a:p>
            <a:pPr marL="457200" indent="-457200">
              <a:lnSpc>
                <a:spcPct val="80000"/>
              </a:lnSpc>
              <a:buFont typeface="Wingdings" pitchFamily="2" charset="2"/>
              <a:buChar char="q"/>
            </a:pPr>
            <a:r>
              <a:rPr lang="en-US" sz="1400" dirty="0" smtClean="0">
                <a:solidFill>
                  <a:schemeClr val="tx1"/>
                </a:solidFill>
                <a:latin typeface="Arial" pitchFamily="34" charset="0"/>
                <a:cs typeface="Arial" pitchFamily="34" charset="0"/>
              </a:rPr>
              <a:t>War or War like situation, riot, strike, or terrorist activities. </a:t>
            </a:r>
          </a:p>
          <a:p>
            <a:pPr marL="457200" indent="-457200">
              <a:lnSpc>
                <a:spcPct val="80000"/>
              </a:lnSpc>
              <a:buFont typeface="Wingdings" pitchFamily="2" charset="2"/>
              <a:buChar char="q"/>
            </a:pPr>
            <a:r>
              <a:rPr lang="en-US" sz="1400" dirty="0" err="1" smtClean="0">
                <a:solidFill>
                  <a:schemeClr val="tx1"/>
                </a:solidFill>
                <a:latin typeface="Arial" pitchFamily="34" charset="0"/>
                <a:cs typeface="Arial" pitchFamily="34" charset="0"/>
              </a:rPr>
              <a:t>Ionising</a:t>
            </a:r>
            <a:r>
              <a:rPr lang="en-US" sz="1400" dirty="0" smtClean="0">
                <a:solidFill>
                  <a:schemeClr val="tx1"/>
                </a:solidFill>
                <a:latin typeface="Arial" pitchFamily="34" charset="0"/>
                <a:cs typeface="Arial" pitchFamily="34" charset="0"/>
              </a:rPr>
              <a:t> radiation or contamination by radioactivity from any nuclear fuel</a:t>
            </a:r>
          </a:p>
          <a:p>
            <a:pPr marL="457200" indent="-457200">
              <a:lnSpc>
                <a:spcPct val="80000"/>
              </a:lnSpc>
              <a:buFont typeface="Wingdings" pitchFamily="2" charset="2"/>
              <a:buChar char="q"/>
            </a:pPr>
            <a:endParaRPr lang="en-US" sz="1400" b="1" dirty="0" smtClean="0">
              <a:solidFill>
                <a:schemeClr val="tx1"/>
              </a:solidFill>
              <a:latin typeface="Arial" pitchFamily="34" charset="0"/>
              <a:cs typeface="Arial" pitchFamily="34" charset="0"/>
            </a:endParaRPr>
          </a:p>
          <a:p>
            <a:pPr marL="457200" indent="-457200">
              <a:lnSpc>
                <a:spcPct val="80000"/>
              </a:lnSpc>
            </a:pPr>
            <a:r>
              <a:rPr lang="en-US" sz="1400" b="1" dirty="0" smtClean="0">
                <a:solidFill>
                  <a:schemeClr val="tx1"/>
                </a:solidFill>
                <a:latin typeface="Arial" pitchFamily="34" charset="0"/>
                <a:cs typeface="Arial" pitchFamily="34" charset="0"/>
              </a:rPr>
              <a:t>Specific Exclusion: </a:t>
            </a:r>
          </a:p>
          <a:p>
            <a:pPr marL="457200" indent="-457200">
              <a:lnSpc>
                <a:spcPct val="80000"/>
              </a:lnSpc>
            </a:pPr>
            <a:endParaRPr lang="en-US" sz="1400" b="1" dirty="0" smtClean="0">
              <a:solidFill>
                <a:schemeClr val="tx1"/>
              </a:solidFill>
              <a:latin typeface="Arial" pitchFamily="34" charset="0"/>
              <a:cs typeface="Arial" pitchFamily="34" charset="0"/>
            </a:endParaRPr>
          </a:p>
          <a:p>
            <a:pPr marL="457200" indent="-457200">
              <a:lnSpc>
                <a:spcPct val="80000"/>
              </a:lnSpc>
              <a:buFont typeface="Wingdings" pitchFamily="2" charset="2"/>
              <a:buChar char="q"/>
            </a:pPr>
            <a:r>
              <a:rPr lang="en-US" sz="1400" dirty="0" smtClean="0">
                <a:solidFill>
                  <a:schemeClr val="tx1"/>
                </a:solidFill>
                <a:latin typeface="Arial" pitchFamily="34" charset="0"/>
                <a:cs typeface="Arial" pitchFamily="34" charset="0"/>
              </a:rPr>
              <a:t>Death of a Camel due to </a:t>
            </a:r>
            <a:r>
              <a:rPr lang="en-US" sz="1400" dirty="0" err="1" smtClean="0">
                <a:solidFill>
                  <a:schemeClr val="tx1"/>
                </a:solidFill>
                <a:latin typeface="Arial" pitchFamily="34" charset="0"/>
                <a:cs typeface="Arial" pitchFamily="34" charset="0"/>
              </a:rPr>
              <a:t>Surra</a:t>
            </a:r>
            <a:endParaRPr lang="en-US" sz="1400" dirty="0" smtClean="0">
              <a:solidFill>
                <a:schemeClr val="tx1"/>
              </a:solidFill>
              <a:latin typeface="Arial" pitchFamily="34" charset="0"/>
              <a:cs typeface="Arial" pitchFamily="34" charset="0"/>
            </a:endParaRPr>
          </a:p>
          <a:p>
            <a:pPr marL="457200" indent="-457200">
              <a:lnSpc>
                <a:spcPct val="80000"/>
              </a:lnSpc>
              <a:buFont typeface="Wingdings" pitchFamily="2" charset="2"/>
              <a:buChar char="q"/>
            </a:pPr>
            <a:endParaRPr lang="en-US" sz="1400" dirty="0" smtClean="0">
              <a:solidFill>
                <a:schemeClr val="tx1"/>
              </a:solidFill>
              <a:latin typeface="Arial" pitchFamily="34" charset="0"/>
              <a:cs typeface="Arial" pitchFamily="34" charset="0"/>
            </a:endParaRPr>
          </a:p>
        </p:txBody>
      </p:sp>
      <p:pic>
        <p:nvPicPr>
          <p:cNvPr id="3076" name="Picture 4" descr="Image result for images of camel insurance"/>
          <p:cNvPicPr>
            <a:picLocks noChangeAspect="1" noChangeArrowheads="1"/>
          </p:cNvPicPr>
          <p:nvPr/>
        </p:nvPicPr>
        <p:blipFill>
          <a:blip r:embed="rId2" cstate="print"/>
          <a:srcRect/>
          <a:stretch>
            <a:fillRect/>
          </a:stretch>
        </p:blipFill>
        <p:spPr bwMode="auto">
          <a:xfrm>
            <a:off x="7543800" y="0"/>
            <a:ext cx="1600200" cy="1142999"/>
          </a:xfrm>
          <a:prstGeom prst="rect">
            <a:avLst/>
          </a:prstGeom>
          <a:noFill/>
        </p:spPr>
      </p:pic>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b="1" dirty="0" smtClean="0">
                <a:latin typeface="Arial (headings)"/>
              </a:rPr>
              <a:t>Claims Procedure</a:t>
            </a:r>
            <a:endParaRPr lang="en-US" sz="3200" b="1" dirty="0">
              <a:latin typeface="Arial (headings)"/>
            </a:endParaRPr>
          </a:p>
        </p:txBody>
      </p:sp>
      <p:sp>
        <p:nvSpPr>
          <p:cNvPr id="12" name="Down Arrow Callout 11"/>
          <p:cNvSpPr/>
          <p:nvPr/>
        </p:nvSpPr>
        <p:spPr>
          <a:xfrm>
            <a:off x="990600" y="1219200"/>
            <a:ext cx="7391400" cy="1371600"/>
          </a:xfrm>
          <a:prstGeom prst="downArrowCallout">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tx1"/>
                </a:solidFill>
                <a:latin typeface="Arial" pitchFamily="34" charset="0"/>
                <a:cs typeface="Arial" pitchFamily="34" charset="0"/>
              </a:rPr>
              <a:t>In the event of death of an animal, </a:t>
            </a:r>
            <a:r>
              <a:rPr lang="en-US" sz="1400" dirty="0" smtClean="0">
                <a:solidFill>
                  <a:schemeClr val="tx1"/>
                </a:solidFill>
                <a:latin typeface="Arial" pitchFamily="34" charset="0"/>
                <a:cs typeface="Arial" pitchFamily="34" charset="0"/>
              </a:rPr>
              <a:t>immediate intimation should be sent on Phone No. mentioned in the policy followed by in writing. Company will depute its representative for physical verification of carcass ( Dead animal). Following requirements should be furnished </a:t>
            </a:r>
            <a:endParaRPr lang="en-US" sz="1400" dirty="0">
              <a:solidFill>
                <a:schemeClr val="tx1"/>
              </a:solidFill>
              <a:latin typeface="Arial" pitchFamily="34" charset="0"/>
              <a:cs typeface="Arial" pitchFamily="34" charset="0"/>
            </a:endParaRPr>
          </a:p>
        </p:txBody>
      </p:sp>
      <p:sp>
        <p:nvSpPr>
          <p:cNvPr id="13" name="Horizontal Scroll 12"/>
          <p:cNvSpPr/>
          <p:nvPr/>
        </p:nvSpPr>
        <p:spPr>
          <a:xfrm>
            <a:off x="1066800" y="2438400"/>
            <a:ext cx="7162800" cy="3429000"/>
          </a:xfrm>
          <a:prstGeom prst="horizontalScroll">
            <a:avLst/>
          </a:prstGeom>
          <a:solidFill>
            <a:schemeClr val="accent4">
              <a:lumMod val="40000"/>
              <a:lumOff val="60000"/>
            </a:schemeClr>
          </a:solidFill>
          <a:ln>
            <a:solidFill>
              <a:schemeClr val="bg1">
                <a:lumMod val="8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25425" indent="-225425">
              <a:lnSpc>
                <a:spcPct val="80000"/>
              </a:lnSpc>
              <a:buFont typeface="Arial" pitchFamily="34" charset="0"/>
              <a:buChar char="•"/>
            </a:pPr>
            <a:endParaRPr lang="en-US" sz="1400" dirty="0" smtClean="0">
              <a:solidFill>
                <a:schemeClr val="tx1"/>
              </a:solidFill>
              <a:latin typeface="Arial" pitchFamily="34" charset="0"/>
              <a:cs typeface="Arial" pitchFamily="34" charset="0"/>
            </a:endParaRPr>
          </a:p>
          <a:p>
            <a:pPr marL="225425" indent="-225425">
              <a:lnSpc>
                <a:spcPct val="80000"/>
              </a:lnSpc>
              <a:buFont typeface="Wingdings" pitchFamily="2" charset="2"/>
              <a:buChar char="q"/>
            </a:pPr>
            <a:r>
              <a:rPr lang="en-US" sz="1400" dirty="0" smtClean="0">
                <a:solidFill>
                  <a:schemeClr val="tx1"/>
                </a:solidFill>
                <a:latin typeface="Arial" pitchFamily="34" charset="0"/>
                <a:cs typeface="Arial" pitchFamily="34" charset="0"/>
              </a:rPr>
              <a:t>Duly completed claim form. </a:t>
            </a:r>
          </a:p>
          <a:p>
            <a:pPr marL="225425" indent="-225425">
              <a:lnSpc>
                <a:spcPct val="80000"/>
              </a:lnSpc>
              <a:buFont typeface="Wingdings" pitchFamily="2" charset="2"/>
              <a:buChar char="q"/>
            </a:pPr>
            <a:r>
              <a:rPr lang="en-US" sz="1400" dirty="0" smtClean="0">
                <a:solidFill>
                  <a:schemeClr val="tx1"/>
                </a:solidFill>
                <a:latin typeface="Arial" pitchFamily="34" charset="0"/>
                <a:cs typeface="Arial" pitchFamily="34" charset="0"/>
              </a:rPr>
              <a:t>Death Certificate obtained from qualified Veterinarian.</a:t>
            </a:r>
          </a:p>
          <a:p>
            <a:pPr marL="225425" indent="-225425">
              <a:lnSpc>
                <a:spcPct val="80000"/>
              </a:lnSpc>
              <a:buFont typeface="Wingdings" pitchFamily="2" charset="2"/>
              <a:buChar char="q"/>
            </a:pPr>
            <a:r>
              <a:rPr lang="en-US" sz="1400" dirty="0" smtClean="0">
                <a:solidFill>
                  <a:schemeClr val="tx1"/>
                </a:solidFill>
                <a:latin typeface="Arial" pitchFamily="34" charset="0"/>
                <a:cs typeface="Arial" pitchFamily="34" charset="0"/>
              </a:rPr>
              <a:t>Postmortem examination report as required by the Company. </a:t>
            </a:r>
          </a:p>
          <a:p>
            <a:pPr marL="225425" indent="-225425">
              <a:lnSpc>
                <a:spcPct val="80000"/>
              </a:lnSpc>
              <a:buFont typeface="Wingdings" pitchFamily="2" charset="2"/>
              <a:buChar char="q"/>
            </a:pPr>
            <a:r>
              <a:rPr lang="en-US" sz="1400" dirty="0" smtClean="0">
                <a:solidFill>
                  <a:schemeClr val="tx1"/>
                </a:solidFill>
                <a:latin typeface="Arial" pitchFamily="34" charset="0"/>
                <a:cs typeface="Arial" pitchFamily="34" charset="0"/>
              </a:rPr>
              <a:t>Treatment chart, if treated.</a:t>
            </a:r>
          </a:p>
          <a:p>
            <a:pPr marL="225425" indent="-225425">
              <a:lnSpc>
                <a:spcPct val="80000"/>
              </a:lnSpc>
              <a:buFont typeface="Wingdings" pitchFamily="2" charset="2"/>
              <a:buChar char="q"/>
            </a:pPr>
            <a:r>
              <a:rPr lang="en-US" sz="1400" dirty="0" smtClean="0">
                <a:solidFill>
                  <a:schemeClr val="tx1"/>
                </a:solidFill>
                <a:latin typeface="Arial" pitchFamily="34" charset="0"/>
                <a:cs typeface="Arial" pitchFamily="34" charset="0"/>
              </a:rPr>
              <a:t>Photographs of Dead animal</a:t>
            </a:r>
          </a:p>
          <a:p>
            <a:pPr marL="225425" indent="-225425">
              <a:lnSpc>
                <a:spcPct val="80000"/>
              </a:lnSpc>
              <a:buFont typeface="Wingdings" pitchFamily="2" charset="2"/>
              <a:buChar char="q"/>
            </a:pPr>
            <a:r>
              <a:rPr lang="en-US" sz="1400" dirty="0" smtClean="0">
                <a:solidFill>
                  <a:schemeClr val="tx1"/>
                </a:solidFill>
                <a:latin typeface="Arial" pitchFamily="34" charset="0"/>
                <a:cs typeface="Arial" pitchFamily="34" charset="0"/>
              </a:rPr>
              <a:t>Ear Tag, if applied to the animal at the time of insurance should be surrendered</a:t>
            </a:r>
          </a:p>
          <a:p>
            <a:pPr marL="225425" indent="-225425">
              <a:lnSpc>
                <a:spcPct val="80000"/>
              </a:lnSpc>
              <a:buFont typeface="Arial" pitchFamily="34" charset="0"/>
              <a:buChar char="•"/>
            </a:pPr>
            <a:endParaRPr lang="en-US" sz="1400" dirty="0" smtClean="0">
              <a:solidFill>
                <a:schemeClr val="tx1"/>
              </a:solidFill>
              <a:latin typeface="Arial" pitchFamily="34" charset="0"/>
              <a:cs typeface="Arial" pitchFamily="34" charset="0"/>
            </a:endParaRPr>
          </a:p>
          <a:p>
            <a:pPr marL="225425" indent="-225425">
              <a:lnSpc>
                <a:spcPct val="80000"/>
              </a:lnSpc>
            </a:pPr>
            <a:r>
              <a:rPr lang="en-US" sz="1400" b="1" dirty="0" smtClean="0">
                <a:solidFill>
                  <a:schemeClr val="tx1"/>
                </a:solidFill>
                <a:latin typeface="Arial" pitchFamily="34" charset="0"/>
                <a:cs typeface="Arial" pitchFamily="34" charset="0"/>
              </a:rPr>
              <a:t>Salvage</a:t>
            </a:r>
            <a:r>
              <a:rPr lang="en-US" sz="1400" dirty="0" smtClean="0">
                <a:solidFill>
                  <a:schemeClr val="tx1"/>
                </a:solidFill>
                <a:latin typeface="Arial" pitchFamily="34" charset="0"/>
                <a:cs typeface="Arial" pitchFamily="34" charset="0"/>
              </a:rPr>
              <a:t>: </a:t>
            </a:r>
          </a:p>
          <a:p>
            <a:pPr marL="225425" indent="-225425">
              <a:lnSpc>
                <a:spcPct val="80000"/>
              </a:lnSpc>
            </a:pPr>
            <a:endParaRPr lang="en-US" sz="1400" dirty="0" smtClean="0">
              <a:solidFill>
                <a:schemeClr val="tx1"/>
              </a:solidFill>
              <a:latin typeface="Arial" pitchFamily="34" charset="0"/>
              <a:cs typeface="Arial" pitchFamily="34" charset="0"/>
            </a:endParaRPr>
          </a:p>
          <a:p>
            <a:pPr marL="225425" indent="-225425">
              <a:lnSpc>
                <a:spcPct val="80000"/>
              </a:lnSpc>
              <a:buFont typeface="Wingdings" pitchFamily="2" charset="2"/>
              <a:buChar char="q"/>
            </a:pPr>
            <a:r>
              <a:rPr lang="en-US" sz="1400" dirty="0" smtClean="0">
                <a:solidFill>
                  <a:schemeClr val="tx1"/>
                </a:solidFill>
                <a:latin typeface="Arial" pitchFamily="34" charset="0"/>
                <a:cs typeface="Arial" pitchFamily="34" charset="0"/>
              </a:rPr>
              <a:t>Commercially realizable value of dead animal</a:t>
            </a:r>
          </a:p>
          <a:p>
            <a:pPr marL="225425" indent="-225425">
              <a:lnSpc>
                <a:spcPct val="80000"/>
              </a:lnSpc>
              <a:buFont typeface="Arial" pitchFamily="34" charset="0"/>
              <a:buChar char="•"/>
            </a:pPr>
            <a:endParaRPr lang="en-US" sz="1400" dirty="0">
              <a:solidFill>
                <a:schemeClr val="tx1"/>
              </a:solidFill>
              <a:latin typeface="Arial" pitchFamily="34" charset="0"/>
              <a:cs typeface="Arial" pitchFamily="34" charset="0"/>
            </a:endParaRPr>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b="1" dirty="0" smtClean="0">
                <a:latin typeface="Arial (headings)"/>
              </a:rPr>
              <a:t>Claims Procedure</a:t>
            </a:r>
            <a:endParaRPr lang="en-US" sz="3200" b="1" dirty="0">
              <a:latin typeface="Arial (headings)"/>
            </a:endParaRPr>
          </a:p>
        </p:txBody>
      </p:sp>
      <p:sp>
        <p:nvSpPr>
          <p:cNvPr id="12" name="Down Arrow Callout 11"/>
          <p:cNvSpPr/>
          <p:nvPr/>
        </p:nvSpPr>
        <p:spPr>
          <a:xfrm>
            <a:off x="990600" y="1219200"/>
            <a:ext cx="7391400" cy="1371600"/>
          </a:xfrm>
          <a:prstGeom prst="downArrowCallout">
            <a:avLst/>
          </a:prstGeom>
          <a:solidFill>
            <a:schemeClr val="accent4">
              <a:lumMod val="40000"/>
              <a:lumOff val="60000"/>
            </a:schemeClr>
          </a:solidFill>
          <a:ln>
            <a:solidFill>
              <a:schemeClr val="bg1">
                <a:lumMod val="85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81000" indent="-381000"/>
            <a:r>
              <a:rPr lang="en-US" sz="1400" b="1" dirty="0" smtClean="0">
                <a:solidFill>
                  <a:schemeClr val="tx1"/>
                </a:solidFill>
                <a:latin typeface="Arial" pitchFamily="34" charset="0"/>
                <a:cs typeface="Arial" pitchFamily="34" charset="0"/>
              </a:rPr>
              <a:t>In the event of </a:t>
            </a:r>
            <a:r>
              <a:rPr lang="en-US" sz="1400" b="1" u="sng" dirty="0" smtClean="0">
                <a:solidFill>
                  <a:schemeClr val="tx1"/>
                </a:solidFill>
                <a:latin typeface="Arial" pitchFamily="34" charset="0"/>
                <a:cs typeface="Arial" pitchFamily="34" charset="0"/>
              </a:rPr>
              <a:t>Permanent Total Disablement </a:t>
            </a:r>
            <a:r>
              <a:rPr lang="en-US" sz="1400" b="1" dirty="0" smtClean="0">
                <a:solidFill>
                  <a:schemeClr val="tx1"/>
                </a:solidFill>
                <a:latin typeface="Arial" pitchFamily="34" charset="0"/>
                <a:cs typeface="Arial" pitchFamily="34" charset="0"/>
              </a:rPr>
              <a:t>: </a:t>
            </a:r>
            <a:r>
              <a:rPr lang="en-US" sz="1400" dirty="0" smtClean="0">
                <a:solidFill>
                  <a:schemeClr val="tx1"/>
                </a:solidFill>
                <a:latin typeface="Arial" pitchFamily="34" charset="0"/>
                <a:cs typeface="Arial" pitchFamily="34" charset="0"/>
              </a:rPr>
              <a:t>After immediate intimation following </a:t>
            </a:r>
          </a:p>
          <a:p>
            <a:pPr marL="381000" indent="-381000"/>
            <a:r>
              <a:rPr lang="en-US" sz="1400" dirty="0" smtClean="0">
                <a:solidFill>
                  <a:schemeClr val="tx1"/>
                </a:solidFill>
                <a:latin typeface="Arial" pitchFamily="34" charset="0"/>
                <a:cs typeface="Arial" pitchFamily="34" charset="0"/>
              </a:rPr>
              <a:t>requirements should be furnished. Indemnity is limited to 70% of market value or </a:t>
            </a:r>
          </a:p>
          <a:p>
            <a:pPr marL="381000" indent="-381000"/>
            <a:r>
              <a:rPr lang="en-US" sz="1400" dirty="0" smtClean="0">
                <a:solidFill>
                  <a:schemeClr val="tx1"/>
                </a:solidFill>
                <a:latin typeface="Arial" pitchFamily="34" charset="0"/>
                <a:cs typeface="Arial" pitchFamily="34" charset="0"/>
              </a:rPr>
              <a:t>sum insured whichever is less</a:t>
            </a:r>
          </a:p>
        </p:txBody>
      </p:sp>
      <p:sp>
        <p:nvSpPr>
          <p:cNvPr id="13" name="Horizontal Scroll 12"/>
          <p:cNvSpPr/>
          <p:nvPr/>
        </p:nvSpPr>
        <p:spPr>
          <a:xfrm>
            <a:off x="1066800" y="2438400"/>
            <a:ext cx="7162800" cy="3429000"/>
          </a:xfrm>
          <a:prstGeom prst="horizontalScroll">
            <a:avLst/>
          </a:prstGeom>
          <a:solidFill>
            <a:schemeClr val="accent4">
              <a:lumMod val="40000"/>
              <a:lumOff val="60000"/>
            </a:schemeClr>
          </a:solidFill>
          <a:ln>
            <a:solidFill>
              <a:schemeClr val="bg1">
                <a:lumMod val="8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381000" indent="-381000">
              <a:buFont typeface="Arial" pitchFamily="34" charset="0"/>
              <a:buChar char="•"/>
            </a:pPr>
            <a:endParaRPr lang="en-US" sz="1400" dirty="0" smtClean="0">
              <a:solidFill>
                <a:schemeClr val="tx1"/>
              </a:solidFill>
              <a:latin typeface="Arial" pitchFamily="34" charset="0"/>
              <a:cs typeface="Arial" pitchFamily="34" charset="0"/>
            </a:endParaRPr>
          </a:p>
          <a:p>
            <a:pPr marL="381000" indent="-381000">
              <a:buFont typeface="Arial" pitchFamily="34" charset="0"/>
              <a:buChar char="•"/>
            </a:pPr>
            <a:endParaRPr lang="en-US" sz="1400" dirty="0" smtClean="0">
              <a:solidFill>
                <a:schemeClr val="tx1"/>
              </a:solidFill>
              <a:latin typeface="Arial" pitchFamily="34" charset="0"/>
              <a:cs typeface="Arial" pitchFamily="34" charset="0"/>
            </a:endParaRPr>
          </a:p>
          <a:p>
            <a:pPr marL="381000" indent="-381000">
              <a:buFont typeface="Wingdings" pitchFamily="2" charset="2"/>
              <a:buChar char="q"/>
            </a:pPr>
            <a:r>
              <a:rPr lang="en-US" sz="1400" dirty="0" smtClean="0">
                <a:solidFill>
                  <a:schemeClr val="tx1"/>
                </a:solidFill>
                <a:latin typeface="Arial" pitchFamily="34" charset="0"/>
                <a:cs typeface="Arial" pitchFamily="34" charset="0"/>
              </a:rPr>
              <a:t>A certificate from the qualified veterinarian to be obtained. </a:t>
            </a:r>
          </a:p>
          <a:p>
            <a:pPr marL="381000" indent="-381000">
              <a:buFont typeface="Wingdings" pitchFamily="2" charset="2"/>
              <a:buChar char="q"/>
            </a:pPr>
            <a:r>
              <a:rPr lang="en-US" sz="1400" dirty="0" smtClean="0">
                <a:solidFill>
                  <a:schemeClr val="tx1"/>
                </a:solidFill>
                <a:latin typeface="Arial" pitchFamily="34" charset="0"/>
                <a:cs typeface="Arial" pitchFamily="34" charset="0"/>
              </a:rPr>
              <a:t>Company’s officer inspect the animal wherever is possible and necessary.</a:t>
            </a:r>
          </a:p>
          <a:p>
            <a:pPr marL="381000" indent="-381000">
              <a:buFont typeface="Wingdings" pitchFamily="2" charset="2"/>
              <a:buChar char="q"/>
            </a:pPr>
            <a:r>
              <a:rPr lang="en-US" sz="1400" dirty="0" smtClean="0">
                <a:solidFill>
                  <a:schemeClr val="tx1"/>
                </a:solidFill>
                <a:latin typeface="Arial" pitchFamily="34" charset="0"/>
                <a:cs typeface="Arial" pitchFamily="34" charset="0"/>
              </a:rPr>
              <a:t>Complete chart of treatment, medicines used, receipts, etc., should be collected. (Company may engage an independent qualified veterinarian or an investigator in special circumstances).</a:t>
            </a:r>
          </a:p>
          <a:p>
            <a:pPr marL="381000" indent="-381000">
              <a:buFont typeface="Wingdings" pitchFamily="2" charset="2"/>
              <a:buChar char="q"/>
            </a:pPr>
            <a:r>
              <a:rPr lang="en-US" sz="1400" dirty="0" smtClean="0">
                <a:solidFill>
                  <a:schemeClr val="tx1"/>
                </a:solidFill>
                <a:latin typeface="Arial" pitchFamily="34" charset="0"/>
                <a:cs typeface="Arial" pitchFamily="34" charset="0"/>
              </a:rPr>
              <a:t>Admissibility of claim to be considered after two months of obtaining veterinary doctor / company doctor’s report</a:t>
            </a:r>
            <a:endParaRPr lang="en-US" sz="1400" dirty="0">
              <a:solidFill>
                <a:schemeClr val="tx1"/>
              </a:solidFill>
              <a:latin typeface="Arial" pitchFamily="34" charset="0"/>
              <a:cs typeface="Arial" pitchFamily="34" charset="0"/>
            </a:endParaRPr>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806454917"/>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PPT Template New Guideline Feb 15 v1">
  <a:themeElements>
    <a:clrScheme name="Red 1.0 Primary palette">
      <a:dk1>
        <a:sysClr val="windowText" lastClr="000000"/>
      </a:dk1>
      <a:lt1>
        <a:sysClr val="window" lastClr="FFFFFF"/>
      </a:lt1>
      <a:dk2>
        <a:srgbClr val="1F497D"/>
      </a:dk2>
      <a:lt2>
        <a:srgbClr val="EEECE1"/>
      </a:lt2>
      <a:accent1>
        <a:srgbClr val="C21B17"/>
      </a:accent1>
      <a:accent2>
        <a:srgbClr val="C21B17"/>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sActive xmlns="34b09e2f-0383-41f5-b65e-e2b9199fb399">true</IsActiv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32E8C04F5C79047B0001AA4FE9C990D" ma:contentTypeVersion="2" ma:contentTypeDescription="Create a new document." ma:contentTypeScope="" ma:versionID="00f1901ad16a6ed1cc0136e9432b104e">
  <xsd:schema xmlns:xsd="http://www.w3.org/2001/XMLSchema" xmlns:xs="http://www.w3.org/2001/XMLSchema" xmlns:p="http://schemas.microsoft.com/office/2006/metadata/properties" xmlns:ns2="34b09e2f-0383-41f5-b65e-e2b9199fb399" xmlns:ns3="6e9a517d-cacc-4f94-8a1e-c930d5ece0fd" targetNamespace="http://schemas.microsoft.com/office/2006/metadata/properties" ma:root="true" ma:fieldsID="a6dd8442beca57d8f178589b703e9192" ns2:_="" ns3:_="">
    <xsd:import namespace="34b09e2f-0383-41f5-b65e-e2b9199fb399"/>
    <xsd:import namespace="6e9a517d-cacc-4f94-8a1e-c930d5ece0fd"/>
    <xsd:element name="properties">
      <xsd:complexType>
        <xsd:sequence>
          <xsd:element name="documentManagement">
            <xsd:complexType>
              <xsd:all>
                <xsd:element ref="ns2:IsActiv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b09e2f-0383-41f5-b65e-e2b9199fb399" elementFormDefault="qualified">
    <xsd:import namespace="http://schemas.microsoft.com/office/2006/documentManagement/types"/>
    <xsd:import namespace="http://schemas.microsoft.com/office/infopath/2007/PartnerControls"/>
    <xsd:element name="IsActive" ma:index="8" nillable="true" ma:displayName="IsActive" ma:default="1" ma:internalName="IsActi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e9a517d-cacc-4f94-8a1e-c930d5ece0fd" elementFormDefault="qualified">
    <xsd:import namespace="http://schemas.microsoft.com/office/2006/documentManagement/types"/>
    <xsd:import namespace="http://schemas.microsoft.com/office/infopath/2007/PartnerControls"/>
    <xsd:element name="SharedWithUsers" ma:index="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7DE4102-72F3-421F-ADD5-71BA537E9A46}">
  <ds:schemaRefs>
    <ds:schemaRef ds:uri="http://schemas.microsoft.com/office/2006/metadata/properties"/>
    <ds:schemaRef ds:uri="http://purl.org/dc/terms/"/>
    <ds:schemaRef ds:uri="http://purl.org/dc/elements/1.1/"/>
    <ds:schemaRef ds:uri="6e9a517d-cacc-4f94-8a1e-c930d5ece0fd"/>
    <ds:schemaRef ds:uri="34b09e2f-0383-41f5-b65e-e2b9199fb399"/>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FE583DEE-E47D-464C-A8C1-65DB948F3A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b09e2f-0383-41f5-b65e-e2b9199fb399"/>
    <ds:schemaRef ds:uri="6e9a517d-cacc-4f94-8a1e-c930d5ece0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04B7C21-19C8-40C4-82CB-21FE954A78E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 Template New Guideline Feb 15 v1</Template>
  <TotalTime>194</TotalTime>
  <Words>648</Words>
  <Application>Microsoft Office PowerPoint</Application>
  <PresentationFormat>On-screen Show (4:3)</PresentationFormat>
  <Paragraphs>90</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Arial (headings)</vt:lpstr>
      <vt:lpstr>Calibri</vt:lpstr>
      <vt:lpstr>Wingdings</vt:lpstr>
      <vt:lpstr>PPT Template New Guideline Feb 15 v1</vt:lpstr>
      <vt:lpstr>Camel Insurance </vt:lpstr>
      <vt:lpstr>Camel Insurance</vt:lpstr>
      <vt:lpstr>Coverages</vt:lpstr>
      <vt:lpstr>Premium </vt:lpstr>
      <vt:lpstr>Underwriting Guidelines</vt:lpstr>
      <vt:lpstr>Major Exclusions</vt:lpstr>
      <vt:lpstr>Claims Procedure</vt:lpstr>
      <vt:lpstr>Claims Procedure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Camel Insurance</dc:title>
  <dc:creator>890562</dc:creator>
  <cp:lastModifiedBy>PRASHANT SHINDE</cp:lastModifiedBy>
  <cp:revision>31</cp:revision>
  <dcterms:created xsi:type="dcterms:W3CDTF">2015-03-30T04:58:46Z</dcterms:created>
  <dcterms:modified xsi:type="dcterms:W3CDTF">2021-01-07T09:36:45Z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0x010100632E8C04F5C79047B0001AA4FE9C990D</vt:lpwstr>
  </property>
</Properties>
</file>