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59" r:id="rId6"/>
    <p:sldId id="265" r:id="rId7"/>
    <p:sldId id="264" r:id="rId8"/>
    <p:sldId id="269" r:id="rId9"/>
    <p:sldId id="270" r:id="rId10"/>
    <p:sldId id="263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39B5E-D66C-4FC3-9919-62882D9293C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EE9DB7F-30A8-49B7-8309-9DF2CAD2FD3A}">
      <dgm:prSet phldrT="[Text]" custT="1"/>
      <dgm:spPr/>
      <dgm:t>
        <a:bodyPr/>
        <a:lstStyle/>
        <a:p>
          <a:r>
            <a:rPr lang="en-US" sz="1400" b="1" dirty="0" smtClean="0"/>
            <a:t>Future Group- Pioneers in retail  </a:t>
          </a:r>
          <a:endParaRPr lang="en-IN" sz="1400" b="1" dirty="0"/>
        </a:p>
      </dgm:t>
    </dgm:pt>
    <dgm:pt modelId="{FB58579E-C227-4820-B971-B158CE09E40A}" type="parTrans" cxnId="{83B9DD8E-2AB4-486A-8A29-E8F27EE0E655}">
      <dgm:prSet/>
      <dgm:spPr/>
      <dgm:t>
        <a:bodyPr/>
        <a:lstStyle/>
        <a:p>
          <a:endParaRPr lang="en-IN" sz="1600"/>
        </a:p>
      </dgm:t>
    </dgm:pt>
    <dgm:pt modelId="{792D4E0F-DCE1-44DB-91AA-405CC425AA53}" type="sibTrans" cxnId="{83B9DD8E-2AB4-486A-8A29-E8F27EE0E655}">
      <dgm:prSet custT="1"/>
      <dgm:spPr/>
      <dgm:t>
        <a:bodyPr/>
        <a:lstStyle/>
        <a:p>
          <a:r>
            <a:rPr lang="en-US" sz="1400" b="1" dirty="0" smtClean="0"/>
            <a:t> Global expertise– </a:t>
          </a:r>
          <a:r>
            <a:rPr lang="en-US" sz="1400" b="1" dirty="0" err="1" smtClean="0"/>
            <a:t>Generali</a:t>
          </a:r>
          <a:r>
            <a:rPr lang="en-US" sz="1400" b="1" dirty="0" smtClean="0"/>
            <a:t> group since 1831 </a:t>
          </a:r>
          <a:endParaRPr lang="en-IN" sz="1400" b="1" dirty="0"/>
        </a:p>
      </dgm:t>
    </dgm:pt>
    <dgm:pt modelId="{A4909BD6-F938-4727-B403-274DCE8CC75A}">
      <dgm:prSet phldrT="[Text]" custT="1"/>
      <dgm:spPr/>
      <dgm:t>
        <a:bodyPr/>
        <a:lstStyle/>
        <a:p>
          <a:r>
            <a:rPr lang="en-US" sz="1400" b="1" dirty="0" smtClean="0"/>
            <a:t> Global Health Insurance expertise- GEB</a:t>
          </a:r>
          <a:endParaRPr lang="en-IN" sz="1400" b="1" dirty="0"/>
        </a:p>
      </dgm:t>
    </dgm:pt>
    <dgm:pt modelId="{74DBB828-8BB1-4F99-83C5-9E915F6900EC}" type="parTrans" cxnId="{26904731-5834-4843-BD22-FC2D408127C8}">
      <dgm:prSet/>
      <dgm:spPr/>
      <dgm:t>
        <a:bodyPr/>
        <a:lstStyle/>
        <a:p>
          <a:endParaRPr lang="en-IN" sz="1600"/>
        </a:p>
      </dgm:t>
    </dgm:pt>
    <dgm:pt modelId="{D64589E1-9052-43AF-9195-A4F0934D7965}" type="sibTrans" cxnId="{26904731-5834-4843-BD22-FC2D408127C8}">
      <dgm:prSet custT="1"/>
      <dgm:spPr/>
      <dgm:t>
        <a:bodyPr/>
        <a:lstStyle/>
        <a:p>
          <a:r>
            <a:rPr lang="en-US" sz="1400" b="1" dirty="0" smtClean="0"/>
            <a:t>125 offices with multi channel teams</a:t>
          </a:r>
          <a:endParaRPr lang="en-IN" sz="1400" b="1" dirty="0"/>
        </a:p>
      </dgm:t>
    </dgm:pt>
    <dgm:pt modelId="{7CEFE772-86B3-4098-88A9-0B5FB4BAFBF1}">
      <dgm:prSet phldrT="[Text]" custT="1"/>
      <dgm:spPr/>
      <dgm:t>
        <a:bodyPr/>
        <a:lstStyle/>
        <a:p>
          <a:r>
            <a:rPr lang="en-US" sz="1200" b="1" dirty="0" smtClean="0"/>
            <a:t>In-house,  de-centralized Motor/ Non Motor Claim servicing   </a:t>
          </a:r>
          <a:endParaRPr lang="en-IN" sz="1200" b="1" dirty="0"/>
        </a:p>
      </dgm:t>
    </dgm:pt>
    <dgm:pt modelId="{E0D02407-9075-4381-8366-D25677F3F991}" type="parTrans" cxnId="{81BA2779-D998-47DE-82A9-7FA978C10E05}">
      <dgm:prSet/>
      <dgm:spPr/>
      <dgm:t>
        <a:bodyPr/>
        <a:lstStyle/>
        <a:p>
          <a:endParaRPr lang="en-IN" sz="1600"/>
        </a:p>
      </dgm:t>
    </dgm:pt>
    <dgm:pt modelId="{C78D52AC-BA2B-4588-AB66-F07E166BF756}" type="sibTrans" cxnId="{81BA2779-D998-47DE-82A9-7FA978C10E05}">
      <dgm:prSet custT="1"/>
      <dgm:spPr/>
      <dgm:t>
        <a:bodyPr/>
        <a:lstStyle/>
        <a:p>
          <a:r>
            <a:rPr lang="en-US" sz="1200" b="1" dirty="0" smtClean="0"/>
            <a:t>In-house Health Claim servicing since Nov 2010-  Future </a:t>
          </a:r>
          <a:r>
            <a:rPr lang="en-US" sz="1200" b="1" dirty="0" err="1" smtClean="0"/>
            <a:t>Generali</a:t>
          </a:r>
          <a:r>
            <a:rPr lang="en-US" sz="1200" b="1" dirty="0" smtClean="0"/>
            <a:t> Health  </a:t>
          </a:r>
          <a:endParaRPr lang="en-IN" sz="1200" b="1" dirty="0"/>
        </a:p>
      </dgm:t>
    </dgm:pt>
    <dgm:pt modelId="{EDDB896D-7DB5-4797-9843-1102DF97604F}">
      <dgm:prSet custT="1"/>
      <dgm:spPr/>
      <dgm:t>
        <a:bodyPr/>
        <a:lstStyle/>
        <a:p>
          <a:r>
            <a:rPr lang="en-US" sz="1400" b="1" dirty="0" smtClean="0"/>
            <a:t>5532 Hospitals in Network  across 577 cities</a:t>
          </a:r>
          <a:endParaRPr lang="en-IN" sz="1400" b="1" dirty="0"/>
        </a:p>
      </dgm:t>
    </dgm:pt>
    <dgm:pt modelId="{BF72A303-4506-4139-A552-73AE5D959F5A}" type="parTrans" cxnId="{BF62B8AA-5D19-47C7-A785-790A12F56E15}">
      <dgm:prSet/>
      <dgm:spPr/>
      <dgm:t>
        <a:bodyPr/>
        <a:lstStyle/>
        <a:p>
          <a:endParaRPr lang="en-IN" sz="1600"/>
        </a:p>
      </dgm:t>
    </dgm:pt>
    <dgm:pt modelId="{DB87217E-2C1C-4741-9528-A5299BA6AF10}" type="sibTrans" cxnId="{BF62B8AA-5D19-47C7-A785-790A12F56E15}">
      <dgm:prSet custT="1"/>
      <dgm:spPr/>
      <dgm:t>
        <a:bodyPr/>
        <a:lstStyle/>
        <a:p>
          <a:r>
            <a:rPr lang="en-US" sz="1400" b="1" dirty="0" smtClean="0"/>
            <a:t>2591 </a:t>
          </a:r>
          <a:r>
            <a:rPr lang="en-US" sz="1400" b="1" dirty="0" err="1" smtClean="0"/>
            <a:t>Crore</a:t>
          </a:r>
          <a:r>
            <a:rPr lang="en-US" sz="1400" b="1" dirty="0" smtClean="0"/>
            <a:t> premium income in  FY 18-19</a:t>
          </a:r>
          <a:endParaRPr lang="en-IN" sz="1400" b="1" dirty="0"/>
        </a:p>
      </dgm:t>
    </dgm:pt>
    <dgm:pt modelId="{7BD0D911-AAC5-4B3D-A08F-96BB98AF0ABD}" type="pres">
      <dgm:prSet presAssocID="{08139B5E-D66C-4FC3-9919-62882D9293C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549A171F-EC98-4322-8FBC-B0AB4DACC988}" type="pres">
      <dgm:prSet presAssocID="{5EE9DB7F-30A8-49B7-8309-9DF2CAD2FD3A}" presName="composite" presStyleCnt="0"/>
      <dgm:spPr/>
    </dgm:pt>
    <dgm:pt modelId="{AB9F2F92-3753-4974-9578-BDF337F89B6E}" type="pres">
      <dgm:prSet presAssocID="{5EE9DB7F-30A8-49B7-8309-9DF2CAD2FD3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257174-78CB-4B5E-8207-E8B18A8E0A2B}" type="pres">
      <dgm:prSet presAssocID="{5EE9DB7F-30A8-49B7-8309-9DF2CAD2FD3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E18A80-29E9-4C9A-9B76-0A1CBCA5AA27}" type="pres">
      <dgm:prSet presAssocID="{5EE9DB7F-30A8-49B7-8309-9DF2CAD2FD3A}" presName="BalanceSpacing" presStyleCnt="0"/>
      <dgm:spPr/>
    </dgm:pt>
    <dgm:pt modelId="{BFA4DF0E-2EF1-4B59-A62E-37EA7C9D03EB}" type="pres">
      <dgm:prSet presAssocID="{5EE9DB7F-30A8-49B7-8309-9DF2CAD2FD3A}" presName="BalanceSpacing1" presStyleCnt="0"/>
      <dgm:spPr/>
    </dgm:pt>
    <dgm:pt modelId="{13938D9E-1228-4C01-B7C7-4BD0147E90AE}" type="pres">
      <dgm:prSet presAssocID="{792D4E0F-DCE1-44DB-91AA-405CC425AA53}" presName="Accent1Text" presStyleLbl="node1" presStyleIdx="1" presStyleCnt="8"/>
      <dgm:spPr/>
      <dgm:t>
        <a:bodyPr/>
        <a:lstStyle/>
        <a:p>
          <a:endParaRPr lang="en-IN"/>
        </a:p>
      </dgm:t>
    </dgm:pt>
    <dgm:pt modelId="{63E955B3-062F-4D82-8AA7-0B0129058ED9}" type="pres">
      <dgm:prSet presAssocID="{792D4E0F-DCE1-44DB-91AA-405CC425AA53}" presName="spaceBetweenRectangles" presStyleCnt="0"/>
      <dgm:spPr/>
    </dgm:pt>
    <dgm:pt modelId="{08273207-8AD3-4FA0-BD58-15C03B54FC9C}" type="pres">
      <dgm:prSet presAssocID="{A4909BD6-F938-4727-B403-274DCE8CC75A}" presName="composite" presStyleCnt="0"/>
      <dgm:spPr/>
    </dgm:pt>
    <dgm:pt modelId="{16ED9E17-43C0-4F4B-8CCA-BF56A20613F7}" type="pres">
      <dgm:prSet presAssocID="{A4909BD6-F938-4727-B403-274DCE8CC75A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EE2A96-F8D2-479E-B078-29BC8DA871D8}" type="pres">
      <dgm:prSet presAssocID="{A4909BD6-F938-4727-B403-274DCE8CC75A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A1E378-7FCF-4EAD-8679-E7F352473766}" type="pres">
      <dgm:prSet presAssocID="{A4909BD6-F938-4727-B403-274DCE8CC75A}" presName="BalanceSpacing" presStyleCnt="0"/>
      <dgm:spPr/>
    </dgm:pt>
    <dgm:pt modelId="{82EA8A45-0772-49B3-AB84-A4569620BBF7}" type="pres">
      <dgm:prSet presAssocID="{A4909BD6-F938-4727-B403-274DCE8CC75A}" presName="BalanceSpacing1" presStyleCnt="0"/>
      <dgm:spPr/>
    </dgm:pt>
    <dgm:pt modelId="{5BD769DA-22BA-46D6-80E0-F8A03CD75AC2}" type="pres">
      <dgm:prSet presAssocID="{D64589E1-9052-43AF-9195-A4F0934D7965}" presName="Accent1Text" presStyleLbl="node1" presStyleIdx="3" presStyleCnt="8"/>
      <dgm:spPr/>
      <dgm:t>
        <a:bodyPr/>
        <a:lstStyle/>
        <a:p>
          <a:endParaRPr lang="en-IN"/>
        </a:p>
      </dgm:t>
    </dgm:pt>
    <dgm:pt modelId="{0736120C-3324-4191-B463-2FDCC5F11371}" type="pres">
      <dgm:prSet presAssocID="{D64589E1-9052-43AF-9195-A4F0934D7965}" presName="spaceBetweenRectangles" presStyleCnt="0"/>
      <dgm:spPr/>
    </dgm:pt>
    <dgm:pt modelId="{316AF5EF-27F5-4D7C-9617-75E0E140D951}" type="pres">
      <dgm:prSet presAssocID="{7CEFE772-86B3-4098-88A9-0B5FB4BAFBF1}" presName="composite" presStyleCnt="0"/>
      <dgm:spPr/>
    </dgm:pt>
    <dgm:pt modelId="{504225CF-5427-42CF-ACB3-FE471C5A6FDF}" type="pres">
      <dgm:prSet presAssocID="{7CEFE772-86B3-4098-88A9-0B5FB4BAFBF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5EB66A-2F25-4EFC-85D4-2444B6AB429F}" type="pres">
      <dgm:prSet presAssocID="{7CEFE772-86B3-4098-88A9-0B5FB4BAFBF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383931-B40D-4ACF-AEC2-B62C79166C65}" type="pres">
      <dgm:prSet presAssocID="{7CEFE772-86B3-4098-88A9-0B5FB4BAFBF1}" presName="BalanceSpacing" presStyleCnt="0"/>
      <dgm:spPr/>
    </dgm:pt>
    <dgm:pt modelId="{24EA8402-4405-42D6-BDF9-3D9CC1420DE8}" type="pres">
      <dgm:prSet presAssocID="{7CEFE772-86B3-4098-88A9-0B5FB4BAFBF1}" presName="BalanceSpacing1" presStyleCnt="0"/>
      <dgm:spPr/>
    </dgm:pt>
    <dgm:pt modelId="{78516E0F-2237-4F0B-8926-AC938487256F}" type="pres">
      <dgm:prSet presAssocID="{C78D52AC-BA2B-4588-AB66-F07E166BF756}" presName="Accent1Text" presStyleLbl="node1" presStyleIdx="5" presStyleCnt="8"/>
      <dgm:spPr/>
      <dgm:t>
        <a:bodyPr/>
        <a:lstStyle/>
        <a:p>
          <a:endParaRPr lang="en-IN"/>
        </a:p>
      </dgm:t>
    </dgm:pt>
    <dgm:pt modelId="{C4CE7997-0D9D-417B-895C-F07B0F92599E}" type="pres">
      <dgm:prSet presAssocID="{C78D52AC-BA2B-4588-AB66-F07E166BF756}" presName="spaceBetweenRectangles" presStyleCnt="0"/>
      <dgm:spPr/>
    </dgm:pt>
    <dgm:pt modelId="{5FCC0577-9924-4BEC-947A-90FB34E21D0B}" type="pres">
      <dgm:prSet presAssocID="{EDDB896D-7DB5-4797-9843-1102DF97604F}" presName="composite" presStyleCnt="0"/>
      <dgm:spPr/>
    </dgm:pt>
    <dgm:pt modelId="{7F8E3AF4-81F9-43BA-BC4C-56314FCAB3A1}" type="pres">
      <dgm:prSet presAssocID="{EDDB896D-7DB5-4797-9843-1102DF97604F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EFECFC-D70A-44D3-AD6F-409A41B901E8}" type="pres">
      <dgm:prSet presAssocID="{EDDB896D-7DB5-4797-9843-1102DF97604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AC9CAD-855E-43F3-A46A-5FEBFB5A0074}" type="pres">
      <dgm:prSet presAssocID="{EDDB896D-7DB5-4797-9843-1102DF97604F}" presName="BalanceSpacing" presStyleCnt="0"/>
      <dgm:spPr/>
    </dgm:pt>
    <dgm:pt modelId="{6D60CA50-FC0E-462A-8CAF-5A4E921D5953}" type="pres">
      <dgm:prSet presAssocID="{EDDB896D-7DB5-4797-9843-1102DF97604F}" presName="BalanceSpacing1" presStyleCnt="0"/>
      <dgm:spPr/>
    </dgm:pt>
    <dgm:pt modelId="{0A50332A-DD39-47FB-B733-07C6ABE89431}" type="pres">
      <dgm:prSet presAssocID="{DB87217E-2C1C-4741-9528-A5299BA6AF10}" presName="Accent1Text" presStyleLbl="node1" presStyleIdx="7" presStyleCnt="8"/>
      <dgm:spPr/>
      <dgm:t>
        <a:bodyPr/>
        <a:lstStyle/>
        <a:p>
          <a:endParaRPr lang="en-IN"/>
        </a:p>
      </dgm:t>
    </dgm:pt>
  </dgm:ptLst>
  <dgm:cxnLst>
    <dgm:cxn modelId="{26904731-5834-4843-BD22-FC2D408127C8}" srcId="{08139B5E-D66C-4FC3-9919-62882D9293C5}" destId="{A4909BD6-F938-4727-B403-274DCE8CC75A}" srcOrd="1" destOrd="0" parTransId="{74DBB828-8BB1-4F99-83C5-9E915F6900EC}" sibTransId="{D64589E1-9052-43AF-9195-A4F0934D7965}"/>
    <dgm:cxn modelId="{81BA2779-D998-47DE-82A9-7FA978C10E05}" srcId="{08139B5E-D66C-4FC3-9919-62882D9293C5}" destId="{7CEFE772-86B3-4098-88A9-0B5FB4BAFBF1}" srcOrd="2" destOrd="0" parTransId="{E0D02407-9075-4381-8366-D25677F3F991}" sibTransId="{C78D52AC-BA2B-4588-AB66-F07E166BF756}"/>
    <dgm:cxn modelId="{FB2F567B-E4EC-44CD-BC12-1B58BAC11C5C}" type="presOf" srcId="{EDDB896D-7DB5-4797-9843-1102DF97604F}" destId="{7F8E3AF4-81F9-43BA-BC4C-56314FCAB3A1}" srcOrd="0" destOrd="0" presId="urn:microsoft.com/office/officeart/2008/layout/AlternatingHexagons"/>
    <dgm:cxn modelId="{C1625940-E153-416D-9E2B-88167F31D42C}" type="presOf" srcId="{792D4E0F-DCE1-44DB-91AA-405CC425AA53}" destId="{13938D9E-1228-4C01-B7C7-4BD0147E90AE}" srcOrd="0" destOrd="0" presId="urn:microsoft.com/office/officeart/2008/layout/AlternatingHexagons"/>
    <dgm:cxn modelId="{9DB4C5E6-F9CE-4DFC-989C-3C8347D7ADA5}" type="presOf" srcId="{5EE9DB7F-30A8-49B7-8309-9DF2CAD2FD3A}" destId="{AB9F2F92-3753-4974-9578-BDF337F89B6E}" srcOrd="0" destOrd="0" presId="urn:microsoft.com/office/officeart/2008/layout/AlternatingHexagons"/>
    <dgm:cxn modelId="{07ADD11D-EE45-43BD-A915-FDFCF306A816}" type="presOf" srcId="{08139B5E-D66C-4FC3-9919-62882D9293C5}" destId="{7BD0D911-AAC5-4B3D-A08F-96BB98AF0ABD}" srcOrd="0" destOrd="0" presId="urn:microsoft.com/office/officeart/2008/layout/AlternatingHexagons"/>
    <dgm:cxn modelId="{2A335477-F9A8-40E6-B98B-0EE42AEB87CB}" type="presOf" srcId="{C78D52AC-BA2B-4588-AB66-F07E166BF756}" destId="{78516E0F-2237-4F0B-8926-AC938487256F}" srcOrd="0" destOrd="0" presId="urn:microsoft.com/office/officeart/2008/layout/AlternatingHexagons"/>
    <dgm:cxn modelId="{A60004FD-29E4-4EF7-B34D-1B3FC134F43E}" type="presOf" srcId="{A4909BD6-F938-4727-B403-274DCE8CC75A}" destId="{16ED9E17-43C0-4F4B-8CCA-BF56A20613F7}" srcOrd="0" destOrd="0" presId="urn:microsoft.com/office/officeart/2008/layout/AlternatingHexagons"/>
    <dgm:cxn modelId="{83B9DD8E-2AB4-486A-8A29-E8F27EE0E655}" srcId="{08139B5E-D66C-4FC3-9919-62882D9293C5}" destId="{5EE9DB7F-30A8-49B7-8309-9DF2CAD2FD3A}" srcOrd="0" destOrd="0" parTransId="{FB58579E-C227-4820-B971-B158CE09E40A}" sibTransId="{792D4E0F-DCE1-44DB-91AA-405CC425AA53}"/>
    <dgm:cxn modelId="{0D8DA2CB-4FB7-41F5-9EA3-0900CD6C8A16}" type="presOf" srcId="{7CEFE772-86B3-4098-88A9-0B5FB4BAFBF1}" destId="{504225CF-5427-42CF-ACB3-FE471C5A6FDF}" srcOrd="0" destOrd="0" presId="urn:microsoft.com/office/officeart/2008/layout/AlternatingHexagons"/>
    <dgm:cxn modelId="{4D763E30-7425-4B21-A7C6-740F82E7E565}" type="presOf" srcId="{D64589E1-9052-43AF-9195-A4F0934D7965}" destId="{5BD769DA-22BA-46D6-80E0-F8A03CD75AC2}" srcOrd="0" destOrd="0" presId="urn:microsoft.com/office/officeart/2008/layout/AlternatingHexagons"/>
    <dgm:cxn modelId="{49E95CB2-5BC6-4A67-AEF2-0A711B056063}" type="presOf" srcId="{DB87217E-2C1C-4741-9528-A5299BA6AF10}" destId="{0A50332A-DD39-47FB-B733-07C6ABE89431}" srcOrd="0" destOrd="0" presId="urn:microsoft.com/office/officeart/2008/layout/AlternatingHexagons"/>
    <dgm:cxn modelId="{BF62B8AA-5D19-47C7-A785-790A12F56E15}" srcId="{08139B5E-D66C-4FC3-9919-62882D9293C5}" destId="{EDDB896D-7DB5-4797-9843-1102DF97604F}" srcOrd="3" destOrd="0" parTransId="{BF72A303-4506-4139-A552-73AE5D959F5A}" sibTransId="{DB87217E-2C1C-4741-9528-A5299BA6AF10}"/>
    <dgm:cxn modelId="{30025B78-F53E-49D3-AE56-0830CFCD32C3}" type="presParOf" srcId="{7BD0D911-AAC5-4B3D-A08F-96BB98AF0ABD}" destId="{549A171F-EC98-4322-8FBC-B0AB4DACC988}" srcOrd="0" destOrd="0" presId="urn:microsoft.com/office/officeart/2008/layout/AlternatingHexagons"/>
    <dgm:cxn modelId="{37F4101B-DD9B-421C-98F2-402A462E0692}" type="presParOf" srcId="{549A171F-EC98-4322-8FBC-B0AB4DACC988}" destId="{AB9F2F92-3753-4974-9578-BDF337F89B6E}" srcOrd="0" destOrd="0" presId="urn:microsoft.com/office/officeart/2008/layout/AlternatingHexagons"/>
    <dgm:cxn modelId="{7EE79C35-CC15-4B79-9369-FC0275E13C44}" type="presParOf" srcId="{549A171F-EC98-4322-8FBC-B0AB4DACC988}" destId="{92257174-78CB-4B5E-8207-E8B18A8E0A2B}" srcOrd="1" destOrd="0" presId="urn:microsoft.com/office/officeart/2008/layout/AlternatingHexagons"/>
    <dgm:cxn modelId="{7F4DD541-05E9-4F4C-9EE1-FAB4F1577CC0}" type="presParOf" srcId="{549A171F-EC98-4322-8FBC-B0AB4DACC988}" destId="{D2E18A80-29E9-4C9A-9B76-0A1CBCA5AA27}" srcOrd="2" destOrd="0" presId="urn:microsoft.com/office/officeart/2008/layout/AlternatingHexagons"/>
    <dgm:cxn modelId="{C36ECF56-7564-488D-8266-411458BC9690}" type="presParOf" srcId="{549A171F-EC98-4322-8FBC-B0AB4DACC988}" destId="{BFA4DF0E-2EF1-4B59-A62E-37EA7C9D03EB}" srcOrd="3" destOrd="0" presId="urn:microsoft.com/office/officeart/2008/layout/AlternatingHexagons"/>
    <dgm:cxn modelId="{AD9822F4-443F-4ED1-BCB0-FD7A3CBCB012}" type="presParOf" srcId="{549A171F-EC98-4322-8FBC-B0AB4DACC988}" destId="{13938D9E-1228-4C01-B7C7-4BD0147E90AE}" srcOrd="4" destOrd="0" presId="urn:microsoft.com/office/officeart/2008/layout/AlternatingHexagons"/>
    <dgm:cxn modelId="{8645DAAF-267E-4D65-AFCC-AFACBAF1EB01}" type="presParOf" srcId="{7BD0D911-AAC5-4B3D-A08F-96BB98AF0ABD}" destId="{63E955B3-062F-4D82-8AA7-0B0129058ED9}" srcOrd="1" destOrd="0" presId="urn:microsoft.com/office/officeart/2008/layout/AlternatingHexagons"/>
    <dgm:cxn modelId="{8BF284F9-FC89-477B-90EC-B9A33D78E168}" type="presParOf" srcId="{7BD0D911-AAC5-4B3D-A08F-96BB98AF0ABD}" destId="{08273207-8AD3-4FA0-BD58-15C03B54FC9C}" srcOrd="2" destOrd="0" presId="urn:microsoft.com/office/officeart/2008/layout/AlternatingHexagons"/>
    <dgm:cxn modelId="{CA312B45-26DF-4F62-9B54-68E28C582924}" type="presParOf" srcId="{08273207-8AD3-4FA0-BD58-15C03B54FC9C}" destId="{16ED9E17-43C0-4F4B-8CCA-BF56A20613F7}" srcOrd="0" destOrd="0" presId="urn:microsoft.com/office/officeart/2008/layout/AlternatingHexagons"/>
    <dgm:cxn modelId="{681B32FE-ED66-4566-A0FA-D994F834804C}" type="presParOf" srcId="{08273207-8AD3-4FA0-BD58-15C03B54FC9C}" destId="{95EE2A96-F8D2-479E-B078-29BC8DA871D8}" srcOrd="1" destOrd="0" presId="urn:microsoft.com/office/officeart/2008/layout/AlternatingHexagons"/>
    <dgm:cxn modelId="{F186F60A-24B3-4F77-BC69-E595087E7D45}" type="presParOf" srcId="{08273207-8AD3-4FA0-BD58-15C03B54FC9C}" destId="{5BA1E378-7FCF-4EAD-8679-E7F352473766}" srcOrd="2" destOrd="0" presId="urn:microsoft.com/office/officeart/2008/layout/AlternatingHexagons"/>
    <dgm:cxn modelId="{1C1E1114-A9EB-45D6-BE7D-403D730AFFC1}" type="presParOf" srcId="{08273207-8AD3-4FA0-BD58-15C03B54FC9C}" destId="{82EA8A45-0772-49B3-AB84-A4569620BBF7}" srcOrd="3" destOrd="0" presId="urn:microsoft.com/office/officeart/2008/layout/AlternatingHexagons"/>
    <dgm:cxn modelId="{FA2A2E43-D56A-4458-9F20-EC558D0729D5}" type="presParOf" srcId="{08273207-8AD3-4FA0-BD58-15C03B54FC9C}" destId="{5BD769DA-22BA-46D6-80E0-F8A03CD75AC2}" srcOrd="4" destOrd="0" presId="urn:microsoft.com/office/officeart/2008/layout/AlternatingHexagons"/>
    <dgm:cxn modelId="{71D0AE62-FC79-495E-8C3C-AA38A46E376F}" type="presParOf" srcId="{7BD0D911-AAC5-4B3D-A08F-96BB98AF0ABD}" destId="{0736120C-3324-4191-B463-2FDCC5F11371}" srcOrd="3" destOrd="0" presId="urn:microsoft.com/office/officeart/2008/layout/AlternatingHexagons"/>
    <dgm:cxn modelId="{99590032-7D1E-4065-A6EC-AE3EBEFCBC4D}" type="presParOf" srcId="{7BD0D911-AAC5-4B3D-A08F-96BB98AF0ABD}" destId="{316AF5EF-27F5-4D7C-9617-75E0E140D951}" srcOrd="4" destOrd="0" presId="urn:microsoft.com/office/officeart/2008/layout/AlternatingHexagons"/>
    <dgm:cxn modelId="{2F01F1E5-6A3E-4AFB-A1A6-20C9CCF67FF4}" type="presParOf" srcId="{316AF5EF-27F5-4D7C-9617-75E0E140D951}" destId="{504225CF-5427-42CF-ACB3-FE471C5A6FDF}" srcOrd="0" destOrd="0" presId="urn:microsoft.com/office/officeart/2008/layout/AlternatingHexagons"/>
    <dgm:cxn modelId="{1655BE78-582C-4C8C-B7E6-9D31DECFFC75}" type="presParOf" srcId="{316AF5EF-27F5-4D7C-9617-75E0E140D951}" destId="{5F5EB66A-2F25-4EFC-85D4-2444B6AB429F}" srcOrd="1" destOrd="0" presId="urn:microsoft.com/office/officeart/2008/layout/AlternatingHexagons"/>
    <dgm:cxn modelId="{A9C5E0A5-D794-4D7A-9E31-43D332EBCEA5}" type="presParOf" srcId="{316AF5EF-27F5-4D7C-9617-75E0E140D951}" destId="{87383931-B40D-4ACF-AEC2-B62C79166C65}" srcOrd="2" destOrd="0" presId="urn:microsoft.com/office/officeart/2008/layout/AlternatingHexagons"/>
    <dgm:cxn modelId="{70FFF2C9-2958-466F-8816-1A61DBB29874}" type="presParOf" srcId="{316AF5EF-27F5-4D7C-9617-75E0E140D951}" destId="{24EA8402-4405-42D6-BDF9-3D9CC1420DE8}" srcOrd="3" destOrd="0" presId="urn:microsoft.com/office/officeart/2008/layout/AlternatingHexagons"/>
    <dgm:cxn modelId="{17CCBCEA-4E1C-4EC0-B169-4C360027A3D6}" type="presParOf" srcId="{316AF5EF-27F5-4D7C-9617-75E0E140D951}" destId="{78516E0F-2237-4F0B-8926-AC938487256F}" srcOrd="4" destOrd="0" presId="urn:microsoft.com/office/officeart/2008/layout/AlternatingHexagons"/>
    <dgm:cxn modelId="{58911A77-0A35-4256-8367-DCA14F4E3D3F}" type="presParOf" srcId="{7BD0D911-AAC5-4B3D-A08F-96BB98AF0ABD}" destId="{C4CE7997-0D9D-417B-895C-F07B0F92599E}" srcOrd="5" destOrd="0" presId="urn:microsoft.com/office/officeart/2008/layout/AlternatingHexagons"/>
    <dgm:cxn modelId="{5F5CDE3A-F505-4170-9DBF-471C4F8E2889}" type="presParOf" srcId="{7BD0D911-AAC5-4B3D-A08F-96BB98AF0ABD}" destId="{5FCC0577-9924-4BEC-947A-90FB34E21D0B}" srcOrd="6" destOrd="0" presId="urn:microsoft.com/office/officeart/2008/layout/AlternatingHexagons"/>
    <dgm:cxn modelId="{8C5B5434-03F7-4316-BD0C-4CCE3A39FAE8}" type="presParOf" srcId="{5FCC0577-9924-4BEC-947A-90FB34E21D0B}" destId="{7F8E3AF4-81F9-43BA-BC4C-56314FCAB3A1}" srcOrd="0" destOrd="0" presId="urn:microsoft.com/office/officeart/2008/layout/AlternatingHexagons"/>
    <dgm:cxn modelId="{C5E2A7E3-1F77-488C-997A-28F050103DD7}" type="presParOf" srcId="{5FCC0577-9924-4BEC-947A-90FB34E21D0B}" destId="{B4EFECFC-D70A-44D3-AD6F-409A41B901E8}" srcOrd="1" destOrd="0" presId="urn:microsoft.com/office/officeart/2008/layout/AlternatingHexagons"/>
    <dgm:cxn modelId="{70B8C736-E4E1-4D7E-978B-CEF9D2BCAACE}" type="presParOf" srcId="{5FCC0577-9924-4BEC-947A-90FB34E21D0B}" destId="{34AC9CAD-855E-43F3-A46A-5FEBFB5A0074}" srcOrd="2" destOrd="0" presId="urn:microsoft.com/office/officeart/2008/layout/AlternatingHexagons"/>
    <dgm:cxn modelId="{45159B4C-D2AE-4C22-B1D5-5ECAFFF29F91}" type="presParOf" srcId="{5FCC0577-9924-4BEC-947A-90FB34E21D0B}" destId="{6D60CA50-FC0E-462A-8CAF-5A4E921D5953}" srcOrd="3" destOrd="0" presId="urn:microsoft.com/office/officeart/2008/layout/AlternatingHexagons"/>
    <dgm:cxn modelId="{40DDF623-FB20-46FB-B21A-9F6AD1775BC4}" type="presParOf" srcId="{5FCC0577-9924-4BEC-947A-90FB34E21D0B}" destId="{0A50332A-DD39-47FB-B733-07C6ABE894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9D400-D2B3-41F4-8B37-24BABB579D88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CABFEF6-76E0-4E3B-9F3A-BB0BA2817F63}">
      <dgm:prSet phldrT="[Text]" custT="1"/>
      <dgm:spPr/>
      <dgm:t>
        <a:bodyPr/>
        <a:lstStyle/>
        <a:p>
          <a:r>
            <a:rPr lang="en-US" sz="1400" b="1" dirty="0" smtClean="0"/>
            <a:t>PED related claim payable</a:t>
          </a:r>
          <a:endParaRPr lang="en-IN" sz="1400" b="1" dirty="0"/>
        </a:p>
      </dgm:t>
    </dgm:pt>
    <dgm:pt modelId="{220703D0-4A98-45FE-98D8-14F93F6D4BC9}" type="parTrans" cxnId="{DAFA2ED1-F218-45EB-B06F-8B1B80764FF3}">
      <dgm:prSet/>
      <dgm:spPr/>
      <dgm:t>
        <a:bodyPr/>
        <a:lstStyle/>
        <a:p>
          <a:endParaRPr lang="en-IN"/>
        </a:p>
      </dgm:t>
    </dgm:pt>
    <dgm:pt modelId="{EE75F0DB-7A27-4122-B178-74F931488B8F}" type="sibTrans" cxnId="{DAFA2ED1-F218-45EB-B06F-8B1B80764FF3}">
      <dgm:prSet custT="1"/>
      <dgm:spPr/>
      <dgm:t>
        <a:bodyPr/>
        <a:lstStyle/>
        <a:p>
          <a:r>
            <a:rPr lang="en-US" sz="1400" b="1" dirty="0" smtClean="0"/>
            <a:t>Maternity related claim payable</a:t>
          </a:r>
          <a:endParaRPr lang="en-IN" sz="1400" b="1" dirty="0"/>
        </a:p>
      </dgm:t>
    </dgm:pt>
    <dgm:pt modelId="{54F1B229-4D32-48FA-8A73-9DA037E46B92}">
      <dgm:prSet phldrT="[Text]" custT="1"/>
      <dgm:spPr/>
      <dgm:t>
        <a:bodyPr/>
        <a:lstStyle/>
        <a:p>
          <a:r>
            <a:rPr lang="en-US" sz="1400" b="1" dirty="0" smtClean="0"/>
            <a:t>Accident &amp; Critical cover for Primary member</a:t>
          </a:r>
          <a:endParaRPr lang="en-IN" sz="1400" b="1" dirty="0"/>
        </a:p>
      </dgm:t>
    </dgm:pt>
    <dgm:pt modelId="{1BC711DF-E672-43C4-A07F-4974237BCA23}" type="parTrans" cxnId="{C673CDB4-A783-442B-B0BC-CF035A0F118C}">
      <dgm:prSet/>
      <dgm:spPr/>
      <dgm:t>
        <a:bodyPr/>
        <a:lstStyle/>
        <a:p>
          <a:endParaRPr lang="en-IN"/>
        </a:p>
      </dgm:t>
    </dgm:pt>
    <dgm:pt modelId="{55ED244B-9909-48F7-82F5-65A2986A4237}" type="sibTrans" cxnId="{C673CDB4-A783-442B-B0BC-CF035A0F118C}">
      <dgm:prSet custT="1"/>
      <dgm:spPr/>
      <dgm:t>
        <a:bodyPr/>
        <a:lstStyle/>
        <a:p>
          <a:r>
            <a:rPr lang="en-US" sz="1400" b="1" dirty="0" smtClean="0"/>
            <a:t>Double/ Daily benefit x2 payable for ICU admission</a:t>
          </a:r>
          <a:endParaRPr lang="en-IN" sz="1400" b="1" dirty="0"/>
        </a:p>
      </dgm:t>
    </dgm:pt>
    <dgm:pt modelId="{8A29AFB7-59F9-4CAA-99C4-398E9805909A}">
      <dgm:prSet phldrT="[Text]" custT="1"/>
      <dgm:spPr/>
      <dgm:t>
        <a:bodyPr/>
        <a:lstStyle/>
        <a:p>
          <a:r>
            <a:rPr lang="en-US" sz="1400" b="1" dirty="0" smtClean="0"/>
            <a:t>New members may be added to the cover </a:t>
          </a:r>
          <a:endParaRPr lang="en-IN" sz="1400" b="1" dirty="0"/>
        </a:p>
      </dgm:t>
    </dgm:pt>
    <dgm:pt modelId="{20D0AB34-3F50-4905-9938-695476687755}" type="parTrans" cxnId="{2C209768-8800-4792-B186-A18833849CE5}">
      <dgm:prSet/>
      <dgm:spPr/>
      <dgm:t>
        <a:bodyPr/>
        <a:lstStyle/>
        <a:p>
          <a:endParaRPr lang="en-IN"/>
        </a:p>
      </dgm:t>
    </dgm:pt>
    <dgm:pt modelId="{38157AC2-1B03-48EB-AF72-AA53CE7D3368}" type="sibTrans" cxnId="{2C209768-8800-4792-B186-A18833849CE5}">
      <dgm:prSet custT="1"/>
      <dgm:spPr/>
      <dgm:t>
        <a:bodyPr/>
        <a:lstStyle/>
        <a:p>
          <a:r>
            <a:rPr lang="en-US" sz="1400" b="1" dirty="0" smtClean="0"/>
            <a:t>Convalesce-</a:t>
          </a:r>
          <a:r>
            <a:rPr lang="en-US" sz="1400" b="1" dirty="0" err="1" smtClean="0"/>
            <a:t>nce</a:t>
          </a:r>
          <a:r>
            <a:rPr lang="en-US" sz="1400" b="1" dirty="0" smtClean="0"/>
            <a:t> Benefit for long </a:t>
          </a:r>
          <a:r>
            <a:rPr lang="en-US" sz="1400" b="1" dirty="0" err="1" smtClean="0"/>
            <a:t>Hosp’n</a:t>
          </a:r>
          <a:r>
            <a:rPr lang="en-US" sz="1400" b="1" dirty="0" smtClean="0"/>
            <a:t>/ 10+ days  </a:t>
          </a:r>
          <a:endParaRPr lang="en-IN" sz="1400" b="1" dirty="0"/>
        </a:p>
      </dgm:t>
    </dgm:pt>
    <dgm:pt modelId="{B838FB08-71FD-43AD-94A3-F26CD23E890F}">
      <dgm:prSet custT="1"/>
      <dgm:spPr/>
      <dgm:t>
        <a:bodyPr/>
        <a:lstStyle/>
        <a:p>
          <a:r>
            <a:rPr lang="en-US" sz="1600" b="1" dirty="0" smtClean="0"/>
            <a:t>Group cover  </a:t>
          </a:r>
          <a:endParaRPr lang="en-IN" sz="1600" b="1" dirty="0"/>
        </a:p>
      </dgm:t>
    </dgm:pt>
    <dgm:pt modelId="{F8442326-FC02-461A-9841-3E1E32C3836A}" type="parTrans" cxnId="{8DF25791-50D1-477D-B849-03E23460AC6F}">
      <dgm:prSet/>
      <dgm:spPr/>
      <dgm:t>
        <a:bodyPr/>
        <a:lstStyle/>
        <a:p>
          <a:endParaRPr lang="en-IN"/>
        </a:p>
      </dgm:t>
    </dgm:pt>
    <dgm:pt modelId="{B03F7072-992B-46A6-BF49-12AE072DBC76}" type="sibTrans" cxnId="{8DF25791-50D1-477D-B849-03E23460AC6F}">
      <dgm:prSet custT="1"/>
      <dgm:spPr/>
      <dgm:t>
        <a:bodyPr/>
        <a:lstStyle/>
        <a:p>
          <a:r>
            <a:rPr lang="en-US" sz="1600" b="1" dirty="0" smtClean="0"/>
            <a:t>4 plan/ 6 benefit period options </a:t>
          </a:r>
          <a:endParaRPr lang="en-IN" sz="1600" b="1" dirty="0"/>
        </a:p>
      </dgm:t>
    </dgm:pt>
    <dgm:pt modelId="{B3A65F4F-55EE-4CE9-992B-C758C429F618}">
      <dgm:prSet custT="1"/>
      <dgm:spPr/>
      <dgm:t>
        <a:bodyPr/>
        <a:lstStyle/>
        <a:p>
          <a:r>
            <a:rPr lang="en-US" sz="1400" b="1" dirty="0" smtClean="0"/>
            <a:t> Floater option for </a:t>
          </a:r>
          <a:r>
            <a:rPr lang="en-US" sz="1400" b="1" dirty="0" err="1" smtClean="0"/>
            <a:t>Hospicash</a:t>
          </a:r>
          <a:r>
            <a:rPr lang="en-US" sz="1400" b="1" dirty="0" smtClean="0"/>
            <a:t> section</a:t>
          </a:r>
          <a:endParaRPr lang="en-IN" sz="1400" b="1" dirty="0"/>
        </a:p>
      </dgm:t>
    </dgm:pt>
    <dgm:pt modelId="{A5B8890A-F0C2-4B6A-83DF-8C519CCA8EE1}" type="parTrans" cxnId="{B401AF1B-06FC-46C6-B8D8-BE3247E31E6D}">
      <dgm:prSet/>
      <dgm:spPr/>
      <dgm:t>
        <a:bodyPr/>
        <a:lstStyle/>
        <a:p>
          <a:endParaRPr lang="en-IN"/>
        </a:p>
      </dgm:t>
    </dgm:pt>
    <dgm:pt modelId="{A3F70E69-136E-4154-A764-69D62497FF60}" type="sibTrans" cxnId="{B401AF1B-06FC-46C6-B8D8-BE3247E31E6D}">
      <dgm:prSet custT="1"/>
      <dgm:spPr/>
      <dgm:t>
        <a:bodyPr/>
        <a:lstStyle/>
        <a:p>
          <a:r>
            <a:rPr lang="en-US" sz="1400" b="1" dirty="0" err="1" smtClean="0"/>
            <a:t>Hospicash</a:t>
          </a:r>
          <a:r>
            <a:rPr lang="en-US" sz="1400" b="1" dirty="0" smtClean="0"/>
            <a:t> + Accident + Critical Illness cover  </a:t>
          </a:r>
          <a:endParaRPr lang="en-IN" sz="1400" b="1" dirty="0"/>
        </a:p>
      </dgm:t>
    </dgm:pt>
    <dgm:pt modelId="{35BFCD84-B97D-40CE-8F35-99A658236979}" type="pres">
      <dgm:prSet presAssocID="{2BF9D400-D2B3-41F4-8B37-24BABB579D8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047300E4-8B19-46F5-B360-11CDC239402E}" type="pres">
      <dgm:prSet presAssocID="{B838FB08-71FD-43AD-94A3-F26CD23E890F}" presName="composite" presStyleCnt="0"/>
      <dgm:spPr/>
    </dgm:pt>
    <dgm:pt modelId="{1CAA3320-59C8-458B-8944-B03C30D18899}" type="pres">
      <dgm:prSet presAssocID="{B838FB08-71FD-43AD-94A3-F26CD23E890F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31E084-F524-4DE7-9C5E-497A53CA7B8C}" type="pres">
      <dgm:prSet presAssocID="{B838FB08-71FD-43AD-94A3-F26CD23E890F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1EEF588-7B0B-43ED-9779-25C5890BC562}" type="pres">
      <dgm:prSet presAssocID="{B838FB08-71FD-43AD-94A3-F26CD23E890F}" presName="BalanceSpacing" presStyleCnt="0"/>
      <dgm:spPr/>
    </dgm:pt>
    <dgm:pt modelId="{84655FD4-F756-43BB-AB9C-8E093F91A523}" type="pres">
      <dgm:prSet presAssocID="{B838FB08-71FD-43AD-94A3-F26CD23E890F}" presName="BalanceSpacing1" presStyleCnt="0"/>
      <dgm:spPr/>
    </dgm:pt>
    <dgm:pt modelId="{C7424E26-DA71-45CB-99CF-4960F2DF4101}" type="pres">
      <dgm:prSet presAssocID="{B03F7072-992B-46A6-BF49-12AE072DBC76}" presName="Accent1Text" presStyleLbl="node1" presStyleIdx="1" presStyleCnt="10"/>
      <dgm:spPr/>
      <dgm:t>
        <a:bodyPr/>
        <a:lstStyle/>
        <a:p>
          <a:endParaRPr lang="en-IN"/>
        </a:p>
      </dgm:t>
    </dgm:pt>
    <dgm:pt modelId="{CDD7E6DF-9ED3-41FB-A959-50515FD2B218}" type="pres">
      <dgm:prSet presAssocID="{B03F7072-992B-46A6-BF49-12AE072DBC76}" presName="spaceBetweenRectangles" presStyleCnt="0"/>
      <dgm:spPr/>
    </dgm:pt>
    <dgm:pt modelId="{3456C571-C605-4F83-A1F5-C772564A8522}" type="pres">
      <dgm:prSet presAssocID="{1CABFEF6-76E0-4E3B-9F3A-BB0BA2817F63}" presName="composite" presStyleCnt="0"/>
      <dgm:spPr/>
    </dgm:pt>
    <dgm:pt modelId="{65EFC87D-966F-4A1E-A910-D3796C9784EB}" type="pres">
      <dgm:prSet presAssocID="{1CABFEF6-76E0-4E3B-9F3A-BB0BA2817F6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B240A7-364C-485A-BC78-1770D6F93E68}" type="pres">
      <dgm:prSet presAssocID="{1CABFEF6-76E0-4E3B-9F3A-BB0BA2817F6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AC3741-C768-48D0-9D88-16B8ED8B822B}" type="pres">
      <dgm:prSet presAssocID="{1CABFEF6-76E0-4E3B-9F3A-BB0BA2817F63}" presName="BalanceSpacing" presStyleCnt="0"/>
      <dgm:spPr/>
    </dgm:pt>
    <dgm:pt modelId="{941829C0-026D-44DA-9CE2-3AE309114B86}" type="pres">
      <dgm:prSet presAssocID="{1CABFEF6-76E0-4E3B-9F3A-BB0BA2817F63}" presName="BalanceSpacing1" presStyleCnt="0"/>
      <dgm:spPr/>
    </dgm:pt>
    <dgm:pt modelId="{E761DB4D-DEFE-4921-B32A-562697500A56}" type="pres">
      <dgm:prSet presAssocID="{EE75F0DB-7A27-4122-B178-74F931488B8F}" presName="Accent1Text" presStyleLbl="node1" presStyleIdx="3" presStyleCnt="10"/>
      <dgm:spPr/>
      <dgm:t>
        <a:bodyPr/>
        <a:lstStyle/>
        <a:p>
          <a:endParaRPr lang="en-IN"/>
        </a:p>
      </dgm:t>
    </dgm:pt>
    <dgm:pt modelId="{F663187D-D7FD-4604-9FFC-579EA0DF6F9E}" type="pres">
      <dgm:prSet presAssocID="{EE75F0DB-7A27-4122-B178-74F931488B8F}" presName="spaceBetweenRectangles" presStyleCnt="0"/>
      <dgm:spPr/>
    </dgm:pt>
    <dgm:pt modelId="{58BFFB07-42E3-4BF2-BFAF-567400CB7805}" type="pres">
      <dgm:prSet presAssocID="{54F1B229-4D32-48FA-8A73-9DA037E46B92}" presName="composite" presStyleCnt="0"/>
      <dgm:spPr/>
    </dgm:pt>
    <dgm:pt modelId="{29A8A4E7-9A6F-4E73-9C2D-7509EE5F4657}" type="pres">
      <dgm:prSet presAssocID="{54F1B229-4D32-48FA-8A73-9DA037E46B92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24D7FD-FB85-47E2-AEFF-A30BAA10489E}" type="pres">
      <dgm:prSet presAssocID="{54F1B229-4D32-48FA-8A73-9DA037E46B92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5196EF-5175-4762-9370-53D60FEAD9A2}" type="pres">
      <dgm:prSet presAssocID="{54F1B229-4D32-48FA-8A73-9DA037E46B92}" presName="BalanceSpacing" presStyleCnt="0"/>
      <dgm:spPr/>
    </dgm:pt>
    <dgm:pt modelId="{0112A8A6-21A0-483F-B524-DDA3FFCCC69A}" type="pres">
      <dgm:prSet presAssocID="{54F1B229-4D32-48FA-8A73-9DA037E46B92}" presName="BalanceSpacing1" presStyleCnt="0"/>
      <dgm:spPr/>
    </dgm:pt>
    <dgm:pt modelId="{F407E622-6E27-441A-9F9A-888F63B43965}" type="pres">
      <dgm:prSet presAssocID="{55ED244B-9909-48F7-82F5-65A2986A4237}" presName="Accent1Text" presStyleLbl="node1" presStyleIdx="5" presStyleCnt="10"/>
      <dgm:spPr/>
      <dgm:t>
        <a:bodyPr/>
        <a:lstStyle/>
        <a:p>
          <a:endParaRPr lang="en-IN"/>
        </a:p>
      </dgm:t>
    </dgm:pt>
    <dgm:pt modelId="{BDADB78F-2C15-405A-BD96-FCC6298F571F}" type="pres">
      <dgm:prSet presAssocID="{55ED244B-9909-48F7-82F5-65A2986A4237}" presName="spaceBetweenRectangles" presStyleCnt="0"/>
      <dgm:spPr/>
    </dgm:pt>
    <dgm:pt modelId="{0843CC0C-D91B-4032-8D20-B4D3867C4A50}" type="pres">
      <dgm:prSet presAssocID="{8A29AFB7-59F9-4CAA-99C4-398E9805909A}" presName="composite" presStyleCnt="0"/>
      <dgm:spPr/>
    </dgm:pt>
    <dgm:pt modelId="{2D55CC01-CB83-4909-A773-528DA50B9031}" type="pres">
      <dgm:prSet presAssocID="{8A29AFB7-59F9-4CAA-99C4-398E9805909A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E12F36-5BAA-4428-8E1F-01C8868CC458}" type="pres">
      <dgm:prSet presAssocID="{8A29AFB7-59F9-4CAA-99C4-398E9805909A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68AA98-E101-43E1-ADFE-FB75F5C203D6}" type="pres">
      <dgm:prSet presAssocID="{8A29AFB7-59F9-4CAA-99C4-398E9805909A}" presName="BalanceSpacing" presStyleCnt="0"/>
      <dgm:spPr/>
    </dgm:pt>
    <dgm:pt modelId="{1346E8DE-AF38-4355-ABF8-3BF207A8D9FE}" type="pres">
      <dgm:prSet presAssocID="{8A29AFB7-59F9-4CAA-99C4-398E9805909A}" presName="BalanceSpacing1" presStyleCnt="0"/>
      <dgm:spPr/>
    </dgm:pt>
    <dgm:pt modelId="{6E4DEC19-5DBD-46C3-A31A-60205CECEBA0}" type="pres">
      <dgm:prSet presAssocID="{38157AC2-1B03-48EB-AF72-AA53CE7D3368}" presName="Accent1Text" presStyleLbl="node1" presStyleIdx="7" presStyleCnt="10"/>
      <dgm:spPr/>
      <dgm:t>
        <a:bodyPr/>
        <a:lstStyle/>
        <a:p>
          <a:endParaRPr lang="en-IN"/>
        </a:p>
      </dgm:t>
    </dgm:pt>
    <dgm:pt modelId="{B937D1D0-CCD9-410E-8966-4D5D31DCD8B4}" type="pres">
      <dgm:prSet presAssocID="{38157AC2-1B03-48EB-AF72-AA53CE7D3368}" presName="spaceBetweenRectangles" presStyleCnt="0"/>
      <dgm:spPr/>
    </dgm:pt>
    <dgm:pt modelId="{31D08044-2173-4A8A-B70D-DB6F968E986E}" type="pres">
      <dgm:prSet presAssocID="{B3A65F4F-55EE-4CE9-992B-C758C429F618}" presName="composite" presStyleCnt="0"/>
      <dgm:spPr/>
    </dgm:pt>
    <dgm:pt modelId="{B3E62D1F-7D24-4C2C-B869-782F21441206}" type="pres">
      <dgm:prSet presAssocID="{B3A65F4F-55EE-4CE9-992B-C758C429F618}" presName="Parent1" presStyleLbl="node1" presStyleIdx="8" presStyleCnt="10" custLinFactX="4954" custLinFactY="-69907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AFD59E-8DE0-4FC8-9B65-39CA8B4CA65E}" type="pres">
      <dgm:prSet presAssocID="{B3A65F4F-55EE-4CE9-992B-C758C429F618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2F8DBB3-C0AC-4C27-AA8A-4B6FACB769DA}" type="pres">
      <dgm:prSet presAssocID="{B3A65F4F-55EE-4CE9-992B-C758C429F618}" presName="BalanceSpacing" presStyleCnt="0"/>
      <dgm:spPr/>
    </dgm:pt>
    <dgm:pt modelId="{B0CB7DD4-E21D-45AF-B9AB-EAD597840C8A}" type="pres">
      <dgm:prSet presAssocID="{B3A65F4F-55EE-4CE9-992B-C758C429F618}" presName="BalanceSpacing1" presStyleCnt="0"/>
      <dgm:spPr/>
    </dgm:pt>
    <dgm:pt modelId="{8D09FFD4-C97A-4ED2-9A29-3850AADA713B}" type="pres">
      <dgm:prSet presAssocID="{A3F70E69-136E-4154-A764-69D62497FF60}" presName="Accent1Text" presStyleLbl="node1" presStyleIdx="9" presStyleCnt="10" custLinFactX="100000" custLinFactY="-137375" custLinFactNeighborX="113834" custLinFactNeighborY="-200000"/>
      <dgm:spPr/>
      <dgm:t>
        <a:bodyPr/>
        <a:lstStyle/>
        <a:p>
          <a:endParaRPr lang="en-IN"/>
        </a:p>
      </dgm:t>
    </dgm:pt>
  </dgm:ptLst>
  <dgm:cxnLst>
    <dgm:cxn modelId="{4C3FE4E3-9158-4260-B779-88D850EF866B}" type="presOf" srcId="{38157AC2-1B03-48EB-AF72-AA53CE7D3368}" destId="{6E4DEC19-5DBD-46C3-A31A-60205CECEBA0}" srcOrd="0" destOrd="0" presId="urn:microsoft.com/office/officeart/2008/layout/AlternatingHexagons"/>
    <dgm:cxn modelId="{BE05A7F8-06D2-4B41-865E-1D8B4C31B4C3}" type="presOf" srcId="{EE75F0DB-7A27-4122-B178-74F931488B8F}" destId="{E761DB4D-DEFE-4921-B32A-562697500A56}" srcOrd="0" destOrd="0" presId="urn:microsoft.com/office/officeart/2008/layout/AlternatingHexagons"/>
    <dgm:cxn modelId="{8DF25791-50D1-477D-B849-03E23460AC6F}" srcId="{2BF9D400-D2B3-41F4-8B37-24BABB579D88}" destId="{B838FB08-71FD-43AD-94A3-F26CD23E890F}" srcOrd="0" destOrd="0" parTransId="{F8442326-FC02-461A-9841-3E1E32C3836A}" sibTransId="{B03F7072-992B-46A6-BF49-12AE072DBC76}"/>
    <dgm:cxn modelId="{BC1657D3-AD62-4425-AC7D-4024AB900E23}" type="presOf" srcId="{54F1B229-4D32-48FA-8A73-9DA037E46B92}" destId="{29A8A4E7-9A6F-4E73-9C2D-7509EE5F4657}" srcOrd="0" destOrd="0" presId="urn:microsoft.com/office/officeart/2008/layout/AlternatingHexagons"/>
    <dgm:cxn modelId="{2C209768-8800-4792-B186-A18833849CE5}" srcId="{2BF9D400-D2B3-41F4-8B37-24BABB579D88}" destId="{8A29AFB7-59F9-4CAA-99C4-398E9805909A}" srcOrd="3" destOrd="0" parTransId="{20D0AB34-3F50-4905-9938-695476687755}" sibTransId="{38157AC2-1B03-48EB-AF72-AA53CE7D3368}"/>
    <dgm:cxn modelId="{C673CDB4-A783-442B-B0BC-CF035A0F118C}" srcId="{2BF9D400-D2B3-41F4-8B37-24BABB579D88}" destId="{54F1B229-4D32-48FA-8A73-9DA037E46B92}" srcOrd="2" destOrd="0" parTransId="{1BC711DF-E672-43C4-A07F-4974237BCA23}" sibTransId="{55ED244B-9909-48F7-82F5-65A2986A4237}"/>
    <dgm:cxn modelId="{8F20F081-2178-4C8B-8F8B-64DE092C71E1}" type="presOf" srcId="{B3A65F4F-55EE-4CE9-992B-C758C429F618}" destId="{B3E62D1F-7D24-4C2C-B869-782F21441206}" srcOrd="0" destOrd="0" presId="urn:microsoft.com/office/officeart/2008/layout/AlternatingHexagons"/>
    <dgm:cxn modelId="{CAE49A22-5EFC-4763-B649-ACF412CB2B7F}" type="presOf" srcId="{1CABFEF6-76E0-4E3B-9F3A-BB0BA2817F63}" destId="{65EFC87D-966F-4A1E-A910-D3796C9784EB}" srcOrd="0" destOrd="0" presId="urn:microsoft.com/office/officeart/2008/layout/AlternatingHexagons"/>
    <dgm:cxn modelId="{B401AF1B-06FC-46C6-B8D8-BE3247E31E6D}" srcId="{2BF9D400-D2B3-41F4-8B37-24BABB579D88}" destId="{B3A65F4F-55EE-4CE9-992B-C758C429F618}" srcOrd="4" destOrd="0" parTransId="{A5B8890A-F0C2-4B6A-83DF-8C519CCA8EE1}" sibTransId="{A3F70E69-136E-4154-A764-69D62497FF60}"/>
    <dgm:cxn modelId="{DAFA2ED1-F218-45EB-B06F-8B1B80764FF3}" srcId="{2BF9D400-D2B3-41F4-8B37-24BABB579D88}" destId="{1CABFEF6-76E0-4E3B-9F3A-BB0BA2817F63}" srcOrd="1" destOrd="0" parTransId="{220703D0-4A98-45FE-98D8-14F93F6D4BC9}" sibTransId="{EE75F0DB-7A27-4122-B178-74F931488B8F}"/>
    <dgm:cxn modelId="{A4142DAE-7722-4D27-B439-011DC545AA27}" type="presOf" srcId="{B03F7072-992B-46A6-BF49-12AE072DBC76}" destId="{C7424E26-DA71-45CB-99CF-4960F2DF4101}" srcOrd="0" destOrd="0" presId="urn:microsoft.com/office/officeart/2008/layout/AlternatingHexagons"/>
    <dgm:cxn modelId="{056FC4E1-26F6-49D6-965E-FDE54AFA5FF9}" type="presOf" srcId="{2BF9D400-D2B3-41F4-8B37-24BABB579D88}" destId="{35BFCD84-B97D-40CE-8F35-99A658236979}" srcOrd="0" destOrd="0" presId="urn:microsoft.com/office/officeart/2008/layout/AlternatingHexagons"/>
    <dgm:cxn modelId="{7D856C2E-D66C-4ED5-B4C6-A03E67F0EC96}" type="presOf" srcId="{8A29AFB7-59F9-4CAA-99C4-398E9805909A}" destId="{2D55CC01-CB83-4909-A773-528DA50B9031}" srcOrd="0" destOrd="0" presId="urn:microsoft.com/office/officeart/2008/layout/AlternatingHexagons"/>
    <dgm:cxn modelId="{C749961A-B3D2-489D-AF7D-8B409EEF5859}" type="presOf" srcId="{A3F70E69-136E-4154-A764-69D62497FF60}" destId="{8D09FFD4-C97A-4ED2-9A29-3850AADA713B}" srcOrd="0" destOrd="0" presId="urn:microsoft.com/office/officeart/2008/layout/AlternatingHexagons"/>
    <dgm:cxn modelId="{D7F14793-2958-4D60-BEC2-30D2DD8D5D13}" type="presOf" srcId="{55ED244B-9909-48F7-82F5-65A2986A4237}" destId="{F407E622-6E27-441A-9F9A-888F63B43965}" srcOrd="0" destOrd="0" presId="urn:microsoft.com/office/officeart/2008/layout/AlternatingHexagons"/>
    <dgm:cxn modelId="{40F5AC96-8DA0-44A8-9A27-128B67D3CBC7}" type="presOf" srcId="{B838FB08-71FD-43AD-94A3-F26CD23E890F}" destId="{1CAA3320-59C8-458B-8944-B03C30D18899}" srcOrd="0" destOrd="0" presId="urn:microsoft.com/office/officeart/2008/layout/AlternatingHexagons"/>
    <dgm:cxn modelId="{28E5F0A0-B809-46E0-85A8-345CCB904E1E}" type="presParOf" srcId="{35BFCD84-B97D-40CE-8F35-99A658236979}" destId="{047300E4-8B19-46F5-B360-11CDC239402E}" srcOrd="0" destOrd="0" presId="urn:microsoft.com/office/officeart/2008/layout/AlternatingHexagons"/>
    <dgm:cxn modelId="{4C317CA1-7C73-4D84-8897-80F60D5307F6}" type="presParOf" srcId="{047300E4-8B19-46F5-B360-11CDC239402E}" destId="{1CAA3320-59C8-458B-8944-B03C30D18899}" srcOrd="0" destOrd="0" presId="urn:microsoft.com/office/officeart/2008/layout/AlternatingHexagons"/>
    <dgm:cxn modelId="{8B5D243F-2EEE-41B8-8529-98A792F797CD}" type="presParOf" srcId="{047300E4-8B19-46F5-B360-11CDC239402E}" destId="{7431E084-F524-4DE7-9C5E-497A53CA7B8C}" srcOrd="1" destOrd="0" presId="urn:microsoft.com/office/officeart/2008/layout/AlternatingHexagons"/>
    <dgm:cxn modelId="{DDA16866-921D-4D64-96DB-E265FF0FC26F}" type="presParOf" srcId="{047300E4-8B19-46F5-B360-11CDC239402E}" destId="{F1EEF588-7B0B-43ED-9779-25C5890BC562}" srcOrd="2" destOrd="0" presId="urn:microsoft.com/office/officeart/2008/layout/AlternatingHexagons"/>
    <dgm:cxn modelId="{4A014824-2073-4C80-8AF0-6BCD4E0B1F0E}" type="presParOf" srcId="{047300E4-8B19-46F5-B360-11CDC239402E}" destId="{84655FD4-F756-43BB-AB9C-8E093F91A523}" srcOrd="3" destOrd="0" presId="urn:microsoft.com/office/officeart/2008/layout/AlternatingHexagons"/>
    <dgm:cxn modelId="{ED57F3F2-DBD4-4B76-AF93-4F1F172B2319}" type="presParOf" srcId="{047300E4-8B19-46F5-B360-11CDC239402E}" destId="{C7424E26-DA71-45CB-99CF-4960F2DF4101}" srcOrd="4" destOrd="0" presId="urn:microsoft.com/office/officeart/2008/layout/AlternatingHexagons"/>
    <dgm:cxn modelId="{A8075EA3-7711-4802-A2F9-D8280A10A9F1}" type="presParOf" srcId="{35BFCD84-B97D-40CE-8F35-99A658236979}" destId="{CDD7E6DF-9ED3-41FB-A959-50515FD2B218}" srcOrd="1" destOrd="0" presId="urn:microsoft.com/office/officeart/2008/layout/AlternatingHexagons"/>
    <dgm:cxn modelId="{7DDF0109-7B62-431B-BF75-BA508B68E77B}" type="presParOf" srcId="{35BFCD84-B97D-40CE-8F35-99A658236979}" destId="{3456C571-C605-4F83-A1F5-C772564A8522}" srcOrd="2" destOrd="0" presId="urn:microsoft.com/office/officeart/2008/layout/AlternatingHexagons"/>
    <dgm:cxn modelId="{51148333-15D4-4B91-B94B-588ED4557B52}" type="presParOf" srcId="{3456C571-C605-4F83-A1F5-C772564A8522}" destId="{65EFC87D-966F-4A1E-A910-D3796C9784EB}" srcOrd="0" destOrd="0" presId="urn:microsoft.com/office/officeart/2008/layout/AlternatingHexagons"/>
    <dgm:cxn modelId="{C19A5757-C38C-46AC-B3CA-F59B1CAF9D29}" type="presParOf" srcId="{3456C571-C605-4F83-A1F5-C772564A8522}" destId="{48B240A7-364C-485A-BC78-1770D6F93E68}" srcOrd="1" destOrd="0" presId="urn:microsoft.com/office/officeart/2008/layout/AlternatingHexagons"/>
    <dgm:cxn modelId="{D29E6ECF-5929-4D5A-B073-C7B7F226B2B3}" type="presParOf" srcId="{3456C571-C605-4F83-A1F5-C772564A8522}" destId="{39AC3741-C768-48D0-9D88-16B8ED8B822B}" srcOrd="2" destOrd="0" presId="urn:microsoft.com/office/officeart/2008/layout/AlternatingHexagons"/>
    <dgm:cxn modelId="{33CD7593-63F0-41D7-8E21-8E006A335394}" type="presParOf" srcId="{3456C571-C605-4F83-A1F5-C772564A8522}" destId="{941829C0-026D-44DA-9CE2-3AE309114B86}" srcOrd="3" destOrd="0" presId="urn:microsoft.com/office/officeart/2008/layout/AlternatingHexagons"/>
    <dgm:cxn modelId="{9B0BBF00-9B46-4326-A48D-5A32A27D5D02}" type="presParOf" srcId="{3456C571-C605-4F83-A1F5-C772564A8522}" destId="{E761DB4D-DEFE-4921-B32A-562697500A56}" srcOrd="4" destOrd="0" presId="urn:microsoft.com/office/officeart/2008/layout/AlternatingHexagons"/>
    <dgm:cxn modelId="{42484A96-0E06-40CA-8EAF-2893870F3EFB}" type="presParOf" srcId="{35BFCD84-B97D-40CE-8F35-99A658236979}" destId="{F663187D-D7FD-4604-9FFC-579EA0DF6F9E}" srcOrd="3" destOrd="0" presId="urn:microsoft.com/office/officeart/2008/layout/AlternatingHexagons"/>
    <dgm:cxn modelId="{FC3C9EAF-9710-4198-A9F9-FD03A9574F0F}" type="presParOf" srcId="{35BFCD84-B97D-40CE-8F35-99A658236979}" destId="{58BFFB07-42E3-4BF2-BFAF-567400CB7805}" srcOrd="4" destOrd="0" presId="urn:microsoft.com/office/officeart/2008/layout/AlternatingHexagons"/>
    <dgm:cxn modelId="{B37AE012-6BCF-4A8A-B5B7-01E0F6A800F0}" type="presParOf" srcId="{58BFFB07-42E3-4BF2-BFAF-567400CB7805}" destId="{29A8A4E7-9A6F-4E73-9C2D-7509EE5F4657}" srcOrd="0" destOrd="0" presId="urn:microsoft.com/office/officeart/2008/layout/AlternatingHexagons"/>
    <dgm:cxn modelId="{8E3ED969-5112-433B-82E2-45FFD73227D6}" type="presParOf" srcId="{58BFFB07-42E3-4BF2-BFAF-567400CB7805}" destId="{B224D7FD-FB85-47E2-AEFF-A30BAA10489E}" srcOrd="1" destOrd="0" presId="urn:microsoft.com/office/officeart/2008/layout/AlternatingHexagons"/>
    <dgm:cxn modelId="{F2F74967-A60A-42B3-9043-12ADC66A3AD2}" type="presParOf" srcId="{58BFFB07-42E3-4BF2-BFAF-567400CB7805}" destId="{DA5196EF-5175-4762-9370-53D60FEAD9A2}" srcOrd="2" destOrd="0" presId="urn:microsoft.com/office/officeart/2008/layout/AlternatingHexagons"/>
    <dgm:cxn modelId="{B7D1A429-4987-46F7-817B-FC18018DF72F}" type="presParOf" srcId="{58BFFB07-42E3-4BF2-BFAF-567400CB7805}" destId="{0112A8A6-21A0-483F-B524-DDA3FFCCC69A}" srcOrd="3" destOrd="0" presId="urn:microsoft.com/office/officeart/2008/layout/AlternatingHexagons"/>
    <dgm:cxn modelId="{7D5B0707-C1B9-46D0-AC4F-A90F01F27FB0}" type="presParOf" srcId="{58BFFB07-42E3-4BF2-BFAF-567400CB7805}" destId="{F407E622-6E27-441A-9F9A-888F63B43965}" srcOrd="4" destOrd="0" presId="urn:microsoft.com/office/officeart/2008/layout/AlternatingHexagons"/>
    <dgm:cxn modelId="{DE6BE7DD-3DAE-46A2-A12F-CBF2F8930E64}" type="presParOf" srcId="{35BFCD84-B97D-40CE-8F35-99A658236979}" destId="{BDADB78F-2C15-405A-BD96-FCC6298F571F}" srcOrd="5" destOrd="0" presId="urn:microsoft.com/office/officeart/2008/layout/AlternatingHexagons"/>
    <dgm:cxn modelId="{571E06FC-44DA-40E7-8251-9FAF60969C41}" type="presParOf" srcId="{35BFCD84-B97D-40CE-8F35-99A658236979}" destId="{0843CC0C-D91B-4032-8D20-B4D3867C4A50}" srcOrd="6" destOrd="0" presId="urn:microsoft.com/office/officeart/2008/layout/AlternatingHexagons"/>
    <dgm:cxn modelId="{74B98B4E-530F-422F-BC6E-B00D4C6D7CD2}" type="presParOf" srcId="{0843CC0C-D91B-4032-8D20-B4D3867C4A50}" destId="{2D55CC01-CB83-4909-A773-528DA50B9031}" srcOrd="0" destOrd="0" presId="urn:microsoft.com/office/officeart/2008/layout/AlternatingHexagons"/>
    <dgm:cxn modelId="{F881D0D1-AB30-434E-8420-2F9140BAB1E4}" type="presParOf" srcId="{0843CC0C-D91B-4032-8D20-B4D3867C4A50}" destId="{20E12F36-5BAA-4428-8E1F-01C8868CC458}" srcOrd="1" destOrd="0" presId="urn:microsoft.com/office/officeart/2008/layout/AlternatingHexagons"/>
    <dgm:cxn modelId="{7B322A40-3816-4E93-A745-80716A24C14A}" type="presParOf" srcId="{0843CC0C-D91B-4032-8D20-B4D3867C4A50}" destId="{5768AA98-E101-43E1-ADFE-FB75F5C203D6}" srcOrd="2" destOrd="0" presId="urn:microsoft.com/office/officeart/2008/layout/AlternatingHexagons"/>
    <dgm:cxn modelId="{CB15A86D-481E-4F66-B42C-629AC4133322}" type="presParOf" srcId="{0843CC0C-D91B-4032-8D20-B4D3867C4A50}" destId="{1346E8DE-AF38-4355-ABF8-3BF207A8D9FE}" srcOrd="3" destOrd="0" presId="urn:microsoft.com/office/officeart/2008/layout/AlternatingHexagons"/>
    <dgm:cxn modelId="{D6558951-4995-4F8E-83D7-6DC179AC7939}" type="presParOf" srcId="{0843CC0C-D91B-4032-8D20-B4D3867C4A50}" destId="{6E4DEC19-5DBD-46C3-A31A-60205CECEBA0}" srcOrd="4" destOrd="0" presId="urn:microsoft.com/office/officeart/2008/layout/AlternatingHexagons"/>
    <dgm:cxn modelId="{D7857DE9-E82E-46B2-88FC-0A43CD4F55D5}" type="presParOf" srcId="{35BFCD84-B97D-40CE-8F35-99A658236979}" destId="{B937D1D0-CCD9-410E-8966-4D5D31DCD8B4}" srcOrd="7" destOrd="0" presId="urn:microsoft.com/office/officeart/2008/layout/AlternatingHexagons"/>
    <dgm:cxn modelId="{D8D3A8BB-E3B8-4645-840F-97C4F1CEA507}" type="presParOf" srcId="{35BFCD84-B97D-40CE-8F35-99A658236979}" destId="{31D08044-2173-4A8A-B70D-DB6F968E986E}" srcOrd="8" destOrd="0" presId="urn:microsoft.com/office/officeart/2008/layout/AlternatingHexagons"/>
    <dgm:cxn modelId="{91C308BD-8878-4676-A100-D9927903CEF7}" type="presParOf" srcId="{31D08044-2173-4A8A-B70D-DB6F968E986E}" destId="{B3E62D1F-7D24-4C2C-B869-782F21441206}" srcOrd="0" destOrd="0" presId="urn:microsoft.com/office/officeart/2008/layout/AlternatingHexagons"/>
    <dgm:cxn modelId="{14AF5A6F-2AA2-447D-B964-C5916D9FE653}" type="presParOf" srcId="{31D08044-2173-4A8A-B70D-DB6F968E986E}" destId="{23AFD59E-8DE0-4FC8-9B65-39CA8B4CA65E}" srcOrd="1" destOrd="0" presId="urn:microsoft.com/office/officeart/2008/layout/AlternatingHexagons"/>
    <dgm:cxn modelId="{94A4A705-2D73-46C6-9B5F-97C4F7C5AF95}" type="presParOf" srcId="{31D08044-2173-4A8A-B70D-DB6F968E986E}" destId="{F2F8DBB3-C0AC-4C27-AA8A-4B6FACB769DA}" srcOrd="2" destOrd="0" presId="urn:microsoft.com/office/officeart/2008/layout/AlternatingHexagons"/>
    <dgm:cxn modelId="{31259A3F-47AD-4481-A85B-E785E732E8AD}" type="presParOf" srcId="{31D08044-2173-4A8A-B70D-DB6F968E986E}" destId="{B0CB7DD4-E21D-45AF-B9AB-EAD597840C8A}" srcOrd="3" destOrd="0" presId="urn:microsoft.com/office/officeart/2008/layout/AlternatingHexagons"/>
    <dgm:cxn modelId="{094DB0C2-C7CD-44B6-B848-B0288A5B14BB}" type="presParOf" srcId="{31D08044-2173-4A8A-B70D-DB6F968E986E}" destId="{8D09FFD4-C97A-4ED2-9A29-3850AADA71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E86D6-DDFB-44A6-96AE-467295DC184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255DEB9-F02B-4FA7-839B-607EE43E258D}">
      <dgm:prSet phldrT="[Text]" custT="1"/>
      <dgm:spPr/>
      <dgm:t>
        <a:bodyPr/>
        <a:lstStyle/>
        <a:p>
          <a:r>
            <a:rPr lang="en-US" sz="1600" b="1" dirty="0" smtClean="0"/>
            <a:t>90 day waiting for Critical Illness</a:t>
          </a:r>
          <a:endParaRPr lang="en-IN" sz="1600" b="1" dirty="0"/>
        </a:p>
      </dgm:t>
    </dgm:pt>
    <dgm:pt modelId="{DDA53C16-303B-4B73-9E49-9D98A3DA1648}" type="parTrans" cxnId="{6DDDE525-FFEE-4EBB-A203-779A7E6AF742}">
      <dgm:prSet/>
      <dgm:spPr/>
      <dgm:t>
        <a:bodyPr/>
        <a:lstStyle/>
        <a:p>
          <a:endParaRPr lang="en-IN"/>
        </a:p>
      </dgm:t>
    </dgm:pt>
    <dgm:pt modelId="{BE2EE197-BC44-4690-8FCE-A911CE9C1300}" type="sibTrans" cxnId="{6DDDE525-FFEE-4EBB-A203-779A7E6AF742}">
      <dgm:prSet/>
      <dgm:spPr/>
      <dgm:t>
        <a:bodyPr/>
        <a:lstStyle/>
        <a:p>
          <a:endParaRPr lang="en-IN"/>
        </a:p>
      </dgm:t>
    </dgm:pt>
    <dgm:pt modelId="{AE8E31E4-D7C0-4736-BFD1-EA8EB1831755}">
      <dgm:prSet phldrT="[Text]" custT="1"/>
      <dgm:spPr/>
      <dgm:t>
        <a:bodyPr/>
        <a:lstStyle/>
        <a:p>
          <a:r>
            <a:rPr lang="en-US" sz="1600" b="1" dirty="0" smtClean="0"/>
            <a:t>Survival period of only 28 days for CI claims</a:t>
          </a:r>
          <a:endParaRPr lang="en-IN" sz="1600" dirty="0"/>
        </a:p>
      </dgm:t>
    </dgm:pt>
    <dgm:pt modelId="{16D2EF36-0796-42AD-89CD-318FFA3914AD}" type="parTrans" cxnId="{7C630854-E6D3-4A2A-BDFE-10CD04ED9DAE}">
      <dgm:prSet/>
      <dgm:spPr/>
      <dgm:t>
        <a:bodyPr/>
        <a:lstStyle/>
        <a:p>
          <a:endParaRPr lang="en-IN"/>
        </a:p>
      </dgm:t>
    </dgm:pt>
    <dgm:pt modelId="{8D8D042A-4AE2-4D86-8140-77C9EBF7F4F9}" type="sibTrans" cxnId="{7C630854-E6D3-4A2A-BDFE-10CD04ED9DAE}">
      <dgm:prSet/>
      <dgm:spPr/>
      <dgm:t>
        <a:bodyPr/>
        <a:lstStyle/>
        <a:p>
          <a:endParaRPr lang="en-IN"/>
        </a:p>
      </dgm:t>
    </dgm:pt>
    <dgm:pt modelId="{2448338B-D4D6-477B-A2ED-C92311D7E8E3}">
      <dgm:prSet phldrT="[Text]" custT="1"/>
      <dgm:spPr/>
      <dgm:t>
        <a:bodyPr/>
        <a:lstStyle/>
        <a:p>
          <a:r>
            <a:rPr lang="en-US" sz="1600" dirty="0" smtClean="0"/>
            <a:t> </a:t>
          </a:r>
          <a:r>
            <a:rPr lang="en-US" sz="1600" b="1" dirty="0" smtClean="0"/>
            <a:t>9 Critical Illnesses covered </a:t>
          </a:r>
          <a:endParaRPr lang="en-IN" sz="1600" dirty="0"/>
        </a:p>
      </dgm:t>
    </dgm:pt>
    <dgm:pt modelId="{5E5A4983-D923-4167-B094-9D9464610DAE}" type="parTrans" cxnId="{170146AF-CE87-4B40-97B5-5FD5592D500A}">
      <dgm:prSet/>
      <dgm:spPr/>
      <dgm:t>
        <a:bodyPr/>
        <a:lstStyle/>
        <a:p>
          <a:endParaRPr lang="en-IN"/>
        </a:p>
      </dgm:t>
    </dgm:pt>
    <dgm:pt modelId="{A76D5566-B60B-4470-9CB4-9F1B6456CFC5}" type="sibTrans" cxnId="{170146AF-CE87-4B40-97B5-5FD5592D500A}">
      <dgm:prSet/>
      <dgm:spPr/>
      <dgm:t>
        <a:bodyPr/>
        <a:lstStyle/>
        <a:p>
          <a:endParaRPr lang="en-IN"/>
        </a:p>
      </dgm:t>
    </dgm:pt>
    <dgm:pt modelId="{2908C47C-64B4-42D9-8F32-EA2E719B3AC6}" type="pres">
      <dgm:prSet presAssocID="{88FE86D6-DDFB-44A6-96AE-467295DC1846}" presName="Name0" presStyleCnt="0">
        <dgm:presLayoutVars>
          <dgm:dir/>
          <dgm:resizeHandles val="exact"/>
        </dgm:presLayoutVars>
      </dgm:prSet>
      <dgm:spPr/>
    </dgm:pt>
    <dgm:pt modelId="{8CFC6D08-C94A-4115-BCD7-C293FE3855A6}" type="pres">
      <dgm:prSet presAssocID="{E255DEB9-F02B-4FA7-839B-607EE43E25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EF736A-34BD-4423-BC62-67D44F4B2358}" type="pres">
      <dgm:prSet presAssocID="{BE2EE197-BC44-4690-8FCE-A911CE9C1300}" presName="sibTrans" presStyleLbl="sibTrans2D1" presStyleIdx="0" presStyleCnt="2"/>
      <dgm:spPr>
        <a:prstGeom prst="flowChartDecision">
          <a:avLst/>
        </a:prstGeom>
      </dgm:spPr>
      <dgm:t>
        <a:bodyPr/>
        <a:lstStyle/>
        <a:p>
          <a:endParaRPr lang="en-IN"/>
        </a:p>
      </dgm:t>
    </dgm:pt>
    <dgm:pt modelId="{96B049B4-7D70-4FB9-BC7D-375F37E6B330}" type="pres">
      <dgm:prSet presAssocID="{BE2EE197-BC44-4690-8FCE-A911CE9C1300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34992951-D854-4AA7-B065-D5E7924687E9}" type="pres">
      <dgm:prSet presAssocID="{AE8E31E4-D7C0-4736-BFD1-EA8EB18317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B0A399-B422-4F3A-B58F-101544867ED5}" type="pres">
      <dgm:prSet presAssocID="{8D8D042A-4AE2-4D86-8140-77C9EBF7F4F9}" presName="sibTrans" presStyleLbl="sibTrans2D1" presStyleIdx="1" presStyleCnt="2"/>
      <dgm:spPr>
        <a:prstGeom prst="diamond">
          <a:avLst/>
        </a:prstGeom>
      </dgm:spPr>
      <dgm:t>
        <a:bodyPr/>
        <a:lstStyle/>
        <a:p>
          <a:endParaRPr lang="en-IN"/>
        </a:p>
      </dgm:t>
    </dgm:pt>
    <dgm:pt modelId="{916F55B7-5CFA-477C-B85F-40D4923447FD}" type="pres">
      <dgm:prSet presAssocID="{8D8D042A-4AE2-4D86-8140-77C9EBF7F4F9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E4F5AE44-4224-416B-BE53-85DB44CDB272}" type="pres">
      <dgm:prSet presAssocID="{2448338B-D4D6-477B-A2ED-C92311D7E8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564C725-772D-4E8D-B957-DA2D8C631F74}" type="presOf" srcId="{2448338B-D4D6-477B-A2ED-C92311D7E8E3}" destId="{E4F5AE44-4224-416B-BE53-85DB44CDB272}" srcOrd="0" destOrd="0" presId="urn:microsoft.com/office/officeart/2005/8/layout/process1"/>
    <dgm:cxn modelId="{81D99355-1FCC-4FDA-8054-F89C13B20DEE}" type="presOf" srcId="{88FE86D6-DDFB-44A6-96AE-467295DC1846}" destId="{2908C47C-64B4-42D9-8F32-EA2E719B3AC6}" srcOrd="0" destOrd="0" presId="urn:microsoft.com/office/officeart/2005/8/layout/process1"/>
    <dgm:cxn modelId="{6DDDE525-FFEE-4EBB-A203-779A7E6AF742}" srcId="{88FE86D6-DDFB-44A6-96AE-467295DC1846}" destId="{E255DEB9-F02B-4FA7-839B-607EE43E258D}" srcOrd="0" destOrd="0" parTransId="{DDA53C16-303B-4B73-9E49-9D98A3DA1648}" sibTransId="{BE2EE197-BC44-4690-8FCE-A911CE9C1300}"/>
    <dgm:cxn modelId="{170146AF-CE87-4B40-97B5-5FD5592D500A}" srcId="{88FE86D6-DDFB-44A6-96AE-467295DC1846}" destId="{2448338B-D4D6-477B-A2ED-C92311D7E8E3}" srcOrd="2" destOrd="0" parTransId="{5E5A4983-D923-4167-B094-9D9464610DAE}" sibTransId="{A76D5566-B60B-4470-9CB4-9F1B6456CFC5}"/>
    <dgm:cxn modelId="{BA25E71A-EB32-4515-A966-612483591E12}" type="presOf" srcId="{E255DEB9-F02B-4FA7-839B-607EE43E258D}" destId="{8CFC6D08-C94A-4115-BCD7-C293FE3855A6}" srcOrd="0" destOrd="0" presId="urn:microsoft.com/office/officeart/2005/8/layout/process1"/>
    <dgm:cxn modelId="{7C630854-E6D3-4A2A-BDFE-10CD04ED9DAE}" srcId="{88FE86D6-DDFB-44A6-96AE-467295DC1846}" destId="{AE8E31E4-D7C0-4736-BFD1-EA8EB1831755}" srcOrd="1" destOrd="0" parTransId="{16D2EF36-0796-42AD-89CD-318FFA3914AD}" sibTransId="{8D8D042A-4AE2-4D86-8140-77C9EBF7F4F9}"/>
    <dgm:cxn modelId="{B0120F9A-A35D-4D86-B92F-195845913C2A}" type="presOf" srcId="{8D8D042A-4AE2-4D86-8140-77C9EBF7F4F9}" destId="{17B0A399-B422-4F3A-B58F-101544867ED5}" srcOrd="0" destOrd="0" presId="urn:microsoft.com/office/officeart/2005/8/layout/process1"/>
    <dgm:cxn modelId="{0F72A49C-6F1A-485F-B32D-DF569445D819}" type="presOf" srcId="{8D8D042A-4AE2-4D86-8140-77C9EBF7F4F9}" destId="{916F55B7-5CFA-477C-B85F-40D4923447FD}" srcOrd="1" destOrd="0" presId="urn:microsoft.com/office/officeart/2005/8/layout/process1"/>
    <dgm:cxn modelId="{37EDC35C-0A42-43F7-A718-6876329AF912}" type="presOf" srcId="{BE2EE197-BC44-4690-8FCE-A911CE9C1300}" destId="{96B049B4-7D70-4FB9-BC7D-375F37E6B330}" srcOrd="1" destOrd="0" presId="urn:microsoft.com/office/officeart/2005/8/layout/process1"/>
    <dgm:cxn modelId="{ABBB466E-CDA5-43D8-9AD5-C47F9D8DCBB9}" type="presOf" srcId="{AE8E31E4-D7C0-4736-BFD1-EA8EB1831755}" destId="{34992951-D854-4AA7-B065-D5E7924687E9}" srcOrd="0" destOrd="0" presId="urn:microsoft.com/office/officeart/2005/8/layout/process1"/>
    <dgm:cxn modelId="{A2F1EA6B-27A6-4AB9-A7FC-90E5AAE3678A}" type="presOf" srcId="{BE2EE197-BC44-4690-8FCE-A911CE9C1300}" destId="{F3EF736A-34BD-4423-BC62-67D44F4B2358}" srcOrd="0" destOrd="0" presId="urn:microsoft.com/office/officeart/2005/8/layout/process1"/>
    <dgm:cxn modelId="{AA2CB3D5-7FCF-4206-9274-F923009CA133}" type="presParOf" srcId="{2908C47C-64B4-42D9-8F32-EA2E719B3AC6}" destId="{8CFC6D08-C94A-4115-BCD7-C293FE3855A6}" srcOrd="0" destOrd="0" presId="urn:microsoft.com/office/officeart/2005/8/layout/process1"/>
    <dgm:cxn modelId="{8790A86F-2A75-4CF6-8C97-83EE55FD524A}" type="presParOf" srcId="{2908C47C-64B4-42D9-8F32-EA2E719B3AC6}" destId="{F3EF736A-34BD-4423-BC62-67D44F4B2358}" srcOrd="1" destOrd="0" presId="urn:microsoft.com/office/officeart/2005/8/layout/process1"/>
    <dgm:cxn modelId="{CB32DD23-B797-4194-8269-CEDC05087030}" type="presParOf" srcId="{F3EF736A-34BD-4423-BC62-67D44F4B2358}" destId="{96B049B4-7D70-4FB9-BC7D-375F37E6B330}" srcOrd="0" destOrd="0" presId="urn:microsoft.com/office/officeart/2005/8/layout/process1"/>
    <dgm:cxn modelId="{67979620-0AF1-4920-BFA6-0F6432E78D82}" type="presParOf" srcId="{2908C47C-64B4-42D9-8F32-EA2E719B3AC6}" destId="{34992951-D854-4AA7-B065-D5E7924687E9}" srcOrd="2" destOrd="0" presId="urn:microsoft.com/office/officeart/2005/8/layout/process1"/>
    <dgm:cxn modelId="{8480FE86-F847-45ED-978E-80F08DF39B64}" type="presParOf" srcId="{2908C47C-64B4-42D9-8F32-EA2E719B3AC6}" destId="{17B0A399-B422-4F3A-B58F-101544867ED5}" srcOrd="3" destOrd="0" presId="urn:microsoft.com/office/officeart/2005/8/layout/process1"/>
    <dgm:cxn modelId="{259CA676-F0EE-46E3-9F0E-8DF4BC0DFD5A}" type="presParOf" srcId="{17B0A399-B422-4F3A-B58F-101544867ED5}" destId="{916F55B7-5CFA-477C-B85F-40D4923447FD}" srcOrd="0" destOrd="0" presId="urn:microsoft.com/office/officeart/2005/8/layout/process1"/>
    <dgm:cxn modelId="{BF93429D-9DEC-4036-AE89-CE57D9313015}" type="presParOf" srcId="{2908C47C-64B4-42D9-8F32-EA2E719B3AC6}" destId="{E4F5AE44-4224-416B-BE53-85DB44CDB27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F2F92-3753-4974-9578-BDF337F89B6E}">
      <dsp:nvSpPr>
        <dsp:cNvPr id="0" name=""/>
        <dsp:cNvSpPr/>
      </dsp:nvSpPr>
      <dsp:spPr>
        <a:xfrm rot="5400000">
          <a:off x="4155710" y="10082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Future Group- Pioneers in retail  </a:t>
          </a:r>
          <a:endParaRPr lang="en-IN" sz="1400" b="1" kern="1200" dirty="0"/>
        </a:p>
      </dsp:txBody>
      <dsp:txXfrm rot="-5400000">
        <a:off x="4456709" y="237140"/>
        <a:ext cx="898684" cy="1032971"/>
      </dsp:txXfrm>
    </dsp:sp>
    <dsp:sp modelId="{92257174-78CB-4B5E-8207-E8B18A8E0A2B}">
      <dsp:nvSpPr>
        <dsp:cNvPr id="0" name=""/>
        <dsp:cNvSpPr/>
      </dsp:nvSpPr>
      <dsp:spPr>
        <a:xfrm>
          <a:off x="5598467" y="303420"/>
          <a:ext cx="1674762" cy="90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38D9E-1228-4C01-B7C7-4BD0147E90AE}">
      <dsp:nvSpPr>
        <dsp:cNvPr id="0" name=""/>
        <dsp:cNvSpPr/>
      </dsp:nvSpPr>
      <dsp:spPr>
        <a:xfrm rot="5400000">
          <a:off x="2745668" y="10082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Global expertise– </a:t>
          </a:r>
          <a:r>
            <a:rPr lang="en-US" sz="1400" b="1" kern="1200" dirty="0" err="1" smtClean="0"/>
            <a:t>Generali</a:t>
          </a:r>
          <a:r>
            <a:rPr lang="en-US" sz="1400" b="1" kern="1200" dirty="0" smtClean="0"/>
            <a:t> group since 1831 </a:t>
          </a:r>
          <a:endParaRPr lang="en-IN" sz="1400" b="1" kern="1200" dirty="0"/>
        </a:p>
      </dsp:txBody>
      <dsp:txXfrm rot="-5400000">
        <a:off x="3046667" y="237140"/>
        <a:ext cx="898684" cy="1032971"/>
      </dsp:txXfrm>
    </dsp:sp>
    <dsp:sp modelId="{16ED9E17-43C0-4F4B-8CCA-BF56A20613F7}">
      <dsp:nvSpPr>
        <dsp:cNvPr id="0" name=""/>
        <dsp:cNvSpPr/>
      </dsp:nvSpPr>
      <dsp:spPr>
        <a:xfrm rot="5400000">
          <a:off x="3447987" y="137460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Global Health Insurance expertise- GEB</a:t>
          </a:r>
          <a:endParaRPr lang="en-IN" sz="1400" b="1" kern="1200" dirty="0"/>
        </a:p>
      </dsp:txBody>
      <dsp:txXfrm rot="-5400000">
        <a:off x="3748986" y="1510920"/>
        <a:ext cx="898684" cy="1032971"/>
      </dsp:txXfrm>
    </dsp:sp>
    <dsp:sp modelId="{95EE2A96-F8D2-479E-B078-29BC8DA871D8}">
      <dsp:nvSpPr>
        <dsp:cNvPr id="0" name=""/>
        <dsp:cNvSpPr/>
      </dsp:nvSpPr>
      <dsp:spPr>
        <a:xfrm>
          <a:off x="1870769" y="1577200"/>
          <a:ext cx="1620738" cy="90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769DA-22BA-46D6-80E0-F8A03CD75AC2}">
      <dsp:nvSpPr>
        <dsp:cNvPr id="0" name=""/>
        <dsp:cNvSpPr/>
      </dsp:nvSpPr>
      <dsp:spPr>
        <a:xfrm rot="5400000">
          <a:off x="4858030" y="137460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125 offices with multi channel teams</a:t>
          </a:r>
          <a:endParaRPr lang="en-IN" sz="1400" b="1" kern="1200" dirty="0"/>
        </a:p>
      </dsp:txBody>
      <dsp:txXfrm rot="-5400000">
        <a:off x="5159029" y="1510920"/>
        <a:ext cx="898684" cy="1032971"/>
      </dsp:txXfrm>
    </dsp:sp>
    <dsp:sp modelId="{504225CF-5427-42CF-ACB3-FE471C5A6FDF}">
      <dsp:nvSpPr>
        <dsp:cNvPr id="0" name=""/>
        <dsp:cNvSpPr/>
      </dsp:nvSpPr>
      <dsp:spPr>
        <a:xfrm rot="5400000">
          <a:off x="4155710" y="264838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In-house,  de-centralized Motor/ Non Motor Claim servicing   </a:t>
          </a:r>
          <a:endParaRPr lang="en-IN" sz="1200" b="1" kern="1200" dirty="0"/>
        </a:p>
      </dsp:txBody>
      <dsp:txXfrm rot="-5400000">
        <a:off x="4456709" y="2784700"/>
        <a:ext cx="898684" cy="1032971"/>
      </dsp:txXfrm>
    </dsp:sp>
    <dsp:sp modelId="{5F5EB66A-2F25-4EFC-85D4-2444B6AB429F}">
      <dsp:nvSpPr>
        <dsp:cNvPr id="0" name=""/>
        <dsp:cNvSpPr/>
      </dsp:nvSpPr>
      <dsp:spPr>
        <a:xfrm>
          <a:off x="5598467" y="2850981"/>
          <a:ext cx="1674762" cy="90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16E0F-2237-4F0B-8926-AC938487256F}">
      <dsp:nvSpPr>
        <dsp:cNvPr id="0" name=""/>
        <dsp:cNvSpPr/>
      </dsp:nvSpPr>
      <dsp:spPr>
        <a:xfrm rot="5400000">
          <a:off x="2745668" y="264838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In-house Health Claim servicing since Nov 2010-  Future </a:t>
          </a:r>
          <a:r>
            <a:rPr lang="en-US" sz="1200" b="1" kern="1200" dirty="0" err="1" smtClean="0"/>
            <a:t>Generali</a:t>
          </a:r>
          <a:r>
            <a:rPr lang="en-US" sz="1200" b="1" kern="1200" dirty="0" smtClean="0"/>
            <a:t> Health  </a:t>
          </a:r>
          <a:endParaRPr lang="en-IN" sz="1200" b="1" kern="1200" dirty="0"/>
        </a:p>
      </dsp:txBody>
      <dsp:txXfrm rot="-5400000">
        <a:off x="3046667" y="2784700"/>
        <a:ext cx="898684" cy="1032971"/>
      </dsp:txXfrm>
    </dsp:sp>
    <dsp:sp modelId="{7F8E3AF4-81F9-43BA-BC4C-56314FCAB3A1}">
      <dsp:nvSpPr>
        <dsp:cNvPr id="0" name=""/>
        <dsp:cNvSpPr/>
      </dsp:nvSpPr>
      <dsp:spPr>
        <a:xfrm rot="5400000">
          <a:off x="3447987" y="392216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5532 Hospitals in Network  across 577 cities</a:t>
          </a:r>
          <a:endParaRPr lang="en-IN" sz="1400" b="1" kern="1200" dirty="0"/>
        </a:p>
      </dsp:txBody>
      <dsp:txXfrm rot="-5400000">
        <a:off x="3748986" y="4058480"/>
        <a:ext cx="898684" cy="1032971"/>
      </dsp:txXfrm>
    </dsp:sp>
    <dsp:sp modelId="{B4EFECFC-D70A-44D3-AD6F-409A41B901E8}">
      <dsp:nvSpPr>
        <dsp:cNvPr id="0" name=""/>
        <dsp:cNvSpPr/>
      </dsp:nvSpPr>
      <dsp:spPr>
        <a:xfrm>
          <a:off x="1870769" y="4124761"/>
          <a:ext cx="1620738" cy="90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0332A-DD39-47FB-B733-07C6ABE89431}">
      <dsp:nvSpPr>
        <dsp:cNvPr id="0" name=""/>
        <dsp:cNvSpPr/>
      </dsp:nvSpPr>
      <dsp:spPr>
        <a:xfrm rot="5400000">
          <a:off x="4858030" y="3922168"/>
          <a:ext cx="1500683" cy="130559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2591 </a:t>
          </a:r>
          <a:r>
            <a:rPr lang="en-US" sz="1400" b="1" kern="1200" dirty="0" err="1" smtClean="0"/>
            <a:t>Crore</a:t>
          </a:r>
          <a:r>
            <a:rPr lang="en-US" sz="1400" b="1" kern="1200" dirty="0" smtClean="0"/>
            <a:t> premium income in  FY 18-19</a:t>
          </a:r>
          <a:endParaRPr lang="en-IN" sz="1400" b="1" kern="1200" dirty="0"/>
        </a:p>
      </dsp:txBody>
      <dsp:txXfrm rot="-5400000">
        <a:off x="5159029" y="4058480"/>
        <a:ext cx="898684" cy="1032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E5E6-A658-43E5-A888-76CBB65506E1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B518-67DB-4220-9C5C-49835CD9B2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08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A199-8D54-4056-BC03-17F422247FE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5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/>
          <p:cNvSpPr txBox="1">
            <a:spLocks/>
          </p:cNvSpPr>
          <p:nvPr/>
        </p:nvSpPr>
        <p:spPr>
          <a:xfrm>
            <a:off x="8915400" y="50800"/>
            <a:ext cx="200025" cy="177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A0AF0C8-D43C-4F6F-A201-27B0B8AB52E1}" type="slidenum">
              <a:rPr lang="it-IT" sz="800" smtClean="0"/>
              <a:pPr>
                <a:defRPr/>
              </a:pPr>
              <a:t>‹#›</a:t>
            </a:fld>
            <a:endParaRPr lang="it-IT" sz="8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7" r="15833" b="40427"/>
          <a:stretch>
            <a:fillRect/>
          </a:stretch>
        </p:blipFill>
        <p:spPr bwMode="auto">
          <a:xfrm>
            <a:off x="6858000" y="6310313"/>
            <a:ext cx="19986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42999"/>
            <a:ext cx="8386686" cy="3190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2200"/>
              </a:lnSpc>
              <a:defRPr sz="2000" b="1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086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8391525" cy="437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Content Box</a:t>
            </a:r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1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80267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gh@futuregenerali.in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67556" cy="319001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Generali</a:t>
            </a:r>
            <a:r>
              <a:rPr lang="en-US" dirty="0" smtClean="0"/>
              <a:t> India Insurance Company – 11 successful years   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4793478"/>
              </p:ext>
            </p:extLst>
          </p:nvPr>
        </p:nvGraphicFramePr>
        <p:xfrm>
          <a:off x="0" y="98072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05526" y="1097841"/>
            <a:ext cx="210623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Global premium income of 66,691 </a:t>
            </a:r>
            <a:r>
              <a:rPr lang="en-US" sz="1600" dirty="0" err="1" smtClean="0"/>
              <a:t>mln</a:t>
            </a:r>
            <a:r>
              <a:rPr lang="en-US" sz="1600" dirty="0" smtClean="0"/>
              <a:t> Euros, Net profit of 2,309 </a:t>
            </a:r>
            <a:r>
              <a:rPr lang="en-US" sz="1600" dirty="0" err="1" smtClean="0"/>
              <a:t>mln</a:t>
            </a:r>
            <a:r>
              <a:rPr lang="en-US" sz="1600" dirty="0" smtClean="0"/>
              <a:t> Euros and Assets under management of 488 </a:t>
            </a:r>
            <a:r>
              <a:rPr lang="en-US" sz="1600" dirty="0" err="1" smtClean="0"/>
              <a:t>bln</a:t>
            </a:r>
            <a:r>
              <a:rPr lang="en-US" sz="1600" dirty="0" smtClean="0"/>
              <a:t> Euros in </a:t>
            </a:r>
            <a:r>
              <a:rPr lang="en-US" sz="1600" dirty="0"/>
              <a:t>2018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IN" sz="1600" dirty="0"/>
          </a:p>
          <a:p>
            <a:r>
              <a:rPr lang="en-IN" sz="1600" dirty="0" smtClean="0"/>
              <a:t>Established </a:t>
            </a:r>
            <a:r>
              <a:rPr lang="en-IN" sz="1600" dirty="0"/>
              <a:t>in 1966, </a:t>
            </a:r>
            <a:r>
              <a:rPr lang="en-IN" sz="1600" dirty="0" err="1" smtClean="0"/>
              <a:t>Generali</a:t>
            </a:r>
            <a:r>
              <a:rPr lang="en-IN" sz="1600" dirty="0" smtClean="0"/>
              <a:t> Employee Benefit  </a:t>
            </a:r>
            <a:r>
              <a:rPr lang="en-IN" sz="1600" dirty="0"/>
              <a:t>is now the world’s leading employee benefits network, serving multinational companies in over 100 countries.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5876"/>
            <a:ext cx="3312368" cy="14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43" y="3655400"/>
            <a:ext cx="3110761" cy="12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2" y="3025369"/>
            <a:ext cx="1987520" cy="9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372200" y="4941168"/>
            <a:ext cx="266429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/>
              <a:t>Proud winner of Stevie Awards for Sales and Customer Service 2019</a:t>
            </a:r>
            <a:r>
              <a:rPr lang="en-IN" sz="1200" b="1" dirty="0" smtClean="0"/>
              <a:t>!  We won this global recognition in 2018 as well</a:t>
            </a:r>
            <a:endParaRPr lang="en-IN" sz="1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326788" y="2288396"/>
            <a:ext cx="266429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/>
              <a:t>Proud winner of ET Now Sales Champion </a:t>
            </a:r>
            <a:r>
              <a:rPr lang="en-IN" sz="1200" b="1" dirty="0" smtClean="0"/>
              <a:t>Award 2018! Retail Sales team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19485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Exclusions applicable to Personal Accident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• </a:t>
            </a:r>
            <a:r>
              <a:rPr lang="en-IN" dirty="0" smtClean="0"/>
              <a:t> Actual </a:t>
            </a:r>
            <a:r>
              <a:rPr lang="en-IN" dirty="0"/>
              <a:t>or attempted felony, riot, crime, </a:t>
            </a:r>
            <a:r>
              <a:rPr lang="en-IN" dirty="0" err="1"/>
              <a:t>misdemeanor</a:t>
            </a:r>
            <a:r>
              <a:rPr lang="en-IN" dirty="0"/>
              <a:t> or civil commotion.</a:t>
            </a:r>
          </a:p>
          <a:p>
            <a:r>
              <a:rPr lang="en-IN" dirty="0"/>
              <a:t>• </a:t>
            </a:r>
            <a:r>
              <a:rPr lang="en-IN" dirty="0" smtClean="0"/>
              <a:t> Illegal </a:t>
            </a:r>
            <a:r>
              <a:rPr lang="en-IN" dirty="0"/>
              <a:t>act or any violation or attempted violation of the law or his resistance to arrest.</a:t>
            </a:r>
          </a:p>
          <a:p>
            <a:r>
              <a:rPr lang="en-IN" dirty="0"/>
              <a:t>• </a:t>
            </a:r>
            <a:r>
              <a:rPr lang="en-IN" dirty="0" smtClean="0"/>
              <a:t> Engaging </a:t>
            </a:r>
            <a:r>
              <a:rPr lang="en-IN" dirty="0"/>
              <a:t>in Aviation or Ballooning other than as passenger (fare paying or otherwise).</a:t>
            </a:r>
          </a:p>
          <a:p>
            <a:r>
              <a:rPr lang="en-IN" dirty="0"/>
              <a:t>• </a:t>
            </a:r>
            <a:r>
              <a:rPr lang="en-IN" dirty="0" smtClean="0"/>
              <a:t> Participating </a:t>
            </a:r>
            <a:r>
              <a:rPr lang="en-IN" dirty="0"/>
              <a:t>in motor racing or trial run as a driver, co-driver or passenger</a:t>
            </a:r>
          </a:p>
          <a:p>
            <a:r>
              <a:rPr lang="en-IN" dirty="0"/>
              <a:t>• </a:t>
            </a:r>
            <a:r>
              <a:rPr lang="en-IN" dirty="0" smtClean="0"/>
              <a:t> Pregnancy </a:t>
            </a:r>
            <a:r>
              <a:rPr lang="en-IN" dirty="0"/>
              <a:t>and childbirth, miscarriage, abortion or complications arising out of any of</a:t>
            </a:r>
          </a:p>
          <a:p>
            <a:r>
              <a:rPr lang="en-IN" dirty="0"/>
              <a:t>these</a:t>
            </a:r>
          </a:p>
          <a:p>
            <a:r>
              <a:rPr lang="en-IN" dirty="0"/>
              <a:t>• </a:t>
            </a:r>
            <a:r>
              <a:rPr lang="en-IN" dirty="0" smtClean="0"/>
              <a:t> War</a:t>
            </a:r>
            <a:r>
              <a:rPr lang="en-IN" dirty="0"/>
              <a:t>, invasion, acts of foreign enemies, hostilities</a:t>
            </a:r>
          </a:p>
          <a:p>
            <a:r>
              <a:rPr lang="en-IN" dirty="0"/>
              <a:t>• </a:t>
            </a:r>
            <a:r>
              <a:rPr lang="en-IN" dirty="0" smtClean="0"/>
              <a:t> Nuclear </a:t>
            </a:r>
            <a:r>
              <a:rPr lang="en-IN" dirty="0"/>
              <a:t>energy, radiation</a:t>
            </a:r>
          </a:p>
          <a:p>
            <a:r>
              <a:rPr lang="en-IN" dirty="0"/>
              <a:t>• </a:t>
            </a:r>
            <a:r>
              <a:rPr lang="en-IN" dirty="0" smtClean="0"/>
              <a:t> Any </a:t>
            </a:r>
            <a:r>
              <a:rPr lang="en-IN" dirty="0"/>
              <a:t>existing disablement prior to the inception of the Policy</a:t>
            </a:r>
          </a:p>
          <a:p>
            <a:r>
              <a:rPr lang="en-IN" dirty="0"/>
              <a:t>• </a:t>
            </a:r>
            <a:r>
              <a:rPr lang="en-IN" dirty="0" smtClean="0"/>
              <a:t> Whilst </a:t>
            </a:r>
            <a:r>
              <a:rPr lang="en-IN" dirty="0"/>
              <a:t>engaging in Adventure sports, hazardous activity</a:t>
            </a:r>
          </a:p>
          <a:p>
            <a:r>
              <a:rPr lang="en-IN" dirty="0"/>
              <a:t>• </a:t>
            </a:r>
            <a:r>
              <a:rPr lang="en-IN" dirty="0" smtClean="0"/>
              <a:t> Any </a:t>
            </a:r>
            <a:r>
              <a:rPr lang="en-IN" dirty="0"/>
              <a:t>claim caused by osteoporosis or pathological fracture</a:t>
            </a:r>
          </a:p>
          <a:p>
            <a:r>
              <a:rPr lang="en-IN" dirty="0"/>
              <a:t>• </a:t>
            </a:r>
            <a:r>
              <a:rPr lang="en-IN" dirty="0" smtClean="0"/>
              <a:t> Bodily </a:t>
            </a:r>
            <a:r>
              <a:rPr lang="en-IN" dirty="0"/>
              <a:t>Injury caused by or arising from terrorism, except in case where the policy holder </a:t>
            </a:r>
            <a:r>
              <a:rPr lang="en-IN" dirty="0" smtClean="0"/>
              <a:t>is a </a:t>
            </a:r>
            <a:r>
              <a:rPr lang="en-IN" dirty="0"/>
              <a:t>victim of terrorist act and not abetting terrorism</a:t>
            </a:r>
          </a:p>
          <a:p>
            <a:r>
              <a:rPr lang="en-IN" b="1" dirty="0"/>
              <a:t>* </a:t>
            </a:r>
            <a:r>
              <a:rPr lang="en-IN" b="1" i="1" dirty="0"/>
              <a:t>Please read policy documents for </a:t>
            </a:r>
            <a:r>
              <a:rPr lang="en-IN" b="1" i="1" dirty="0" smtClean="0"/>
              <a:t>scope of cover and complete </a:t>
            </a:r>
            <a:r>
              <a:rPr lang="en-IN" b="1" i="1" dirty="0"/>
              <a:t>list of exclusions.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5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Claims Service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81000" y="1093887"/>
            <a:ext cx="8153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claims would be serviced through In-House Health Administrator, Future </a:t>
            </a:r>
            <a:r>
              <a:rPr lang="en-IN" dirty="0" err="1"/>
              <a:t>Generali</a:t>
            </a:r>
            <a:r>
              <a:rPr lang="en-IN" dirty="0"/>
              <a:t> Health (FGH) Team. The claim </a:t>
            </a:r>
            <a:r>
              <a:rPr lang="en-IN" dirty="0" smtClean="0"/>
              <a:t>documents can </a:t>
            </a:r>
            <a:r>
              <a:rPr lang="en-IN" dirty="0"/>
              <a:t>be submitted directly to the below mentioned address.</a:t>
            </a:r>
          </a:p>
          <a:p>
            <a:r>
              <a:rPr lang="en-IN" i="1" dirty="0"/>
              <a:t>It is mandatory to intimate the claim to Future </a:t>
            </a:r>
            <a:r>
              <a:rPr lang="en-IN" i="1" dirty="0" err="1"/>
              <a:t>Generali</a:t>
            </a:r>
            <a:r>
              <a:rPr lang="en-IN" i="1" dirty="0"/>
              <a:t> through: Email ID - </a:t>
            </a:r>
            <a:r>
              <a:rPr lang="en-IN" i="1" u="sng" dirty="0" smtClean="0">
                <a:solidFill>
                  <a:srgbClr val="C00000"/>
                </a:solidFill>
              </a:rPr>
              <a:t>fgh@futuregenerali.in</a:t>
            </a:r>
            <a:endParaRPr lang="en-IN" i="1" u="sng" dirty="0">
              <a:solidFill>
                <a:srgbClr val="C00000"/>
              </a:solidFill>
            </a:endParaRPr>
          </a:p>
          <a:p>
            <a:endParaRPr lang="en-IN" b="1" dirty="0" smtClean="0"/>
          </a:p>
          <a:p>
            <a:r>
              <a:rPr lang="en-IN" b="1" dirty="0" smtClean="0"/>
              <a:t>Claims Department: </a:t>
            </a:r>
            <a:r>
              <a:rPr lang="en-IN" dirty="0" smtClean="0"/>
              <a:t>Future </a:t>
            </a:r>
            <a:r>
              <a:rPr lang="en-IN" dirty="0" err="1"/>
              <a:t>Generali</a:t>
            </a:r>
            <a:r>
              <a:rPr lang="en-IN" dirty="0"/>
              <a:t> Health (FGH),</a:t>
            </a:r>
          </a:p>
          <a:p>
            <a:r>
              <a:rPr lang="it-IT" dirty="0"/>
              <a:t>Future Generali India Insurance Co. Ltd.</a:t>
            </a:r>
          </a:p>
          <a:p>
            <a:r>
              <a:rPr lang="en-IN" dirty="0"/>
              <a:t>Office No. 3, 3rd Floor, “A” Building, G - O - Square</a:t>
            </a:r>
          </a:p>
          <a:p>
            <a:r>
              <a:rPr lang="en-IN" dirty="0"/>
              <a:t>S. No. 249 &amp; 250, </a:t>
            </a:r>
            <a:r>
              <a:rPr lang="en-IN" dirty="0" err="1"/>
              <a:t>Aundh</a:t>
            </a:r>
            <a:r>
              <a:rPr lang="en-IN" dirty="0"/>
              <a:t> </a:t>
            </a:r>
            <a:r>
              <a:rPr lang="en-IN" dirty="0" err="1"/>
              <a:t>Hinjewadi</a:t>
            </a:r>
            <a:r>
              <a:rPr lang="en-IN" dirty="0"/>
              <a:t> Link Road, </a:t>
            </a:r>
            <a:r>
              <a:rPr lang="en-IN" dirty="0" err="1"/>
              <a:t>Wakad</a:t>
            </a:r>
            <a:r>
              <a:rPr lang="en-IN" dirty="0"/>
              <a:t>,</a:t>
            </a:r>
          </a:p>
          <a:p>
            <a:r>
              <a:rPr lang="en-IN" dirty="0"/>
              <a:t>Pune - 411 057.</a:t>
            </a:r>
          </a:p>
          <a:p>
            <a:r>
              <a:rPr lang="en-IN" dirty="0"/>
              <a:t>Toll free number - 1800 209 1016/ 1800 103 8889</a:t>
            </a:r>
          </a:p>
          <a:p>
            <a:r>
              <a:rPr lang="en-IN" dirty="0"/>
              <a:t>Toll free Fax - 1800 209 1017/ 1800 103 9998</a:t>
            </a:r>
          </a:p>
          <a:p>
            <a:r>
              <a:rPr lang="en-IN" b="1" dirty="0"/>
              <a:t>Email: </a:t>
            </a:r>
            <a:r>
              <a:rPr lang="en-IN" dirty="0" smtClean="0">
                <a:hlinkClick r:id="rId2"/>
              </a:rPr>
              <a:t>fgh@futuregenerali.in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In case of claims, You or someone claiming on Your behalf must inform Us in writing immediately, and in any event within </a:t>
            </a:r>
            <a:r>
              <a:rPr lang="en-IN" dirty="0" smtClean="0"/>
              <a:t>48 hours </a:t>
            </a:r>
            <a:r>
              <a:rPr lang="en-IN" dirty="0"/>
              <a:t>of the aforesaid Illness or Bodily Injury. You must immediately consult a </a:t>
            </a:r>
            <a:r>
              <a:rPr lang="en-IN" dirty="0" smtClean="0"/>
              <a:t>Medical Practitioner </a:t>
            </a:r>
            <a:r>
              <a:rPr lang="en-IN" dirty="0"/>
              <a:t>and follow the Medical Advice and treatment that he recommends.</a:t>
            </a:r>
          </a:p>
        </p:txBody>
      </p:sp>
    </p:spTree>
    <p:extLst>
      <p:ext uri="{BB962C8B-B14F-4D97-AF65-F5344CB8AC3E}">
        <p14:creationId xmlns:p14="http://schemas.microsoft.com/office/powerpoint/2010/main" val="36951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5791200"/>
            <a:ext cx="8386686" cy="319001"/>
          </a:xfrm>
        </p:spPr>
        <p:txBody>
          <a:bodyPr/>
          <a:lstStyle/>
          <a:p>
            <a:r>
              <a:rPr lang="en-US" dirty="0" smtClean="0"/>
              <a:t>Thanks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99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45" y="44450"/>
            <a:ext cx="2757055" cy="5651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ALPO BIMA</a:t>
            </a:r>
            <a:endParaRPr lang="en-IN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804449"/>
              </p:ext>
            </p:extLst>
          </p:nvPr>
        </p:nvGraphicFramePr>
        <p:xfrm>
          <a:off x="2841320" y="152400"/>
          <a:ext cx="6226479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1765720"/>
              </p:ext>
            </p:extLst>
          </p:nvPr>
        </p:nvGraphicFramePr>
        <p:xfrm>
          <a:off x="3029211" y="5562600"/>
          <a:ext cx="609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Title 5"/>
          <p:cNvSpPr txBox="1">
            <a:spLocks/>
          </p:cNvSpPr>
          <p:nvPr/>
        </p:nvSpPr>
        <p:spPr>
          <a:xfrm>
            <a:off x="84266" y="685800"/>
            <a:ext cx="2757055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For Both Employer- Employee and Non Employer- Employee groups as per IRDA guidelines 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66" y="1637292"/>
            <a:ext cx="2658934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Covered Critical Illness</a:t>
            </a:r>
          </a:p>
          <a:p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 b="1" dirty="0" smtClean="0"/>
              <a:t>Cancer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Kidney Failure (requiring </a:t>
            </a:r>
            <a:r>
              <a:rPr lang="en-US" sz="1400" b="1" dirty="0" err="1" smtClean="0"/>
              <a:t>reg</a:t>
            </a:r>
            <a:r>
              <a:rPr lang="en-US" sz="1400" b="1" dirty="0" smtClean="0"/>
              <a:t> Dialysis)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Multiple Sclerosis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Major Organ Transplant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Open Chest CABG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Stroke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Myocardial Infarction (1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Heart Attack) 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Heart Valve Surgery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Permanent Paralysis of limbs</a:t>
            </a:r>
          </a:p>
          <a:p>
            <a:pPr marL="342900" indent="-342900">
              <a:buAutoNum type="arabicPeriod"/>
            </a:pPr>
            <a:endParaRPr lang="en-US" sz="1400" b="1" dirty="0"/>
          </a:p>
          <a:p>
            <a:r>
              <a:rPr lang="en-US" sz="1400" b="1" dirty="0" smtClean="0">
                <a:solidFill>
                  <a:srgbClr val="C00000"/>
                </a:solidFill>
              </a:rPr>
              <a:t>Covered Accidental Losses</a:t>
            </a:r>
          </a:p>
          <a:p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 b="1" dirty="0" smtClean="0"/>
              <a:t>Accidental Death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Accidental Permanent Total Disability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Accidental Permanent Partial disability</a:t>
            </a:r>
          </a:p>
          <a:p>
            <a:pPr marL="342900" indent="-342900">
              <a:buAutoNum type="arabicPeriod"/>
            </a:pP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40641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4832" y="228600"/>
            <a:ext cx="8386686" cy="319001"/>
          </a:xfrm>
        </p:spPr>
        <p:txBody>
          <a:bodyPr/>
          <a:lstStyle/>
          <a:p>
            <a:r>
              <a:rPr lang="en-US" dirty="0" smtClean="0"/>
              <a:t>ALPO BIMA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1017687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Features</a:t>
            </a:r>
          </a:p>
          <a:p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Entry Age eligibility – 6 months to 65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Minimum Group Size –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Policy Tenure – 1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Renewal – Renewability subject to continuous renewal of the group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IN" dirty="0" err="1"/>
              <a:t>Hospi</a:t>
            </a:r>
            <a:r>
              <a:rPr lang="en-IN" dirty="0"/>
              <a:t>-cash will be offered on individual Sum Insured basis or on family floater basis, </a:t>
            </a:r>
            <a:r>
              <a:rPr lang="en-IN" dirty="0" smtClean="0"/>
              <a:t>covering Self</a:t>
            </a:r>
            <a:r>
              <a:rPr lang="en-IN" dirty="0"/>
              <a:t>, Spouse and up to a maximum of three dependent children (up to 25 years).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Cover should be uniform across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Critical Illness cover and Personal Accident Cover will be available for primary member of </a:t>
            </a:r>
            <a:r>
              <a:rPr lang="en-IN" dirty="0" smtClean="0"/>
              <a:t>the group </a:t>
            </a:r>
            <a:r>
              <a:rPr lang="en-IN" dirty="0"/>
              <a:t>only, on Individual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Portability will be granted to policyholders as per portability guidelines of the IRDAI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Medical test is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Waiting Period – 90 days for Critical Illness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Target </a:t>
            </a:r>
            <a:r>
              <a:rPr lang="en-IN" dirty="0"/>
              <a:t>customers – The product would be sold to the Non-employer-employee groups which </a:t>
            </a:r>
            <a:r>
              <a:rPr lang="en-IN" dirty="0" smtClean="0"/>
              <a:t>meet group </a:t>
            </a:r>
            <a:r>
              <a:rPr lang="en-IN" dirty="0"/>
              <a:t>guidelines as per IRDAI.</a:t>
            </a:r>
          </a:p>
        </p:txBody>
      </p:sp>
    </p:spTree>
    <p:extLst>
      <p:ext uri="{BB962C8B-B14F-4D97-AF65-F5344CB8AC3E}">
        <p14:creationId xmlns:p14="http://schemas.microsoft.com/office/powerpoint/2010/main" val="37917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91600" cy="470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524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</a:pPr>
            <a:r>
              <a:rPr lang="en-IN" sz="2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ALPO BIMA - SCHEDULE OF BENEFITS</a:t>
            </a:r>
          </a:p>
          <a:p>
            <a:endParaRPr lang="en-IN" b="1" dirty="0"/>
          </a:p>
          <a:p>
            <a:r>
              <a:rPr lang="en-IN" sz="1600" dirty="0">
                <a:solidFill>
                  <a:srgbClr val="C00000"/>
                </a:solidFill>
              </a:rPr>
              <a:t>Plans A, B, C, D can be offered for different options 5 days/ 10 days/ 15 days/ 20 days/ 25 days/ 30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698" y="6067371"/>
            <a:ext cx="5484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Note: </a:t>
            </a:r>
            <a:r>
              <a:rPr lang="en-IN" sz="1400" b="1" dirty="0" smtClean="0">
                <a:solidFill>
                  <a:srgbClr val="C00000"/>
                </a:solidFill>
              </a:rPr>
              <a:t>Convalescence benefit is not available in 5 days / 10 days option. 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endParaRPr lang="en-IN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Premium and floater discount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39672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Premium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6908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813" y="6306669"/>
            <a:ext cx="3332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Add 18% towards Goods and Services Tax  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34500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Process</a:t>
            </a:r>
            <a:r>
              <a:rPr lang="en-US" sz="2400" b="1" dirty="0" smtClean="0"/>
              <a:t>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1495485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• Master policy would be issued for one year</a:t>
            </a:r>
          </a:p>
          <a:p>
            <a:r>
              <a:rPr lang="en-IN" dirty="0"/>
              <a:t>• Annual premium will be charged &amp; each member will be covered for one year only, </a:t>
            </a:r>
            <a:r>
              <a:rPr lang="en-IN" dirty="0" smtClean="0"/>
              <a:t>within the </a:t>
            </a:r>
            <a:r>
              <a:rPr lang="en-IN" dirty="0"/>
              <a:t>same Master policy.</a:t>
            </a:r>
          </a:p>
          <a:p>
            <a:r>
              <a:rPr lang="en-IN" dirty="0"/>
              <a:t>• List of all new Members needs to be provided to us on monthly basis</a:t>
            </a:r>
          </a:p>
          <a:p>
            <a:r>
              <a:rPr lang="en-IN" dirty="0"/>
              <a:t>• Adequate float balance to be maintained to take care of monthly addition of new members</a:t>
            </a:r>
          </a:p>
          <a:p>
            <a:r>
              <a:rPr lang="en-IN" dirty="0"/>
              <a:t>• In any case of unavailability of float, we will not be able to cover selected number of</a:t>
            </a:r>
          </a:p>
          <a:p>
            <a:r>
              <a:rPr lang="en-IN" dirty="0"/>
              <a:t>members.</a:t>
            </a:r>
          </a:p>
          <a:p>
            <a:r>
              <a:rPr lang="en-IN" dirty="0"/>
              <a:t>• Individual nominee names to be collected and claims payable to nominee only.</a:t>
            </a:r>
          </a:p>
          <a:p>
            <a:r>
              <a:rPr lang="en-IN" dirty="0"/>
              <a:t>• Once the endorsement is issued, System generated individual certificate can be</a:t>
            </a:r>
          </a:p>
          <a:p>
            <a:r>
              <a:rPr lang="en-IN" dirty="0"/>
              <a:t>downloaded by local operations team and same should be shared with the client.</a:t>
            </a:r>
          </a:p>
          <a:p>
            <a:r>
              <a:rPr lang="en-IN" dirty="0"/>
              <a:t>• Individual certificates will be issued mentioning individual details and premium.</a:t>
            </a:r>
          </a:p>
          <a:p>
            <a:r>
              <a:rPr lang="en-IN" dirty="0"/>
              <a:t>• Complete enrolment form mentioning nominee details needs to be collected from each</a:t>
            </a:r>
          </a:p>
          <a:p>
            <a:r>
              <a:rPr lang="en-IN" dirty="0"/>
              <a:t>individual.</a:t>
            </a:r>
          </a:p>
          <a:p>
            <a:r>
              <a:rPr lang="en-IN" dirty="0"/>
              <a:t>• Group Proposal Form to be signed by the Group Manager</a:t>
            </a:r>
          </a:p>
        </p:txBody>
      </p:sp>
    </p:spTree>
    <p:extLst>
      <p:ext uri="{BB962C8B-B14F-4D97-AF65-F5344CB8AC3E}">
        <p14:creationId xmlns:p14="http://schemas.microsoft.com/office/powerpoint/2010/main" val="20793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Exclusions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81000" y="997089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• War, Invasion, Act of Foreign Enemy, War like operations.</a:t>
            </a:r>
          </a:p>
          <a:p>
            <a:r>
              <a:rPr lang="en-IN" dirty="0"/>
              <a:t>• Circumcision unless necessary for treatment of a disease or as may be necessitated </a:t>
            </a:r>
            <a:r>
              <a:rPr lang="en-IN" dirty="0" smtClean="0"/>
              <a:t>due to </a:t>
            </a:r>
            <a:r>
              <a:rPr lang="en-IN" dirty="0"/>
              <a:t>an Accident.</a:t>
            </a:r>
          </a:p>
          <a:p>
            <a:r>
              <a:rPr lang="en-IN" dirty="0"/>
              <a:t>• Cosmetic treatments, Plastic Surgery</a:t>
            </a:r>
          </a:p>
          <a:p>
            <a:r>
              <a:rPr lang="en-IN" dirty="0"/>
              <a:t>• Dental Treatment/ Surgery unless requiring Hospitalisation as a result of Injury.</a:t>
            </a:r>
          </a:p>
          <a:p>
            <a:r>
              <a:rPr lang="en-IN" dirty="0"/>
              <a:t>• Treatment of obesity (including morbid obesity).</a:t>
            </a:r>
          </a:p>
          <a:p>
            <a:r>
              <a:rPr lang="en-IN" dirty="0"/>
              <a:t>• Abuse of alcohol, substance or drugs.</a:t>
            </a:r>
          </a:p>
          <a:p>
            <a:r>
              <a:rPr lang="en-IN" dirty="0"/>
              <a:t>• Sexually transmitted disease, intentional self-Injury.</a:t>
            </a:r>
          </a:p>
          <a:p>
            <a:r>
              <a:rPr lang="en-IN" dirty="0"/>
              <a:t>• Hospitalisation for </a:t>
            </a:r>
            <a:r>
              <a:rPr lang="en-IN" dirty="0" err="1"/>
              <a:t>Invitro</a:t>
            </a:r>
            <a:r>
              <a:rPr lang="en-IN" dirty="0"/>
              <a:t> fertilization (IVF), Gamete </a:t>
            </a:r>
            <a:r>
              <a:rPr lang="en-IN" dirty="0" err="1"/>
              <a:t>intrafallopian</a:t>
            </a:r>
            <a:r>
              <a:rPr lang="en-IN" dirty="0"/>
              <a:t> transfer (GIFT)</a:t>
            </a:r>
          </a:p>
          <a:p>
            <a:r>
              <a:rPr lang="en-IN" dirty="0"/>
              <a:t>procedures, and zygote </a:t>
            </a:r>
            <a:r>
              <a:rPr lang="en-IN" dirty="0" err="1"/>
              <a:t>intrafallopian</a:t>
            </a:r>
            <a:r>
              <a:rPr lang="en-IN" dirty="0"/>
              <a:t> transfer (ZIFT) procedures, voluntary medical</a:t>
            </a:r>
          </a:p>
          <a:p>
            <a:r>
              <a:rPr lang="en-IN" dirty="0"/>
              <a:t>termination of pregnancy; any treatment related to infertility and sterilization.</a:t>
            </a:r>
          </a:p>
          <a:p>
            <a:r>
              <a:rPr lang="en-IN" dirty="0"/>
              <a:t>• Congenital external Illness/disease/defect anomaly.</a:t>
            </a:r>
          </a:p>
          <a:p>
            <a:r>
              <a:rPr lang="en-IN" dirty="0"/>
              <a:t>• Hospitalisation primarily for diagnostic, X-ray or laboratory examinations.</a:t>
            </a:r>
          </a:p>
          <a:p>
            <a:r>
              <a:rPr lang="en-IN" dirty="0"/>
              <a:t>• Injury or Disease directly or indirectly caused by or contributed to by nuclear</a:t>
            </a:r>
          </a:p>
          <a:p>
            <a:r>
              <a:rPr lang="en-IN" dirty="0"/>
              <a:t>weapons/materials.</a:t>
            </a:r>
          </a:p>
          <a:p>
            <a:r>
              <a:rPr lang="en-IN" dirty="0"/>
              <a:t>• Alternative treatments other than </a:t>
            </a:r>
            <a:r>
              <a:rPr lang="en-IN" dirty="0" err="1"/>
              <a:t>Allopathy</a:t>
            </a:r>
            <a:r>
              <a:rPr lang="en-IN" dirty="0"/>
              <a:t>.</a:t>
            </a:r>
          </a:p>
          <a:p>
            <a:r>
              <a:rPr lang="en-IN" dirty="0"/>
              <a:t>• Hormone replacement therapy, sex change or treatment.</a:t>
            </a:r>
          </a:p>
          <a:p>
            <a:r>
              <a:rPr lang="en-IN" dirty="0"/>
              <a:t>• Surgery to remove organs from the donor in case of a transplant surgery.</a:t>
            </a:r>
          </a:p>
          <a:p>
            <a:r>
              <a:rPr lang="en-IN" dirty="0"/>
              <a:t>• Any Hospitalisation received out of India.</a:t>
            </a:r>
          </a:p>
          <a:p>
            <a:r>
              <a:rPr lang="en-IN" b="1" dirty="0"/>
              <a:t>* </a:t>
            </a:r>
            <a:r>
              <a:rPr lang="en-IN" b="1" i="1" dirty="0"/>
              <a:t>Please read policy documents for complete list of exclusions.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13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Exclusions applicable to Critical illness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04800" y="1170087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• </a:t>
            </a:r>
            <a:r>
              <a:rPr lang="en-IN" dirty="0" smtClean="0"/>
              <a:t> Any </a:t>
            </a:r>
            <a:r>
              <a:rPr lang="en-IN" dirty="0"/>
              <a:t>Pre- Existing conditions or related condition(s).</a:t>
            </a:r>
          </a:p>
          <a:p>
            <a:r>
              <a:rPr lang="en-IN" dirty="0"/>
              <a:t>• </a:t>
            </a:r>
            <a:r>
              <a:rPr lang="en-IN" dirty="0" smtClean="0"/>
              <a:t> Any </a:t>
            </a:r>
            <a:r>
              <a:rPr lang="en-IN" dirty="0"/>
              <a:t>medical procedure or treatment, which is not medically necessary or not </a:t>
            </a:r>
            <a:r>
              <a:rPr lang="en-IN" dirty="0" smtClean="0"/>
              <a:t>performed by </a:t>
            </a:r>
            <a:r>
              <a:rPr lang="en-IN" dirty="0"/>
              <a:t>a Doctor.</a:t>
            </a:r>
          </a:p>
          <a:p>
            <a:r>
              <a:rPr lang="en-IN" dirty="0"/>
              <a:t>• </a:t>
            </a:r>
            <a:r>
              <a:rPr lang="en-IN" dirty="0" smtClean="0"/>
              <a:t> Any </a:t>
            </a:r>
            <a:r>
              <a:rPr lang="en-IN" dirty="0"/>
              <a:t>treatment relating to birth defects and external or internal congenital Illnesses.</a:t>
            </a:r>
          </a:p>
          <a:p>
            <a:r>
              <a:rPr lang="en-IN" dirty="0"/>
              <a:t>• </a:t>
            </a:r>
            <a:r>
              <a:rPr lang="en-IN" dirty="0" smtClean="0"/>
              <a:t> Birth </a:t>
            </a:r>
            <a:r>
              <a:rPr lang="en-IN" dirty="0"/>
              <a:t>control procedures and hormone replacement therapy.</a:t>
            </a:r>
          </a:p>
          <a:p>
            <a:r>
              <a:rPr lang="en-IN" dirty="0"/>
              <a:t>• </a:t>
            </a:r>
            <a:r>
              <a:rPr lang="en-IN" dirty="0" smtClean="0"/>
              <a:t> Any </a:t>
            </a:r>
            <a:r>
              <a:rPr lang="en-IN" dirty="0"/>
              <a:t>treatment/surgery for change of sex or any cosmetic surgery or treatment/surgery</a:t>
            </a:r>
          </a:p>
          <a:p>
            <a:r>
              <a:rPr lang="en-IN" dirty="0"/>
              <a:t>/complications/illness arising as a consequence thereof.</a:t>
            </a:r>
          </a:p>
          <a:p>
            <a:r>
              <a:rPr lang="en-IN" dirty="0"/>
              <a:t>• </a:t>
            </a:r>
            <a:r>
              <a:rPr lang="en-IN" dirty="0" smtClean="0"/>
              <a:t> Treatment </a:t>
            </a:r>
            <a:r>
              <a:rPr lang="en-IN" dirty="0"/>
              <a:t>by a family member and self-medication or any treatment that is NOT</a:t>
            </a:r>
          </a:p>
          <a:p>
            <a:r>
              <a:rPr lang="en-IN" dirty="0"/>
              <a:t>scientifically recognized.</a:t>
            </a:r>
          </a:p>
          <a:p>
            <a:r>
              <a:rPr lang="en-IN" dirty="0"/>
              <a:t>• </a:t>
            </a:r>
            <a:r>
              <a:rPr lang="en-IN" dirty="0" smtClean="0"/>
              <a:t> </a:t>
            </a:r>
            <a:r>
              <a:rPr lang="en-IN" dirty="0" err="1" smtClean="0"/>
              <a:t>Ayurvedic</a:t>
            </a:r>
            <a:r>
              <a:rPr lang="en-IN" dirty="0"/>
              <a:t>, Homeopathy, </a:t>
            </a:r>
            <a:r>
              <a:rPr lang="en-IN" dirty="0" err="1"/>
              <a:t>Unani</a:t>
            </a:r>
            <a:r>
              <a:rPr lang="en-IN" dirty="0"/>
              <a:t>, naturopathy, reflexology, acupuncture, bone-setting,</a:t>
            </a:r>
          </a:p>
          <a:p>
            <a:r>
              <a:rPr lang="en-IN" dirty="0"/>
              <a:t>herbalist treatment, hypnotism, </a:t>
            </a:r>
            <a:r>
              <a:rPr lang="en-IN" dirty="0" err="1"/>
              <a:t>rolfing</a:t>
            </a:r>
            <a:r>
              <a:rPr lang="en-IN" dirty="0"/>
              <a:t>, massage therapy, aroma therapy or any other</a:t>
            </a:r>
          </a:p>
          <a:p>
            <a:r>
              <a:rPr lang="en-IN" dirty="0"/>
              <a:t>treatments including Alternative treatments other than </a:t>
            </a:r>
            <a:r>
              <a:rPr lang="en-IN" dirty="0" err="1"/>
              <a:t>Allopathy</a:t>
            </a:r>
            <a:r>
              <a:rPr lang="en-IN" dirty="0"/>
              <a:t> / western medicines.</a:t>
            </a:r>
          </a:p>
          <a:p>
            <a:r>
              <a:rPr lang="en-IN" dirty="0"/>
              <a:t>• </a:t>
            </a:r>
            <a:r>
              <a:rPr lang="en-IN" dirty="0" smtClean="0"/>
              <a:t> Being </a:t>
            </a:r>
            <a:r>
              <a:rPr lang="en-IN" dirty="0"/>
              <a:t>under the influence of drugs, alcohol, or other intoxicants or hallucinogens </a:t>
            </a:r>
            <a:r>
              <a:rPr lang="en-IN" dirty="0" smtClean="0"/>
              <a:t>unless properly </a:t>
            </a:r>
            <a:r>
              <a:rPr lang="en-IN" dirty="0"/>
              <a:t>prescribed by a Physician and taken as prescribed.</a:t>
            </a:r>
          </a:p>
          <a:p>
            <a:r>
              <a:rPr lang="en-IN" dirty="0"/>
              <a:t>• </a:t>
            </a:r>
            <a:r>
              <a:rPr lang="en-IN" dirty="0" smtClean="0"/>
              <a:t> Diagnosis </a:t>
            </a:r>
            <a:r>
              <a:rPr lang="en-IN" dirty="0"/>
              <a:t>outside India; unless reaffirmed by Physician in India and subject to</a:t>
            </a:r>
          </a:p>
          <a:p>
            <a:r>
              <a:rPr lang="en-IN" dirty="0"/>
              <a:t>presentation of all Claim documents in English.</a:t>
            </a:r>
          </a:p>
          <a:p>
            <a:r>
              <a:rPr lang="en-IN" b="1" dirty="0"/>
              <a:t>* </a:t>
            </a:r>
            <a:r>
              <a:rPr lang="en-IN" b="1" i="1" dirty="0"/>
              <a:t>Please read policy documents for </a:t>
            </a:r>
            <a:r>
              <a:rPr lang="en-IN" b="1" i="1" dirty="0" smtClean="0"/>
              <a:t>scope of cover and complete </a:t>
            </a:r>
            <a:r>
              <a:rPr lang="en-IN" b="1" i="1" dirty="0"/>
              <a:t>list of exclusions.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45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Active xmlns="34b09e2f-0383-41f5-b65e-e2b9199fb399">true</IsActiv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E8C04F5C79047B0001AA4FE9C990D" ma:contentTypeVersion="2" ma:contentTypeDescription="Create a new document." ma:contentTypeScope="" ma:versionID="00f1901ad16a6ed1cc0136e9432b104e">
  <xsd:schema xmlns:xsd="http://www.w3.org/2001/XMLSchema" xmlns:xs="http://www.w3.org/2001/XMLSchema" xmlns:p="http://schemas.microsoft.com/office/2006/metadata/properties" xmlns:ns2="34b09e2f-0383-41f5-b65e-e2b9199fb399" xmlns:ns3="6e9a517d-cacc-4f94-8a1e-c930d5ece0fd" targetNamespace="http://schemas.microsoft.com/office/2006/metadata/properties" ma:root="true" ma:fieldsID="a6dd8442beca57d8f178589b703e9192" ns2:_="" ns3:_="">
    <xsd:import namespace="34b09e2f-0383-41f5-b65e-e2b9199fb399"/>
    <xsd:import namespace="6e9a517d-cacc-4f94-8a1e-c930d5ece0fd"/>
    <xsd:element name="properties">
      <xsd:complexType>
        <xsd:sequence>
          <xsd:element name="documentManagement">
            <xsd:complexType>
              <xsd:all>
                <xsd:element ref="ns2:IsActiv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9e2f-0383-41f5-b65e-e2b9199fb399" elementFormDefault="qualified">
    <xsd:import namespace="http://schemas.microsoft.com/office/2006/documentManagement/types"/>
    <xsd:import namespace="http://schemas.microsoft.com/office/infopath/2007/PartnerControls"/>
    <xsd:element name="IsActive" ma:index="8" nillable="true" ma:displayName="IsActive" ma:default="1" ma:internalName="IsAct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a517d-cacc-4f94-8a1e-c930d5ece0f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E915F-CB2E-4FEB-91AD-316E87D2D3DD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6e9a517d-cacc-4f94-8a1e-c930d5ece0f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4b09e2f-0383-41f5-b65e-e2b9199fb399"/>
  </ds:schemaRefs>
</ds:datastoreItem>
</file>

<file path=customXml/itemProps2.xml><?xml version="1.0" encoding="utf-8"?>
<ds:datastoreItem xmlns:ds="http://schemas.openxmlformats.org/officeDocument/2006/customXml" ds:itemID="{9449B4EE-1CB6-4CF2-8CCC-98C7A635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09e2f-0383-41f5-b65e-e2b9199fb399"/>
    <ds:schemaRef ds:uri="6e9a517d-cacc-4f94-8a1e-c930d5ece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AF36A-9D3B-416E-93F4-15944CC26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1393</Words>
  <Application>Microsoft Office PowerPoint</Application>
  <PresentationFormat>On-screen Show (4:3)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Future Generali India Insurance Company – 11 successful years   </vt:lpstr>
      <vt:lpstr>ALPO BIMA</vt:lpstr>
      <vt:lpstr>ALPO BIMA</vt:lpstr>
      <vt:lpstr>PowerPoint Presentation</vt:lpstr>
      <vt:lpstr>Premium and floater discount </vt:lpstr>
      <vt:lpstr>Premium</vt:lpstr>
      <vt:lpstr>Process </vt:lpstr>
      <vt:lpstr>General Exclusions</vt:lpstr>
      <vt:lpstr>Exclusions applicable to Critical illness </vt:lpstr>
      <vt:lpstr>Exclusions applicable to Personal Accident </vt:lpstr>
      <vt:lpstr>Claims Service </vt:lpstr>
      <vt:lpstr>Thanks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Alpo Bima - Group</dc:title>
  <dc:creator>VISHAL SHARMA</dc:creator>
  <cp:lastModifiedBy>PRASHANT SHINDE</cp:lastModifiedBy>
  <cp:revision>21</cp:revision>
  <dcterms:created xsi:type="dcterms:W3CDTF">2006-08-16T00:00:00Z</dcterms:created>
  <dcterms:modified xsi:type="dcterms:W3CDTF">2021-01-07T09:35:53Z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0x010100632E8C04F5C79047B0001AA4FE9C990D</vt:lpwstr>
  </property>
</Properties>
</file>