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8" r:id="rId5"/>
    <p:sldId id="265" r:id="rId6"/>
    <p:sldId id="269" r:id="rId7"/>
    <p:sldId id="272" r:id="rId8"/>
    <p:sldId id="273" r:id="rId9"/>
    <p:sldId id="274" r:id="rId10"/>
    <p:sldId id="275" r:id="rId11"/>
    <p:sldId id="276" r:id="rId12"/>
    <p:sldId id="277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A1836-59F7-4667-ABB9-3AD0DBEC07B3}" type="datetimeFigureOut">
              <a:rPr lang="en-IN" smtClean="0"/>
              <a:pPr/>
              <a:t>07-01-2021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1A199-8D54-4056-BC03-17F422247FE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62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8977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/>
          <a:srcRect r="21050"/>
          <a:stretch/>
        </p:blipFill>
        <p:spPr>
          <a:xfrm>
            <a:off x="0" y="0"/>
            <a:ext cx="200533" cy="6858000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52401"/>
            <a:ext cx="1981199" cy="69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olo 1"/>
          <p:cNvSpPr>
            <a:spLocks noGrp="1"/>
          </p:cNvSpPr>
          <p:nvPr>
            <p:ph type="ctrTitle" hasCustomPrompt="1"/>
          </p:nvPr>
        </p:nvSpPr>
        <p:spPr>
          <a:xfrm>
            <a:off x="28977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3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24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347300" y="685800"/>
            <a:ext cx="7958500" cy="381000"/>
          </a:xfrm>
          <a:prstGeom prst="rect">
            <a:avLst/>
          </a:prstGeom>
        </p:spPr>
        <p:txBody>
          <a:bodyPr/>
          <a:lstStyle>
            <a:lvl1pPr marL="342900" indent="-342900">
              <a:buNone/>
              <a:def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lvl="0" indent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5152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25152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31470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9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</a:t>
            </a:r>
            <a:endParaRPr lang="it-IT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itchFamily="34" charset="0"/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0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439549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6" name="Segnaposto testo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13770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38879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62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3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4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590882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347299" y="1600199"/>
            <a:ext cx="8392071" cy="3203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4289516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347663" y="1484313"/>
            <a:ext cx="8291512" cy="3313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icon to add chart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661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: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/>
          <p:cNvSpPr>
            <a:spLocks noGrp="1"/>
          </p:cNvSpPr>
          <p:nvPr>
            <p:ph type="body" sz="quarter" idx="14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itchFamily="34" charset="0"/>
                <a:cs typeface="Arial" pitchFamily="34" charset="0"/>
              </a:defRPr>
            </a:lvl1pPr>
            <a:lvl2pPr>
              <a:defRPr sz="16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1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  <a:buNone/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2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8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857276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C21C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16246"/>
            <a:ext cx="1777653" cy="69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57200" y="32766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43434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lang="en-US" sz="1600" b="0" dirty="0">
                <a:solidFill>
                  <a:schemeClr val="bg1"/>
                </a:solidFill>
                <a:latin typeface="Arial" charset="0"/>
              </a:defRPr>
            </a:lvl1pPr>
          </a:lstStyle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Name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Email address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Contact</a:t>
            </a:r>
            <a:r>
              <a:rPr lang="en-US" sz="1600" b="0" baseline="0" dirty="0" smtClean="0">
                <a:solidFill>
                  <a:schemeClr val="bg1"/>
                </a:solidFill>
              </a:rPr>
              <a:t> Information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baseline="0" dirty="0" smtClean="0">
                <a:solidFill>
                  <a:schemeClr val="bg1"/>
                </a:solidFill>
              </a:rPr>
              <a:t>www.futuregenerali.in</a:t>
            </a:r>
            <a:endParaRPr lang="en-US" sz="1600" b="0" dirty="0" smtClean="0">
              <a:solidFill>
                <a:schemeClr val="bg1"/>
              </a:solidFill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70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65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7" r:id="rId7"/>
    <p:sldLayoutId id="2147483654" r:id="rId8"/>
    <p:sldLayoutId id="2147483656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300114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>
                <a:latin typeface="Arial" charset="0"/>
              </a:rPr>
              <a:t>Agricultural </a:t>
            </a:r>
            <a:r>
              <a:rPr lang="en-US" dirty="0" err="1" smtClean="0">
                <a:latin typeface="Arial" charset="0"/>
              </a:rPr>
              <a:t>Pumpset</a:t>
            </a:r>
            <a:r>
              <a:rPr lang="en-US" dirty="0" smtClean="0">
                <a:latin typeface="Arial" charset="0"/>
              </a:rPr>
              <a:t> Insurance</a:t>
            </a:r>
            <a:r>
              <a:rPr lang="en-US" dirty="0" smtClean="0"/>
              <a:t> </a:t>
            </a:r>
            <a:endParaRPr lang="it-IT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37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33400" y="4343400"/>
            <a:ext cx="3581400" cy="338554"/>
          </a:xfr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5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Agricultural Pump set  Insurance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pPr marL="404813" indent="-404813">
              <a:lnSpc>
                <a:spcPct val="200000"/>
              </a:lnSpc>
              <a:buFont typeface="Arial" pitchFamily="34" charset="0"/>
              <a:buChar char="•"/>
            </a:pPr>
            <a:r>
              <a:rPr lang="en-US" b="1" dirty="0" smtClean="0">
                <a:latin typeface="Arial" charset="0"/>
                <a:cs typeface="Arial" charset="0"/>
              </a:rPr>
              <a:t>Features and Benefits of Policy</a:t>
            </a:r>
          </a:p>
          <a:p>
            <a:pPr marL="404813" indent="-404813">
              <a:lnSpc>
                <a:spcPct val="200000"/>
              </a:lnSpc>
              <a:buFont typeface="Arial" pitchFamily="34" charset="0"/>
              <a:buChar char="•"/>
            </a:pPr>
            <a:r>
              <a:rPr lang="en-US" b="1" dirty="0" smtClean="0">
                <a:latin typeface="Arial" charset="0"/>
                <a:cs typeface="Arial" charset="0"/>
              </a:rPr>
              <a:t>Underwriting Guidelines</a:t>
            </a:r>
          </a:p>
          <a:p>
            <a:pPr marL="404813" indent="-404813">
              <a:lnSpc>
                <a:spcPct val="200000"/>
              </a:lnSpc>
              <a:buFont typeface="Arial" pitchFamily="34" charset="0"/>
              <a:buChar char="•"/>
            </a:pPr>
            <a:r>
              <a:rPr lang="en-US" b="1" dirty="0" smtClean="0">
                <a:latin typeface="Arial" charset="0"/>
                <a:cs typeface="Arial" charset="0"/>
              </a:rPr>
              <a:t>Claims Process</a:t>
            </a:r>
          </a:p>
          <a:p>
            <a:pPr marL="404813" indent="-404813">
              <a:lnSpc>
                <a:spcPct val="200000"/>
              </a:lnSpc>
              <a:buFont typeface="Arial" pitchFamily="34" charset="0"/>
              <a:buChar char="•"/>
            </a:pPr>
            <a:endParaRPr lang="en-US" b="1" dirty="0" smtClean="0">
              <a:latin typeface="Arial" charset="0"/>
              <a:cs typeface="Arial" charset="0"/>
            </a:endParaRPr>
          </a:p>
          <a:p>
            <a:pPr>
              <a:lnSpc>
                <a:spcPct val="200000"/>
              </a:lnSpc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Coverage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tabLst>
                <a:tab pos="8058150" algn="l"/>
              </a:tabLst>
            </a:pPr>
            <a:r>
              <a:rPr lang="en-GB" sz="1800" b="1" dirty="0" smtClean="0">
                <a:latin typeface="Verdana" pitchFamily="34" charset="0"/>
              </a:rPr>
              <a:t>This policy is specifically designed to provide valuable </a:t>
            </a:r>
            <a:r>
              <a:rPr lang="en-US" sz="1800" b="1" dirty="0" smtClean="0">
                <a:latin typeface="Verdana" pitchFamily="34" charset="0"/>
              </a:rPr>
              <a:t>financial</a:t>
            </a:r>
            <a:r>
              <a:rPr lang="en-GB" sz="1800" b="1" dirty="0" smtClean="0">
                <a:latin typeface="Verdana" pitchFamily="34" charset="0"/>
              </a:rPr>
              <a:t> protection to Farmers / Owners of Agricultural Pump set of Urban, Semi-urban and Rural areas</a:t>
            </a:r>
          </a:p>
          <a:p>
            <a:pPr algn="just">
              <a:lnSpc>
                <a:spcPct val="80000"/>
              </a:lnSpc>
              <a:tabLst>
                <a:tab pos="8058150" algn="l"/>
              </a:tabLst>
            </a:pPr>
            <a:r>
              <a:rPr lang="en-GB" sz="1800" b="1" dirty="0" smtClean="0">
                <a:latin typeface="Verdana" pitchFamily="34" charset="0"/>
              </a:rPr>
              <a:t> </a:t>
            </a:r>
            <a:endParaRPr lang="en-GB" sz="1800" b="1" u="sng" dirty="0" smtClean="0">
              <a:latin typeface="Verdana" pitchFamily="34" charset="0"/>
            </a:endParaRPr>
          </a:p>
          <a:p>
            <a:pPr algn="just">
              <a:lnSpc>
                <a:spcPct val="80000"/>
              </a:lnSpc>
              <a:tabLst>
                <a:tab pos="8058150" algn="l"/>
              </a:tabLst>
            </a:pPr>
            <a:r>
              <a:rPr lang="en-GB" sz="1800" b="1" u="sng" dirty="0" err="1" smtClean="0"/>
              <a:t>Coverages</a:t>
            </a:r>
            <a:endParaRPr lang="en-GB" sz="1800" b="1" u="sng" dirty="0" smtClean="0"/>
          </a:p>
          <a:p>
            <a:pPr algn="just">
              <a:lnSpc>
                <a:spcPct val="80000"/>
              </a:lnSpc>
              <a:tabLst>
                <a:tab pos="8058150" algn="l"/>
              </a:tabLst>
            </a:pPr>
            <a:endParaRPr lang="en-GB" sz="1800" b="1" u="sng" dirty="0" smtClean="0"/>
          </a:p>
          <a:p>
            <a:pPr algn="just">
              <a:lnSpc>
                <a:spcPct val="80000"/>
              </a:lnSpc>
              <a:tabLst>
                <a:tab pos="8058150" algn="l"/>
              </a:tabLst>
            </a:pPr>
            <a:r>
              <a:rPr lang="en-GB" sz="1400" b="1" dirty="0" smtClean="0"/>
              <a:t>	</a:t>
            </a:r>
          </a:p>
          <a:p>
            <a:pPr algn="just">
              <a:lnSpc>
                <a:spcPct val="80000"/>
              </a:lnSpc>
              <a:tabLst>
                <a:tab pos="8058150" algn="l"/>
              </a:tabLst>
            </a:pPr>
            <a:r>
              <a:rPr lang="en-GB" dirty="0" smtClean="0">
                <a:latin typeface="Verdana" pitchFamily="34" charset="0"/>
              </a:rPr>
              <a:t>Loss or damage occasioned on the Farm to the Insured’s Agricultural Pump Set (whether electrical or diesel) used solely for Farm Business if caused by</a:t>
            </a:r>
          </a:p>
          <a:p>
            <a:pPr marL="344488" indent="-344488">
              <a:lnSpc>
                <a:spcPct val="80000"/>
              </a:lnSpc>
              <a:buFont typeface="Arial" pitchFamily="34" charset="0"/>
              <a:buChar char="•"/>
              <a:tabLst>
                <a:tab pos="8058150" algn="l"/>
              </a:tabLst>
            </a:pPr>
            <a:r>
              <a:rPr lang="en-GB" b="1" dirty="0" smtClean="0">
                <a:latin typeface="Verdana" pitchFamily="34" charset="0"/>
              </a:rPr>
              <a:t>Accidental fire </a:t>
            </a:r>
          </a:p>
          <a:p>
            <a:pPr marL="344488" indent="-344488">
              <a:lnSpc>
                <a:spcPct val="80000"/>
              </a:lnSpc>
              <a:buFont typeface="Arial" pitchFamily="34" charset="0"/>
              <a:buChar char="•"/>
              <a:tabLst>
                <a:tab pos="8058150" algn="l"/>
              </a:tabLst>
            </a:pPr>
            <a:r>
              <a:rPr lang="en-GB" b="1" dirty="0" smtClean="0">
                <a:latin typeface="Verdana" pitchFamily="34" charset="0"/>
              </a:rPr>
              <a:t>Lightning </a:t>
            </a:r>
          </a:p>
          <a:p>
            <a:pPr marL="344488" indent="-344488">
              <a:lnSpc>
                <a:spcPct val="80000"/>
              </a:lnSpc>
              <a:buFont typeface="Arial" pitchFamily="34" charset="0"/>
              <a:buChar char="•"/>
              <a:tabLst>
                <a:tab pos="8058150" algn="l"/>
              </a:tabLst>
            </a:pPr>
            <a:r>
              <a:rPr lang="en-GB" b="1" dirty="0" smtClean="0">
                <a:latin typeface="Verdana" pitchFamily="34" charset="0"/>
              </a:rPr>
              <a:t>Sudden and unexpected mechanical or electrical breakdown </a:t>
            </a:r>
          </a:p>
          <a:p>
            <a:pPr marL="344488" indent="-344488">
              <a:lnSpc>
                <a:spcPct val="80000"/>
              </a:lnSpc>
              <a:buFont typeface="Arial" pitchFamily="34" charset="0"/>
              <a:buChar char="•"/>
              <a:tabLst>
                <a:tab pos="8058150" algn="l"/>
              </a:tabLst>
            </a:pPr>
            <a:r>
              <a:rPr lang="en-GB" b="1" dirty="0" smtClean="0">
                <a:latin typeface="Verdana" pitchFamily="34" charset="0"/>
              </a:rPr>
              <a:t>Riot, strike or malicious damage.</a:t>
            </a:r>
          </a:p>
          <a:p>
            <a:pPr>
              <a:lnSpc>
                <a:spcPct val="80000"/>
              </a:lnSpc>
              <a:tabLst>
                <a:tab pos="8058150" algn="l"/>
              </a:tabLst>
            </a:pPr>
            <a:endParaRPr lang="en-GB" b="1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tabLst>
                <a:tab pos="8058150" algn="l"/>
              </a:tabLst>
            </a:pPr>
            <a:r>
              <a:rPr lang="en-GB" b="1" dirty="0" smtClean="0">
                <a:latin typeface="Verdana" pitchFamily="34" charset="0"/>
              </a:rPr>
              <a:t>	</a:t>
            </a:r>
          </a:p>
          <a:p>
            <a:pPr>
              <a:lnSpc>
                <a:spcPct val="80000"/>
              </a:lnSpc>
              <a:tabLst>
                <a:tab pos="8058150" algn="l"/>
              </a:tabLst>
            </a:pPr>
            <a:r>
              <a:rPr lang="en-GB" dirty="0" smtClean="0">
                <a:latin typeface="Verdana" pitchFamily="34" charset="0"/>
              </a:rPr>
              <a:t>Reasonable cost incurred by the Insured for dismantling, transporting it to the closest repairer and re-erecting the pump set</a:t>
            </a:r>
            <a:r>
              <a:rPr lang="en-US" dirty="0" smtClean="0">
                <a:latin typeface="Verdana" pitchFamily="34" charset="0"/>
              </a:rPr>
              <a:t> is also paid.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3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Premium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6075" indent="-346075">
              <a:buFontTx/>
              <a:buChar char="•"/>
            </a:pPr>
            <a:r>
              <a:rPr lang="en-US" sz="1800" b="1" dirty="0" smtClean="0">
                <a:latin typeface="Arial" charset="0"/>
              </a:rPr>
              <a:t>Indicative Premium Rates:</a:t>
            </a:r>
          </a:p>
          <a:p>
            <a:pPr marL="855663"/>
            <a:endParaRPr lang="en-US" sz="1800" b="1" dirty="0" smtClean="0">
              <a:latin typeface="Arial" charset="0"/>
            </a:endParaRPr>
          </a:p>
          <a:p>
            <a:pPr marL="855663"/>
            <a:r>
              <a:rPr lang="en-US" dirty="0" smtClean="0"/>
              <a:t>1 Year Policy	-	Rs.10.00 Per </a:t>
            </a:r>
            <a:r>
              <a:rPr lang="en-US" dirty="0" err="1" smtClean="0"/>
              <a:t>Millie+ST</a:t>
            </a:r>
            <a:endParaRPr lang="en-US" dirty="0" smtClean="0"/>
          </a:p>
          <a:p>
            <a:pPr marL="855663"/>
            <a:r>
              <a:rPr lang="en-US" dirty="0" smtClean="0"/>
              <a:t>Long Term Policy for 2 and 3 Yrs can be given  </a:t>
            </a:r>
            <a:endParaRPr lang="en-US" b="1" dirty="0" smtClean="0"/>
          </a:p>
          <a:p>
            <a:pPr marL="855663"/>
            <a:r>
              <a:rPr lang="en-US" b="1" dirty="0" smtClean="0"/>
              <a:t>Premium would be loaded by 50% if pump set is more than 5 years old.</a:t>
            </a:r>
            <a:endParaRPr lang="en-US" b="1" dirty="0" smtClean="0">
              <a:latin typeface="Arial" charset="0"/>
            </a:endParaRPr>
          </a:p>
          <a:p>
            <a:pPr marL="855663">
              <a:buFontTx/>
              <a:buChar char="•"/>
            </a:pPr>
            <a:endParaRPr lang="en-US" sz="1800" b="1" dirty="0" smtClean="0">
              <a:latin typeface="Arial" charset="0"/>
            </a:endParaRPr>
          </a:p>
          <a:p>
            <a:pPr marL="344488" indent="-284163">
              <a:buFontTx/>
              <a:buChar char="•"/>
            </a:pPr>
            <a:r>
              <a:rPr lang="en-US" sz="1800" b="1" dirty="0" smtClean="0">
                <a:latin typeface="Arial" charset="0"/>
              </a:rPr>
              <a:t>Group Discount:</a:t>
            </a:r>
          </a:p>
          <a:p>
            <a:pPr marL="855663"/>
            <a:endParaRPr lang="en-US" sz="1800" b="1" dirty="0" smtClean="0">
              <a:latin typeface="Arial" charset="0"/>
            </a:endParaRPr>
          </a:p>
          <a:p>
            <a:pPr marL="855663"/>
            <a:r>
              <a:rPr lang="en-US" b="1" u="sng" dirty="0" smtClean="0"/>
              <a:t>NO. OF PUMP SET</a:t>
            </a:r>
            <a:r>
              <a:rPr lang="en-US" b="1" dirty="0" smtClean="0"/>
              <a:t>	</a:t>
            </a:r>
            <a:r>
              <a:rPr lang="en-US" b="1" u="sng" dirty="0" smtClean="0"/>
              <a:t>%OF DISCOUNT</a:t>
            </a:r>
          </a:p>
          <a:p>
            <a:pPr marL="855663"/>
            <a:r>
              <a:rPr lang="en-US" dirty="0" smtClean="0"/>
              <a:t>101   – 500		2.5</a:t>
            </a:r>
          </a:p>
          <a:p>
            <a:pPr marL="855663"/>
            <a:r>
              <a:rPr lang="en-US" dirty="0" smtClean="0"/>
              <a:t>501   – 1000		5.0</a:t>
            </a:r>
          </a:p>
          <a:p>
            <a:pPr marL="855663"/>
            <a:r>
              <a:rPr lang="en-US" dirty="0" smtClean="0"/>
              <a:t>1001 – 5000		10.0</a:t>
            </a:r>
          </a:p>
          <a:p>
            <a:pPr marL="855663"/>
            <a:r>
              <a:rPr lang="en-US" dirty="0" smtClean="0"/>
              <a:t>5000 and Above		20.0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Underwriting Guidelines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Duly Filled Proposal Form is required.</a:t>
            </a: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Sum Insured will not exceed 100% of Reinstatement Value. </a:t>
            </a: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Proposed Pump set should be in working condition.</a:t>
            </a: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Pump set of Inferior makes should be avoided. Only ISI marked to be covered</a:t>
            </a: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Copy of Purchase Receipt or Invoice be collected if it is purchased.</a:t>
            </a: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344488" indent="-284163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No refund allowed if pump set is left idle or used occasionally</a:t>
            </a:r>
            <a:endParaRPr lang="en-US" b="1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Underwriting Guidelines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Proposer’s Mobile No. and Phone No. to be collected for contact in case of any claim.</a:t>
            </a: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Policy shall be subject to Contribution, Cancellation and Arbitration conditions.</a:t>
            </a: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Deductible – 1% of Sum Insured or Minimum Rs.100/- in each Claim.</a:t>
            </a: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dirty="0" smtClean="0">
              <a:latin typeface="Verdana" pitchFamily="34" charset="0"/>
            </a:endParaRP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Verdana" pitchFamily="34" charset="0"/>
              </a:rPr>
              <a:t>Minimum Premium- Rs.250/- per policy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Major Exclusions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Loss or damage due to wear and tear, gradual deterioration, atmospheric or climatic conditions, etc</a:t>
            </a: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Any maintenance costs for the set or any replacement parts which are consumable in nature;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The cost of rectifying functional failures unless due to an insured event under this Cover.</a:t>
            </a: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Ionising radiation or contamination by radioactivity from any nuclear fuel or from any nuclear waste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War or War like conditions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Earthquake, flood, storm, cyclone or other convulsions of nature or atmospheric disturbances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Act of terrorism.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Specific additional Exclusions for </a:t>
            </a:r>
            <a:r>
              <a:rPr lang="en-US" dirty="0" err="1" smtClean="0"/>
              <a:t>Submercible</a:t>
            </a:r>
            <a:r>
              <a:rPr lang="en-US" dirty="0" smtClean="0"/>
              <a:t> </a:t>
            </a:r>
            <a:r>
              <a:rPr lang="en-US" dirty="0" err="1" smtClean="0"/>
              <a:t>pumpsets</a:t>
            </a:r>
            <a:r>
              <a:rPr lang="en-US" dirty="0" smtClean="0"/>
              <a:t> are applicable.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Claims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smtClean="0"/>
              <a:t>In the event of Loss or Damage to Pump set, immediate intimation should be sent on Phone No. mentioned in the policy followed by in writing:</a:t>
            </a:r>
          </a:p>
          <a:p>
            <a:endParaRPr lang="en-US" b="1" dirty="0" smtClean="0"/>
          </a:p>
          <a:p>
            <a:r>
              <a:rPr lang="en-US" b="1" dirty="0" smtClean="0"/>
              <a:t>Documents For Claim:</a:t>
            </a:r>
          </a:p>
          <a:p>
            <a:endParaRPr lang="en-US" b="1" dirty="0" smtClean="0"/>
          </a:p>
          <a:p>
            <a:pPr marL="225425" indent="-225425">
              <a:buFont typeface="Arial" pitchFamily="34" charset="0"/>
              <a:buChar char="•"/>
            </a:pPr>
            <a:r>
              <a:rPr lang="en-US" dirty="0" smtClean="0"/>
              <a:t>Duly completed claim form. 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dirty="0" smtClean="0"/>
              <a:t>Survey Report- loss will be surveyed as per company rules.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dirty="0" smtClean="0"/>
              <a:t>Bills and cash-memos of repairs.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dirty="0" smtClean="0"/>
              <a:t>Purchase receipt in case of total loss.</a:t>
            </a:r>
          </a:p>
          <a:p>
            <a:endParaRPr lang="en-US" b="1" dirty="0" smtClean="0"/>
          </a:p>
          <a:p>
            <a:r>
              <a:rPr lang="en-US" b="1" dirty="0" smtClean="0"/>
              <a:t>Rewinding Charges:</a:t>
            </a:r>
          </a:p>
          <a:p>
            <a:r>
              <a:rPr lang="en-US" b="1" dirty="0" smtClean="0"/>
              <a:t>	</a:t>
            </a:r>
          </a:p>
          <a:p>
            <a:r>
              <a:rPr lang="en-US" dirty="0" smtClean="0"/>
              <a:t>Rewinding charges are payable after deducting salvage value of the burnt copper plus deductible excess subject to maximum of 15% of Sum Insured.</a:t>
            </a:r>
            <a:r>
              <a:rPr lang="en-US" sz="2000" dirty="0" smtClean="0"/>
              <a:t>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Claims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smtClean="0"/>
              <a:t>Depreciation:</a:t>
            </a:r>
          </a:p>
          <a:p>
            <a:endParaRPr lang="en-US" b="1" dirty="0" smtClean="0"/>
          </a:p>
          <a:p>
            <a:r>
              <a:rPr lang="en-US" dirty="0" smtClean="0"/>
              <a:t>In case of Total Loss Claims depreciation @ minimum 10% per year shall be deducted. Maximum depreciation would be 75%.</a:t>
            </a:r>
          </a:p>
          <a:p>
            <a:r>
              <a:rPr lang="en-US" dirty="0" smtClean="0"/>
              <a:t>In case of partial loss depreciation applicable for parts with limited life and consumables are excluded.</a:t>
            </a:r>
          </a:p>
          <a:p>
            <a:endParaRPr lang="en-US" dirty="0" smtClean="0"/>
          </a:p>
          <a:p>
            <a:r>
              <a:rPr lang="en-US" b="1" dirty="0" smtClean="0"/>
              <a:t>Salvage:</a:t>
            </a:r>
          </a:p>
          <a:p>
            <a:endParaRPr lang="en-US" b="1" dirty="0" smtClean="0"/>
          </a:p>
          <a:p>
            <a:r>
              <a:rPr lang="en-GB" dirty="0" smtClean="0"/>
              <a:t>The Insured shall have to preserve the damaged or defective parts and make the same available for inspection by the Company’s representative.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emplate New Guideline Feb 15 v1">
  <a:themeElements>
    <a:clrScheme name="Red 1.0 Primary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21B17"/>
      </a:accent1>
      <a:accent2>
        <a:srgbClr val="C21B17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Active xmlns="34b09e2f-0383-41f5-b65e-e2b9199fb399">true</IsActi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E8C04F5C79047B0001AA4FE9C990D" ma:contentTypeVersion="2" ma:contentTypeDescription="Create a new document." ma:contentTypeScope="" ma:versionID="00f1901ad16a6ed1cc0136e9432b104e">
  <xsd:schema xmlns:xsd="http://www.w3.org/2001/XMLSchema" xmlns:xs="http://www.w3.org/2001/XMLSchema" xmlns:p="http://schemas.microsoft.com/office/2006/metadata/properties" xmlns:ns2="34b09e2f-0383-41f5-b65e-e2b9199fb399" xmlns:ns3="6e9a517d-cacc-4f94-8a1e-c930d5ece0fd" targetNamespace="http://schemas.microsoft.com/office/2006/metadata/properties" ma:root="true" ma:fieldsID="a6dd8442beca57d8f178589b703e9192" ns2:_="" ns3:_="">
    <xsd:import namespace="34b09e2f-0383-41f5-b65e-e2b9199fb399"/>
    <xsd:import namespace="6e9a517d-cacc-4f94-8a1e-c930d5ece0fd"/>
    <xsd:element name="properties">
      <xsd:complexType>
        <xsd:sequence>
          <xsd:element name="documentManagement">
            <xsd:complexType>
              <xsd:all>
                <xsd:element ref="ns2:IsActiv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09e2f-0383-41f5-b65e-e2b9199fb399" elementFormDefault="qualified">
    <xsd:import namespace="http://schemas.microsoft.com/office/2006/documentManagement/types"/>
    <xsd:import namespace="http://schemas.microsoft.com/office/infopath/2007/PartnerControls"/>
    <xsd:element name="IsActive" ma:index="8" nillable="true" ma:displayName="IsActive" ma:default="1" ma:internalName="IsAct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9a517d-cacc-4f94-8a1e-c930d5ece0f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91DFF8-D6CA-46C2-ABB4-7ACD8978DC3B}">
  <ds:schemaRefs>
    <ds:schemaRef ds:uri="6e9a517d-cacc-4f94-8a1e-c930d5ece0fd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34b09e2f-0383-41f5-b65e-e2b9199fb39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1E76932-8FC4-4E72-9FFE-C66ADC6D1A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b09e2f-0383-41f5-b65e-e2b9199fb399"/>
    <ds:schemaRef ds:uri="6e9a517d-cacc-4f94-8a1e-c930d5ece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2E8915-FBF9-4673-90AF-1A9227973F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 New Guideline Feb 15 v1</Template>
  <TotalTime>21</TotalTime>
  <Words>413</Words>
  <Application>Microsoft Office PowerPoint</Application>
  <PresentationFormat>On-screen Show (4:3)</PresentationFormat>
  <Paragraphs>85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PPT Template New Guideline Feb 15 v1</vt:lpstr>
      <vt:lpstr>Agricultural Pumpset Insurance </vt:lpstr>
      <vt:lpstr>Agricultural Pump set  Insurance</vt:lpstr>
      <vt:lpstr>Coverage</vt:lpstr>
      <vt:lpstr>Premium </vt:lpstr>
      <vt:lpstr>Underwriting Guidelines</vt:lpstr>
      <vt:lpstr>Underwriting Guidelines</vt:lpstr>
      <vt:lpstr>Major Exclusions</vt:lpstr>
      <vt:lpstr>Claims Process</vt:lpstr>
      <vt:lpstr>Claims Process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Pump Set Insurance</dc:title>
  <dc:creator>890562</dc:creator>
  <cp:lastModifiedBy>PRASHANT SHINDE</cp:lastModifiedBy>
  <cp:revision>3</cp:revision>
  <dcterms:created xsi:type="dcterms:W3CDTF">2015-03-30T04:32:16Z</dcterms:created>
  <dcterms:modified xsi:type="dcterms:W3CDTF">2021-01-07T09:34:59Z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0x010100632E8C04F5C79047B0001AA4FE9C990D</vt:lpwstr>
  </property>
</Properties>
</file>