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5" r:id="rId2"/>
  </p:sldMasterIdLst>
  <p:notesMasterIdLst>
    <p:notesMasterId r:id="rId23"/>
  </p:notesMasterIdLst>
  <p:sldIdLst>
    <p:sldId id="456" r:id="rId3"/>
    <p:sldId id="458" r:id="rId4"/>
    <p:sldId id="459" r:id="rId5"/>
    <p:sldId id="461" r:id="rId6"/>
    <p:sldId id="462" r:id="rId7"/>
    <p:sldId id="470" r:id="rId8"/>
    <p:sldId id="469" r:id="rId9"/>
    <p:sldId id="471" r:id="rId10"/>
    <p:sldId id="477" r:id="rId11"/>
    <p:sldId id="463" r:id="rId12"/>
    <p:sldId id="472" r:id="rId13"/>
    <p:sldId id="473" r:id="rId14"/>
    <p:sldId id="478" r:id="rId15"/>
    <p:sldId id="480" r:id="rId16"/>
    <p:sldId id="481" r:id="rId17"/>
    <p:sldId id="482" r:id="rId18"/>
    <p:sldId id="474" r:id="rId19"/>
    <p:sldId id="475" r:id="rId20"/>
    <p:sldId id="476" r:id="rId21"/>
    <p:sldId id="46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D0C8"/>
    <a:srgbClr val="F8D7CD"/>
    <a:srgbClr val="FF2F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4801" autoAdjust="0"/>
    <p:restoredTop sz="94660"/>
  </p:normalViewPr>
  <p:slideViewPr>
    <p:cSldViewPr snapToGrid="0">
      <p:cViewPr varScale="1">
        <p:scale>
          <a:sx n="71" d="100"/>
          <a:sy n="71" d="100"/>
        </p:scale>
        <p:origin x="984"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D861D3-0D3F-442E-901A-CA308770153A}" type="datetimeFigureOut">
              <a:rPr lang="en-US" smtClean="0"/>
              <a:pPr/>
              <a:t>4/15/2021</a:t>
            </a:fld>
            <a:endParaRPr lang="en-IN"/>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02AE16-7369-4819-8C74-20A6ADBAF9FD}" type="slidenum">
              <a:rPr lang="en-IN" smtClean="0"/>
              <a:pPr/>
              <a:t>‹#›</a:t>
            </a:fld>
            <a:endParaRPr lang="en-IN"/>
          </a:p>
        </p:txBody>
      </p:sp>
    </p:spTree>
    <p:extLst>
      <p:ext uri="{BB962C8B-B14F-4D97-AF65-F5344CB8AC3E}">
        <p14:creationId xmlns:p14="http://schemas.microsoft.com/office/powerpoint/2010/main" val="3069396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631F0AD6-D341-4B29-A7FC-9FA725A03317}" type="slidenum">
              <a:rPr lang="en-US" smtClean="0"/>
              <a:pPr/>
              <a:t>1</a:t>
            </a:fld>
            <a:endParaRPr lang="en-US" dirty="0"/>
          </a:p>
        </p:txBody>
      </p:sp>
    </p:spTree>
    <p:extLst>
      <p:ext uri="{BB962C8B-B14F-4D97-AF65-F5344CB8AC3E}">
        <p14:creationId xmlns:p14="http://schemas.microsoft.com/office/powerpoint/2010/main" val="698195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a:xfrm>
            <a:off x="1054100" y="2155825"/>
            <a:ext cx="2743200" cy="365125"/>
          </a:xfrm>
          <a:prstGeom prst="rect">
            <a:avLst/>
          </a:prstGeom>
        </p:spPr>
        <p:txBody>
          <a:bodyPr/>
          <a:lstStyle>
            <a:lvl1pPr eaLnBrk="1" fontAlgn="auto" hangingPunct="1">
              <a:spcBef>
                <a:spcPts val="0"/>
              </a:spcBef>
              <a:spcAft>
                <a:spcPts val="0"/>
              </a:spcAft>
              <a:defRPr>
                <a:solidFill>
                  <a:srgbClr val="C21B17"/>
                </a:solidFill>
                <a:latin typeface="+mn-lt"/>
                <a:cs typeface="+mn-cs"/>
              </a:defRPr>
            </a:lvl1pPr>
          </a:lstStyle>
          <a:p>
            <a:pPr>
              <a:defRPr/>
            </a:pPr>
            <a:endParaRPr lang="en-IN"/>
          </a:p>
        </p:txBody>
      </p:sp>
      <p:sp>
        <p:nvSpPr>
          <p:cNvPr id="5" name="Footer Placeholder 4"/>
          <p:cNvSpPr>
            <a:spLocks noGrp="1"/>
          </p:cNvSpPr>
          <p:nvPr>
            <p:ph type="ftr" sz="quarter" idx="11"/>
          </p:nvPr>
        </p:nvSpPr>
        <p:spPr>
          <a:xfrm>
            <a:off x="4170363" y="6356350"/>
            <a:ext cx="41148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IN"/>
          </a:p>
        </p:txBody>
      </p:sp>
    </p:spTree>
    <p:extLst>
      <p:ext uri="{BB962C8B-B14F-4D97-AF65-F5344CB8AC3E}">
        <p14:creationId xmlns:p14="http://schemas.microsoft.com/office/powerpoint/2010/main" val="4154801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a:xfrm>
            <a:off x="1054100" y="2155825"/>
            <a:ext cx="27432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9EB6F6AC-FD54-4D50-AC83-E3E5B248AFEE}" type="datetimeFigureOut">
              <a:rPr lang="en-IN"/>
              <a:pPr>
                <a:defRPr/>
              </a:pPr>
              <a:t>15-04-2021</a:t>
            </a:fld>
            <a:endParaRPr lang="en-IN"/>
          </a:p>
        </p:txBody>
      </p:sp>
      <p:sp>
        <p:nvSpPr>
          <p:cNvPr id="5" name="Footer Placeholder 4"/>
          <p:cNvSpPr>
            <a:spLocks noGrp="1"/>
          </p:cNvSpPr>
          <p:nvPr>
            <p:ph type="ftr" sz="quarter" idx="11"/>
          </p:nvPr>
        </p:nvSpPr>
        <p:spPr>
          <a:xfrm>
            <a:off x="4170363" y="6356350"/>
            <a:ext cx="41148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IN"/>
          </a:p>
        </p:txBody>
      </p:sp>
      <p:sp>
        <p:nvSpPr>
          <p:cNvPr id="6" name="Slide Number Placeholder 5"/>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9894BD8A-3309-4422-9FE0-A9D43413BD5C}" type="slidenum">
              <a:rPr lang="en-IN"/>
              <a:pPr>
                <a:defRPr/>
              </a:pPr>
              <a:t>‹#›</a:t>
            </a:fld>
            <a:endParaRPr lang="en-IN"/>
          </a:p>
        </p:txBody>
      </p:sp>
    </p:spTree>
    <p:extLst>
      <p:ext uri="{BB962C8B-B14F-4D97-AF65-F5344CB8AC3E}">
        <p14:creationId xmlns:p14="http://schemas.microsoft.com/office/powerpoint/2010/main" val="670577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a:xfrm>
            <a:off x="1054100" y="2155825"/>
            <a:ext cx="27432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320716BF-84D8-40F6-9B7E-D238A9065F41}" type="datetimeFigureOut">
              <a:rPr lang="en-IN"/>
              <a:pPr>
                <a:defRPr/>
              </a:pPr>
              <a:t>15-04-2021</a:t>
            </a:fld>
            <a:endParaRPr lang="en-IN"/>
          </a:p>
        </p:txBody>
      </p:sp>
      <p:sp>
        <p:nvSpPr>
          <p:cNvPr id="5" name="Footer Placeholder 4"/>
          <p:cNvSpPr>
            <a:spLocks noGrp="1"/>
          </p:cNvSpPr>
          <p:nvPr>
            <p:ph type="ftr" sz="quarter" idx="11"/>
          </p:nvPr>
        </p:nvSpPr>
        <p:spPr>
          <a:xfrm>
            <a:off x="4170363" y="6356350"/>
            <a:ext cx="41148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IN"/>
          </a:p>
        </p:txBody>
      </p:sp>
      <p:sp>
        <p:nvSpPr>
          <p:cNvPr id="6" name="Slide Number Placeholder 5"/>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445639C1-E8FA-4C14-8D67-482CDA59CB69}" type="slidenum">
              <a:rPr lang="en-IN"/>
              <a:pPr>
                <a:defRPr/>
              </a:pPr>
              <a:t>‹#›</a:t>
            </a:fld>
            <a:endParaRPr lang="en-IN"/>
          </a:p>
        </p:txBody>
      </p:sp>
    </p:spTree>
    <p:extLst>
      <p:ext uri="{BB962C8B-B14F-4D97-AF65-F5344CB8AC3E}">
        <p14:creationId xmlns:p14="http://schemas.microsoft.com/office/powerpoint/2010/main" val="39463861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Custom Layout">
    <p:bg>
      <p:bgPr>
        <a:solidFill>
          <a:srgbClr val="C21C1D"/>
        </a:solidFill>
        <a:effectLst/>
      </p:bgPr>
    </p:bg>
    <p:spTree>
      <p:nvGrpSpPr>
        <p:cNvPr id="1" name=""/>
        <p:cNvGrpSpPr/>
        <p:nvPr/>
      </p:nvGrpSpPr>
      <p:grpSpPr>
        <a:xfrm>
          <a:off x="0" y="0"/>
          <a:ext cx="0" cy="0"/>
          <a:chOff x="0" y="0"/>
          <a:chExt cx="0" cy="0"/>
        </a:xfrm>
      </p:grpSpPr>
      <p:pic>
        <p:nvPicPr>
          <p:cNvPr id="2"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163513"/>
            <a:ext cx="2370138"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573301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ver 02 White">
    <p:spTree>
      <p:nvGrpSpPr>
        <p:cNvPr id="1" name=""/>
        <p:cNvGrpSpPr/>
        <p:nvPr/>
      </p:nvGrpSpPr>
      <p:grpSpPr>
        <a:xfrm>
          <a:off x="0" y="0"/>
          <a:ext cx="0" cy="0"/>
          <a:chOff x="0" y="0"/>
          <a:chExt cx="0" cy="0"/>
        </a:xfrm>
      </p:grpSpPr>
      <p:sp>
        <p:nvSpPr>
          <p:cNvPr id="2" name="Titolo 1"/>
          <p:cNvSpPr>
            <a:spLocks noGrp="1"/>
          </p:cNvSpPr>
          <p:nvPr>
            <p:ph type="ctrTitle" hasCustomPrompt="1"/>
          </p:nvPr>
        </p:nvSpPr>
        <p:spPr>
          <a:xfrm>
            <a:off x="463067" y="2130426"/>
            <a:ext cx="11182248" cy="869098"/>
          </a:xfrm>
          <a:prstGeom prst="rect">
            <a:avLst/>
          </a:prstGeom>
        </p:spPr>
        <p:txBody>
          <a:bodyPr/>
          <a:lstStyle>
            <a:lvl1pPr algn="l">
              <a:lnSpc>
                <a:spcPts val="3500"/>
              </a:lnSpc>
              <a:defRPr baseline="0">
                <a:solidFill>
                  <a:schemeClr val="tx2"/>
                </a:solidFill>
              </a:defRPr>
            </a:lvl1pPr>
          </a:lstStyle>
          <a:p>
            <a:r>
              <a:rPr lang="it-IT" dirty="0" smtClean="0"/>
              <a:t>Presentation Title</a:t>
            </a:r>
            <a:br>
              <a:rPr lang="it-IT" dirty="0" smtClean="0"/>
            </a:br>
            <a:r>
              <a:rPr lang="it-IT" dirty="0" err="1" smtClean="0"/>
              <a:t>Arial</a:t>
            </a:r>
            <a:r>
              <a:rPr lang="it-IT" dirty="0" smtClean="0"/>
              <a:t> </a:t>
            </a:r>
            <a:r>
              <a:rPr lang="it-IT" dirty="0" err="1" smtClean="0"/>
              <a:t>Bold</a:t>
            </a:r>
            <a:r>
              <a:rPr lang="it-IT" dirty="0" smtClean="0"/>
              <a:t> 33/35pt</a:t>
            </a:r>
            <a:endParaRPr lang="it-IT" dirty="0"/>
          </a:p>
        </p:txBody>
      </p:sp>
      <p:sp>
        <p:nvSpPr>
          <p:cNvPr id="3" name="Sottotitolo 2"/>
          <p:cNvSpPr>
            <a:spLocks noGrp="1"/>
          </p:cNvSpPr>
          <p:nvPr>
            <p:ph type="subTitle" idx="1" hasCustomPrompt="1"/>
          </p:nvPr>
        </p:nvSpPr>
        <p:spPr>
          <a:xfrm>
            <a:off x="463067" y="3105307"/>
            <a:ext cx="11182248" cy="712269"/>
          </a:xfrm>
          <a:prstGeom prst="rect">
            <a:avLst/>
          </a:prstGeom>
        </p:spPr>
        <p:txBody>
          <a:bodyPr lIns="0" tIns="0" rIns="0" bIns="0">
            <a:noAutofit/>
          </a:bodyPr>
          <a:lstStyle>
            <a:lvl1pPr marL="0" indent="0" algn="l">
              <a:lnSpc>
                <a:spcPts val="2400"/>
              </a:lnSpc>
              <a:spcBef>
                <a:spcPts val="0"/>
              </a:spcBef>
              <a:buNone/>
              <a:defRPr sz="2000" baseline="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smtClean="0"/>
              <a:t>Presentation </a:t>
            </a:r>
            <a:r>
              <a:rPr lang="it-IT" dirty="0" err="1" smtClean="0"/>
              <a:t>Subtitle</a:t>
            </a:r>
            <a:r>
              <a:rPr lang="it-IT" dirty="0" smtClean="0"/>
              <a:t/>
            </a:r>
            <a:br>
              <a:rPr lang="it-IT" dirty="0" smtClean="0"/>
            </a:br>
            <a:r>
              <a:rPr lang="it-IT" dirty="0" err="1" smtClean="0"/>
              <a:t>Arial</a:t>
            </a:r>
            <a:r>
              <a:rPr lang="it-IT" dirty="0" smtClean="0"/>
              <a:t> Regular 20/24pt</a:t>
            </a:r>
            <a:endParaRPr lang="it-IT" dirty="0"/>
          </a:p>
        </p:txBody>
      </p:sp>
      <p:pic>
        <p:nvPicPr>
          <p:cNvPr id="18" name="Picture 17"/>
          <p:cNvPicPr>
            <a:picLocks noChangeAspect="1"/>
          </p:cNvPicPr>
          <p:nvPr userDrawn="1"/>
        </p:nvPicPr>
        <p:blipFill rotWithShape="1">
          <a:blip r:embed="rId2" cstate="print"/>
          <a:srcRect r="21050"/>
          <a:stretch/>
        </p:blipFill>
        <p:spPr>
          <a:xfrm>
            <a:off x="1" y="0"/>
            <a:ext cx="267377" cy="6858000"/>
          </a:xfrm>
          <a:prstGeom prst="rect">
            <a:avLst/>
          </a:prstGeom>
        </p:spPr>
      </p:pic>
      <p:pic>
        <p:nvPicPr>
          <p:cNvPr id="159747"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06402" y="152402"/>
            <a:ext cx="2641599" cy="693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2057633"/>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hank You">
    <p:bg>
      <p:bgPr>
        <a:solidFill>
          <a:srgbClr val="C21C1D"/>
        </a:solidFill>
        <a:effectLst/>
      </p:bgPr>
    </p:bg>
    <p:spTree>
      <p:nvGrpSpPr>
        <p:cNvPr id="1" name=""/>
        <p:cNvGrpSpPr/>
        <p:nvPr/>
      </p:nvGrpSpPr>
      <p:grpSpPr>
        <a:xfrm>
          <a:off x="0" y="0"/>
          <a:ext cx="0" cy="0"/>
          <a:chOff x="0" y="0"/>
          <a:chExt cx="0" cy="0"/>
        </a:xfrm>
      </p:grpSpPr>
      <p:pic>
        <p:nvPicPr>
          <p:cNvPr id="3"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09600" y="215900"/>
            <a:ext cx="2078038"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 Placeholder 5"/>
          <p:cNvSpPr>
            <a:spLocks noGrp="1"/>
          </p:cNvSpPr>
          <p:nvPr>
            <p:ph type="body" sz="quarter" idx="11"/>
          </p:nvPr>
        </p:nvSpPr>
        <p:spPr>
          <a:xfrm>
            <a:off x="711200" y="4343401"/>
            <a:ext cx="4775200" cy="1323439"/>
          </a:xfrm>
          <a:prstGeom prst="rect">
            <a:avLst/>
          </a:prstGeom>
          <a:noFill/>
        </p:spPr>
        <p:txBody>
          <a:bodyPr wrap="square" rtlCol="0">
            <a:spAutoFit/>
          </a:bodyPr>
          <a:lstStyle>
            <a:lvl1pPr marL="0" indent="0" fontAlgn="base">
              <a:spcBef>
                <a:spcPct val="0"/>
              </a:spcBef>
              <a:spcAft>
                <a:spcPct val="0"/>
              </a:spcAft>
              <a:buNone/>
              <a:defRPr lang="en-US" sz="1600" b="0" dirty="0">
                <a:solidFill>
                  <a:schemeClr val="bg1"/>
                </a:solidFill>
                <a:latin typeface="Arial" charset="0"/>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98876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smtClean="0">
                <a:latin typeface="+mn-lt"/>
              </a:defRPr>
            </a:lvl1pPr>
          </a:lstStyle>
          <a:p>
            <a:pPr>
              <a:defRPr/>
            </a:pPr>
            <a:fld id="{5716C6F0-6A33-481F-8786-CFB03EE26D53}" type="datetimeFigureOut">
              <a:rPr lang="en-US"/>
              <a:pPr>
                <a:defRPr/>
              </a:pPr>
              <a:t>4/15/2021</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66AD3CF2-26FE-4293-B4D1-A18A3713B2E2}"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prstGeom prst="rect">
            <a:avLst/>
          </a:prstGeo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smtClean="0">
                <a:latin typeface="+mn-lt"/>
              </a:defRPr>
            </a:lvl1pPr>
          </a:lstStyle>
          <a:p>
            <a:pPr>
              <a:defRPr/>
            </a:pPr>
            <a:fld id="{E54F926D-0FDF-49DF-9B53-CB291F8C423C}" type="datetimeFigureOut">
              <a:rPr lang="en-US"/>
              <a:pPr>
                <a:defRPr/>
              </a:pPr>
              <a:t>4/15/2021</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7DDBCB1C-BEFA-4349-B978-5201939B9DE8}"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smtClean="0">
                <a:latin typeface="+mn-lt"/>
              </a:defRPr>
            </a:lvl1pPr>
          </a:lstStyle>
          <a:p>
            <a:pPr>
              <a:defRPr/>
            </a:pPr>
            <a:fld id="{FD58AF4D-3E18-44EC-9FD2-C5B40310C9A2}" type="datetimeFigureOut">
              <a:rPr lang="en-US"/>
              <a:pPr>
                <a:defRPr/>
              </a:pPr>
              <a:t>4/15/2021</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246F5E40-C7AB-404F-A00F-523CE8F06040}"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smtClean="0">
                <a:latin typeface="+mn-lt"/>
              </a:defRPr>
            </a:lvl1pPr>
          </a:lstStyle>
          <a:p>
            <a:pPr>
              <a:defRPr/>
            </a:pPr>
            <a:fld id="{8881E631-76FF-426B-A4DD-A5BADC50A155}" type="datetimeFigureOut">
              <a:rPr lang="en-US"/>
              <a:pPr>
                <a:defRPr/>
              </a:pPr>
              <a:t>4/15/2021</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9" name="Slide Number Placeholder 8"/>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87CF8C90-0616-4410-B09A-B42F8DF1C1C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IN"/>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a:xfrm>
            <a:off x="1054100" y="2155825"/>
            <a:ext cx="27432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01B3AE95-33AC-42D1-B942-8D2BA0CE8B11}" type="datetimeFigureOut">
              <a:rPr lang="en-IN"/>
              <a:pPr>
                <a:defRPr/>
              </a:pPr>
              <a:t>15-04-2021</a:t>
            </a:fld>
            <a:endParaRPr lang="en-IN"/>
          </a:p>
        </p:txBody>
      </p:sp>
      <p:sp>
        <p:nvSpPr>
          <p:cNvPr id="5" name="Footer Placeholder 4"/>
          <p:cNvSpPr>
            <a:spLocks noGrp="1"/>
          </p:cNvSpPr>
          <p:nvPr>
            <p:ph type="ftr" sz="quarter" idx="11"/>
          </p:nvPr>
        </p:nvSpPr>
        <p:spPr>
          <a:xfrm>
            <a:off x="4170363" y="6356350"/>
            <a:ext cx="41148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IN"/>
          </a:p>
        </p:txBody>
      </p:sp>
      <p:sp>
        <p:nvSpPr>
          <p:cNvPr id="6" name="Slide Number Placeholder 5"/>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D519A29B-AF09-4AB8-BF44-BE7DC899E953}" type="slidenum">
              <a:rPr lang="en-IN"/>
              <a:pPr>
                <a:defRPr/>
              </a:pPr>
              <a:t>‹#›</a:t>
            </a:fld>
            <a:endParaRPr lang="en-IN"/>
          </a:p>
        </p:txBody>
      </p:sp>
    </p:spTree>
    <p:extLst>
      <p:ext uri="{BB962C8B-B14F-4D97-AF65-F5344CB8AC3E}">
        <p14:creationId xmlns:p14="http://schemas.microsoft.com/office/powerpoint/2010/main" val="268421300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smtClean="0">
                <a:latin typeface="+mn-lt"/>
              </a:defRPr>
            </a:lvl1pPr>
          </a:lstStyle>
          <a:p>
            <a:pPr>
              <a:defRPr/>
            </a:pPr>
            <a:fld id="{412C9BEF-C4B2-416A-8307-E40D3FD42805}" type="datetimeFigureOut">
              <a:rPr lang="en-US"/>
              <a:pPr>
                <a:defRPr/>
              </a:pPr>
              <a:t>4/15/2021</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26546CF8-4129-4FD7-9DB7-49EE34E7B7B6}"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smtClean="0">
                <a:latin typeface="+mn-lt"/>
              </a:defRPr>
            </a:lvl1pPr>
          </a:lstStyle>
          <a:p>
            <a:pPr>
              <a:defRPr/>
            </a:pPr>
            <a:fld id="{C996EE8E-4506-44D1-AFCB-4236E4BF44A1}" type="datetimeFigureOut">
              <a:rPr lang="en-US"/>
              <a:pPr>
                <a:defRPr/>
              </a:pPr>
              <a:t>4/15/2021</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5C97814E-153F-4345-B693-29EDED64C558}"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smtClean="0">
                <a:latin typeface="+mn-lt"/>
              </a:defRPr>
            </a:lvl1pPr>
          </a:lstStyle>
          <a:p>
            <a:pPr>
              <a:defRPr/>
            </a:pPr>
            <a:fld id="{4A524C43-EC57-450B-A428-88D378455E89}" type="datetimeFigureOut">
              <a:rPr lang="en-US"/>
              <a:pPr>
                <a:defRPr/>
              </a:pPr>
              <a:t>4/15/2021</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4E41B920-3646-4E37-9160-48055555791D}"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smtClean="0">
                <a:latin typeface="+mn-lt"/>
              </a:defRPr>
            </a:lvl1pPr>
          </a:lstStyle>
          <a:p>
            <a:pPr>
              <a:defRPr/>
            </a:pPr>
            <a:fld id="{29705A39-9BE5-4529-AA3F-02BF95006616}" type="datetimeFigureOut">
              <a:rPr lang="en-US"/>
              <a:pPr>
                <a:defRPr/>
              </a:pPr>
              <a:t>4/15/2021</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95F80B94-9E07-4C8E-8B0F-A508AF667FAB}"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smtClean="0">
                <a:latin typeface="+mn-lt"/>
              </a:defRPr>
            </a:lvl1pPr>
          </a:lstStyle>
          <a:p>
            <a:pPr>
              <a:defRPr/>
            </a:pPr>
            <a:fld id="{E804FA2D-1C86-4468-91B6-B4D4EC2B28CA}" type="datetimeFigureOut">
              <a:rPr lang="en-US"/>
              <a:pPr>
                <a:defRPr/>
              </a:pPr>
              <a:t>4/15/2021</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D5952397-ED45-4F79-AAB9-5190350DCCDA}"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smtClean="0">
                <a:latin typeface="+mn-lt"/>
              </a:defRPr>
            </a:lvl1pPr>
          </a:lstStyle>
          <a:p>
            <a:pPr>
              <a:defRPr/>
            </a:pPr>
            <a:fld id="{2073737D-5C59-4129-99DD-29B7F855B7DB}" type="datetimeFigureOut">
              <a:rPr lang="en-US"/>
              <a:pPr>
                <a:defRPr/>
              </a:pPr>
              <a:t>4/15/2021</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52BD702C-4174-4D09-B015-632C07507DE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prstGeom prst="rect">
            <a:avLst/>
          </a:prstGeo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1054100" y="2155825"/>
            <a:ext cx="27432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E513E86A-5924-468C-B7DE-6CD51B27ACAB}" type="datetimeFigureOut">
              <a:rPr lang="en-IN"/>
              <a:pPr>
                <a:defRPr/>
              </a:pPr>
              <a:t>15-04-2021</a:t>
            </a:fld>
            <a:endParaRPr lang="en-IN"/>
          </a:p>
        </p:txBody>
      </p:sp>
      <p:sp>
        <p:nvSpPr>
          <p:cNvPr id="5" name="Footer Placeholder 4"/>
          <p:cNvSpPr>
            <a:spLocks noGrp="1"/>
          </p:cNvSpPr>
          <p:nvPr>
            <p:ph type="ftr" sz="quarter" idx="11"/>
          </p:nvPr>
        </p:nvSpPr>
        <p:spPr>
          <a:xfrm>
            <a:off x="4170363" y="6356350"/>
            <a:ext cx="41148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IN"/>
          </a:p>
        </p:txBody>
      </p:sp>
      <p:sp>
        <p:nvSpPr>
          <p:cNvPr id="6" name="Slide Number Placeholder 5"/>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CF5F217F-EBA3-487C-BF23-B65B7B232380}" type="slidenum">
              <a:rPr lang="en-IN"/>
              <a:pPr>
                <a:defRPr/>
              </a:pPr>
              <a:t>‹#›</a:t>
            </a:fld>
            <a:endParaRPr lang="en-IN"/>
          </a:p>
        </p:txBody>
      </p:sp>
    </p:spTree>
    <p:extLst>
      <p:ext uri="{BB962C8B-B14F-4D97-AF65-F5344CB8AC3E}">
        <p14:creationId xmlns:p14="http://schemas.microsoft.com/office/powerpoint/2010/main" val="2859334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a:xfrm>
            <a:off x="1054100" y="2155825"/>
            <a:ext cx="27432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78D12481-FDF6-425E-91CF-1476706EBEFF}" type="datetimeFigureOut">
              <a:rPr lang="en-IN"/>
              <a:pPr>
                <a:defRPr/>
              </a:pPr>
              <a:t>15-04-2021</a:t>
            </a:fld>
            <a:endParaRPr lang="en-IN"/>
          </a:p>
        </p:txBody>
      </p:sp>
      <p:sp>
        <p:nvSpPr>
          <p:cNvPr id="6" name="Footer Placeholder 5"/>
          <p:cNvSpPr>
            <a:spLocks noGrp="1"/>
          </p:cNvSpPr>
          <p:nvPr>
            <p:ph type="ftr" sz="quarter" idx="11"/>
          </p:nvPr>
        </p:nvSpPr>
        <p:spPr>
          <a:xfrm>
            <a:off x="4170363" y="6356350"/>
            <a:ext cx="41148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IN"/>
          </a:p>
        </p:txBody>
      </p:sp>
      <p:sp>
        <p:nvSpPr>
          <p:cNvPr id="7" name="Slide Number Placeholder 6"/>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B4CCC4C7-7E4F-4054-96BA-97B9FE59385A}" type="slidenum">
              <a:rPr lang="en-IN"/>
              <a:pPr>
                <a:defRPr/>
              </a:pPr>
              <a:t>‹#›</a:t>
            </a:fld>
            <a:endParaRPr lang="en-IN"/>
          </a:p>
        </p:txBody>
      </p:sp>
    </p:spTree>
    <p:extLst>
      <p:ext uri="{BB962C8B-B14F-4D97-AF65-F5344CB8AC3E}">
        <p14:creationId xmlns:p14="http://schemas.microsoft.com/office/powerpoint/2010/main" val="1943375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a:prstGeom prst="rect">
            <a:avLst/>
          </a:prstGeo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a:xfrm>
            <a:off x="1054100" y="2155825"/>
            <a:ext cx="27432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A489FFE3-5A85-4DA9-800E-3864A3DC9123}" type="datetimeFigureOut">
              <a:rPr lang="en-IN"/>
              <a:pPr>
                <a:defRPr/>
              </a:pPr>
              <a:t>15-04-2021</a:t>
            </a:fld>
            <a:endParaRPr lang="en-IN"/>
          </a:p>
        </p:txBody>
      </p:sp>
      <p:sp>
        <p:nvSpPr>
          <p:cNvPr id="8" name="Footer Placeholder 7"/>
          <p:cNvSpPr>
            <a:spLocks noGrp="1"/>
          </p:cNvSpPr>
          <p:nvPr>
            <p:ph type="ftr" sz="quarter" idx="11"/>
          </p:nvPr>
        </p:nvSpPr>
        <p:spPr>
          <a:xfrm>
            <a:off x="4170363" y="6356350"/>
            <a:ext cx="41148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IN"/>
          </a:p>
        </p:txBody>
      </p:sp>
      <p:sp>
        <p:nvSpPr>
          <p:cNvPr id="9" name="Slide Number Placeholder 8"/>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DB515AE7-A38E-4502-B094-5B6D413B4CD7}" type="slidenum">
              <a:rPr lang="en-IN"/>
              <a:pPr>
                <a:defRPr/>
              </a:pPr>
              <a:t>‹#›</a:t>
            </a:fld>
            <a:endParaRPr lang="en-IN"/>
          </a:p>
        </p:txBody>
      </p:sp>
    </p:spTree>
    <p:extLst>
      <p:ext uri="{BB962C8B-B14F-4D97-AF65-F5344CB8AC3E}">
        <p14:creationId xmlns:p14="http://schemas.microsoft.com/office/powerpoint/2010/main" val="1748359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IN"/>
          </a:p>
        </p:txBody>
      </p:sp>
      <p:sp>
        <p:nvSpPr>
          <p:cNvPr id="3" name="Date Placeholder 2"/>
          <p:cNvSpPr>
            <a:spLocks noGrp="1"/>
          </p:cNvSpPr>
          <p:nvPr>
            <p:ph type="dt" sz="half" idx="10"/>
          </p:nvPr>
        </p:nvSpPr>
        <p:spPr>
          <a:xfrm>
            <a:off x="1054100" y="2155825"/>
            <a:ext cx="27432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500707E9-3CA0-4538-B3DF-AA0972D1F2B8}" type="datetimeFigureOut">
              <a:rPr lang="en-IN"/>
              <a:pPr>
                <a:defRPr/>
              </a:pPr>
              <a:t>15-04-2021</a:t>
            </a:fld>
            <a:endParaRPr lang="en-IN"/>
          </a:p>
        </p:txBody>
      </p:sp>
      <p:sp>
        <p:nvSpPr>
          <p:cNvPr id="4" name="Footer Placeholder 3"/>
          <p:cNvSpPr>
            <a:spLocks noGrp="1"/>
          </p:cNvSpPr>
          <p:nvPr>
            <p:ph type="ftr" sz="quarter" idx="11"/>
          </p:nvPr>
        </p:nvSpPr>
        <p:spPr>
          <a:xfrm>
            <a:off x="4170363" y="6356350"/>
            <a:ext cx="41148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IN"/>
          </a:p>
        </p:txBody>
      </p:sp>
      <p:sp>
        <p:nvSpPr>
          <p:cNvPr id="5" name="Slide Number Placeholder 4"/>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711DC957-89BC-4FEA-BABD-E595FA786C00}" type="slidenum">
              <a:rPr lang="en-IN"/>
              <a:pPr>
                <a:defRPr/>
              </a:pPr>
              <a:t>‹#›</a:t>
            </a:fld>
            <a:endParaRPr lang="en-IN"/>
          </a:p>
        </p:txBody>
      </p:sp>
    </p:spTree>
    <p:extLst>
      <p:ext uri="{BB962C8B-B14F-4D97-AF65-F5344CB8AC3E}">
        <p14:creationId xmlns:p14="http://schemas.microsoft.com/office/powerpoint/2010/main" val="3969293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054100" y="2155825"/>
            <a:ext cx="27432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76363141-A41B-4594-923F-D831D097D38A}" type="datetimeFigureOut">
              <a:rPr lang="en-IN"/>
              <a:pPr>
                <a:defRPr/>
              </a:pPr>
              <a:t>15-04-2021</a:t>
            </a:fld>
            <a:endParaRPr lang="en-IN"/>
          </a:p>
        </p:txBody>
      </p:sp>
      <p:sp>
        <p:nvSpPr>
          <p:cNvPr id="3" name="Footer Placeholder 2"/>
          <p:cNvSpPr>
            <a:spLocks noGrp="1"/>
          </p:cNvSpPr>
          <p:nvPr>
            <p:ph type="ftr" sz="quarter" idx="11"/>
          </p:nvPr>
        </p:nvSpPr>
        <p:spPr>
          <a:xfrm>
            <a:off x="5111268" y="5216663"/>
            <a:ext cx="41148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IN" dirty="0"/>
          </a:p>
        </p:txBody>
      </p:sp>
      <p:sp>
        <p:nvSpPr>
          <p:cNvPr id="4" name="Slide Number Placeholder 3"/>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287E0D26-98A5-4780-A468-DD7FBC5E6CDC}" type="slidenum">
              <a:rPr lang="en-IN"/>
              <a:pPr>
                <a:defRPr/>
              </a:pPr>
              <a:t>‹#›</a:t>
            </a:fld>
            <a:endParaRPr lang="en-IN"/>
          </a:p>
        </p:txBody>
      </p:sp>
    </p:spTree>
    <p:extLst>
      <p:ext uri="{BB962C8B-B14F-4D97-AF65-F5344CB8AC3E}">
        <p14:creationId xmlns:p14="http://schemas.microsoft.com/office/powerpoint/2010/main" val="3666879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1054100" y="2155825"/>
            <a:ext cx="27432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79A5AA15-F546-4E10-9177-FA79C6FA8192}" type="datetimeFigureOut">
              <a:rPr lang="en-IN"/>
              <a:pPr>
                <a:defRPr/>
              </a:pPr>
              <a:t>15-04-2021</a:t>
            </a:fld>
            <a:endParaRPr lang="en-IN"/>
          </a:p>
        </p:txBody>
      </p:sp>
      <p:sp>
        <p:nvSpPr>
          <p:cNvPr id="6" name="Footer Placeholder 5"/>
          <p:cNvSpPr>
            <a:spLocks noGrp="1"/>
          </p:cNvSpPr>
          <p:nvPr>
            <p:ph type="ftr" sz="quarter" idx="11"/>
          </p:nvPr>
        </p:nvSpPr>
        <p:spPr>
          <a:xfrm>
            <a:off x="4170363" y="6356350"/>
            <a:ext cx="41148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IN"/>
          </a:p>
        </p:txBody>
      </p:sp>
      <p:sp>
        <p:nvSpPr>
          <p:cNvPr id="7" name="Slide Number Placeholder 6"/>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323BB8BB-62D9-4C4A-A76A-0DC4826273CD}" type="slidenum">
              <a:rPr lang="en-IN"/>
              <a:pPr>
                <a:defRPr/>
              </a:pPr>
              <a:t>‹#›</a:t>
            </a:fld>
            <a:endParaRPr lang="en-IN"/>
          </a:p>
        </p:txBody>
      </p:sp>
    </p:spTree>
    <p:extLst>
      <p:ext uri="{BB962C8B-B14F-4D97-AF65-F5344CB8AC3E}">
        <p14:creationId xmlns:p14="http://schemas.microsoft.com/office/powerpoint/2010/main" val="3978463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IN" noProof="0"/>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1054100" y="2155825"/>
            <a:ext cx="27432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CC0DB329-9E8D-49C0-AA32-2047F568424A}" type="datetimeFigureOut">
              <a:rPr lang="en-IN"/>
              <a:pPr>
                <a:defRPr/>
              </a:pPr>
              <a:t>15-04-2021</a:t>
            </a:fld>
            <a:endParaRPr lang="en-IN"/>
          </a:p>
        </p:txBody>
      </p:sp>
      <p:sp>
        <p:nvSpPr>
          <p:cNvPr id="6" name="Footer Placeholder 5"/>
          <p:cNvSpPr>
            <a:spLocks noGrp="1"/>
          </p:cNvSpPr>
          <p:nvPr>
            <p:ph type="ftr" sz="quarter" idx="11"/>
          </p:nvPr>
        </p:nvSpPr>
        <p:spPr>
          <a:xfrm>
            <a:off x="4170363" y="6356350"/>
            <a:ext cx="41148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IN"/>
          </a:p>
        </p:txBody>
      </p:sp>
      <p:sp>
        <p:nvSpPr>
          <p:cNvPr id="7" name="Slide Number Placeholder 6"/>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37A2F1A9-6F37-4D40-A276-E7D1B5EA21C8}" type="slidenum">
              <a:rPr lang="en-IN"/>
              <a:pPr>
                <a:defRPr/>
              </a:pPr>
              <a:t>‹#›</a:t>
            </a:fld>
            <a:endParaRPr lang="en-IN"/>
          </a:p>
        </p:txBody>
      </p:sp>
    </p:spTree>
    <p:extLst>
      <p:ext uri="{BB962C8B-B14F-4D97-AF65-F5344CB8AC3E}">
        <p14:creationId xmlns:p14="http://schemas.microsoft.com/office/powerpoint/2010/main" val="1023101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emf"/><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image" Target="../media/image5.jpeg"/><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1"/>
          <p:cNvPicPr>
            <a:picLocks noChangeAspect="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9296400" y="6356350"/>
            <a:ext cx="2624138"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4" name="Straight Connector 13"/>
          <p:cNvCxnSpPr/>
          <p:nvPr userDrawn="1"/>
        </p:nvCxnSpPr>
        <p:spPr>
          <a:xfrm flipV="1">
            <a:off x="331788" y="6242050"/>
            <a:ext cx="11591925" cy="0"/>
          </a:xfrm>
          <a:prstGeom prst="line">
            <a:avLst/>
          </a:prstGeom>
          <a:ln>
            <a:solidFill>
              <a:srgbClr val="752127"/>
            </a:solidFill>
          </a:ln>
        </p:spPr>
        <p:style>
          <a:lnRef idx="1">
            <a:schemeClr val="accent1"/>
          </a:lnRef>
          <a:fillRef idx="0">
            <a:schemeClr val="accent1"/>
          </a:fillRef>
          <a:effectRef idx="0">
            <a:schemeClr val="accent1"/>
          </a:effectRef>
          <a:fontRef idx="minor">
            <a:schemeClr val="tx1"/>
          </a:fontRef>
        </p:style>
      </p:cxnSp>
      <p:sp>
        <p:nvSpPr>
          <p:cNvPr id="2052" name="TextBox 18"/>
          <p:cNvSpPr txBox="1">
            <a:spLocks noChangeArrowheads="1"/>
          </p:cNvSpPr>
          <p:nvPr userDrawn="1"/>
        </p:nvSpPr>
        <p:spPr bwMode="auto">
          <a:xfrm>
            <a:off x="450850" y="6356350"/>
            <a:ext cx="331311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7C35C88-936B-4370-84A0-F321E4B68481}" type="datetime2">
              <a:rPr lang="en-IN" sz="1400">
                <a:solidFill>
                  <a:srgbClr val="C21B17"/>
                </a:solidFill>
              </a:rPr>
              <a:pPr eaLnBrk="1" hangingPunct="1"/>
              <a:t>Thursday, 15 April 2021</a:t>
            </a:fld>
            <a:endParaRPr lang="en-IN" sz="1600">
              <a:solidFill>
                <a:srgbClr val="C21B17"/>
              </a:solidFill>
            </a:endParaRPr>
          </a:p>
        </p:txBody>
      </p:sp>
      <p:pic>
        <p:nvPicPr>
          <p:cNvPr id="2054" name="Picture 9"/>
          <p:cNvPicPr>
            <a:picLocks noChangeAspect="1"/>
          </p:cNvPicPr>
          <p:nvPr userDrawn="1"/>
        </p:nvPicPr>
        <p:blipFill>
          <a:blip r:embed="rId17">
            <a:extLst>
              <a:ext uri="{28A0092B-C50C-407E-A947-70E740481C1C}">
                <a14:useLocalDpi xmlns:a14="http://schemas.microsoft.com/office/drawing/2010/main" val="0"/>
              </a:ext>
            </a:extLst>
          </a:blip>
          <a:srcRect l="2" r="14960" b="85913"/>
          <a:stretch>
            <a:fillRect/>
          </a:stretch>
        </p:blipFill>
        <p:spPr bwMode="auto">
          <a:xfrm>
            <a:off x="0" y="0"/>
            <a:ext cx="215900" cy="96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9058941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97" r:id="rId13"/>
    <p:sldLayoutId id="2147483698" r:id="rId14"/>
  </p:sldLayoutIdLst>
  <p:timing>
    <p:tnLst>
      <p:par>
        <p:cTn id="1" dur="indefinite" restart="never" nodeType="tmRoot"/>
      </p:par>
    </p:tnLst>
  </p:timing>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25876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ectangle 7"/>
          <p:cNvSpPr/>
          <p:nvPr userDrawn="1"/>
        </p:nvSpPr>
        <p:spPr>
          <a:xfrm>
            <a:off x="0" y="6664325"/>
            <a:ext cx="12192000" cy="26035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Flowchart: Stored Data 9"/>
          <p:cNvSpPr/>
          <p:nvPr userDrawn="1"/>
        </p:nvSpPr>
        <p:spPr>
          <a:xfrm>
            <a:off x="9553575" y="6291263"/>
            <a:ext cx="2319338" cy="633412"/>
          </a:xfrm>
          <a:prstGeom prst="flowChartOnlineStorag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 name="Flowchart: Stored Data 11"/>
          <p:cNvSpPr/>
          <p:nvPr userDrawn="1"/>
        </p:nvSpPr>
        <p:spPr>
          <a:xfrm>
            <a:off x="1296988" y="6286500"/>
            <a:ext cx="2319337" cy="631825"/>
          </a:xfrm>
          <a:prstGeom prst="flowChartOnlineStorag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030" name="Picture 23" descr="FGH Logo"/>
          <p:cNvPicPr>
            <a:picLocks noChangeAspect="1" noChangeArrowheads="1"/>
          </p:cNvPicPr>
          <p:nvPr userDrawn="1"/>
        </p:nvPicPr>
        <p:blipFill>
          <a:blip r:embed="rId13"/>
          <a:srcRect/>
          <a:stretch>
            <a:fillRect/>
          </a:stretch>
        </p:blipFill>
        <p:spPr bwMode="auto">
          <a:xfrm>
            <a:off x="1501775" y="6399213"/>
            <a:ext cx="1560513" cy="449262"/>
          </a:xfrm>
          <a:prstGeom prst="rect">
            <a:avLst/>
          </a:prstGeom>
          <a:noFill/>
          <a:ln w="9525">
            <a:noFill/>
            <a:miter lim="800000"/>
            <a:headEnd/>
            <a:tailEnd/>
          </a:ln>
        </p:spPr>
      </p:pic>
      <p:pic>
        <p:nvPicPr>
          <p:cNvPr id="1031" name="Picture 10"/>
          <p:cNvPicPr>
            <a:picLocks noChangeAspect="1" noChangeArrowheads="1"/>
          </p:cNvPicPr>
          <p:nvPr userDrawn="1"/>
        </p:nvPicPr>
        <p:blipFill>
          <a:blip r:embed="rId14"/>
          <a:srcRect/>
          <a:stretch>
            <a:fillRect/>
          </a:stretch>
        </p:blipFill>
        <p:spPr bwMode="auto">
          <a:xfrm>
            <a:off x="9785350" y="6448425"/>
            <a:ext cx="1751013" cy="4095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iming>
    <p:tnLst>
      <p:par>
        <p:cTn id="1" dur="indefinite" restart="never" nodeType="tmRoot"/>
      </p:par>
    </p:tnLst>
  </p:timing>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disabilityaffairs.gov.in/content/page/guidelines.php"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73488" y="2501039"/>
            <a:ext cx="11818512" cy="939118"/>
          </a:xfrm>
          <a:prstGeom prst="rect">
            <a:avLst/>
          </a:prstGeom>
        </p:spPr>
        <p:txBody>
          <a:bodyPr vert="horz" lIns="0" tIns="0" rIns="0" bIns="0" rtlCol="0" anchor="ctr" anchorCtr="0">
            <a:noAutofit/>
          </a:bodyPr>
          <a:lstStyle>
            <a:lvl1pPr algn="l" defTabSz="457200" rtl="0" eaLnBrk="1" latinLnBrk="0" hangingPunct="1">
              <a:lnSpc>
                <a:spcPts val="3500"/>
              </a:lnSpc>
              <a:spcBef>
                <a:spcPct val="0"/>
              </a:spcBef>
              <a:buNone/>
              <a:defRPr sz="3300" b="1" i="0" kern="1200" baseline="0">
                <a:solidFill>
                  <a:schemeClr val="tx2"/>
                </a:solidFill>
                <a:latin typeface="Arial"/>
                <a:ea typeface="+mj-ea"/>
                <a:cs typeface="+mj-cs"/>
              </a:defRPr>
            </a:lvl1pPr>
          </a:lstStyle>
          <a:p>
            <a:pPr algn="ctr"/>
            <a:r>
              <a:rPr lang="it-IT" dirty="0">
                <a:solidFill>
                  <a:srgbClr val="C21B17"/>
                </a:solidFill>
              </a:rPr>
              <a:t>Saral Suraksha Bima, Future Generali India Insurance Company Limited</a:t>
            </a:r>
            <a:endParaRPr lang="en-US" dirty="0">
              <a:solidFill>
                <a:srgbClr val="C21B17"/>
              </a:solidFill>
              <a:latin typeface="+mj-lt"/>
            </a:endParaRPr>
          </a:p>
        </p:txBody>
      </p:sp>
    </p:spTree>
    <p:extLst>
      <p:ext uri="{BB962C8B-B14F-4D97-AF65-F5344CB8AC3E}">
        <p14:creationId xmlns:p14="http://schemas.microsoft.com/office/powerpoint/2010/main" val="38856150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0318" y="96184"/>
            <a:ext cx="10515600" cy="603064"/>
          </a:xfrm>
        </p:spPr>
        <p:txBody>
          <a:bodyPr/>
          <a:lstStyle/>
          <a:p>
            <a:r>
              <a:rPr lang="en-US" sz="2800" b="1" dirty="0" smtClean="0">
                <a:solidFill>
                  <a:srgbClr val="C00000"/>
                </a:solidFill>
                <a:latin typeface="Arial" panose="020B0604020202020204" pitchFamily="34" charset="0"/>
              </a:rPr>
              <a:t>Discounts and Loadings</a:t>
            </a:r>
            <a:endParaRPr lang="en-US" sz="2800" b="1" dirty="0">
              <a:solidFill>
                <a:srgbClr val="C00000"/>
              </a:solidFill>
              <a:latin typeface="Arial" panose="020B0604020202020204" pitchFamily="34" charset="0"/>
              <a:ea typeface="+mn-ea"/>
              <a:cs typeface="+mn-cs"/>
            </a:endParaRPr>
          </a:p>
        </p:txBody>
      </p:sp>
      <p:sp>
        <p:nvSpPr>
          <p:cNvPr id="3" name="Content Placeholder 2"/>
          <p:cNvSpPr>
            <a:spLocks noGrp="1"/>
          </p:cNvSpPr>
          <p:nvPr>
            <p:ph idx="1"/>
          </p:nvPr>
        </p:nvSpPr>
        <p:spPr>
          <a:xfrm>
            <a:off x="339392" y="709265"/>
            <a:ext cx="11467126" cy="5422593"/>
          </a:xfrm>
        </p:spPr>
        <p:txBody>
          <a:bodyPr/>
          <a:lstStyle/>
          <a:p>
            <a:pPr lvl="0">
              <a:lnSpc>
                <a:spcPct val="100000"/>
              </a:lnSpc>
              <a:spcBef>
                <a:spcPts val="0"/>
              </a:spcBef>
              <a:buFont typeface="Wingdings" panose="05000000000000000000" pitchFamily="2" charset="2"/>
              <a:buChar char="q"/>
            </a:pPr>
            <a:r>
              <a:rPr lang="en-US" sz="1600" b="1" dirty="0" smtClean="0">
                <a:latin typeface="Arial" panose="020B0604020202020204" pitchFamily="34" charset="0"/>
                <a:cs typeface="Arial" panose="020B0604020202020204" pitchFamily="34" charset="0"/>
              </a:rPr>
              <a:t>Family </a:t>
            </a:r>
            <a:r>
              <a:rPr lang="en-US" sz="1600" b="1" dirty="0">
                <a:latin typeface="Arial" panose="020B0604020202020204" pitchFamily="34" charset="0"/>
                <a:cs typeface="Arial" panose="020B0604020202020204" pitchFamily="34" charset="0"/>
              </a:rPr>
              <a:t>Discount :</a:t>
            </a:r>
            <a:r>
              <a:rPr lang="en-US" sz="1600" dirty="0">
                <a:latin typeface="Arial" panose="020B0604020202020204" pitchFamily="34" charset="0"/>
                <a:cs typeface="Arial" panose="020B0604020202020204" pitchFamily="34" charset="0"/>
              </a:rPr>
              <a:t>10% family discount on the total premium if more than one family member is covered under the same </a:t>
            </a:r>
            <a:r>
              <a:rPr lang="en-US" sz="1600" dirty="0" smtClean="0">
                <a:latin typeface="Arial" panose="020B0604020202020204" pitchFamily="34" charset="0"/>
                <a:cs typeface="Arial" panose="020B0604020202020204" pitchFamily="34" charset="0"/>
              </a:rPr>
              <a:t>policy</a:t>
            </a:r>
          </a:p>
          <a:p>
            <a:pPr lvl="0">
              <a:lnSpc>
                <a:spcPct val="100000"/>
              </a:lnSpc>
              <a:spcBef>
                <a:spcPts val="0"/>
              </a:spcBef>
              <a:buFont typeface="Wingdings" panose="05000000000000000000" pitchFamily="2" charset="2"/>
              <a:buChar char="q"/>
            </a:pPr>
            <a:endParaRPr lang="en-GB" sz="1600" dirty="0">
              <a:latin typeface="Arial" panose="020B0604020202020204" pitchFamily="34" charset="0"/>
              <a:cs typeface="Arial" panose="020B0604020202020204" pitchFamily="34" charset="0"/>
            </a:endParaRPr>
          </a:p>
          <a:p>
            <a:pPr lvl="0">
              <a:lnSpc>
                <a:spcPct val="100000"/>
              </a:lnSpc>
              <a:spcBef>
                <a:spcPts val="0"/>
              </a:spcBef>
              <a:buFont typeface="Wingdings" panose="05000000000000000000" pitchFamily="2" charset="2"/>
              <a:buChar char="q"/>
            </a:pPr>
            <a:r>
              <a:rPr lang="en-US" sz="1600" b="1" dirty="0">
                <a:latin typeface="Arial" panose="020B0604020202020204" pitchFamily="34" charset="0"/>
                <a:cs typeface="Arial" panose="020B0604020202020204" pitchFamily="34" charset="0"/>
              </a:rPr>
              <a:t>Employee Discount: </a:t>
            </a:r>
            <a:r>
              <a:rPr lang="en-US" sz="1600" dirty="0">
                <a:latin typeface="Arial" panose="020B0604020202020204" pitchFamily="34" charset="0"/>
                <a:cs typeface="Arial" panose="020B0604020202020204" pitchFamily="34" charset="0"/>
              </a:rPr>
              <a:t>The employees of Future Generali India will get a discount of 15% on the total </a:t>
            </a:r>
            <a:r>
              <a:rPr lang="en-US" sz="1600" b="1" dirty="0">
                <a:latin typeface="Arial" panose="020B0604020202020204" pitchFamily="34" charset="0"/>
                <a:cs typeface="Arial" panose="020B0604020202020204" pitchFamily="34" charset="0"/>
              </a:rPr>
              <a:t>premium </a:t>
            </a:r>
          </a:p>
          <a:p>
            <a:pPr lvl="0">
              <a:lnSpc>
                <a:spcPct val="100000"/>
              </a:lnSpc>
              <a:spcBef>
                <a:spcPts val="0"/>
              </a:spcBef>
              <a:buFont typeface="Wingdings" panose="05000000000000000000" pitchFamily="2" charset="2"/>
              <a:buChar char="q"/>
            </a:pPr>
            <a:endParaRPr lang="en-GB" sz="1600" dirty="0">
              <a:latin typeface="Arial" panose="020B0604020202020204" pitchFamily="34" charset="0"/>
              <a:cs typeface="Arial" panose="020B0604020202020204" pitchFamily="34" charset="0"/>
            </a:endParaRPr>
          </a:p>
          <a:p>
            <a:pPr lvl="0">
              <a:lnSpc>
                <a:spcPct val="100000"/>
              </a:lnSpc>
              <a:spcBef>
                <a:spcPts val="0"/>
              </a:spcBef>
              <a:buFont typeface="Wingdings" panose="05000000000000000000" pitchFamily="2" charset="2"/>
              <a:buChar char="q"/>
            </a:pPr>
            <a:r>
              <a:rPr lang="en-GB" sz="1600" b="1" dirty="0" smtClean="0">
                <a:latin typeface="Arial" panose="020B0604020202020204" pitchFamily="34" charset="0"/>
                <a:cs typeface="Arial" panose="020B0604020202020204" pitchFamily="34" charset="0"/>
              </a:rPr>
              <a:t>Website </a:t>
            </a:r>
            <a:r>
              <a:rPr lang="en-GB" sz="1600" b="1" dirty="0">
                <a:latin typeface="Arial" panose="020B0604020202020204" pitchFamily="34" charset="0"/>
                <a:cs typeface="Arial" panose="020B0604020202020204" pitchFamily="34" charset="0"/>
              </a:rPr>
              <a:t>Discount: </a:t>
            </a:r>
            <a:r>
              <a:rPr lang="en-GB" sz="1600" dirty="0">
                <a:latin typeface="Arial" panose="020B0604020202020204" pitchFamily="34" charset="0"/>
                <a:cs typeface="Arial" panose="020B0604020202020204" pitchFamily="34" charset="0"/>
              </a:rPr>
              <a:t>A discount of 15% in lieu of intermediary commissions if policy is taken directly from the Company’s </a:t>
            </a:r>
            <a:r>
              <a:rPr lang="en-GB" sz="1600" dirty="0" smtClean="0">
                <a:latin typeface="Arial" panose="020B0604020202020204" pitchFamily="34" charset="0"/>
                <a:cs typeface="Arial" panose="020B0604020202020204" pitchFamily="34" charset="0"/>
              </a:rPr>
              <a:t>website</a:t>
            </a:r>
          </a:p>
          <a:p>
            <a:pPr lvl="0">
              <a:lnSpc>
                <a:spcPct val="100000"/>
              </a:lnSpc>
              <a:spcBef>
                <a:spcPts val="0"/>
              </a:spcBef>
              <a:buFont typeface="Wingdings" panose="05000000000000000000" pitchFamily="2" charset="2"/>
              <a:buChar char="q"/>
            </a:pPr>
            <a:endParaRPr lang="en-GB" sz="1200" dirty="0" smtClean="0">
              <a:latin typeface="Arial" panose="020B0604020202020204" pitchFamily="34" charset="0"/>
              <a:cs typeface="Arial" panose="020B0604020202020204" pitchFamily="34" charset="0"/>
            </a:endParaRPr>
          </a:p>
          <a:p>
            <a:pPr marL="0" indent="0">
              <a:lnSpc>
                <a:spcPct val="100000"/>
              </a:lnSpc>
              <a:spcBef>
                <a:spcPts val="0"/>
              </a:spcBef>
              <a:buNone/>
            </a:pPr>
            <a:r>
              <a:rPr lang="en-US" sz="1200" dirty="0">
                <a:latin typeface="Arial" panose="020B0604020202020204" pitchFamily="34" charset="0"/>
                <a:cs typeface="Arial" panose="020B0604020202020204" pitchFamily="34" charset="0"/>
              </a:rPr>
              <a:t>Note: Employee Discount and Web Sales Discount are mutually exclusive. Only one of these would apply to one proposal.</a:t>
            </a:r>
            <a:endParaRPr lang="en-GB" sz="1200" dirty="0">
              <a:latin typeface="Arial" panose="020B0604020202020204" pitchFamily="34" charset="0"/>
              <a:cs typeface="Arial" panose="020B0604020202020204" pitchFamily="34" charset="0"/>
            </a:endParaRPr>
          </a:p>
          <a:p>
            <a:pPr marL="0" lvl="0" indent="0">
              <a:lnSpc>
                <a:spcPct val="100000"/>
              </a:lnSpc>
              <a:spcBef>
                <a:spcPts val="0"/>
              </a:spcBef>
              <a:buNone/>
            </a:pPr>
            <a:endParaRPr lang="en-GB" sz="1600" dirty="0">
              <a:latin typeface="Arial" panose="020B0604020202020204" pitchFamily="34" charset="0"/>
              <a:cs typeface="Arial" panose="020B0604020202020204" pitchFamily="34" charset="0"/>
            </a:endParaRPr>
          </a:p>
          <a:p>
            <a:pPr marL="0" lvl="0" indent="0">
              <a:lnSpc>
                <a:spcPct val="100000"/>
              </a:lnSpc>
              <a:spcBef>
                <a:spcPts val="0"/>
              </a:spcBef>
              <a:buNone/>
            </a:pPr>
            <a:endParaRPr lang="en-GB" sz="1600" dirty="0">
              <a:latin typeface="Arial" panose="020B0604020202020204" pitchFamily="34" charset="0"/>
              <a:cs typeface="Arial" panose="020B0604020202020204" pitchFamily="34" charset="0"/>
            </a:endParaRPr>
          </a:p>
          <a:p>
            <a:pPr>
              <a:lnSpc>
                <a:spcPct val="100000"/>
              </a:lnSpc>
              <a:spcBef>
                <a:spcPts val="0"/>
              </a:spcBef>
              <a:buFont typeface="Wingdings" panose="05000000000000000000" pitchFamily="2" charset="2"/>
              <a:buChar char="q"/>
            </a:pPr>
            <a:r>
              <a:rPr lang="en-US" sz="1600" b="1" dirty="0">
                <a:latin typeface="Arial" panose="020B0604020202020204" pitchFamily="34" charset="0"/>
                <a:cs typeface="Arial" panose="020B0604020202020204" pitchFamily="34" charset="0"/>
              </a:rPr>
              <a:t>Instalment </a:t>
            </a:r>
            <a:r>
              <a:rPr lang="en-US" sz="1600" b="1" dirty="0" smtClean="0">
                <a:latin typeface="Arial" panose="020B0604020202020204" pitchFamily="34" charset="0"/>
                <a:cs typeface="Arial" panose="020B0604020202020204" pitchFamily="34" charset="0"/>
              </a:rPr>
              <a:t>Loadings:</a:t>
            </a:r>
            <a:r>
              <a:rPr lang="en-IN" sz="1600" dirty="0" smtClean="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In case premium is paid on instalment basis, below loading are applicable on standard premium</a:t>
            </a:r>
            <a:endParaRPr lang="en-IN" sz="1600" dirty="0">
              <a:latin typeface="Arial" panose="020B0604020202020204" pitchFamily="34" charset="0"/>
              <a:cs typeface="Arial" panose="020B0604020202020204" pitchFamily="34" charset="0"/>
            </a:endParaRPr>
          </a:p>
        </p:txBody>
      </p:sp>
      <p:cxnSp>
        <p:nvCxnSpPr>
          <p:cNvPr id="6" name="Straight Connector 5"/>
          <p:cNvCxnSpPr/>
          <p:nvPr/>
        </p:nvCxnSpPr>
        <p:spPr>
          <a:xfrm>
            <a:off x="312498" y="576572"/>
            <a:ext cx="9745902"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39392" y="697237"/>
            <a:ext cx="11467126" cy="5434621"/>
          </a:xfrm>
          <a:prstGeom prst="rect">
            <a:avLst/>
          </a:prstGeom>
          <a:noFill/>
          <a:ln w="222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p:cNvGraphicFramePr>
            <a:graphicFrameLocks noGrp="1"/>
          </p:cNvGraphicFramePr>
          <p:nvPr>
            <p:extLst>
              <p:ext uri="{D42A27DB-BD31-4B8C-83A1-F6EECF244321}">
                <p14:modId xmlns:p14="http://schemas.microsoft.com/office/powerpoint/2010/main" val="3955236412"/>
              </p:ext>
            </p:extLst>
          </p:nvPr>
        </p:nvGraphicFramePr>
        <p:xfrm>
          <a:off x="1494118" y="3674287"/>
          <a:ext cx="8128000" cy="1341120"/>
        </p:xfrm>
        <a:graphic>
          <a:graphicData uri="http://schemas.openxmlformats.org/drawingml/2006/table">
            <a:tbl>
              <a:tblPr firstRow="1" bandRow="1">
                <a:tableStyleId>{21E4AEA4-8DFA-4A89-87EB-49C32662AFE0}</a:tableStyleId>
              </a:tblPr>
              <a:tblGrid>
                <a:gridCol w="4064000"/>
                <a:gridCol w="4064000"/>
              </a:tblGrid>
              <a:tr h="0">
                <a:tc>
                  <a:txBody>
                    <a:bodyPr/>
                    <a:lstStyle/>
                    <a:p>
                      <a:r>
                        <a:rPr lang="en-US" sz="1600" b="1" dirty="0" smtClean="0">
                          <a:latin typeface="Arial" panose="020B0604020202020204" pitchFamily="34" charset="0"/>
                          <a:cs typeface="Arial" panose="020B0604020202020204" pitchFamily="34" charset="0"/>
                        </a:rPr>
                        <a:t>Instalment</a:t>
                      </a:r>
                      <a:r>
                        <a:rPr lang="en-US" sz="1600" b="1" baseline="0" dirty="0" smtClean="0">
                          <a:latin typeface="Arial" panose="020B0604020202020204" pitchFamily="34" charset="0"/>
                          <a:cs typeface="Arial" panose="020B0604020202020204" pitchFamily="34" charset="0"/>
                        </a:rPr>
                        <a:t> </a:t>
                      </a:r>
                      <a:r>
                        <a:rPr lang="en-US" sz="1600" b="1" dirty="0" smtClean="0">
                          <a:latin typeface="Arial" panose="020B0604020202020204" pitchFamily="34" charset="0"/>
                          <a:cs typeface="Arial" panose="020B0604020202020204" pitchFamily="34" charset="0"/>
                        </a:rPr>
                        <a:t>frequency</a:t>
                      </a:r>
                      <a:endParaRPr lang="en-US" sz="1600" b="1" dirty="0">
                        <a:latin typeface="Arial" panose="020B0604020202020204" pitchFamily="34" charset="0"/>
                        <a:cs typeface="Arial" panose="020B0604020202020204" pitchFamily="34" charset="0"/>
                      </a:endParaRPr>
                    </a:p>
                  </a:txBody>
                  <a:tcPr/>
                </a:tc>
                <a:tc>
                  <a:txBody>
                    <a:bodyPr/>
                    <a:lstStyle/>
                    <a:p>
                      <a:r>
                        <a:rPr lang="en-US" sz="1600" dirty="0" smtClean="0">
                          <a:latin typeface="Arial" panose="020B0604020202020204" pitchFamily="34" charset="0"/>
                          <a:cs typeface="Arial" panose="020B0604020202020204" pitchFamily="34" charset="0"/>
                        </a:rPr>
                        <a:t>Loading</a:t>
                      </a:r>
                      <a:endParaRPr lang="en-US" sz="1600" dirty="0">
                        <a:latin typeface="Arial" panose="020B0604020202020204" pitchFamily="34" charset="0"/>
                        <a:cs typeface="Arial" panose="020B0604020202020204" pitchFamily="34" charset="0"/>
                      </a:endParaRPr>
                    </a:p>
                  </a:txBody>
                  <a:tcPr/>
                </a:tc>
              </a:tr>
              <a:tr h="0">
                <a:tc>
                  <a:txBody>
                    <a:bodyPr/>
                    <a:lstStyle/>
                    <a:p>
                      <a:r>
                        <a:rPr lang="en-US" sz="1600" dirty="0" smtClean="0">
                          <a:latin typeface="Arial" panose="020B0604020202020204" pitchFamily="34" charset="0"/>
                          <a:cs typeface="Arial" panose="020B0604020202020204" pitchFamily="34" charset="0"/>
                        </a:rPr>
                        <a:t>Monthly</a:t>
                      </a:r>
                      <a:endParaRPr lang="en-US" sz="1600" dirty="0">
                        <a:latin typeface="Arial" panose="020B0604020202020204" pitchFamily="34" charset="0"/>
                        <a:cs typeface="Arial" panose="020B0604020202020204" pitchFamily="34" charset="0"/>
                      </a:endParaRPr>
                    </a:p>
                  </a:txBody>
                  <a:tcPr/>
                </a:tc>
                <a:tc>
                  <a:txBody>
                    <a:bodyPr/>
                    <a:lstStyle/>
                    <a:p>
                      <a:pPr>
                        <a:spcAft>
                          <a:spcPts val="0"/>
                        </a:spcAft>
                      </a:pPr>
                      <a:r>
                        <a:rPr lang="en-IN" sz="1600">
                          <a:effectLst/>
                          <a:latin typeface="Arial" panose="020B0604020202020204" pitchFamily="34" charset="0"/>
                          <a:ea typeface="Calibri" panose="020F0502020204030204" pitchFamily="34" charset="0"/>
                          <a:cs typeface="Arial" panose="020B0604020202020204" pitchFamily="34" charset="0"/>
                        </a:rPr>
                        <a:t>5%</a:t>
                      </a:r>
                      <a:endParaRPr lang="en-GB"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r h="0">
                <a:tc>
                  <a:txBody>
                    <a:bodyPr/>
                    <a:lstStyle/>
                    <a:p>
                      <a:r>
                        <a:rPr lang="en-US" sz="1600" dirty="0" smtClean="0">
                          <a:latin typeface="Arial" panose="020B0604020202020204" pitchFamily="34" charset="0"/>
                          <a:cs typeface="Arial" panose="020B0604020202020204" pitchFamily="34" charset="0"/>
                        </a:rPr>
                        <a:t>Quarterly</a:t>
                      </a:r>
                      <a:endParaRPr lang="en-US" sz="1600" dirty="0">
                        <a:latin typeface="Arial" panose="020B0604020202020204" pitchFamily="34" charset="0"/>
                        <a:cs typeface="Arial" panose="020B0604020202020204" pitchFamily="34" charset="0"/>
                      </a:endParaRPr>
                    </a:p>
                  </a:txBody>
                  <a:tcPr/>
                </a:tc>
                <a:tc>
                  <a:txBody>
                    <a:bodyPr/>
                    <a:lstStyle/>
                    <a:p>
                      <a:pPr>
                        <a:spcAft>
                          <a:spcPts val="0"/>
                        </a:spcAft>
                      </a:pPr>
                      <a:r>
                        <a:rPr lang="en-IN" sz="1600">
                          <a:effectLst/>
                          <a:latin typeface="Arial" panose="020B0604020202020204" pitchFamily="34" charset="0"/>
                          <a:ea typeface="Calibri" panose="020F0502020204030204" pitchFamily="34" charset="0"/>
                          <a:cs typeface="Arial" panose="020B0604020202020204" pitchFamily="34" charset="0"/>
                        </a:rPr>
                        <a:t>4%</a:t>
                      </a:r>
                      <a:endParaRPr lang="en-GB"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r h="0">
                <a:tc>
                  <a:txBody>
                    <a:bodyPr/>
                    <a:lstStyle/>
                    <a:p>
                      <a:r>
                        <a:rPr lang="en-US" sz="1600" dirty="0" smtClean="0">
                          <a:latin typeface="Arial" panose="020B0604020202020204" pitchFamily="34" charset="0"/>
                          <a:cs typeface="Arial" panose="020B0604020202020204" pitchFamily="34" charset="0"/>
                        </a:rPr>
                        <a:t>Half-yearly</a:t>
                      </a:r>
                      <a:endParaRPr lang="en-US" sz="1600" dirty="0">
                        <a:latin typeface="Arial" panose="020B0604020202020204" pitchFamily="34" charset="0"/>
                        <a:cs typeface="Arial" panose="020B0604020202020204" pitchFamily="34" charset="0"/>
                      </a:endParaRPr>
                    </a:p>
                  </a:txBody>
                  <a:tcPr/>
                </a:tc>
                <a:tc>
                  <a:txBody>
                    <a:bodyPr/>
                    <a:lstStyle/>
                    <a:p>
                      <a:pPr>
                        <a:spcAft>
                          <a:spcPts val="0"/>
                        </a:spcAft>
                      </a:pPr>
                      <a:r>
                        <a:rPr lang="en-IN" sz="1600" dirty="0">
                          <a:effectLst/>
                          <a:latin typeface="Arial" panose="020B0604020202020204" pitchFamily="34" charset="0"/>
                          <a:ea typeface="Calibri" panose="020F0502020204030204" pitchFamily="34" charset="0"/>
                          <a:cs typeface="Arial" panose="020B0604020202020204" pitchFamily="34" charset="0"/>
                        </a:rPr>
                        <a:t>3%</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bl>
          </a:graphicData>
        </a:graphic>
      </p:graphicFrame>
    </p:spTree>
    <p:extLst>
      <p:ext uri="{BB962C8B-B14F-4D97-AF65-F5344CB8AC3E}">
        <p14:creationId xmlns:p14="http://schemas.microsoft.com/office/powerpoint/2010/main" val="2481034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0318" y="96184"/>
            <a:ext cx="10515600" cy="603064"/>
          </a:xfrm>
        </p:spPr>
        <p:txBody>
          <a:bodyPr/>
          <a:lstStyle/>
          <a:p>
            <a:r>
              <a:rPr lang="en-US" sz="2800" b="1" dirty="0" smtClean="0">
                <a:solidFill>
                  <a:srgbClr val="C00000"/>
                </a:solidFill>
                <a:latin typeface="Arial" panose="020B0604020202020204" pitchFamily="34" charset="0"/>
              </a:rPr>
              <a:t>Cancellation</a:t>
            </a:r>
            <a:endParaRPr lang="en-US" sz="2800" b="1" dirty="0">
              <a:solidFill>
                <a:srgbClr val="C00000"/>
              </a:solidFill>
              <a:latin typeface="Arial" panose="020B0604020202020204" pitchFamily="34" charset="0"/>
              <a:ea typeface="+mn-ea"/>
              <a:cs typeface="+mn-cs"/>
            </a:endParaRPr>
          </a:p>
        </p:txBody>
      </p:sp>
      <p:sp>
        <p:nvSpPr>
          <p:cNvPr id="3" name="Content Placeholder 2"/>
          <p:cNvSpPr>
            <a:spLocks noGrp="1"/>
          </p:cNvSpPr>
          <p:nvPr>
            <p:ph idx="1"/>
          </p:nvPr>
        </p:nvSpPr>
        <p:spPr>
          <a:xfrm>
            <a:off x="339392" y="709265"/>
            <a:ext cx="11467126" cy="5422593"/>
          </a:xfrm>
        </p:spPr>
        <p:txBody>
          <a:bodyPr/>
          <a:lstStyle/>
          <a:p>
            <a:pPr>
              <a:buFont typeface="Wingdings" panose="05000000000000000000" pitchFamily="2" charset="2"/>
              <a:buChar char="q"/>
            </a:pPr>
            <a:r>
              <a:rPr lang="en-US" sz="1600" dirty="0" smtClean="0">
                <a:latin typeface="Arial" panose="020B0604020202020204" pitchFamily="34" charset="0"/>
                <a:cs typeface="Arial" panose="020B0604020202020204" pitchFamily="34" charset="0"/>
              </a:rPr>
              <a:t>The Insured/Company  </a:t>
            </a:r>
            <a:r>
              <a:rPr lang="en-US" sz="1600" dirty="0">
                <a:latin typeface="Arial" panose="020B0604020202020204" pitchFamily="34" charset="0"/>
                <a:cs typeface="Arial" panose="020B0604020202020204" pitchFamily="34" charset="0"/>
              </a:rPr>
              <a:t>may cancel this Policy by giving 15days’ written </a:t>
            </a:r>
            <a:r>
              <a:rPr lang="en-US" sz="1600" dirty="0" smtClean="0">
                <a:latin typeface="Arial" panose="020B0604020202020204" pitchFamily="34" charset="0"/>
                <a:cs typeface="Arial" panose="020B0604020202020204" pitchFamily="34" charset="0"/>
              </a:rPr>
              <a:t>notice</a:t>
            </a:r>
          </a:p>
          <a:p>
            <a:pPr>
              <a:buFont typeface="Wingdings" panose="05000000000000000000" pitchFamily="2" charset="2"/>
              <a:buChar char="q"/>
            </a:pPr>
            <a:r>
              <a:rPr lang="en-IN" sz="1600" dirty="0">
                <a:latin typeface="Arial" panose="020B0604020202020204" pitchFamily="34" charset="0"/>
                <a:cs typeface="Arial" panose="020B0604020202020204" pitchFamily="34" charset="0"/>
              </a:rPr>
              <a:t>In case of </a:t>
            </a:r>
            <a:r>
              <a:rPr lang="en-IN" sz="1600" dirty="0" smtClean="0">
                <a:latin typeface="Arial" panose="020B0604020202020204" pitchFamily="34" charset="0"/>
                <a:cs typeface="Arial" panose="020B0604020202020204" pitchFamily="34" charset="0"/>
              </a:rPr>
              <a:t>Annual premium paid , </a:t>
            </a:r>
            <a:r>
              <a:rPr lang="en-IN" sz="1600" dirty="0">
                <a:latin typeface="Arial" panose="020B0604020202020204" pitchFamily="34" charset="0"/>
                <a:cs typeface="Arial" panose="020B0604020202020204" pitchFamily="34" charset="0"/>
              </a:rPr>
              <a:t>refund </a:t>
            </a:r>
            <a:r>
              <a:rPr lang="en-IN" sz="1600" dirty="0" smtClean="0">
                <a:latin typeface="Arial" panose="020B0604020202020204" pitchFamily="34" charset="0"/>
                <a:cs typeface="Arial" panose="020B0604020202020204" pitchFamily="34" charset="0"/>
              </a:rPr>
              <a:t>is as per table below </a:t>
            </a:r>
            <a:endParaRPr lang="en-US" sz="1600" dirty="0">
              <a:latin typeface="Arial" panose="020B0604020202020204" pitchFamily="34" charset="0"/>
              <a:cs typeface="Arial" panose="020B0604020202020204" pitchFamily="34" charset="0"/>
            </a:endParaRPr>
          </a:p>
          <a:p>
            <a:pPr>
              <a:buFont typeface="Wingdings" panose="05000000000000000000" pitchFamily="2" charset="2"/>
              <a:buChar char="q"/>
            </a:pPr>
            <a:endParaRPr lang="en-US" sz="1600" dirty="0" smtClean="0">
              <a:latin typeface="Arial" panose="020B0604020202020204" pitchFamily="34" charset="0"/>
              <a:cs typeface="Arial" panose="020B0604020202020204" pitchFamily="34" charset="0"/>
            </a:endParaRPr>
          </a:p>
          <a:p>
            <a:pPr>
              <a:buFont typeface="Wingdings" panose="05000000000000000000" pitchFamily="2" charset="2"/>
              <a:buChar char="q"/>
            </a:pPr>
            <a:endParaRPr lang="en-US" sz="1600" dirty="0">
              <a:latin typeface="Arial" panose="020B0604020202020204" pitchFamily="34" charset="0"/>
              <a:cs typeface="Arial" panose="020B0604020202020204" pitchFamily="34" charset="0"/>
            </a:endParaRPr>
          </a:p>
          <a:p>
            <a:pPr marL="0" indent="0">
              <a:buNone/>
            </a:pPr>
            <a:endParaRPr lang="en-GB" sz="1600" dirty="0"/>
          </a:p>
          <a:p>
            <a:pPr>
              <a:buFont typeface="Wingdings" panose="05000000000000000000" pitchFamily="2" charset="2"/>
              <a:buChar char="q"/>
            </a:pPr>
            <a:r>
              <a:rPr lang="en-IN" sz="1600" dirty="0">
                <a:latin typeface="Arial" panose="020B0604020202020204" pitchFamily="34" charset="0"/>
                <a:cs typeface="Arial" panose="020B0604020202020204" pitchFamily="34" charset="0"/>
              </a:rPr>
              <a:t>In case </a:t>
            </a:r>
            <a:r>
              <a:rPr lang="en-IN" sz="1600" dirty="0" smtClean="0">
                <a:latin typeface="Arial" panose="020B0604020202020204" pitchFamily="34" charset="0"/>
                <a:cs typeface="Arial" panose="020B0604020202020204" pitchFamily="34" charset="0"/>
              </a:rPr>
              <a:t>of </a:t>
            </a:r>
            <a:r>
              <a:rPr lang="en-IN" sz="1600" dirty="0">
                <a:latin typeface="Arial" panose="020B0604020202020204" pitchFamily="34" charset="0"/>
                <a:cs typeface="Arial" panose="020B0604020202020204" pitchFamily="34" charset="0"/>
              </a:rPr>
              <a:t>instalment </a:t>
            </a:r>
            <a:r>
              <a:rPr lang="en-IN" sz="1600" dirty="0" smtClean="0">
                <a:latin typeface="Arial" panose="020B0604020202020204" pitchFamily="34" charset="0"/>
                <a:cs typeface="Arial" panose="020B0604020202020204" pitchFamily="34" charset="0"/>
              </a:rPr>
              <a:t>basis premium payment, </a:t>
            </a:r>
            <a:r>
              <a:rPr lang="en-IN" sz="1600" dirty="0">
                <a:latin typeface="Arial" panose="020B0604020202020204" pitchFamily="34" charset="0"/>
                <a:cs typeface="Arial" panose="020B0604020202020204" pitchFamily="34" charset="0"/>
              </a:rPr>
              <a:t>the cancellation shall be as </a:t>
            </a:r>
            <a:r>
              <a:rPr lang="en-IN" sz="1600" dirty="0" smtClean="0">
                <a:latin typeface="Arial" panose="020B0604020202020204" pitchFamily="34" charset="0"/>
                <a:cs typeface="Arial" panose="020B0604020202020204" pitchFamily="34" charset="0"/>
              </a:rPr>
              <a:t>follows</a:t>
            </a:r>
          </a:p>
          <a:p>
            <a:pPr>
              <a:buFont typeface="Wingdings" panose="05000000000000000000" pitchFamily="2" charset="2"/>
              <a:buChar char="q"/>
            </a:pPr>
            <a:endParaRPr lang="en-IN" sz="1600" dirty="0">
              <a:latin typeface="Arial" panose="020B0604020202020204" pitchFamily="34" charset="0"/>
              <a:cs typeface="Arial" panose="020B0604020202020204" pitchFamily="34" charset="0"/>
            </a:endParaRPr>
          </a:p>
          <a:p>
            <a:pPr>
              <a:buFont typeface="Wingdings" panose="05000000000000000000" pitchFamily="2" charset="2"/>
              <a:buChar char="q"/>
            </a:pPr>
            <a:endParaRPr lang="en-IN" sz="1600" dirty="0" smtClean="0">
              <a:latin typeface="Arial" panose="020B0604020202020204" pitchFamily="34" charset="0"/>
              <a:cs typeface="Arial" panose="020B0604020202020204" pitchFamily="34" charset="0"/>
            </a:endParaRPr>
          </a:p>
          <a:p>
            <a:pPr>
              <a:buFont typeface="Wingdings" panose="05000000000000000000" pitchFamily="2" charset="2"/>
              <a:buChar char="q"/>
            </a:pPr>
            <a:endParaRPr lang="en-US" sz="1600" dirty="0" smtClean="0">
              <a:latin typeface="Arial" panose="020B0604020202020204" pitchFamily="34" charset="0"/>
              <a:cs typeface="Arial" panose="020B0604020202020204" pitchFamily="34" charset="0"/>
            </a:endParaRPr>
          </a:p>
          <a:p>
            <a:pPr marL="285750" indent="-285750">
              <a:buFont typeface="Wingdings" panose="05000000000000000000" pitchFamily="2" charset="2"/>
              <a:buChar char="q"/>
            </a:pPr>
            <a:endParaRPr lang="en-US" sz="1600" dirty="0">
              <a:latin typeface="Arial" panose="020B0604020202020204" pitchFamily="34" charset="0"/>
              <a:ea typeface="Calibri" panose="020F0502020204030204" pitchFamily="34" charset="0"/>
              <a:cs typeface="Arial" panose="020B0604020202020204" pitchFamily="34" charset="0"/>
            </a:endParaRPr>
          </a:p>
          <a:p>
            <a:pPr marL="0" indent="0">
              <a:buNone/>
            </a:pPr>
            <a:endParaRPr lang="en-US" sz="1600" dirty="0">
              <a:latin typeface="Arial" panose="020B0604020202020204" pitchFamily="34" charset="0"/>
              <a:ea typeface="Calibri" panose="020F0502020204030204" pitchFamily="34" charset="0"/>
              <a:cs typeface="Arial" panose="020B0604020202020204" pitchFamily="34" charset="0"/>
            </a:endParaRPr>
          </a:p>
          <a:p>
            <a:pPr marL="285750" indent="-285750">
              <a:buFont typeface="Wingdings" panose="05000000000000000000" pitchFamily="2" charset="2"/>
              <a:buChar char="q"/>
            </a:pPr>
            <a:r>
              <a:rPr lang="en-US" sz="1600" dirty="0" smtClean="0">
                <a:latin typeface="Arial" panose="020B0604020202020204" pitchFamily="34" charset="0"/>
                <a:ea typeface="Calibri" panose="020F0502020204030204" pitchFamily="34" charset="0"/>
              </a:rPr>
              <a:t>No</a:t>
            </a:r>
            <a:r>
              <a:rPr lang="en-US" sz="1600" spc="-40" dirty="0" smtClean="0">
                <a:latin typeface="Arial" panose="020B0604020202020204" pitchFamily="34" charset="0"/>
                <a:ea typeface="Calibri" panose="020F0502020204030204" pitchFamily="34" charset="0"/>
              </a:rPr>
              <a:t> </a:t>
            </a:r>
            <a:r>
              <a:rPr lang="en-US" sz="1600" dirty="0">
                <a:latin typeface="Arial" panose="020B0604020202020204" pitchFamily="34" charset="0"/>
                <a:ea typeface="Calibri" panose="020F0502020204030204" pitchFamily="34" charset="0"/>
              </a:rPr>
              <a:t>refunds</a:t>
            </a:r>
            <a:r>
              <a:rPr lang="en-US" sz="1600" spc="-40" dirty="0">
                <a:latin typeface="Arial" panose="020B0604020202020204" pitchFamily="34" charset="0"/>
                <a:ea typeface="Calibri" panose="020F0502020204030204" pitchFamily="34" charset="0"/>
              </a:rPr>
              <a:t> </a:t>
            </a:r>
            <a:r>
              <a:rPr lang="en-US" sz="1600" dirty="0">
                <a:latin typeface="Arial" panose="020B0604020202020204" pitchFamily="34" charset="0"/>
                <a:ea typeface="Calibri" panose="020F0502020204030204" pitchFamily="34" charset="0"/>
              </a:rPr>
              <a:t>of</a:t>
            </a:r>
            <a:r>
              <a:rPr lang="en-US" sz="1600" spc="-40" dirty="0">
                <a:latin typeface="Arial" panose="020B0604020202020204" pitchFamily="34" charset="0"/>
                <a:ea typeface="Calibri" panose="020F0502020204030204" pitchFamily="34" charset="0"/>
              </a:rPr>
              <a:t> </a:t>
            </a:r>
            <a:r>
              <a:rPr lang="en-US" sz="1600" dirty="0">
                <a:latin typeface="Arial" panose="020B0604020202020204" pitchFamily="34" charset="0"/>
                <a:ea typeface="Calibri" panose="020F0502020204030204" pitchFamily="34" charset="0"/>
              </a:rPr>
              <a:t>premium</a:t>
            </a:r>
            <a:r>
              <a:rPr lang="en-US" sz="1600" spc="-40" dirty="0">
                <a:latin typeface="Arial" panose="020B0604020202020204" pitchFamily="34" charset="0"/>
                <a:ea typeface="Calibri" panose="020F0502020204030204" pitchFamily="34" charset="0"/>
              </a:rPr>
              <a:t> </a:t>
            </a:r>
            <a:r>
              <a:rPr lang="en-US" sz="1600" dirty="0">
                <a:latin typeface="Arial" panose="020B0604020202020204" pitchFamily="34" charset="0"/>
                <a:ea typeface="Calibri" panose="020F0502020204030204" pitchFamily="34" charset="0"/>
              </a:rPr>
              <a:t>shall</a:t>
            </a:r>
            <a:r>
              <a:rPr lang="en-US" sz="1600" spc="-35" dirty="0">
                <a:latin typeface="Arial" panose="020B0604020202020204" pitchFamily="34" charset="0"/>
                <a:ea typeface="Calibri" panose="020F0502020204030204" pitchFamily="34" charset="0"/>
              </a:rPr>
              <a:t> </a:t>
            </a:r>
            <a:r>
              <a:rPr lang="en-US" sz="1600" dirty="0">
                <a:latin typeface="Arial" panose="020B0604020202020204" pitchFamily="34" charset="0"/>
                <a:ea typeface="Calibri" panose="020F0502020204030204" pitchFamily="34" charset="0"/>
              </a:rPr>
              <a:t>be</a:t>
            </a:r>
            <a:r>
              <a:rPr lang="en-US" sz="1600" spc="-45" dirty="0">
                <a:latin typeface="Arial" panose="020B0604020202020204" pitchFamily="34" charset="0"/>
                <a:ea typeface="Calibri" panose="020F0502020204030204" pitchFamily="34" charset="0"/>
              </a:rPr>
              <a:t> </a:t>
            </a:r>
            <a:r>
              <a:rPr lang="en-US" sz="1600" dirty="0">
                <a:latin typeface="Arial" panose="020B0604020202020204" pitchFamily="34" charset="0"/>
                <a:ea typeface="Calibri" panose="020F0502020204030204" pitchFamily="34" charset="0"/>
              </a:rPr>
              <a:t>made</a:t>
            </a:r>
            <a:r>
              <a:rPr lang="en-US" sz="1600" spc="-285" dirty="0">
                <a:latin typeface="Arial" panose="020B0604020202020204" pitchFamily="34" charset="0"/>
                <a:ea typeface="Calibri" panose="020F0502020204030204" pitchFamily="34" charset="0"/>
              </a:rPr>
              <a:t> </a:t>
            </a:r>
            <a:r>
              <a:rPr lang="en-US" sz="1600" spc="-5" dirty="0">
                <a:latin typeface="Arial" panose="020B0604020202020204" pitchFamily="34" charset="0"/>
                <a:ea typeface="Calibri" panose="020F0502020204030204" pitchFamily="34" charset="0"/>
              </a:rPr>
              <a:t>in</a:t>
            </a:r>
            <a:r>
              <a:rPr lang="en-US" sz="1600" spc="-60" dirty="0">
                <a:latin typeface="Arial" panose="020B0604020202020204" pitchFamily="34" charset="0"/>
                <a:ea typeface="Calibri" panose="020F0502020204030204" pitchFamily="34" charset="0"/>
              </a:rPr>
              <a:t> </a:t>
            </a:r>
            <a:r>
              <a:rPr lang="en-US" sz="1600" spc="-5" dirty="0">
                <a:latin typeface="Arial" panose="020B0604020202020204" pitchFamily="34" charset="0"/>
                <a:ea typeface="Calibri" panose="020F0502020204030204" pitchFamily="34" charset="0"/>
              </a:rPr>
              <a:t>respect</a:t>
            </a:r>
            <a:r>
              <a:rPr lang="en-US" sz="1600" spc="-60" dirty="0">
                <a:latin typeface="Arial" panose="020B0604020202020204" pitchFamily="34" charset="0"/>
                <a:ea typeface="Calibri" panose="020F0502020204030204" pitchFamily="34" charset="0"/>
              </a:rPr>
              <a:t> </a:t>
            </a:r>
            <a:r>
              <a:rPr lang="en-US" sz="1600" spc="-5" dirty="0">
                <a:latin typeface="Arial" panose="020B0604020202020204" pitchFamily="34" charset="0"/>
                <a:ea typeface="Calibri" panose="020F0502020204030204" pitchFamily="34" charset="0"/>
              </a:rPr>
              <a:t>of</a:t>
            </a:r>
            <a:r>
              <a:rPr lang="en-US" sz="1600" spc="-65" dirty="0">
                <a:latin typeface="Arial" panose="020B0604020202020204" pitchFamily="34" charset="0"/>
                <a:ea typeface="Calibri" panose="020F0502020204030204" pitchFamily="34" charset="0"/>
              </a:rPr>
              <a:t> </a:t>
            </a:r>
            <a:r>
              <a:rPr lang="en-US" sz="1600" dirty="0">
                <a:latin typeface="Arial" panose="020B0604020202020204" pitchFamily="34" charset="0"/>
                <a:ea typeface="Calibri" panose="020F0502020204030204" pitchFamily="34" charset="0"/>
              </a:rPr>
              <a:t>Cancellation</a:t>
            </a:r>
            <a:r>
              <a:rPr lang="en-US" sz="1600" spc="-50" dirty="0">
                <a:latin typeface="Arial" panose="020B0604020202020204" pitchFamily="34" charset="0"/>
                <a:ea typeface="Calibri" panose="020F0502020204030204" pitchFamily="34" charset="0"/>
              </a:rPr>
              <a:t> </a:t>
            </a:r>
            <a:r>
              <a:rPr lang="en-US" sz="1600" dirty="0">
                <a:latin typeface="Arial" panose="020B0604020202020204" pitchFamily="34" charset="0"/>
                <a:ea typeface="Calibri" panose="020F0502020204030204" pitchFamily="34" charset="0"/>
              </a:rPr>
              <a:t>where,</a:t>
            </a:r>
            <a:r>
              <a:rPr lang="en-US" sz="1600" spc="-50" dirty="0">
                <a:latin typeface="Arial" panose="020B0604020202020204" pitchFamily="34" charset="0"/>
                <a:ea typeface="Calibri" panose="020F0502020204030204" pitchFamily="34" charset="0"/>
              </a:rPr>
              <a:t> </a:t>
            </a:r>
            <a:r>
              <a:rPr lang="en-US" sz="1600" dirty="0">
                <a:latin typeface="Arial" panose="020B0604020202020204" pitchFamily="34" charset="0"/>
                <a:ea typeface="Calibri" panose="020F0502020204030204" pitchFamily="34" charset="0"/>
              </a:rPr>
              <a:t>any</a:t>
            </a:r>
            <a:r>
              <a:rPr lang="en-US" sz="1600" spc="-85" dirty="0">
                <a:latin typeface="Arial" panose="020B0604020202020204" pitchFamily="34" charset="0"/>
                <a:ea typeface="Calibri" panose="020F0502020204030204" pitchFamily="34" charset="0"/>
              </a:rPr>
              <a:t> </a:t>
            </a:r>
            <a:r>
              <a:rPr lang="en-US" sz="1600" dirty="0">
                <a:latin typeface="Arial" panose="020B0604020202020204" pitchFamily="34" charset="0"/>
                <a:ea typeface="Calibri" panose="020F0502020204030204" pitchFamily="34" charset="0"/>
              </a:rPr>
              <a:t>claim</a:t>
            </a:r>
            <a:r>
              <a:rPr lang="en-US" sz="1600" spc="-60" dirty="0">
                <a:latin typeface="Arial" panose="020B0604020202020204" pitchFamily="34" charset="0"/>
                <a:ea typeface="Calibri" panose="020F0502020204030204" pitchFamily="34" charset="0"/>
              </a:rPr>
              <a:t> </a:t>
            </a:r>
            <a:r>
              <a:rPr lang="en-US" sz="1600" dirty="0">
                <a:latin typeface="Arial" panose="020B0604020202020204" pitchFamily="34" charset="0"/>
                <a:ea typeface="Calibri" panose="020F0502020204030204" pitchFamily="34" charset="0"/>
              </a:rPr>
              <a:t>has</a:t>
            </a:r>
            <a:r>
              <a:rPr lang="en-US" sz="1600" spc="-60" dirty="0">
                <a:latin typeface="Arial" panose="020B0604020202020204" pitchFamily="34" charset="0"/>
                <a:ea typeface="Calibri" panose="020F0502020204030204" pitchFamily="34" charset="0"/>
              </a:rPr>
              <a:t> </a:t>
            </a:r>
            <a:r>
              <a:rPr lang="en-US" sz="1600" dirty="0">
                <a:latin typeface="Arial" panose="020B0604020202020204" pitchFamily="34" charset="0"/>
                <a:ea typeface="Calibri" panose="020F0502020204030204" pitchFamily="34" charset="0"/>
              </a:rPr>
              <a:t>been</a:t>
            </a:r>
            <a:r>
              <a:rPr lang="en-US" sz="1600" spc="-60" dirty="0">
                <a:latin typeface="Arial" panose="020B0604020202020204" pitchFamily="34" charset="0"/>
                <a:ea typeface="Calibri" panose="020F0502020204030204" pitchFamily="34" charset="0"/>
              </a:rPr>
              <a:t> </a:t>
            </a:r>
            <a:r>
              <a:rPr lang="en-US" sz="1600" dirty="0">
                <a:latin typeface="Arial" panose="020B0604020202020204" pitchFamily="34" charset="0"/>
                <a:ea typeface="Calibri" panose="020F0502020204030204" pitchFamily="34" charset="0"/>
              </a:rPr>
              <a:t>admitted</a:t>
            </a:r>
            <a:r>
              <a:rPr lang="en-US" sz="1600" spc="-60" dirty="0">
                <a:latin typeface="Arial" panose="020B0604020202020204" pitchFamily="34" charset="0"/>
                <a:ea typeface="Calibri" panose="020F0502020204030204" pitchFamily="34" charset="0"/>
              </a:rPr>
              <a:t> </a:t>
            </a:r>
            <a:r>
              <a:rPr lang="en-US" sz="1600" dirty="0">
                <a:latin typeface="Arial" panose="020B0604020202020204" pitchFamily="34" charset="0"/>
                <a:ea typeface="Calibri" panose="020F0502020204030204" pitchFamily="34" charset="0"/>
              </a:rPr>
              <a:t>or</a:t>
            </a:r>
            <a:r>
              <a:rPr lang="en-US" sz="1600" spc="-65" dirty="0">
                <a:latin typeface="Arial" panose="020B0604020202020204" pitchFamily="34" charset="0"/>
                <a:ea typeface="Calibri" panose="020F0502020204030204" pitchFamily="34" charset="0"/>
              </a:rPr>
              <a:t> </a:t>
            </a:r>
            <a:r>
              <a:rPr lang="en-US" sz="1600" dirty="0">
                <a:latin typeface="Arial" panose="020B0604020202020204" pitchFamily="34" charset="0"/>
                <a:ea typeface="Calibri" panose="020F0502020204030204" pitchFamily="34" charset="0"/>
              </a:rPr>
              <a:t>has</a:t>
            </a:r>
            <a:r>
              <a:rPr lang="en-US" sz="1600" spc="-60" dirty="0">
                <a:latin typeface="Arial" panose="020B0604020202020204" pitchFamily="34" charset="0"/>
                <a:ea typeface="Calibri" panose="020F0502020204030204" pitchFamily="34" charset="0"/>
              </a:rPr>
              <a:t> </a:t>
            </a:r>
            <a:r>
              <a:rPr lang="en-US" sz="1600" dirty="0">
                <a:latin typeface="Arial" panose="020B0604020202020204" pitchFamily="34" charset="0"/>
                <a:ea typeface="Calibri" panose="020F0502020204030204" pitchFamily="34" charset="0"/>
              </a:rPr>
              <a:t>been</a:t>
            </a:r>
            <a:r>
              <a:rPr lang="en-US" sz="1600" spc="-50" dirty="0">
                <a:latin typeface="Arial" panose="020B0604020202020204" pitchFamily="34" charset="0"/>
                <a:ea typeface="Calibri" panose="020F0502020204030204" pitchFamily="34" charset="0"/>
              </a:rPr>
              <a:t> </a:t>
            </a:r>
            <a:r>
              <a:rPr lang="en-US" sz="1600" dirty="0">
                <a:latin typeface="Arial" panose="020B0604020202020204" pitchFamily="34" charset="0"/>
                <a:ea typeface="Calibri" panose="020F0502020204030204" pitchFamily="34" charset="0"/>
              </a:rPr>
              <a:t>lodged</a:t>
            </a:r>
            <a:r>
              <a:rPr lang="en-US" sz="1600" spc="-60" dirty="0">
                <a:latin typeface="Arial" panose="020B0604020202020204" pitchFamily="34" charset="0"/>
                <a:ea typeface="Calibri" panose="020F0502020204030204" pitchFamily="34" charset="0"/>
              </a:rPr>
              <a:t> </a:t>
            </a:r>
            <a:r>
              <a:rPr lang="en-US" sz="1600" dirty="0">
                <a:latin typeface="Arial" panose="020B0604020202020204" pitchFamily="34" charset="0"/>
                <a:ea typeface="Calibri" panose="020F0502020204030204" pitchFamily="34" charset="0"/>
              </a:rPr>
              <a:t>or</a:t>
            </a:r>
            <a:r>
              <a:rPr lang="en-US" sz="1600" spc="-65" dirty="0">
                <a:latin typeface="Arial" panose="020B0604020202020204" pitchFamily="34" charset="0"/>
                <a:ea typeface="Calibri" panose="020F0502020204030204" pitchFamily="34" charset="0"/>
              </a:rPr>
              <a:t> </a:t>
            </a:r>
            <a:r>
              <a:rPr lang="en-US" sz="1600" dirty="0">
                <a:latin typeface="Arial" panose="020B0604020202020204" pitchFamily="34" charset="0"/>
                <a:ea typeface="Calibri" panose="020F0502020204030204" pitchFamily="34" charset="0"/>
              </a:rPr>
              <a:t>any</a:t>
            </a:r>
            <a:r>
              <a:rPr lang="en-US" sz="1600" spc="-85" dirty="0">
                <a:latin typeface="Arial" panose="020B0604020202020204" pitchFamily="34" charset="0"/>
                <a:ea typeface="Calibri" panose="020F0502020204030204" pitchFamily="34" charset="0"/>
              </a:rPr>
              <a:t> </a:t>
            </a:r>
            <a:r>
              <a:rPr lang="en-US" sz="1600" dirty="0">
                <a:latin typeface="Arial" panose="020B0604020202020204" pitchFamily="34" charset="0"/>
                <a:ea typeface="Calibri" panose="020F0502020204030204" pitchFamily="34" charset="0"/>
              </a:rPr>
              <a:t>benefit</a:t>
            </a:r>
            <a:r>
              <a:rPr lang="en-US" sz="1600" spc="-285" dirty="0">
                <a:latin typeface="Arial" panose="020B0604020202020204" pitchFamily="34" charset="0"/>
                <a:ea typeface="Calibri" panose="020F0502020204030204" pitchFamily="34" charset="0"/>
              </a:rPr>
              <a:t> </a:t>
            </a:r>
            <a:r>
              <a:rPr lang="en-US" sz="1600" dirty="0">
                <a:latin typeface="Arial" panose="020B0604020202020204" pitchFamily="34" charset="0"/>
                <a:ea typeface="Calibri" panose="020F0502020204030204" pitchFamily="34" charset="0"/>
              </a:rPr>
              <a:t>has</a:t>
            </a:r>
            <a:r>
              <a:rPr lang="en-US" sz="1600" spc="-5" dirty="0">
                <a:latin typeface="Arial" panose="020B0604020202020204" pitchFamily="34" charset="0"/>
                <a:ea typeface="Calibri" panose="020F0502020204030204" pitchFamily="34" charset="0"/>
              </a:rPr>
              <a:t> </a:t>
            </a:r>
            <a:r>
              <a:rPr lang="en-US" sz="1600" dirty="0">
                <a:latin typeface="Arial" panose="020B0604020202020204" pitchFamily="34" charset="0"/>
                <a:ea typeface="Calibri" panose="020F0502020204030204" pitchFamily="34" charset="0"/>
              </a:rPr>
              <a:t>been availed by</a:t>
            </a:r>
            <a:r>
              <a:rPr lang="en-US" sz="1600" spc="-25" dirty="0">
                <a:latin typeface="Arial" panose="020B0604020202020204" pitchFamily="34" charset="0"/>
                <a:ea typeface="Calibri" panose="020F0502020204030204" pitchFamily="34" charset="0"/>
              </a:rPr>
              <a:t> </a:t>
            </a:r>
            <a:r>
              <a:rPr lang="en-US" sz="1600" dirty="0">
                <a:latin typeface="Arial" panose="020B0604020202020204" pitchFamily="34" charset="0"/>
                <a:ea typeface="Calibri" panose="020F0502020204030204" pitchFamily="34" charset="0"/>
              </a:rPr>
              <a:t>the</a:t>
            </a:r>
            <a:r>
              <a:rPr lang="en-US" sz="1600" spc="5" dirty="0">
                <a:latin typeface="Arial" panose="020B0604020202020204" pitchFamily="34" charset="0"/>
                <a:ea typeface="Calibri" panose="020F0502020204030204" pitchFamily="34" charset="0"/>
              </a:rPr>
              <a:t> </a:t>
            </a:r>
            <a:r>
              <a:rPr lang="en-US" sz="1600" dirty="0">
                <a:latin typeface="Arial" panose="020B0604020202020204" pitchFamily="34" charset="0"/>
                <a:ea typeface="Calibri" panose="020F0502020204030204" pitchFamily="34" charset="0"/>
              </a:rPr>
              <a:t>Insured person under the</a:t>
            </a:r>
            <a:r>
              <a:rPr lang="en-US" sz="1600" spc="-5" dirty="0">
                <a:latin typeface="Arial" panose="020B0604020202020204" pitchFamily="34" charset="0"/>
                <a:ea typeface="Calibri" panose="020F0502020204030204" pitchFamily="34" charset="0"/>
              </a:rPr>
              <a:t> </a:t>
            </a:r>
            <a:r>
              <a:rPr lang="en-US" sz="1600" dirty="0">
                <a:latin typeface="Arial" panose="020B0604020202020204" pitchFamily="34" charset="0"/>
                <a:ea typeface="Calibri" panose="020F0502020204030204" pitchFamily="34" charset="0"/>
              </a:rPr>
              <a:t>Policy</a:t>
            </a:r>
            <a:r>
              <a:rPr lang="en-US" sz="1600" dirty="0" smtClean="0">
                <a:latin typeface="Arial" panose="020B0604020202020204" pitchFamily="34" charset="0"/>
                <a:ea typeface="Calibri" panose="020F0502020204030204" pitchFamily="34" charset="0"/>
              </a:rPr>
              <a:t>.</a:t>
            </a:r>
            <a:endParaRPr lang="en-US" sz="1600" dirty="0">
              <a:latin typeface="Arial" panose="020B0604020202020204" pitchFamily="34" charset="0"/>
              <a:ea typeface="Calibri" panose="020F0502020204030204" pitchFamily="34" charset="0"/>
            </a:endParaRPr>
          </a:p>
        </p:txBody>
      </p:sp>
      <p:cxnSp>
        <p:nvCxnSpPr>
          <p:cNvPr id="6" name="Straight Connector 5"/>
          <p:cNvCxnSpPr/>
          <p:nvPr/>
        </p:nvCxnSpPr>
        <p:spPr>
          <a:xfrm>
            <a:off x="312498" y="576572"/>
            <a:ext cx="9745902"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39392" y="697237"/>
            <a:ext cx="11467126" cy="5434621"/>
          </a:xfrm>
          <a:prstGeom prst="rect">
            <a:avLst/>
          </a:prstGeom>
          <a:noFill/>
          <a:ln w="222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73837934"/>
              </p:ext>
            </p:extLst>
          </p:nvPr>
        </p:nvGraphicFramePr>
        <p:xfrm>
          <a:off x="1190424" y="1494668"/>
          <a:ext cx="5655543" cy="914400"/>
        </p:xfrm>
        <a:graphic>
          <a:graphicData uri="http://schemas.openxmlformats.org/drawingml/2006/table">
            <a:tbl>
              <a:tblPr firstRow="1" firstCol="1" bandRow="1">
                <a:tableStyleId>{5C22544A-7EE6-4342-B048-85BDC9FD1C3A}</a:tableStyleId>
              </a:tblPr>
              <a:tblGrid>
                <a:gridCol w="2516295"/>
                <a:gridCol w="3139248"/>
              </a:tblGrid>
              <a:tr h="0">
                <a:tc>
                  <a:txBody>
                    <a:bodyPr/>
                    <a:lstStyle/>
                    <a:p>
                      <a:pPr>
                        <a:spcAft>
                          <a:spcPts val="0"/>
                        </a:spcAft>
                        <a:tabLst>
                          <a:tab pos="969010" algn="l"/>
                        </a:tabLst>
                      </a:pPr>
                      <a:r>
                        <a:rPr lang="en-IN" sz="1200" dirty="0">
                          <a:solidFill>
                            <a:schemeClr val="tx1"/>
                          </a:solidFill>
                          <a:effectLst/>
                          <a:latin typeface="Arial" panose="020B0604020202020204" pitchFamily="34" charset="0"/>
                          <a:cs typeface="Arial" panose="020B0604020202020204" pitchFamily="34" charset="0"/>
                        </a:rPr>
                        <a:t>Period on risk	</a:t>
                      </a:r>
                      <a:endParaRPr lang="en-GB"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IN" sz="1200">
                          <a:solidFill>
                            <a:schemeClr val="tx1"/>
                          </a:solidFill>
                          <a:effectLst/>
                          <a:latin typeface="Arial" panose="020B0604020202020204" pitchFamily="34" charset="0"/>
                          <a:cs typeface="Arial" panose="020B0604020202020204" pitchFamily="34" charset="0"/>
                        </a:rPr>
                        <a:t>Rate of premium refunded</a:t>
                      </a:r>
                      <a:endParaRPr lang="en-GB" sz="1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spcAft>
                          <a:spcPts val="0"/>
                        </a:spcAft>
                      </a:pPr>
                      <a:r>
                        <a:rPr lang="en-IN" sz="1200" dirty="0">
                          <a:solidFill>
                            <a:schemeClr val="tx1"/>
                          </a:solidFill>
                          <a:effectLst/>
                          <a:latin typeface="Arial" panose="020B0604020202020204" pitchFamily="34" charset="0"/>
                          <a:cs typeface="Arial" panose="020B0604020202020204" pitchFamily="34" charset="0"/>
                        </a:rPr>
                        <a:t>Up to one month</a:t>
                      </a:r>
                      <a:endParaRPr lang="en-GB"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IN" sz="1200">
                          <a:solidFill>
                            <a:schemeClr val="tx1"/>
                          </a:solidFill>
                          <a:effectLst/>
                          <a:latin typeface="Arial" panose="020B0604020202020204" pitchFamily="34" charset="0"/>
                          <a:cs typeface="Arial" panose="020B0604020202020204" pitchFamily="34" charset="0"/>
                        </a:rPr>
                        <a:t>75% of annual rate</a:t>
                      </a:r>
                      <a:endParaRPr lang="en-GB" sz="1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spcAft>
                          <a:spcPts val="0"/>
                        </a:spcAft>
                      </a:pPr>
                      <a:r>
                        <a:rPr lang="en-IN" sz="1200" dirty="0">
                          <a:solidFill>
                            <a:schemeClr val="tx1"/>
                          </a:solidFill>
                          <a:effectLst/>
                          <a:latin typeface="Arial" panose="020B0604020202020204" pitchFamily="34" charset="0"/>
                          <a:cs typeface="Arial" panose="020B0604020202020204" pitchFamily="34" charset="0"/>
                        </a:rPr>
                        <a:t>Up to three months</a:t>
                      </a:r>
                      <a:endParaRPr lang="en-GB"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IN" sz="1200" dirty="0">
                          <a:solidFill>
                            <a:schemeClr val="tx1"/>
                          </a:solidFill>
                          <a:effectLst/>
                          <a:latin typeface="Arial" panose="020B0604020202020204" pitchFamily="34" charset="0"/>
                          <a:cs typeface="Arial" panose="020B0604020202020204" pitchFamily="34" charset="0"/>
                        </a:rPr>
                        <a:t>50% of annual rate</a:t>
                      </a:r>
                      <a:endParaRPr lang="en-GB"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spcAft>
                          <a:spcPts val="0"/>
                        </a:spcAft>
                      </a:pPr>
                      <a:r>
                        <a:rPr lang="en-IN" sz="1200">
                          <a:solidFill>
                            <a:schemeClr val="tx1"/>
                          </a:solidFill>
                          <a:effectLst/>
                          <a:latin typeface="Arial" panose="020B0604020202020204" pitchFamily="34" charset="0"/>
                          <a:cs typeface="Arial" panose="020B0604020202020204" pitchFamily="34" charset="0"/>
                        </a:rPr>
                        <a:t>Up to six months</a:t>
                      </a:r>
                      <a:endParaRPr lang="en-GB" sz="1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IN" sz="1200" dirty="0">
                          <a:solidFill>
                            <a:schemeClr val="tx1"/>
                          </a:solidFill>
                          <a:effectLst/>
                          <a:latin typeface="Arial" panose="020B0604020202020204" pitchFamily="34" charset="0"/>
                          <a:cs typeface="Arial" panose="020B0604020202020204" pitchFamily="34" charset="0"/>
                        </a:rPr>
                        <a:t>25% of annual rate</a:t>
                      </a:r>
                      <a:endParaRPr lang="en-GB"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spcAft>
                          <a:spcPts val="0"/>
                        </a:spcAft>
                      </a:pPr>
                      <a:r>
                        <a:rPr lang="en-IN" sz="1200">
                          <a:solidFill>
                            <a:schemeClr val="tx1"/>
                          </a:solidFill>
                          <a:effectLst/>
                          <a:latin typeface="Arial" panose="020B0604020202020204" pitchFamily="34" charset="0"/>
                          <a:cs typeface="Arial" panose="020B0604020202020204" pitchFamily="34" charset="0"/>
                        </a:rPr>
                        <a:t>Exceeding six months</a:t>
                      </a:r>
                      <a:endParaRPr lang="en-GB" sz="1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IN" sz="1200" dirty="0">
                          <a:solidFill>
                            <a:schemeClr val="tx1"/>
                          </a:solidFill>
                          <a:effectLst/>
                          <a:latin typeface="Arial" panose="020B0604020202020204" pitchFamily="34" charset="0"/>
                          <a:cs typeface="Arial" panose="020B0604020202020204" pitchFamily="34" charset="0"/>
                        </a:rPr>
                        <a:t>Nil</a:t>
                      </a:r>
                      <a:endParaRPr lang="en-GB"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3318518115"/>
              </p:ext>
            </p:extLst>
          </p:nvPr>
        </p:nvGraphicFramePr>
        <p:xfrm>
          <a:off x="1190424" y="2807423"/>
          <a:ext cx="8904071" cy="1463040"/>
        </p:xfrm>
        <a:graphic>
          <a:graphicData uri="http://schemas.openxmlformats.org/drawingml/2006/table">
            <a:tbl>
              <a:tblPr firstRow="1" firstCol="1" bandRow="1">
                <a:tableStyleId>{5C22544A-7EE6-4342-B048-85BDC9FD1C3A}</a:tableStyleId>
              </a:tblPr>
              <a:tblGrid>
                <a:gridCol w="2196967"/>
                <a:gridCol w="2932447"/>
                <a:gridCol w="3774657"/>
              </a:tblGrid>
              <a:tr h="40640">
                <a:tc>
                  <a:txBody>
                    <a:bodyPr/>
                    <a:lstStyle/>
                    <a:p>
                      <a:pPr>
                        <a:spcAft>
                          <a:spcPts val="0"/>
                        </a:spcAft>
                        <a:tabLst>
                          <a:tab pos="450215" algn="l"/>
                        </a:tabLst>
                      </a:pPr>
                      <a:r>
                        <a:rPr lang="en-IN" sz="1200" dirty="0">
                          <a:solidFill>
                            <a:schemeClr val="tx1"/>
                          </a:solidFill>
                          <a:effectLst/>
                          <a:latin typeface="Arial" panose="020B0604020202020204" pitchFamily="34" charset="0"/>
                          <a:cs typeface="Arial" panose="020B0604020202020204" pitchFamily="34" charset="0"/>
                        </a:rPr>
                        <a:t>Instalment Frequency</a:t>
                      </a:r>
                      <a:endParaRPr lang="en-GB"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tabLst>
                          <a:tab pos="450215" algn="l"/>
                        </a:tabLst>
                      </a:pPr>
                      <a:r>
                        <a:rPr lang="en-IN" sz="1200">
                          <a:solidFill>
                            <a:schemeClr val="tx1"/>
                          </a:solidFill>
                          <a:effectLst/>
                          <a:latin typeface="Arial" panose="020B0604020202020204" pitchFamily="34" charset="0"/>
                          <a:cs typeface="Arial" panose="020B0604020202020204" pitchFamily="34" charset="0"/>
                        </a:rPr>
                        <a:t>Cancellation request received</a:t>
                      </a:r>
                      <a:endParaRPr lang="en-GB" sz="1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tabLst>
                          <a:tab pos="450215" algn="l"/>
                        </a:tabLst>
                      </a:pPr>
                      <a:r>
                        <a:rPr lang="en-IN" sz="1200">
                          <a:solidFill>
                            <a:schemeClr val="tx1"/>
                          </a:solidFill>
                          <a:effectLst/>
                          <a:latin typeface="Arial" panose="020B0604020202020204" pitchFamily="34" charset="0"/>
                          <a:cs typeface="Arial" panose="020B0604020202020204" pitchFamily="34" charset="0"/>
                        </a:rPr>
                        <a:t>Rate of Premium refunded</a:t>
                      </a:r>
                      <a:endParaRPr lang="en-GB" sz="1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10490">
                <a:tc>
                  <a:txBody>
                    <a:bodyPr/>
                    <a:lstStyle/>
                    <a:p>
                      <a:pPr>
                        <a:spcAft>
                          <a:spcPts val="0"/>
                        </a:spcAft>
                        <a:tabLst>
                          <a:tab pos="450215" algn="l"/>
                        </a:tabLst>
                      </a:pPr>
                      <a:r>
                        <a:rPr lang="en-IN" sz="1200" dirty="0">
                          <a:solidFill>
                            <a:schemeClr val="tx1"/>
                          </a:solidFill>
                          <a:effectLst/>
                          <a:latin typeface="Arial" panose="020B0604020202020204" pitchFamily="34" charset="0"/>
                          <a:cs typeface="Arial" panose="020B0604020202020204" pitchFamily="34" charset="0"/>
                        </a:rPr>
                        <a:t>Monthly</a:t>
                      </a:r>
                      <a:endParaRPr lang="en-GB"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tabLst>
                          <a:tab pos="450215" algn="l"/>
                        </a:tabLst>
                      </a:pPr>
                      <a:r>
                        <a:rPr lang="en-IN" sz="1200" dirty="0">
                          <a:solidFill>
                            <a:schemeClr val="tx1"/>
                          </a:solidFill>
                          <a:effectLst/>
                          <a:latin typeface="Arial" panose="020B0604020202020204" pitchFamily="34" charset="0"/>
                          <a:cs typeface="Arial" panose="020B0604020202020204" pitchFamily="34" charset="0"/>
                        </a:rPr>
                        <a:t>Anytime </a:t>
                      </a:r>
                      <a:endParaRPr lang="en-GB"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tabLst>
                          <a:tab pos="450215" algn="l"/>
                        </a:tabLst>
                      </a:pPr>
                      <a:r>
                        <a:rPr lang="en-IN" sz="1200">
                          <a:solidFill>
                            <a:schemeClr val="tx1"/>
                          </a:solidFill>
                          <a:effectLst/>
                          <a:latin typeface="Arial" panose="020B0604020202020204" pitchFamily="34" charset="0"/>
                          <a:cs typeface="Arial" panose="020B0604020202020204" pitchFamily="34" charset="0"/>
                        </a:rPr>
                        <a:t>No Refund</a:t>
                      </a:r>
                      <a:endParaRPr lang="en-GB" sz="1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27000">
                <a:tc rowSpan="3">
                  <a:txBody>
                    <a:bodyPr/>
                    <a:lstStyle/>
                    <a:p>
                      <a:pPr>
                        <a:spcAft>
                          <a:spcPts val="0"/>
                        </a:spcAft>
                        <a:tabLst>
                          <a:tab pos="450215" algn="l"/>
                        </a:tabLst>
                      </a:pPr>
                      <a:r>
                        <a:rPr lang="en-IN" sz="1200" dirty="0">
                          <a:solidFill>
                            <a:schemeClr val="tx1"/>
                          </a:solidFill>
                          <a:effectLst/>
                          <a:latin typeface="Arial" panose="020B0604020202020204" pitchFamily="34" charset="0"/>
                          <a:cs typeface="Arial" panose="020B0604020202020204" pitchFamily="34" charset="0"/>
                        </a:rPr>
                        <a:t>Quarterly</a:t>
                      </a:r>
                      <a:endParaRPr lang="en-GB"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tabLst>
                          <a:tab pos="450215" algn="l"/>
                        </a:tabLst>
                      </a:pPr>
                      <a:r>
                        <a:rPr lang="en-IN" sz="1200" dirty="0">
                          <a:solidFill>
                            <a:schemeClr val="tx1"/>
                          </a:solidFill>
                          <a:effectLst/>
                          <a:latin typeface="Arial" panose="020B0604020202020204" pitchFamily="34" charset="0"/>
                          <a:cs typeface="Arial" panose="020B0604020202020204" pitchFamily="34" charset="0"/>
                        </a:rPr>
                        <a:t>1</a:t>
                      </a:r>
                      <a:r>
                        <a:rPr lang="en-IN" sz="1200" baseline="30000" dirty="0">
                          <a:solidFill>
                            <a:schemeClr val="tx1"/>
                          </a:solidFill>
                          <a:effectLst/>
                          <a:latin typeface="Arial" panose="020B0604020202020204" pitchFamily="34" charset="0"/>
                          <a:cs typeface="Arial" panose="020B0604020202020204" pitchFamily="34" charset="0"/>
                        </a:rPr>
                        <a:t>st</a:t>
                      </a:r>
                      <a:r>
                        <a:rPr lang="en-IN" sz="1200" dirty="0">
                          <a:solidFill>
                            <a:schemeClr val="tx1"/>
                          </a:solidFill>
                          <a:effectLst/>
                          <a:latin typeface="Arial" panose="020B0604020202020204" pitchFamily="34" charset="0"/>
                          <a:cs typeface="Arial" panose="020B0604020202020204" pitchFamily="34" charset="0"/>
                        </a:rPr>
                        <a:t> Quarter </a:t>
                      </a:r>
                      <a:endParaRPr lang="en-GB"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tabLst>
                          <a:tab pos="450215" algn="l"/>
                        </a:tabLst>
                      </a:pPr>
                      <a:r>
                        <a:rPr lang="en-IN" sz="1200">
                          <a:solidFill>
                            <a:schemeClr val="tx1"/>
                          </a:solidFill>
                          <a:effectLst/>
                          <a:latin typeface="Arial" panose="020B0604020202020204" pitchFamily="34" charset="0"/>
                          <a:cs typeface="Arial" panose="020B0604020202020204" pitchFamily="34" charset="0"/>
                        </a:rPr>
                        <a:t>12.5% of the respective quarter premium</a:t>
                      </a:r>
                      <a:endParaRPr lang="en-GB" sz="1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5725">
                <a:tc vMerge="1">
                  <a:txBody>
                    <a:bodyPr/>
                    <a:lstStyle/>
                    <a:p>
                      <a:endParaRPr lang="en-GB"/>
                    </a:p>
                  </a:txBody>
                  <a:tcPr/>
                </a:tc>
                <a:tc>
                  <a:txBody>
                    <a:bodyPr/>
                    <a:lstStyle/>
                    <a:p>
                      <a:pPr>
                        <a:spcAft>
                          <a:spcPts val="0"/>
                        </a:spcAft>
                        <a:tabLst>
                          <a:tab pos="450215" algn="l"/>
                        </a:tabLst>
                      </a:pPr>
                      <a:r>
                        <a:rPr lang="en-IN" sz="1200" dirty="0">
                          <a:solidFill>
                            <a:schemeClr val="tx1"/>
                          </a:solidFill>
                          <a:effectLst/>
                          <a:latin typeface="Arial" panose="020B0604020202020204" pitchFamily="34" charset="0"/>
                          <a:cs typeface="Arial" panose="020B0604020202020204" pitchFamily="34" charset="0"/>
                        </a:rPr>
                        <a:t>2</a:t>
                      </a:r>
                      <a:r>
                        <a:rPr lang="en-IN" sz="1200" baseline="30000" dirty="0">
                          <a:solidFill>
                            <a:schemeClr val="tx1"/>
                          </a:solidFill>
                          <a:effectLst/>
                          <a:latin typeface="Arial" panose="020B0604020202020204" pitchFamily="34" charset="0"/>
                          <a:cs typeface="Arial" panose="020B0604020202020204" pitchFamily="34" charset="0"/>
                        </a:rPr>
                        <a:t>nd</a:t>
                      </a:r>
                      <a:r>
                        <a:rPr lang="en-IN" sz="1200" dirty="0">
                          <a:solidFill>
                            <a:schemeClr val="tx1"/>
                          </a:solidFill>
                          <a:effectLst/>
                          <a:latin typeface="Arial" panose="020B0604020202020204" pitchFamily="34" charset="0"/>
                          <a:cs typeface="Arial" panose="020B0604020202020204" pitchFamily="34" charset="0"/>
                        </a:rPr>
                        <a:t> Quarter </a:t>
                      </a:r>
                      <a:endParaRPr lang="en-GB"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tabLst>
                          <a:tab pos="450215" algn="l"/>
                        </a:tabLst>
                      </a:pPr>
                      <a:r>
                        <a:rPr lang="en-IN" sz="1200">
                          <a:solidFill>
                            <a:schemeClr val="tx1"/>
                          </a:solidFill>
                          <a:effectLst/>
                          <a:latin typeface="Arial" panose="020B0604020202020204" pitchFamily="34" charset="0"/>
                          <a:cs typeface="Arial" panose="020B0604020202020204" pitchFamily="34" charset="0"/>
                        </a:rPr>
                        <a:t>12.5% of the respective quarter premium</a:t>
                      </a:r>
                      <a:endParaRPr lang="en-GB" sz="1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10490">
                <a:tc vMerge="1">
                  <a:txBody>
                    <a:bodyPr/>
                    <a:lstStyle/>
                    <a:p>
                      <a:endParaRPr lang="en-GB"/>
                    </a:p>
                  </a:txBody>
                  <a:tcPr/>
                </a:tc>
                <a:tc>
                  <a:txBody>
                    <a:bodyPr/>
                    <a:lstStyle/>
                    <a:p>
                      <a:pPr>
                        <a:spcAft>
                          <a:spcPts val="0"/>
                        </a:spcAft>
                        <a:tabLst>
                          <a:tab pos="450215" algn="l"/>
                        </a:tabLst>
                      </a:pPr>
                      <a:r>
                        <a:rPr lang="en-IN" sz="1200" dirty="0">
                          <a:solidFill>
                            <a:schemeClr val="tx1"/>
                          </a:solidFill>
                          <a:effectLst/>
                          <a:latin typeface="Arial" panose="020B0604020202020204" pitchFamily="34" charset="0"/>
                          <a:cs typeface="Arial" panose="020B0604020202020204" pitchFamily="34" charset="0"/>
                        </a:rPr>
                        <a:t>3</a:t>
                      </a:r>
                      <a:r>
                        <a:rPr lang="en-IN" sz="1200" baseline="30000" dirty="0">
                          <a:solidFill>
                            <a:schemeClr val="tx1"/>
                          </a:solidFill>
                          <a:effectLst/>
                          <a:latin typeface="Arial" panose="020B0604020202020204" pitchFamily="34" charset="0"/>
                          <a:cs typeface="Arial" panose="020B0604020202020204" pitchFamily="34" charset="0"/>
                        </a:rPr>
                        <a:t>rd</a:t>
                      </a:r>
                      <a:r>
                        <a:rPr lang="en-IN" sz="1200" dirty="0">
                          <a:solidFill>
                            <a:schemeClr val="tx1"/>
                          </a:solidFill>
                          <a:effectLst/>
                          <a:latin typeface="Arial" panose="020B0604020202020204" pitchFamily="34" charset="0"/>
                          <a:cs typeface="Arial" panose="020B0604020202020204" pitchFamily="34" charset="0"/>
                        </a:rPr>
                        <a:t> Quarter and above </a:t>
                      </a:r>
                      <a:endParaRPr lang="en-GB"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tabLst>
                          <a:tab pos="450215" algn="l"/>
                        </a:tabLst>
                      </a:pPr>
                      <a:r>
                        <a:rPr lang="en-IN" sz="1200">
                          <a:solidFill>
                            <a:schemeClr val="tx1"/>
                          </a:solidFill>
                          <a:effectLst/>
                          <a:latin typeface="Arial" panose="020B0604020202020204" pitchFamily="34" charset="0"/>
                          <a:cs typeface="Arial" panose="020B0604020202020204" pitchFamily="34" charset="0"/>
                        </a:rPr>
                        <a:t>No Refund</a:t>
                      </a:r>
                      <a:endParaRPr lang="en-GB" sz="1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40">
                <a:tc rowSpan="3">
                  <a:txBody>
                    <a:bodyPr/>
                    <a:lstStyle/>
                    <a:p>
                      <a:pPr>
                        <a:spcAft>
                          <a:spcPts val="0"/>
                        </a:spcAft>
                        <a:tabLst>
                          <a:tab pos="450215" algn="l"/>
                        </a:tabLst>
                      </a:pPr>
                      <a:r>
                        <a:rPr lang="en-IN" sz="1200">
                          <a:solidFill>
                            <a:schemeClr val="tx1"/>
                          </a:solidFill>
                          <a:effectLst/>
                          <a:latin typeface="Arial" panose="020B0604020202020204" pitchFamily="34" charset="0"/>
                          <a:cs typeface="Arial" panose="020B0604020202020204" pitchFamily="34" charset="0"/>
                        </a:rPr>
                        <a:t>Half-Yearly</a:t>
                      </a:r>
                      <a:endParaRPr lang="en-GB" sz="1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tabLst>
                          <a:tab pos="450215" algn="l"/>
                        </a:tabLst>
                      </a:pPr>
                      <a:r>
                        <a:rPr lang="en-IN" sz="1200" dirty="0">
                          <a:solidFill>
                            <a:schemeClr val="tx1"/>
                          </a:solidFill>
                          <a:effectLst/>
                          <a:latin typeface="Arial" panose="020B0604020202020204" pitchFamily="34" charset="0"/>
                          <a:cs typeface="Arial" panose="020B0604020202020204" pitchFamily="34" charset="0"/>
                        </a:rPr>
                        <a:t>Up to 3 months</a:t>
                      </a:r>
                      <a:endParaRPr lang="en-GB"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tabLst>
                          <a:tab pos="450215" algn="l"/>
                        </a:tabLst>
                      </a:pPr>
                      <a:r>
                        <a:rPr lang="en-IN" sz="1200" dirty="0">
                          <a:solidFill>
                            <a:schemeClr val="tx1"/>
                          </a:solidFill>
                          <a:effectLst/>
                          <a:latin typeface="Arial" panose="020B0604020202020204" pitchFamily="34" charset="0"/>
                          <a:cs typeface="Arial" panose="020B0604020202020204" pitchFamily="34" charset="0"/>
                        </a:rPr>
                        <a:t>25% of the half-yearly instalment premium</a:t>
                      </a:r>
                      <a:endParaRPr lang="en-GB"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40">
                <a:tc vMerge="1">
                  <a:txBody>
                    <a:bodyPr/>
                    <a:lstStyle/>
                    <a:p>
                      <a:endParaRPr lang="en-GB"/>
                    </a:p>
                  </a:txBody>
                  <a:tcPr/>
                </a:tc>
                <a:tc>
                  <a:txBody>
                    <a:bodyPr/>
                    <a:lstStyle/>
                    <a:p>
                      <a:pPr>
                        <a:spcAft>
                          <a:spcPts val="0"/>
                        </a:spcAft>
                        <a:tabLst>
                          <a:tab pos="450215" algn="l"/>
                        </a:tabLst>
                      </a:pPr>
                      <a:r>
                        <a:rPr lang="en-IN" sz="1200" dirty="0">
                          <a:solidFill>
                            <a:schemeClr val="tx1"/>
                          </a:solidFill>
                          <a:effectLst/>
                          <a:latin typeface="Arial" panose="020B0604020202020204" pitchFamily="34" charset="0"/>
                          <a:cs typeface="Arial" panose="020B0604020202020204" pitchFamily="34" charset="0"/>
                        </a:rPr>
                        <a:t>Above 3 months to 6 months</a:t>
                      </a:r>
                      <a:endParaRPr lang="en-GB"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tabLst>
                          <a:tab pos="450215" algn="l"/>
                        </a:tabLst>
                      </a:pPr>
                      <a:r>
                        <a:rPr lang="en-IN" sz="1200" dirty="0">
                          <a:solidFill>
                            <a:schemeClr val="tx1"/>
                          </a:solidFill>
                          <a:effectLst/>
                          <a:latin typeface="Arial" panose="020B0604020202020204" pitchFamily="34" charset="0"/>
                          <a:cs typeface="Arial" panose="020B0604020202020204" pitchFamily="34" charset="0"/>
                        </a:rPr>
                        <a:t>12.5% of the half-yearly instalment premium</a:t>
                      </a:r>
                      <a:endParaRPr lang="en-GB"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19380">
                <a:tc vMerge="1">
                  <a:txBody>
                    <a:bodyPr/>
                    <a:lstStyle/>
                    <a:p>
                      <a:endParaRPr lang="en-GB"/>
                    </a:p>
                  </a:txBody>
                  <a:tcPr/>
                </a:tc>
                <a:tc>
                  <a:txBody>
                    <a:bodyPr/>
                    <a:lstStyle/>
                    <a:p>
                      <a:pPr>
                        <a:spcAft>
                          <a:spcPts val="0"/>
                        </a:spcAft>
                        <a:tabLst>
                          <a:tab pos="450215" algn="l"/>
                        </a:tabLst>
                      </a:pPr>
                      <a:r>
                        <a:rPr lang="en-IN" sz="1200" dirty="0">
                          <a:solidFill>
                            <a:schemeClr val="tx1"/>
                          </a:solidFill>
                          <a:effectLst/>
                          <a:latin typeface="Arial" panose="020B0604020202020204" pitchFamily="34" charset="0"/>
                          <a:cs typeface="Arial" panose="020B0604020202020204" pitchFamily="34" charset="0"/>
                        </a:rPr>
                        <a:t>Above 6 months</a:t>
                      </a:r>
                      <a:endParaRPr lang="en-GB"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tabLst>
                          <a:tab pos="450215" algn="l"/>
                        </a:tabLst>
                      </a:pPr>
                      <a:r>
                        <a:rPr lang="en-IN" sz="1200" dirty="0">
                          <a:solidFill>
                            <a:schemeClr val="tx1"/>
                          </a:solidFill>
                          <a:effectLst/>
                          <a:latin typeface="Arial" panose="020B0604020202020204" pitchFamily="34" charset="0"/>
                          <a:cs typeface="Arial" panose="020B0604020202020204" pitchFamily="34" charset="0"/>
                        </a:rPr>
                        <a:t>No refund</a:t>
                      </a:r>
                      <a:endParaRPr lang="en-GB"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6504011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0318" y="96184"/>
            <a:ext cx="10515600" cy="603064"/>
          </a:xfrm>
        </p:spPr>
        <p:txBody>
          <a:bodyPr/>
          <a:lstStyle/>
          <a:p>
            <a:r>
              <a:rPr lang="en-US" sz="2800" b="1" dirty="0" smtClean="0">
                <a:solidFill>
                  <a:srgbClr val="C00000"/>
                </a:solidFill>
                <a:latin typeface="Arial" panose="020B0604020202020204" pitchFamily="34" charset="0"/>
              </a:rPr>
              <a:t>Renewal of Policy</a:t>
            </a:r>
            <a:endParaRPr lang="en-US" sz="2800" b="1" dirty="0">
              <a:solidFill>
                <a:srgbClr val="C00000"/>
              </a:solidFill>
              <a:latin typeface="Arial" panose="020B0604020202020204" pitchFamily="34" charset="0"/>
              <a:ea typeface="+mn-ea"/>
              <a:cs typeface="+mn-cs"/>
            </a:endParaRPr>
          </a:p>
        </p:txBody>
      </p:sp>
      <p:sp>
        <p:nvSpPr>
          <p:cNvPr id="3" name="Content Placeholder 2"/>
          <p:cNvSpPr>
            <a:spLocks noGrp="1"/>
          </p:cNvSpPr>
          <p:nvPr>
            <p:ph idx="1"/>
          </p:nvPr>
        </p:nvSpPr>
        <p:spPr>
          <a:xfrm>
            <a:off x="339392" y="709265"/>
            <a:ext cx="11467126" cy="5422593"/>
          </a:xfrm>
        </p:spPr>
        <p:txBody>
          <a:bodyPr/>
          <a:lstStyle/>
          <a:p>
            <a:pPr>
              <a:lnSpc>
                <a:spcPct val="100000"/>
              </a:lnSpc>
              <a:spcBef>
                <a:spcPts val="0"/>
              </a:spcBef>
            </a:pPr>
            <a:r>
              <a:rPr lang="en-US" sz="1600" dirty="0" smtClean="0">
                <a:latin typeface="Arial" panose="020B0604020202020204" pitchFamily="34" charset="0"/>
                <a:cs typeface="Arial" panose="020B0604020202020204" pitchFamily="34" charset="0"/>
              </a:rPr>
              <a:t>Renewal </a:t>
            </a:r>
            <a:r>
              <a:rPr lang="en-US" sz="1600" dirty="0">
                <a:latin typeface="Arial" panose="020B0604020202020204" pitchFamily="34" charset="0"/>
                <a:cs typeface="Arial" panose="020B0604020202020204" pitchFamily="34" charset="0"/>
              </a:rPr>
              <a:t>is allowed </a:t>
            </a:r>
            <a:r>
              <a:rPr lang="en-US" sz="1600" dirty="0" err="1">
                <a:latin typeface="Arial" panose="020B0604020202020204" pitchFamily="34" charset="0"/>
                <a:cs typeface="Arial" panose="020B0604020202020204" pitchFamily="34" charset="0"/>
              </a:rPr>
              <a:t>upto</a:t>
            </a:r>
            <a:r>
              <a:rPr lang="en-US" sz="1600" dirty="0">
                <a:latin typeface="Arial" panose="020B0604020202020204" pitchFamily="34" charset="0"/>
                <a:cs typeface="Arial" panose="020B0604020202020204" pitchFamily="34" charset="0"/>
              </a:rPr>
              <a:t> </a:t>
            </a:r>
            <a:r>
              <a:rPr lang="en-US" sz="1600" b="1" dirty="0">
                <a:latin typeface="Arial" panose="020B0604020202020204" pitchFamily="34" charset="0"/>
                <a:cs typeface="Arial" panose="020B0604020202020204" pitchFamily="34" charset="0"/>
              </a:rPr>
              <a:t>70 years</a:t>
            </a:r>
            <a:r>
              <a:rPr lang="en-US" sz="1600" dirty="0">
                <a:latin typeface="Arial" panose="020B0604020202020204" pitchFamily="34" charset="0"/>
                <a:cs typeface="Arial" panose="020B0604020202020204" pitchFamily="34" charset="0"/>
              </a:rPr>
              <a:t>.</a:t>
            </a:r>
          </a:p>
          <a:p>
            <a:pPr>
              <a:lnSpc>
                <a:spcPct val="100000"/>
              </a:lnSpc>
              <a:spcBef>
                <a:spcPts val="0"/>
              </a:spcBef>
            </a:pPr>
            <a:endParaRPr lang="en-US" sz="500" dirty="0" smtClean="0">
              <a:latin typeface="Arial" panose="020B0604020202020204" pitchFamily="34" charset="0"/>
              <a:cs typeface="Arial" panose="020B0604020202020204" pitchFamily="34" charset="0"/>
            </a:endParaRPr>
          </a:p>
          <a:p>
            <a:pPr>
              <a:lnSpc>
                <a:spcPct val="100000"/>
              </a:lnSpc>
              <a:spcBef>
                <a:spcPts val="0"/>
              </a:spcBef>
            </a:pPr>
            <a:r>
              <a:rPr lang="en-US" sz="1600" dirty="0" smtClean="0">
                <a:latin typeface="Arial" panose="020B0604020202020204" pitchFamily="34" charset="0"/>
                <a:cs typeface="Arial" panose="020B0604020202020204" pitchFamily="34" charset="0"/>
              </a:rPr>
              <a:t>Grace </a:t>
            </a:r>
            <a:r>
              <a:rPr lang="en-US" sz="1600" dirty="0">
                <a:latin typeface="Arial" panose="020B0604020202020204" pitchFamily="34" charset="0"/>
                <a:cs typeface="Arial" panose="020B0604020202020204" pitchFamily="34" charset="0"/>
              </a:rPr>
              <a:t>period of </a:t>
            </a:r>
            <a:r>
              <a:rPr lang="en-US" sz="1600" b="1" dirty="0">
                <a:latin typeface="Arial" panose="020B0604020202020204" pitchFamily="34" charset="0"/>
                <a:cs typeface="Arial" panose="020B0604020202020204" pitchFamily="34" charset="0"/>
              </a:rPr>
              <a:t>30 days </a:t>
            </a:r>
            <a:r>
              <a:rPr lang="en-US" sz="1600" dirty="0">
                <a:latin typeface="Arial" panose="020B0604020202020204" pitchFamily="34" charset="0"/>
                <a:cs typeface="Arial" panose="020B0604020202020204" pitchFamily="34" charset="0"/>
              </a:rPr>
              <a:t>to maintain continuity of benefits without break in policy. </a:t>
            </a:r>
            <a:endParaRPr lang="en-US" sz="1600" dirty="0" smtClean="0">
              <a:latin typeface="Arial" panose="020B0604020202020204" pitchFamily="34" charset="0"/>
              <a:cs typeface="Arial" panose="020B0604020202020204" pitchFamily="34" charset="0"/>
            </a:endParaRPr>
          </a:p>
          <a:p>
            <a:pPr>
              <a:lnSpc>
                <a:spcPct val="100000"/>
              </a:lnSpc>
              <a:spcBef>
                <a:spcPts val="0"/>
              </a:spcBef>
            </a:pPr>
            <a:endParaRPr lang="en-US" sz="500" dirty="0" smtClean="0">
              <a:latin typeface="Arial" panose="020B0604020202020204" pitchFamily="34" charset="0"/>
              <a:cs typeface="Arial" panose="020B0604020202020204" pitchFamily="34" charset="0"/>
            </a:endParaRPr>
          </a:p>
          <a:p>
            <a:pPr>
              <a:lnSpc>
                <a:spcPct val="100000"/>
              </a:lnSpc>
              <a:spcBef>
                <a:spcPts val="0"/>
              </a:spcBef>
            </a:pPr>
            <a:r>
              <a:rPr lang="en-US" sz="1600" dirty="0" smtClean="0">
                <a:latin typeface="Arial" panose="020B0604020202020204" pitchFamily="34" charset="0"/>
                <a:cs typeface="Arial" panose="020B0604020202020204" pitchFamily="34" charset="0"/>
              </a:rPr>
              <a:t>Coverage </a:t>
            </a:r>
            <a:r>
              <a:rPr lang="en-US" sz="1600" dirty="0">
                <a:latin typeface="Arial" panose="020B0604020202020204" pitchFamily="34" charset="0"/>
                <a:cs typeface="Arial" panose="020B0604020202020204" pitchFamily="34" charset="0"/>
              </a:rPr>
              <a:t>is </a:t>
            </a:r>
            <a:r>
              <a:rPr lang="en-US" sz="1600" b="1" dirty="0">
                <a:latin typeface="Arial" panose="020B0604020202020204" pitchFamily="34" charset="0"/>
                <a:cs typeface="Arial" panose="020B0604020202020204" pitchFamily="34" charset="0"/>
              </a:rPr>
              <a:t>not available </a:t>
            </a:r>
            <a:r>
              <a:rPr lang="en-US" sz="1600" dirty="0">
                <a:latin typeface="Arial" panose="020B0604020202020204" pitchFamily="34" charset="0"/>
                <a:cs typeface="Arial" panose="020B0604020202020204" pitchFamily="34" charset="0"/>
              </a:rPr>
              <a:t>during the grace period.</a:t>
            </a:r>
            <a:endParaRPr lang="en-GB" sz="1600" dirty="0">
              <a:latin typeface="Arial" panose="020B0604020202020204" pitchFamily="34" charset="0"/>
              <a:cs typeface="Arial" panose="020B0604020202020204" pitchFamily="34" charset="0"/>
            </a:endParaRPr>
          </a:p>
          <a:p>
            <a:pPr>
              <a:lnSpc>
                <a:spcPct val="100000"/>
              </a:lnSpc>
              <a:spcBef>
                <a:spcPts val="0"/>
              </a:spcBef>
            </a:pPr>
            <a:endParaRPr lang="en-US" sz="500" dirty="0" smtClean="0">
              <a:latin typeface="Arial" panose="020B0604020202020204" pitchFamily="34" charset="0"/>
              <a:cs typeface="Arial" panose="020B0604020202020204" pitchFamily="34" charset="0"/>
            </a:endParaRPr>
          </a:p>
          <a:p>
            <a:pPr>
              <a:lnSpc>
                <a:spcPct val="100000"/>
              </a:lnSpc>
              <a:spcBef>
                <a:spcPts val="0"/>
              </a:spcBef>
            </a:pPr>
            <a:r>
              <a:rPr lang="en-US" sz="1600" dirty="0" smtClean="0">
                <a:latin typeface="Arial" panose="020B0604020202020204" pitchFamily="34" charset="0"/>
                <a:cs typeface="Arial" panose="020B0604020202020204" pitchFamily="34" charset="0"/>
              </a:rPr>
              <a:t>The </a:t>
            </a:r>
            <a:r>
              <a:rPr lang="en-US" sz="1600" dirty="0">
                <a:latin typeface="Arial" panose="020B0604020202020204" pitchFamily="34" charset="0"/>
                <a:cs typeface="Arial" panose="020B0604020202020204" pitchFamily="34" charset="0"/>
              </a:rPr>
              <a:t>cover for the Insured shall terminate immediately in the event of admissible claim and settlement of 100% Sum Insured under </a:t>
            </a:r>
            <a:r>
              <a:rPr lang="en-US" sz="1600" b="1" dirty="0" smtClean="0">
                <a:latin typeface="Arial" panose="020B0604020202020204" pitchFamily="34" charset="0"/>
                <a:cs typeface="Arial" panose="020B0604020202020204" pitchFamily="34" charset="0"/>
              </a:rPr>
              <a:t>Death</a:t>
            </a:r>
            <a:r>
              <a:rPr lang="en-US" sz="1600" dirty="0" smtClean="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or </a:t>
            </a:r>
            <a:r>
              <a:rPr lang="en-US" sz="1600" b="1" dirty="0">
                <a:latin typeface="Arial" panose="020B0604020202020204" pitchFamily="34" charset="0"/>
                <a:cs typeface="Arial" panose="020B0604020202020204" pitchFamily="34" charset="0"/>
              </a:rPr>
              <a:t>Permanent Total Disability </a:t>
            </a:r>
            <a:r>
              <a:rPr lang="en-US" sz="1600" dirty="0">
                <a:latin typeface="Arial" panose="020B0604020202020204" pitchFamily="34" charset="0"/>
                <a:cs typeface="Arial" panose="020B0604020202020204" pitchFamily="34" charset="0"/>
              </a:rPr>
              <a:t>and no Renewal of contract will be permissible.</a:t>
            </a:r>
            <a:endParaRPr lang="en-GB" sz="1600" dirty="0">
              <a:latin typeface="Arial" panose="020B0604020202020204" pitchFamily="34" charset="0"/>
              <a:cs typeface="Arial" panose="020B0604020202020204" pitchFamily="34" charset="0"/>
            </a:endParaRPr>
          </a:p>
          <a:p>
            <a:pPr>
              <a:lnSpc>
                <a:spcPct val="100000"/>
              </a:lnSpc>
              <a:spcBef>
                <a:spcPts val="0"/>
              </a:spcBef>
            </a:pPr>
            <a:endParaRPr lang="en-US" sz="500" dirty="0" smtClean="0">
              <a:latin typeface="Arial" panose="020B0604020202020204" pitchFamily="34" charset="0"/>
              <a:cs typeface="Arial" panose="020B0604020202020204" pitchFamily="34" charset="0"/>
            </a:endParaRPr>
          </a:p>
          <a:p>
            <a:pPr>
              <a:lnSpc>
                <a:spcPct val="100000"/>
              </a:lnSpc>
              <a:spcBef>
                <a:spcPts val="0"/>
              </a:spcBef>
            </a:pPr>
            <a:r>
              <a:rPr lang="en-US" sz="1600" dirty="0" smtClean="0">
                <a:latin typeface="Arial" panose="020B0604020202020204" pitchFamily="34" charset="0"/>
                <a:cs typeface="Arial" panose="020B0604020202020204" pitchFamily="34" charset="0"/>
              </a:rPr>
              <a:t>The </a:t>
            </a:r>
            <a:r>
              <a:rPr lang="en-US" sz="1600" dirty="0">
                <a:latin typeface="Arial" panose="020B0604020202020204" pitchFamily="34" charset="0"/>
                <a:cs typeface="Arial" panose="020B0604020202020204" pitchFamily="34" charset="0"/>
              </a:rPr>
              <a:t>insured may also avail an optional cover or opt out of the optional cover at the time of renewal</a:t>
            </a:r>
            <a:r>
              <a:rPr lang="en-US" sz="1600" dirty="0" smtClean="0">
                <a:latin typeface="Arial" panose="020B0604020202020204" pitchFamily="34" charset="0"/>
                <a:cs typeface="Arial" panose="020B0604020202020204" pitchFamily="34" charset="0"/>
              </a:rPr>
              <a:t>.</a:t>
            </a:r>
          </a:p>
          <a:p>
            <a:pPr marL="0" indent="0">
              <a:lnSpc>
                <a:spcPct val="100000"/>
              </a:lnSpc>
              <a:spcBef>
                <a:spcPts val="0"/>
              </a:spcBef>
              <a:buNone/>
            </a:pPr>
            <a:endParaRPr lang="en-US" sz="1600" dirty="0" smtClean="0">
              <a:latin typeface="Arial" panose="020B0604020202020204" pitchFamily="34" charset="0"/>
              <a:cs typeface="Arial" panose="020B0604020202020204" pitchFamily="34" charset="0"/>
            </a:endParaRPr>
          </a:p>
          <a:p>
            <a:pPr marL="0" indent="0">
              <a:lnSpc>
                <a:spcPct val="100000"/>
              </a:lnSpc>
              <a:spcBef>
                <a:spcPts val="0"/>
              </a:spcBef>
              <a:buNone/>
            </a:pPr>
            <a:r>
              <a:rPr lang="en-US" sz="1600" b="1" dirty="0" smtClean="0">
                <a:latin typeface="Arial" panose="020B0604020202020204" pitchFamily="34" charset="0"/>
                <a:cs typeface="Arial" panose="020B0604020202020204" pitchFamily="34" charset="0"/>
              </a:rPr>
              <a:t>Premium </a:t>
            </a:r>
            <a:r>
              <a:rPr lang="en-US" sz="1600" b="1" dirty="0">
                <a:latin typeface="Arial" panose="020B0604020202020204" pitchFamily="34" charset="0"/>
                <a:cs typeface="Arial" panose="020B0604020202020204" pitchFamily="34" charset="0"/>
              </a:rPr>
              <a:t>Payment in </a:t>
            </a:r>
            <a:r>
              <a:rPr lang="en-US" sz="1600" b="1" dirty="0" smtClean="0">
                <a:latin typeface="Arial" panose="020B0604020202020204" pitchFamily="34" charset="0"/>
                <a:cs typeface="Arial" panose="020B0604020202020204" pitchFamily="34" charset="0"/>
              </a:rPr>
              <a:t>Instalments</a:t>
            </a:r>
          </a:p>
          <a:p>
            <a:r>
              <a:rPr lang="en-GB" sz="1600" dirty="0" smtClean="0">
                <a:solidFill>
                  <a:srgbClr val="000000"/>
                </a:solidFill>
                <a:latin typeface="Arial" panose="020B0604020202020204" pitchFamily="34" charset="0"/>
                <a:cs typeface="Arial" panose="020B0604020202020204" pitchFamily="34" charset="0"/>
              </a:rPr>
              <a:t>The </a:t>
            </a:r>
            <a:r>
              <a:rPr lang="en-GB" sz="1600" dirty="0">
                <a:solidFill>
                  <a:srgbClr val="000000"/>
                </a:solidFill>
                <a:latin typeface="Arial" panose="020B0604020202020204" pitchFamily="34" charset="0"/>
                <a:cs typeface="Arial" panose="020B0604020202020204" pitchFamily="34" charset="0"/>
              </a:rPr>
              <a:t>instalment payment will be accepted only through </a:t>
            </a:r>
            <a:r>
              <a:rPr lang="en-GB" sz="1600" b="1" dirty="0">
                <a:solidFill>
                  <a:srgbClr val="000000"/>
                </a:solidFill>
                <a:latin typeface="Arial" panose="020B0604020202020204" pitchFamily="34" charset="0"/>
                <a:cs typeface="Arial" panose="020B0604020202020204" pitchFamily="34" charset="0"/>
              </a:rPr>
              <a:t>E-NACH. </a:t>
            </a:r>
            <a:endParaRPr lang="en-GB" sz="1600" b="1" dirty="0" smtClean="0">
              <a:solidFill>
                <a:srgbClr val="000000"/>
              </a:solidFill>
              <a:latin typeface="Arial" panose="020B0604020202020204" pitchFamily="34" charset="0"/>
              <a:cs typeface="Arial" panose="020B0604020202020204" pitchFamily="34" charset="0"/>
            </a:endParaRPr>
          </a:p>
          <a:p>
            <a:pPr lvl="0">
              <a:lnSpc>
                <a:spcPct val="100000"/>
              </a:lnSpc>
              <a:spcBef>
                <a:spcPts val="0"/>
              </a:spcBef>
            </a:pPr>
            <a:r>
              <a:rPr lang="en-US" sz="1600" dirty="0" smtClean="0">
                <a:latin typeface="Arial" panose="020B0604020202020204" pitchFamily="34" charset="0"/>
                <a:cs typeface="Arial" panose="020B0604020202020204" pitchFamily="34" charset="0"/>
              </a:rPr>
              <a:t>Grace </a:t>
            </a:r>
            <a:r>
              <a:rPr lang="en-US" sz="1600" dirty="0">
                <a:latin typeface="Arial" panose="020B0604020202020204" pitchFamily="34" charset="0"/>
                <a:cs typeface="Arial" panose="020B0604020202020204" pitchFamily="34" charset="0"/>
              </a:rPr>
              <a:t>Period of 15 days would be given to pay the instalment premium due for the policy.</a:t>
            </a:r>
            <a:endParaRPr lang="en-GB" sz="1600" dirty="0">
              <a:latin typeface="Arial" panose="020B0604020202020204" pitchFamily="34" charset="0"/>
              <a:cs typeface="Arial" panose="020B0604020202020204" pitchFamily="34" charset="0"/>
            </a:endParaRPr>
          </a:p>
          <a:p>
            <a:pPr lvl="0">
              <a:lnSpc>
                <a:spcPct val="100000"/>
              </a:lnSpc>
              <a:spcBef>
                <a:spcPts val="0"/>
              </a:spcBef>
            </a:pPr>
            <a:endParaRPr lang="en-US" sz="500" dirty="0" smtClean="0">
              <a:latin typeface="Arial" panose="020B0604020202020204" pitchFamily="34" charset="0"/>
              <a:cs typeface="Arial" panose="020B0604020202020204" pitchFamily="34" charset="0"/>
            </a:endParaRPr>
          </a:p>
          <a:p>
            <a:pPr lvl="0">
              <a:lnSpc>
                <a:spcPct val="100000"/>
              </a:lnSpc>
              <a:spcBef>
                <a:spcPts val="0"/>
              </a:spcBef>
            </a:pPr>
            <a:r>
              <a:rPr lang="en-US" sz="1600" dirty="0" smtClean="0">
                <a:latin typeface="Arial" panose="020B0604020202020204" pitchFamily="34" charset="0"/>
                <a:cs typeface="Arial" panose="020B0604020202020204" pitchFamily="34" charset="0"/>
              </a:rPr>
              <a:t>During </a:t>
            </a:r>
            <a:r>
              <a:rPr lang="en-US" sz="1600" dirty="0">
                <a:latin typeface="Arial" panose="020B0604020202020204" pitchFamily="34" charset="0"/>
                <a:cs typeface="Arial" panose="020B0604020202020204" pitchFamily="34" charset="0"/>
              </a:rPr>
              <a:t>such grace period, coverage will not be available from the due date of instalment premium till the date of receipt of premium by Company.</a:t>
            </a:r>
            <a:endParaRPr lang="en-GB" sz="1600" dirty="0">
              <a:latin typeface="Arial" panose="020B0604020202020204" pitchFamily="34" charset="0"/>
              <a:cs typeface="Arial" panose="020B0604020202020204" pitchFamily="34" charset="0"/>
            </a:endParaRPr>
          </a:p>
          <a:p>
            <a:pPr lvl="0">
              <a:lnSpc>
                <a:spcPct val="100000"/>
              </a:lnSpc>
              <a:spcBef>
                <a:spcPts val="0"/>
              </a:spcBef>
            </a:pPr>
            <a:endParaRPr lang="en-US" sz="500" dirty="0" smtClean="0">
              <a:latin typeface="Arial" panose="020B0604020202020204" pitchFamily="34" charset="0"/>
              <a:cs typeface="Arial" panose="020B0604020202020204" pitchFamily="34" charset="0"/>
            </a:endParaRPr>
          </a:p>
          <a:p>
            <a:pPr lvl="0">
              <a:lnSpc>
                <a:spcPct val="100000"/>
              </a:lnSpc>
              <a:spcBef>
                <a:spcPts val="0"/>
              </a:spcBef>
            </a:pPr>
            <a:r>
              <a:rPr lang="en-US" sz="1600" dirty="0" smtClean="0">
                <a:latin typeface="Arial" panose="020B0604020202020204" pitchFamily="34" charset="0"/>
                <a:cs typeface="Arial" panose="020B0604020202020204" pitchFamily="34" charset="0"/>
              </a:rPr>
              <a:t>In </a:t>
            </a:r>
            <a:r>
              <a:rPr lang="en-US" sz="1600" dirty="0">
                <a:latin typeface="Arial" panose="020B0604020202020204" pitchFamily="34" charset="0"/>
                <a:cs typeface="Arial" panose="020B0604020202020204" pitchFamily="34" charset="0"/>
              </a:rPr>
              <a:t>the event of a claim, all subsequent premium instalments shall immediately become due and payable.</a:t>
            </a:r>
            <a:endParaRPr lang="en-GB" sz="1600" dirty="0">
              <a:latin typeface="Arial" panose="020B0604020202020204" pitchFamily="34" charset="0"/>
              <a:cs typeface="Arial" panose="020B0604020202020204" pitchFamily="34" charset="0"/>
            </a:endParaRPr>
          </a:p>
          <a:p>
            <a:pPr lvl="0">
              <a:lnSpc>
                <a:spcPct val="100000"/>
              </a:lnSpc>
              <a:spcBef>
                <a:spcPts val="0"/>
              </a:spcBef>
            </a:pPr>
            <a:endParaRPr lang="en-US" sz="500" dirty="0" smtClean="0">
              <a:latin typeface="Arial" panose="020B0604020202020204" pitchFamily="34" charset="0"/>
              <a:cs typeface="Arial" panose="020B0604020202020204" pitchFamily="34" charset="0"/>
            </a:endParaRPr>
          </a:p>
          <a:p>
            <a:pPr lvl="0">
              <a:lnSpc>
                <a:spcPct val="100000"/>
              </a:lnSpc>
              <a:spcBef>
                <a:spcPts val="0"/>
              </a:spcBef>
            </a:pPr>
            <a:r>
              <a:rPr lang="en-US" sz="1600" dirty="0" smtClean="0">
                <a:latin typeface="Arial" panose="020B0604020202020204" pitchFamily="34" charset="0"/>
                <a:cs typeface="Arial" panose="020B0604020202020204" pitchFamily="34" charset="0"/>
              </a:rPr>
              <a:t>The company has the right to recover and deduct all the pending installments from the claim amount due under the policy.</a:t>
            </a:r>
          </a:p>
          <a:p>
            <a:pPr lvl="0">
              <a:lnSpc>
                <a:spcPct val="100000"/>
              </a:lnSpc>
              <a:spcBef>
                <a:spcPts val="0"/>
              </a:spcBef>
            </a:pPr>
            <a:endParaRPr lang="en-US" sz="1600" dirty="0">
              <a:latin typeface="Arial" panose="020B0604020202020204" pitchFamily="34" charset="0"/>
              <a:cs typeface="Arial" panose="020B0604020202020204" pitchFamily="34" charset="0"/>
            </a:endParaRPr>
          </a:p>
          <a:p>
            <a:pPr marL="0" indent="0">
              <a:lnSpc>
                <a:spcPct val="100000"/>
              </a:lnSpc>
              <a:spcBef>
                <a:spcPts val="0"/>
              </a:spcBef>
              <a:buNone/>
            </a:pPr>
            <a:r>
              <a:rPr lang="en-GB" sz="1400" dirty="0" smtClean="0">
                <a:solidFill>
                  <a:srgbClr val="000000"/>
                </a:solidFill>
                <a:latin typeface="Arial" panose="020B0604020202020204" pitchFamily="34" charset="0"/>
                <a:cs typeface="Arial" panose="020B0604020202020204" pitchFamily="34" charset="0"/>
              </a:rPr>
              <a:t>Note : The </a:t>
            </a:r>
            <a:r>
              <a:rPr lang="en-GB" sz="1400" dirty="0">
                <a:solidFill>
                  <a:srgbClr val="000000"/>
                </a:solidFill>
                <a:latin typeface="Arial" panose="020B0604020202020204" pitchFamily="34" charset="0"/>
                <a:cs typeface="Arial" panose="020B0604020202020204" pitchFamily="34" charset="0"/>
              </a:rPr>
              <a:t>updated list of Banks for E-NACH is available under National Payments Corporation of India (NPCI) website https://www.npci.org.in/.</a:t>
            </a:r>
            <a:endParaRPr lang="en-GB" sz="1400" b="1" dirty="0">
              <a:latin typeface="Arial" panose="020B0604020202020204" pitchFamily="34" charset="0"/>
              <a:cs typeface="Arial" panose="020B0604020202020204" pitchFamily="34" charset="0"/>
            </a:endParaRPr>
          </a:p>
          <a:p>
            <a:pPr lvl="0">
              <a:lnSpc>
                <a:spcPct val="100000"/>
              </a:lnSpc>
              <a:spcBef>
                <a:spcPts val="0"/>
              </a:spcBef>
            </a:pPr>
            <a:endParaRPr lang="en-GB" sz="1600" dirty="0">
              <a:latin typeface="Arial" panose="020B0604020202020204" pitchFamily="34" charset="0"/>
              <a:cs typeface="Arial" panose="020B0604020202020204" pitchFamily="34" charset="0"/>
            </a:endParaRPr>
          </a:p>
        </p:txBody>
      </p:sp>
      <p:cxnSp>
        <p:nvCxnSpPr>
          <p:cNvPr id="6" name="Straight Connector 5"/>
          <p:cNvCxnSpPr/>
          <p:nvPr/>
        </p:nvCxnSpPr>
        <p:spPr>
          <a:xfrm>
            <a:off x="312498" y="576572"/>
            <a:ext cx="9745902"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39392" y="697237"/>
            <a:ext cx="11467126" cy="5434621"/>
          </a:xfrm>
          <a:prstGeom prst="rect">
            <a:avLst/>
          </a:prstGeom>
          <a:noFill/>
          <a:ln w="222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81369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0318" y="96184"/>
            <a:ext cx="10515600" cy="603064"/>
          </a:xfrm>
        </p:spPr>
        <p:txBody>
          <a:bodyPr/>
          <a:lstStyle/>
          <a:p>
            <a:r>
              <a:rPr lang="en-US" sz="2800" b="1" dirty="0" smtClean="0">
                <a:solidFill>
                  <a:srgbClr val="C00000"/>
                </a:solidFill>
                <a:latin typeface="Arial" panose="020B0604020202020204" pitchFamily="34" charset="0"/>
              </a:rPr>
              <a:t>Claim Admissibility</a:t>
            </a:r>
            <a:endParaRPr lang="en-US" sz="2800" b="1" dirty="0">
              <a:solidFill>
                <a:srgbClr val="C00000"/>
              </a:solidFill>
              <a:latin typeface="Arial" panose="020B0604020202020204" pitchFamily="34" charset="0"/>
              <a:ea typeface="+mn-ea"/>
              <a:cs typeface="+mn-cs"/>
            </a:endParaRPr>
          </a:p>
        </p:txBody>
      </p:sp>
      <p:sp>
        <p:nvSpPr>
          <p:cNvPr id="3" name="Content Placeholder 2"/>
          <p:cNvSpPr>
            <a:spLocks noGrp="1"/>
          </p:cNvSpPr>
          <p:nvPr>
            <p:ph idx="1"/>
          </p:nvPr>
        </p:nvSpPr>
        <p:spPr>
          <a:xfrm>
            <a:off x="339392" y="709265"/>
            <a:ext cx="11467126" cy="5422593"/>
          </a:xfrm>
        </p:spPr>
        <p:txBody>
          <a:bodyPr/>
          <a:lstStyle/>
          <a:p>
            <a:pPr lvl="0">
              <a:lnSpc>
                <a:spcPct val="100000"/>
              </a:lnSpc>
              <a:spcBef>
                <a:spcPts val="0"/>
              </a:spcBef>
              <a:buFont typeface="Wingdings" panose="05000000000000000000" pitchFamily="2" charset="2"/>
              <a:buChar char="q"/>
            </a:pPr>
            <a:r>
              <a:rPr lang="en-US" sz="1600" b="1" dirty="0" smtClean="0">
                <a:latin typeface="Arial" panose="020B0604020202020204" pitchFamily="34" charset="0"/>
                <a:cs typeface="Arial" panose="020B0604020202020204" pitchFamily="34" charset="0"/>
              </a:rPr>
              <a:t>Base covers:</a:t>
            </a:r>
          </a:p>
          <a:p>
            <a:pPr lvl="0">
              <a:lnSpc>
                <a:spcPct val="100000"/>
              </a:lnSpc>
              <a:spcBef>
                <a:spcPts val="0"/>
              </a:spcBef>
            </a:pPr>
            <a:endParaRPr lang="en-US" sz="1600" dirty="0" smtClean="0">
              <a:latin typeface="Arial" panose="020B0604020202020204" pitchFamily="34" charset="0"/>
              <a:cs typeface="Arial" panose="020B0604020202020204" pitchFamily="34" charset="0"/>
            </a:endParaRPr>
          </a:p>
          <a:p>
            <a:pPr lvl="0">
              <a:lnSpc>
                <a:spcPct val="100000"/>
              </a:lnSpc>
              <a:spcBef>
                <a:spcPts val="0"/>
              </a:spcBef>
            </a:pPr>
            <a:r>
              <a:rPr lang="en-US" sz="1600" b="1" dirty="0" smtClean="0">
                <a:latin typeface="Arial" panose="020B0604020202020204" pitchFamily="34" charset="0"/>
                <a:cs typeface="Arial" panose="020B0604020202020204" pitchFamily="34" charset="0"/>
              </a:rPr>
              <a:t>Death</a:t>
            </a:r>
            <a:r>
              <a:rPr lang="en-US" sz="1600" dirty="0" smtClean="0">
                <a:latin typeface="Arial" panose="020B0604020202020204" pitchFamily="34" charset="0"/>
                <a:cs typeface="Arial" panose="020B0604020202020204" pitchFamily="34" charset="0"/>
              </a:rPr>
              <a:t> : </a:t>
            </a:r>
            <a:r>
              <a:rPr lang="en-US" sz="1600" dirty="0">
                <a:latin typeface="Arial" panose="020B0604020202020204" pitchFamily="34" charset="0"/>
                <a:cs typeface="Arial" panose="020B0604020202020204" pitchFamily="34" charset="0"/>
              </a:rPr>
              <a:t>B</a:t>
            </a:r>
            <a:r>
              <a:rPr lang="en-US" sz="1600" dirty="0" smtClean="0">
                <a:latin typeface="Arial" panose="020B0604020202020204" pitchFamily="34" charset="0"/>
                <a:cs typeface="Arial" panose="020B0604020202020204" pitchFamily="34" charset="0"/>
              </a:rPr>
              <a:t>enefit payout equal </a:t>
            </a:r>
            <a:r>
              <a:rPr lang="en-US" sz="1600" dirty="0">
                <a:latin typeface="Arial" panose="020B0604020202020204" pitchFamily="34" charset="0"/>
                <a:cs typeface="Arial" panose="020B0604020202020204" pitchFamily="34" charset="0"/>
              </a:rPr>
              <a:t>to </a:t>
            </a:r>
            <a:r>
              <a:rPr lang="en-US" sz="1600" b="1" dirty="0">
                <a:latin typeface="Arial" panose="020B0604020202020204" pitchFamily="34" charset="0"/>
                <a:cs typeface="Arial" panose="020B0604020202020204" pitchFamily="34" charset="0"/>
              </a:rPr>
              <a:t>100%</a:t>
            </a:r>
            <a:r>
              <a:rPr lang="en-US" sz="1600" dirty="0">
                <a:latin typeface="Arial" panose="020B0604020202020204" pitchFamily="34" charset="0"/>
                <a:cs typeface="Arial" panose="020B0604020202020204" pitchFamily="34" charset="0"/>
              </a:rPr>
              <a:t> of Sum </a:t>
            </a:r>
            <a:r>
              <a:rPr lang="en-US" sz="1600" dirty="0" smtClean="0">
                <a:latin typeface="Arial" panose="020B0604020202020204" pitchFamily="34" charset="0"/>
                <a:cs typeface="Arial" panose="020B0604020202020204" pitchFamily="34" charset="0"/>
              </a:rPr>
              <a:t>Insured, on </a:t>
            </a:r>
            <a:r>
              <a:rPr lang="en-US" sz="1600" dirty="0">
                <a:latin typeface="Arial" panose="020B0604020202020204" pitchFamily="34" charset="0"/>
                <a:cs typeface="Arial" panose="020B0604020202020204" pitchFamily="34" charset="0"/>
              </a:rPr>
              <a:t>death </a:t>
            </a:r>
            <a:r>
              <a:rPr lang="en-US" sz="1600" dirty="0" smtClean="0">
                <a:latin typeface="Arial" panose="020B0604020202020204" pitchFamily="34" charset="0"/>
                <a:cs typeface="Arial" panose="020B0604020202020204" pitchFamily="34" charset="0"/>
              </a:rPr>
              <a:t>due </a:t>
            </a:r>
            <a:r>
              <a:rPr lang="en-US" sz="1600" dirty="0">
                <a:latin typeface="Arial" panose="020B0604020202020204" pitchFamily="34" charset="0"/>
                <a:cs typeface="Arial" panose="020B0604020202020204" pitchFamily="34" charset="0"/>
              </a:rPr>
              <a:t>to an Injury sustained in an Accident during the </a:t>
            </a:r>
            <a:r>
              <a:rPr lang="en-US" sz="1600" b="1" dirty="0">
                <a:latin typeface="Arial" panose="020B0604020202020204" pitchFamily="34" charset="0"/>
                <a:cs typeface="Arial" panose="020B0604020202020204" pitchFamily="34" charset="0"/>
              </a:rPr>
              <a:t>Policy Period</a:t>
            </a:r>
            <a:r>
              <a:rPr lang="en-US" sz="1600" dirty="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Insured </a:t>
            </a:r>
            <a:r>
              <a:rPr lang="en-US" sz="1600" dirty="0">
                <a:latin typeface="Arial" panose="020B0604020202020204" pitchFamily="34" charset="0"/>
                <a:cs typeface="Arial" panose="020B0604020202020204" pitchFamily="34" charset="0"/>
              </a:rPr>
              <a:t>Person’s death occurs </a:t>
            </a:r>
            <a:r>
              <a:rPr lang="en-US" sz="1600" b="1" dirty="0">
                <a:latin typeface="Arial" panose="020B0604020202020204" pitchFamily="34" charset="0"/>
                <a:cs typeface="Arial" panose="020B0604020202020204" pitchFamily="34" charset="0"/>
              </a:rPr>
              <a:t>within 12 months </a:t>
            </a:r>
            <a:r>
              <a:rPr lang="en-US" sz="1600" dirty="0">
                <a:latin typeface="Arial" panose="020B0604020202020204" pitchFamily="34" charset="0"/>
                <a:cs typeface="Arial" panose="020B0604020202020204" pitchFamily="34" charset="0"/>
              </a:rPr>
              <a:t>from the date of the </a:t>
            </a:r>
            <a:r>
              <a:rPr lang="en-US" sz="1600" dirty="0" smtClean="0">
                <a:latin typeface="Arial" panose="020B0604020202020204" pitchFamily="34" charset="0"/>
                <a:cs typeface="Arial" panose="020B0604020202020204" pitchFamily="34" charset="0"/>
              </a:rPr>
              <a:t>Accident.</a:t>
            </a:r>
            <a:endParaRPr lang="en-GB" sz="1600" dirty="0">
              <a:latin typeface="Arial" panose="020B0604020202020204" pitchFamily="34" charset="0"/>
              <a:cs typeface="Arial" panose="020B0604020202020204" pitchFamily="34" charset="0"/>
            </a:endParaRPr>
          </a:p>
          <a:p>
            <a:pPr lvl="0">
              <a:lnSpc>
                <a:spcPct val="100000"/>
              </a:lnSpc>
              <a:spcBef>
                <a:spcPts val="0"/>
              </a:spcBef>
            </a:pPr>
            <a:endParaRPr lang="en-US" sz="1600" dirty="0" smtClean="0">
              <a:latin typeface="Arial" panose="020B0604020202020204" pitchFamily="34" charset="0"/>
              <a:cs typeface="Arial" panose="020B0604020202020204" pitchFamily="34" charset="0"/>
            </a:endParaRPr>
          </a:p>
          <a:p>
            <a:pPr lvl="0">
              <a:lnSpc>
                <a:spcPct val="100000"/>
              </a:lnSpc>
              <a:spcBef>
                <a:spcPts val="0"/>
              </a:spcBef>
            </a:pPr>
            <a:r>
              <a:rPr lang="en-US" sz="1600" b="1" dirty="0">
                <a:latin typeface="Arial" panose="020B0604020202020204" pitchFamily="34" charset="0"/>
                <a:cs typeface="Arial" panose="020B0604020202020204" pitchFamily="34" charset="0"/>
              </a:rPr>
              <a:t>Permanent Total </a:t>
            </a:r>
            <a:r>
              <a:rPr lang="en-US" sz="1600" b="1" dirty="0" smtClean="0">
                <a:latin typeface="Arial" panose="020B0604020202020204" pitchFamily="34" charset="0"/>
                <a:cs typeface="Arial" panose="020B0604020202020204" pitchFamily="34" charset="0"/>
              </a:rPr>
              <a:t>Disablement </a:t>
            </a:r>
            <a:r>
              <a:rPr lang="en-US" sz="1600" dirty="0" smtClean="0">
                <a:latin typeface="Arial" panose="020B0604020202020204" pitchFamily="34" charset="0"/>
                <a:cs typeface="Arial" panose="020B0604020202020204" pitchFamily="34" charset="0"/>
              </a:rPr>
              <a:t>:</a:t>
            </a:r>
            <a:r>
              <a:rPr lang="en-GB" sz="1600" dirty="0">
                <a:latin typeface="Arial" panose="020B0604020202020204" pitchFamily="34" charset="0"/>
                <a:cs typeface="Arial" panose="020B0604020202020204" pitchFamily="34" charset="0"/>
              </a:rPr>
              <a:t> </a:t>
            </a:r>
            <a:r>
              <a:rPr lang="en-GB" sz="1600" dirty="0" smtClean="0">
                <a:latin typeface="Arial" panose="020B0604020202020204" pitchFamily="34" charset="0"/>
                <a:cs typeface="Arial" panose="020B0604020202020204" pitchFamily="34" charset="0"/>
              </a:rPr>
              <a:t>Benefit pay out equal </a:t>
            </a:r>
            <a:r>
              <a:rPr lang="en-GB" sz="1600" dirty="0">
                <a:latin typeface="Arial" panose="020B0604020202020204" pitchFamily="34" charset="0"/>
                <a:cs typeface="Arial" panose="020B0604020202020204" pitchFamily="34" charset="0"/>
              </a:rPr>
              <a:t>to 100% of Sum Insured, </a:t>
            </a:r>
            <a:r>
              <a:rPr lang="en-GB" sz="1600" dirty="0" smtClean="0">
                <a:latin typeface="Arial" panose="020B0604020202020204" pitchFamily="34" charset="0"/>
                <a:cs typeface="Arial" panose="020B0604020202020204" pitchFamily="34" charset="0"/>
              </a:rPr>
              <a:t>if </a:t>
            </a:r>
            <a:r>
              <a:rPr lang="en-GB" sz="1600" dirty="0">
                <a:latin typeface="Arial" panose="020B0604020202020204" pitchFamily="34" charset="0"/>
                <a:cs typeface="Arial" panose="020B0604020202020204" pitchFamily="34" charset="0"/>
              </a:rPr>
              <a:t>an insured Person suffers Permanent Total </a:t>
            </a:r>
            <a:r>
              <a:rPr lang="en-GB" sz="1600" dirty="0" smtClean="0">
                <a:latin typeface="Arial" panose="020B0604020202020204" pitchFamily="34" charset="0"/>
                <a:cs typeface="Arial" panose="020B0604020202020204" pitchFamily="34" charset="0"/>
              </a:rPr>
              <a:t>Disablement, </a:t>
            </a:r>
            <a:r>
              <a:rPr lang="en-GB" sz="1600" dirty="0">
                <a:latin typeface="Arial" panose="020B0604020202020204" pitchFamily="34" charset="0"/>
                <a:cs typeface="Arial" panose="020B0604020202020204" pitchFamily="34" charset="0"/>
              </a:rPr>
              <a:t>solely and directly due to an Accident during </a:t>
            </a:r>
            <a:r>
              <a:rPr lang="en-GB" sz="1600" dirty="0" smtClean="0">
                <a:latin typeface="Arial" panose="020B0604020202020204" pitchFamily="34" charset="0"/>
                <a:cs typeface="Arial" panose="020B0604020202020204" pitchFamily="34" charset="0"/>
              </a:rPr>
              <a:t>the </a:t>
            </a:r>
            <a:r>
              <a:rPr lang="en-GB" sz="1600" dirty="0">
                <a:latin typeface="Arial" panose="020B0604020202020204" pitchFamily="34" charset="0"/>
                <a:cs typeface="Arial" panose="020B0604020202020204" pitchFamily="34" charset="0"/>
              </a:rPr>
              <a:t>Policy Period, provided that the </a:t>
            </a:r>
            <a:r>
              <a:rPr lang="en-GB" sz="1600" dirty="0" smtClean="0">
                <a:latin typeface="Arial" panose="020B0604020202020204" pitchFamily="34" charset="0"/>
                <a:cs typeface="Arial" panose="020B0604020202020204" pitchFamily="34" charset="0"/>
              </a:rPr>
              <a:t> disability occurs 12 </a:t>
            </a:r>
            <a:r>
              <a:rPr lang="en-GB" sz="1600" dirty="0">
                <a:latin typeface="Arial" panose="020B0604020202020204" pitchFamily="34" charset="0"/>
                <a:cs typeface="Arial" panose="020B0604020202020204" pitchFamily="34" charset="0"/>
              </a:rPr>
              <a:t>months from the date of the </a:t>
            </a:r>
            <a:r>
              <a:rPr lang="en-GB" sz="1600" dirty="0" smtClean="0">
                <a:latin typeface="Arial" panose="020B0604020202020204" pitchFamily="34" charset="0"/>
                <a:cs typeface="Arial" panose="020B0604020202020204" pitchFamily="34" charset="0"/>
              </a:rPr>
              <a:t>Accident.</a:t>
            </a:r>
          </a:p>
          <a:p>
            <a:pPr marL="0" lvl="0" indent="0">
              <a:lnSpc>
                <a:spcPct val="100000"/>
              </a:lnSpc>
              <a:spcBef>
                <a:spcPts val="0"/>
              </a:spcBef>
              <a:buNone/>
            </a:pPr>
            <a:endParaRPr lang="en-GB" sz="1600" dirty="0" smtClean="0">
              <a:latin typeface="Arial" panose="020B0604020202020204" pitchFamily="34" charset="0"/>
              <a:cs typeface="Arial" panose="020B0604020202020204" pitchFamily="34" charset="0"/>
            </a:endParaRPr>
          </a:p>
          <a:p>
            <a:pPr lvl="0">
              <a:lnSpc>
                <a:spcPct val="100000"/>
              </a:lnSpc>
              <a:spcBef>
                <a:spcPts val="0"/>
              </a:spcBef>
            </a:pPr>
            <a:endParaRPr lang="en-US" sz="1400" dirty="0" smtClean="0">
              <a:latin typeface="Arial" panose="020B0604020202020204" pitchFamily="34" charset="0"/>
              <a:cs typeface="Arial" panose="020B0604020202020204" pitchFamily="34" charset="0"/>
            </a:endParaRPr>
          </a:p>
        </p:txBody>
      </p:sp>
      <p:cxnSp>
        <p:nvCxnSpPr>
          <p:cNvPr id="6" name="Straight Connector 5"/>
          <p:cNvCxnSpPr/>
          <p:nvPr/>
        </p:nvCxnSpPr>
        <p:spPr>
          <a:xfrm>
            <a:off x="312498" y="576572"/>
            <a:ext cx="9745902"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39392" y="697237"/>
            <a:ext cx="11467126" cy="5434621"/>
          </a:xfrm>
          <a:prstGeom prst="rect">
            <a:avLst/>
          </a:prstGeom>
          <a:noFill/>
          <a:ln w="222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Content Placeholder 1"/>
          <p:cNvGraphicFramePr>
            <a:graphicFrameLocks/>
          </p:cNvGraphicFramePr>
          <p:nvPr>
            <p:extLst>
              <p:ext uri="{D42A27DB-BD31-4B8C-83A1-F6EECF244321}">
                <p14:modId xmlns:p14="http://schemas.microsoft.com/office/powerpoint/2010/main" val="1932447823"/>
              </p:ext>
            </p:extLst>
          </p:nvPr>
        </p:nvGraphicFramePr>
        <p:xfrm>
          <a:off x="756356" y="3212894"/>
          <a:ext cx="11050162" cy="1950720"/>
        </p:xfrm>
        <a:graphic>
          <a:graphicData uri="http://schemas.openxmlformats.org/drawingml/2006/table">
            <a:tbl>
              <a:tblPr firstRow="1" firstCol="1" lastRow="1" lastCol="1" bandRow="1" bandCol="1">
                <a:tableStyleId>{8A107856-5554-42FB-B03E-39F5DBC370BA}</a:tableStyleId>
              </a:tblPr>
              <a:tblGrid>
                <a:gridCol w="8981137"/>
                <a:gridCol w="2069025"/>
              </a:tblGrid>
              <a:tr h="0">
                <a:tc>
                  <a:txBody>
                    <a:bodyPr/>
                    <a:lstStyle/>
                    <a:p>
                      <a:pPr marL="0" marR="0" algn="just">
                        <a:spcBef>
                          <a:spcPts val="0"/>
                        </a:spcBef>
                        <a:spcAft>
                          <a:spcPts val="0"/>
                        </a:spcAft>
                      </a:pPr>
                      <a:r>
                        <a:rPr lang="en-US" sz="1600" b="1" dirty="0">
                          <a:effectLst/>
                          <a:latin typeface="Arial" panose="020B0604020202020204" pitchFamily="34" charset="0"/>
                          <a:ea typeface="Times New Roman" panose="02020603050405020304" pitchFamily="18" charset="0"/>
                          <a:cs typeface="Arial" panose="020B0604020202020204" pitchFamily="34" charset="0"/>
                        </a:rPr>
                        <a:t>Event</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%age </a:t>
                      </a:r>
                      <a:r>
                        <a:rPr lang="en-US" sz="1600" b="1" dirty="0">
                          <a:effectLst/>
                          <a:latin typeface="Arial" panose="020B0604020202020204" pitchFamily="34" charset="0"/>
                          <a:ea typeface="Times New Roman" panose="02020603050405020304" pitchFamily="18" charset="0"/>
                          <a:cs typeface="Arial" panose="020B0604020202020204" pitchFamily="34" charset="0"/>
                        </a:rPr>
                        <a:t>of </a:t>
                      </a: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SI</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r h="47240">
                <a:tc>
                  <a:txBody>
                    <a:bodyPr/>
                    <a:lstStyle/>
                    <a:p>
                      <a:pPr marL="0" marR="0" algn="just">
                        <a:spcBef>
                          <a:spcPts val="0"/>
                        </a:spcBef>
                        <a:spcAft>
                          <a:spcPts val="0"/>
                        </a:spcAft>
                      </a:pPr>
                      <a:r>
                        <a:rPr lang="en-US" sz="1600" b="0" dirty="0" smtClean="0">
                          <a:effectLst/>
                          <a:latin typeface="Arial" panose="020B0604020202020204" pitchFamily="34" charset="0"/>
                          <a:ea typeface="Times New Roman" panose="02020603050405020304" pitchFamily="18" charset="0"/>
                          <a:cs typeface="Arial" panose="020B0604020202020204" pitchFamily="34" charset="0"/>
                        </a:rPr>
                        <a:t>Permanent Total Disablement</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600" b="0" dirty="0">
                          <a:effectLst/>
                          <a:latin typeface="Arial" panose="020B0604020202020204" pitchFamily="34" charset="0"/>
                          <a:ea typeface="Times New Roman" panose="02020603050405020304" pitchFamily="18" charset="0"/>
                          <a:cs typeface="Arial" panose="020B0604020202020204" pitchFamily="34" charset="0"/>
                        </a:rPr>
                        <a:t>100%</a:t>
                      </a:r>
                    </a:p>
                  </a:txBody>
                  <a:tcPr marL="68580" marR="68580" marT="0" marB="0"/>
                </a:tc>
              </a:tr>
              <a:tr h="0">
                <a:tc>
                  <a:txBody>
                    <a:bodyPr/>
                    <a:lstStyle/>
                    <a:p>
                      <a:pPr marL="0" marR="0" algn="l">
                        <a:spcBef>
                          <a:spcPts val="0"/>
                        </a:spcBef>
                        <a:spcAft>
                          <a:spcPts val="0"/>
                        </a:spcAft>
                      </a:pPr>
                      <a:r>
                        <a:rPr lang="en-US" sz="1600" b="0" dirty="0">
                          <a:effectLst/>
                          <a:latin typeface="Arial" panose="020B0604020202020204" pitchFamily="34" charset="0"/>
                          <a:ea typeface="Symbol" panose="05050102010706020507" pitchFamily="18" charset="2"/>
                          <a:cs typeface="Arial" panose="020B0604020202020204" pitchFamily="34" charset="0"/>
                        </a:rPr>
                        <a:t>Total and irrecoverable loss of sight of both eyes </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just">
                        <a:spcBef>
                          <a:spcPts val="0"/>
                        </a:spcBef>
                        <a:spcAft>
                          <a:spcPts val="0"/>
                        </a:spcAft>
                      </a:pPr>
                      <a:r>
                        <a:rPr lang="en-US" sz="1600" b="0" dirty="0">
                          <a:effectLst/>
                          <a:latin typeface="Arial" panose="020B0604020202020204" pitchFamily="34" charset="0"/>
                          <a:ea typeface="Times New Roman" panose="02020603050405020304" pitchFamily="18" charset="0"/>
                          <a:cs typeface="Arial" panose="020B0604020202020204" pitchFamily="34" charset="0"/>
                        </a:rPr>
                        <a:t>100%</a:t>
                      </a:r>
                    </a:p>
                  </a:txBody>
                  <a:tcPr marL="68580" marR="68580" marT="0" marB="0"/>
                </a:tc>
              </a:tr>
              <a:tr h="87549">
                <a:tc>
                  <a:txBody>
                    <a:bodyPr/>
                    <a:lstStyle/>
                    <a:p>
                      <a:pPr marL="0" marR="0" algn="l">
                        <a:spcBef>
                          <a:spcPts val="0"/>
                        </a:spcBef>
                        <a:spcAft>
                          <a:spcPts val="0"/>
                        </a:spcAft>
                      </a:pPr>
                      <a:r>
                        <a:rPr lang="en-US" sz="1600" b="0" dirty="0">
                          <a:effectLst/>
                          <a:latin typeface="Arial" panose="020B0604020202020204" pitchFamily="34" charset="0"/>
                          <a:ea typeface="Symbol" panose="05050102010706020507" pitchFamily="18" charset="2"/>
                          <a:cs typeface="Arial" panose="020B0604020202020204" pitchFamily="34" charset="0"/>
                        </a:rPr>
                        <a:t>Physical separation or loss of use of both hands or feet </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just">
                        <a:spcBef>
                          <a:spcPts val="0"/>
                        </a:spcBef>
                        <a:spcAft>
                          <a:spcPts val="0"/>
                        </a:spcAft>
                      </a:pPr>
                      <a:r>
                        <a:rPr lang="en-US" sz="1600" b="0" dirty="0">
                          <a:effectLst/>
                          <a:latin typeface="Arial" panose="020B0604020202020204" pitchFamily="34" charset="0"/>
                          <a:ea typeface="Symbol" panose="05050102010706020507" pitchFamily="18" charset="2"/>
                          <a:cs typeface="Arial" panose="020B0604020202020204" pitchFamily="34" charset="0"/>
                        </a:rPr>
                        <a:t>100%</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r h="232777">
                <a:tc>
                  <a:txBody>
                    <a:bodyPr/>
                    <a:lstStyle/>
                    <a:p>
                      <a:pPr marL="0" marR="0" algn="l">
                        <a:spcBef>
                          <a:spcPts val="0"/>
                        </a:spcBef>
                        <a:spcAft>
                          <a:spcPts val="0"/>
                        </a:spcAft>
                      </a:pPr>
                      <a:r>
                        <a:rPr lang="en-US" sz="1600" b="0" dirty="0">
                          <a:effectLst/>
                          <a:latin typeface="Arial" panose="020B0604020202020204" pitchFamily="34" charset="0"/>
                          <a:ea typeface="Symbol" panose="05050102010706020507" pitchFamily="18" charset="2"/>
                          <a:cs typeface="Arial" panose="020B0604020202020204" pitchFamily="34" charset="0"/>
                        </a:rPr>
                        <a:t>Physical separation or loss of use of one hand and one foot </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just">
                        <a:spcBef>
                          <a:spcPts val="0"/>
                        </a:spcBef>
                        <a:spcAft>
                          <a:spcPts val="0"/>
                        </a:spcAft>
                      </a:pPr>
                      <a:r>
                        <a:rPr lang="en-US" sz="1600" b="0" dirty="0">
                          <a:effectLst/>
                          <a:latin typeface="Arial" panose="020B0604020202020204" pitchFamily="34" charset="0"/>
                          <a:ea typeface="Symbol" panose="05050102010706020507" pitchFamily="18" charset="2"/>
                          <a:cs typeface="Arial" panose="020B0604020202020204" pitchFamily="34" charset="0"/>
                        </a:rPr>
                        <a:t>100%</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r h="0">
                <a:tc>
                  <a:txBody>
                    <a:bodyPr/>
                    <a:lstStyle/>
                    <a:p>
                      <a:pPr marL="0" marR="0" algn="l">
                        <a:spcBef>
                          <a:spcPts val="0"/>
                        </a:spcBef>
                        <a:spcAft>
                          <a:spcPts val="0"/>
                        </a:spcAft>
                      </a:pPr>
                      <a:r>
                        <a:rPr lang="en-US" sz="1600" b="0" dirty="0">
                          <a:effectLst/>
                          <a:latin typeface="Arial" panose="020B0604020202020204" pitchFamily="34" charset="0"/>
                          <a:ea typeface="Symbol" panose="05050102010706020507" pitchFamily="18" charset="2"/>
                          <a:cs typeface="Arial" panose="020B0604020202020204" pitchFamily="34" charset="0"/>
                        </a:rPr>
                        <a:t>Loss of sight of one eye and Physical separation or loss of use of hand or foot</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just">
                        <a:spcBef>
                          <a:spcPts val="0"/>
                        </a:spcBef>
                        <a:spcAft>
                          <a:spcPts val="0"/>
                        </a:spcAft>
                      </a:pPr>
                      <a:r>
                        <a:rPr lang="en-US" sz="1600" b="0" dirty="0">
                          <a:effectLst/>
                          <a:latin typeface="Arial" panose="020B0604020202020204" pitchFamily="34" charset="0"/>
                          <a:ea typeface="Symbol" panose="05050102010706020507" pitchFamily="18" charset="2"/>
                          <a:cs typeface="Arial" panose="020B0604020202020204" pitchFamily="34" charset="0"/>
                        </a:rPr>
                        <a:t>100%</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r h="344358">
                <a:tc>
                  <a:txBody>
                    <a:bodyPr/>
                    <a:lstStyle/>
                    <a:p>
                      <a:pPr marL="0" marR="0" algn="l">
                        <a:spcBef>
                          <a:spcPts val="0"/>
                        </a:spcBef>
                        <a:spcAft>
                          <a:spcPts val="0"/>
                        </a:spcAft>
                      </a:pPr>
                      <a:r>
                        <a:rPr lang="en-US" sz="16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If such Injury shall as a direct consequence thereof, permanently, and totally, disables the Insured Person from engaging in any employment or occupation of any description whatsoever.</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just">
                        <a:spcBef>
                          <a:spcPts val="0"/>
                        </a:spcBef>
                        <a:spcAft>
                          <a:spcPts val="0"/>
                        </a:spcAft>
                      </a:pPr>
                      <a:r>
                        <a:rPr lang="en-US" sz="1600" b="0" dirty="0">
                          <a:effectLst/>
                          <a:latin typeface="Arial" panose="020B0604020202020204" pitchFamily="34" charset="0"/>
                          <a:ea typeface="Symbol" panose="05050102010706020507" pitchFamily="18" charset="2"/>
                          <a:cs typeface="Arial" panose="020B0604020202020204" pitchFamily="34" charset="0"/>
                        </a:rPr>
                        <a:t>100%</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bl>
          </a:graphicData>
        </a:graphic>
      </p:graphicFrame>
      <p:sp>
        <p:nvSpPr>
          <p:cNvPr id="10" name="Title 3"/>
          <p:cNvSpPr txBox="1">
            <a:spLocks/>
          </p:cNvSpPr>
          <p:nvPr/>
        </p:nvSpPr>
        <p:spPr>
          <a:xfrm>
            <a:off x="588215" y="2811483"/>
            <a:ext cx="10515600" cy="603064"/>
          </a:xfrm>
          <a:prstGeom prst="rect">
            <a:avLst/>
          </a:prstGeom>
        </p:spPr>
        <p:txBody>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r>
              <a:rPr lang="en-US" sz="1600" b="1" dirty="0" smtClean="0">
                <a:latin typeface="Arial" panose="020B0604020202020204" pitchFamily="34" charset="0"/>
              </a:rPr>
              <a:t>Table of Events</a:t>
            </a:r>
            <a:endParaRPr lang="en-US" sz="1600" b="1" dirty="0">
              <a:latin typeface="Arial" panose="020B0604020202020204" pitchFamily="34" charset="0"/>
              <a:ea typeface="+mn-ea"/>
              <a:cs typeface="+mn-cs"/>
            </a:endParaRPr>
          </a:p>
        </p:txBody>
      </p:sp>
    </p:spTree>
    <p:extLst>
      <p:ext uri="{BB962C8B-B14F-4D97-AF65-F5344CB8AC3E}">
        <p14:creationId xmlns:p14="http://schemas.microsoft.com/office/powerpoint/2010/main" val="5821520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0318" y="96184"/>
            <a:ext cx="10515600" cy="603064"/>
          </a:xfrm>
        </p:spPr>
        <p:txBody>
          <a:bodyPr/>
          <a:lstStyle/>
          <a:p>
            <a:r>
              <a:rPr lang="en-US" sz="2800" b="1" dirty="0">
                <a:solidFill>
                  <a:srgbClr val="C00000"/>
                </a:solidFill>
                <a:latin typeface="Arial" panose="020B0604020202020204" pitchFamily="34" charset="0"/>
              </a:rPr>
              <a:t>Claim Admissibility</a:t>
            </a:r>
            <a:endParaRPr lang="en-US" sz="2800" b="1" dirty="0">
              <a:solidFill>
                <a:srgbClr val="C00000"/>
              </a:solidFill>
              <a:latin typeface="Arial" panose="020B0604020202020204" pitchFamily="34" charset="0"/>
              <a:ea typeface="+mn-ea"/>
              <a:cs typeface="+mn-cs"/>
            </a:endParaRPr>
          </a:p>
        </p:txBody>
      </p:sp>
      <p:sp>
        <p:nvSpPr>
          <p:cNvPr id="3" name="Content Placeholder 2"/>
          <p:cNvSpPr>
            <a:spLocks noGrp="1"/>
          </p:cNvSpPr>
          <p:nvPr>
            <p:ph idx="1"/>
          </p:nvPr>
        </p:nvSpPr>
        <p:spPr>
          <a:xfrm>
            <a:off x="312498" y="709265"/>
            <a:ext cx="11494020" cy="5422593"/>
          </a:xfrm>
        </p:spPr>
        <p:txBody>
          <a:bodyPr/>
          <a:lstStyle/>
          <a:p>
            <a:pPr marL="342900" indent="-342900">
              <a:lnSpc>
                <a:spcPct val="100000"/>
              </a:lnSpc>
              <a:spcBef>
                <a:spcPts val="0"/>
              </a:spcBef>
              <a:buFont typeface="+mj-lt"/>
              <a:buAutoNum type="arabicPeriod" startAt="8"/>
            </a:pPr>
            <a:endParaRPr lang="en-US" sz="1500" dirty="0">
              <a:latin typeface="Arial" panose="020B0604020202020204" pitchFamily="34" charset="0"/>
              <a:cs typeface="Arial" panose="020B0604020202020204" pitchFamily="34" charset="0"/>
            </a:endParaRPr>
          </a:p>
          <a:p>
            <a:pPr marL="342900" indent="-342900">
              <a:lnSpc>
                <a:spcPct val="100000"/>
              </a:lnSpc>
              <a:spcBef>
                <a:spcPts val="0"/>
              </a:spcBef>
              <a:buFont typeface="+mj-lt"/>
              <a:buAutoNum type="arabicPeriod" startAt="8"/>
            </a:pPr>
            <a:endParaRPr lang="en-US" sz="500" dirty="0">
              <a:latin typeface="Arial" panose="020B0604020202020204" pitchFamily="34" charset="0"/>
              <a:cs typeface="Arial" panose="020B0604020202020204" pitchFamily="34" charset="0"/>
            </a:endParaRPr>
          </a:p>
          <a:p>
            <a:pPr marL="342900" indent="-342900">
              <a:lnSpc>
                <a:spcPct val="100000"/>
              </a:lnSpc>
              <a:spcBef>
                <a:spcPts val="0"/>
              </a:spcBef>
              <a:buFont typeface="+mj-lt"/>
              <a:buAutoNum type="arabicPeriod"/>
            </a:pPr>
            <a:endParaRPr lang="en-US" sz="500" dirty="0" smtClean="0">
              <a:latin typeface="Arial" panose="020B0604020202020204" pitchFamily="34" charset="0"/>
              <a:cs typeface="Arial" panose="020B0604020202020204" pitchFamily="34" charset="0"/>
            </a:endParaRPr>
          </a:p>
          <a:p>
            <a:pPr marL="342900" indent="-342900">
              <a:lnSpc>
                <a:spcPct val="100000"/>
              </a:lnSpc>
              <a:spcBef>
                <a:spcPts val="0"/>
              </a:spcBef>
              <a:buFont typeface="+mj-lt"/>
              <a:buAutoNum type="arabicPeriod"/>
            </a:pPr>
            <a:endParaRPr lang="en-US" sz="1500" dirty="0" smtClean="0">
              <a:latin typeface="Arial" panose="020B0604020202020204" pitchFamily="34" charset="0"/>
              <a:cs typeface="Arial" panose="020B0604020202020204" pitchFamily="34" charset="0"/>
            </a:endParaRPr>
          </a:p>
        </p:txBody>
      </p:sp>
      <p:cxnSp>
        <p:nvCxnSpPr>
          <p:cNvPr id="6" name="Straight Connector 5"/>
          <p:cNvCxnSpPr/>
          <p:nvPr/>
        </p:nvCxnSpPr>
        <p:spPr>
          <a:xfrm>
            <a:off x="339392" y="543878"/>
            <a:ext cx="9745902"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39392" y="710684"/>
            <a:ext cx="11467126" cy="5434621"/>
          </a:xfrm>
          <a:prstGeom prst="rect">
            <a:avLst/>
          </a:prstGeom>
          <a:noFill/>
          <a:ln w="222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0" name="Content Placeholder 1"/>
          <p:cNvGraphicFramePr>
            <a:graphicFrameLocks/>
          </p:cNvGraphicFramePr>
          <p:nvPr>
            <p:extLst>
              <p:ext uri="{D42A27DB-BD31-4B8C-83A1-F6EECF244321}">
                <p14:modId xmlns:p14="http://schemas.microsoft.com/office/powerpoint/2010/main" val="184742342"/>
              </p:ext>
            </p:extLst>
          </p:nvPr>
        </p:nvGraphicFramePr>
        <p:xfrm>
          <a:off x="521561" y="1975563"/>
          <a:ext cx="5056094" cy="4053840"/>
        </p:xfrm>
        <a:graphic>
          <a:graphicData uri="http://schemas.openxmlformats.org/drawingml/2006/table">
            <a:tbl>
              <a:tblPr firstRow="1" firstCol="1" lastRow="1" lastCol="1" bandRow="1" bandCol="1">
                <a:tableStyleId>{8A107856-5554-42FB-B03E-39F5DBC370BA}</a:tableStyleId>
              </a:tblPr>
              <a:tblGrid>
                <a:gridCol w="4477871"/>
                <a:gridCol w="578223"/>
              </a:tblGrid>
              <a:tr h="367566">
                <a:tc>
                  <a:txBody>
                    <a:bodyPr/>
                    <a:lstStyle/>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Loss of Use/ Physical Separation:</a:t>
                      </a:r>
                      <a:endParaRPr lang="en-US" sz="1400" b="0" dirty="0">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One entire hand</a:t>
                      </a:r>
                      <a:endParaRPr lang="en-US" sz="1400" b="0" dirty="0">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One entire foot</a:t>
                      </a:r>
                      <a:endParaRPr lang="en-US" sz="1400" b="0" dirty="0">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Loss of Sight of one eye</a:t>
                      </a:r>
                      <a:endParaRPr lang="en-US" sz="1400" b="0" dirty="0">
                        <a:effectLst/>
                        <a:latin typeface="Arial" panose="020B0604020202020204" pitchFamily="34" charset="0"/>
                        <a:ea typeface="Times New Roman" panose="02020603050405020304" pitchFamily="18" charset="0"/>
                        <a:cs typeface="Arial" panose="020B0604020202020204" pitchFamily="34" charset="0"/>
                      </a:endParaRPr>
                    </a:p>
                    <a:p>
                      <a:pPr marL="0" marR="2415540">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Loss of toes – all </a:t>
                      </a:r>
                      <a:endParaRPr lang="en-US" sz="1400" b="0" dirty="0">
                        <a:effectLst/>
                        <a:latin typeface="Arial" panose="020B0604020202020204" pitchFamily="34" charset="0"/>
                        <a:ea typeface="Calibri" panose="020F0502020204030204" pitchFamily="34" charset="0"/>
                        <a:cs typeface="Arial" panose="020B0604020202020204" pitchFamily="34" charset="0"/>
                      </a:endParaRPr>
                    </a:p>
                    <a:p>
                      <a:pPr marL="0" marR="2415540">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Great </a:t>
                      </a:r>
                      <a:r>
                        <a:rPr lang="en-US" sz="1400" b="0" dirty="0" smtClean="0">
                          <a:solidFill>
                            <a:srgbClr val="231F20"/>
                          </a:solidFill>
                          <a:effectLst/>
                          <a:latin typeface="Arial" panose="020B0604020202020204" pitchFamily="34" charset="0"/>
                          <a:ea typeface="Times New Roman" panose="02020603050405020304" pitchFamily="18" charset="0"/>
                          <a:cs typeface="Arial" panose="020B0604020202020204" pitchFamily="34" charset="0"/>
                        </a:rPr>
                        <a:t>both</a:t>
                      </a:r>
                      <a:r>
                        <a:rPr lang="en-US" sz="1400" b="0" baseline="0" dirty="0" smtClean="0">
                          <a:solidFill>
                            <a:srgbClr val="231F2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smtClean="0">
                          <a:solidFill>
                            <a:srgbClr val="231F20"/>
                          </a:solidFill>
                          <a:effectLst/>
                          <a:latin typeface="Arial" panose="020B0604020202020204" pitchFamily="34" charset="0"/>
                          <a:ea typeface="Times New Roman" panose="02020603050405020304" pitchFamily="18" charset="0"/>
                          <a:cs typeface="Arial" panose="020B0604020202020204" pitchFamily="34" charset="0"/>
                        </a:rPr>
                        <a:t>phalanges  </a:t>
                      </a:r>
                      <a:endParaRPr lang="en-US" sz="1400" b="0" dirty="0">
                        <a:effectLst/>
                        <a:latin typeface="Arial" panose="020B0604020202020204" pitchFamily="34" charset="0"/>
                        <a:ea typeface="Calibri" panose="020F0502020204030204" pitchFamily="34" charset="0"/>
                        <a:cs typeface="Arial" panose="020B0604020202020204" pitchFamily="34" charset="0"/>
                      </a:endParaRPr>
                    </a:p>
                    <a:p>
                      <a:pPr marL="0" marR="2415540">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Great – one phalanx</a:t>
                      </a:r>
                      <a:endParaRPr lang="en-US" sz="1400" b="0" dirty="0">
                        <a:effectLst/>
                        <a:latin typeface="Arial" panose="020B0604020202020204" pitchFamily="34" charset="0"/>
                        <a:ea typeface="Calibri" panose="020F0502020204030204" pitchFamily="34" charset="0"/>
                        <a:cs typeface="Arial" panose="020B0604020202020204" pitchFamily="34" charset="0"/>
                      </a:endParaRPr>
                    </a:p>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Other than great if more than one toe lost</a:t>
                      </a:r>
                      <a:endParaRPr lang="en-US" sz="14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just">
                        <a:spcBef>
                          <a:spcPts val="0"/>
                        </a:spcBef>
                        <a:spcAft>
                          <a:spcPts val="0"/>
                        </a:spcAft>
                      </a:pPr>
                      <a:endParaRPr lang="en-US" sz="1400" b="0" dirty="0" smtClean="0">
                        <a:solidFill>
                          <a:srgbClr val="231F2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dirty="0" smtClean="0">
                          <a:solidFill>
                            <a:srgbClr val="231F20"/>
                          </a:solidFill>
                          <a:effectLst/>
                          <a:latin typeface="Arial" panose="020B0604020202020204" pitchFamily="34" charset="0"/>
                          <a:ea typeface="Times New Roman" panose="02020603050405020304" pitchFamily="18" charset="0"/>
                          <a:cs typeface="Arial" panose="020B0604020202020204" pitchFamily="34" charset="0"/>
                        </a:rPr>
                        <a:t>50</a:t>
                      </a: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a:t>
                      </a:r>
                      <a:endParaRPr lang="en-US" sz="1400" b="0" dirty="0">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50%</a:t>
                      </a:r>
                      <a:endParaRPr lang="en-US" sz="1400" b="0" dirty="0">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50%</a:t>
                      </a:r>
                      <a:endParaRPr lang="en-US" sz="1400" b="0" dirty="0">
                        <a:effectLst/>
                        <a:latin typeface="Arial" panose="020B0604020202020204" pitchFamily="34" charset="0"/>
                        <a:ea typeface="Times New Roman" panose="02020603050405020304" pitchFamily="18" charset="0"/>
                        <a:cs typeface="Arial" panose="020B0604020202020204" pitchFamily="34" charset="0"/>
                      </a:endParaRPr>
                    </a:p>
                    <a:p>
                      <a:pPr marL="68580" marR="0" indent="-68580">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20%</a:t>
                      </a:r>
                      <a:endParaRPr lang="en-US" sz="1400" b="0" dirty="0">
                        <a:effectLst/>
                        <a:latin typeface="Arial" panose="020B0604020202020204" pitchFamily="34" charset="0"/>
                        <a:ea typeface="Calibri" panose="020F0502020204030204" pitchFamily="34" charset="0"/>
                        <a:cs typeface="Arial" panose="020B0604020202020204" pitchFamily="34" charset="0"/>
                      </a:endParaRPr>
                    </a:p>
                    <a:p>
                      <a:pPr marL="68580" marR="0" indent="-68580">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5%</a:t>
                      </a:r>
                      <a:endParaRPr lang="en-US" sz="1400" b="0" dirty="0">
                        <a:effectLst/>
                        <a:latin typeface="Arial" panose="020B0604020202020204" pitchFamily="34" charset="0"/>
                        <a:ea typeface="Calibri" panose="020F0502020204030204" pitchFamily="34" charset="0"/>
                        <a:cs typeface="Arial" panose="020B0604020202020204" pitchFamily="34" charset="0"/>
                      </a:endParaRPr>
                    </a:p>
                    <a:p>
                      <a:pPr marL="68580" marR="0" indent="-68580">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2%</a:t>
                      </a:r>
                      <a:endParaRPr lang="en-US" sz="1400" b="0" dirty="0">
                        <a:effectLst/>
                        <a:latin typeface="Arial" panose="020B0604020202020204" pitchFamily="34" charset="0"/>
                        <a:ea typeface="Calibri" panose="020F0502020204030204" pitchFamily="34" charset="0"/>
                        <a:cs typeface="Arial" panose="020B0604020202020204" pitchFamily="34" charset="0"/>
                      </a:endParaRPr>
                    </a:p>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1%</a:t>
                      </a:r>
                      <a:endParaRPr lang="en-US" sz="14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r h="0">
                <a:tc>
                  <a:txBody>
                    <a:bodyPr/>
                    <a:lstStyle/>
                    <a:p>
                      <a:pPr marL="0" marR="0">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Loss of Use of both ears</a:t>
                      </a:r>
                      <a:endParaRPr lang="en-US" sz="14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50%</a:t>
                      </a:r>
                      <a:endParaRPr lang="en-US" sz="14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r h="0">
                <a:tc>
                  <a:txBody>
                    <a:bodyPr/>
                    <a:lstStyle/>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Loss of Use of one ear </a:t>
                      </a:r>
                      <a:endParaRPr lang="en-US" sz="14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20% </a:t>
                      </a:r>
                      <a:endParaRPr lang="en-US" sz="14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r h="0">
                <a:tc>
                  <a:txBody>
                    <a:bodyPr/>
                    <a:lstStyle/>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Loss of four fingers and thumb of one hand </a:t>
                      </a:r>
                      <a:endParaRPr lang="en-US" sz="14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40%</a:t>
                      </a:r>
                      <a:endParaRPr lang="en-US" sz="14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r h="0">
                <a:tc>
                  <a:txBody>
                    <a:bodyPr/>
                    <a:lstStyle/>
                    <a:p>
                      <a:pPr marL="0" marR="0" algn="just">
                        <a:spcBef>
                          <a:spcPts val="0"/>
                        </a:spcBef>
                        <a:spcAft>
                          <a:spcPts val="0"/>
                        </a:spcAft>
                      </a:pPr>
                      <a:r>
                        <a:rPr lang="en-US" sz="1400" b="0">
                          <a:solidFill>
                            <a:srgbClr val="231F20"/>
                          </a:solidFill>
                          <a:effectLst/>
                          <a:latin typeface="Arial" panose="020B0604020202020204" pitchFamily="34" charset="0"/>
                          <a:ea typeface="Times New Roman" panose="02020603050405020304" pitchFamily="18" charset="0"/>
                          <a:cs typeface="Arial" panose="020B0604020202020204" pitchFamily="34" charset="0"/>
                        </a:rPr>
                        <a:t>Loss of four fingers </a:t>
                      </a:r>
                      <a:endParaRPr lang="en-US" sz="1400" b="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35%</a:t>
                      </a:r>
                      <a:endParaRPr lang="en-US" sz="14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r h="0">
                <a:tc>
                  <a:txBody>
                    <a:bodyPr/>
                    <a:lstStyle/>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Loss of thumb </a:t>
                      </a:r>
                      <a:endParaRPr lang="en-US" sz="14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 both phalanges </a:t>
                      </a:r>
                      <a:endParaRPr lang="en-US" sz="14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 one phalanx </a:t>
                      </a:r>
                      <a:endParaRPr lang="en-US" sz="14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 </a:t>
                      </a:r>
                      <a:endParaRPr lang="en-US" sz="14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25% </a:t>
                      </a:r>
                      <a:endParaRPr lang="en-US" sz="14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10% </a:t>
                      </a:r>
                      <a:endParaRPr lang="en-US" sz="14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r h="344358">
                <a:tc>
                  <a:txBody>
                    <a:bodyPr/>
                    <a:lstStyle/>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Loss of Index finger - </a:t>
                      </a:r>
                      <a:endParaRPr lang="en-US" sz="14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three phalanges </a:t>
                      </a:r>
                      <a:endParaRPr lang="en-US" sz="14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two phalanges </a:t>
                      </a:r>
                      <a:endParaRPr lang="en-US" sz="14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one phalanx </a:t>
                      </a:r>
                      <a:endParaRPr lang="en-US" sz="14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 </a:t>
                      </a:r>
                      <a:endParaRPr lang="en-US" sz="1400" b="0" dirty="0">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10% </a:t>
                      </a:r>
                      <a:endParaRPr lang="en-US" sz="14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8% </a:t>
                      </a:r>
                      <a:endParaRPr lang="en-US" sz="14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4% </a:t>
                      </a:r>
                      <a:endParaRPr lang="en-US" sz="14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bl>
          </a:graphicData>
        </a:graphic>
      </p:graphicFrame>
      <p:graphicFrame>
        <p:nvGraphicFramePr>
          <p:cNvPr id="9" name="Content Placeholder 1"/>
          <p:cNvGraphicFramePr>
            <a:graphicFrameLocks/>
          </p:cNvGraphicFramePr>
          <p:nvPr>
            <p:extLst>
              <p:ext uri="{D42A27DB-BD31-4B8C-83A1-F6EECF244321}">
                <p14:modId xmlns:p14="http://schemas.microsoft.com/office/powerpoint/2010/main" val="3126949080"/>
              </p:ext>
            </p:extLst>
          </p:nvPr>
        </p:nvGraphicFramePr>
        <p:xfrm>
          <a:off x="5759824" y="1975563"/>
          <a:ext cx="5572198" cy="3627120"/>
        </p:xfrm>
        <a:graphic>
          <a:graphicData uri="http://schemas.openxmlformats.org/drawingml/2006/table">
            <a:tbl>
              <a:tblPr firstRow="1" firstCol="1" lastRow="1" lastCol="1" bandRow="1" bandCol="1">
                <a:tableStyleId>{8A107856-5554-42FB-B03E-39F5DBC370BA}</a:tableStyleId>
              </a:tblPr>
              <a:tblGrid>
                <a:gridCol w="2815551"/>
                <a:gridCol w="2756647"/>
              </a:tblGrid>
              <a:tr h="344358">
                <a:tc>
                  <a:txBody>
                    <a:bodyPr/>
                    <a:lstStyle/>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Loss of middle finger – </a:t>
                      </a:r>
                      <a:endParaRPr lang="en-US" sz="14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three phalanges </a:t>
                      </a:r>
                      <a:endParaRPr lang="en-US" sz="14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two phalanges </a:t>
                      </a:r>
                      <a:endParaRPr lang="en-US" sz="14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one phalanx </a:t>
                      </a:r>
                      <a:endParaRPr lang="en-US" sz="14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 </a:t>
                      </a:r>
                      <a:endParaRPr lang="en-US" sz="1400" b="0" dirty="0">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6% </a:t>
                      </a:r>
                      <a:endParaRPr lang="en-US" sz="14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4% </a:t>
                      </a:r>
                      <a:endParaRPr lang="en-US" sz="14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2% </a:t>
                      </a:r>
                      <a:endParaRPr lang="en-US" sz="14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r h="344358">
                <a:tc>
                  <a:txBody>
                    <a:bodyPr/>
                    <a:lstStyle/>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Loss of ring finger - </a:t>
                      </a:r>
                      <a:endParaRPr lang="en-US" sz="14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three phalanges </a:t>
                      </a:r>
                      <a:endParaRPr lang="en-US" sz="14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two phalanges </a:t>
                      </a:r>
                      <a:endParaRPr lang="en-US" sz="14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one phalanx </a:t>
                      </a:r>
                      <a:endParaRPr lang="en-US" sz="14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just">
                        <a:spcBef>
                          <a:spcPts val="0"/>
                        </a:spcBef>
                        <a:spcAft>
                          <a:spcPts val="0"/>
                        </a:spcAft>
                      </a:pPr>
                      <a:r>
                        <a:rPr lang="en-US" sz="1400" b="0">
                          <a:solidFill>
                            <a:srgbClr val="231F20"/>
                          </a:solidFill>
                          <a:effectLst/>
                          <a:latin typeface="Arial" panose="020B0604020202020204" pitchFamily="34" charset="0"/>
                          <a:ea typeface="Times New Roman" panose="02020603050405020304" pitchFamily="18" charset="0"/>
                          <a:cs typeface="Arial" panose="020B0604020202020204" pitchFamily="34" charset="0"/>
                        </a:rPr>
                        <a:t> </a:t>
                      </a:r>
                      <a:endParaRPr lang="en-US" sz="1400" b="0">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a:solidFill>
                            <a:srgbClr val="231F20"/>
                          </a:solidFill>
                          <a:effectLst/>
                          <a:latin typeface="Arial" panose="020B0604020202020204" pitchFamily="34" charset="0"/>
                          <a:ea typeface="Times New Roman" panose="02020603050405020304" pitchFamily="18" charset="0"/>
                          <a:cs typeface="Arial" panose="020B0604020202020204" pitchFamily="34" charset="0"/>
                        </a:rPr>
                        <a:t>5% </a:t>
                      </a:r>
                      <a:endParaRPr lang="en-US" sz="1400" b="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a:solidFill>
                            <a:srgbClr val="231F20"/>
                          </a:solidFill>
                          <a:effectLst/>
                          <a:latin typeface="Arial" panose="020B0604020202020204" pitchFamily="34" charset="0"/>
                          <a:ea typeface="Times New Roman" panose="02020603050405020304" pitchFamily="18" charset="0"/>
                          <a:cs typeface="Arial" panose="020B0604020202020204" pitchFamily="34" charset="0"/>
                        </a:rPr>
                        <a:t>4% </a:t>
                      </a:r>
                      <a:endParaRPr lang="en-US" sz="1400" b="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a:solidFill>
                            <a:srgbClr val="231F20"/>
                          </a:solidFill>
                          <a:effectLst/>
                          <a:latin typeface="Arial" panose="020B0604020202020204" pitchFamily="34" charset="0"/>
                          <a:ea typeface="Times New Roman" panose="02020603050405020304" pitchFamily="18" charset="0"/>
                          <a:cs typeface="Arial" panose="020B0604020202020204" pitchFamily="34" charset="0"/>
                        </a:rPr>
                        <a:t>2% </a:t>
                      </a:r>
                      <a:endParaRPr lang="en-US" sz="1400" b="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r h="344358">
                <a:tc>
                  <a:txBody>
                    <a:bodyPr/>
                    <a:lstStyle/>
                    <a:p>
                      <a:pPr marL="0" marR="0" algn="just">
                        <a:spcBef>
                          <a:spcPts val="0"/>
                        </a:spcBef>
                        <a:spcAft>
                          <a:spcPts val="0"/>
                        </a:spcAft>
                      </a:pPr>
                      <a:r>
                        <a:rPr lang="en-US" sz="1400" b="0">
                          <a:solidFill>
                            <a:srgbClr val="231F20"/>
                          </a:solidFill>
                          <a:effectLst/>
                          <a:latin typeface="Arial" panose="020B0604020202020204" pitchFamily="34" charset="0"/>
                          <a:ea typeface="Times New Roman" panose="02020603050405020304" pitchFamily="18" charset="0"/>
                          <a:cs typeface="Arial" panose="020B0604020202020204" pitchFamily="34" charset="0"/>
                        </a:rPr>
                        <a:t>Loss of little finger – </a:t>
                      </a:r>
                      <a:endParaRPr lang="en-US" sz="1400" b="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a:solidFill>
                            <a:srgbClr val="231F20"/>
                          </a:solidFill>
                          <a:effectLst/>
                          <a:latin typeface="Arial" panose="020B0604020202020204" pitchFamily="34" charset="0"/>
                          <a:ea typeface="Times New Roman" panose="02020603050405020304" pitchFamily="18" charset="0"/>
                          <a:cs typeface="Arial" panose="020B0604020202020204" pitchFamily="34" charset="0"/>
                        </a:rPr>
                        <a:t>three phalanges </a:t>
                      </a:r>
                      <a:endParaRPr lang="en-US" sz="1400" b="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a:solidFill>
                            <a:srgbClr val="231F20"/>
                          </a:solidFill>
                          <a:effectLst/>
                          <a:latin typeface="Arial" panose="020B0604020202020204" pitchFamily="34" charset="0"/>
                          <a:ea typeface="Times New Roman" panose="02020603050405020304" pitchFamily="18" charset="0"/>
                          <a:cs typeface="Arial" panose="020B0604020202020204" pitchFamily="34" charset="0"/>
                        </a:rPr>
                        <a:t>two phalanges </a:t>
                      </a:r>
                      <a:endParaRPr lang="en-US" sz="1400" b="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a:solidFill>
                            <a:srgbClr val="231F20"/>
                          </a:solidFill>
                          <a:effectLst/>
                          <a:latin typeface="Arial" panose="020B0604020202020204" pitchFamily="34" charset="0"/>
                          <a:ea typeface="Times New Roman" panose="02020603050405020304" pitchFamily="18" charset="0"/>
                          <a:cs typeface="Arial" panose="020B0604020202020204" pitchFamily="34" charset="0"/>
                        </a:rPr>
                        <a:t>one phalanx </a:t>
                      </a:r>
                      <a:endParaRPr lang="en-US" sz="1400" b="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just">
                        <a:spcBef>
                          <a:spcPts val="0"/>
                        </a:spcBef>
                        <a:spcAft>
                          <a:spcPts val="0"/>
                        </a:spcAft>
                      </a:pPr>
                      <a:r>
                        <a:rPr lang="en-US" sz="1400" b="0">
                          <a:solidFill>
                            <a:srgbClr val="231F20"/>
                          </a:solidFill>
                          <a:effectLst/>
                          <a:latin typeface="Arial" panose="020B0604020202020204" pitchFamily="34" charset="0"/>
                          <a:ea typeface="Times New Roman" panose="02020603050405020304" pitchFamily="18" charset="0"/>
                          <a:cs typeface="Arial" panose="020B0604020202020204" pitchFamily="34" charset="0"/>
                        </a:rPr>
                        <a:t> </a:t>
                      </a:r>
                      <a:endParaRPr lang="en-US" sz="1400" b="0">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a:solidFill>
                            <a:srgbClr val="231F20"/>
                          </a:solidFill>
                          <a:effectLst/>
                          <a:latin typeface="Arial" panose="020B0604020202020204" pitchFamily="34" charset="0"/>
                          <a:ea typeface="Times New Roman" panose="02020603050405020304" pitchFamily="18" charset="0"/>
                          <a:cs typeface="Arial" panose="020B0604020202020204" pitchFamily="34" charset="0"/>
                        </a:rPr>
                        <a:t>4% </a:t>
                      </a:r>
                      <a:endParaRPr lang="en-US" sz="1400" b="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a:solidFill>
                            <a:srgbClr val="231F20"/>
                          </a:solidFill>
                          <a:effectLst/>
                          <a:latin typeface="Arial" panose="020B0604020202020204" pitchFamily="34" charset="0"/>
                          <a:ea typeface="Times New Roman" panose="02020603050405020304" pitchFamily="18" charset="0"/>
                          <a:cs typeface="Arial" panose="020B0604020202020204" pitchFamily="34" charset="0"/>
                        </a:rPr>
                        <a:t>3% </a:t>
                      </a:r>
                      <a:endParaRPr lang="en-US" sz="1400" b="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a:solidFill>
                            <a:srgbClr val="231F20"/>
                          </a:solidFill>
                          <a:effectLst/>
                          <a:latin typeface="Arial" panose="020B0604020202020204" pitchFamily="34" charset="0"/>
                          <a:ea typeface="Times New Roman" panose="02020603050405020304" pitchFamily="18" charset="0"/>
                          <a:cs typeface="Arial" panose="020B0604020202020204" pitchFamily="34" charset="0"/>
                        </a:rPr>
                        <a:t>2% </a:t>
                      </a:r>
                      <a:endParaRPr lang="en-US" sz="1400" b="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r h="344358">
                <a:tc>
                  <a:txBody>
                    <a:bodyPr/>
                    <a:lstStyle/>
                    <a:p>
                      <a:pPr marL="0" marR="0" algn="just">
                        <a:spcBef>
                          <a:spcPts val="0"/>
                        </a:spcBef>
                        <a:spcAft>
                          <a:spcPts val="0"/>
                        </a:spcAft>
                      </a:pPr>
                      <a:r>
                        <a:rPr lang="en-US" sz="1400" b="0">
                          <a:solidFill>
                            <a:srgbClr val="231F20"/>
                          </a:solidFill>
                          <a:effectLst/>
                          <a:latin typeface="Arial" panose="020B0604020202020204" pitchFamily="34" charset="0"/>
                          <a:ea typeface="Times New Roman" panose="02020603050405020304" pitchFamily="18" charset="0"/>
                          <a:cs typeface="Arial" panose="020B0604020202020204" pitchFamily="34" charset="0"/>
                        </a:rPr>
                        <a:t>Loss of metacarpus - </a:t>
                      </a:r>
                      <a:endParaRPr lang="en-US" sz="1400" b="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a:solidFill>
                            <a:srgbClr val="231F20"/>
                          </a:solidFill>
                          <a:effectLst/>
                          <a:latin typeface="Arial" panose="020B0604020202020204" pitchFamily="34" charset="0"/>
                          <a:ea typeface="Times New Roman" panose="02020603050405020304" pitchFamily="18" charset="0"/>
                          <a:cs typeface="Arial" panose="020B0604020202020204" pitchFamily="34" charset="0"/>
                        </a:rPr>
                        <a:t>first or second (additional) </a:t>
                      </a:r>
                      <a:endParaRPr lang="en-US" sz="1400" b="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a:solidFill>
                            <a:srgbClr val="231F20"/>
                          </a:solidFill>
                          <a:effectLst/>
                          <a:latin typeface="Arial" panose="020B0604020202020204" pitchFamily="34" charset="0"/>
                          <a:ea typeface="Times New Roman" panose="02020603050405020304" pitchFamily="18" charset="0"/>
                          <a:cs typeface="Arial" panose="020B0604020202020204" pitchFamily="34" charset="0"/>
                        </a:rPr>
                        <a:t>third, fourth or fifth (additional) </a:t>
                      </a:r>
                      <a:endParaRPr lang="en-US" sz="1400" b="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just">
                        <a:spcBef>
                          <a:spcPts val="0"/>
                        </a:spcBef>
                        <a:spcAft>
                          <a:spcPts val="0"/>
                        </a:spcAft>
                      </a:pPr>
                      <a:r>
                        <a:rPr lang="en-US" sz="1400" b="0">
                          <a:solidFill>
                            <a:srgbClr val="231F20"/>
                          </a:solidFill>
                          <a:effectLst/>
                          <a:latin typeface="Arial" panose="020B0604020202020204" pitchFamily="34" charset="0"/>
                          <a:ea typeface="Times New Roman" panose="02020603050405020304" pitchFamily="18" charset="0"/>
                          <a:cs typeface="Arial" panose="020B0604020202020204" pitchFamily="34" charset="0"/>
                        </a:rPr>
                        <a:t> </a:t>
                      </a:r>
                      <a:endParaRPr lang="en-US" sz="1400" b="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a:solidFill>
                            <a:srgbClr val="231F20"/>
                          </a:solidFill>
                          <a:effectLst/>
                          <a:latin typeface="Arial" panose="020B0604020202020204" pitchFamily="34" charset="0"/>
                          <a:ea typeface="Times New Roman" panose="02020603050405020304" pitchFamily="18" charset="0"/>
                          <a:cs typeface="Arial" panose="020B0604020202020204" pitchFamily="34" charset="0"/>
                        </a:rPr>
                        <a:t>3% </a:t>
                      </a:r>
                      <a:endParaRPr lang="en-US" sz="1400" b="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spcBef>
                          <a:spcPts val="0"/>
                        </a:spcBef>
                        <a:spcAft>
                          <a:spcPts val="0"/>
                        </a:spcAft>
                      </a:pPr>
                      <a:r>
                        <a:rPr lang="en-US" sz="1400" b="0">
                          <a:solidFill>
                            <a:srgbClr val="231F20"/>
                          </a:solidFill>
                          <a:effectLst/>
                          <a:latin typeface="Arial" panose="020B0604020202020204" pitchFamily="34" charset="0"/>
                          <a:ea typeface="Times New Roman" panose="02020603050405020304" pitchFamily="18" charset="0"/>
                          <a:cs typeface="Arial" panose="020B0604020202020204" pitchFamily="34" charset="0"/>
                        </a:rPr>
                        <a:t>2% </a:t>
                      </a:r>
                      <a:endParaRPr lang="en-US" sz="1400" b="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r h="0">
                <a:tc>
                  <a:txBody>
                    <a:bodyPr/>
                    <a:lstStyle/>
                    <a:p>
                      <a:pPr marL="0" marR="0">
                        <a:spcBef>
                          <a:spcPts val="0"/>
                        </a:spcBef>
                        <a:spcAft>
                          <a:spcPts val="0"/>
                        </a:spcAft>
                      </a:pP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Any other permanent partial disablement </a:t>
                      </a:r>
                      <a:endParaRPr lang="en-US" sz="14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400" b="0" dirty="0" smtClean="0">
                          <a:solidFill>
                            <a:srgbClr val="231F20"/>
                          </a:solidFill>
                          <a:effectLst/>
                          <a:latin typeface="Arial" panose="020B0604020202020204" pitchFamily="34" charset="0"/>
                          <a:ea typeface="Times New Roman" panose="02020603050405020304" pitchFamily="18" charset="0"/>
                          <a:cs typeface="Arial" panose="020B0604020202020204" pitchFamily="34" charset="0"/>
                        </a:rPr>
                        <a:t>%age </a:t>
                      </a:r>
                      <a:r>
                        <a:rPr lang="en-US" sz="1400" b="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as assessed by the independent Medical Practitioner </a:t>
                      </a:r>
                      <a:endParaRPr lang="en-US" sz="14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bl>
          </a:graphicData>
        </a:graphic>
      </p:graphicFrame>
      <p:sp>
        <p:nvSpPr>
          <p:cNvPr id="8" name="Title 3"/>
          <p:cNvSpPr txBox="1">
            <a:spLocks/>
          </p:cNvSpPr>
          <p:nvPr/>
        </p:nvSpPr>
        <p:spPr>
          <a:xfrm>
            <a:off x="502024" y="714706"/>
            <a:ext cx="10515600" cy="603064"/>
          </a:xfrm>
          <a:prstGeom prst="rect">
            <a:avLst/>
          </a:prstGeom>
        </p:spPr>
        <p:txBody>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nSpc>
                <a:spcPct val="100000"/>
              </a:lnSpc>
              <a:spcBef>
                <a:spcPts val="0"/>
              </a:spcBef>
            </a:pPr>
            <a:r>
              <a:rPr lang="en-US" sz="1600" b="1" dirty="0">
                <a:latin typeface="Arial" panose="020B0604020202020204" pitchFamily="34" charset="0"/>
                <a:cs typeface="Arial" panose="020B0604020202020204" pitchFamily="34" charset="0"/>
              </a:rPr>
              <a:t>Permanent Partial Disablement </a:t>
            </a:r>
            <a:r>
              <a:rPr lang="en-US" sz="1600" dirty="0">
                <a:latin typeface="Arial" panose="020B0604020202020204" pitchFamily="34" charset="0"/>
                <a:cs typeface="Arial" panose="020B0604020202020204" pitchFamily="34" charset="0"/>
              </a:rPr>
              <a:t>:</a:t>
            </a:r>
            <a:r>
              <a:rPr lang="en-GB" sz="1600" dirty="0">
                <a:latin typeface="Arial" panose="020B0604020202020204" pitchFamily="34" charset="0"/>
                <a:cs typeface="Arial" panose="020B0604020202020204" pitchFamily="34" charset="0"/>
              </a:rPr>
              <a:t> Benefit pay out </a:t>
            </a:r>
            <a:r>
              <a:rPr lang="en-GB" sz="1600" b="1" dirty="0">
                <a:latin typeface="Arial" panose="020B0604020202020204" pitchFamily="34" charset="0"/>
                <a:cs typeface="Arial" panose="020B0604020202020204" pitchFamily="34" charset="0"/>
              </a:rPr>
              <a:t>up to 100% </a:t>
            </a:r>
            <a:r>
              <a:rPr lang="en-GB" sz="1600" dirty="0">
                <a:latin typeface="Arial" panose="020B0604020202020204" pitchFamily="34" charset="0"/>
                <a:cs typeface="Arial" panose="020B0604020202020204" pitchFamily="34" charset="0"/>
              </a:rPr>
              <a:t>of Sum Insured, if an insured Person suffers Permanent Partial Disablement, solely and directly due to an Accident during the Policy Period, provided that the  disability occurs 12 months from the date of the Accident</a:t>
            </a:r>
            <a:r>
              <a:rPr lang="en-GB" sz="1600" dirty="0" smtClean="0">
                <a:latin typeface="Arial" panose="020B0604020202020204" pitchFamily="34" charset="0"/>
                <a:cs typeface="Arial" panose="020B0604020202020204" pitchFamily="34" charset="0"/>
              </a:rPr>
              <a:t>. </a:t>
            </a:r>
          </a:p>
          <a:p>
            <a:pPr>
              <a:lnSpc>
                <a:spcPct val="100000"/>
              </a:lnSpc>
              <a:spcBef>
                <a:spcPts val="0"/>
              </a:spcBef>
            </a:pPr>
            <a:endParaRPr lang="en-GB" sz="1600" b="1" dirty="0">
              <a:latin typeface="Arial" panose="020B0604020202020204" pitchFamily="34" charset="0"/>
              <a:cs typeface="Arial" panose="020B0604020202020204" pitchFamily="34" charset="0"/>
            </a:endParaRPr>
          </a:p>
          <a:p>
            <a:pPr>
              <a:lnSpc>
                <a:spcPct val="100000"/>
              </a:lnSpc>
              <a:spcBef>
                <a:spcPts val="0"/>
              </a:spcBef>
            </a:pPr>
            <a:r>
              <a:rPr lang="en-US" sz="1600" b="1" dirty="0" smtClean="0">
                <a:latin typeface="Arial" panose="020B0604020202020204" pitchFamily="34" charset="0"/>
              </a:rPr>
              <a:t>Table </a:t>
            </a:r>
            <a:r>
              <a:rPr lang="en-US" sz="1600" b="1" dirty="0" smtClean="0">
                <a:latin typeface="Arial" panose="020B0604020202020204" pitchFamily="34" charset="0"/>
              </a:rPr>
              <a:t>of Events </a:t>
            </a:r>
            <a:r>
              <a:rPr lang="en-GB" sz="1600" dirty="0">
                <a:latin typeface="Arial" panose="020B0604020202020204" pitchFamily="34" charset="0"/>
                <a:cs typeface="Arial" panose="020B0604020202020204" pitchFamily="34" charset="0"/>
              </a:rPr>
              <a:t>(</a:t>
            </a:r>
            <a:r>
              <a:rPr lang="en-GB" sz="1600" b="1" dirty="0">
                <a:latin typeface="Arial" panose="020B0604020202020204" pitchFamily="34" charset="0"/>
                <a:cs typeface="Arial" panose="020B0604020202020204" pitchFamily="34" charset="0"/>
              </a:rPr>
              <a:t>Important</a:t>
            </a:r>
            <a:r>
              <a:rPr lang="en-GB" sz="1600" dirty="0">
                <a:latin typeface="Arial" panose="020B0604020202020204" pitchFamily="34" charset="0"/>
                <a:cs typeface="Arial" panose="020B0604020202020204" pitchFamily="34" charset="0"/>
              </a:rPr>
              <a:t>: the Table include both actual loss and functional disability)</a:t>
            </a:r>
            <a:endParaRPr lang="en-US" sz="1600" b="1" dirty="0">
              <a:latin typeface="Arial" panose="020B0604020202020204" pitchFamily="34" charset="0"/>
            </a:endParaRPr>
          </a:p>
          <a:p>
            <a:pPr>
              <a:lnSpc>
                <a:spcPct val="100000"/>
              </a:lnSpc>
              <a:spcBef>
                <a:spcPts val="0"/>
              </a:spcBef>
            </a:pPr>
            <a:endParaRPr lang="en-US" sz="1600" b="1" dirty="0">
              <a:latin typeface="Arial" panose="020B0604020202020204" pitchFamily="34" charset="0"/>
              <a:ea typeface="+mn-ea"/>
              <a:cs typeface="+mn-cs"/>
            </a:endParaRPr>
          </a:p>
        </p:txBody>
      </p:sp>
    </p:spTree>
    <p:extLst>
      <p:ext uri="{BB962C8B-B14F-4D97-AF65-F5344CB8AC3E}">
        <p14:creationId xmlns:p14="http://schemas.microsoft.com/office/powerpoint/2010/main" val="994607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0318" y="96184"/>
            <a:ext cx="10515600" cy="603064"/>
          </a:xfrm>
        </p:spPr>
        <p:txBody>
          <a:bodyPr/>
          <a:lstStyle/>
          <a:p>
            <a:r>
              <a:rPr lang="en-US" sz="2800" b="1" dirty="0">
                <a:solidFill>
                  <a:srgbClr val="C00000"/>
                </a:solidFill>
                <a:latin typeface="Arial" panose="020B0604020202020204" pitchFamily="34" charset="0"/>
              </a:rPr>
              <a:t>Claim Admissibility</a:t>
            </a:r>
            <a:endParaRPr lang="en-US" sz="2800" b="1" dirty="0">
              <a:solidFill>
                <a:srgbClr val="C00000"/>
              </a:solidFill>
              <a:latin typeface="Arial" panose="020B0604020202020204" pitchFamily="34" charset="0"/>
              <a:ea typeface="+mn-ea"/>
              <a:cs typeface="+mn-cs"/>
            </a:endParaRPr>
          </a:p>
        </p:txBody>
      </p:sp>
      <p:sp>
        <p:nvSpPr>
          <p:cNvPr id="3" name="Content Placeholder 2"/>
          <p:cNvSpPr>
            <a:spLocks noGrp="1"/>
          </p:cNvSpPr>
          <p:nvPr>
            <p:ph idx="1"/>
          </p:nvPr>
        </p:nvSpPr>
        <p:spPr>
          <a:xfrm>
            <a:off x="312498" y="709265"/>
            <a:ext cx="11494020" cy="5422593"/>
          </a:xfrm>
        </p:spPr>
        <p:txBody>
          <a:bodyPr/>
          <a:lstStyle/>
          <a:p>
            <a:pPr marL="0" indent="0">
              <a:buNone/>
            </a:pPr>
            <a:r>
              <a:rPr lang="en-US" sz="1600" b="1" dirty="0" smtClean="0">
                <a:latin typeface="Arial" panose="020B0604020202020204" pitchFamily="34" charset="0"/>
                <a:cs typeface="Arial" panose="020B0604020202020204" pitchFamily="34" charset="0"/>
              </a:rPr>
              <a:t>Temporary </a:t>
            </a:r>
            <a:r>
              <a:rPr lang="en-US" sz="1600" b="1" dirty="0">
                <a:latin typeface="Arial" panose="020B0604020202020204" pitchFamily="34" charset="0"/>
                <a:cs typeface="Arial" panose="020B0604020202020204" pitchFamily="34" charset="0"/>
              </a:rPr>
              <a:t>Total </a:t>
            </a:r>
            <a:r>
              <a:rPr lang="en-US" sz="1600" b="1" dirty="0" smtClean="0">
                <a:latin typeface="Arial" panose="020B0604020202020204" pitchFamily="34" charset="0"/>
                <a:cs typeface="Arial" panose="020B0604020202020204" pitchFamily="34" charset="0"/>
              </a:rPr>
              <a:t>Disablement:</a:t>
            </a:r>
            <a:r>
              <a:rPr lang="en-US" sz="1600" dirty="0">
                <a:latin typeface="Arial" panose="020B0604020202020204" pitchFamily="34" charset="0"/>
                <a:cs typeface="Arial" panose="020B0604020202020204" pitchFamily="34" charset="0"/>
              </a:rPr>
              <a:t> </a:t>
            </a:r>
            <a:endParaRPr lang="en-US" sz="1600" dirty="0" smtClean="0">
              <a:latin typeface="Arial" panose="020B0604020202020204" pitchFamily="34" charset="0"/>
              <a:cs typeface="Arial" panose="020B0604020202020204" pitchFamily="34" charset="0"/>
            </a:endParaRPr>
          </a:p>
          <a:p>
            <a:r>
              <a:rPr lang="en-US" sz="1600" dirty="0" smtClean="0">
                <a:latin typeface="Arial" panose="020B0604020202020204" pitchFamily="34" charset="0"/>
                <a:cs typeface="Arial" panose="020B0604020202020204" pitchFamily="34" charset="0"/>
              </a:rPr>
              <a:t>Admissible only if </a:t>
            </a:r>
            <a:r>
              <a:rPr lang="en-US" sz="1600" dirty="0">
                <a:latin typeface="Arial" panose="020B0604020202020204" pitchFamily="34" charset="0"/>
                <a:cs typeface="Arial" panose="020B0604020202020204" pitchFamily="34" charset="0"/>
              </a:rPr>
              <a:t>TTD commenced within 30 days from the date of the </a:t>
            </a:r>
            <a:r>
              <a:rPr lang="en-US" sz="1600" dirty="0" smtClean="0">
                <a:latin typeface="Arial" panose="020B0604020202020204" pitchFamily="34" charset="0"/>
                <a:cs typeface="Arial" panose="020B0604020202020204" pitchFamily="34" charset="0"/>
              </a:rPr>
              <a:t>Accident. </a:t>
            </a:r>
          </a:p>
          <a:p>
            <a:r>
              <a:rPr lang="en-US" sz="1600" dirty="0" smtClean="0">
                <a:latin typeface="Arial" panose="020B0604020202020204" pitchFamily="34" charset="0"/>
                <a:cs typeface="Arial" panose="020B0604020202020204" pitchFamily="34" charset="0"/>
              </a:rPr>
              <a:t>Compensation payable</a:t>
            </a:r>
            <a:r>
              <a:rPr lang="en-US" sz="1600" dirty="0">
                <a:latin typeface="Arial" panose="020B0604020202020204" pitchFamily="34" charset="0"/>
                <a:cs typeface="Arial" panose="020B0604020202020204" pitchFamily="34" charset="0"/>
              </a:rPr>
              <a:t>, at the rate of 0.2% of the base sum insured per week</a:t>
            </a:r>
            <a:r>
              <a:rPr lang="en-US" sz="1600" dirty="0" smtClean="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till the time the insured person is able to return to </a:t>
            </a:r>
            <a:r>
              <a:rPr lang="en-US" sz="1600" dirty="0" smtClean="0">
                <a:latin typeface="Arial" panose="020B0604020202020204" pitchFamily="34" charset="0"/>
                <a:cs typeface="Arial" panose="020B0604020202020204" pitchFamily="34" charset="0"/>
              </a:rPr>
              <a:t>work /max up to 100 weeks </a:t>
            </a:r>
            <a:endParaRPr lang="en-GB" sz="1600" dirty="0" smtClean="0">
              <a:latin typeface="Arial" panose="020B0604020202020204" pitchFamily="34" charset="0"/>
              <a:cs typeface="Arial" panose="020B0604020202020204" pitchFamily="34" charset="0"/>
            </a:endParaRPr>
          </a:p>
          <a:p>
            <a:r>
              <a:rPr lang="en-US" sz="1600" dirty="0" smtClean="0">
                <a:latin typeface="Arial" panose="020B0604020202020204" pitchFamily="34" charset="0"/>
                <a:cs typeface="Arial" panose="020B0604020202020204" pitchFamily="34" charset="0"/>
              </a:rPr>
              <a:t>The benefit is payable only if the </a:t>
            </a:r>
            <a:r>
              <a:rPr lang="en-US" sz="1600" dirty="0">
                <a:latin typeface="Arial" panose="020B0604020202020204" pitchFamily="34" charset="0"/>
                <a:cs typeface="Arial" panose="020B0604020202020204" pitchFamily="34" charset="0"/>
              </a:rPr>
              <a:t>period of </a:t>
            </a:r>
            <a:r>
              <a:rPr lang="en-US" sz="1600" dirty="0" smtClean="0">
                <a:latin typeface="Arial" panose="020B0604020202020204" pitchFamily="34" charset="0"/>
                <a:cs typeface="Arial" panose="020B0604020202020204" pitchFamily="34" charset="0"/>
              </a:rPr>
              <a:t>TTD </a:t>
            </a:r>
            <a:r>
              <a:rPr lang="en-US" sz="1600" dirty="0">
                <a:latin typeface="Arial" panose="020B0604020202020204" pitchFamily="34" charset="0"/>
                <a:cs typeface="Arial" panose="020B0604020202020204" pitchFamily="34" charset="0"/>
              </a:rPr>
              <a:t>shall </a:t>
            </a:r>
            <a:r>
              <a:rPr lang="en-US" sz="1600" b="1" dirty="0">
                <a:latin typeface="Arial" panose="020B0604020202020204" pitchFamily="34" charset="0"/>
                <a:cs typeface="Arial" panose="020B0604020202020204" pitchFamily="34" charset="0"/>
              </a:rPr>
              <a:t>exceed four consecutive weeks  </a:t>
            </a:r>
            <a:r>
              <a:rPr lang="en-US" sz="1600" dirty="0">
                <a:latin typeface="Arial" panose="020B0604020202020204" pitchFamily="34" charset="0"/>
                <a:cs typeface="Arial" panose="020B0604020202020204" pitchFamily="34" charset="0"/>
              </a:rPr>
              <a:t>from the date of </a:t>
            </a:r>
            <a:r>
              <a:rPr lang="en-US" sz="1600" dirty="0" smtClean="0">
                <a:latin typeface="Arial" panose="020B0604020202020204" pitchFamily="34" charset="0"/>
                <a:cs typeface="Arial" panose="020B0604020202020204" pitchFamily="34" charset="0"/>
              </a:rPr>
              <a:t>accident</a:t>
            </a:r>
            <a:r>
              <a:rPr lang="en-US" sz="1600" dirty="0">
                <a:latin typeface="Arial" panose="020B0604020202020204" pitchFamily="34" charset="0"/>
                <a:cs typeface="Arial" panose="020B0604020202020204" pitchFamily="34" charset="0"/>
              </a:rPr>
              <a:t>.</a:t>
            </a:r>
            <a:r>
              <a:rPr lang="en-US" sz="1600" dirty="0" smtClean="0">
                <a:latin typeface="Arial" panose="020B0604020202020204" pitchFamily="34" charset="0"/>
                <a:cs typeface="Arial" panose="020B0604020202020204" pitchFamily="34" charset="0"/>
              </a:rPr>
              <a:t> </a:t>
            </a:r>
          </a:p>
          <a:p>
            <a:r>
              <a:rPr lang="en-US" sz="1600" dirty="0" smtClean="0">
                <a:latin typeface="Arial" panose="020B0604020202020204" pitchFamily="34" charset="0"/>
                <a:cs typeface="Arial" panose="020B0604020202020204" pitchFamily="34" charset="0"/>
              </a:rPr>
              <a:t>However .payout  shall </a:t>
            </a:r>
            <a:r>
              <a:rPr lang="en-US" sz="1600" dirty="0">
                <a:latin typeface="Arial" panose="020B0604020202020204" pitchFamily="34" charset="0"/>
                <a:cs typeface="Arial" panose="020B0604020202020204" pitchFamily="34" charset="0"/>
              </a:rPr>
              <a:t>be reckoned from the date  of accident and shall be payable for the entire duration of disablement</a:t>
            </a:r>
            <a:r>
              <a:rPr lang="en-US" sz="1600" dirty="0" smtClean="0">
                <a:latin typeface="Arial" panose="020B0604020202020204" pitchFamily="34" charset="0"/>
                <a:cs typeface="Arial" panose="020B0604020202020204" pitchFamily="34" charset="0"/>
              </a:rPr>
              <a:t>.</a:t>
            </a:r>
            <a:endParaRPr lang="en-GB" sz="1600" dirty="0">
              <a:latin typeface="Arial" panose="020B0604020202020204" pitchFamily="34" charset="0"/>
              <a:cs typeface="Arial" panose="020B0604020202020204" pitchFamily="34" charset="0"/>
            </a:endParaRPr>
          </a:p>
          <a:p>
            <a:r>
              <a:rPr lang="en-US" sz="1600" dirty="0" smtClean="0">
                <a:latin typeface="Arial" panose="020B0604020202020204" pitchFamily="34" charset="0"/>
                <a:cs typeface="Arial" panose="020B0604020202020204" pitchFamily="34" charset="0"/>
              </a:rPr>
              <a:t>The </a:t>
            </a:r>
            <a:r>
              <a:rPr lang="en-US" sz="1600" dirty="0">
                <a:latin typeface="Arial" panose="020B0604020202020204" pitchFamily="34" charset="0"/>
                <a:cs typeface="Arial" panose="020B0604020202020204" pitchFamily="34" charset="0"/>
              </a:rPr>
              <a:t>compensation shall be paid </a:t>
            </a:r>
            <a:r>
              <a:rPr lang="en-US" sz="1600" dirty="0" smtClean="0">
                <a:latin typeface="Arial" panose="020B0604020202020204" pitchFamily="34" charset="0"/>
                <a:cs typeface="Arial" panose="020B0604020202020204" pitchFamily="34" charset="0"/>
              </a:rPr>
              <a:t>at </a:t>
            </a:r>
            <a:r>
              <a:rPr lang="en-US" sz="1600" dirty="0">
                <a:latin typeface="Arial" panose="020B0604020202020204" pitchFamily="34" charset="0"/>
                <a:cs typeface="Arial" panose="020B0604020202020204" pitchFamily="34" charset="0"/>
              </a:rPr>
              <a:t>quarterly </a:t>
            </a:r>
            <a:r>
              <a:rPr lang="en-US" sz="1600" dirty="0" smtClean="0">
                <a:latin typeface="Arial" panose="020B0604020202020204" pitchFamily="34" charset="0"/>
                <a:cs typeface="Arial" panose="020B0604020202020204" pitchFamily="34" charset="0"/>
              </a:rPr>
              <a:t>intervals. If </a:t>
            </a:r>
            <a:r>
              <a:rPr lang="en-US" sz="1600" dirty="0">
                <a:latin typeface="Arial" panose="020B0604020202020204" pitchFamily="34" charset="0"/>
                <a:cs typeface="Arial" panose="020B0604020202020204" pitchFamily="34" charset="0"/>
              </a:rPr>
              <a:t>the period of temporary total disablement is for less than a quarter or three months, the compensation may be paid at the end of the disablement </a:t>
            </a:r>
            <a:r>
              <a:rPr lang="en-US" sz="1600" dirty="0" smtClean="0">
                <a:latin typeface="Arial" panose="020B0604020202020204" pitchFamily="34" charset="0"/>
                <a:cs typeface="Arial" panose="020B0604020202020204" pitchFamily="34" charset="0"/>
              </a:rPr>
              <a:t>period</a:t>
            </a:r>
            <a:r>
              <a:rPr lang="en-US" sz="1600" dirty="0" smtClean="0">
                <a:latin typeface="Arial" panose="020B0604020202020204" pitchFamily="34" charset="0"/>
                <a:cs typeface="Arial" panose="020B0604020202020204" pitchFamily="34" charset="0"/>
              </a:rPr>
              <a:t>.</a:t>
            </a:r>
          </a:p>
          <a:p>
            <a:endParaRPr lang="en-US" sz="1600" dirty="0">
              <a:latin typeface="Arial" panose="020B0604020202020204" pitchFamily="34" charset="0"/>
              <a:cs typeface="Arial" panose="020B0604020202020204" pitchFamily="34" charset="0"/>
            </a:endParaRPr>
          </a:p>
          <a:p>
            <a:pPr marL="0" indent="0">
              <a:buNone/>
            </a:pPr>
            <a:r>
              <a:rPr lang="en-US" sz="1600" b="1" dirty="0" err="1">
                <a:latin typeface="Arial" panose="020B0604020202020204" pitchFamily="34" charset="0"/>
                <a:cs typeface="Arial" panose="020B0604020202020204" pitchFamily="34" charset="0"/>
              </a:rPr>
              <a:t>Hospitalisation</a:t>
            </a:r>
            <a:r>
              <a:rPr lang="en-US" sz="1600" b="1" dirty="0">
                <a:latin typeface="Arial" panose="020B0604020202020204" pitchFamily="34" charset="0"/>
                <a:cs typeface="Arial" panose="020B0604020202020204" pitchFamily="34" charset="0"/>
              </a:rPr>
              <a:t> Expenses due to Accident: </a:t>
            </a:r>
            <a:endParaRPr lang="en-US" sz="1600" b="1" dirty="0" smtClean="0">
              <a:latin typeface="Arial" panose="020B0604020202020204" pitchFamily="34" charset="0"/>
              <a:cs typeface="Arial" panose="020B0604020202020204" pitchFamily="34" charset="0"/>
            </a:endParaRPr>
          </a:p>
          <a:p>
            <a:r>
              <a:rPr lang="en-US" sz="1600" dirty="0" smtClean="0">
                <a:latin typeface="Arial" panose="020B0604020202020204" pitchFamily="34" charset="0"/>
                <a:cs typeface="Arial" panose="020B0604020202020204" pitchFamily="34" charset="0"/>
              </a:rPr>
              <a:t>Medical expenses </a:t>
            </a:r>
            <a:r>
              <a:rPr lang="en-US" sz="1600" dirty="0">
                <a:latin typeface="Arial" panose="020B0604020202020204" pitchFamily="34" charset="0"/>
                <a:cs typeface="Arial" panose="020B0604020202020204" pitchFamily="34" charset="0"/>
              </a:rPr>
              <a:t>incurred for </a:t>
            </a:r>
            <a:r>
              <a:rPr lang="en-US" sz="1600" dirty="0" err="1">
                <a:latin typeface="Arial" panose="020B0604020202020204" pitchFamily="34" charset="0"/>
                <a:cs typeface="Arial" panose="020B0604020202020204" pitchFamily="34" charset="0"/>
              </a:rPr>
              <a:t>hospitalisation</a:t>
            </a:r>
            <a:r>
              <a:rPr lang="en-US" sz="1600" dirty="0">
                <a:latin typeface="Arial" panose="020B0604020202020204" pitchFamily="34" charset="0"/>
                <a:cs typeface="Arial" panose="020B0604020202020204" pitchFamily="34" charset="0"/>
              </a:rPr>
              <a:t> arising due to accident during the policy period, up to the limit of  10% of the base sum insured, specified in the policy </a:t>
            </a:r>
            <a:r>
              <a:rPr lang="en-US" sz="1600" dirty="0" smtClean="0">
                <a:latin typeface="Arial" panose="020B0604020202020204" pitchFamily="34" charset="0"/>
                <a:cs typeface="Arial" panose="020B0604020202020204" pitchFamily="34" charset="0"/>
              </a:rPr>
              <a:t>schedule</a:t>
            </a:r>
          </a:p>
          <a:p>
            <a:r>
              <a:rPr lang="en-US" sz="1600" dirty="0">
                <a:latin typeface="Arial" panose="020B0604020202020204" pitchFamily="34" charset="0"/>
                <a:cs typeface="Arial" panose="020B0604020202020204" pitchFamily="34" charset="0"/>
              </a:rPr>
              <a:t>The following other expenses necessitated due to injury shall also be covered </a:t>
            </a:r>
            <a:r>
              <a:rPr lang="en-US" sz="1600" dirty="0" smtClean="0">
                <a:latin typeface="Arial" panose="020B0604020202020204" pitchFamily="34" charset="0"/>
                <a:cs typeface="Arial" panose="020B0604020202020204" pitchFamily="34" charset="0"/>
              </a:rPr>
              <a:t>:</a:t>
            </a:r>
            <a:endParaRPr lang="en-GB" sz="1600" dirty="0">
              <a:latin typeface="Arial" panose="020B0604020202020204" pitchFamily="34" charset="0"/>
              <a:cs typeface="Arial" panose="020B0604020202020204" pitchFamily="34" charset="0"/>
            </a:endParaRPr>
          </a:p>
          <a:p>
            <a:pPr lvl="1"/>
            <a:r>
              <a:rPr lang="en-US" sz="1600" dirty="0">
                <a:latin typeface="Arial" panose="020B0604020202020204" pitchFamily="34" charset="0"/>
                <a:cs typeface="Arial" panose="020B0604020202020204" pitchFamily="34" charset="0"/>
              </a:rPr>
              <a:t>Dental treatment.</a:t>
            </a:r>
            <a:endParaRPr lang="en-GB" sz="1600" dirty="0">
              <a:latin typeface="Arial" panose="020B0604020202020204" pitchFamily="34" charset="0"/>
              <a:cs typeface="Arial" panose="020B0604020202020204" pitchFamily="34" charset="0"/>
            </a:endParaRPr>
          </a:p>
          <a:p>
            <a:pPr lvl="1"/>
            <a:r>
              <a:rPr lang="en-US" sz="1600" dirty="0">
                <a:latin typeface="Arial" panose="020B0604020202020204" pitchFamily="34" charset="0"/>
                <a:cs typeface="Arial" panose="020B0604020202020204" pitchFamily="34" charset="0"/>
              </a:rPr>
              <a:t>Plastic surgery.</a:t>
            </a:r>
            <a:endParaRPr lang="en-GB" sz="1600" dirty="0">
              <a:latin typeface="Arial" panose="020B0604020202020204" pitchFamily="34" charset="0"/>
              <a:cs typeface="Arial" panose="020B0604020202020204" pitchFamily="34" charset="0"/>
            </a:endParaRPr>
          </a:p>
          <a:p>
            <a:pPr lvl="1"/>
            <a:r>
              <a:rPr lang="en-US" sz="1600" dirty="0">
                <a:latin typeface="Arial" panose="020B0604020202020204" pitchFamily="34" charset="0"/>
                <a:cs typeface="Arial" panose="020B0604020202020204" pitchFamily="34" charset="0"/>
              </a:rPr>
              <a:t>All the day care treatments.</a:t>
            </a:r>
            <a:endParaRPr lang="en-GB" sz="1600" dirty="0">
              <a:latin typeface="Arial" panose="020B0604020202020204" pitchFamily="34" charset="0"/>
              <a:cs typeface="Arial" panose="020B0604020202020204" pitchFamily="34" charset="0"/>
            </a:endParaRPr>
          </a:p>
          <a:p>
            <a:pPr lvl="1"/>
            <a:r>
              <a:rPr lang="en-US" sz="1600" dirty="0">
                <a:latin typeface="Arial" panose="020B0604020202020204" pitchFamily="34" charset="0"/>
                <a:cs typeface="Arial" panose="020B0604020202020204" pitchFamily="34" charset="0"/>
              </a:rPr>
              <a:t>Expenses incurred on road Ambulance subject to a maximum of </a:t>
            </a:r>
            <a:r>
              <a:rPr lang="en-US" sz="1600" dirty="0" err="1">
                <a:latin typeface="Arial" panose="020B0604020202020204" pitchFamily="34" charset="0"/>
                <a:cs typeface="Arial" panose="020B0604020202020204" pitchFamily="34" charset="0"/>
              </a:rPr>
              <a:t>Rs</a:t>
            </a:r>
            <a:r>
              <a:rPr lang="en-US" sz="1600" dirty="0">
                <a:latin typeface="Arial" panose="020B0604020202020204" pitchFamily="34" charset="0"/>
                <a:cs typeface="Arial" panose="020B0604020202020204" pitchFamily="34" charset="0"/>
              </a:rPr>
              <a:t>. 2000/- per </a:t>
            </a:r>
            <a:r>
              <a:rPr lang="en-US" sz="1600" dirty="0" smtClean="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hospitalization</a:t>
            </a:r>
            <a:r>
              <a:rPr lang="en-US" sz="1600" dirty="0" smtClean="0">
                <a:latin typeface="Arial" panose="020B0604020202020204" pitchFamily="34" charset="0"/>
                <a:cs typeface="Arial" panose="020B0604020202020204" pitchFamily="34" charset="0"/>
              </a:rPr>
              <a:t>.</a:t>
            </a:r>
            <a:endParaRPr lang="en-US" sz="1600" dirty="0">
              <a:latin typeface="Arial" panose="020B0604020202020204" pitchFamily="34" charset="0"/>
              <a:cs typeface="Arial" panose="020B0604020202020204" pitchFamily="34" charset="0"/>
            </a:endParaRPr>
          </a:p>
          <a:p>
            <a:pPr marL="457200" lvl="1" indent="0">
              <a:buNone/>
            </a:pPr>
            <a:endParaRPr lang="en-GB" sz="1400" dirty="0">
              <a:latin typeface="Arial" panose="020B0604020202020204" pitchFamily="34" charset="0"/>
              <a:cs typeface="Arial" panose="020B0604020202020204" pitchFamily="34" charset="0"/>
            </a:endParaRPr>
          </a:p>
          <a:p>
            <a:endParaRPr lang="en-GB" sz="1400" dirty="0">
              <a:latin typeface="Arial" panose="020B0604020202020204" pitchFamily="34" charset="0"/>
              <a:cs typeface="Arial" panose="020B0604020202020204" pitchFamily="34" charset="0"/>
            </a:endParaRPr>
          </a:p>
        </p:txBody>
      </p:sp>
      <p:cxnSp>
        <p:nvCxnSpPr>
          <p:cNvPr id="6" name="Straight Connector 5"/>
          <p:cNvCxnSpPr/>
          <p:nvPr/>
        </p:nvCxnSpPr>
        <p:spPr>
          <a:xfrm>
            <a:off x="339392" y="543878"/>
            <a:ext cx="9745902"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39392" y="697237"/>
            <a:ext cx="11467126" cy="5434621"/>
          </a:xfrm>
          <a:prstGeom prst="rect">
            <a:avLst/>
          </a:prstGeom>
          <a:noFill/>
          <a:ln w="222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18415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0318" y="96184"/>
            <a:ext cx="10515600" cy="603064"/>
          </a:xfrm>
        </p:spPr>
        <p:txBody>
          <a:bodyPr/>
          <a:lstStyle/>
          <a:p>
            <a:r>
              <a:rPr lang="en-US" sz="2800" b="1" dirty="0">
                <a:solidFill>
                  <a:srgbClr val="C00000"/>
                </a:solidFill>
                <a:latin typeface="Arial" panose="020B0604020202020204" pitchFamily="34" charset="0"/>
              </a:rPr>
              <a:t>Claim Admissibility</a:t>
            </a:r>
            <a:endParaRPr lang="en-US" sz="2800" b="1" dirty="0">
              <a:solidFill>
                <a:srgbClr val="C00000"/>
              </a:solidFill>
              <a:latin typeface="Arial" panose="020B0604020202020204" pitchFamily="34" charset="0"/>
              <a:ea typeface="+mn-ea"/>
              <a:cs typeface="+mn-cs"/>
            </a:endParaRPr>
          </a:p>
        </p:txBody>
      </p:sp>
      <p:sp>
        <p:nvSpPr>
          <p:cNvPr id="3" name="Content Placeholder 2"/>
          <p:cNvSpPr>
            <a:spLocks noGrp="1"/>
          </p:cNvSpPr>
          <p:nvPr>
            <p:ph idx="1"/>
          </p:nvPr>
        </p:nvSpPr>
        <p:spPr>
          <a:xfrm>
            <a:off x="312498" y="709265"/>
            <a:ext cx="11494020" cy="5422593"/>
          </a:xfrm>
        </p:spPr>
        <p:txBody>
          <a:bodyPr/>
          <a:lstStyle/>
          <a:p>
            <a:pPr marL="0" lvl="0" indent="0">
              <a:buNone/>
            </a:pPr>
            <a:r>
              <a:rPr lang="en-US" sz="1600" b="1" dirty="0">
                <a:latin typeface="Arial" panose="020B0604020202020204" pitchFamily="34" charset="0"/>
                <a:cs typeface="Arial" panose="020B0604020202020204" pitchFamily="34" charset="0"/>
              </a:rPr>
              <a:t>Education Grant:</a:t>
            </a:r>
            <a:endParaRPr lang="en-GB" sz="1600" b="1" dirty="0">
              <a:latin typeface="Arial" panose="020B0604020202020204" pitchFamily="34" charset="0"/>
              <a:cs typeface="Arial" panose="020B0604020202020204" pitchFamily="34" charset="0"/>
            </a:endParaRPr>
          </a:p>
          <a:p>
            <a:pPr marL="0" indent="0">
              <a:buNone/>
            </a:pPr>
            <a:r>
              <a:rPr lang="en-US" sz="1600" dirty="0">
                <a:latin typeface="Arial" panose="020B0604020202020204" pitchFamily="34" charset="0"/>
                <a:cs typeface="Arial" panose="020B0604020202020204" pitchFamily="34" charset="0"/>
              </a:rPr>
              <a:t>Following an admissible claim </a:t>
            </a:r>
            <a:r>
              <a:rPr lang="en-US" sz="1600" dirty="0" smtClean="0">
                <a:latin typeface="Arial" panose="020B0604020202020204" pitchFamily="34" charset="0"/>
                <a:cs typeface="Arial" panose="020B0604020202020204" pitchFamily="34" charset="0"/>
              </a:rPr>
              <a:t>of insured towards </a:t>
            </a:r>
            <a:r>
              <a:rPr lang="en-US" sz="1600" dirty="0">
                <a:latin typeface="Arial" panose="020B0604020202020204" pitchFamily="34" charset="0"/>
                <a:cs typeface="Arial" panose="020B0604020202020204" pitchFamily="34" charset="0"/>
              </a:rPr>
              <a:t>Death or Permanent Total Disability of the insured person, the company shall pay a one-time educational grant of 10% of the Base Sum insured (specified in the policy schedule), per </a:t>
            </a:r>
            <a:r>
              <a:rPr lang="en-US" sz="1600" dirty="0" smtClean="0">
                <a:latin typeface="Arial" panose="020B0604020202020204" pitchFamily="34" charset="0"/>
                <a:cs typeface="Arial" panose="020B0604020202020204" pitchFamily="34" charset="0"/>
              </a:rPr>
              <a:t>child </a:t>
            </a:r>
            <a:r>
              <a:rPr lang="en-US" sz="1600" dirty="0">
                <a:latin typeface="Arial" panose="020B0604020202020204" pitchFamily="34" charset="0"/>
                <a:cs typeface="Arial" panose="020B0604020202020204" pitchFamily="34" charset="0"/>
              </a:rPr>
              <a:t>to all dependent children of the Insured provided that:</a:t>
            </a:r>
            <a:endParaRPr lang="en-GB" sz="1600" dirty="0">
              <a:latin typeface="Arial" panose="020B0604020202020204" pitchFamily="34" charset="0"/>
              <a:cs typeface="Arial" panose="020B0604020202020204" pitchFamily="34" charset="0"/>
            </a:endParaRPr>
          </a:p>
          <a:p>
            <a:pPr marL="342900" lvl="0" indent="-342900">
              <a:buFont typeface="+mj-lt"/>
              <a:buAutoNum type="alphaLcParenR"/>
            </a:pPr>
            <a:r>
              <a:rPr lang="en-US" sz="1600" dirty="0">
                <a:latin typeface="Arial" panose="020B0604020202020204" pitchFamily="34" charset="0"/>
                <a:cs typeface="Arial" panose="020B0604020202020204" pitchFamily="34" charset="0"/>
              </a:rPr>
              <a:t>Such Dependent Child/ Children is/are pursuing an educational course as a full time student in an educational institution.</a:t>
            </a:r>
            <a:endParaRPr lang="en-GB" sz="1600" dirty="0">
              <a:latin typeface="Arial" panose="020B0604020202020204" pitchFamily="34" charset="0"/>
              <a:cs typeface="Arial" panose="020B0604020202020204" pitchFamily="34" charset="0"/>
            </a:endParaRPr>
          </a:p>
          <a:p>
            <a:pPr marL="342900" lvl="0" indent="-342900">
              <a:buFont typeface="+mj-lt"/>
              <a:buAutoNum type="alphaLcParenR"/>
            </a:pPr>
            <a:r>
              <a:rPr lang="en-US" sz="1600" dirty="0">
                <a:latin typeface="Arial" panose="020B0604020202020204" pitchFamily="34" charset="0"/>
                <a:cs typeface="Arial" panose="020B0604020202020204" pitchFamily="34" charset="0"/>
              </a:rPr>
              <a:t>Age of the child or children as the case shall not be more than 25 completed years</a:t>
            </a:r>
            <a:r>
              <a:rPr lang="en-US" sz="1600" dirty="0" smtClean="0">
                <a:latin typeface="Arial" panose="020B0604020202020204" pitchFamily="34" charset="0"/>
                <a:cs typeface="Arial" panose="020B0604020202020204" pitchFamily="34" charset="0"/>
              </a:rPr>
              <a:t>.</a:t>
            </a:r>
          </a:p>
          <a:p>
            <a:pPr marL="342900" lvl="0" indent="-342900">
              <a:buFont typeface="+mj-lt"/>
              <a:buAutoNum type="alphaLcParenR"/>
            </a:pPr>
            <a:r>
              <a:rPr lang="en-US" sz="1600" dirty="0" smtClean="0">
                <a:latin typeface="Arial" panose="020B0604020202020204" pitchFamily="34" charset="0"/>
                <a:cs typeface="Arial" panose="020B0604020202020204" pitchFamily="34" charset="0"/>
              </a:rPr>
              <a:t>Maximum </a:t>
            </a:r>
            <a:r>
              <a:rPr lang="en-US" sz="1600" dirty="0" err="1" smtClean="0">
                <a:latin typeface="Arial" panose="020B0604020202020204" pitchFamily="34" charset="0"/>
                <a:cs typeface="Arial" panose="020B0604020202020204" pitchFamily="34" charset="0"/>
              </a:rPr>
              <a:t>upto</a:t>
            </a:r>
            <a:r>
              <a:rPr lang="en-US" sz="1600" dirty="0" smtClean="0">
                <a:latin typeface="Arial" panose="020B0604020202020204" pitchFamily="34" charset="0"/>
                <a:cs typeface="Arial" panose="020B0604020202020204" pitchFamily="34" charset="0"/>
              </a:rPr>
              <a:t> 50 % on Base cover Sum Insured opted by insured.</a:t>
            </a:r>
          </a:p>
          <a:p>
            <a:pPr marL="342900" lvl="0" indent="-342900">
              <a:buFont typeface="+mj-lt"/>
              <a:buAutoNum type="alphaLcParenR"/>
            </a:pPr>
            <a:endParaRPr lang="en-US" sz="1600" dirty="0">
              <a:latin typeface="Arial" panose="020B0604020202020204" pitchFamily="34" charset="0"/>
              <a:cs typeface="Arial" panose="020B0604020202020204" pitchFamily="34" charset="0"/>
            </a:endParaRPr>
          </a:p>
          <a:p>
            <a:pPr marL="342900" lvl="0" indent="-342900">
              <a:buFont typeface="+mj-lt"/>
              <a:buAutoNum type="alphaLcParenR"/>
            </a:pPr>
            <a:endParaRPr lang="en-US" sz="1600" dirty="0" smtClean="0">
              <a:latin typeface="Arial" panose="020B0604020202020204" pitchFamily="34" charset="0"/>
              <a:cs typeface="Arial" panose="020B0604020202020204" pitchFamily="34" charset="0"/>
            </a:endParaRPr>
          </a:p>
          <a:p>
            <a:pPr marL="342900" lvl="0" indent="-342900">
              <a:buFont typeface="+mj-lt"/>
              <a:buAutoNum type="alphaLcParenR"/>
            </a:pPr>
            <a:endParaRPr lang="en-US" sz="1600" dirty="0">
              <a:latin typeface="Arial" panose="020B0604020202020204" pitchFamily="34" charset="0"/>
              <a:cs typeface="Arial" panose="020B0604020202020204" pitchFamily="34" charset="0"/>
            </a:endParaRPr>
          </a:p>
          <a:p>
            <a:pPr marL="0" indent="0">
              <a:buNone/>
            </a:pPr>
            <a:r>
              <a:rPr lang="en-US" sz="1600" b="1" u="heavy" dirty="0">
                <a:latin typeface="Arial" panose="020B0604020202020204" pitchFamily="34" charset="0"/>
                <a:cs typeface="Arial" panose="020B0604020202020204" pitchFamily="34" charset="0"/>
              </a:rPr>
              <a:t>Note:</a:t>
            </a:r>
            <a:endParaRPr lang="en-GB" sz="1600" b="1" dirty="0">
              <a:latin typeface="Arial" panose="020B0604020202020204" pitchFamily="34" charset="0"/>
              <a:cs typeface="Arial" panose="020B0604020202020204" pitchFamily="34" charset="0"/>
            </a:endParaRPr>
          </a:p>
          <a:p>
            <a:pPr lvl="0">
              <a:spcBef>
                <a:spcPts val="0"/>
              </a:spcBef>
            </a:pPr>
            <a:r>
              <a:rPr lang="en-US" sz="1600" dirty="0">
                <a:latin typeface="Arial" panose="020B0604020202020204" pitchFamily="34" charset="0"/>
                <a:cs typeface="Arial" panose="020B0604020202020204" pitchFamily="34" charset="0"/>
              </a:rPr>
              <a:t>The benefits payable under each of the optional covers are independent and over and above the base sum insured.</a:t>
            </a:r>
          </a:p>
          <a:p>
            <a:pPr lvl="0">
              <a:spcBef>
                <a:spcPts val="0"/>
              </a:spcBef>
            </a:pPr>
            <a:r>
              <a:rPr lang="en-US" sz="1600" dirty="0">
                <a:latin typeface="Arial" panose="020B0604020202020204" pitchFamily="34" charset="0"/>
                <a:cs typeface="Arial" panose="020B0604020202020204" pitchFamily="34" charset="0"/>
              </a:rPr>
              <a:t>Claim admissibility under the optional covers “Temporary total disablement” and “hospitalization due to accident” is independent of claim admissibility under the base covers.</a:t>
            </a:r>
            <a:endParaRPr lang="en-GB" sz="1600" dirty="0">
              <a:latin typeface="Arial" panose="020B0604020202020204" pitchFamily="34" charset="0"/>
              <a:cs typeface="Arial" panose="020B0604020202020204" pitchFamily="34" charset="0"/>
            </a:endParaRPr>
          </a:p>
          <a:p>
            <a:pPr marL="342900" lvl="0" indent="-342900">
              <a:buFont typeface="+mj-lt"/>
              <a:buAutoNum type="alphaLcParenR"/>
            </a:pPr>
            <a:endParaRPr lang="en-GB" sz="1400" dirty="0">
              <a:latin typeface="Arial" panose="020B0604020202020204" pitchFamily="34" charset="0"/>
              <a:cs typeface="Arial" panose="020B0604020202020204" pitchFamily="34" charset="0"/>
            </a:endParaRPr>
          </a:p>
          <a:p>
            <a:endParaRPr lang="en-GB" sz="1400" dirty="0">
              <a:latin typeface="Arial" panose="020B0604020202020204" pitchFamily="34" charset="0"/>
              <a:cs typeface="Arial" panose="020B0604020202020204" pitchFamily="34" charset="0"/>
            </a:endParaRPr>
          </a:p>
        </p:txBody>
      </p:sp>
      <p:cxnSp>
        <p:nvCxnSpPr>
          <p:cNvPr id="6" name="Straight Connector 5"/>
          <p:cNvCxnSpPr/>
          <p:nvPr/>
        </p:nvCxnSpPr>
        <p:spPr>
          <a:xfrm>
            <a:off x="339392" y="543878"/>
            <a:ext cx="9745902"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39392" y="697237"/>
            <a:ext cx="11467126" cy="5434621"/>
          </a:xfrm>
          <a:prstGeom prst="rect">
            <a:avLst/>
          </a:prstGeom>
          <a:noFill/>
          <a:ln w="222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366098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0318" y="96184"/>
            <a:ext cx="10515600" cy="603064"/>
          </a:xfrm>
        </p:spPr>
        <p:txBody>
          <a:bodyPr/>
          <a:lstStyle/>
          <a:p>
            <a:r>
              <a:rPr lang="en-US" sz="2800" b="1" dirty="0" smtClean="0">
                <a:solidFill>
                  <a:srgbClr val="C00000"/>
                </a:solidFill>
                <a:latin typeface="Arial" panose="020B0604020202020204" pitchFamily="34" charset="0"/>
              </a:rPr>
              <a:t>Claim Procedure</a:t>
            </a:r>
            <a:endParaRPr lang="en-US" sz="2800" b="1" dirty="0">
              <a:solidFill>
                <a:srgbClr val="C00000"/>
              </a:solidFill>
              <a:latin typeface="Arial" panose="020B0604020202020204" pitchFamily="34" charset="0"/>
              <a:ea typeface="+mn-ea"/>
              <a:cs typeface="+mn-cs"/>
            </a:endParaRPr>
          </a:p>
        </p:txBody>
      </p:sp>
      <p:sp>
        <p:nvSpPr>
          <p:cNvPr id="3" name="Content Placeholder 2"/>
          <p:cNvSpPr>
            <a:spLocks noGrp="1"/>
          </p:cNvSpPr>
          <p:nvPr>
            <p:ph idx="1"/>
          </p:nvPr>
        </p:nvSpPr>
        <p:spPr>
          <a:xfrm>
            <a:off x="339392" y="709265"/>
            <a:ext cx="11467126" cy="5422593"/>
          </a:xfrm>
        </p:spPr>
        <p:txBody>
          <a:bodyPr/>
          <a:lstStyle/>
          <a:p>
            <a:pPr lvl="0">
              <a:lnSpc>
                <a:spcPct val="100000"/>
              </a:lnSpc>
              <a:spcBef>
                <a:spcPts val="0"/>
              </a:spcBef>
              <a:buFont typeface="Wingdings" panose="05000000000000000000" pitchFamily="2" charset="2"/>
              <a:buChar char="q"/>
            </a:pPr>
            <a:r>
              <a:rPr lang="en-US" sz="1600" b="1" dirty="0">
                <a:latin typeface="Arial" panose="020B0604020202020204" pitchFamily="34" charset="0"/>
                <a:cs typeface="Arial" panose="020B0604020202020204" pitchFamily="34" charset="0"/>
              </a:rPr>
              <a:t>Notification of </a:t>
            </a:r>
            <a:r>
              <a:rPr lang="en-US" sz="1600" b="1" dirty="0" smtClean="0">
                <a:latin typeface="Arial" panose="020B0604020202020204" pitchFamily="34" charset="0"/>
                <a:cs typeface="Arial" panose="020B0604020202020204" pitchFamily="34" charset="0"/>
              </a:rPr>
              <a:t>claim:</a:t>
            </a:r>
          </a:p>
          <a:p>
            <a:pPr lvl="0">
              <a:lnSpc>
                <a:spcPct val="100000"/>
              </a:lnSpc>
              <a:spcBef>
                <a:spcPts val="0"/>
              </a:spcBef>
            </a:pPr>
            <a:endParaRPr lang="en-US" sz="500" dirty="0" smtClean="0">
              <a:latin typeface="Arial" panose="020B0604020202020204" pitchFamily="34" charset="0"/>
              <a:cs typeface="Arial" panose="020B0604020202020204" pitchFamily="34" charset="0"/>
            </a:endParaRPr>
          </a:p>
          <a:p>
            <a:pPr lvl="0">
              <a:lnSpc>
                <a:spcPct val="100000"/>
              </a:lnSpc>
              <a:spcBef>
                <a:spcPts val="0"/>
              </a:spcBef>
            </a:pPr>
            <a:r>
              <a:rPr lang="en-US" sz="1600" dirty="0" smtClean="0">
                <a:latin typeface="Arial" panose="020B0604020202020204" pitchFamily="34" charset="0"/>
                <a:cs typeface="Arial" panose="020B0604020202020204" pitchFamily="34" charset="0"/>
              </a:rPr>
              <a:t>Claim Intimation: within </a:t>
            </a:r>
            <a:r>
              <a:rPr lang="en-US" sz="1600" b="1" dirty="0">
                <a:latin typeface="Arial" panose="020B0604020202020204" pitchFamily="34" charset="0"/>
                <a:cs typeface="Arial" panose="020B0604020202020204" pitchFamily="34" charset="0"/>
              </a:rPr>
              <a:t>30 days </a:t>
            </a:r>
            <a:r>
              <a:rPr lang="en-US" sz="1600" dirty="0">
                <a:latin typeface="Arial" panose="020B0604020202020204" pitchFamily="34" charset="0"/>
                <a:cs typeface="Arial" panose="020B0604020202020204" pitchFamily="34" charset="0"/>
              </a:rPr>
              <a:t>of </a:t>
            </a:r>
            <a:r>
              <a:rPr lang="en-US" sz="1600" dirty="0" smtClean="0">
                <a:latin typeface="Arial" panose="020B0604020202020204" pitchFamily="34" charset="0"/>
                <a:cs typeface="Arial" panose="020B0604020202020204" pitchFamily="34" charset="0"/>
              </a:rPr>
              <a:t>event.</a:t>
            </a:r>
            <a:endParaRPr lang="en-GB" sz="1600" dirty="0">
              <a:latin typeface="Arial" panose="020B0604020202020204" pitchFamily="34" charset="0"/>
              <a:cs typeface="Arial" panose="020B0604020202020204" pitchFamily="34" charset="0"/>
            </a:endParaRPr>
          </a:p>
          <a:p>
            <a:pPr lvl="0">
              <a:lnSpc>
                <a:spcPct val="100000"/>
              </a:lnSpc>
              <a:spcBef>
                <a:spcPts val="0"/>
              </a:spcBef>
            </a:pPr>
            <a:endParaRPr lang="en-US" sz="500" dirty="0" smtClean="0">
              <a:latin typeface="Arial" panose="020B0604020202020204" pitchFamily="34" charset="0"/>
              <a:cs typeface="Arial" panose="020B0604020202020204" pitchFamily="34" charset="0"/>
            </a:endParaRPr>
          </a:p>
          <a:p>
            <a:pPr lvl="0">
              <a:lnSpc>
                <a:spcPct val="100000"/>
              </a:lnSpc>
              <a:spcBef>
                <a:spcPts val="0"/>
              </a:spcBef>
            </a:pPr>
            <a:r>
              <a:rPr lang="en-US" sz="1600" dirty="0" smtClean="0">
                <a:latin typeface="Arial" panose="020B0604020202020204" pitchFamily="34" charset="0"/>
                <a:cs typeface="Arial" panose="020B0604020202020204" pitchFamily="34" charset="0"/>
              </a:rPr>
              <a:t>Claim submission : within </a:t>
            </a:r>
            <a:r>
              <a:rPr lang="en-US" sz="1600" b="1" dirty="0" smtClean="0">
                <a:latin typeface="Arial" panose="020B0604020202020204" pitchFamily="34" charset="0"/>
                <a:cs typeface="Arial" panose="020B0604020202020204" pitchFamily="34" charset="0"/>
              </a:rPr>
              <a:t>(1</a:t>
            </a:r>
            <a:r>
              <a:rPr lang="en-US" sz="1600" b="1" dirty="0">
                <a:latin typeface="Arial" panose="020B0604020202020204" pitchFamily="34" charset="0"/>
                <a:cs typeface="Arial" panose="020B0604020202020204" pitchFamily="34" charset="0"/>
              </a:rPr>
              <a:t>) month </a:t>
            </a:r>
            <a:r>
              <a:rPr lang="en-US" sz="1600" dirty="0">
                <a:latin typeface="Arial" panose="020B0604020202020204" pitchFamily="34" charset="0"/>
                <a:cs typeface="Arial" panose="020B0604020202020204" pitchFamily="34" charset="0"/>
              </a:rPr>
              <a:t>after the completion of the treatment or after transportation of the mortal remains/ burial in the event of Death.</a:t>
            </a:r>
            <a:endParaRPr lang="en-GB" sz="1600" dirty="0">
              <a:latin typeface="Arial" panose="020B0604020202020204" pitchFamily="34" charset="0"/>
              <a:cs typeface="Arial" panose="020B0604020202020204" pitchFamily="34" charset="0"/>
            </a:endParaRPr>
          </a:p>
          <a:p>
            <a:pPr>
              <a:lnSpc>
                <a:spcPct val="100000"/>
              </a:lnSpc>
              <a:spcBef>
                <a:spcPts val="0"/>
              </a:spcBef>
            </a:pPr>
            <a:endParaRPr lang="en-US" sz="500" dirty="0" smtClean="0">
              <a:latin typeface="Arial" panose="020B0604020202020204" pitchFamily="34" charset="0"/>
              <a:cs typeface="Arial" panose="020B0604020202020204" pitchFamily="34" charset="0"/>
            </a:endParaRPr>
          </a:p>
          <a:p>
            <a:pPr>
              <a:lnSpc>
                <a:spcPct val="100000"/>
              </a:lnSpc>
              <a:spcBef>
                <a:spcPts val="0"/>
              </a:spcBef>
            </a:pPr>
            <a:r>
              <a:rPr lang="en-US" sz="1600" dirty="0" smtClean="0">
                <a:latin typeface="Arial" panose="020B0604020202020204" pitchFamily="34" charset="0"/>
                <a:cs typeface="Arial" panose="020B0604020202020204" pitchFamily="34" charset="0"/>
              </a:rPr>
              <a:t>Claim under </a:t>
            </a:r>
            <a:r>
              <a:rPr lang="en-US" sz="1600" dirty="0" err="1" smtClean="0">
                <a:latin typeface="Arial" panose="020B0604020202020204" pitchFamily="34" charset="0"/>
                <a:cs typeface="Arial" panose="020B0604020202020204" pitchFamily="34" charset="0"/>
              </a:rPr>
              <a:t>Hospitalisation</a:t>
            </a:r>
            <a:r>
              <a:rPr lang="en-US" sz="1600" dirty="0" smtClean="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Expenses due to </a:t>
            </a:r>
            <a:r>
              <a:rPr lang="en-US" sz="1600" dirty="0" smtClean="0">
                <a:latin typeface="Arial" panose="020B0604020202020204" pitchFamily="34" charset="0"/>
                <a:cs typeface="Arial" panose="020B0604020202020204" pitchFamily="34" charset="0"/>
              </a:rPr>
              <a:t>Accident</a:t>
            </a:r>
            <a:r>
              <a:rPr lang="en-GB" sz="1600" dirty="0" smtClean="0">
                <a:latin typeface="Arial" panose="020B0604020202020204" pitchFamily="34" charset="0"/>
                <a:cs typeface="Arial" panose="020B0604020202020204" pitchFamily="34" charset="0"/>
              </a:rPr>
              <a:t> : </a:t>
            </a:r>
            <a:r>
              <a:rPr lang="en-US" sz="1600" dirty="0" smtClean="0">
                <a:latin typeface="Arial" panose="020B0604020202020204" pitchFamily="34" charset="0"/>
                <a:cs typeface="Arial" panose="020B0604020202020204" pitchFamily="34" charset="0"/>
              </a:rPr>
              <a:t>the </a:t>
            </a:r>
            <a:r>
              <a:rPr lang="en-US" sz="1600" dirty="0">
                <a:latin typeface="Arial" panose="020B0604020202020204" pitchFamily="34" charset="0"/>
                <a:cs typeface="Arial" panose="020B0604020202020204" pitchFamily="34" charset="0"/>
              </a:rPr>
              <a:t>company shall be informed </a:t>
            </a:r>
            <a:r>
              <a:rPr lang="en-US" sz="1600" b="1" dirty="0">
                <a:latin typeface="Arial" panose="020B0604020202020204" pitchFamily="34" charset="0"/>
                <a:cs typeface="Arial" panose="020B0604020202020204" pitchFamily="34" charset="0"/>
              </a:rPr>
              <a:t>within 24 hours </a:t>
            </a:r>
            <a:r>
              <a:rPr lang="en-US" sz="1600" dirty="0">
                <a:latin typeface="Arial" panose="020B0604020202020204" pitchFamily="34" charset="0"/>
                <a:cs typeface="Arial" panose="020B0604020202020204" pitchFamily="34" charset="0"/>
              </a:rPr>
              <a:t>of the admission of the insured person in Hospital.</a:t>
            </a:r>
            <a:endParaRPr lang="en-GB" sz="1600" dirty="0">
              <a:latin typeface="Arial" panose="020B0604020202020204" pitchFamily="34" charset="0"/>
              <a:cs typeface="Arial" panose="020B0604020202020204" pitchFamily="34" charset="0"/>
            </a:endParaRPr>
          </a:p>
          <a:p>
            <a:pPr>
              <a:lnSpc>
                <a:spcPct val="100000"/>
              </a:lnSpc>
              <a:spcBef>
                <a:spcPts val="0"/>
              </a:spcBef>
            </a:pPr>
            <a:endParaRPr lang="en-US" sz="500" b="1" dirty="0" smtClean="0">
              <a:latin typeface="Arial" panose="020B0604020202020204" pitchFamily="34" charset="0"/>
              <a:cs typeface="Arial" panose="020B0604020202020204" pitchFamily="34" charset="0"/>
            </a:endParaRPr>
          </a:p>
          <a:p>
            <a:pPr marL="0" indent="0">
              <a:lnSpc>
                <a:spcPct val="100000"/>
              </a:lnSpc>
              <a:spcBef>
                <a:spcPts val="0"/>
              </a:spcBef>
              <a:buNone/>
            </a:pPr>
            <a:r>
              <a:rPr lang="en-US" sz="1600" b="1" dirty="0" smtClean="0">
                <a:latin typeface="Arial" panose="020B0604020202020204" pitchFamily="34" charset="0"/>
                <a:cs typeface="Arial" panose="020B0604020202020204" pitchFamily="34" charset="0"/>
              </a:rPr>
              <a:t>Note</a:t>
            </a:r>
            <a:r>
              <a:rPr lang="en-US" sz="1600" b="1" dirty="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The Company will examine and relax the time limit mentioned herein above depending upon the merits of the case</a:t>
            </a:r>
            <a:r>
              <a:rPr lang="en-US" sz="1600" dirty="0" smtClean="0">
                <a:latin typeface="Arial" panose="020B0604020202020204" pitchFamily="34" charset="0"/>
                <a:cs typeface="Arial" panose="020B0604020202020204" pitchFamily="34" charset="0"/>
              </a:rPr>
              <a:t>.</a:t>
            </a:r>
          </a:p>
          <a:p>
            <a:pPr marL="0" indent="0">
              <a:lnSpc>
                <a:spcPct val="100000"/>
              </a:lnSpc>
              <a:spcBef>
                <a:spcPts val="0"/>
              </a:spcBef>
              <a:buNone/>
            </a:pPr>
            <a:endParaRPr lang="en-GB" sz="1600" dirty="0">
              <a:latin typeface="Arial" panose="020B0604020202020204" pitchFamily="34" charset="0"/>
              <a:cs typeface="Arial" panose="020B0604020202020204" pitchFamily="34" charset="0"/>
            </a:endParaRPr>
          </a:p>
          <a:p>
            <a:pPr>
              <a:lnSpc>
                <a:spcPct val="100000"/>
              </a:lnSpc>
              <a:spcBef>
                <a:spcPts val="0"/>
              </a:spcBef>
              <a:buFont typeface="Wingdings" panose="05000000000000000000" pitchFamily="2" charset="2"/>
              <a:buChar char="q"/>
            </a:pPr>
            <a:r>
              <a:rPr lang="en-US" sz="1600" b="1" dirty="0">
                <a:latin typeface="Arial" panose="020B0604020202020204" pitchFamily="34" charset="0"/>
                <a:cs typeface="Arial" panose="020B0604020202020204" pitchFamily="34" charset="0"/>
              </a:rPr>
              <a:t>Documents to be </a:t>
            </a:r>
            <a:r>
              <a:rPr lang="en-US" sz="1600" b="1" dirty="0" smtClean="0">
                <a:latin typeface="Arial" panose="020B0604020202020204" pitchFamily="34" charset="0"/>
                <a:cs typeface="Arial" panose="020B0604020202020204" pitchFamily="34" charset="0"/>
              </a:rPr>
              <a:t>submitted</a:t>
            </a:r>
          </a:p>
          <a:p>
            <a:pPr marL="228600" lvl="1">
              <a:lnSpc>
                <a:spcPct val="100000"/>
              </a:lnSpc>
              <a:spcBef>
                <a:spcPts val="0"/>
              </a:spcBef>
            </a:pPr>
            <a:r>
              <a:rPr lang="en-US" sz="1600" b="1" dirty="0" smtClean="0">
                <a:latin typeface="Arial" panose="020B0604020202020204" pitchFamily="34" charset="0"/>
                <a:cs typeface="Arial" panose="020B0604020202020204" pitchFamily="34" charset="0"/>
              </a:rPr>
              <a:t>Basic documents required for All claims</a:t>
            </a:r>
            <a:endParaRPr lang="en-GB" sz="1600" b="1" dirty="0" smtClean="0">
              <a:latin typeface="Arial" panose="020B0604020202020204" pitchFamily="34" charset="0"/>
              <a:cs typeface="Arial" panose="020B0604020202020204" pitchFamily="34" charset="0"/>
            </a:endParaRPr>
          </a:p>
          <a:p>
            <a:pPr marL="631825" lvl="2" indent="-363538">
              <a:lnSpc>
                <a:spcPct val="100000"/>
              </a:lnSpc>
              <a:spcBef>
                <a:spcPts val="0"/>
              </a:spcBef>
              <a:buFont typeface="Wingdings" panose="05000000000000000000" pitchFamily="2" charset="2"/>
              <a:buChar char="Ø"/>
            </a:pPr>
            <a:r>
              <a:rPr lang="en-US" sz="1600" dirty="0" smtClean="0">
                <a:latin typeface="Arial" panose="020B0604020202020204" pitchFamily="34" charset="0"/>
                <a:cs typeface="Arial" panose="020B0604020202020204" pitchFamily="34" charset="0"/>
              </a:rPr>
              <a:t>Duly </a:t>
            </a:r>
            <a:r>
              <a:rPr lang="en-US" sz="1600" dirty="0">
                <a:latin typeface="Arial" panose="020B0604020202020204" pitchFamily="34" charset="0"/>
                <a:cs typeface="Arial" panose="020B0604020202020204" pitchFamily="34" charset="0"/>
              </a:rPr>
              <a:t>completed claim form in original.</a:t>
            </a:r>
            <a:endParaRPr lang="en-GB" sz="1600" dirty="0">
              <a:latin typeface="Arial" panose="020B0604020202020204" pitchFamily="34" charset="0"/>
              <a:cs typeface="Arial" panose="020B0604020202020204" pitchFamily="34" charset="0"/>
            </a:endParaRPr>
          </a:p>
          <a:p>
            <a:pPr marL="631825" lvl="2" indent="-363538">
              <a:lnSpc>
                <a:spcPct val="100000"/>
              </a:lnSpc>
              <a:spcBef>
                <a:spcPts val="0"/>
              </a:spcBef>
              <a:buFont typeface="Wingdings" panose="05000000000000000000" pitchFamily="2" charset="2"/>
              <a:buChar char="Ø"/>
            </a:pPr>
            <a:r>
              <a:rPr lang="en-US" sz="1600" dirty="0">
                <a:latin typeface="Arial" panose="020B0604020202020204" pitchFamily="34" charset="0"/>
                <a:cs typeface="Arial" panose="020B0604020202020204" pitchFamily="34" charset="0"/>
              </a:rPr>
              <a:t>Photo Identity Proof of the insured person</a:t>
            </a:r>
            <a:endParaRPr lang="en-GB" sz="1600" dirty="0">
              <a:latin typeface="Arial" panose="020B0604020202020204" pitchFamily="34" charset="0"/>
              <a:cs typeface="Arial" panose="020B0604020202020204" pitchFamily="34" charset="0"/>
            </a:endParaRPr>
          </a:p>
          <a:p>
            <a:pPr marL="631825" lvl="2" indent="-363538">
              <a:lnSpc>
                <a:spcPct val="100000"/>
              </a:lnSpc>
              <a:spcBef>
                <a:spcPts val="0"/>
              </a:spcBef>
              <a:buFont typeface="Wingdings" panose="05000000000000000000" pitchFamily="2" charset="2"/>
              <a:buChar char="Ø"/>
            </a:pPr>
            <a:r>
              <a:rPr lang="en-US" sz="1600" dirty="0">
                <a:latin typeface="Arial" panose="020B0604020202020204" pitchFamily="34" charset="0"/>
                <a:cs typeface="Arial" panose="020B0604020202020204" pitchFamily="34" charset="0"/>
              </a:rPr>
              <a:t>Copy of FIR/ </a:t>
            </a:r>
            <a:r>
              <a:rPr lang="en-US" sz="1600" dirty="0" err="1">
                <a:latin typeface="Arial" panose="020B0604020202020204" pitchFamily="34" charset="0"/>
                <a:cs typeface="Arial" panose="020B0604020202020204" pitchFamily="34" charset="0"/>
              </a:rPr>
              <a:t>Panchnama</a:t>
            </a:r>
            <a:r>
              <a:rPr lang="en-US" sz="1600" dirty="0">
                <a:latin typeface="Arial" panose="020B0604020202020204" pitchFamily="34" charset="0"/>
                <a:cs typeface="Arial" panose="020B0604020202020204" pitchFamily="34" charset="0"/>
              </a:rPr>
              <a:t> /Police Inquest Report (wherever these reports are required as per the circumstance of the Accident) duly attested by the concerned Police Station</a:t>
            </a:r>
            <a:endParaRPr lang="en-GB" sz="1600" dirty="0">
              <a:latin typeface="Arial" panose="020B0604020202020204" pitchFamily="34" charset="0"/>
              <a:cs typeface="Arial" panose="020B0604020202020204" pitchFamily="34" charset="0"/>
            </a:endParaRPr>
          </a:p>
          <a:p>
            <a:pPr marL="631825" lvl="2" indent="-363538">
              <a:lnSpc>
                <a:spcPct val="100000"/>
              </a:lnSpc>
              <a:spcBef>
                <a:spcPts val="0"/>
              </a:spcBef>
              <a:buFont typeface="Wingdings" panose="05000000000000000000" pitchFamily="2" charset="2"/>
              <a:buChar char="Ø"/>
            </a:pPr>
            <a:r>
              <a:rPr lang="en-US" sz="1600" dirty="0">
                <a:latin typeface="Arial" panose="020B0604020202020204" pitchFamily="34" charset="0"/>
                <a:cs typeface="Arial" panose="020B0604020202020204" pitchFamily="34" charset="0"/>
              </a:rPr>
              <a:t>Copy of Medico Legal Certificate (wherever it is required as per the circumstance of the Accident) duly attested by the concerned Hospital</a:t>
            </a:r>
            <a:endParaRPr lang="en-GB" sz="1600" dirty="0">
              <a:latin typeface="Arial" panose="020B0604020202020204" pitchFamily="34" charset="0"/>
              <a:cs typeface="Arial" panose="020B0604020202020204" pitchFamily="34" charset="0"/>
            </a:endParaRPr>
          </a:p>
          <a:p>
            <a:pPr marL="631825" lvl="2" indent="-363538">
              <a:lnSpc>
                <a:spcPct val="100000"/>
              </a:lnSpc>
              <a:spcBef>
                <a:spcPts val="0"/>
              </a:spcBef>
              <a:buFont typeface="Wingdings" panose="05000000000000000000" pitchFamily="2" charset="2"/>
              <a:buChar char="Ø"/>
            </a:pPr>
            <a:r>
              <a:rPr lang="en-US" sz="1600" dirty="0">
                <a:latin typeface="Arial" panose="020B0604020202020204" pitchFamily="34" charset="0"/>
                <a:cs typeface="Arial" panose="020B0604020202020204" pitchFamily="34" charset="0"/>
              </a:rPr>
              <a:t>Duly completed CKYC Form or 16 digit CKYC no.</a:t>
            </a:r>
            <a:endParaRPr lang="en-GB" sz="1600" dirty="0">
              <a:latin typeface="Arial" panose="020B0604020202020204" pitchFamily="34" charset="0"/>
              <a:cs typeface="Arial" panose="020B0604020202020204" pitchFamily="34" charset="0"/>
            </a:endParaRPr>
          </a:p>
          <a:p>
            <a:pPr marL="631825" lvl="2" indent="-363538">
              <a:lnSpc>
                <a:spcPct val="100000"/>
              </a:lnSpc>
              <a:spcBef>
                <a:spcPts val="0"/>
              </a:spcBef>
              <a:buFont typeface="Wingdings" panose="05000000000000000000" pitchFamily="2" charset="2"/>
              <a:buChar char="Ø"/>
            </a:pPr>
            <a:r>
              <a:rPr lang="en-US" sz="1600" dirty="0">
                <a:latin typeface="Arial" panose="020B0604020202020204" pitchFamily="34" charset="0"/>
                <a:cs typeface="Arial" panose="020B0604020202020204" pitchFamily="34" charset="0"/>
              </a:rPr>
              <a:t>NEFT details of Insured. (NEFT details of Nominee in case of Death)</a:t>
            </a:r>
            <a:endParaRPr lang="en-GB" sz="1600" dirty="0">
              <a:latin typeface="Arial" panose="020B0604020202020204" pitchFamily="34" charset="0"/>
              <a:cs typeface="Arial" panose="020B0604020202020204" pitchFamily="34" charset="0"/>
            </a:endParaRPr>
          </a:p>
          <a:p>
            <a:pPr marL="631825" lvl="2" indent="-363538">
              <a:lnSpc>
                <a:spcPct val="100000"/>
              </a:lnSpc>
              <a:spcBef>
                <a:spcPts val="0"/>
              </a:spcBef>
              <a:buFont typeface="Wingdings" panose="05000000000000000000" pitchFamily="2" charset="2"/>
              <a:buChar char="Ø"/>
            </a:pPr>
            <a:r>
              <a:rPr lang="en-US" sz="1600" dirty="0">
                <a:latin typeface="Arial" panose="020B0604020202020204" pitchFamily="34" charset="0"/>
                <a:cs typeface="Arial" panose="020B0604020202020204" pitchFamily="34" charset="0"/>
              </a:rPr>
              <a:t>Any other relevant document required by the Company for assessment of the </a:t>
            </a:r>
            <a:r>
              <a:rPr lang="en-US" sz="1600" dirty="0" smtClean="0">
                <a:latin typeface="Arial" panose="020B0604020202020204" pitchFamily="34" charset="0"/>
                <a:cs typeface="Arial" panose="020B0604020202020204" pitchFamily="34" charset="0"/>
              </a:rPr>
              <a:t>claim</a:t>
            </a:r>
            <a:endParaRPr lang="en-GB" sz="1600" dirty="0">
              <a:latin typeface="Arial" panose="020B0604020202020204" pitchFamily="34" charset="0"/>
              <a:cs typeface="Arial" panose="020B0604020202020204" pitchFamily="34" charset="0"/>
            </a:endParaRPr>
          </a:p>
        </p:txBody>
      </p:sp>
      <p:cxnSp>
        <p:nvCxnSpPr>
          <p:cNvPr id="6" name="Straight Connector 5"/>
          <p:cNvCxnSpPr/>
          <p:nvPr/>
        </p:nvCxnSpPr>
        <p:spPr>
          <a:xfrm>
            <a:off x="312498" y="576572"/>
            <a:ext cx="9745902"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39392" y="697237"/>
            <a:ext cx="11467126" cy="5434621"/>
          </a:xfrm>
          <a:prstGeom prst="rect">
            <a:avLst/>
          </a:prstGeom>
          <a:noFill/>
          <a:ln w="222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624315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0318" y="96184"/>
            <a:ext cx="10515600" cy="603064"/>
          </a:xfrm>
        </p:spPr>
        <p:txBody>
          <a:bodyPr/>
          <a:lstStyle/>
          <a:p>
            <a:r>
              <a:rPr lang="en-US" sz="2800" b="1" dirty="0">
                <a:solidFill>
                  <a:srgbClr val="C00000"/>
                </a:solidFill>
                <a:latin typeface="Arial" panose="020B0604020202020204" pitchFamily="34" charset="0"/>
              </a:rPr>
              <a:t>Claim Procedure</a:t>
            </a:r>
            <a:endParaRPr lang="en-US" sz="2800" b="1" dirty="0">
              <a:solidFill>
                <a:srgbClr val="C00000"/>
              </a:solidFill>
              <a:latin typeface="Arial" panose="020B0604020202020204" pitchFamily="34" charset="0"/>
              <a:ea typeface="+mn-ea"/>
              <a:cs typeface="+mn-cs"/>
            </a:endParaRPr>
          </a:p>
        </p:txBody>
      </p:sp>
      <p:sp>
        <p:nvSpPr>
          <p:cNvPr id="3" name="Content Placeholder 2"/>
          <p:cNvSpPr>
            <a:spLocks noGrp="1"/>
          </p:cNvSpPr>
          <p:nvPr>
            <p:ph idx="1"/>
          </p:nvPr>
        </p:nvSpPr>
        <p:spPr>
          <a:xfrm>
            <a:off x="339392" y="709265"/>
            <a:ext cx="11467126" cy="5422593"/>
          </a:xfrm>
        </p:spPr>
        <p:txBody>
          <a:bodyPr/>
          <a:lstStyle/>
          <a:p>
            <a:pPr>
              <a:lnSpc>
                <a:spcPct val="100000"/>
              </a:lnSpc>
              <a:spcBef>
                <a:spcPts val="0"/>
              </a:spcBef>
            </a:pPr>
            <a:r>
              <a:rPr lang="en-US" sz="1600" b="1" dirty="0">
                <a:latin typeface="Arial" panose="020B0604020202020204" pitchFamily="34" charset="0"/>
                <a:cs typeface="Arial" panose="020B0604020202020204" pitchFamily="34" charset="0"/>
              </a:rPr>
              <a:t>Documents required in case of Death </a:t>
            </a:r>
            <a:r>
              <a:rPr lang="en-US" sz="1600" b="1" dirty="0" smtClean="0">
                <a:latin typeface="Arial" panose="020B0604020202020204" pitchFamily="34" charset="0"/>
                <a:cs typeface="Arial" panose="020B0604020202020204" pitchFamily="34" charset="0"/>
              </a:rPr>
              <a:t>cover</a:t>
            </a:r>
            <a:endParaRPr lang="en-GB" sz="1600" b="1" dirty="0">
              <a:latin typeface="Arial" panose="020B0604020202020204" pitchFamily="34" charset="0"/>
              <a:cs typeface="Arial" panose="020B0604020202020204" pitchFamily="34" charset="0"/>
            </a:endParaRPr>
          </a:p>
          <a:p>
            <a:pPr marL="514350" lvl="1" indent="-285750">
              <a:lnSpc>
                <a:spcPct val="100000"/>
              </a:lnSpc>
              <a:spcBef>
                <a:spcPts val="0"/>
              </a:spcBef>
              <a:buFont typeface="Wingdings" panose="05000000000000000000" pitchFamily="2" charset="2"/>
              <a:buChar char="Ø"/>
            </a:pPr>
            <a:r>
              <a:rPr lang="en-US" sz="1600" dirty="0">
                <a:latin typeface="Arial" panose="020B0604020202020204" pitchFamily="34" charset="0"/>
                <a:cs typeface="Arial" panose="020B0604020202020204" pitchFamily="34" charset="0"/>
              </a:rPr>
              <a:t>Photocopy of Death certificate</a:t>
            </a:r>
            <a:r>
              <a:rPr lang="en-US" sz="1600" dirty="0" smtClean="0">
                <a:latin typeface="Arial" panose="020B0604020202020204" pitchFamily="34" charset="0"/>
                <a:cs typeface="Arial" panose="020B0604020202020204" pitchFamily="34" charset="0"/>
              </a:rPr>
              <a:t>;</a:t>
            </a:r>
          </a:p>
          <a:p>
            <a:pPr marL="514350" lvl="1" indent="-285750">
              <a:lnSpc>
                <a:spcPct val="100000"/>
              </a:lnSpc>
              <a:spcBef>
                <a:spcPts val="0"/>
              </a:spcBef>
              <a:buFont typeface="Wingdings" panose="05000000000000000000" pitchFamily="2" charset="2"/>
              <a:buChar char="Ø"/>
            </a:pPr>
            <a:r>
              <a:rPr lang="en-US" sz="1600" dirty="0" smtClean="0">
                <a:latin typeface="Arial" panose="020B0604020202020204" pitchFamily="34" charset="0"/>
                <a:cs typeface="Arial" panose="020B0604020202020204" pitchFamily="34" charset="0"/>
              </a:rPr>
              <a:t>Photocopy </a:t>
            </a:r>
            <a:r>
              <a:rPr lang="en-US" sz="1600" dirty="0">
                <a:latin typeface="Arial" panose="020B0604020202020204" pitchFamily="34" charset="0"/>
                <a:cs typeface="Arial" panose="020B0604020202020204" pitchFamily="34" charset="0"/>
              </a:rPr>
              <a:t>of Post Mortem Report (if conducted);</a:t>
            </a:r>
            <a:endParaRPr lang="en-GB" sz="1600" dirty="0">
              <a:latin typeface="Arial" panose="020B0604020202020204" pitchFamily="34" charset="0"/>
              <a:cs typeface="Arial" panose="020B0604020202020204" pitchFamily="34" charset="0"/>
            </a:endParaRPr>
          </a:p>
          <a:p>
            <a:pPr marL="514350" lvl="1" indent="-285750">
              <a:lnSpc>
                <a:spcPct val="100000"/>
              </a:lnSpc>
              <a:spcBef>
                <a:spcPts val="0"/>
              </a:spcBef>
              <a:buFont typeface="Wingdings" panose="05000000000000000000" pitchFamily="2" charset="2"/>
              <a:buChar char="Ø"/>
            </a:pPr>
            <a:r>
              <a:rPr lang="en-US" sz="1600" dirty="0" smtClean="0">
                <a:latin typeface="Arial" panose="020B0604020202020204" pitchFamily="34" charset="0"/>
                <a:cs typeface="Arial" panose="020B0604020202020204" pitchFamily="34" charset="0"/>
              </a:rPr>
              <a:t>Identity </a:t>
            </a:r>
            <a:r>
              <a:rPr lang="en-US" sz="1600" dirty="0">
                <a:latin typeface="Arial" panose="020B0604020202020204" pitchFamily="34" charset="0"/>
                <a:cs typeface="Arial" panose="020B0604020202020204" pitchFamily="34" charset="0"/>
              </a:rPr>
              <a:t>proof of Nominee or Original Succession Certificate/Original Legal Heir Certificate or any other proof to the satisfaction of the Company for the purpose of a valid discharge in case nomination is not filed by deceased.</a:t>
            </a:r>
            <a:endParaRPr lang="en-GB" sz="1600" dirty="0">
              <a:latin typeface="Arial" panose="020B0604020202020204" pitchFamily="34" charset="0"/>
              <a:cs typeface="Arial" panose="020B0604020202020204" pitchFamily="34" charset="0"/>
            </a:endParaRPr>
          </a:p>
          <a:p>
            <a:pPr marL="514350" lvl="1" indent="-285750">
              <a:lnSpc>
                <a:spcPct val="100000"/>
              </a:lnSpc>
              <a:spcBef>
                <a:spcPts val="0"/>
              </a:spcBef>
              <a:buFont typeface="Wingdings" panose="05000000000000000000" pitchFamily="2" charset="2"/>
              <a:buChar char="Ø"/>
            </a:pPr>
            <a:r>
              <a:rPr lang="en-US" sz="1600" dirty="0" smtClean="0">
                <a:latin typeface="Arial" panose="020B0604020202020204" pitchFamily="34" charset="0"/>
                <a:cs typeface="Arial" panose="020B0604020202020204" pitchFamily="34" charset="0"/>
              </a:rPr>
              <a:t>Post-mortem </a:t>
            </a:r>
            <a:r>
              <a:rPr lang="en-US" sz="1600" dirty="0">
                <a:latin typeface="Arial" panose="020B0604020202020204" pitchFamily="34" charset="0"/>
                <a:cs typeface="Arial" panose="020B0604020202020204" pitchFamily="34" charset="0"/>
              </a:rPr>
              <a:t>requisition request (If post-mortem conducted)</a:t>
            </a:r>
            <a:endParaRPr lang="en-GB" sz="1600" dirty="0">
              <a:latin typeface="Arial" panose="020B0604020202020204" pitchFamily="34" charset="0"/>
              <a:cs typeface="Arial" panose="020B0604020202020204" pitchFamily="34" charset="0"/>
            </a:endParaRPr>
          </a:p>
          <a:p>
            <a:pPr marL="514350" lvl="1" indent="-285750">
              <a:lnSpc>
                <a:spcPct val="100000"/>
              </a:lnSpc>
              <a:spcBef>
                <a:spcPts val="0"/>
              </a:spcBef>
              <a:buFont typeface="Wingdings" panose="05000000000000000000" pitchFamily="2" charset="2"/>
              <a:buChar char="Ø"/>
            </a:pPr>
            <a:r>
              <a:rPr lang="en-US" sz="1600" dirty="0" smtClean="0">
                <a:latin typeface="Arial" panose="020B0604020202020204" pitchFamily="34" charset="0"/>
                <a:cs typeface="Arial" panose="020B0604020202020204" pitchFamily="34" charset="0"/>
              </a:rPr>
              <a:t>In </a:t>
            </a:r>
            <a:r>
              <a:rPr lang="en-US" sz="1600" dirty="0">
                <a:latin typeface="Arial" panose="020B0604020202020204" pitchFamily="34" charset="0"/>
                <a:cs typeface="Arial" panose="020B0604020202020204" pitchFamily="34" charset="0"/>
              </a:rPr>
              <a:t>absence of post-mortem report , documents related to accidental hospitalization / consultation papers for treatment taken immediately after accident / Investigation reports/ case papers</a:t>
            </a:r>
            <a:endParaRPr lang="en-GB" sz="1600" dirty="0">
              <a:latin typeface="Arial" panose="020B0604020202020204" pitchFamily="34" charset="0"/>
              <a:cs typeface="Arial" panose="020B0604020202020204" pitchFamily="34" charset="0"/>
            </a:endParaRPr>
          </a:p>
          <a:p>
            <a:pPr marL="514350" lvl="1" indent="-285750">
              <a:lnSpc>
                <a:spcPct val="100000"/>
              </a:lnSpc>
              <a:spcBef>
                <a:spcPts val="0"/>
              </a:spcBef>
              <a:buFont typeface="Wingdings" panose="05000000000000000000" pitchFamily="2" charset="2"/>
              <a:buChar char="Ø"/>
            </a:pPr>
            <a:r>
              <a:rPr lang="en-US" sz="1600" dirty="0" smtClean="0">
                <a:latin typeface="Arial" panose="020B0604020202020204" pitchFamily="34" charset="0"/>
                <a:cs typeface="Arial" panose="020B0604020202020204" pitchFamily="34" charset="0"/>
              </a:rPr>
              <a:t>Certificate </a:t>
            </a:r>
            <a:r>
              <a:rPr lang="en-US" sz="1600" dirty="0">
                <a:latin typeface="Arial" panose="020B0604020202020204" pitchFamily="34" charset="0"/>
                <a:cs typeface="Arial" panose="020B0604020202020204" pitchFamily="34" charset="0"/>
              </a:rPr>
              <a:t>issued by electricity board stating cause of death as electrocution </a:t>
            </a:r>
            <a:endParaRPr lang="en-GB" sz="1600" dirty="0">
              <a:latin typeface="Arial" panose="020B0604020202020204" pitchFamily="34" charset="0"/>
              <a:cs typeface="Arial" panose="020B0604020202020204" pitchFamily="34" charset="0"/>
            </a:endParaRPr>
          </a:p>
          <a:p>
            <a:pPr marL="514350" lvl="1" indent="-285750">
              <a:lnSpc>
                <a:spcPct val="100000"/>
              </a:lnSpc>
              <a:spcBef>
                <a:spcPts val="0"/>
              </a:spcBef>
              <a:buFont typeface="Wingdings" panose="05000000000000000000" pitchFamily="2" charset="2"/>
              <a:buChar char="Ø"/>
            </a:pPr>
            <a:r>
              <a:rPr lang="en-US" sz="1600" dirty="0" smtClean="0">
                <a:latin typeface="Arial" panose="020B0604020202020204" pitchFamily="34" charset="0"/>
                <a:cs typeface="Arial" panose="020B0604020202020204" pitchFamily="34" charset="0"/>
              </a:rPr>
              <a:t>Copy </a:t>
            </a:r>
            <a:r>
              <a:rPr lang="en-US" sz="1600" dirty="0">
                <a:latin typeface="Arial" panose="020B0604020202020204" pitchFamily="34" charset="0"/>
                <a:cs typeface="Arial" panose="020B0604020202020204" pitchFamily="34" charset="0"/>
              </a:rPr>
              <a:t>of viscera report if preserved.</a:t>
            </a:r>
            <a:endParaRPr lang="en-GB" sz="1600" dirty="0">
              <a:latin typeface="Arial" panose="020B0604020202020204" pitchFamily="34" charset="0"/>
              <a:cs typeface="Arial" panose="020B0604020202020204" pitchFamily="34" charset="0"/>
            </a:endParaRPr>
          </a:p>
          <a:p>
            <a:pPr marL="514350" lvl="1" indent="-285750">
              <a:lnSpc>
                <a:spcPct val="100000"/>
              </a:lnSpc>
              <a:spcBef>
                <a:spcPts val="0"/>
              </a:spcBef>
              <a:buFont typeface="Wingdings" panose="05000000000000000000" pitchFamily="2" charset="2"/>
              <a:buChar char="Ø"/>
            </a:pPr>
            <a:r>
              <a:rPr lang="en-US" sz="1600" dirty="0" smtClean="0">
                <a:latin typeface="Arial" panose="020B0604020202020204" pitchFamily="34" charset="0"/>
                <a:cs typeface="Arial" panose="020B0604020202020204" pitchFamily="34" charset="0"/>
              </a:rPr>
              <a:t>Copy </a:t>
            </a:r>
            <a:r>
              <a:rPr lang="en-US" sz="1600" dirty="0">
                <a:latin typeface="Arial" panose="020B0604020202020204" pitchFamily="34" charset="0"/>
                <a:cs typeface="Arial" panose="020B0604020202020204" pitchFamily="34" charset="0"/>
              </a:rPr>
              <a:t>of histopathology report if </a:t>
            </a:r>
            <a:r>
              <a:rPr lang="en-US" sz="1600" dirty="0" smtClean="0">
                <a:latin typeface="Arial" panose="020B0604020202020204" pitchFamily="34" charset="0"/>
                <a:cs typeface="Arial" panose="020B0604020202020204" pitchFamily="34" charset="0"/>
              </a:rPr>
              <a:t>conducted.</a:t>
            </a:r>
          </a:p>
          <a:p>
            <a:pPr marL="514350" lvl="1" indent="-285750">
              <a:lnSpc>
                <a:spcPct val="100000"/>
              </a:lnSpc>
              <a:spcBef>
                <a:spcPts val="0"/>
              </a:spcBef>
              <a:buFont typeface="Wingdings" panose="05000000000000000000" pitchFamily="2" charset="2"/>
              <a:buChar char="Ø"/>
            </a:pPr>
            <a:endParaRPr lang="en-GB" sz="500" dirty="0">
              <a:latin typeface="Arial" panose="020B0604020202020204" pitchFamily="34" charset="0"/>
              <a:cs typeface="Arial" panose="020B0604020202020204" pitchFamily="34" charset="0"/>
            </a:endParaRPr>
          </a:p>
          <a:p>
            <a:pPr>
              <a:lnSpc>
                <a:spcPct val="100000"/>
              </a:lnSpc>
              <a:spcBef>
                <a:spcPts val="0"/>
              </a:spcBef>
            </a:pPr>
            <a:r>
              <a:rPr lang="en-US" sz="1600" dirty="0">
                <a:latin typeface="Arial" panose="020B0604020202020204" pitchFamily="34" charset="0"/>
                <a:cs typeface="Arial" panose="020B0604020202020204" pitchFamily="34" charset="0"/>
              </a:rPr>
              <a:t> </a:t>
            </a:r>
            <a:r>
              <a:rPr lang="en-US" sz="1600" b="1" dirty="0">
                <a:latin typeface="Arial" panose="020B0604020202020204" pitchFamily="34" charset="0"/>
                <a:cs typeface="Arial" panose="020B0604020202020204" pitchFamily="34" charset="0"/>
              </a:rPr>
              <a:t>Documents required in case of Permanent Total Disablement (PTD) / Permanent Partial Disablement (</a:t>
            </a:r>
            <a:r>
              <a:rPr lang="en-US" sz="1600" b="1" dirty="0" smtClean="0">
                <a:latin typeface="Arial" panose="020B0604020202020204" pitchFamily="34" charset="0"/>
                <a:cs typeface="Arial" panose="020B0604020202020204" pitchFamily="34" charset="0"/>
              </a:rPr>
              <a:t>PPD)</a:t>
            </a:r>
            <a:endParaRPr lang="en-GB" sz="1600" b="1" dirty="0">
              <a:latin typeface="Arial" panose="020B0604020202020204" pitchFamily="34" charset="0"/>
              <a:cs typeface="Arial" panose="020B0604020202020204" pitchFamily="34" charset="0"/>
            </a:endParaRPr>
          </a:p>
          <a:p>
            <a:pPr marL="514350" lvl="1" indent="-285750">
              <a:lnSpc>
                <a:spcPct val="100000"/>
              </a:lnSpc>
              <a:spcBef>
                <a:spcPts val="0"/>
              </a:spcBef>
              <a:buFont typeface="Wingdings" panose="05000000000000000000" pitchFamily="2" charset="2"/>
              <a:buChar char="Ø"/>
            </a:pPr>
            <a:r>
              <a:rPr lang="en-US" sz="1600" dirty="0">
                <a:latin typeface="Arial" panose="020B0604020202020204" pitchFamily="34" charset="0"/>
                <a:cs typeface="Arial" panose="020B0604020202020204" pitchFamily="34" charset="0"/>
              </a:rPr>
              <a:t>Original treating Medical Practitioner’s certificate describing the disablement </a:t>
            </a:r>
            <a:endParaRPr lang="en-GB" sz="1600" dirty="0">
              <a:latin typeface="Arial" panose="020B0604020202020204" pitchFamily="34" charset="0"/>
              <a:cs typeface="Arial" panose="020B0604020202020204" pitchFamily="34" charset="0"/>
            </a:endParaRPr>
          </a:p>
          <a:p>
            <a:pPr marL="514350" lvl="1" indent="-285750">
              <a:lnSpc>
                <a:spcPct val="100000"/>
              </a:lnSpc>
              <a:spcBef>
                <a:spcPts val="0"/>
              </a:spcBef>
              <a:buFont typeface="Wingdings" panose="05000000000000000000" pitchFamily="2" charset="2"/>
              <a:buChar char="Ø"/>
            </a:pPr>
            <a:r>
              <a:rPr lang="en-US" sz="1600" dirty="0">
                <a:latin typeface="Arial" panose="020B0604020202020204" pitchFamily="34" charset="0"/>
                <a:cs typeface="Arial" panose="020B0604020202020204" pitchFamily="34" charset="0"/>
              </a:rPr>
              <a:t>Original Discharge summary from the Hospital</a:t>
            </a:r>
            <a:endParaRPr lang="en-GB" sz="1600" dirty="0">
              <a:latin typeface="Arial" panose="020B0604020202020204" pitchFamily="34" charset="0"/>
              <a:cs typeface="Arial" panose="020B0604020202020204" pitchFamily="34" charset="0"/>
            </a:endParaRPr>
          </a:p>
          <a:p>
            <a:pPr marL="514350" lvl="1" indent="-285750">
              <a:lnSpc>
                <a:spcPct val="100000"/>
              </a:lnSpc>
              <a:spcBef>
                <a:spcPts val="0"/>
              </a:spcBef>
              <a:buFont typeface="Wingdings" panose="05000000000000000000" pitchFamily="2" charset="2"/>
              <a:buChar char="Ø"/>
            </a:pPr>
            <a:r>
              <a:rPr lang="en-US" sz="1600" dirty="0">
                <a:latin typeface="Arial" panose="020B0604020202020204" pitchFamily="34" charset="0"/>
                <a:cs typeface="Arial" panose="020B0604020202020204" pitchFamily="34" charset="0"/>
              </a:rPr>
              <a:t>Disability certificate issued by treating Medical Practitioner </a:t>
            </a:r>
            <a:endParaRPr lang="en-GB" sz="1600" dirty="0">
              <a:latin typeface="Arial" panose="020B0604020202020204" pitchFamily="34" charset="0"/>
              <a:cs typeface="Arial" panose="020B0604020202020204" pitchFamily="34" charset="0"/>
            </a:endParaRPr>
          </a:p>
          <a:p>
            <a:pPr marL="514350" lvl="1" indent="-285750">
              <a:lnSpc>
                <a:spcPct val="100000"/>
              </a:lnSpc>
              <a:spcBef>
                <a:spcPts val="0"/>
              </a:spcBef>
              <a:buFont typeface="Wingdings" panose="05000000000000000000" pitchFamily="2" charset="2"/>
              <a:buChar char="Ø"/>
            </a:pPr>
            <a:r>
              <a:rPr lang="en-US" sz="1600" dirty="0">
                <a:latin typeface="Arial" panose="020B0604020202020204" pitchFamily="34" charset="0"/>
                <a:cs typeface="Arial" panose="020B0604020202020204" pitchFamily="34" charset="0"/>
              </a:rPr>
              <a:t>For disability of Loss of Use </a:t>
            </a:r>
            <a:r>
              <a:rPr lang="en-US" sz="1600" dirty="0" smtClean="0">
                <a:latin typeface="Arial" panose="020B0604020202020204" pitchFamily="34" charset="0"/>
                <a:cs typeface="Arial" panose="020B0604020202020204" pitchFamily="34" charset="0"/>
              </a:rPr>
              <a:t>(e.g. Loss </a:t>
            </a:r>
            <a:r>
              <a:rPr lang="en-US" sz="1600" dirty="0">
                <a:latin typeface="Arial" panose="020B0604020202020204" pitchFamily="34" charset="0"/>
                <a:cs typeface="Arial" panose="020B0604020202020204" pitchFamily="34" charset="0"/>
              </a:rPr>
              <a:t>of Use of both ears, </a:t>
            </a:r>
            <a:r>
              <a:rPr lang="en-US" sz="1600" dirty="0" smtClean="0">
                <a:latin typeface="Arial" panose="020B0604020202020204" pitchFamily="34" charset="0"/>
                <a:cs typeface="Arial" panose="020B0604020202020204" pitchFamily="34" charset="0"/>
              </a:rPr>
              <a:t>Loss </a:t>
            </a:r>
            <a:r>
              <a:rPr lang="en-US" sz="1600" dirty="0">
                <a:latin typeface="Arial" panose="020B0604020202020204" pitchFamily="34" charset="0"/>
                <a:cs typeface="Arial" panose="020B0604020202020204" pitchFamily="34" charset="0"/>
              </a:rPr>
              <a:t>of Use of one ear and any such functional disability for </a:t>
            </a:r>
            <a:r>
              <a:rPr lang="en-US" sz="1600" dirty="0" smtClean="0">
                <a:latin typeface="Arial" panose="020B0604020202020204" pitchFamily="34" charset="0"/>
                <a:cs typeface="Arial" panose="020B0604020202020204" pitchFamily="34" charset="0"/>
              </a:rPr>
              <a:t>PTD/PPD), </a:t>
            </a:r>
            <a:r>
              <a:rPr lang="en-US" sz="1600" dirty="0">
                <a:latin typeface="Arial" panose="020B0604020202020204" pitchFamily="34" charset="0"/>
                <a:cs typeface="Arial" panose="020B0604020202020204" pitchFamily="34" charset="0"/>
              </a:rPr>
              <a:t>Disability certificate issued by medical board constituted by state government from government hospital</a:t>
            </a:r>
            <a:endParaRPr lang="en-GB" sz="1600" dirty="0">
              <a:latin typeface="Arial" panose="020B0604020202020204" pitchFamily="34" charset="0"/>
              <a:cs typeface="Arial" panose="020B0604020202020204" pitchFamily="34" charset="0"/>
            </a:endParaRPr>
          </a:p>
          <a:p>
            <a:pPr marL="514350" lvl="1" indent="-285750">
              <a:lnSpc>
                <a:spcPct val="100000"/>
              </a:lnSpc>
              <a:spcBef>
                <a:spcPts val="0"/>
              </a:spcBef>
              <a:buFont typeface="Wingdings" panose="05000000000000000000" pitchFamily="2" charset="2"/>
              <a:buChar char="Ø"/>
            </a:pPr>
            <a:r>
              <a:rPr lang="en-US" sz="1600" dirty="0">
                <a:latin typeface="Arial" panose="020B0604020202020204" pitchFamily="34" charset="0"/>
                <a:cs typeface="Arial" panose="020B0604020202020204" pitchFamily="34" charset="0"/>
              </a:rPr>
              <a:t>For any other permanent partial disablement, Percentage as assessed by the independent Medical Practitioner and as per disability guidelines of the government (</a:t>
            </a:r>
            <a:r>
              <a:rPr lang="en-US" sz="1600" dirty="0">
                <a:latin typeface="Arial" panose="020B0604020202020204" pitchFamily="34" charset="0"/>
                <a:cs typeface="Arial" panose="020B0604020202020204" pitchFamily="34" charset="0"/>
                <a:hlinkClick r:id="rId2"/>
              </a:rPr>
              <a:t>http://disabilityaffairs.gov.in/content/page/guidelines.php</a:t>
            </a:r>
            <a:r>
              <a:rPr lang="en-US" sz="1600" dirty="0" smtClean="0">
                <a:latin typeface="Arial" panose="020B0604020202020204" pitchFamily="34" charset="0"/>
                <a:cs typeface="Arial" panose="020B0604020202020204" pitchFamily="34" charset="0"/>
              </a:rPr>
              <a:t>)</a:t>
            </a:r>
          </a:p>
          <a:p>
            <a:pPr marL="514350" lvl="1" indent="-285750">
              <a:lnSpc>
                <a:spcPct val="100000"/>
              </a:lnSpc>
              <a:spcBef>
                <a:spcPts val="0"/>
              </a:spcBef>
              <a:buFont typeface="Wingdings" panose="05000000000000000000" pitchFamily="2" charset="2"/>
              <a:buChar char="Ø"/>
            </a:pPr>
            <a:r>
              <a:rPr lang="en-US" sz="1600" dirty="0" smtClean="0">
                <a:latin typeface="Arial" panose="020B0604020202020204" pitchFamily="34" charset="0"/>
                <a:cs typeface="Arial" panose="020B0604020202020204" pitchFamily="34" charset="0"/>
              </a:rPr>
              <a:t>Any </a:t>
            </a:r>
            <a:r>
              <a:rPr lang="en-US" sz="1600" dirty="0">
                <a:latin typeface="Arial" panose="020B0604020202020204" pitchFamily="34" charset="0"/>
                <a:cs typeface="Arial" panose="020B0604020202020204" pitchFamily="34" charset="0"/>
              </a:rPr>
              <a:t>other medical, investigation reports, inpatient or consultation treatment papers, as applicable</a:t>
            </a:r>
            <a:r>
              <a:rPr lang="en-US" sz="1600" dirty="0" smtClean="0">
                <a:latin typeface="Arial" panose="020B0604020202020204" pitchFamily="34" charset="0"/>
                <a:cs typeface="Arial" panose="020B0604020202020204" pitchFamily="34" charset="0"/>
              </a:rPr>
              <a:t>.</a:t>
            </a:r>
            <a:endParaRPr lang="en-GB" sz="1600" dirty="0">
              <a:latin typeface="Arial" panose="020B0604020202020204" pitchFamily="34" charset="0"/>
              <a:cs typeface="Arial" panose="020B0604020202020204" pitchFamily="34" charset="0"/>
            </a:endParaRPr>
          </a:p>
        </p:txBody>
      </p:sp>
      <p:cxnSp>
        <p:nvCxnSpPr>
          <p:cNvPr id="6" name="Straight Connector 5"/>
          <p:cNvCxnSpPr/>
          <p:nvPr/>
        </p:nvCxnSpPr>
        <p:spPr>
          <a:xfrm>
            <a:off x="312498" y="576572"/>
            <a:ext cx="9745902"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39392" y="697237"/>
            <a:ext cx="11467126" cy="5434621"/>
          </a:xfrm>
          <a:prstGeom prst="rect">
            <a:avLst/>
          </a:prstGeom>
          <a:noFill/>
          <a:ln w="222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54097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0318" y="96184"/>
            <a:ext cx="10515600" cy="603064"/>
          </a:xfrm>
        </p:spPr>
        <p:txBody>
          <a:bodyPr/>
          <a:lstStyle/>
          <a:p>
            <a:r>
              <a:rPr lang="en-US" sz="2800" b="1" dirty="0" smtClean="0">
                <a:solidFill>
                  <a:srgbClr val="C00000"/>
                </a:solidFill>
                <a:latin typeface="Arial" panose="020B0604020202020204" pitchFamily="34" charset="0"/>
              </a:rPr>
              <a:t>Discounts and Loadings</a:t>
            </a:r>
            <a:endParaRPr lang="en-US" sz="2800" b="1" dirty="0">
              <a:solidFill>
                <a:srgbClr val="C00000"/>
              </a:solidFill>
              <a:latin typeface="Arial" panose="020B0604020202020204" pitchFamily="34" charset="0"/>
              <a:ea typeface="+mn-ea"/>
              <a:cs typeface="+mn-cs"/>
            </a:endParaRPr>
          </a:p>
        </p:txBody>
      </p:sp>
      <p:sp>
        <p:nvSpPr>
          <p:cNvPr id="3" name="Content Placeholder 2"/>
          <p:cNvSpPr>
            <a:spLocks noGrp="1"/>
          </p:cNvSpPr>
          <p:nvPr>
            <p:ph idx="1"/>
          </p:nvPr>
        </p:nvSpPr>
        <p:spPr>
          <a:xfrm>
            <a:off x="339392" y="682138"/>
            <a:ext cx="11467126" cy="5422593"/>
          </a:xfrm>
        </p:spPr>
        <p:txBody>
          <a:bodyPr/>
          <a:lstStyle/>
          <a:p>
            <a:pPr>
              <a:lnSpc>
                <a:spcPct val="100000"/>
              </a:lnSpc>
              <a:spcBef>
                <a:spcPts val="0"/>
              </a:spcBef>
            </a:pPr>
            <a:r>
              <a:rPr lang="en-US" sz="1600" b="1" dirty="0" smtClean="0">
                <a:latin typeface="Arial" panose="020B0604020202020204" pitchFamily="34" charset="0"/>
                <a:cs typeface="Arial" panose="020B0604020202020204" pitchFamily="34" charset="0"/>
              </a:rPr>
              <a:t>Documents </a:t>
            </a:r>
            <a:r>
              <a:rPr lang="en-US" sz="1600" b="1" dirty="0">
                <a:latin typeface="Arial" panose="020B0604020202020204" pitchFamily="34" charset="0"/>
                <a:cs typeface="Arial" panose="020B0604020202020204" pitchFamily="34" charset="0"/>
              </a:rPr>
              <a:t>required in case of Temporary Total Disablement (</a:t>
            </a:r>
            <a:r>
              <a:rPr lang="en-US" sz="1600" b="1" dirty="0" smtClean="0">
                <a:latin typeface="Arial" panose="020B0604020202020204" pitchFamily="34" charset="0"/>
                <a:cs typeface="Arial" panose="020B0604020202020204" pitchFamily="34" charset="0"/>
              </a:rPr>
              <a:t>TTD)</a:t>
            </a:r>
            <a:endParaRPr lang="en-GB" sz="1600" b="1" dirty="0" smtClean="0">
              <a:latin typeface="Arial" panose="020B0604020202020204" pitchFamily="34" charset="0"/>
              <a:cs typeface="Arial" panose="020B0604020202020204" pitchFamily="34" charset="0"/>
            </a:endParaRPr>
          </a:p>
          <a:p>
            <a:pPr marL="514350" lvl="3" indent="-285750">
              <a:lnSpc>
                <a:spcPct val="100000"/>
              </a:lnSpc>
              <a:spcBef>
                <a:spcPts val="0"/>
              </a:spcBef>
              <a:buFont typeface="Wingdings" panose="05000000000000000000" pitchFamily="2" charset="2"/>
              <a:buChar char="Ø"/>
            </a:pPr>
            <a:r>
              <a:rPr lang="en-US" sz="1600" dirty="0" smtClean="0">
                <a:latin typeface="Arial" panose="020B0604020202020204" pitchFamily="34" charset="0"/>
                <a:cs typeface="Arial" panose="020B0604020202020204" pitchFamily="34" charset="0"/>
              </a:rPr>
              <a:t>Original treating Medical Practitioner’s certificate confirming the disability</a:t>
            </a:r>
            <a:endParaRPr lang="en-GB" sz="1600" dirty="0" smtClean="0">
              <a:latin typeface="Arial" panose="020B0604020202020204" pitchFamily="34" charset="0"/>
              <a:cs typeface="Arial" panose="020B0604020202020204" pitchFamily="34" charset="0"/>
            </a:endParaRPr>
          </a:p>
          <a:p>
            <a:pPr marL="514350" lvl="3" indent="-285750">
              <a:lnSpc>
                <a:spcPct val="100000"/>
              </a:lnSpc>
              <a:spcBef>
                <a:spcPts val="0"/>
              </a:spcBef>
              <a:buFont typeface="Wingdings" panose="05000000000000000000" pitchFamily="2" charset="2"/>
              <a:buChar char="Ø"/>
            </a:pPr>
            <a:r>
              <a:rPr lang="en-US" sz="1600" dirty="0" smtClean="0">
                <a:latin typeface="Arial" panose="020B0604020202020204" pitchFamily="34" charset="0"/>
                <a:cs typeface="Arial" panose="020B0604020202020204" pitchFamily="34" charset="0"/>
              </a:rPr>
              <a:t>Original </a:t>
            </a:r>
            <a:r>
              <a:rPr lang="en-US" sz="1600" dirty="0">
                <a:latin typeface="Arial" panose="020B0604020202020204" pitchFamily="34" charset="0"/>
                <a:cs typeface="Arial" panose="020B0604020202020204" pitchFamily="34" charset="0"/>
              </a:rPr>
              <a:t>Discharge summary from the Hospital</a:t>
            </a:r>
            <a:endParaRPr lang="en-GB" sz="1600" dirty="0">
              <a:latin typeface="Arial" panose="020B0604020202020204" pitchFamily="34" charset="0"/>
              <a:cs typeface="Arial" panose="020B0604020202020204" pitchFamily="34" charset="0"/>
            </a:endParaRPr>
          </a:p>
          <a:p>
            <a:pPr marL="514350" lvl="3" indent="-285750">
              <a:lnSpc>
                <a:spcPct val="100000"/>
              </a:lnSpc>
              <a:spcBef>
                <a:spcPts val="0"/>
              </a:spcBef>
              <a:buFont typeface="Wingdings" panose="05000000000000000000" pitchFamily="2" charset="2"/>
              <a:buChar char="Ø"/>
            </a:pPr>
            <a:r>
              <a:rPr lang="en-US" sz="1600" dirty="0">
                <a:latin typeface="Arial" panose="020B0604020202020204" pitchFamily="34" charset="0"/>
                <a:cs typeface="Arial" panose="020B0604020202020204" pitchFamily="34" charset="0"/>
              </a:rPr>
              <a:t>Any other medical, Original investigation reports, inpatient or consultation treatment papers, as applicable</a:t>
            </a:r>
            <a:endParaRPr lang="en-GB" sz="1600" dirty="0">
              <a:latin typeface="Arial" panose="020B0604020202020204" pitchFamily="34" charset="0"/>
              <a:cs typeface="Arial" panose="020B0604020202020204" pitchFamily="34" charset="0"/>
            </a:endParaRPr>
          </a:p>
          <a:p>
            <a:pPr marL="514350" lvl="3" indent="-285750">
              <a:lnSpc>
                <a:spcPct val="100000"/>
              </a:lnSpc>
              <a:spcBef>
                <a:spcPts val="0"/>
              </a:spcBef>
              <a:buFont typeface="Wingdings" panose="05000000000000000000" pitchFamily="2" charset="2"/>
              <a:buChar char="Ø"/>
            </a:pPr>
            <a:r>
              <a:rPr lang="en-US" sz="1600" dirty="0">
                <a:latin typeface="Arial" panose="020B0604020202020204" pitchFamily="34" charset="0"/>
                <a:cs typeface="Arial" panose="020B0604020202020204" pitchFamily="34" charset="0"/>
              </a:rPr>
              <a:t>Leave/Absence Certificate from Employer (If Employed)</a:t>
            </a:r>
            <a:endParaRPr lang="en-GB" sz="1600" dirty="0">
              <a:latin typeface="Arial" panose="020B0604020202020204" pitchFamily="34" charset="0"/>
              <a:cs typeface="Arial" panose="020B0604020202020204" pitchFamily="34" charset="0"/>
            </a:endParaRPr>
          </a:p>
          <a:p>
            <a:pPr marL="514350" lvl="3" indent="-285750">
              <a:lnSpc>
                <a:spcPct val="100000"/>
              </a:lnSpc>
              <a:spcBef>
                <a:spcPts val="0"/>
              </a:spcBef>
              <a:buFont typeface="Wingdings" panose="05000000000000000000" pitchFamily="2" charset="2"/>
              <a:buChar char="Ø"/>
            </a:pPr>
            <a:r>
              <a:rPr lang="en-US" sz="1600" dirty="0">
                <a:latin typeface="Arial" panose="020B0604020202020204" pitchFamily="34" charset="0"/>
                <a:cs typeface="Arial" panose="020B0604020202020204" pitchFamily="34" charset="0"/>
              </a:rPr>
              <a:t>Medical Practitioner’s certificate confirming the Injury and advising rest/ unfit to work for specified number of days</a:t>
            </a:r>
            <a:endParaRPr lang="en-GB" sz="1600" dirty="0">
              <a:latin typeface="Arial" panose="020B0604020202020204" pitchFamily="34" charset="0"/>
              <a:cs typeface="Arial" panose="020B0604020202020204" pitchFamily="34" charset="0"/>
            </a:endParaRPr>
          </a:p>
          <a:p>
            <a:pPr marL="514350" lvl="3" indent="-285750">
              <a:lnSpc>
                <a:spcPct val="100000"/>
              </a:lnSpc>
              <a:spcBef>
                <a:spcPts val="0"/>
              </a:spcBef>
              <a:buFont typeface="Wingdings" panose="05000000000000000000" pitchFamily="2" charset="2"/>
              <a:buChar char="Ø"/>
            </a:pPr>
            <a:r>
              <a:rPr lang="en-US" sz="1600" dirty="0">
                <a:latin typeface="Arial" panose="020B0604020202020204" pitchFamily="34" charset="0"/>
                <a:cs typeface="Arial" panose="020B0604020202020204" pitchFamily="34" charset="0"/>
              </a:rPr>
              <a:t>Fitness Certificate issued by the treating doctor</a:t>
            </a:r>
            <a:r>
              <a:rPr lang="en-US" sz="1600" dirty="0" smtClean="0">
                <a:latin typeface="Arial" panose="020B0604020202020204" pitchFamily="34" charset="0"/>
                <a:cs typeface="Arial" panose="020B0604020202020204" pitchFamily="34" charset="0"/>
              </a:rPr>
              <a:t>.</a:t>
            </a:r>
            <a:r>
              <a:rPr lang="en-US" sz="1600" dirty="0">
                <a:latin typeface="Arial" panose="020B0604020202020204" pitchFamily="34" charset="0"/>
                <a:cs typeface="Arial" panose="020B0604020202020204" pitchFamily="34" charset="0"/>
              </a:rPr>
              <a:t> </a:t>
            </a:r>
            <a:endParaRPr lang="en-US" sz="1600" dirty="0" smtClean="0">
              <a:latin typeface="Arial" panose="020B0604020202020204" pitchFamily="34" charset="0"/>
              <a:cs typeface="Arial" panose="020B0604020202020204" pitchFamily="34" charset="0"/>
            </a:endParaRPr>
          </a:p>
          <a:p>
            <a:pPr marL="1371600" lvl="3" indent="0">
              <a:lnSpc>
                <a:spcPct val="100000"/>
              </a:lnSpc>
              <a:spcBef>
                <a:spcPts val="0"/>
              </a:spcBef>
              <a:buNone/>
            </a:pPr>
            <a:endParaRPr lang="en-GB" sz="500" dirty="0">
              <a:latin typeface="Arial" panose="020B0604020202020204" pitchFamily="34" charset="0"/>
              <a:cs typeface="Arial" panose="020B0604020202020204" pitchFamily="34" charset="0"/>
            </a:endParaRPr>
          </a:p>
          <a:p>
            <a:pPr marL="363538" lvl="2" indent="-363538">
              <a:lnSpc>
                <a:spcPct val="100000"/>
              </a:lnSpc>
              <a:spcBef>
                <a:spcPts val="0"/>
              </a:spcBef>
            </a:pPr>
            <a:r>
              <a:rPr lang="en-US" sz="1600" b="1" dirty="0">
                <a:latin typeface="Arial" panose="020B0604020202020204" pitchFamily="34" charset="0"/>
                <a:cs typeface="Arial" panose="020B0604020202020204" pitchFamily="34" charset="0"/>
              </a:rPr>
              <a:t>Documents required for </a:t>
            </a:r>
            <a:r>
              <a:rPr lang="en-US" sz="1600" b="1" dirty="0" err="1" smtClean="0">
                <a:latin typeface="Arial" panose="020B0604020202020204" pitchFamily="34" charset="0"/>
                <a:cs typeface="Arial" panose="020B0604020202020204" pitchFamily="34" charset="0"/>
              </a:rPr>
              <a:t>Hospitalisation</a:t>
            </a:r>
            <a:r>
              <a:rPr lang="en-US" sz="1600" b="1" dirty="0" smtClean="0">
                <a:latin typeface="Arial" panose="020B0604020202020204" pitchFamily="34" charset="0"/>
                <a:cs typeface="Arial" panose="020B0604020202020204" pitchFamily="34" charset="0"/>
              </a:rPr>
              <a:t> </a:t>
            </a:r>
            <a:r>
              <a:rPr lang="en-US" sz="1600" b="1" dirty="0">
                <a:latin typeface="Arial" panose="020B0604020202020204" pitchFamily="34" charset="0"/>
                <a:cs typeface="Arial" panose="020B0604020202020204" pitchFamily="34" charset="0"/>
              </a:rPr>
              <a:t>Expenses due to Accident:</a:t>
            </a:r>
            <a:endParaRPr lang="en-GB" sz="1600" b="1" dirty="0">
              <a:latin typeface="Arial" panose="020B0604020202020204" pitchFamily="34" charset="0"/>
              <a:cs typeface="Arial" panose="020B0604020202020204" pitchFamily="34" charset="0"/>
            </a:endParaRPr>
          </a:p>
          <a:p>
            <a:pPr marL="568325" lvl="3" indent="-285750">
              <a:lnSpc>
                <a:spcPct val="100000"/>
              </a:lnSpc>
              <a:spcBef>
                <a:spcPts val="0"/>
              </a:spcBef>
              <a:buFont typeface="Wingdings" panose="05000000000000000000" pitchFamily="2" charset="2"/>
              <a:buChar char="Ø"/>
            </a:pPr>
            <a:r>
              <a:rPr lang="en-US" sz="1600" dirty="0">
                <a:latin typeface="Arial" panose="020B0604020202020204" pitchFamily="34" charset="0"/>
                <a:cs typeface="Arial" panose="020B0604020202020204" pitchFamily="34" charset="0"/>
              </a:rPr>
              <a:t>Original Discharge Summary from The Hospital </a:t>
            </a:r>
            <a:endParaRPr lang="en-GB" sz="1600" dirty="0">
              <a:latin typeface="Arial" panose="020B0604020202020204" pitchFamily="34" charset="0"/>
              <a:cs typeface="Arial" panose="020B0604020202020204" pitchFamily="34" charset="0"/>
            </a:endParaRPr>
          </a:p>
          <a:p>
            <a:pPr marL="568325" lvl="3" indent="-285750">
              <a:lnSpc>
                <a:spcPct val="100000"/>
              </a:lnSpc>
              <a:spcBef>
                <a:spcPts val="0"/>
              </a:spcBef>
              <a:buFont typeface="Wingdings" panose="05000000000000000000" pitchFamily="2" charset="2"/>
              <a:buChar char="Ø"/>
            </a:pPr>
            <a:r>
              <a:rPr lang="en-US" sz="1600" dirty="0">
                <a:latin typeface="Arial" panose="020B0604020202020204" pitchFamily="34" charset="0"/>
                <a:cs typeface="Arial" panose="020B0604020202020204" pitchFamily="34" charset="0"/>
              </a:rPr>
              <a:t>Original Medical &amp; Investigation reports</a:t>
            </a:r>
            <a:endParaRPr lang="en-GB" sz="1600" dirty="0">
              <a:latin typeface="Arial" panose="020B0604020202020204" pitchFamily="34" charset="0"/>
              <a:cs typeface="Arial" panose="020B0604020202020204" pitchFamily="34" charset="0"/>
            </a:endParaRPr>
          </a:p>
          <a:p>
            <a:pPr marL="568325" lvl="3" indent="-285750">
              <a:lnSpc>
                <a:spcPct val="100000"/>
              </a:lnSpc>
              <a:spcBef>
                <a:spcPts val="0"/>
              </a:spcBef>
              <a:buFont typeface="Wingdings" panose="05000000000000000000" pitchFamily="2" charset="2"/>
              <a:buChar char="Ø"/>
            </a:pPr>
            <a:r>
              <a:rPr lang="en-US" sz="1600" dirty="0">
                <a:latin typeface="Arial" panose="020B0604020202020204" pitchFamily="34" charset="0"/>
                <a:cs typeface="Arial" panose="020B0604020202020204" pitchFamily="34" charset="0"/>
              </a:rPr>
              <a:t>Original final hospital bill for hospitalization period,</a:t>
            </a:r>
            <a:endParaRPr lang="en-GB" sz="1600" dirty="0">
              <a:latin typeface="Arial" panose="020B0604020202020204" pitchFamily="34" charset="0"/>
              <a:cs typeface="Arial" panose="020B0604020202020204" pitchFamily="34" charset="0"/>
            </a:endParaRPr>
          </a:p>
          <a:p>
            <a:pPr marL="568325" lvl="3" indent="-285750">
              <a:lnSpc>
                <a:spcPct val="100000"/>
              </a:lnSpc>
              <a:spcBef>
                <a:spcPts val="0"/>
              </a:spcBef>
              <a:buFont typeface="Wingdings" panose="05000000000000000000" pitchFamily="2" charset="2"/>
              <a:buChar char="Ø"/>
            </a:pPr>
            <a:r>
              <a:rPr lang="en-US" sz="1600" dirty="0">
                <a:latin typeface="Arial" panose="020B0604020202020204" pitchFamily="34" charset="0"/>
                <a:cs typeface="Arial" panose="020B0604020202020204" pitchFamily="34" charset="0"/>
              </a:rPr>
              <a:t>Original Prescriptions, and consultation papers of the treatment</a:t>
            </a:r>
            <a:endParaRPr lang="en-GB" sz="1600" dirty="0">
              <a:latin typeface="Arial" panose="020B0604020202020204" pitchFamily="34" charset="0"/>
              <a:cs typeface="Arial" panose="020B0604020202020204" pitchFamily="34" charset="0"/>
            </a:endParaRPr>
          </a:p>
          <a:p>
            <a:pPr marL="568325" lvl="3" indent="-285750">
              <a:lnSpc>
                <a:spcPct val="100000"/>
              </a:lnSpc>
              <a:spcBef>
                <a:spcPts val="0"/>
              </a:spcBef>
              <a:buFont typeface="Wingdings" panose="05000000000000000000" pitchFamily="2" charset="2"/>
              <a:buChar char="Ø"/>
            </a:pPr>
            <a:r>
              <a:rPr lang="en-US" sz="1600" dirty="0">
                <a:latin typeface="Arial" panose="020B0604020202020204" pitchFamily="34" charset="0"/>
                <a:cs typeface="Arial" panose="020B0604020202020204" pitchFamily="34" charset="0"/>
              </a:rPr>
              <a:t>Original Any other medical, investigation reports, as </a:t>
            </a:r>
            <a:r>
              <a:rPr lang="en-US" sz="1600" dirty="0" smtClean="0">
                <a:latin typeface="Arial" panose="020B0604020202020204" pitchFamily="34" charset="0"/>
                <a:cs typeface="Arial" panose="020B0604020202020204" pitchFamily="34" charset="0"/>
              </a:rPr>
              <a:t>applicable</a:t>
            </a:r>
            <a:endParaRPr lang="en-GB" sz="1600" dirty="0" smtClean="0">
              <a:latin typeface="Arial" panose="020B0604020202020204" pitchFamily="34" charset="0"/>
              <a:cs typeface="Arial" panose="020B0604020202020204" pitchFamily="34" charset="0"/>
            </a:endParaRPr>
          </a:p>
          <a:p>
            <a:pPr marL="1371600" lvl="3" indent="0">
              <a:lnSpc>
                <a:spcPct val="100000"/>
              </a:lnSpc>
              <a:spcBef>
                <a:spcPts val="0"/>
              </a:spcBef>
              <a:buNone/>
            </a:pPr>
            <a:endParaRPr lang="en-GB" sz="500" b="1" dirty="0" smtClean="0">
              <a:latin typeface="Arial" panose="020B0604020202020204" pitchFamily="34" charset="0"/>
              <a:cs typeface="Arial" panose="020B0604020202020204" pitchFamily="34" charset="0"/>
            </a:endParaRPr>
          </a:p>
          <a:p>
            <a:pPr marL="268288" lvl="2" indent="-268288">
              <a:lnSpc>
                <a:spcPct val="100000"/>
              </a:lnSpc>
              <a:spcBef>
                <a:spcPts val="0"/>
              </a:spcBef>
            </a:pPr>
            <a:r>
              <a:rPr lang="en-US" sz="1600" b="1" dirty="0" smtClean="0">
                <a:latin typeface="Arial" panose="020B0604020202020204" pitchFamily="34" charset="0"/>
                <a:cs typeface="Arial" panose="020B0604020202020204" pitchFamily="34" charset="0"/>
              </a:rPr>
              <a:t>Documents </a:t>
            </a:r>
            <a:r>
              <a:rPr lang="en-US" sz="1600" b="1" dirty="0">
                <a:latin typeface="Arial" panose="020B0604020202020204" pitchFamily="34" charset="0"/>
                <a:cs typeface="Arial" panose="020B0604020202020204" pitchFamily="34" charset="0"/>
              </a:rPr>
              <a:t>required for </a:t>
            </a:r>
            <a:r>
              <a:rPr lang="en-US" sz="1600" b="1" dirty="0" smtClean="0">
                <a:latin typeface="Arial" panose="020B0604020202020204" pitchFamily="34" charset="0"/>
                <a:cs typeface="Arial" panose="020B0604020202020204" pitchFamily="34" charset="0"/>
              </a:rPr>
              <a:t>Education </a:t>
            </a:r>
            <a:r>
              <a:rPr lang="en-US" sz="1600" b="1" dirty="0">
                <a:latin typeface="Arial" panose="020B0604020202020204" pitchFamily="34" charset="0"/>
                <a:cs typeface="Arial" panose="020B0604020202020204" pitchFamily="34" charset="0"/>
              </a:rPr>
              <a:t>Grant</a:t>
            </a:r>
            <a:r>
              <a:rPr lang="en-US" sz="1600" dirty="0">
                <a:latin typeface="Arial" panose="020B0604020202020204" pitchFamily="34" charset="0"/>
                <a:cs typeface="Arial" panose="020B0604020202020204" pitchFamily="34" charset="0"/>
              </a:rPr>
              <a:t>:</a:t>
            </a:r>
            <a:endParaRPr lang="en-GB" sz="1600" dirty="0">
              <a:latin typeface="Arial" panose="020B0604020202020204" pitchFamily="34" charset="0"/>
              <a:cs typeface="Arial" panose="020B0604020202020204" pitchFamily="34" charset="0"/>
            </a:endParaRPr>
          </a:p>
          <a:p>
            <a:pPr marL="577850" lvl="3" indent="-295275">
              <a:lnSpc>
                <a:spcPct val="100000"/>
              </a:lnSpc>
              <a:spcBef>
                <a:spcPts val="0"/>
              </a:spcBef>
              <a:buFont typeface="Wingdings" panose="05000000000000000000" pitchFamily="2" charset="2"/>
              <a:buChar char="Ø"/>
            </a:pPr>
            <a:r>
              <a:rPr lang="en-US" sz="1600" dirty="0">
                <a:latin typeface="Arial" panose="020B0604020202020204" pitchFamily="34" charset="0"/>
                <a:cs typeface="Arial" panose="020B0604020202020204" pitchFamily="34" charset="0"/>
              </a:rPr>
              <a:t>Photocopy of Proof to establish relationship – Passport/Education certificate establishing proof of relationship of child with parents/Birth Certificate.</a:t>
            </a:r>
            <a:endParaRPr lang="en-GB" sz="1600" dirty="0">
              <a:latin typeface="Arial" panose="020B0604020202020204" pitchFamily="34" charset="0"/>
              <a:cs typeface="Arial" panose="020B0604020202020204" pitchFamily="34" charset="0"/>
            </a:endParaRPr>
          </a:p>
          <a:p>
            <a:pPr marL="577850" lvl="3" indent="-295275">
              <a:lnSpc>
                <a:spcPct val="100000"/>
              </a:lnSpc>
              <a:spcBef>
                <a:spcPts val="0"/>
              </a:spcBef>
              <a:buFont typeface="Wingdings" panose="05000000000000000000" pitchFamily="2" charset="2"/>
              <a:buChar char="Ø"/>
            </a:pPr>
            <a:r>
              <a:rPr lang="en-US" sz="1600" dirty="0">
                <a:latin typeface="Arial" panose="020B0604020202020204" pitchFamily="34" charset="0"/>
                <a:cs typeface="Arial" panose="020B0604020202020204" pitchFamily="34" charset="0"/>
              </a:rPr>
              <a:t>Photocopy of Photo Identity Proof of Child</a:t>
            </a:r>
            <a:endParaRPr lang="en-GB" sz="1600" dirty="0">
              <a:latin typeface="Arial" panose="020B0604020202020204" pitchFamily="34" charset="0"/>
              <a:cs typeface="Arial" panose="020B0604020202020204" pitchFamily="34" charset="0"/>
            </a:endParaRPr>
          </a:p>
          <a:p>
            <a:pPr marL="577850" lvl="3" indent="-295275">
              <a:lnSpc>
                <a:spcPct val="100000"/>
              </a:lnSpc>
              <a:spcBef>
                <a:spcPts val="0"/>
              </a:spcBef>
              <a:buFont typeface="Wingdings" panose="05000000000000000000" pitchFamily="2" charset="2"/>
              <a:buChar char="Ø"/>
            </a:pPr>
            <a:r>
              <a:rPr lang="en-US" sz="1600" dirty="0">
                <a:latin typeface="Arial" panose="020B0604020202020204" pitchFamily="34" charset="0"/>
                <a:cs typeface="Arial" panose="020B0604020202020204" pitchFamily="34" charset="0"/>
              </a:rPr>
              <a:t>Photocopy of Age proof of Child</a:t>
            </a:r>
            <a:endParaRPr lang="en-GB" sz="1600" dirty="0">
              <a:latin typeface="Arial" panose="020B0604020202020204" pitchFamily="34" charset="0"/>
              <a:cs typeface="Arial" panose="020B0604020202020204" pitchFamily="34" charset="0"/>
            </a:endParaRPr>
          </a:p>
          <a:p>
            <a:pPr marL="577850" lvl="3" indent="-295275">
              <a:lnSpc>
                <a:spcPct val="100000"/>
              </a:lnSpc>
              <a:spcBef>
                <a:spcPts val="0"/>
              </a:spcBef>
              <a:buFont typeface="Wingdings" panose="05000000000000000000" pitchFamily="2" charset="2"/>
              <a:buChar char="Ø"/>
            </a:pPr>
            <a:r>
              <a:rPr lang="en-US" sz="1600" dirty="0">
                <a:latin typeface="Arial" panose="020B0604020202020204" pitchFamily="34" charset="0"/>
                <a:cs typeface="Arial" panose="020B0604020202020204" pitchFamily="34" charset="0"/>
              </a:rPr>
              <a:t>Photocopy of </a:t>
            </a:r>
            <a:r>
              <a:rPr lang="en-US" sz="1600" dirty="0" err="1">
                <a:latin typeface="Arial" panose="020B0604020202020204" pitchFamily="34" charset="0"/>
                <a:cs typeface="Arial" panose="020B0604020202020204" pitchFamily="34" charset="0"/>
              </a:rPr>
              <a:t>Bonafide</a:t>
            </a:r>
            <a:r>
              <a:rPr lang="en-US" sz="1600" dirty="0">
                <a:latin typeface="Arial" panose="020B0604020202020204" pitchFamily="34" charset="0"/>
                <a:cs typeface="Arial" panose="020B0604020202020204" pitchFamily="34" charset="0"/>
              </a:rPr>
              <a:t> Certificate issued by the educational institution confirming that he/she is a full time student of the institution</a:t>
            </a:r>
            <a:endParaRPr lang="en-GB" sz="1600" dirty="0">
              <a:latin typeface="Arial" panose="020B0604020202020204" pitchFamily="34" charset="0"/>
              <a:cs typeface="Arial" panose="020B0604020202020204" pitchFamily="34" charset="0"/>
            </a:endParaRPr>
          </a:p>
          <a:p>
            <a:pPr>
              <a:lnSpc>
                <a:spcPct val="100000"/>
              </a:lnSpc>
              <a:spcBef>
                <a:spcPts val="0"/>
              </a:spcBef>
            </a:pPr>
            <a:r>
              <a:rPr lang="en-US" sz="1600" i="1" dirty="0" smtClean="0">
                <a:latin typeface="Arial" panose="020B0604020202020204" pitchFamily="34" charset="0"/>
                <a:cs typeface="Arial" panose="020B0604020202020204" pitchFamily="34" charset="0"/>
              </a:rPr>
              <a:t>Note</a:t>
            </a:r>
            <a:r>
              <a:rPr lang="en-US" sz="1600" i="1" dirty="0">
                <a:latin typeface="Arial" panose="020B0604020202020204" pitchFamily="34" charset="0"/>
                <a:cs typeface="Arial" panose="020B0604020202020204" pitchFamily="34" charset="0"/>
              </a:rPr>
              <a:t>: The details of the children need to be disclosed on proposal form</a:t>
            </a:r>
            <a:endParaRPr lang="en-GB" sz="1600" i="1" dirty="0">
              <a:latin typeface="Arial" panose="020B0604020202020204" pitchFamily="34" charset="0"/>
              <a:cs typeface="Arial" panose="020B0604020202020204" pitchFamily="34" charset="0"/>
            </a:endParaRPr>
          </a:p>
          <a:p>
            <a:pPr lvl="0">
              <a:lnSpc>
                <a:spcPct val="100000"/>
              </a:lnSpc>
              <a:spcBef>
                <a:spcPts val="0"/>
              </a:spcBef>
              <a:buFont typeface="Wingdings" panose="05000000000000000000" pitchFamily="2" charset="2"/>
              <a:buChar char="q"/>
            </a:pPr>
            <a:endParaRPr lang="en-IN" sz="1600" dirty="0">
              <a:latin typeface="Arial" panose="020B0604020202020204" pitchFamily="34" charset="0"/>
              <a:cs typeface="Arial" panose="020B0604020202020204" pitchFamily="34" charset="0"/>
            </a:endParaRPr>
          </a:p>
        </p:txBody>
      </p:sp>
      <p:cxnSp>
        <p:nvCxnSpPr>
          <p:cNvPr id="6" name="Straight Connector 5"/>
          <p:cNvCxnSpPr/>
          <p:nvPr/>
        </p:nvCxnSpPr>
        <p:spPr>
          <a:xfrm>
            <a:off x="312498" y="576572"/>
            <a:ext cx="9745902"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39392" y="697237"/>
            <a:ext cx="11467126" cy="5434621"/>
          </a:xfrm>
          <a:prstGeom prst="rect">
            <a:avLst/>
          </a:prstGeom>
          <a:noFill/>
          <a:ln w="222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786307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0318" y="96184"/>
            <a:ext cx="11110364" cy="603064"/>
          </a:xfrm>
        </p:spPr>
        <p:txBody>
          <a:bodyPr/>
          <a:lstStyle/>
          <a:p>
            <a:r>
              <a:rPr lang="en-US" sz="2800" b="1" dirty="0" err="1" smtClean="0">
                <a:solidFill>
                  <a:srgbClr val="C00000"/>
                </a:solidFill>
                <a:latin typeface="Arial" panose="020B0604020202020204" pitchFamily="34" charset="0"/>
              </a:rPr>
              <a:t>Saral</a:t>
            </a:r>
            <a:r>
              <a:rPr lang="en-US" sz="2800" b="1" dirty="0" smtClean="0">
                <a:solidFill>
                  <a:srgbClr val="C00000"/>
                </a:solidFill>
                <a:latin typeface="Arial" panose="020B0604020202020204" pitchFamily="34" charset="0"/>
              </a:rPr>
              <a:t> Suraksha </a:t>
            </a:r>
            <a:r>
              <a:rPr lang="en-US" sz="2800" b="1" dirty="0" err="1" smtClean="0">
                <a:solidFill>
                  <a:srgbClr val="C00000"/>
                </a:solidFill>
                <a:latin typeface="Arial" panose="020B0604020202020204" pitchFamily="34" charset="0"/>
              </a:rPr>
              <a:t>Bima</a:t>
            </a:r>
            <a:r>
              <a:rPr lang="en-US" sz="2800" b="1" dirty="0" smtClean="0">
                <a:solidFill>
                  <a:srgbClr val="C00000"/>
                </a:solidFill>
                <a:latin typeface="Arial" panose="020B0604020202020204" pitchFamily="34" charset="0"/>
              </a:rPr>
              <a:t>,  </a:t>
            </a:r>
            <a:r>
              <a:rPr lang="en-US" sz="2800" b="1" dirty="0">
                <a:solidFill>
                  <a:srgbClr val="C00000"/>
                </a:solidFill>
                <a:latin typeface="Arial" panose="020B0604020202020204" pitchFamily="34" charset="0"/>
              </a:rPr>
              <a:t>Future Generali India Insurance Co. Ltd</a:t>
            </a:r>
            <a:endParaRPr lang="en-US" sz="2800" b="1" dirty="0">
              <a:solidFill>
                <a:srgbClr val="C00000"/>
              </a:solidFill>
              <a:latin typeface="Arial" panose="020B0604020202020204" pitchFamily="34" charset="0"/>
              <a:ea typeface="+mn-ea"/>
              <a:cs typeface="+mn-cs"/>
            </a:endParaRPr>
          </a:p>
        </p:txBody>
      </p:sp>
      <p:sp>
        <p:nvSpPr>
          <p:cNvPr id="3" name="Content Placeholder 2"/>
          <p:cNvSpPr>
            <a:spLocks noGrp="1"/>
          </p:cNvSpPr>
          <p:nvPr>
            <p:ph idx="1"/>
          </p:nvPr>
        </p:nvSpPr>
        <p:spPr>
          <a:xfrm>
            <a:off x="312498" y="709265"/>
            <a:ext cx="11494020" cy="5422593"/>
          </a:xfrm>
        </p:spPr>
        <p:txBody>
          <a:bodyPr/>
          <a:lstStyle/>
          <a:p>
            <a:pPr marL="0" indent="0">
              <a:lnSpc>
                <a:spcPct val="100000"/>
              </a:lnSpc>
              <a:spcBef>
                <a:spcPts val="0"/>
              </a:spcBef>
              <a:buNone/>
            </a:pPr>
            <a:r>
              <a:rPr lang="en-US" sz="2000" b="1" dirty="0" smtClean="0">
                <a:latin typeface="Arial" panose="020B0604020202020204" pitchFamily="34" charset="0"/>
                <a:cs typeface="Arial" panose="020B0604020202020204" pitchFamily="34" charset="0"/>
              </a:rPr>
              <a:t>Requirement </a:t>
            </a:r>
          </a:p>
          <a:p>
            <a:pPr marL="0" indent="0">
              <a:lnSpc>
                <a:spcPct val="100000"/>
              </a:lnSpc>
              <a:spcBef>
                <a:spcPts val="0"/>
              </a:spcBef>
              <a:buNone/>
            </a:pPr>
            <a:endParaRPr lang="en-US" sz="1100" b="1" dirty="0">
              <a:latin typeface="Arial" panose="020B0604020202020204" pitchFamily="34" charset="0"/>
              <a:cs typeface="Arial" panose="020B0604020202020204" pitchFamily="34" charset="0"/>
            </a:endParaRPr>
          </a:p>
          <a:p>
            <a:pPr>
              <a:lnSpc>
                <a:spcPct val="100000"/>
              </a:lnSpc>
              <a:spcBef>
                <a:spcPts val="0"/>
              </a:spcBef>
            </a:pPr>
            <a:r>
              <a:rPr lang="en-US" sz="2000" dirty="0" smtClean="0">
                <a:latin typeface="Arial" panose="020B0604020202020204" pitchFamily="34" charset="0"/>
                <a:cs typeface="Arial" panose="020B0604020202020204" pitchFamily="34" charset="0"/>
              </a:rPr>
              <a:t>Filing done </a:t>
            </a:r>
            <a:r>
              <a:rPr lang="en-US" sz="2000" dirty="0" smtClean="0">
                <a:latin typeface="Arial" panose="020B0604020202020204" pitchFamily="34" charset="0"/>
                <a:cs typeface="Arial" panose="020B0604020202020204" pitchFamily="34" charset="0"/>
              </a:rPr>
              <a:t>basis </a:t>
            </a:r>
            <a:r>
              <a:rPr lang="en-US" sz="2000" dirty="0" smtClean="0">
                <a:latin typeface="Arial" panose="020B0604020202020204" pitchFamily="34" charset="0"/>
                <a:cs typeface="Arial" panose="020B0604020202020204" pitchFamily="34" charset="0"/>
              </a:rPr>
              <a:t>IRDAI </a:t>
            </a:r>
            <a:r>
              <a:rPr lang="en-US" sz="2000" dirty="0" smtClean="0">
                <a:latin typeface="Arial" panose="020B0604020202020204" pitchFamily="34" charset="0"/>
                <a:cs typeface="Arial" panose="020B0604020202020204" pitchFamily="34" charset="0"/>
              </a:rPr>
              <a:t>Circular (</a:t>
            </a:r>
            <a:r>
              <a:rPr lang="en-GB" sz="2000" dirty="0" smtClean="0">
                <a:latin typeface="Arial" panose="020B0604020202020204" pitchFamily="34" charset="0"/>
                <a:cs typeface="Arial" panose="020B0604020202020204" pitchFamily="34" charset="0"/>
              </a:rPr>
              <a:t>Ref</a:t>
            </a:r>
            <a:r>
              <a:rPr lang="en-GB" sz="2000" dirty="0">
                <a:latin typeface="Arial" panose="020B0604020202020204" pitchFamily="34" charset="0"/>
                <a:cs typeface="Arial" panose="020B0604020202020204" pitchFamily="34" charset="0"/>
              </a:rPr>
              <a:t>: IRDA/HLT/GDL/MISC/036/02/2021</a:t>
            </a:r>
            <a:r>
              <a:rPr lang="en-GB" sz="2000" dirty="0" smtClean="0">
                <a:latin typeface="Arial" panose="020B0604020202020204" pitchFamily="34" charset="0"/>
                <a:cs typeface="Arial" panose="020B0604020202020204" pitchFamily="34" charset="0"/>
              </a:rPr>
              <a:t>) </a:t>
            </a:r>
            <a:r>
              <a:rPr lang="en-IN" sz="2000" dirty="0" smtClean="0">
                <a:latin typeface="Arial" panose="020B0604020202020204" pitchFamily="34" charset="0"/>
                <a:cs typeface="Arial" panose="020B0604020202020204" pitchFamily="34" charset="0"/>
              </a:rPr>
              <a:t>dated 25</a:t>
            </a:r>
            <a:r>
              <a:rPr lang="en-IN" sz="2000" baseline="30000" dirty="0" smtClean="0">
                <a:latin typeface="Arial" panose="020B0604020202020204" pitchFamily="34" charset="0"/>
                <a:cs typeface="Arial" panose="020B0604020202020204" pitchFamily="34" charset="0"/>
              </a:rPr>
              <a:t>th</a:t>
            </a:r>
            <a:r>
              <a:rPr lang="en-IN" sz="2000" dirty="0" smtClean="0">
                <a:latin typeface="Arial" panose="020B0604020202020204" pitchFamily="34" charset="0"/>
                <a:cs typeface="Arial" panose="020B0604020202020204" pitchFamily="34" charset="0"/>
              </a:rPr>
              <a:t> Mar 2021.</a:t>
            </a:r>
            <a:endParaRPr lang="en-IN" sz="2000" dirty="0">
              <a:latin typeface="Arial" panose="020B0604020202020204" pitchFamily="34" charset="0"/>
              <a:cs typeface="Arial" panose="020B0604020202020204" pitchFamily="34" charset="0"/>
            </a:endParaRPr>
          </a:p>
          <a:p>
            <a:pPr lvl="0">
              <a:lnSpc>
                <a:spcPct val="100000"/>
              </a:lnSpc>
              <a:spcBef>
                <a:spcPts val="0"/>
              </a:spcBef>
            </a:pPr>
            <a:endParaRPr lang="en-IN" sz="600" dirty="0">
              <a:latin typeface="Arial" panose="020B0604020202020204" pitchFamily="34" charset="0"/>
              <a:cs typeface="Arial" panose="020B0604020202020204" pitchFamily="34" charset="0"/>
            </a:endParaRPr>
          </a:p>
          <a:p>
            <a:pPr lvl="0">
              <a:lnSpc>
                <a:spcPct val="100000"/>
              </a:lnSpc>
              <a:spcBef>
                <a:spcPts val="0"/>
              </a:spcBef>
            </a:pPr>
            <a:r>
              <a:rPr lang="en-US" sz="2000" dirty="0" smtClean="0">
                <a:latin typeface="Arial" panose="020B0604020202020204" pitchFamily="34" charset="0"/>
                <a:cs typeface="Arial" panose="020B0604020202020204" pitchFamily="34" charset="0"/>
              </a:rPr>
              <a:t>Standard PA  </a:t>
            </a:r>
            <a:r>
              <a:rPr lang="en-US" sz="2000" dirty="0">
                <a:latin typeface="Arial" panose="020B0604020202020204" pitchFamily="34" charset="0"/>
                <a:cs typeface="Arial" panose="020B0604020202020204" pitchFamily="34" charset="0"/>
              </a:rPr>
              <a:t>Product </a:t>
            </a:r>
            <a:r>
              <a:rPr lang="en-US" sz="2000" dirty="0" smtClean="0">
                <a:latin typeface="Arial" panose="020B0604020202020204" pitchFamily="34" charset="0"/>
                <a:cs typeface="Arial" panose="020B0604020202020204" pitchFamily="34" charset="0"/>
              </a:rPr>
              <a:t>is to </a:t>
            </a:r>
            <a:r>
              <a:rPr lang="en-US" sz="2000" dirty="0">
                <a:latin typeface="Arial" panose="020B0604020202020204" pitchFamily="34" charset="0"/>
                <a:cs typeface="Arial" panose="020B0604020202020204" pitchFamily="34" charset="0"/>
              </a:rPr>
              <a:t>be offered by all insurers (General and Standalone Health Companies</a:t>
            </a:r>
            <a:r>
              <a:rPr lang="en-US" sz="2000" dirty="0" smtClean="0">
                <a:latin typeface="Arial" panose="020B0604020202020204" pitchFamily="34" charset="0"/>
                <a:cs typeface="Arial" panose="020B0604020202020204" pitchFamily="34" charset="0"/>
              </a:rPr>
              <a:t>) mandatorily.</a:t>
            </a:r>
            <a:endParaRPr lang="en-US" sz="2000" dirty="0">
              <a:latin typeface="Arial" panose="020B0604020202020204" pitchFamily="34" charset="0"/>
              <a:cs typeface="Arial" panose="020B0604020202020204" pitchFamily="34" charset="0"/>
            </a:endParaRPr>
          </a:p>
          <a:p>
            <a:pPr lvl="0">
              <a:lnSpc>
                <a:spcPct val="100000"/>
              </a:lnSpc>
              <a:spcBef>
                <a:spcPts val="0"/>
              </a:spcBef>
            </a:pPr>
            <a:endParaRPr lang="en-US" sz="600" dirty="0">
              <a:latin typeface="Arial" panose="020B0604020202020204" pitchFamily="34" charset="0"/>
              <a:cs typeface="Arial" panose="020B0604020202020204" pitchFamily="34" charset="0"/>
            </a:endParaRPr>
          </a:p>
          <a:p>
            <a:pPr>
              <a:lnSpc>
                <a:spcPct val="100000"/>
              </a:lnSpc>
              <a:spcBef>
                <a:spcPts val="0"/>
              </a:spcBef>
            </a:pPr>
            <a:r>
              <a:rPr lang="en-US" sz="2000" dirty="0" smtClean="0">
                <a:latin typeface="Arial" panose="020B0604020202020204" pitchFamily="34" charset="0"/>
                <a:cs typeface="Arial" panose="020B0604020202020204" pitchFamily="34" charset="0"/>
              </a:rPr>
              <a:t>We have launched the product on April </a:t>
            </a:r>
            <a:r>
              <a:rPr lang="en-US" sz="2000" dirty="0">
                <a:latin typeface="Arial" panose="020B0604020202020204" pitchFamily="34" charset="0"/>
                <a:cs typeface="Arial" panose="020B0604020202020204" pitchFamily="34" charset="0"/>
              </a:rPr>
              <a:t>01, 2021</a:t>
            </a:r>
            <a:r>
              <a:rPr lang="en-US" sz="2000" dirty="0" smtClean="0">
                <a:latin typeface="Arial" panose="020B0604020202020204" pitchFamily="34" charset="0"/>
                <a:cs typeface="Arial" panose="020B0604020202020204" pitchFamily="34" charset="0"/>
              </a:rPr>
              <a:t>.</a:t>
            </a:r>
          </a:p>
          <a:p>
            <a:pPr>
              <a:lnSpc>
                <a:spcPct val="100000"/>
              </a:lnSpc>
              <a:spcBef>
                <a:spcPts val="0"/>
              </a:spcBef>
            </a:pPr>
            <a:endParaRPr lang="en-US" sz="600" dirty="0" smtClean="0">
              <a:latin typeface="Arial" panose="020B0604020202020204" pitchFamily="34" charset="0"/>
              <a:cs typeface="Arial" panose="020B0604020202020204" pitchFamily="34" charset="0"/>
            </a:endParaRPr>
          </a:p>
          <a:p>
            <a:pPr lvl="0">
              <a:lnSpc>
                <a:spcPct val="100000"/>
              </a:lnSpc>
              <a:spcBef>
                <a:spcPts val="0"/>
              </a:spcBef>
            </a:pPr>
            <a:r>
              <a:rPr lang="en-US" sz="2000" dirty="0" smtClean="0">
                <a:latin typeface="Arial" panose="020B0604020202020204" pitchFamily="34" charset="0"/>
                <a:cs typeface="Arial" panose="020B0604020202020204" pitchFamily="34" charset="0"/>
              </a:rPr>
              <a:t>As per regulations the nomenclature is  - “</a:t>
            </a:r>
            <a:r>
              <a:rPr lang="en-GB" sz="2000" dirty="0" err="1">
                <a:latin typeface="Arial" panose="020B0604020202020204" pitchFamily="34" charset="0"/>
                <a:cs typeface="Arial" panose="020B0604020202020204" pitchFamily="34" charset="0"/>
              </a:rPr>
              <a:t>Saral</a:t>
            </a:r>
            <a:r>
              <a:rPr lang="en-GB" sz="2000" dirty="0">
                <a:latin typeface="Arial" panose="020B0604020202020204" pitchFamily="34" charset="0"/>
                <a:cs typeface="Arial" panose="020B0604020202020204" pitchFamily="34" charset="0"/>
              </a:rPr>
              <a:t> Suraksha </a:t>
            </a:r>
            <a:r>
              <a:rPr lang="en-GB" sz="2000" dirty="0" err="1">
                <a:latin typeface="Arial" panose="020B0604020202020204" pitchFamily="34" charset="0"/>
                <a:cs typeface="Arial" panose="020B0604020202020204" pitchFamily="34" charset="0"/>
              </a:rPr>
              <a:t>Bima</a:t>
            </a:r>
            <a:r>
              <a:rPr lang="en-GB" sz="2000" dirty="0">
                <a:latin typeface="Arial" panose="020B0604020202020204" pitchFamily="34" charset="0"/>
                <a:cs typeface="Arial" panose="020B0604020202020204" pitchFamily="34" charset="0"/>
              </a:rPr>
              <a:t>, </a:t>
            </a:r>
            <a:r>
              <a:rPr lang="it-IT" sz="2000" dirty="0">
                <a:latin typeface="Arial" panose="020B0604020202020204" pitchFamily="34" charset="0"/>
                <a:cs typeface="Arial" panose="020B0604020202020204" pitchFamily="34" charset="0"/>
              </a:rPr>
              <a:t>Future Generali India Insurance Co. </a:t>
            </a:r>
            <a:r>
              <a:rPr lang="it-IT" sz="2000" dirty="0" smtClean="0">
                <a:latin typeface="Arial" panose="020B0604020202020204" pitchFamily="34" charset="0"/>
                <a:cs typeface="Arial" panose="020B0604020202020204" pitchFamily="34" charset="0"/>
              </a:rPr>
              <a:t>Ltd</a:t>
            </a:r>
            <a:r>
              <a:rPr lang="en-US" sz="2000" dirty="0" smtClean="0">
                <a:latin typeface="Arial" panose="020B0604020202020204" pitchFamily="34" charset="0"/>
                <a:cs typeface="Arial" panose="020B0604020202020204" pitchFamily="34" charset="0"/>
              </a:rPr>
              <a:t>”</a:t>
            </a:r>
            <a:endParaRPr lang="en-US" sz="2000" dirty="0" smtClean="0">
              <a:latin typeface="Arial" panose="020B0604020202020204" pitchFamily="34" charset="0"/>
              <a:cs typeface="Arial" panose="020B0604020202020204" pitchFamily="34" charset="0"/>
            </a:endParaRPr>
          </a:p>
        </p:txBody>
      </p:sp>
      <p:cxnSp>
        <p:nvCxnSpPr>
          <p:cNvPr id="6" name="Straight Connector 5"/>
          <p:cNvCxnSpPr/>
          <p:nvPr/>
        </p:nvCxnSpPr>
        <p:spPr>
          <a:xfrm>
            <a:off x="312498" y="576572"/>
            <a:ext cx="9745902"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39392" y="697237"/>
            <a:ext cx="11467126" cy="5434621"/>
          </a:xfrm>
          <a:prstGeom prst="rect">
            <a:avLst/>
          </a:prstGeom>
          <a:noFill/>
          <a:ln w="222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343144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extBox 1"/>
          <p:cNvSpPr txBox="1">
            <a:spLocks noChangeArrowheads="1"/>
          </p:cNvSpPr>
          <p:nvPr/>
        </p:nvSpPr>
        <p:spPr bwMode="auto">
          <a:xfrm>
            <a:off x="685800" y="2529541"/>
            <a:ext cx="4648200" cy="3600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r>
              <a:rPr lang="en-US" sz="1200" b="1" dirty="0">
                <a:solidFill>
                  <a:schemeClr val="bg1"/>
                </a:solidFill>
                <a:cs typeface="Arial" panose="020B0604020202020204" pitchFamily="34" charset="0"/>
              </a:rPr>
              <a:t>Future Generali Health,</a:t>
            </a:r>
            <a:r>
              <a:rPr lang="en-US" sz="1200" dirty="0">
                <a:solidFill>
                  <a:schemeClr val="bg1"/>
                </a:solidFill>
                <a:cs typeface="Arial" panose="020B0604020202020204" pitchFamily="34" charset="0"/>
              </a:rPr>
              <a:t/>
            </a:r>
            <a:br>
              <a:rPr lang="en-US" sz="1200" dirty="0">
                <a:solidFill>
                  <a:schemeClr val="bg1"/>
                </a:solidFill>
                <a:cs typeface="Arial" panose="020B0604020202020204" pitchFamily="34" charset="0"/>
              </a:rPr>
            </a:br>
            <a:r>
              <a:rPr lang="en-US" sz="1200" dirty="0">
                <a:solidFill>
                  <a:schemeClr val="bg1"/>
                </a:solidFill>
                <a:cs typeface="Arial" panose="020B0604020202020204" pitchFamily="34" charset="0"/>
              </a:rPr>
              <a:t>Future Generali India Insurance Company Limited </a:t>
            </a:r>
            <a:endParaRPr lang="en-IN" sz="1200" dirty="0">
              <a:solidFill>
                <a:schemeClr val="bg1"/>
              </a:solidFill>
              <a:cs typeface="Arial" panose="020B0604020202020204" pitchFamily="34" charset="0"/>
            </a:endParaRPr>
          </a:p>
          <a:p>
            <a:r>
              <a:rPr lang="en-US" sz="1200" dirty="0">
                <a:solidFill>
                  <a:schemeClr val="bg1"/>
                </a:solidFill>
                <a:cs typeface="Arial" panose="020B0604020202020204" pitchFamily="34" charset="0"/>
              </a:rPr>
              <a:t>Office No. 3, 3rd Floor,  “A”-Building, </a:t>
            </a:r>
            <a:br>
              <a:rPr lang="en-US" sz="1200" dirty="0">
                <a:solidFill>
                  <a:schemeClr val="bg1"/>
                </a:solidFill>
                <a:cs typeface="Arial" panose="020B0604020202020204" pitchFamily="34" charset="0"/>
              </a:rPr>
            </a:br>
            <a:r>
              <a:rPr lang="en-US" sz="1200" dirty="0">
                <a:solidFill>
                  <a:schemeClr val="bg1"/>
                </a:solidFill>
                <a:cs typeface="Arial" panose="020B0604020202020204" pitchFamily="34" charset="0"/>
              </a:rPr>
              <a:t>G-O-Square, </a:t>
            </a:r>
            <a:r>
              <a:rPr lang="en-US" sz="1200" dirty="0" err="1">
                <a:solidFill>
                  <a:schemeClr val="bg1"/>
                </a:solidFill>
                <a:cs typeface="Arial" panose="020B0604020202020204" pitchFamily="34" charset="0"/>
              </a:rPr>
              <a:t>Wakad</a:t>
            </a:r>
            <a:r>
              <a:rPr lang="en-US" sz="1200" dirty="0">
                <a:solidFill>
                  <a:schemeClr val="bg1"/>
                </a:solidFill>
                <a:cs typeface="Arial" panose="020B0604020202020204" pitchFamily="34" charset="0"/>
              </a:rPr>
              <a:t>, Pune - 411 057</a:t>
            </a:r>
            <a:endParaRPr lang="en-IN" sz="1200" dirty="0">
              <a:solidFill>
                <a:schemeClr val="bg1"/>
              </a:solidFill>
              <a:cs typeface="Arial" panose="020B0604020202020204" pitchFamily="34" charset="0"/>
            </a:endParaRPr>
          </a:p>
          <a:p>
            <a:r>
              <a:rPr lang="en-IN" sz="1200" dirty="0">
                <a:solidFill>
                  <a:schemeClr val="bg1"/>
                </a:solidFill>
                <a:cs typeface="Arial" panose="020B0604020202020204" pitchFamily="34" charset="0"/>
              </a:rPr>
              <a:t> </a:t>
            </a:r>
          </a:p>
          <a:p>
            <a:r>
              <a:rPr lang="en-IN" sz="1200" dirty="0" smtClean="0">
                <a:solidFill>
                  <a:schemeClr val="bg1"/>
                </a:solidFill>
                <a:cs typeface="Arial" panose="020B0604020202020204" pitchFamily="34" charset="0"/>
              </a:rPr>
              <a:t>Registered </a:t>
            </a:r>
            <a:r>
              <a:rPr lang="en-IN" sz="1200" dirty="0">
                <a:solidFill>
                  <a:schemeClr val="bg1"/>
                </a:solidFill>
                <a:cs typeface="Arial" panose="020B0604020202020204" pitchFamily="34" charset="0"/>
              </a:rPr>
              <a:t>and Corporate Office: </a:t>
            </a:r>
          </a:p>
          <a:p>
            <a:r>
              <a:rPr lang="en-US" sz="1200" dirty="0" smtClean="0">
                <a:solidFill>
                  <a:schemeClr val="bg1"/>
                </a:solidFill>
                <a:cs typeface="Arial" panose="020B0604020202020204" pitchFamily="34" charset="0"/>
              </a:rPr>
              <a:t>801 </a:t>
            </a:r>
            <a:r>
              <a:rPr lang="en-US" sz="1200" dirty="0">
                <a:solidFill>
                  <a:schemeClr val="bg1"/>
                </a:solidFill>
                <a:cs typeface="Arial" panose="020B0604020202020204" pitchFamily="34" charset="0"/>
              </a:rPr>
              <a:t>and 802, 8th floor, </a:t>
            </a:r>
            <a:endParaRPr lang="en-US" sz="1200" dirty="0" smtClean="0">
              <a:solidFill>
                <a:schemeClr val="bg1"/>
              </a:solidFill>
              <a:cs typeface="Arial" panose="020B0604020202020204" pitchFamily="34" charset="0"/>
            </a:endParaRPr>
          </a:p>
          <a:p>
            <a:r>
              <a:rPr lang="en-US" sz="1200" dirty="0" smtClean="0">
                <a:solidFill>
                  <a:schemeClr val="bg1"/>
                </a:solidFill>
                <a:cs typeface="Arial" panose="020B0604020202020204" pitchFamily="34" charset="0"/>
              </a:rPr>
              <a:t>Tower </a:t>
            </a:r>
            <a:r>
              <a:rPr lang="en-US" sz="1200" dirty="0">
                <a:solidFill>
                  <a:schemeClr val="bg1"/>
                </a:solidFill>
                <a:cs typeface="Arial" panose="020B0604020202020204" pitchFamily="34" charset="0"/>
              </a:rPr>
              <a:t>C, Embassy 247 Park, </a:t>
            </a:r>
            <a:endParaRPr lang="en-US" sz="1200" dirty="0" smtClean="0">
              <a:solidFill>
                <a:schemeClr val="bg1"/>
              </a:solidFill>
              <a:cs typeface="Arial" panose="020B0604020202020204" pitchFamily="34" charset="0"/>
            </a:endParaRPr>
          </a:p>
          <a:p>
            <a:r>
              <a:rPr lang="en-US" sz="1200" dirty="0" smtClean="0">
                <a:solidFill>
                  <a:schemeClr val="bg1"/>
                </a:solidFill>
                <a:cs typeface="Arial" panose="020B0604020202020204" pitchFamily="34" charset="0"/>
              </a:rPr>
              <a:t>L.B.S</a:t>
            </a:r>
            <a:r>
              <a:rPr lang="en-US" sz="1200" dirty="0">
                <a:solidFill>
                  <a:schemeClr val="bg1"/>
                </a:solidFill>
                <a:cs typeface="Arial" panose="020B0604020202020204" pitchFamily="34" charset="0"/>
              </a:rPr>
              <a:t>. Marg, </a:t>
            </a:r>
            <a:r>
              <a:rPr lang="en-US" sz="1200" dirty="0" err="1">
                <a:solidFill>
                  <a:schemeClr val="bg1"/>
                </a:solidFill>
                <a:cs typeface="Arial" panose="020B0604020202020204" pitchFamily="34" charset="0"/>
              </a:rPr>
              <a:t>Vikhroli</a:t>
            </a:r>
            <a:r>
              <a:rPr lang="en-US" sz="1200" dirty="0">
                <a:solidFill>
                  <a:schemeClr val="bg1"/>
                </a:solidFill>
                <a:cs typeface="Arial" panose="020B0604020202020204" pitchFamily="34" charset="0"/>
              </a:rPr>
              <a:t> (W), </a:t>
            </a:r>
            <a:endParaRPr lang="en-US" sz="1200" dirty="0" smtClean="0">
              <a:solidFill>
                <a:schemeClr val="bg1"/>
              </a:solidFill>
              <a:cs typeface="Arial" panose="020B0604020202020204" pitchFamily="34" charset="0"/>
            </a:endParaRPr>
          </a:p>
          <a:p>
            <a:r>
              <a:rPr lang="en-US" sz="1200" dirty="0" smtClean="0">
                <a:solidFill>
                  <a:schemeClr val="bg1"/>
                </a:solidFill>
                <a:cs typeface="Arial" panose="020B0604020202020204" pitchFamily="34" charset="0"/>
              </a:rPr>
              <a:t>Mumbai </a:t>
            </a:r>
            <a:r>
              <a:rPr lang="en-US" sz="1200" dirty="0">
                <a:solidFill>
                  <a:schemeClr val="bg1"/>
                </a:solidFill>
                <a:cs typeface="Arial" panose="020B0604020202020204" pitchFamily="34" charset="0"/>
              </a:rPr>
              <a:t>– 400083</a:t>
            </a:r>
            <a:endParaRPr lang="en-IN" sz="1200" dirty="0">
              <a:solidFill>
                <a:schemeClr val="bg1"/>
              </a:solidFill>
              <a:cs typeface="Arial" panose="020B0604020202020204" pitchFamily="34" charset="0"/>
            </a:endParaRPr>
          </a:p>
          <a:p>
            <a:endParaRPr lang="en-IN" sz="1200" dirty="0">
              <a:solidFill>
                <a:schemeClr val="bg1"/>
              </a:solidFill>
              <a:cs typeface="Arial" panose="020B0604020202020204" pitchFamily="34" charset="0"/>
            </a:endParaRPr>
          </a:p>
          <a:p>
            <a:r>
              <a:rPr lang="en-IN" sz="1200" dirty="0">
                <a:solidFill>
                  <a:schemeClr val="bg1"/>
                </a:solidFill>
                <a:cs typeface="Arial" panose="020B0604020202020204" pitchFamily="34" charset="0"/>
              </a:rPr>
              <a:t>IRDA Registration No.: 132</a:t>
            </a:r>
          </a:p>
          <a:p>
            <a:r>
              <a:rPr lang="en-IN" sz="1200" dirty="0">
                <a:solidFill>
                  <a:schemeClr val="bg1"/>
                </a:solidFill>
                <a:cs typeface="Arial" panose="020B0604020202020204" pitchFamily="34" charset="0"/>
              </a:rPr>
              <a:t>CIN: U66030MH2006PLC165287</a:t>
            </a:r>
          </a:p>
          <a:p>
            <a:endParaRPr lang="en-IN" sz="1200" dirty="0">
              <a:solidFill>
                <a:schemeClr val="bg1"/>
              </a:solidFill>
              <a:cs typeface="Arial" panose="020B0604020202020204" pitchFamily="34" charset="0"/>
            </a:endParaRPr>
          </a:p>
          <a:p>
            <a:r>
              <a:rPr lang="en-IN" sz="1200" dirty="0">
                <a:solidFill>
                  <a:schemeClr val="bg1"/>
                </a:solidFill>
                <a:cs typeface="Arial" panose="020B0604020202020204" pitchFamily="34" charset="0"/>
              </a:rPr>
              <a:t>Contact No: 1800-103-8889</a:t>
            </a:r>
          </a:p>
          <a:p>
            <a:r>
              <a:rPr lang="en-IN" sz="1200" dirty="0">
                <a:solidFill>
                  <a:schemeClr val="bg1"/>
                </a:solidFill>
                <a:cs typeface="Arial" panose="020B0604020202020204" pitchFamily="34" charset="0"/>
              </a:rPr>
              <a:t>Fax: 1800-103-9998</a:t>
            </a:r>
          </a:p>
          <a:p>
            <a:r>
              <a:rPr lang="en-IN" sz="1200" dirty="0">
                <a:solidFill>
                  <a:schemeClr val="bg1"/>
                </a:solidFill>
                <a:cs typeface="Arial" panose="020B0604020202020204" pitchFamily="34" charset="0"/>
              </a:rPr>
              <a:t>Email: fgh@futuregenerali.in. </a:t>
            </a:r>
          </a:p>
          <a:p>
            <a:endParaRPr lang="en-IN" sz="1200" dirty="0">
              <a:solidFill>
                <a:schemeClr val="bg1"/>
              </a:solidFill>
              <a:cs typeface="Arial" panose="020B0604020202020204" pitchFamily="34" charset="0"/>
            </a:endParaRPr>
          </a:p>
          <a:p>
            <a:r>
              <a:rPr lang="en-IN" sz="1200" dirty="0">
                <a:solidFill>
                  <a:schemeClr val="bg1"/>
                </a:solidFill>
                <a:cs typeface="Arial" panose="020B0604020202020204" pitchFamily="34" charset="0"/>
              </a:rPr>
              <a:t>Insurance is the subject matter of solicitation</a:t>
            </a:r>
          </a:p>
        </p:txBody>
      </p:sp>
      <p:pic>
        <p:nvPicPr>
          <p:cNvPr id="66563"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6870" y="6163398"/>
            <a:ext cx="11802036" cy="694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6564" name="TextBox 3"/>
          <p:cNvSpPr txBox="1">
            <a:spLocks noChangeArrowheads="1"/>
          </p:cNvSpPr>
          <p:nvPr/>
        </p:nvSpPr>
        <p:spPr bwMode="auto">
          <a:xfrm>
            <a:off x="685800" y="1945341"/>
            <a:ext cx="2844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r>
              <a:rPr lang="en-US" sz="3200" b="1" dirty="0">
                <a:solidFill>
                  <a:schemeClr val="bg1"/>
                </a:solidFill>
                <a:cs typeface="Arial" panose="020B0604020202020204" pitchFamily="34" charset="0"/>
              </a:rPr>
              <a:t>Thanks</a:t>
            </a:r>
          </a:p>
        </p:txBody>
      </p:sp>
      <p:pic>
        <p:nvPicPr>
          <p:cNvPr id="2" name="Picture 1"/>
          <p:cNvPicPr>
            <a:picLocks noChangeAspect="1"/>
          </p:cNvPicPr>
          <p:nvPr/>
        </p:nvPicPr>
        <p:blipFill>
          <a:blip r:embed="rId3"/>
          <a:stretch>
            <a:fillRect/>
          </a:stretch>
        </p:blipFill>
        <p:spPr>
          <a:xfrm>
            <a:off x="0" y="194329"/>
            <a:ext cx="510988" cy="1362075"/>
          </a:xfrm>
          <a:prstGeom prst="rect">
            <a:avLst/>
          </a:prstGeom>
        </p:spPr>
      </p:pic>
    </p:spTree>
    <p:extLst>
      <p:ext uri="{BB962C8B-B14F-4D97-AF65-F5344CB8AC3E}">
        <p14:creationId xmlns:p14="http://schemas.microsoft.com/office/powerpoint/2010/main" val="8153061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p:cNvGraphicFramePr>
            <a:graphicFrameLocks noGrp="1"/>
          </p:cNvGraphicFramePr>
          <p:nvPr>
            <p:ph idx="1"/>
            <p:extLst>
              <p:ext uri="{D42A27DB-BD31-4B8C-83A1-F6EECF244321}">
                <p14:modId xmlns:p14="http://schemas.microsoft.com/office/powerpoint/2010/main" val="4120806614"/>
              </p:ext>
            </p:extLst>
          </p:nvPr>
        </p:nvGraphicFramePr>
        <p:xfrm>
          <a:off x="447073" y="799957"/>
          <a:ext cx="11090504" cy="5082540"/>
        </p:xfrm>
        <a:graphic>
          <a:graphicData uri="http://schemas.openxmlformats.org/drawingml/2006/table">
            <a:tbl>
              <a:tblPr firstRow="1" firstCol="1" lastRow="1" lastCol="1" bandRow="1" bandCol="1">
                <a:tableStyleId>{8A107856-5554-42FB-B03E-39F5DBC370BA}</a:tableStyleId>
              </a:tblPr>
              <a:tblGrid>
                <a:gridCol w="1475856"/>
                <a:gridCol w="5106530"/>
                <a:gridCol w="4508118"/>
              </a:tblGrid>
              <a:tr h="0">
                <a:tc>
                  <a:txBody>
                    <a:bodyPr/>
                    <a:lstStyle/>
                    <a:p>
                      <a:pPr marL="108000" indent="0" algn="l">
                        <a:lnSpc>
                          <a:spcPct val="100000"/>
                        </a:lnSpc>
                        <a:spcBef>
                          <a:spcPts val="0"/>
                        </a:spcBef>
                        <a:spcAft>
                          <a:spcPts val="0"/>
                        </a:spcAft>
                      </a:pPr>
                      <a:r>
                        <a:rPr lang="en-US" sz="1450" b="0" spc="-10" dirty="0">
                          <a:effectLst/>
                          <a:latin typeface="Arial" panose="020B0604020202020204" pitchFamily="34" charset="0"/>
                          <a:cs typeface="Arial" panose="020B0604020202020204" pitchFamily="34" charset="0"/>
                        </a:rPr>
                        <a:t>Name</a:t>
                      </a:r>
                      <a:endParaRPr lang="en-GB" sz="1450" b="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gridSpan="2">
                  <a:txBody>
                    <a:bodyPr/>
                    <a:lstStyle/>
                    <a:p>
                      <a:pPr marL="108000" indent="0" algn="l">
                        <a:lnSpc>
                          <a:spcPct val="100000"/>
                        </a:lnSpc>
                        <a:spcBef>
                          <a:spcPts val="0"/>
                        </a:spcBef>
                        <a:spcAft>
                          <a:spcPts val="0"/>
                        </a:spcAft>
                      </a:pPr>
                      <a:r>
                        <a:rPr lang="en-US" sz="1450" b="0" kern="1200" dirty="0" err="1" smtClean="0">
                          <a:effectLst/>
                          <a:latin typeface="Arial" panose="020B0604020202020204" pitchFamily="34" charset="0"/>
                          <a:cs typeface="Arial" panose="020B0604020202020204" pitchFamily="34" charset="0"/>
                        </a:rPr>
                        <a:t>Saral</a:t>
                      </a:r>
                      <a:r>
                        <a:rPr lang="en-US" sz="1450" b="0" kern="1200" dirty="0" smtClean="0">
                          <a:effectLst/>
                          <a:latin typeface="Arial" panose="020B0604020202020204" pitchFamily="34" charset="0"/>
                          <a:cs typeface="Arial" panose="020B0604020202020204" pitchFamily="34" charset="0"/>
                        </a:rPr>
                        <a:t> Suraksha </a:t>
                      </a:r>
                      <a:r>
                        <a:rPr lang="en-US" sz="1450" b="0" kern="1200" dirty="0" err="1" smtClean="0">
                          <a:effectLst/>
                          <a:latin typeface="Arial" panose="020B0604020202020204" pitchFamily="34" charset="0"/>
                          <a:cs typeface="Arial" panose="020B0604020202020204" pitchFamily="34" charset="0"/>
                        </a:rPr>
                        <a:t>Bima</a:t>
                      </a:r>
                      <a:r>
                        <a:rPr lang="en-US" sz="1450" b="0" kern="1200" dirty="0" smtClean="0">
                          <a:effectLst/>
                          <a:latin typeface="Arial" panose="020B0604020202020204" pitchFamily="34" charset="0"/>
                          <a:cs typeface="Arial" panose="020B0604020202020204" pitchFamily="34" charset="0"/>
                        </a:rPr>
                        <a:t>, Future Generali India Insurance Company Limited.</a:t>
                      </a:r>
                      <a:endParaRPr lang="en-GB" sz="1450" b="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hMerge="1">
                  <a:txBody>
                    <a:bodyPr/>
                    <a:lstStyle/>
                    <a:p>
                      <a:endParaRPr lang="en-US"/>
                    </a:p>
                  </a:txBody>
                  <a:tcPr/>
                </a:tc>
              </a:tr>
              <a:tr h="0">
                <a:tc>
                  <a:txBody>
                    <a:bodyPr/>
                    <a:lstStyle/>
                    <a:p>
                      <a:pPr marL="108000" indent="0" algn="l">
                        <a:lnSpc>
                          <a:spcPct val="100000"/>
                        </a:lnSpc>
                        <a:spcBef>
                          <a:spcPts val="0"/>
                        </a:spcBef>
                        <a:spcAft>
                          <a:spcPts val="0"/>
                        </a:spcAft>
                      </a:pPr>
                      <a:r>
                        <a:rPr lang="en-US" sz="1450" b="0" spc="-10" dirty="0">
                          <a:effectLst/>
                          <a:latin typeface="Arial" panose="020B0604020202020204" pitchFamily="34" charset="0"/>
                          <a:cs typeface="Arial" panose="020B0604020202020204" pitchFamily="34" charset="0"/>
                        </a:rPr>
                        <a:t>Product Type</a:t>
                      </a:r>
                      <a:endParaRPr lang="en-GB" sz="1450" b="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gridSpan="2">
                  <a:txBody>
                    <a:bodyPr/>
                    <a:lstStyle/>
                    <a:p>
                      <a:pPr marL="108000" indent="0" algn="l">
                        <a:lnSpc>
                          <a:spcPct val="100000"/>
                        </a:lnSpc>
                        <a:spcBef>
                          <a:spcPts val="0"/>
                        </a:spcBef>
                        <a:spcAft>
                          <a:spcPts val="0"/>
                        </a:spcAft>
                      </a:pPr>
                      <a:r>
                        <a:rPr lang="en-US" sz="1450" b="0" spc="-10" dirty="0" smtClean="0">
                          <a:effectLst/>
                          <a:latin typeface="Arial" panose="020B0604020202020204" pitchFamily="34" charset="0"/>
                          <a:cs typeface="Arial" panose="020B0604020202020204" pitchFamily="34" charset="0"/>
                        </a:rPr>
                        <a:t>Individual (Retail)</a:t>
                      </a:r>
                      <a:endParaRPr lang="en-GB" sz="1450" b="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hMerge="1">
                  <a:txBody>
                    <a:bodyPr/>
                    <a:lstStyle/>
                    <a:p>
                      <a:endParaRPr lang="en-US"/>
                    </a:p>
                  </a:txBody>
                  <a:tcPr/>
                </a:tc>
              </a:tr>
              <a:tr h="47240">
                <a:tc>
                  <a:txBody>
                    <a:bodyPr/>
                    <a:lstStyle/>
                    <a:p>
                      <a:pPr marL="108000" marR="61595" indent="0" algn="l">
                        <a:lnSpc>
                          <a:spcPct val="100000"/>
                        </a:lnSpc>
                        <a:spcBef>
                          <a:spcPts val="0"/>
                        </a:spcBef>
                        <a:spcAft>
                          <a:spcPts val="0"/>
                        </a:spcAft>
                      </a:pPr>
                      <a:r>
                        <a:rPr lang="en-US" sz="1450" b="0" spc="-10" dirty="0" smtClean="0">
                          <a:effectLst/>
                          <a:latin typeface="Arial" panose="020B0604020202020204" pitchFamily="34" charset="0"/>
                          <a:cs typeface="Arial" panose="020B0604020202020204" pitchFamily="34" charset="0"/>
                        </a:rPr>
                        <a:t>Category</a:t>
                      </a:r>
                      <a:endParaRPr lang="en-GB" sz="1450" b="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gridSpan="2">
                  <a:txBody>
                    <a:bodyPr/>
                    <a:lstStyle/>
                    <a:p>
                      <a:pPr marL="108000" indent="0" algn="l">
                        <a:lnSpc>
                          <a:spcPct val="100000"/>
                        </a:lnSpc>
                        <a:spcBef>
                          <a:spcPts val="0"/>
                        </a:spcBef>
                        <a:spcAft>
                          <a:spcPts val="0"/>
                        </a:spcAft>
                      </a:pPr>
                      <a:r>
                        <a:rPr lang="en-US" sz="1450" b="0" spc="-10" dirty="0">
                          <a:effectLst/>
                          <a:latin typeface="Arial" panose="020B0604020202020204" pitchFamily="34" charset="0"/>
                          <a:cs typeface="Arial" panose="020B0604020202020204" pitchFamily="34" charset="0"/>
                        </a:rPr>
                        <a:t>All the covers are benefit based except </a:t>
                      </a:r>
                      <a:r>
                        <a:rPr lang="en-US" sz="1450" b="0" spc="-10" dirty="0" smtClean="0">
                          <a:effectLst/>
                          <a:latin typeface="Arial" panose="020B0604020202020204" pitchFamily="34" charset="0"/>
                          <a:cs typeface="Arial" panose="020B0604020202020204" pitchFamily="34" charset="0"/>
                        </a:rPr>
                        <a:t>“</a:t>
                      </a:r>
                      <a:r>
                        <a:rPr lang="en-US" sz="1450" b="0" spc="-10" dirty="0" err="1">
                          <a:effectLst/>
                          <a:latin typeface="Arial" panose="020B0604020202020204" pitchFamily="34" charset="0"/>
                          <a:cs typeface="Arial" panose="020B0604020202020204" pitchFamily="34" charset="0"/>
                        </a:rPr>
                        <a:t>Hospitalisation</a:t>
                      </a:r>
                      <a:r>
                        <a:rPr lang="en-US" sz="1450" b="0" spc="-10" dirty="0">
                          <a:effectLst/>
                          <a:latin typeface="Arial" panose="020B0604020202020204" pitchFamily="34" charset="0"/>
                          <a:cs typeface="Arial" panose="020B0604020202020204" pitchFamily="34" charset="0"/>
                        </a:rPr>
                        <a:t> Expenses due to Accident” which is indemnity based.</a:t>
                      </a:r>
                      <a:endParaRPr lang="en-GB" sz="1450" b="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hMerge="1">
                  <a:txBody>
                    <a:bodyPr/>
                    <a:lstStyle/>
                    <a:p>
                      <a:endParaRPr lang="en-US"/>
                    </a:p>
                  </a:txBody>
                  <a:tcPr/>
                </a:tc>
              </a:tr>
              <a:tr h="0">
                <a:tc>
                  <a:txBody>
                    <a:bodyPr/>
                    <a:lstStyle/>
                    <a:p>
                      <a:pPr marL="108000" indent="0" algn="l">
                        <a:lnSpc>
                          <a:spcPct val="100000"/>
                        </a:lnSpc>
                        <a:spcBef>
                          <a:spcPts val="0"/>
                        </a:spcBef>
                        <a:spcAft>
                          <a:spcPts val="0"/>
                        </a:spcAft>
                      </a:pPr>
                      <a:r>
                        <a:rPr lang="en-US" sz="1450" b="0" spc="-10" dirty="0">
                          <a:effectLst/>
                          <a:latin typeface="Arial" panose="020B0604020202020204" pitchFamily="34" charset="0"/>
                          <a:cs typeface="Arial" panose="020B0604020202020204" pitchFamily="34" charset="0"/>
                        </a:rPr>
                        <a:t>Sum insured</a:t>
                      </a:r>
                      <a:endParaRPr lang="en-GB" sz="1450" b="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gridSpan="2">
                  <a:txBody>
                    <a:bodyPr/>
                    <a:lstStyle/>
                    <a:p>
                      <a:pPr marL="108000" indent="0" algn="l">
                        <a:lnSpc>
                          <a:spcPct val="100000"/>
                        </a:lnSpc>
                        <a:spcBef>
                          <a:spcPts val="0"/>
                        </a:spcBef>
                        <a:spcAft>
                          <a:spcPts val="0"/>
                        </a:spcAft>
                      </a:pPr>
                      <a:r>
                        <a:rPr lang="en-US" sz="1450" b="0" spc="-10" dirty="0">
                          <a:effectLst/>
                          <a:latin typeface="Arial" panose="020B0604020202020204" pitchFamily="34" charset="0"/>
                          <a:cs typeface="Arial" panose="020B0604020202020204" pitchFamily="34" charset="0"/>
                        </a:rPr>
                        <a:t>On Individual basis – SI shall apply to each individual family member</a:t>
                      </a:r>
                      <a:endParaRPr lang="en-GB" sz="1450" b="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hMerge="1">
                  <a:txBody>
                    <a:bodyPr/>
                    <a:lstStyle/>
                    <a:p>
                      <a:endParaRPr lang="en-US"/>
                    </a:p>
                  </a:txBody>
                  <a:tcPr/>
                </a:tc>
              </a:tr>
              <a:tr h="87549">
                <a:tc>
                  <a:txBody>
                    <a:bodyPr/>
                    <a:lstStyle/>
                    <a:p>
                      <a:pPr marL="108000" indent="0" algn="l">
                        <a:lnSpc>
                          <a:spcPct val="100000"/>
                        </a:lnSpc>
                        <a:spcBef>
                          <a:spcPts val="0"/>
                        </a:spcBef>
                        <a:spcAft>
                          <a:spcPts val="0"/>
                        </a:spcAft>
                      </a:pPr>
                      <a:r>
                        <a:rPr lang="en-US" sz="1450" b="0" spc="-10" dirty="0">
                          <a:effectLst/>
                          <a:latin typeface="Arial" panose="020B0604020202020204" pitchFamily="34" charset="0"/>
                          <a:cs typeface="Arial" panose="020B0604020202020204" pitchFamily="34" charset="0"/>
                        </a:rPr>
                        <a:t>Policy Period</a:t>
                      </a:r>
                      <a:endParaRPr lang="en-GB" sz="1450" b="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gridSpan="2">
                  <a:txBody>
                    <a:bodyPr/>
                    <a:lstStyle/>
                    <a:p>
                      <a:pPr marL="108000" indent="0" algn="l">
                        <a:lnSpc>
                          <a:spcPct val="100000"/>
                        </a:lnSpc>
                        <a:spcBef>
                          <a:spcPts val="0"/>
                        </a:spcBef>
                        <a:spcAft>
                          <a:spcPts val="0"/>
                        </a:spcAft>
                      </a:pPr>
                      <a:r>
                        <a:rPr lang="en-US" sz="1450" b="0" spc="-10" dirty="0">
                          <a:effectLst/>
                          <a:latin typeface="Arial" panose="020B0604020202020204" pitchFamily="34" charset="0"/>
                          <a:cs typeface="Arial" panose="020B0604020202020204" pitchFamily="34" charset="0"/>
                        </a:rPr>
                        <a:t>1 year</a:t>
                      </a:r>
                      <a:endParaRPr lang="en-GB" sz="1450" b="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hMerge="1">
                  <a:txBody>
                    <a:bodyPr/>
                    <a:lstStyle/>
                    <a:p>
                      <a:endParaRPr lang="en-US"/>
                    </a:p>
                  </a:txBody>
                  <a:tcPr/>
                </a:tc>
              </a:tr>
              <a:tr h="232777">
                <a:tc>
                  <a:txBody>
                    <a:bodyPr/>
                    <a:lstStyle/>
                    <a:p>
                      <a:pPr marL="108000" indent="0" algn="l">
                        <a:lnSpc>
                          <a:spcPct val="100000"/>
                        </a:lnSpc>
                        <a:spcBef>
                          <a:spcPts val="0"/>
                        </a:spcBef>
                        <a:spcAft>
                          <a:spcPts val="0"/>
                        </a:spcAft>
                      </a:pPr>
                      <a:r>
                        <a:rPr lang="en-US" sz="1450" b="0" spc="-10" dirty="0" smtClean="0">
                          <a:effectLst/>
                          <a:latin typeface="Arial" panose="020B0604020202020204" pitchFamily="34" charset="0"/>
                          <a:cs typeface="Arial" panose="020B0604020202020204" pitchFamily="34" charset="0"/>
                        </a:rPr>
                        <a:t>Base </a:t>
                      </a:r>
                      <a:r>
                        <a:rPr lang="en-US" sz="1450" b="0" spc="-10" dirty="0">
                          <a:effectLst/>
                          <a:latin typeface="Arial" panose="020B0604020202020204" pitchFamily="34" charset="0"/>
                          <a:cs typeface="Arial" panose="020B0604020202020204" pitchFamily="34" charset="0"/>
                        </a:rPr>
                        <a:t>covers</a:t>
                      </a:r>
                      <a:endParaRPr lang="en-GB" sz="1450" b="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gridSpan="2">
                  <a:txBody>
                    <a:bodyPr/>
                    <a:lstStyle/>
                    <a:p>
                      <a:pPr marL="457200" lvl="1" indent="-336550" algn="l">
                        <a:lnSpc>
                          <a:spcPct val="100000"/>
                        </a:lnSpc>
                        <a:spcBef>
                          <a:spcPts val="0"/>
                        </a:spcBef>
                        <a:spcAft>
                          <a:spcPts val="0"/>
                        </a:spcAft>
                        <a:buSzPct val="100000"/>
                        <a:buFont typeface="+mj-lt"/>
                        <a:buAutoNum type="romanLcPeriod"/>
                      </a:pPr>
                      <a:r>
                        <a:rPr lang="en-US" sz="1450" b="0" spc="-10" dirty="0">
                          <a:effectLst/>
                          <a:latin typeface="Arial" panose="020B0604020202020204" pitchFamily="34" charset="0"/>
                          <a:cs typeface="Arial" panose="020B0604020202020204" pitchFamily="34" charset="0"/>
                        </a:rPr>
                        <a:t>Death</a:t>
                      </a:r>
                      <a:endParaRPr lang="en-GB" sz="1450" b="0" spc="0" dirty="0">
                        <a:effectLst/>
                        <a:latin typeface="Arial" panose="020B0604020202020204" pitchFamily="34" charset="0"/>
                        <a:cs typeface="Arial" panose="020B0604020202020204" pitchFamily="34" charset="0"/>
                      </a:endParaRPr>
                    </a:p>
                    <a:p>
                      <a:pPr marL="457200" lvl="1" indent="-336550" algn="l">
                        <a:lnSpc>
                          <a:spcPct val="100000"/>
                        </a:lnSpc>
                        <a:spcBef>
                          <a:spcPts val="0"/>
                        </a:spcBef>
                        <a:spcAft>
                          <a:spcPts val="0"/>
                        </a:spcAft>
                        <a:buSzPct val="100000"/>
                        <a:buFont typeface="+mj-lt"/>
                        <a:buAutoNum type="romanLcPeriod"/>
                      </a:pPr>
                      <a:r>
                        <a:rPr lang="en-US" sz="1450" b="0" spc="-10" dirty="0">
                          <a:effectLst/>
                          <a:latin typeface="Arial" panose="020B0604020202020204" pitchFamily="34" charset="0"/>
                          <a:cs typeface="Arial" panose="020B0604020202020204" pitchFamily="34" charset="0"/>
                        </a:rPr>
                        <a:t>Permanent </a:t>
                      </a:r>
                      <a:r>
                        <a:rPr lang="en-US" sz="1450" b="0" spc="-10" dirty="0" smtClean="0">
                          <a:effectLst/>
                          <a:latin typeface="Arial" panose="020B0604020202020204" pitchFamily="34" charset="0"/>
                          <a:cs typeface="Arial" panose="020B0604020202020204" pitchFamily="34" charset="0"/>
                        </a:rPr>
                        <a:t>Total </a:t>
                      </a:r>
                      <a:r>
                        <a:rPr lang="en-US" sz="1450" b="0" spc="-10" dirty="0">
                          <a:effectLst/>
                          <a:latin typeface="Arial" panose="020B0604020202020204" pitchFamily="34" charset="0"/>
                          <a:cs typeface="Arial" panose="020B0604020202020204" pitchFamily="34" charset="0"/>
                        </a:rPr>
                        <a:t>D</a:t>
                      </a:r>
                      <a:r>
                        <a:rPr lang="en-US" sz="1450" b="0" spc="-10" dirty="0" smtClean="0">
                          <a:effectLst/>
                          <a:latin typeface="Arial" panose="020B0604020202020204" pitchFamily="34" charset="0"/>
                          <a:cs typeface="Arial" panose="020B0604020202020204" pitchFamily="34" charset="0"/>
                        </a:rPr>
                        <a:t>isablement</a:t>
                      </a:r>
                      <a:endParaRPr lang="en-GB" sz="1450" b="0" spc="0" dirty="0">
                        <a:effectLst/>
                        <a:latin typeface="Arial" panose="020B0604020202020204" pitchFamily="34" charset="0"/>
                        <a:cs typeface="Arial" panose="020B0604020202020204" pitchFamily="34" charset="0"/>
                      </a:endParaRPr>
                    </a:p>
                    <a:p>
                      <a:pPr marL="457200" lvl="1" indent="-336550" algn="l">
                        <a:lnSpc>
                          <a:spcPct val="100000"/>
                        </a:lnSpc>
                        <a:spcBef>
                          <a:spcPts val="0"/>
                        </a:spcBef>
                        <a:spcAft>
                          <a:spcPts val="0"/>
                        </a:spcAft>
                        <a:buSzPct val="100000"/>
                        <a:buFont typeface="+mj-lt"/>
                        <a:buAutoNum type="romanLcPeriod"/>
                      </a:pPr>
                      <a:r>
                        <a:rPr lang="en-US" sz="1450" b="0" spc="-10" dirty="0">
                          <a:effectLst/>
                          <a:latin typeface="Arial" panose="020B0604020202020204" pitchFamily="34" charset="0"/>
                          <a:cs typeface="Arial" panose="020B0604020202020204" pitchFamily="34" charset="0"/>
                        </a:rPr>
                        <a:t>Permanent P</a:t>
                      </a:r>
                      <a:r>
                        <a:rPr lang="en-US" sz="1450" b="0" spc="-10" dirty="0" smtClean="0">
                          <a:effectLst/>
                          <a:latin typeface="Arial" panose="020B0604020202020204" pitchFamily="34" charset="0"/>
                          <a:cs typeface="Arial" panose="020B0604020202020204" pitchFamily="34" charset="0"/>
                        </a:rPr>
                        <a:t>artial Disablement</a:t>
                      </a:r>
                      <a:endParaRPr lang="en-GB" sz="1450" b="0" spc="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tc>
                <a:tc hMerge="1">
                  <a:txBody>
                    <a:bodyPr/>
                    <a:lstStyle/>
                    <a:p>
                      <a:endParaRPr lang="en-US"/>
                    </a:p>
                  </a:txBody>
                  <a:tcPr/>
                </a:tc>
              </a:tr>
              <a:tr h="0">
                <a:tc>
                  <a:txBody>
                    <a:bodyPr/>
                    <a:lstStyle/>
                    <a:p>
                      <a:pPr marL="108000" indent="0" algn="l">
                        <a:lnSpc>
                          <a:spcPct val="100000"/>
                        </a:lnSpc>
                        <a:spcBef>
                          <a:spcPts val="0"/>
                        </a:spcBef>
                        <a:spcAft>
                          <a:spcPts val="0"/>
                        </a:spcAft>
                      </a:pPr>
                      <a:r>
                        <a:rPr lang="en-US" sz="1450" b="0" spc="-10" dirty="0" smtClean="0">
                          <a:effectLst/>
                          <a:latin typeface="Arial" panose="020B0604020202020204" pitchFamily="34" charset="0"/>
                          <a:cs typeface="Arial" panose="020B0604020202020204" pitchFamily="34" charset="0"/>
                        </a:rPr>
                        <a:t>Optional </a:t>
                      </a:r>
                      <a:r>
                        <a:rPr lang="en-US" sz="1450" b="0" spc="-10" dirty="0">
                          <a:effectLst/>
                          <a:latin typeface="Arial" panose="020B0604020202020204" pitchFamily="34" charset="0"/>
                          <a:cs typeface="Arial" panose="020B0604020202020204" pitchFamily="34" charset="0"/>
                        </a:rPr>
                        <a:t>covers</a:t>
                      </a:r>
                      <a:endParaRPr lang="en-GB" sz="1450" b="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gridSpan="2">
                  <a:txBody>
                    <a:bodyPr/>
                    <a:lstStyle/>
                    <a:p>
                      <a:pPr marL="457200" lvl="1" indent="-336550" algn="l" defTabSz="914400" rtl="0" eaLnBrk="1" latinLnBrk="0" hangingPunct="1">
                        <a:lnSpc>
                          <a:spcPct val="100000"/>
                        </a:lnSpc>
                        <a:spcBef>
                          <a:spcPts val="0"/>
                        </a:spcBef>
                        <a:spcAft>
                          <a:spcPts val="0"/>
                        </a:spcAft>
                        <a:buSzPct val="100000"/>
                        <a:buFont typeface="+mj-lt"/>
                        <a:buAutoNum type="romanLcPeriod"/>
                        <a:tabLst>
                          <a:tab pos="323850" algn="l"/>
                        </a:tabLst>
                      </a:pPr>
                      <a:r>
                        <a:rPr lang="en-US" sz="1450" b="0" kern="1200" spc="-10" dirty="0">
                          <a:effectLst/>
                          <a:latin typeface="Arial" panose="020B0604020202020204" pitchFamily="34" charset="0"/>
                          <a:cs typeface="Arial" panose="020B0604020202020204" pitchFamily="34" charset="0"/>
                        </a:rPr>
                        <a:t>Temporary total disablement</a:t>
                      </a:r>
                      <a:endParaRPr lang="en-GB" sz="1450" b="0" kern="1200" spc="-10" dirty="0">
                        <a:effectLst/>
                        <a:latin typeface="Arial" panose="020B0604020202020204" pitchFamily="34" charset="0"/>
                        <a:cs typeface="Arial" panose="020B0604020202020204" pitchFamily="34" charset="0"/>
                      </a:endParaRPr>
                    </a:p>
                    <a:p>
                      <a:pPr marL="457200" lvl="1" indent="-336550" algn="l" defTabSz="914400" rtl="0" eaLnBrk="1" latinLnBrk="0" hangingPunct="1">
                        <a:lnSpc>
                          <a:spcPct val="100000"/>
                        </a:lnSpc>
                        <a:spcBef>
                          <a:spcPts val="0"/>
                        </a:spcBef>
                        <a:spcAft>
                          <a:spcPts val="0"/>
                        </a:spcAft>
                        <a:buSzPct val="100000"/>
                        <a:buFont typeface="+mj-lt"/>
                        <a:buAutoNum type="romanLcPeriod"/>
                        <a:tabLst>
                          <a:tab pos="323850" algn="l"/>
                        </a:tabLst>
                      </a:pPr>
                      <a:r>
                        <a:rPr lang="en-US" sz="1450" b="0" kern="1200" spc="-10" dirty="0" err="1">
                          <a:effectLst/>
                          <a:latin typeface="Arial" panose="020B0604020202020204" pitchFamily="34" charset="0"/>
                          <a:cs typeface="Arial" panose="020B0604020202020204" pitchFamily="34" charset="0"/>
                        </a:rPr>
                        <a:t>Hospitalisation</a:t>
                      </a:r>
                      <a:r>
                        <a:rPr lang="en-US" sz="1450" b="0" kern="1200" spc="-10" dirty="0">
                          <a:effectLst/>
                          <a:latin typeface="Arial" panose="020B0604020202020204" pitchFamily="34" charset="0"/>
                          <a:cs typeface="Arial" panose="020B0604020202020204" pitchFamily="34" charset="0"/>
                        </a:rPr>
                        <a:t> Expenses due to Accident</a:t>
                      </a:r>
                      <a:endParaRPr lang="en-GB" sz="1450" b="0" kern="1200" spc="-10" dirty="0">
                        <a:effectLst/>
                        <a:latin typeface="Arial" panose="020B0604020202020204" pitchFamily="34" charset="0"/>
                        <a:cs typeface="Arial" panose="020B0604020202020204" pitchFamily="34" charset="0"/>
                      </a:endParaRPr>
                    </a:p>
                    <a:p>
                      <a:pPr marL="457200" lvl="1" indent="-336550" algn="l" defTabSz="914400" rtl="0" eaLnBrk="1" latinLnBrk="0" hangingPunct="1">
                        <a:lnSpc>
                          <a:spcPct val="100000"/>
                        </a:lnSpc>
                        <a:spcBef>
                          <a:spcPts val="0"/>
                        </a:spcBef>
                        <a:spcAft>
                          <a:spcPts val="0"/>
                        </a:spcAft>
                        <a:buSzPct val="100000"/>
                        <a:buFont typeface="+mj-lt"/>
                        <a:buAutoNum type="romanLcPeriod"/>
                        <a:tabLst>
                          <a:tab pos="323850" algn="l"/>
                        </a:tabLst>
                      </a:pPr>
                      <a:r>
                        <a:rPr lang="en-US" sz="1450" b="0" kern="1200" spc="-10" dirty="0">
                          <a:effectLst/>
                          <a:latin typeface="Arial" panose="020B0604020202020204" pitchFamily="34" charset="0"/>
                          <a:cs typeface="Arial" panose="020B0604020202020204" pitchFamily="34" charset="0"/>
                        </a:rPr>
                        <a:t>Education grant</a:t>
                      </a:r>
                      <a:endParaRPr lang="en-GB" sz="1450" b="0" kern="1200" spc="-10" dirty="0">
                        <a:solidFill>
                          <a:schemeClr val="tx1"/>
                        </a:solidFill>
                        <a:effectLst/>
                        <a:latin typeface="Arial" panose="020B0604020202020204" pitchFamily="34" charset="0"/>
                        <a:ea typeface="+mn-ea"/>
                        <a:cs typeface="Arial" panose="020B0604020202020204" pitchFamily="34" charset="0"/>
                      </a:endParaRPr>
                    </a:p>
                  </a:txBody>
                  <a:tcPr marL="0" marR="0" marT="0" marB="0"/>
                </a:tc>
                <a:tc hMerge="1">
                  <a:txBody>
                    <a:bodyPr/>
                    <a:lstStyle/>
                    <a:p>
                      <a:endParaRPr lang="en-US"/>
                    </a:p>
                  </a:txBody>
                  <a:tcPr/>
                </a:tc>
              </a:tr>
              <a:tr h="344358">
                <a:tc>
                  <a:txBody>
                    <a:bodyPr/>
                    <a:lstStyle/>
                    <a:p>
                      <a:pPr marL="108000" marR="299720" indent="0" algn="l">
                        <a:lnSpc>
                          <a:spcPct val="100000"/>
                        </a:lnSpc>
                        <a:spcBef>
                          <a:spcPts val="0"/>
                        </a:spcBef>
                        <a:spcAft>
                          <a:spcPts val="0"/>
                        </a:spcAft>
                      </a:pPr>
                      <a:r>
                        <a:rPr lang="en-US" sz="1450" b="0" spc="-10" dirty="0" smtClean="0">
                          <a:effectLst/>
                          <a:latin typeface="Arial" panose="020B0604020202020204" pitchFamily="34" charset="0"/>
                          <a:cs typeface="Arial" panose="020B0604020202020204" pitchFamily="34" charset="0"/>
                        </a:rPr>
                        <a:t>Cumulative bonus</a:t>
                      </a:r>
                      <a:endParaRPr lang="en-GB" sz="1450" b="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gridSpan="2">
                  <a:txBody>
                    <a:bodyPr/>
                    <a:lstStyle/>
                    <a:p>
                      <a:pPr marL="108000" marR="63500" indent="0" algn="l">
                        <a:lnSpc>
                          <a:spcPct val="100000"/>
                        </a:lnSpc>
                        <a:spcBef>
                          <a:spcPts val="0"/>
                        </a:spcBef>
                        <a:spcAft>
                          <a:spcPts val="0"/>
                        </a:spcAft>
                      </a:pPr>
                      <a:r>
                        <a:rPr lang="en-US" sz="1450" b="0" spc="-10" dirty="0">
                          <a:effectLst/>
                          <a:latin typeface="Arial" panose="020B0604020202020204" pitchFamily="34" charset="0"/>
                          <a:cs typeface="Arial" panose="020B0604020202020204" pitchFamily="34" charset="0"/>
                        </a:rPr>
                        <a:t>Sum insured (excluding CB) shall be increased by 5% in respect of each claim free policy year, provided the policy is renewed without a break subject to maximum of 50% of the sum insured.</a:t>
                      </a:r>
                      <a:endParaRPr lang="en-GB" sz="1450" b="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hMerge="1">
                  <a:txBody>
                    <a:bodyPr/>
                    <a:lstStyle/>
                    <a:p>
                      <a:endParaRPr lang="en-US"/>
                    </a:p>
                  </a:txBody>
                  <a:tcPr/>
                </a:tc>
              </a:tr>
              <a:tr h="344358">
                <a:tc>
                  <a:txBody>
                    <a:bodyPr/>
                    <a:lstStyle/>
                    <a:p>
                      <a:pPr marL="108000" marR="63500" indent="0" algn="l" defTabSz="914400" rtl="0" eaLnBrk="1" latinLnBrk="0" hangingPunct="1">
                        <a:lnSpc>
                          <a:spcPct val="100000"/>
                        </a:lnSpc>
                        <a:spcBef>
                          <a:spcPts val="0"/>
                        </a:spcBef>
                        <a:spcAft>
                          <a:spcPts val="0"/>
                        </a:spcAft>
                      </a:pPr>
                      <a:r>
                        <a:rPr lang="en-US" sz="1450" b="0" kern="1200" spc="-10" dirty="0" smtClean="0">
                          <a:solidFill>
                            <a:schemeClr val="dk1"/>
                          </a:solidFill>
                          <a:effectLst/>
                          <a:latin typeface="Arial" panose="020B0604020202020204" pitchFamily="34" charset="0"/>
                          <a:ea typeface="+mn-ea"/>
                          <a:cs typeface="Arial" panose="020B0604020202020204" pitchFamily="34" charset="0"/>
                        </a:rPr>
                        <a:t>Entry Age</a:t>
                      </a:r>
                      <a:endParaRPr lang="en-GB" sz="1450" b="0" kern="1200" spc="-10" dirty="0">
                        <a:solidFill>
                          <a:schemeClr val="dk1"/>
                        </a:solidFill>
                        <a:effectLst/>
                        <a:latin typeface="Arial" panose="020B0604020202020204" pitchFamily="34" charset="0"/>
                        <a:ea typeface="+mn-ea"/>
                        <a:cs typeface="Arial" panose="020B0604020202020204" pitchFamily="34" charset="0"/>
                      </a:endParaRPr>
                    </a:p>
                  </a:txBody>
                  <a:tcPr marL="68580" marR="68580" marT="0" marB="0"/>
                </a:tc>
                <a:tc>
                  <a:txBody>
                    <a:bodyPr/>
                    <a:lstStyle/>
                    <a:p>
                      <a:pPr marL="108000" marR="63500" indent="0" algn="l" defTabSz="914400" rtl="0" eaLnBrk="1" latinLnBrk="0" hangingPunct="1">
                        <a:lnSpc>
                          <a:spcPct val="100000"/>
                        </a:lnSpc>
                        <a:spcBef>
                          <a:spcPts val="0"/>
                        </a:spcBef>
                        <a:spcAft>
                          <a:spcPts val="0"/>
                        </a:spcAft>
                      </a:pPr>
                      <a:r>
                        <a:rPr lang="en-US" sz="1450" b="1" kern="1200" spc="-10" dirty="0" smtClean="0">
                          <a:solidFill>
                            <a:schemeClr val="dk1"/>
                          </a:solidFill>
                          <a:effectLst/>
                          <a:latin typeface="Arial" panose="020B0604020202020204" pitchFamily="34" charset="0"/>
                          <a:ea typeface="+mn-ea"/>
                          <a:cs typeface="Arial" panose="020B0604020202020204" pitchFamily="34" charset="0"/>
                        </a:rPr>
                        <a:t>Minimum</a:t>
                      </a:r>
                    </a:p>
                    <a:p>
                      <a:pPr marL="108000" marR="63500" indent="0" algn="l" defTabSz="914400" rtl="0" eaLnBrk="1" latinLnBrk="0" hangingPunct="1">
                        <a:lnSpc>
                          <a:spcPct val="100000"/>
                        </a:lnSpc>
                        <a:spcBef>
                          <a:spcPts val="0"/>
                        </a:spcBef>
                        <a:spcAft>
                          <a:spcPts val="0"/>
                        </a:spcAft>
                      </a:pPr>
                      <a:r>
                        <a:rPr lang="en-US" sz="1450" b="0" kern="1200" spc="-10" dirty="0" smtClean="0">
                          <a:solidFill>
                            <a:schemeClr val="dk1"/>
                          </a:solidFill>
                          <a:effectLst/>
                          <a:latin typeface="Arial" panose="020B0604020202020204" pitchFamily="34" charset="0"/>
                          <a:ea typeface="+mn-ea"/>
                          <a:cs typeface="Arial" panose="020B0604020202020204" pitchFamily="34" charset="0"/>
                        </a:rPr>
                        <a:t>3 </a:t>
                      </a:r>
                      <a:r>
                        <a:rPr lang="en-US" sz="1450" b="0" kern="1200" spc="-10" dirty="0">
                          <a:solidFill>
                            <a:schemeClr val="dk1"/>
                          </a:solidFill>
                          <a:effectLst/>
                          <a:latin typeface="Arial" panose="020B0604020202020204" pitchFamily="34" charset="0"/>
                          <a:ea typeface="+mn-ea"/>
                          <a:cs typeface="Arial" panose="020B0604020202020204" pitchFamily="34" charset="0"/>
                        </a:rPr>
                        <a:t>months (for child)</a:t>
                      </a:r>
                      <a:endParaRPr lang="en-GB" sz="1450" b="0" kern="1200" spc="-10" dirty="0">
                        <a:solidFill>
                          <a:schemeClr val="dk1"/>
                        </a:solidFill>
                        <a:effectLst/>
                        <a:latin typeface="Arial" panose="020B0604020202020204" pitchFamily="34" charset="0"/>
                        <a:ea typeface="+mn-ea"/>
                        <a:cs typeface="Arial" panose="020B0604020202020204" pitchFamily="34" charset="0"/>
                      </a:endParaRPr>
                    </a:p>
                    <a:p>
                      <a:pPr marL="108000" marR="63500" indent="0" algn="l" defTabSz="914400" rtl="0" eaLnBrk="1" latinLnBrk="0" hangingPunct="1">
                        <a:lnSpc>
                          <a:spcPct val="100000"/>
                        </a:lnSpc>
                        <a:spcBef>
                          <a:spcPts val="0"/>
                        </a:spcBef>
                        <a:spcAft>
                          <a:spcPts val="0"/>
                        </a:spcAft>
                      </a:pPr>
                      <a:r>
                        <a:rPr lang="en-US" sz="1450" b="0" kern="1200" spc="-10" dirty="0">
                          <a:solidFill>
                            <a:schemeClr val="dk1"/>
                          </a:solidFill>
                          <a:effectLst/>
                          <a:latin typeface="Arial" panose="020B0604020202020204" pitchFamily="34" charset="0"/>
                          <a:ea typeface="+mn-ea"/>
                          <a:cs typeface="Arial" panose="020B0604020202020204" pitchFamily="34" charset="0"/>
                        </a:rPr>
                        <a:t>18 years (for adults)</a:t>
                      </a:r>
                      <a:endParaRPr lang="en-GB" sz="1450" b="0" kern="1200" spc="-10" dirty="0">
                        <a:solidFill>
                          <a:schemeClr val="dk1"/>
                        </a:solidFill>
                        <a:effectLst/>
                        <a:latin typeface="Arial" panose="020B0604020202020204" pitchFamily="34" charset="0"/>
                        <a:ea typeface="+mn-ea"/>
                        <a:cs typeface="Arial" panose="020B0604020202020204" pitchFamily="34" charset="0"/>
                      </a:endParaRPr>
                    </a:p>
                  </a:txBody>
                  <a:tcPr marL="68580" marR="68580" marT="0" marB="0"/>
                </a:tc>
                <a:tc>
                  <a:txBody>
                    <a:bodyPr/>
                    <a:lstStyle/>
                    <a:p>
                      <a:pPr marL="108000" marR="63500" indent="0" algn="l" defTabSz="914400" rtl="0" eaLnBrk="1" latinLnBrk="0" hangingPunct="1">
                        <a:lnSpc>
                          <a:spcPct val="100000"/>
                        </a:lnSpc>
                        <a:spcBef>
                          <a:spcPts val="0"/>
                        </a:spcBef>
                        <a:spcAft>
                          <a:spcPts val="0"/>
                        </a:spcAft>
                      </a:pPr>
                      <a:r>
                        <a:rPr lang="en-GB" sz="1450" b="1" kern="1200" spc="-10" dirty="0" smtClean="0">
                          <a:solidFill>
                            <a:schemeClr val="dk1"/>
                          </a:solidFill>
                          <a:effectLst/>
                          <a:latin typeface="Arial" panose="020B0604020202020204" pitchFamily="34" charset="0"/>
                          <a:ea typeface="+mn-ea"/>
                          <a:cs typeface="Arial" panose="020B0604020202020204" pitchFamily="34" charset="0"/>
                        </a:rPr>
                        <a:t>Maximum</a:t>
                      </a:r>
                    </a:p>
                    <a:p>
                      <a:pPr marL="108000" marR="63500" indent="0" algn="l" defTabSz="914400" rtl="0" eaLnBrk="1" latinLnBrk="0" hangingPunct="1">
                        <a:lnSpc>
                          <a:spcPct val="100000"/>
                        </a:lnSpc>
                        <a:spcBef>
                          <a:spcPts val="0"/>
                        </a:spcBef>
                        <a:spcAft>
                          <a:spcPts val="0"/>
                        </a:spcAft>
                      </a:pPr>
                      <a:r>
                        <a:rPr lang="en-US" sz="1450" b="0" kern="1200" spc="-10" dirty="0" smtClean="0">
                          <a:solidFill>
                            <a:schemeClr val="dk1"/>
                          </a:solidFill>
                          <a:effectLst/>
                          <a:latin typeface="Arial" panose="020B0604020202020204" pitchFamily="34" charset="0"/>
                          <a:ea typeface="+mn-ea"/>
                          <a:cs typeface="Arial" panose="020B0604020202020204" pitchFamily="34" charset="0"/>
                        </a:rPr>
                        <a:t>25 years (for child)</a:t>
                      </a:r>
                      <a:endParaRPr lang="en-GB" sz="1450" b="0" kern="1200" spc="-10" dirty="0" smtClean="0">
                        <a:solidFill>
                          <a:schemeClr val="dk1"/>
                        </a:solidFill>
                        <a:effectLst/>
                        <a:latin typeface="Arial" panose="020B0604020202020204" pitchFamily="34" charset="0"/>
                        <a:ea typeface="+mn-ea"/>
                        <a:cs typeface="Arial" panose="020B0604020202020204" pitchFamily="34" charset="0"/>
                      </a:endParaRPr>
                    </a:p>
                    <a:p>
                      <a:pPr marL="108000" marR="63500" indent="0" algn="l" defTabSz="914400" rtl="0" eaLnBrk="1" latinLnBrk="0" hangingPunct="1">
                        <a:lnSpc>
                          <a:spcPct val="100000"/>
                        </a:lnSpc>
                        <a:spcBef>
                          <a:spcPts val="0"/>
                        </a:spcBef>
                        <a:spcAft>
                          <a:spcPts val="0"/>
                        </a:spcAft>
                      </a:pPr>
                      <a:r>
                        <a:rPr lang="en-US" sz="1450" b="0" kern="1200" spc="-10" dirty="0" smtClean="0">
                          <a:solidFill>
                            <a:schemeClr val="dk1"/>
                          </a:solidFill>
                          <a:effectLst/>
                          <a:latin typeface="Arial" panose="020B0604020202020204" pitchFamily="34" charset="0"/>
                          <a:ea typeface="+mn-ea"/>
                          <a:cs typeface="Arial" panose="020B0604020202020204" pitchFamily="34" charset="0"/>
                        </a:rPr>
                        <a:t>70 years (for adults)</a:t>
                      </a:r>
                      <a:endParaRPr lang="en-GB" sz="1450" b="1" kern="1200" spc="-10" dirty="0">
                        <a:solidFill>
                          <a:schemeClr val="dk1"/>
                        </a:solidFill>
                        <a:effectLst/>
                        <a:latin typeface="Arial" panose="020B0604020202020204" pitchFamily="34" charset="0"/>
                        <a:ea typeface="+mn-ea"/>
                        <a:cs typeface="Arial" panose="020B0604020202020204" pitchFamily="34" charset="0"/>
                      </a:endParaRPr>
                    </a:p>
                  </a:txBody>
                  <a:tcPr marL="68580" marR="68580" marT="0" marB="0"/>
                </a:tc>
              </a:tr>
              <a:tr h="64241">
                <a:tc>
                  <a:txBody>
                    <a:bodyPr/>
                    <a:lstStyle/>
                    <a:p>
                      <a:pPr marL="108000" marR="63500" indent="0" algn="l" defTabSz="914400" rtl="0" eaLnBrk="1" latinLnBrk="0" hangingPunct="1">
                        <a:lnSpc>
                          <a:spcPct val="100000"/>
                        </a:lnSpc>
                        <a:spcBef>
                          <a:spcPts val="0"/>
                        </a:spcBef>
                        <a:spcAft>
                          <a:spcPts val="0"/>
                        </a:spcAft>
                      </a:pPr>
                      <a:r>
                        <a:rPr lang="en-US" sz="1450" b="0" kern="1200" spc="-10" dirty="0">
                          <a:solidFill>
                            <a:schemeClr val="dk1"/>
                          </a:solidFill>
                          <a:effectLst/>
                          <a:latin typeface="Arial" panose="020B0604020202020204" pitchFamily="34" charset="0"/>
                          <a:ea typeface="+mn-ea"/>
                          <a:cs typeface="Arial" panose="020B0604020202020204" pitchFamily="34" charset="0"/>
                        </a:rPr>
                        <a:t>Renewal</a:t>
                      </a:r>
                      <a:endParaRPr lang="en-GB" sz="1450" b="0" kern="1200" spc="-10" dirty="0">
                        <a:solidFill>
                          <a:schemeClr val="dk1"/>
                        </a:solidFill>
                        <a:effectLst/>
                        <a:latin typeface="Arial" panose="020B0604020202020204" pitchFamily="34" charset="0"/>
                        <a:ea typeface="+mn-ea"/>
                        <a:cs typeface="Arial" panose="020B0604020202020204" pitchFamily="34" charset="0"/>
                      </a:endParaRPr>
                    </a:p>
                  </a:txBody>
                  <a:tcPr marL="68580" marR="68580" marT="0" marB="0"/>
                </a:tc>
                <a:tc gridSpan="2">
                  <a:txBody>
                    <a:bodyPr/>
                    <a:lstStyle/>
                    <a:p>
                      <a:pPr marL="108000" marR="63500" indent="0" algn="l" defTabSz="914400" rtl="0" eaLnBrk="1" latinLnBrk="0" hangingPunct="1">
                        <a:lnSpc>
                          <a:spcPct val="100000"/>
                        </a:lnSpc>
                        <a:spcBef>
                          <a:spcPts val="0"/>
                        </a:spcBef>
                        <a:spcAft>
                          <a:spcPts val="0"/>
                        </a:spcAft>
                      </a:pPr>
                      <a:r>
                        <a:rPr lang="en-US" sz="1450" b="0" kern="1200" spc="-10" dirty="0">
                          <a:solidFill>
                            <a:schemeClr val="dk1"/>
                          </a:solidFill>
                          <a:effectLst/>
                          <a:latin typeface="Arial" panose="020B0604020202020204" pitchFamily="34" charset="0"/>
                          <a:ea typeface="+mn-ea"/>
                          <a:cs typeface="Arial" panose="020B0604020202020204" pitchFamily="34" charset="0"/>
                        </a:rPr>
                        <a:t>Renewability will be up to 70 years</a:t>
                      </a:r>
                      <a:endParaRPr lang="en-GB" sz="1450" b="0" kern="1200" spc="-10" dirty="0">
                        <a:solidFill>
                          <a:schemeClr val="dk1"/>
                        </a:solidFill>
                        <a:effectLst/>
                        <a:latin typeface="Arial" panose="020B0604020202020204" pitchFamily="34" charset="0"/>
                        <a:ea typeface="+mn-ea"/>
                        <a:cs typeface="Arial" panose="020B0604020202020204" pitchFamily="34" charset="0"/>
                      </a:endParaRPr>
                    </a:p>
                  </a:txBody>
                  <a:tcPr marL="68580" marR="68580" marT="0" marB="0"/>
                </a:tc>
                <a:tc hMerge="1">
                  <a:txBody>
                    <a:bodyPr/>
                    <a:lstStyle/>
                    <a:p>
                      <a:endParaRPr lang="en-US"/>
                    </a:p>
                  </a:txBody>
                  <a:tcPr/>
                </a:tc>
              </a:tr>
              <a:tr h="344358">
                <a:tc>
                  <a:txBody>
                    <a:bodyPr/>
                    <a:lstStyle/>
                    <a:p>
                      <a:pPr marL="108000" marR="63500" indent="0" algn="l" defTabSz="914400" rtl="0" eaLnBrk="1" latinLnBrk="0" hangingPunct="1">
                        <a:lnSpc>
                          <a:spcPct val="100000"/>
                        </a:lnSpc>
                        <a:spcBef>
                          <a:spcPts val="0"/>
                        </a:spcBef>
                        <a:spcAft>
                          <a:spcPts val="0"/>
                        </a:spcAft>
                      </a:pPr>
                      <a:r>
                        <a:rPr lang="en-US" sz="1450" b="0" kern="1200" spc="-10" dirty="0">
                          <a:solidFill>
                            <a:schemeClr val="dk1"/>
                          </a:solidFill>
                          <a:effectLst/>
                          <a:latin typeface="Arial" panose="020B0604020202020204" pitchFamily="34" charset="0"/>
                          <a:ea typeface="+mn-ea"/>
                          <a:cs typeface="Arial" panose="020B0604020202020204" pitchFamily="34" charset="0"/>
                        </a:rPr>
                        <a:t>Family Definition</a:t>
                      </a:r>
                      <a:endParaRPr lang="en-GB" sz="1450" b="0" kern="1200" spc="-10" dirty="0">
                        <a:solidFill>
                          <a:schemeClr val="dk1"/>
                        </a:solidFill>
                        <a:effectLst/>
                        <a:latin typeface="Arial" panose="020B0604020202020204" pitchFamily="34" charset="0"/>
                        <a:ea typeface="+mn-ea"/>
                        <a:cs typeface="Arial" panose="020B0604020202020204" pitchFamily="34" charset="0"/>
                      </a:endParaRPr>
                    </a:p>
                  </a:txBody>
                  <a:tcPr marL="68580" marR="68580" marT="0" marB="0"/>
                </a:tc>
                <a:tc gridSpan="2">
                  <a:txBody>
                    <a:bodyPr/>
                    <a:lstStyle/>
                    <a:p>
                      <a:pPr marL="349250" marR="63500" indent="-241300" algn="l" defTabSz="914400" rtl="0" eaLnBrk="1" latinLnBrk="0" hangingPunct="1">
                        <a:lnSpc>
                          <a:spcPct val="100000"/>
                        </a:lnSpc>
                        <a:spcBef>
                          <a:spcPts val="0"/>
                        </a:spcBef>
                        <a:spcAft>
                          <a:spcPts val="0"/>
                        </a:spcAft>
                        <a:buFont typeface="+mj-lt"/>
                        <a:buAutoNum type="romanLcPeriod"/>
                      </a:pPr>
                      <a:r>
                        <a:rPr lang="en-US" sz="1450" b="0" kern="1200" spc="-10" dirty="0" smtClean="0">
                          <a:solidFill>
                            <a:schemeClr val="dk1"/>
                          </a:solidFill>
                          <a:effectLst/>
                          <a:latin typeface="Arial" panose="020B0604020202020204" pitchFamily="34" charset="0"/>
                          <a:ea typeface="+mn-ea"/>
                          <a:cs typeface="Arial" panose="020B0604020202020204" pitchFamily="34" charset="0"/>
                        </a:rPr>
                        <a:t>Self</a:t>
                      </a:r>
                    </a:p>
                    <a:p>
                      <a:pPr marL="349250" marR="63500" indent="-241300" algn="l" defTabSz="914400" rtl="0" eaLnBrk="1" latinLnBrk="0" hangingPunct="1">
                        <a:lnSpc>
                          <a:spcPct val="100000"/>
                        </a:lnSpc>
                        <a:spcBef>
                          <a:spcPts val="0"/>
                        </a:spcBef>
                        <a:spcAft>
                          <a:spcPts val="0"/>
                        </a:spcAft>
                        <a:buFont typeface="+mj-lt"/>
                        <a:buAutoNum type="romanLcPeriod"/>
                      </a:pPr>
                      <a:r>
                        <a:rPr lang="en-US" sz="1450" b="0" kern="1200" spc="-10" dirty="0" smtClean="0">
                          <a:solidFill>
                            <a:schemeClr val="dk1"/>
                          </a:solidFill>
                          <a:effectLst/>
                          <a:latin typeface="Arial" panose="020B0604020202020204" pitchFamily="34" charset="0"/>
                          <a:ea typeface="+mn-ea"/>
                          <a:cs typeface="Arial" panose="020B0604020202020204" pitchFamily="34" charset="0"/>
                        </a:rPr>
                        <a:t>Spouse</a:t>
                      </a:r>
                    </a:p>
                    <a:p>
                      <a:pPr marL="349250" marR="63500" indent="-241300" algn="l" defTabSz="914400" rtl="0" eaLnBrk="1" latinLnBrk="0" hangingPunct="1">
                        <a:lnSpc>
                          <a:spcPct val="100000"/>
                        </a:lnSpc>
                        <a:spcBef>
                          <a:spcPts val="0"/>
                        </a:spcBef>
                        <a:spcAft>
                          <a:spcPts val="0"/>
                        </a:spcAft>
                        <a:buFont typeface="+mj-lt"/>
                        <a:buAutoNum type="romanLcPeriod"/>
                      </a:pPr>
                      <a:r>
                        <a:rPr lang="en-US" sz="1450" b="0" kern="1200" spc="-10" dirty="0" smtClean="0">
                          <a:solidFill>
                            <a:schemeClr val="dk1"/>
                          </a:solidFill>
                          <a:effectLst/>
                          <a:latin typeface="Arial" panose="020B0604020202020204" pitchFamily="34" charset="0"/>
                          <a:ea typeface="+mn-ea"/>
                          <a:cs typeface="Arial" panose="020B0604020202020204" pitchFamily="34" charset="0"/>
                        </a:rPr>
                        <a:t>Parents and Parents in Law</a:t>
                      </a:r>
                    </a:p>
                    <a:p>
                      <a:pPr marL="349250" marR="63500" indent="-241300" algn="l" defTabSz="914400" rtl="0" eaLnBrk="1" latinLnBrk="0" hangingPunct="1">
                        <a:lnSpc>
                          <a:spcPct val="100000"/>
                        </a:lnSpc>
                        <a:spcBef>
                          <a:spcPts val="0"/>
                        </a:spcBef>
                        <a:spcAft>
                          <a:spcPts val="0"/>
                        </a:spcAft>
                        <a:buFont typeface="+mj-lt"/>
                        <a:buAutoNum type="romanLcPeriod"/>
                      </a:pPr>
                      <a:r>
                        <a:rPr lang="en-US" sz="1450" b="0" kern="1200" spc="-10" dirty="0" smtClean="0">
                          <a:solidFill>
                            <a:schemeClr val="dk1"/>
                          </a:solidFill>
                          <a:effectLst/>
                          <a:latin typeface="Arial" panose="020B0604020202020204" pitchFamily="34" charset="0"/>
                          <a:ea typeface="+mn-ea"/>
                          <a:cs typeface="Arial" panose="020B0604020202020204" pitchFamily="34" charset="0"/>
                        </a:rPr>
                        <a:t>Dependent </a:t>
                      </a:r>
                      <a:r>
                        <a:rPr lang="en-US" sz="1450" b="0" kern="1200" spc="-10" dirty="0">
                          <a:solidFill>
                            <a:schemeClr val="dk1"/>
                          </a:solidFill>
                          <a:effectLst/>
                          <a:latin typeface="Arial" panose="020B0604020202020204" pitchFamily="34" charset="0"/>
                          <a:ea typeface="+mn-ea"/>
                          <a:cs typeface="Arial" panose="020B0604020202020204" pitchFamily="34" charset="0"/>
                        </a:rPr>
                        <a:t>Children (i.e. natural or legally adopted) between the age 3 months to 25 years. </a:t>
                      </a:r>
                      <a:endParaRPr lang="en-US" sz="1450" b="0" kern="1200" spc="-10" dirty="0" smtClean="0">
                        <a:solidFill>
                          <a:schemeClr val="dk1"/>
                        </a:solidFill>
                        <a:effectLst/>
                        <a:latin typeface="Arial" panose="020B0604020202020204" pitchFamily="34" charset="0"/>
                        <a:ea typeface="+mn-ea"/>
                        <a:cs typeface="Arial" panose="020B0604020202020204" pitchFamily="34" charset="0"/>
                      </a:endParaRPr>
                    </a:p>
                    <a:p>
                      <a:pPr marL="349250" marR="63500" indent="0" algn="l" defTabSz="914400" rtl="0" eaLnBrk="1" latinLnBrk="0" hangingPunct="1">
                        <a:lnSpc>
                          <a:spcPct val="100000"/>
                        </a:lnSpc>
                        <a:spcBef>
                          <a:spcPts val="0"/>
                        </a:spcBef>
                        <a:spcAft>
                          <a:spcPts val="0"/>
                        </a:spcAft>
                        <a:buFont typeface="+mj-lt"/>
                        <a:buNone/>
                      </a:pPr>
                      <a:r>
                        <a:rPr lang="en-US" sz="1450" b="0" kern="1200" spc="-10" dirty="0" smtClean="0">
                          <a:solidFill>
                            <a:schemeClr val="dk1"/>
                          </a:solidFill>
                          <a:effectLst/>
                          <a:latin typeface="Arial" panose="020B0604020202020204" pitchFamily="34" charset="0"/>
                          <a:ea typeface="+mn-ea"/>
                          <a:cs typeface="Arial" panose="020B0604020202020204" pitchFamily="34" charset="0"/>
                        </a:rPr>
                        <a:t>If </a:t>
                      </a:r>
                      <a:r>
                        <a:rPr lang="en-US" sz="1450" b="0" kern="1200" spc="-10" dirty="0">
                          <a:solidFill>
                            <a:schemeClr val="dk1"/>
                          </a:solidFill>
                          <a:effectLst/>
                          <a:latin typeface="Arial" panose="020B0604020202020204" pitchFamily="34" charset="0"/>
                          <a:ea typeface="+mn-ea"/>
                          <a:cs typeface="Arial" panose="020B0604020202020204" pitchFamily="34" charset="0"/>
                        </a:rPr>
                        <a:t>the child above 18 years of age is financially independent, he or she shall be ineligible for coverage in the subsequent renewals.</a:t>
                      </a:r>
                      <a:endParaRPr lang="en-GB" sz="1450" b="0" kern="1200" spc="-10" dirty="0">
                        <a:solidFill>
                          <a:schemeClr val="dk1"/>
                        </a:solidFill>
                        <a:effectLst/>
                        <a:latin typeface="Arial" panose="020B0604020202020204" pitchFamily="34" charset="0"/>
                        <a:ea typeface="+mn-ea"/>
                        <a:cs typeface="Arial" panose="020B0604020202020204" pitchFamily="34" charset="0"/>
                      </a:endParaRPr>
                    </a:p>
                  </a:txBody>
                  <a:tcPr marL="68580" marR="68580" marT="0" marB="0"/>
                </a:tc>
                <a:tc hMerge="1">
                  <a:txBody>
                    <a:bodyPr/>
                    <a:lstStyle/>
                    <a:p>
                      <a:endParaRPr lang="en-US"/>
                    </a:p>
                  </a:txBody>
                  <a:tcPr/>
                </a:tc>
              </a:tr>
            </a:tbl>
          </a:graphicData>
        </a:graphic>
      </p:graphicFrame>
      <p:cxnSp>
        <p:nvCxnSpPr>
          <p:cNvPr id="6" name="Straight Connector 5"/>
          <p:cNvCxnSpPr/>
          <p:nvPr/>
        </p:nvCxnSpPr>
        <p:spPr>
          <a:xfrm>
            <a:off x="312498" y="576572"/>
            <a:ext cx="9745902"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39392" y="697237"/>
            <a:ext cx="11467126" cy="5434621"/>
          </a:xfrm>
          <a:prstGeom prst="rect">
            <a:avLst/>
          </a:prstGeom>
          <a:noFill/>
          <a:ln w="222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39392" y="83130"/>
            <a:ext cx="3061094" cy="523220"/>
          </a:xfrm>
          <a:prstGeom prst="rect">
            <a:avLst/>
          </a:prstGeom>
        </p:spPr>
        <p:txBody>
          <a:bodyPr wrap="none">
            <a:spAutoFit/>
          </a:bodyPr>
          <a:lstStyle/>
          <a:p>
            <a:pPr lvl="0">
              <a:spcAft>
                <a:spcPts val="0"/>
              </a:spcAft>
            </a:pPr>
            <a:r>
              <a:rPr lang="en-US" sz="2800" b="1" kern="0" spc="-10" dirty="0" smtClean="0">
                <a:solidFill>
                  <a:srgbClr val="C00000"/>
                </a:solidFill>
                <a:latin typeface="Arial" panose="020B0604020202020204" pitchFamily="34" charset="0"/>
                <a:ea typeface="Verdana" panose="020B0604030504040204" pitchFamily="34" charset="0"/>
                <a:cs typeface="Times New Roman" panose="02020603050405020304" pitchFamily="18" charset="0"/>
              </a:rPr>
              <a:t>Table of Benefits</a:t>
            </a:r>
            <a:endParaRPr lang="en-GB" sz="3600" b="1" kern="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43806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0318" y="96184"/>
            <a:ext cx="10515600" cy="603064"/>
          </a:xfrm>
        </p:spPr>
        <p:txBody>
          <a:bodyPr/>
          <a:lstStyle/>
          <a:p>
            <a:r>
              <a:rPr lang="en-US" sz="2800" b="1" dirty="0" smtClean="0">
                <a:solidFill>
                  <a:srgbClr val="C00000"/>
                </a:solidFill>
                <a:latin typeface="Arial" panose="020B0604020202020204" pitchFamily="34" charset="0"/>
              </a:rPr>
              <a:t>Sum Insured </a:t>
            </a:r>
            <a:r>
              <a:rPr lang="en-US" sz="2800" b="1" dirty="0" smtClean="0">
                <a:solidFill>
                  <a:srgbClr val="C00000"/>
                </a:solidFill>
                <a:latin typeface="Arial" panose="020B0604020202020204" pitchFamily="34" charset="0"/>
              </a:rPr>
              <a:t>Options (IRDAI Guidelines)</a:t>
            </a:r>
            <a:r>
              <a:rPr lang="en-US" altLang="en-US" sz="2800" b="1" u="sng" dirty="0">
                <a:solidFill>
                  <a:srgbClr val="C00000"/>
                </a:solidFill>
                <a:ea typeface="Times New Roman" panose="02020603050405020304" pitchFamily="18" charset="0"/>
              </a:rPr>
              <a:t/>
            </a:r>
            <a:br>
              <a:rPr lang="en-US" altLang="en-US" sz="2800" b="1" u="sng" dirty="0">
                <a:solidFill>
                  <a:srgbClr val="C00000"/>
                </a:solidFill>
                <a:ea typeface="Times New Roman" panose="02020603050405020304" pitchFamily="18" charset="0"/>
              </a:rPr>
            </a:br>
            <a:endParaRPr lang="en-US" sz="2800" b="1" dirty="0">
              <a:solidFill>
                <a:srgbClr val="C00000"/>
              </a:solidFill>
              <a:latin typeface="Arial" panose="020B0604020202020204" pitchFamily="34" charset="0"/>
              <a:ea typeface="+mn-ea"/>
              <a:cs typeface="+mn-cs"/>
            </a:endParaRPr>
          </a:p>
        </p:txBody>
      </p:sp>
      <p:sp>
        <p:nvSpPr>
          <p:cNvPr id="3" name="Content Placeholder 2"/>
          <p:cNvSpPr>
            <a:spLocks noGrp="1"/>
          </p:cNvSpPr>
          <p:nvPr>
            <p:ph idx="1"/>
          </p:nvPr>
        </p:nvSpPr>
        <p:spPr>
          <a:xfrm>
            <a:off x="312498" y="709265"/>
            <a:ext cx="11494020" cy="5422593"/>
          </a:xfrm>
        </p:spPr>
        <p:txBody>
          <a:bodyPr/>
          <a:lstStyle/>
          <a:p>
            <a:pPr marL="342900" indent="-342900">
              <a:lnSpc>
                <a:spcPct val="100000"/>
              </a:lnSpc>
              <a:spcBef>
                <a:spcPts val="0"/>
              </a:spcBef>
              <a:buFont typeface="+mj-lt"/>
              <a:buAutoNum type="arabicPeriod" startAt="8"/>
            </a:pPr>
            <a:endParaRPr lang="en-US" sz="1500" dirty="0">
              <a:latin typeface="Arial" panose="020B0604020202020204" pitchFamily="34" charset="0"/>
              <a:cs typeface="Arial" panose="020B0604020202020204" pitchFamily="34" charset="0"/>
            </a:endParaRPr>
          </a:p>
          <a:p>
            <a:pPr marL="342900" indent="-342900">
              <a:lnSpc>
                <a:spcPct val="100000"/>
              </a:lnSpc>
              <a:spcBef>
                <a:spcPts val="0"/>
              </a:spcBef>
              <a:buFont typeface="+mj-lt"/>
              <a:buAutoNum type="arabicPeriod" startAt="8"/>
            </a:pPr>
            <a:endParaRPr lang="en-US" sz="500" dirty="0">
              <a:latin typeface="Arial" panose="020B0604020202020204" pitchFamily="34" charset="0"/>
              <a:cs typeface="Arial" panose="020B0604020202020204" pitchFamily="34" charset="0"/>
            </a:endParaRPr>
          </a:p>
          <a:p>
            <a:pPr marL="342900" indent="-342900">
              <a:lnSpc>
                <a:spcPct val="100000"/>
              </a:lnSpc>
              <a:spcBef>
                <a:spcPts val="0"/>
              </a:spcBef>
              <a:buFont typeface="+mj-lt"/>
              <a:buAutoNum type="arabicPeriod"/>
            </a:pPr>
            <a:endParaRPr lang="en-US" sz="500" dirty="0" smtClean="0">
              <a:latin typeface="Arial" panose="020B0604020202020204" pitchFamily="34" charset="0"/>
              <a:cs typeface="Arial" panose="020B0604020202020204" pitchFamily="34" charset="0"/>
            </a:endParaRPr>
          </a:p>
          <a:p>
            <a:pPr marL="342900" indent="-342900">
              <a:lnSpc>
                <a:spcPct val="100000"/>
              </a:lnSpc>
              <a:spcBef>
                <a:spcPts val="0"/>
              </a:spcBef>
              <a:buFont typeface="+mj-lt"/>
              <a:buAutoNum type="arabicPeriod"/>
            </a:pPr>
            <a:endParaRPr lang="en-US" sz="1500" dirty="0" smtClean="0">
              <a:latin typeface="Arial" panose="020B0604020202020204" pitchFamily="34" charset="0"/>
              <a:cs typeface="Arial" panose="020B0604020202020204" pitchFamily="34" charset="0"/>
            </a:endParaRPr>
          </a:p>
        </p:txBody>
      </p:sp>
      <p:cxnSp>
        <p:nvCxnSpPr>
          <p:cNvPr id="6" name="Straight Connector 5"/>
          <p:cNvCxnSpPr/>
          <p:nvPr/>
        </p:nvCxnSpPr>
        <p:spPr>
          <a:xfrm>
            <a:off x="339392" y="543878"/>
            <a:ext cx="9745902"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39392" y="697237"/>
            <a:ext cx="11467126" cy="5434621"/>
          </a:xfrm>
          <a:prstGeom prst="rect">
            <a:avLst/>
          </a:prstGeom>
          <a:noFill/>
          <a:ln w="222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1"/>
          <p:cNvSpPr>
            <a:spLocks noChangeArrowheads="1"/>
          </p:cNvSpPr>
          <p:nvPr/>
        </p:nvSpPr>
        <p:spPr bwMode="auto">
          <a:xfrm>
            <a:off x="339392" y="709265"/>
            <a:ext cx="11467126" cy="2954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tabLst/>
            </a:pPr>
            <a:endParaRPr lang="en-US" altLang="en-US" sz="1000" b="1" u="sng" dirty="0" smtClean="0">
              <a:solidFill>
                <a:srgbClr val="C00000"/>
              </a:solidFill>
              <a:ea typeface="Times New Roman" panose="02020603050405020304" pitchFamily="18" charset="0"/>
            </a:endParaRPr>
          </a:p>
          <a:p>
            <a:r>
              <a:rPr lang="en-US" altLang="en-US" sz="1600" b="1" u="sng" dirty="0" smtClean="0">
                <a:solidFill>
                  <a:srgbClr val="C00000"/>
                </a:solidFill>
                <a:ea typeface="Times New Roman" panose="02020603050405020304" pitchFamily="18" charset="0"/>
              </a:rPr>
              <a:t>Base Covers </a:t>
            </a:r>
            <a:r>
              <a:rPr lang="en-US" altLang="en-US" sz="1600" dirty="0" smtClean="0">
                <a:ea typeface="Times New Roman" panose="02020603050405020304" pitchFamily="18" charset="0"/>
              </a:rPr>
              <a:t>(Accidental </a:t>
            </a:r>
            <a:r>
              <a:rPr lang="en-US" altLang="en-US" sz="1600" dirty="0">
                <a:ea typeface="Times New Roman" panose="02020603050405020304" pitchFamily="18" charset="0"/>
              </a:rPr>
              <a:t>Death, </a:t>
            </a:r>
            <a:r>
              <a:rPr lang="en-US" altLang="en-US" sz="1600" dirty="0" smtClean="0">
                <a:ea typeface="Times New Roman" panose="02020603050405020304" pitchFamily="18" charset="0"/>
              </a:rPr>
              <a:t>PTD, PPD) </a:t>
            </a:r>
            <a:endParaRPr lang="en-US" altLang="en-US" sz="1600" b="1" dirty="0">
              <a:ea typeface="Times New Roman" panose="02020603050405020304" pitchFamily="18" charset="0"/>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en-US" altLang="en-US" sz="16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Minimum - Rs.2.5 lakhs, Maximum sum insured - Rs.1 Crore (in multiples of </a:t>
            </a:r>
            <a:r>
              <a:rPr kumimoji="0" lang="en-US" altLang="en-US" sz="16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Rs</a:t>
            </a:r>
            <a:r>
              <a:rPr kumimoji="0" lang="en-US" altLang="en-US" sz="16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50,000/-).</a:t>
            </a:r>
          </a:p>
          <a:p>
            <a:pPr marL="285750" indent="-285750">
              <a:buFont typeface="Wingdings" panose="05000000000000000000" pitchFamily="2" charset="2"/>
              <a:buChar char="q"/>
            </a:pPr>
            <a:r>
              <a:rPr lang="en-US" altLang="en-US" sz="1600" dirty="0">
                <a:ea typeface="Times New Roman" panose="02020603050405020304" pitchFamily="18" charset="0"/>
              </a:rPr>
              <a:t>Single Sum insured is applicable for all three covers</a:t>
            </a:r>
            <a:r>
              <a:rPr lang="en-US" altLang="en-US" sz="1600" dirty="0" smtClean="0">
                <a:ea typeface="Times New Roman" panose="02020603050405020304" pitchFamily="18" charset="0"/>
              </a:rPr>
              <a:t>.</a:t>
            </a:r>
            <a:r>
              <a:rPr kumimoji="0" lang="en-US" altLang="en-US" sz="16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tabLst/>
            </a:pPr>
            <a:endParaRPr kumimoji="0" lang="en-US" altLang="en-US" sz="16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endParaRPr>
          </a:p>
          <a:p>
            <a:pPr lvl="0"/>
            <a:r>
              <a:rPr lang="en-US" altLang="en-US" sz="1600" b="1" u="sng" dirty="0" smtClean="0">
                <a:solidFill>
                  <a:srgbClr val="C00000"/>
                </a:solidFill>
                <a:ea typeface="Times New Roman" panose="02020603050405020304" pitchFamily="18" charset="0"/>
              </a:rPr>
              <a:t>Optional Covers</a:t>
            </a:r>
            <a:endParaRPr lang="en-GB" sz="1600" dirty="0" smtClean="0"/>
          </a:p>
          <a:p>
            <a:pPr marL="285750" indent="-285750">
              <a:buFont typeface="Wingdings" panose="05000000000000000000" pitchFamily="2" charset="2"/>
              <a:buChar char="q"/>
            </a:pPr>
            <a:r>
              <a:rPr lang="en-GB" sz="1600" dirty="0" smtClean="0"/>
              <a:t>The benefits payable under each of the Optional covers are independent and over and above the base sum insured. </a:t>
            </a:r>
          </a:p>
          <a:p>
            <a:pPr marL="285750" indent="-285750">
              <a:buFont typeface="Wingdings" panose="05000000000000000000" pitchFamily="2" charset="2"/>
              <a:buChar char="q"/>
            </a:pPr>
            <a:r>
              <a:rPr lang="en-US" sz="1600" b="1" dirty="0" smtClean="0"/>
              <a:t>Temporary </a:t>
            </a:r>
            <a:r>
              <a:rPr lang="en-US" sz="1600" b="1" dirty="0"/>
              <a:t>Total </a:t>
            </a:r>
            <a:r>
              <a:rPr lang="en-US" sz="1600" b="1" dirty="0" smtClean="0"/>
              <a:t>Disablement</a:t>
            </a:r>
            <a:r>
              <a:rPr lang="en-US" sz="1600" dirty="0" smtClean="0"/>
              <a:t> – compensation </a:t>
            </a:r>
            <a:r>
              <a:rPr lang="en-US" sz="1600" dirty="0"/>
              <a:t>shall be payable, at the rate of 0.2% of the base sum insured per week, till the time the insured person is able to return to </a:t>
            </a:r>
            <a:r>
              <a:rPr lang="en-US" sz="1600" dirty="0" smtClean="0"/>
              <a:t>work, maximum </a:t>
            </a:r>
            <a:r>
              <a:rPr lang="en-US" sz="1600" dirty="0" err="1" smtClean="0"/>
              <a:t>upto</a:t>
            </a:r>
            <a:r>
              <a:rPr lang="en-US" sz="1600" dirty="0" smtClean="0"/>
              <a:t> 100 weeks.</a:t>
            </a:r>
            <a:endParaRPr lang="en-GB" sz="1600" dirty="0"/>
          </a:p>
          <a:p>
            <a:pPr marL="285750" indent="-285750">
              <a:buFont typeface="Wingdings" panose="05000000000000000000" pitchFamily="2" charset="2"/>
              <a:buChar char="q"/>
            </a:pPr>
            <a:r>
              <a:rPr lang="en-US" sz="1600" b="1" dirty="0" err="1"/>
              <a:t>Hospitalisation</a:t>
            </a:r>
            <a:r>
              <a:rPr lang="en-US" sz="1600" b="1" dirty="0"/>
              <a:t> Expenses due to </a:t>
            </a:r>
            <a:r>
              <a:rPr lang="en-US" sz="1600" b="1" dirty="0" smtClean="0"/>
              <a:t>Accident</a:t>
            </a:r>
            <a:r>
              <a:rPr lang="en-US" sz="1600" dirty="0"/>
              <a:t> </a:t>
            </a:r>
            <a:r>
              <a:rPr lang="en-US" sz="1600" dirty="0" smtClean="0"/>
              <a:t>– shall </a:t>
            </a:r>
            <a:r>
              <a:rPr lang="en-US" sz="1600" dirty="0"/>
              <a:t>be indemnified up to the limit of 10% of base sum insured</a:t>
            </a:r>
          </a:p>
          <a:p>
            <a:pPr marL="285750" indent="-285750">
              <a:buFont typeface="Wingdings" panose="05000000000000000000" pitchFamily="2" charset="2"/>
              <a:buChar char="q"/>
            </a:pPr>
            <a:r>
              <a:rPr lang="en-US" sz="1600" b="1" dirty="0"/>
              <a:t>Education </a:t>
            </a:r>
            <a:r>
              <a:rPr lang="en-US" sz="1600" b="1" dirty="0" smtClean="0"/>
              <a:t>Grant – </a:t>
            </a:r>
            <a:r>
              <a:rPr lang="en-US" sz="1600" dirty="0" smtClean="0"/>
              <a:t>Following </a:t>
            </a:r>
            <a:r>
              <a:rPr lang="en-US" sz="1600" dirty="0"/>
              <a:t>an admissible claim of the insured person under the policy towards </a:t>
            </a:r>
            <a:r>
              <a:rPr lang="en-US" sz="1600" dirty="0" smtClean="0"/>
              <a:t>Ad/ PTD </a:t>
            </a:r>
            <a:r>
              <a:rPr lang="en-US" sz="1600" dirty="0"/>
              <a:t>of the insured person, a one-time Educational Grant of 10% of the Base Sum insured, per </a:t>
            </a:r>
            <a:r>
              <a:rPr lang="en-US" sz="1600" dirty="0" smtClean="0"/>
              <a:t>child</a:t>
            </a:r>
            <a:r>
              <a:rPr lang="en-US" sz="1600" dirty="0" smtClean="0"/>
              <a:t>.</a:t>
            </a:r>
            <a:endParaRPr lang="en-GB" sz="1600" dirty="0"/>
          </a:p>
        </p:txBody>
      </p:sp>
    </p:spTree>
    <p:extLst>
      <p:ext uri="{BB962C8B-B14F-4D97-AF65-F5344CB8AC3E}">
        <p14:creationId xmlns:p14="http://schemas.microsoft.com/office/powerpoint/2010/main" val="15506751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0318" y="96184"/>
            <a:ext cx="10515600" cy="603064"/>
          </a:xfrm>
        </p:spPr>
        <p:txBody>
          <a:bodyPr/>
          <a:lstStyle/>
          <a:p>
            <a:r>
              <a:rPr lang="en-US" sz="2800" b="1" dirty="0" smtClean="0">
                <a:solidFill>
                  <a:srgbClr val="C00000"/>
                </a:solidFill>
                <a:latin typeface="Arial" panose="020B0604020202020204" pitchFamily="34" charset="0"/>
              </a:rPr>
              <a:t>Sum Insured Options (FGH Restrictions) </a:t>
            </a:r>
            <a:endParaRPr lang="en-US" sz="2800" b="1" dirty="0">
              <a:solidFill>
                <a:srgbClr val="C00000"/>
              </a:solidFill>
              <a:latin typeface="Arial" panose="020B0604020202020204" pitchFamily="34" charset="0"/>
              <a:ea typeface="+mn-ea"/>
              <a:cs typeface="+mn-cs"/>
            </a:endParaRPr>
          </a:p>
        </p:txBody>
      </p:sp>
      <p:cxnSp>
        <p:nvCxnSpPr>
          <p:cNvPr id="6" name="Straight Connector 5"/>
          <p:cNvCxnSpPr/>
          <p:nvPr/>
        </p:nvCxnSpPr>
        <p:spPr>
          <a:xfrm>
            <a:off x="339392" y="543878"/>
            <a:ext cx="9745902"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39392" y="697237"/>
            <a:ext cx="11467126" cy="5434621"/>
          </a:xfrm>
          <a:prstGeom prst="rect">
            <a:avLst/>
          </a:prstGeom>
          <a:noFill/>
          <a:ln w="222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1"/>
          <p:cNvSpPr>
            <a:spLocks noChangeArrowheads="1"/>
          </p:cNvSpPr>
          <p:nvPr/>
        </p:nvSpPr>
        <p:spPr bwMode="auto">
          <a:xfrm>
            <a:off x="339392" y="697237"/>
            <a:ext cx="11467126" cy="44781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lang="en-US" altLang="en-US" sz="1600" b="1" u="sng" dirty="0" smtClean="0">
                <a:solidFill>
                  <a:srgbClr val="C00000"/>
                </a:solidFill>
              </a:rPr>
              <a:t>Base Covers</a:t>
            </a:r>
            <a:endParaRPr lang="en-US" altLang="en-US" sz="1600" b="1" u="sng" dirty="0">
              <a:solidFill>
                <a:srgbClr val="C00000"/>
              </a:solidFill>
            </a:endParaRPr>
          </a:p>
          <a:p>
            <a:pPr marL="285750" lvl="0" indent="-285750">
              <a:buFont typeface="Wingdings" panose="05000000000000000000" pitchFamily="2" charset="2"/>
              <a:buChar char="q"/>
            </a:pPr>
            <a:endParaRPr lang="en-US" altLang="en-US" sz="500" dirty="0" smtClean="0">
              <a:ea typeface="Times New Roman" panose="02020603050405020304" pitchFamily="18" charset="0"/>
            </a:endParaRPr>
          </a:p>
          <a:p>
            <a:pPr marL="285750" lvl="0" indent="-285750">
              <a:buFont typeface="Wingdings" panose="05000000000000000000" pitchFamily="2" charset="2"/>
              <a:buChar char="q"/>
            </a:pPr>
            <a:r>
              <a:rPr lang="en-US" altLang="en-US" sz="1600" dirty="0" smtClean="0">
                <a:ea typeface="Times New Roman" panose="02020603050405020304" pitchFamily="18" charset="0"/>
              </a:rPr>
              <a:t>The </a:t>
            </a:r>
            <a:r>
              <a:rPr lang="en-US" altLang="en-US" sz="1600" dirty="0">
                <a:ea typeface="Times New Roman" panose="02020603050405020304" pitchFamily="18" charset="0"/>
              </a:rPr>
              <a:t>sum insured offered will be based on the monthly income </a:t>
            </a:r>
            <a:r>
              <a:rPr lang="en-US" altLang="en-US" sz="1600" dirty="0" smtClean="0">
                <a:ea typeface="Times New Roman" panose="02020603050405020304" pitchFamily="18" charset="0"/>
              </a:rPr>
              <a:t>commensuration.</a:t>
            </a:r>
            <a:endParaRPr lang="en-US" altLang="en-US" sz="1600" dirty="0">
              <a:ea typeface="Times New Roman" panose="02020603050405020304" pitchFamily="18" charset="0"/>
            </a:endParaRPr>
          </a:p>
          <a:p>
            <a:pPr marL="285750" lvl="0" indent="-285750">
              <a:buFont typeface="Wingdings" panose="05000000000000000000" pitchFamily="2" charset="2"/>
              <a:buChar char="q"/>
            </a:pPr>
            <a:endParaRPr lang="en-US" altLang="en-US" sz="500" dirty="0" smtClean="0"/>
          </a:p>
          <a:p>
            <a:pPr marL="285750" lvl="0" indent="-285750">
              <a:buFont typeface="Wingdings" panose="05000000000000000000" pitchFamily="2" charset="2"/>
              <a:buChar char="q"/>
            </a:pPr>
            <a:r>
              <a:rPr lang="en-US" altLang="en-US" sz="1600" dirty="0" smtClean="0"/>
              <a:t>Maximum </a:t>
            </a:r>
            <a:r>
              <a:rPr lang="en-US" altLang="en-US" sz="1600" dirty="0"/>
              <a:t>Sum insured offered will be </a:t>
            </a:r>
            <a:r>
              <a:rPr lang="en-US" altLang="en-US" sz="1600" dirty="0" smtClean="0"/>
              <a:t>up to </a:t>
            </a:r>
            <a:r>
              <a:rPr lang="en-US" altLang="en-US" sz="1600" dirty="0"/>
              <a:t>144 times of Monthly income</a:t>
            </a:r>
            <a:endParaRPr lang="en-GB" altLang="en-US" sz="1600" dirty="0"/>
          </a:p>
          <a:p>
            <a:pPr marL="285750" lvl="0" indent="-285750">
              <a:buFont typeface="Wingdings" panose="05000000000000000000" pitchFamily="2" charset="2"/>
              <a:buChar char="q"/>
            </a:pPr>
            <a:endParaRPr lang="en-US" sz="500" dirty="0" smtClean="0">
              <a:ea typeface="Times New Roman" panose="02020603050405020304" pitchFamily="18" charset="0"/>
            </a:endParaRPr>
          </a:p>
          <a:p>
            <a:pPr marL="285750" lvl="0" indent="-285750">
              <a:buFont typeface="Wingdings" panose="05000000000000000000" pitchFamily="2" charset="2"/>
              <a:buChar char="q"/>
            </a:pPr>
            <a:r>
              <a:rPr lang="en-US" sz="1600" dirty="0" smtClean="0">
                <a:ea typeface="Times New Roman" panose="02020603050405020304" pitchFamily="18" charset="0"/>
              </a:rPr>
              <a:t>Non </a:t>
            </a:r>
            <a:r>
              <a:rPr lang="en-US" sz="1600" dirty="0">
                <a:ea typeface="Times New Roman" panose="02020603050405020304" pitchFamily="18" charset="0"/>
              </a:rPr>
              <a:t>working spouse-50% of </a:t>
            </a:r>
            <a:r>
              <a:rPr lang="en-US" sz="1600" dirty="0" smtClean="0">
                <a:ea typeface="Times New Roman" panose="02020603050405020304" pitchFamily="18" charset="0"/>
              </a:rPr>
              <a:t>SI of </a:t>
            </a:r>
            <a:r>
              <a:rPr lang="en-US" sz="1600" dirty="0">
                <a:ea typeface="Times New Roman" panose="02020603050405020304" pitchFamily="18" charset="0"/>
              </a:rPr>
              <a:t>the primary insured subject to maximum </a:t>
            </a:r>
            <a:r>
              <a:rPr lang="en-US" sz="1600" dirty="0" err="1">
                <a:ea typeface="Times New Roman" panose="02020603050405020304" pitchFamily="18" charset="0"/>
              </a:rPr>
              <a:t>Rs</a:t>
            </a:r>
            <a:r>
              <a:rPr lang="en-US" sz="1600" dirty="0">
                <a:ea typeface="Times New Roman" panose="02020603050405020304" pitchFamily="18" charset="0"/>
              </a:rPr>
              <a:t>. 10 lacs with TTD Sum Insured max </a:t>
            </a:r>
            <a:r>
              <a:rPr lang="en-US" sz="1600" dirty="0" err="1">
                <a:ea typeface="Times New Roman" panose="02020603050405020304" pitchFamily="18" charset="0"/>
              </a:rPr>
              <a:t>Rs</a:t>
            </a:r>
            <a:r>
              <a:rPr lang="en-US" sz="1600" dirty="0">
                <a:ea typeface="Times New Roman" panose="02020603050405020304" pitchFamily="18" charset="0"/>
              </a:rPr>
              <a:t> 1 lakh (i.e. limited to </a:t>
            </a:r>
            <a:r>
              <a:rPr lang="en-US" sz="1600" dirty="0" err="1">
                <a:ea typeface="Times New Roman" panose="02020603050405020304" pitchFamily="18" charset="0"/>
              </a:rPr>
              <a:t>Rs</a:t>
            </a:r>
            <a:r>
              <a:rPr lang="en-US" sz="1600" dirty="0">
                <a:ea typeface="Times New Roman" panose="02020603050405020304" pitchFamily="18" charset="0"/>
              </a:rPr>
              <a:t> 1000/- per week for 100 weeks)</a:t>
            </a:r>
            <a:endParaRPr lang="en-GB" sz="1600" dirty="0">
              <a:ea typeface="Times New Roman" panose="02020603050405020304" pitchFamily="18" charset="0"/>
            </a:endParaRPr>
          </a:p>
          <a:p>
            <a:pPr marL="285750" lvl="0" indent="-285750">
              <a:buFont typeface="Wingdings" panose="05000000000000000000" pitchFamily="2" charset="2"/>
              <a:buChar char="q"/>
            </a:pPr>
            <a:endParaRPr lang="en-US" sz="500" dirty="0" smtClean="0">
              <a:ea typeface="Times New Roman" panose="02020603050405020304" pitchFamily="18" charset="0"/>
            </a:endParaRPr>
          </a:p>
          <a:p>
            <a:pPr marL="285750" lvl="0" indent="-285750">
              <a:buFont typeface="Wingdings" panose="05000000000000000000" pitchFamily="2" charset="2"/>
              <a:buChar char="q"/>
            </a:pPr>
            <a:r>
              <a:rPr lang="en-US" sz="1600" dirty="0" smtClean="0">
                <a:ea typeface="Times New Roman" panose="02020603050405020304" pitchFamily="18" charset="0"/>
              </a:rPr>
              <a:t>Working </a:t>
            </a:r>
            <a:r>
              <a:rPr lang="en-US" sz="1600" dirty="0">
                <a:ea typeface="Times New Roman" panose="02020603050405020304" pitchFamily="18" charset="0"/>
              </a:rPr>
              <a:t>spouse – Sum insured can be as per eligible income commensuration or maximum </a:t>
            </a:r>
            <a:r>
              <a:rPr lang="en-US" sz="1600" dirty="0" err="1">
                <a:ea typeface="Times New Roman" panose="02020603050405020304" pitchFamily="18" charset="0"/>
              </a:rPr>
              <a:t>upto</a:t>
            </a:r>
            <a:r>
              <a:rPr lang="en-US" sz="1600" dirty="0">
                <a:ea typeface="Times New Roman" panose="02020603050405020304" pitchFamily="18" charset="0"/>
              </a:rPr>
              <a:t> the Sum insured of Primary Insured.</a:t>
            </a:r>
          </a:p>
          <a:p>
            <a:pPr marL="285750" lvl="0" indent="-285750">
              <a:buFont typeface="Wingdings" panose="05000000000000000000" pitchFamily="2" charset="2"/>
              <a:buChar char="q"/>
            </a:pPr>
            <a:endParaRPr lang="en-US" sz="500" dirty="0" smtClean="0">
              <a:ea typeface="Times New Roman" panose="02020603050405020304" pitchFamily="18" charset="0"/>
            </a:endParaRPr>
          </a:p>
          <a:p>
            <a:pPr marL="285750" lvl="0" indent="-285750">
              <a:buFont typeface="Wingdings" panose="05000000000000000000" pitchFamily="2" charset="2"/>
              <a:buChar char="q"/>
            </a:pPr>
            <a:r>
              <a:rPr lang="en-US" sz="1600" dirty="0" smtClean="0">
                <a:ea typeface="Times New Roman" panose="02020603050405020304" pitchFamily="18" charset="0"/>
              </a:rPr>
              <a:t>Dependent </a:t>
            </a:r>
            <a:r>
              <a:rPr lang="en-US" sz="1600" dirty="0">
                <a:ea typeface="Times New Roman" panose="02020603050405020304" pitchFamily="18" charset="0"/>
              </a:rPr>
              <a:t>Children from 3 months up to 25 years of Age - 25% of sum insured of the primary insured subject to maximum </a:t>
            </a:r>
            <a:r>
              <a:rPr lang="en-US" sz="1600" dirty="0" err="1">
                <a:ea typeface="Times New Roman" panose="02020603050405020304" pitchFamily="18" charset="0"/>
              </a:rPr>
              <a:t>Rs</a:t>
            </a:r>
            <a:r>
              <a:rPr lang="en-US" sz="1600" dirty="0">
                <a:ea typeface="Times New Roman" panose="02020603050405020304" pitchFamily="18" charset="0"/>
              </a:rPr>
              <a:t>. 5 lakhs without TTD</a:t>
            </a:r>
            <a:endParaRPr lang="en-GB" sz="1600" dirty="0">
              <a:ea typeface="Times New Roman" panose="02020603050405020304" pitchFamily="18" charset="0"/>
            </a:endParaRPr>
          </a:p>
          <a:p>
            <a:pPr marL="285750" lvl="0" indent="-285750">
              <a:buFont typeface="Wingdings" panose="05000000000000000000" pitchFamily="2" charset="2"/>
              <a:buChar char="q"/>
            </a:pPr>
            <a:endParaRPr lang="en-US" sz="500" dirty="0" smtClean="0">
              <a:ea typeface="Times New Roman" panose="02020603050405020304" pitchFamily="18" charset="0"/>
            </a:endParaRPr>
          </a:p>
          <a:p>
            <a:pPr marL="285750" lvl="0" indent="-285750">
              <a:buFont typeface="Wingdings" panose="05000000000000000000" pitchFamily="2" charset="2"/>
              <a:buChar char="q"/>
            </a:pPr>
            <a:r>
              <a:rPr lang="en-US" sz="1600" dirty="0" smtClean="0">
                <a:ea typeface="Times New Roman" panose="02020603050405020304" pitchFamily="18" charset="0"/>
              </a:rPr>
              <a:t>Unemployed</a:t>
            </a:r>
            <a:r>
              <a:rPr lang="en-US" sz="1600" dirty="0">
                <a:ea typeface="Times New Roman" panose="02020603050405020304" pitchFamily="18" charset="0"/>
              </a:rPr>
              <a:t>/ Students – AD, PTD, PPD can be given up to maximum of </a:t>
            </a:r>
            <a:r>
              <a:rPr lang="en-US" sz="1600" dirty="0" err="1">
                <a:ea typeface="Times New Roman" panose="02020603050405020304" pitchFamily="18" charset="0"/>
              </a:rPr>
              <a:t>Rs</a:t>
            </a:r>
            <a:r>
              <a:rPr lang="en-US" sz="1600" dirty="0">
                <a:ea typeface="Times New Roman" panose="02020603050405020304" pitchFamily="18" charset="0"/>
              </a:rPr>
              <a:t>. 10 Lakhs, without TTD </a:t>
            </a:r>
            <a:endParaRPr lang="en-GB" sz="1600" dirty="0">
              <a:ea typeface="Times New Roman" panose="02020603050405020304" pitchFamily="18" charset="0"/>
            </a:endParaRPr>
          </a:p>
          <a:p>
            <a:pPr marL="285750" indent="-285750">
              <a:buFont typeface="Wingdings" panose="05000000000000000000" pitchFamily="2" charset="2"/>
              <a:buChar char="q"/>
            </a:pPr>
            <a:endParaRPr lang="en-US" sz="500" dirty="0" smtClean="0">
              <a:ea typeface="Times New Roman" panose="02020603050405020304" pitchFamily="18" charset="0"/>
            </a:endParaRPr>
          </a:p>
          <a:p>
            <a:pPr marL="285750" indent="-285750">
              <a:buFont typeface="Wingdings" panose="05000000000000000000" pitchFamily="2" charset="2"/>
              <a:buChar char="q"/>
            </a:pPr>
            <a:r>
              <a:rPr lang="en-US" sz="1600" dirty="0" smtClean="0">
                <a:ea typeface="Times New Roman" panose="02020603050405020304" pitchFamily="18" charset="0"/>
              </a:rPr>
              <a:t>Working </a:t>
            </a:r>
            <a:r>
              <a:rPr lang="en-US" sz="1600" dirty="0">
                <a:ea typeface="Times New Roman" panose="02020603050405020304" pitchFamily="18" charset="0"/>
              </a:rPr>
              <a:t>Parents/Parents in Law - Sum insured can be as per eligible income commensuration or maximum </a:t>
            </a:r>
            <a:r>
              <a:rPr lang="en-US" sz="1600" dirty="0" err="1">
                <a:ea typeface="Times New Roman" panose="02020603050405020304" pitchFamily="18" charset="0"/>
              </a:rPr>
              <a:t>upto</a:t>
            </a:r>
            <a:r>
              <a:rPr lang="en-US" sz="1600" dirty="0">
                <a:ea typeface="Times New Roman" panose="02020603050405020304" pitchFamily="18" charset="0"/>
              </a:rPr>
              <a:t> the Sum insured of Primary Insured.</a:t>
            </a:r>
          </a:p>
          <a:p>
            <a:pPr marL="285750" indent="-285750">
              <a:buFont typeface="Wingdings" panose="05000000000000000000" pitchFamily="2" charset="2"/>
              <a:buChar char="q"/>
            </a:pPr>
            <a:endParaRPr lang="en-US" sz="500" dirty="0" smtClean="0">
              <a:ea typeface="Times New Roman" panose="02020603050405020304" pitchFamily="18" charset="0"/>
            </a:endParaRPr>
          </a:p>
          <a:p>
            <a:pPr marL="285750" indent="-285750">
              <a:buFont typeface="Wingdings" panose="05000000000000000000" pitchFamily="2" charset="2"/>
              <a:buChar char="q"/>
            </a:pPr>
            <a:r>
              <a:rPr lang="en-US" sz="1600" dirty="0" smtClean="0">
                <a:ea typeface="Times New Roman" panose="02020603050405020304" pitchFamily="18" charset="0"/>
              </a:rPr>
              <a:t>Non </a:t>
            </a:r>
            <a:r>
              <a:rPr lang="en-US" sz="1600" dirty="0">
                <a:ea typeface="Times New Roman" panose="02020603050405020304" pitchFamily="18" charset="0"/>
              </a:rPr>
              <a:t>working Parents/Parents in Law -50% of sum insured of the primary insured subject to maximum </a:t>
            </a:r>
            <a:r>
              <a:rPr lang="en-US" sz="1600" dirty="0" err="1">
                <a:ea typeface="Times New Roman" panose="02020603050405020304" pitchFamily="18" charset="0"/>
              </a:rPr>
              <a:t>Rs</a:t>
            </a:r>
            <a:r>
              <a:rPr lang="en-US" sz="1600" dirty="0">
                <a:ea typeface="Times New Roman" panose="02020603050405020304" pitchFamily="18" charset="0"/>
              </a:rPr>
              <a:t>. 10 lacs without TTD.</a:t>
            </a:r>
          </a:p>
          <a:p>
            <a:pPr marL="285750" indent="-285750">
              <a:buFont typeface="Wingdings" panose="05000000000000000000" pitchFamily="2" charset="2"/>
              <a:buChar char="q"/>
            </a:pPr>
            <a:endParaRPr lang="en-US" sz="500" dirty="0" smtClean="0">
              <a:ea typeface="Times New Roman" panose="02020603050405020304" pitchFamily="18" charset="0"/>
            </a:endParaRPr>
          </a:p>
          <a:p>
            <a:r>
              <a:rPr lang="en-US" sz="1600" b="1" dirty="0" smtClean="0">
                <a:ea typeface="Times New Roman" panose="02020603050405020304" pitchFamily="18" charset="0"/>
              </a:rPr>
              <a:t>For </a:t>
            </a:r>
            <a:r>
              <a:rPr lang="en-US" sz="1600" b="1" dirty="0">
                <a:ea typeface="Times New Roman" panose="02020603050405020304" pitchFamily="18" charset="0"/>
              </a:rPr>
              <a:t>any sums insured higher than commensuration limits, approval to be obtained from Head </a:t>
            </a:r>
            <a:r>
              <a:rPr lang="en-US" sz="1600" b="1" dirty="0" smtClean="0">
                <a:ea typeface="Times New Roman" panose="02020603050405020304" pitchFamily="18" charset="0"/>
              </a:rPr>
              <a:t>office</a:t>
            </a:r>
            <a:endParaRPr lang="en-GB" sz="1600" b="1" dirty="0">
              <a:ea typeface="Times New Roman" panose="02020603050405020304" pitchFamily="18" charset="0"/>
            </a:endParaRPr>
          </a:p>
        </p:txBody>
      </p:sp>
    </p:spTree>
    <p:extLst>
      <p:ext uri="{BB962C8B-B14F-4D97-AF65-F5344CB8AC3E}">
        <p14:creationId xmlns:p14="http://schemas.microsoft.com/office/powerpoint/2010/main" val="29264186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0318" y="96184"/>
            <a:ext cx="10515600" cy="603064"/>
          </a:xfrm>
        </p:spPr>
        <p:txBody>
          <a:bodyPr/>
          <a:lstStyle/>
          <a:p>
            <a:r>
              <a:rPr lang="en-US" sz="2800" b="1" dirty="0" smtClean="0">
                <a:solidFill>
                  <a:srgbClr val="C00000"/>
                </a:solidFill>
                <a:latin typeface="Arial" panose="020B0604020202020204" pitchFamily="34" charset="0"/>
              </a:rPr>
              <a:t>Sum Insured Options (FGH Restrictions) </a:t>
            </a:r>
            <a:endParaRPr lang="en-US" sz="2800" b="1" dirty="0">
              <a:solidFill>
                <a:srgbClr val="C00000"/>
              </a:solidFill>
              <a:latin typeface="Arial" panose="020B0604020202020204" pitchFamily="34" charset="0"/>
              <a:ea typeface="+mn-ea"/>
              <a:cs typeface="+mn-cs"/>
            </a:endParaRPr>
          </a:p>
        </p:txBody>
      </p:sp>
      <p:cxnSp>
        <p:nvCxnSpPr>
          <p:cNvPr id="6" name="Straight Connector 5"/>
          <p:cNvCxnSpPr/>
          <p:nvPr/>
        </p:nvCxnSpPr>
        <p:spPr>
          <a:xfrm>
            <a:off x="339392" y="543878"/>
            <a:ext cx="9745902"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39392" y="697237"/>
            <a:ext cx="11467126" cy="5434621"/>
          </a:xfrm>
          <a:prstGeom prst="rect">
            <a:avLst/>
          </a:prstGeom>
          <a:noFill/>
          <a:ln w="222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1"/>
          <p:cNvSpPr>
            <a:spLocks noChangeArrowheads="1"/>
          </p:cNvSpPr>
          <p:nvPr/>
        </p:nvSpPr>
        <p:spPr bwMode="auto">
          <a:xfrm>
            <a:off x="339392" y="697237"/>
            <a:ext cx="11467126" cy="1354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tabLst/>
            </a:pPr>
            <a:r>
              <a:rPr lang="en-US" altLang="en-US" sz="1600" b="1" u="sng" dirty="0" smtClean="0">
                <a:solidFill>
                  <a:srgbClr val="C00000"/>
                </a:solidFill>
              </a:rPr>
              <a:t>Optional Covers –</a:t>
            </a: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lang="en-US" sz="1500" b="1" dirty="0" smtClean="0"/>
              <a:t>Temporary </a:t>
            </a:r>
            <a:r>
              <a:rPr lang="en-US" sz="1500" b="1" dirty="0"/>
              <a:t>Total </a:t>
            </a:r>
            <a:r>
              <a:rPr lang="en-US" sz="1500" b="1" dirty="0" smtClean="0"/>
              <a:t>Disablement </a:t>
            </a:r>
            <a:r>
              <a:rPr lang="en-US" sz="1500" b="1" dirty="0" smtClean="0"/>
              <a:t>: </a:t>
            </a:r>
            <a:r>
              <a:rPr lang="en-US" sz="1500" dirty="0" smtClean="0"/>
              <a:t>None specific</a:t>
            </a:r>
            <a:endParaRPr lang="en-GB" sz="500" dirty="0" smtClean="0"/>
          </a:p>
          <a:p>
            <a:pPr marL="285750" lvl="0" indent="-285750">
              <a:buFont typeface="Wingdings" panose="05000000000000000000" pitchFamily="2" charset="2"/>
              <a:buChar char="q"/>
            </a:pPr>
            <a:r>
              <a:rPr lang="en-US" sz="1500" b="1" dirty="0" err="1" smtClean="0"/>
              <a:t>Hospitalisation</a:t>
            </a:r>
            <a:r>
              <a:rPr lang="en-US" sz="1500" b="1" dirty="0" smtClean="0"/>
              <a:t> Expenses due to Accident : </a:t>
            </a:r>
            <a:r>
              <a:rPr lang="en-US" sz="1500" dirty="0"/>
              <a:t>None specific</a:t>
            </a:r>
            <a:endParaRPr lang="en-GB" sz="500" dirty="0"/>
          </a:p>
          <a:p>
            <a:pPr marL="285750" lvl="0" indent="-285750">
              <a:buFont typeface="Wingdings" panose="05000000000000000000" pitchFamily="2" charset="2"/>
              <a:buChar char="q"/>
            </a:pPr>
            <a:endParaRPr lang="en-GB" sz="500" b="1" dirty="0" smtClean="0"/>
          </a:p>
          <a:p>
            <a:pPr marL="285750" lvl="0" indent="-285750">
              <a:buFont typeface="Wingdings" panose="05000000000000000000" pitchFamily="2" charset="2"/>
              <a:buChar char="q"/>
            </a:pPr>
            <a:r>
              <a:rPr lang="en-US" sz="1500" b="1" dirty="0" smtClean="0"/>
              <a:t>Education Grant</a:t>
            </a:r>
            <a:r>
              <a:rPr lang="en-GB" sz="1500" dirty="0" smtClean="0"/>
              <a:t> : </a:t>
            </a:r>
            <a:r>
              <a:rPr lang="en-US" sz="1500" dirty="0" smtClean="0"/>
              <a:t>One-time Educational Grant of 10% of Base SI, per child, maximum </a:t>
            </a:r>
            <a:r>
              <a:rPr lang="en-US" sz="1500" dirty="0" err="1" smtClean="0"/>
              <a:t>upto</a:t>
            </a:r>
            <a:r>
              <a:rPr lang="en-US" sz="1500" dirty="0" smtClean="0"/>
              <a:t> 50% of base SI per policy.</a:t>
            </a:r>
          </a:p>
          <a:p>
            <a:pPr marL="282575" lvl="0"/>
            <a:r>
              <a:rPr lang="en-US" sz="1600" dirty="0" smtClean="0"/>
              <a:t> The details of the children need to be disclosed on proposal form. </a:t>
            </a:r>
            <a:endParaRPr lang="en-GB" sz="1600" dirty="0"/>
          </a:p>
        </p:txBody>
      </p:sp>
      <p:sp>
        <p:nvSpPr>
          <p:cNvPr id="8" name="Rectangle 1"/>
          <p:cNvSpPr>
            <a:spLocks noChangeArrowheads="1"/>
          </p:cNvSpPr>
          <p:nvPr/>
        </p:nvSpPr>
        <p:spPr bwMode="auto">
          <a:xfrm>
            <a:off x="339392" y="2303988"/>
            <a:ext cx="11467126" cy="18928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tabLst/>
            </a:pPr>
            <a:r>
              <a:rPr lang="en-US" altLang="en-US" sz="1600" b="1" u="sng" dirty="0" smtClean="0">
                <a:solidFill>
                  <a:srgbClr val="C00000"/>
                </a:solidFill>
              </a:rPr>
              <a:t>Underwriting criteria</a:t>
            </a:r>
            <a:endParaRPr lang="en-US" altLang="en-US" sz="1600" b="1" u="sng" dirty="0" smtClean="0">
              <a:solidFill>
                <a:srgbClr val="C00000"/>
              </a:solidFill>
            </a:endParaRPr>
          </a:p>
          <a:p>
            <a:pPr marL="285750" lvl="0" indent="-285750">
              <a:buFont typeface="Wingdings" panose="05000000000000000000" pitchFamily="2" charset="2"/>
              <a:buChar char="q"/>
            </a:pPr>
            <a:r>
              <a:rPr lang="en-US" sz="1500" dirty="0" smtClean="0"/>
              <a:t>Clean </a:t>
            </a:r>
            <a:r>
              <a:rPr lang="en-US" sz="1500" dirty="0"/>
              <a:t>proposals (without any health declaration/ deformity) with sum insured up to 30 lakhs can be processed locally as per the income declaration and commensuration without any income </a:t>
            </a:r>
            <a:r>
              <a:rPr lang="en-US" sz="1500" dirty="0" smtClean="0"/>
              <a:t>proofs</a:t>
            </a:r>
          </a:p>
          <a:p>
            <a:pPr marL="285750" lvl="0" indent="-285750">
              <a:buFont typeface="Wingdings" panose="05000000000000000000" pitchFamily="2" charset="2"/>
              <a:buChar char="q"/>
            </a:pPr>
            <a:endParaRPr lang="en-US" sz="500" dirty="0" smtClean="0"/>
          </a:p>
          <a:p>
            <a:pPr marL="285750" lvl="0" indent="-285750">
              <a:buFont typeface="Wingdings" panose="05000000000000000000" pitchFamily="2" charset="2"/>
              <a:buChar char="q"/>
            </a:pPr>
            <a:r>
              <a:rPr lang="en-US" sz="1500" dirty="0" smtClean="0"/>
              <a:t>Sum </a:t>
            </a:r>
            <a:r>
              <a:rPr lang="en-US" sz="1500" dirty="0"/>
              <a:t>insured of above 30 lakhs should be referred to Retail Health Underwriters along with following documents:</a:t>
            </a:r>
          </a:p>
          <a:p>
            <a:pPr marL="742950" lvl="1" indent="-285750">
              <a:buFont typeface="Wingdings" panose="05000000000000000000" pitchFamily="2" charset="2"/>
              <a:buChar char="Ø"/>
            </a:pPr>
            <a:r>
              <a:rPr lang="en-US" sz="1500" dirty="0" smtClean="0"/>
              <a:t>Latest </a:t>
            </a:r>
            <a:r>
              <a:rPr lang="en-US" sz="1500" dirty="0"/>
              <a:t>IT Returns / Salary slip in case of salaried person for sum insured above 30 lakhs</a:t>
            </a:r>
          </a:p>
          <a:p>
            <a:pPr marL="742950" lvl="1" indent="-285750">
              <a:buFont typeface="Wingdings" panose="05000000000000000000" pitchFamily="2" charset="2"/>
              <a:buChar char="Ø"/>
            </a:pPr>
            <a:r>
              <a:rPr lang="en-US" sz="1500" dirty="0" smtClean="0"/>
              <a:t>Above </a:t>
            </a:r>
            <a:r>
              <a:rPr lang="en-US" sz="1500" dirty="0"/>
              <a:t>50 lakhs - last 3 years IT returns / last 3 months salary slip in case of salaried employee is required</a:t>
            </a:r>
          </a:p>
          <a:p>
            <a:pPr marL="285750" lvl="0" indent="-285750">
              <a:buFont typeface="Wingdings" panose="05000000000000000000" pitchFamily="2" charset="2"/>
              <a:buChar char="q"/>
            </a:pPr>
            <a:endParaRPr lang="en-US" sz="500" dirty="0"/>
          </a:p>
          <a:p>
            <a:pPr marL="285750" lvl="0" indent="-285750">
              <a:buFont typeface="Wingdings" panose="05000000000000000000" pitchFamily="2" charset="2"/>
              <a:buChar char="q"/>
            </a:pPr>
            <a:r>
              <a:rPr lang="en-US" sz="1500" dirty="0"/>
              <a:t>Zonal Heads Approval required for sum Insured 1 Crore</a:t>
            </a:r>
            <a:endParaRPr lang="en-GB" sz="1500" dirty="0"/>
          </a:p>
        </p:txBody>
      </p:sp>
    </p:spTree>
    <p:extLst>
      <p:ext uri="{BB962C8B-B14F-4D97-AF65-F5344CB8AC3E}">
        <p14:creationId xmlns:p14="http://schemas.microsoft.com/office/powerpoint/2010/main" val="28442549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12498" y="149972"/>
            <a:ext cx="10515600" cy="1325563"/>
          </a:xfrm>
        </p:spPr>
        <p:txBody>
          <a:bodyPr/>
          <a:lstStyle/>
          <a:p>
            <a:r>
              <a:rPr lang="en-US" sz="2800" b="1" dirty="0" smtClean="0">
                <a:solidFill>
                  <a:srgbClr val="C00000"/>
                </a:solidFill>
                <a:latin typeface="Arial" panose="020B0604020202020204" pitchFamily="34" charset="0"/>
              </a:rPr>
              <a:t>Referral and Decline</a:t>
            </a:r>
            <a:endParaRPr lang="en-US" sz="2800" b="1" dirty="0">
              <a:solidFill>
                <a:srgbClr val="C00000"/>
              </a:solidFill>
              <a:latin typeface="Arial" panose="020B0604020202020204" pitchFamily="34" charset="0"/>
              <a:ea typeface="+mn-ea"/>
              <a:cs typeface="+mn-cs"/>
            </a:endParaRPr>
          </a:p>
        </p:txBody>
      </p:sp>
      <p:cxnSp>
        <p:nvCxnSpPr>
          <p:cNvPr id="6" name="Straight Connector 5"/>
          <p:cNvCxnSpPr/>
          <p:nvPr/>
        </p:nvCxnSpPr>
        <p:spPr>
          <a:xfrm>
            <a:off x="312498" y="576572"/>
            <a:ext cx="9745902"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39392" y="697237"/>
            <a:ext cx="11467126" cy="5434621"/>
          </a:xfrm>
          <a:prstGeom prst="rect">
            <a:avLst/>
          </a:prstGeom>
          <a:noFill/>
          <a:ln w="222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Table 8"/>
          <p:cNvGraphicFramePr>
            <a:graphicFrameLocks noGrp="1"/>
          </p:cNvGraphicFramePr>
          <p:nvPr>
            <p:extLst>
              <p:ext uri="{D42A27DB-BD31-4B8C-83A1-F6EECF244321}">
                <p14:modId xmlns:p14="http://schemas.microsoft.com/office/powerpoint/2010/main" val="3313760813"/>
              </p:ext>
            </p:extLst>
          </p:nvPr>
        </p:nvGraphicFramePr>
        <p:xfrm>
          <a:off x="443751" y="812754"/>
          <a:ext cx="11080377" cy="1634612"/>
        </p:xfrm>
        <a:graphic>
          <a:graphicData uri="http://schemas.openxmlformats.org/drawingml/2006/table">
            <a:tbl>
              <a:tblPr firstRow="1" bandRow="1">
                <a:tableStyleId>{21E4AEA4-8DFA-4A89-87EB-49C32662AFE0}</a:tableStyleId>
              </a:tblPr>
              <a:tblGrid>
                <a:gridCol w="2971802"/>
                <a:gridCol w="8108575"/>
              </a:tblGrid>
              <a:tr h="1634612">
                <a:tc>
                  <a:txBody>
                    <a:bodyPr/>
                    <a:lstStyle/>
                    <a:p>
                      <a:endParaRPr lang="en-US" sz="1500" b="0" dirty="0" smtClean="0">
                        <a:latin typeface="Arial" panose="020B0604020202020204" pitchFamily="34" charset="0"/>
                        <a:cs typeface="Arial" panose="020B0604020202020204" pitchFamily="34" charset="0"/>
                      </a:endParaRPr>
                    </a:p>
                  </a:txBody>
                  <a:tcPr/>
                </a:tc>
                <a:tc>
                  <a:txBody>
                    <a:bodyPr/>
                    <a:lstStyle/>
                    <a:p>
                      <a:pPr marL="285750" indent="-285750">
                        <a:buFont typeface="Arial" panose="020B0604020202020204" pitchFamily="34" charset="0"/>
                        <a:buChar char="•"/>
                      </a:pPr>
                      <a:r>
                        <a:rPr lang="en-US" sz="1500" b="0" dirty="0" smtClean="0">
                          <a:latin typeface="Arial" panose="020B0604020202020204" pitchFamily="34" charset="0"/>
                          <a:cs typeface="Arial" panose="020B0604020202020204" pitchFamily="34" charset="0"/>
                        </a:rPr>
                        <a:t>Persons working as miners.</a:t>
                      </a:r>
                    </a:p>
                    <a:p>
                      <a:pPr marL="285750" indent="-285750">
                        <a:buFont typeface="Arial" panose="020B0604020202020204" pitchFamily="34" charset="0"/>
                        <a:buChar char="•"/>
                      </a:pPr>
                      <a:r>
                        <a:rPr lang="en-US" sz="1500" b="0" dirty="0" smtClean="0">
                          <a:latin typeface="Arial" panose="020B0604020202020204" pitchFamily="34" charset="0"/>
                          <a:cs typeface="Arial" panose="020B0604020202020204" pitchFamily="34" charset="0"/>
                        </a:rPr>
                        <a:t>Persons who have had more than one claim in the last three years.</a:t>
                      </a:r>
                    </a:p>
                    <a:p>
                      <a:pPr marL="285750" indent="-285750">
                        <a:buFont typeface="Arial" panose="020B0604020202020204" pitchFamily="34" charset="0"/>
                        <a:buChar char="•"/>
                      </a:pPr>
                      <a:r>
                        <a:rPr lang="en-US" sz="1500" b="0" dirty="0" smtClean="0">
                          <a:latin typeface="Arial" panose="020B0604020202020204" pitchFamily="34" charset="0"/>
                          <a:cs typeface="Arial" panose="020B0604020202020204" pitchFamily="34" charset="0"/>
                        </a:rPr>
                        <a:t>Film stars (except for death covers.)</a:t>
                      </a:r>
                    </a:p>
                    <a:p>
                      <a:pPr marL="285750" indent="-285750">
                        <a:buFont typeface="Arial" panose="020B0604020202020204" pitchFamily="34" charset="0"/>
                        <a:buChar char="•"/>
                      </a:pPr>
                      <a:r>
                        <a:rPr lang="en-US" sz="1500" b="0" dirty="0" smtClean="0">
                          <a:latin typeface="Arial" panose="020B0604020202020204" pitchFamily="34" charset="0"/>
                          <a:cs typeface="Arial" panose="020B0604020202020204" pitchFamily="34" charset="0"/>
                        </a:rPr>
                        <a:t>Persons who engage in hazardous sports</a:t>
                      </a:r>
                    </a:p>
                    <a:p>
                      <a:pPr marL="285750" indent="-285750">
                        <a:buFont typeface="Arial" panose="020B0604020202020204" pitchFamily="34" charset="0"/>
                        <a:buChar char="•"/>
                      </a:pPr>
                      <a:r>
                        <a:rPr lang="en-US" sz="1500" b="0" dirty="0" smtClean="0">
                          <a:latin typeface="Arial" panose="020B0604020202020204" pitchFamily="34" charset="0"/>
                          <a:cs typeface="Arial" panose="020B0604020202020204" pitchFamily="34" charset="0"/>
                        </a:rPr>
                        <a:t>Physically challenged individuals.</a:t>
                      </a:r>
                    </a:p>
                    <a:p>
                      <a:pPr marL="285750" indent="-285750">
                        <a:buFont typeface="Arial" panose="020B0604020202020204" pitchFamily="34" charset="0"/>
                        <a:buChar char="•"/>
                      </a:pPr>
                      <a:r>
                        <a:rPr lang="en-US" sz="1500" b="0" dirty="0" smtClean="0">
                          <a:latin typeface="Arial" panose="020B0604020202020204" pitchFamily="34" charset="0"/>
                          <a:cs typeface="Arial" panose="020B0604020202020204" pitchFamily="34" charset="0"/>
                        </a:rPr>
                        <a:t>Security Guards</a:t>
                      </a:r>
                      <a:endParaRPr lang="en-US" sz="1500" dirty="0"/>
                    </a:p>
                  </a:txBody>
                  <a:tcPr/>
                </a:tc>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2187585509"/>
              </p:ext>
            </p:extLst>
          </p:nvPr>
        </p:nvGraphicFramePr>
        <p:xfrm>
          <a:off x="457197" y="2872292"/>
          <a:ext cx="11066931" cy="2834640"/>
        </p:xfrm>
        <a:graphic>
          <a:graphicData uri="http://schemas.openxmlformats.org/drawingml/2006/table">
            <a:tbl>
              <a:tblPr firstRow="1" bandRow="1">
                <a:tableStyleId>{7DF18680-E054-41AD-8BC1-D1AEF772440D}</a:tableStyleId>
              </a:tblPr>
              <a:tblGrid>
                <a:gridCol w="2770096"/>
                <a:gridCol w="8296835"/>
              </a:tblGrid>
              <a:tr h="1854200">
                <a:tc>
                  <a:txBody>
                    <a:bodyPr/>
                    <a:lstStyle/>
                    <a:p>
                      <a:endParaRPr lang="en-US" dirty="0"/>
                    </a:p>
                  </a:txBody>
                  <a:tcPr/>
                </a:tc>
                <a:tc>
                  <a:txBody>
                    <a:bodyPr/>
                    <a:lstStyle/>
                    <a:p>
                      <a:pPr marL="285750" indent="-285750">
                        <a:buFont typeface="Arial" panose="020B0604020202020204" pitchFamily="34" charset="0"/>
                        <a:buChar char="•"/>
                      </a:pPr>
                      <a:r>
                        <a:rPr lang="en-US" sz="1500" b="0" dirty="0" smtClean="0">
                          <a:latin typeface="Arial" panose="020B0604020202020204" pitchFamily="34" charset="0"/>
                          <a:cs typeface="Arial" panose="020B0604020202020204" pitchFamily="34" charset="0"/>
                        </a:rPr>
                        <a:t>Military, para- military and police personnel</a:t>
                      </a:r>
                    </a:p>
                    <a:p>
                      <a:pPr marL="285750" indent="-285750">
                        <a:buFont typeface="Arial" panose="020B0604020202020204" pitchFamily="34" charset="0"/>
                        <a:buChar char="•"/>
                      </a:pPr>
                      <a:r>
                        <a:rPr lang="en-US" sz="1500" b="0" dirty="0" smtClean="0">
                          <a:latin typeface="Arial" panose="020B0604020202020204" pitchFamily="34" charset="0"/>
                          <a:cs typeface="Arial" panose="020B0604020202020204" pitchFamily="34" charset="0"/>
                        </a:rPr>
                        <a:t>Alcoholics, persons habitually under the influence of drugs.</a:t>
                      </a:r>
                    </a:p>
                    <a:p>
                      <a:pPr marL="285750" indent="-285750">
                        <a:buFont typeface="Arial" panose="020B0604020202020204" pitchFamily="34" charset="0"/>
                        <a:buChar char="•"/>
                      </a:pPr>
                      <a:r>
                        <a:rPr lang="en-US" sz="1500" b="0" dirty="0" smtClean="0">
                          <a:latin typeface="Arial" panose="020B0604020202020204" pitchFamily="34" charset="0"/>
                          <a:cs typeface="Arial" panose="020B0604020202020204" pitchFamily="34" charset="0"/>
                        </a:rPr>
                        <a:t>Political activists in violence prone areas.</a:t>
                      </a:r>
                    </a:p>
                    <a:p>
                      <a:pPr marL="285750" indent="-285750">
                        <a:buFont typeface="Arial" panose="020B0604020202020204" pitchFamily="34" charset="0"/>
                        <a:buChar char="•"/>
                      </a:pPr>
                      <a:r>
                        <a:rPr lang="en-US" sz="1500" b="0" dirty="0" smtClean="0">
                          <a:latin typeface="Arial" panose="020B0604020202020204" pitchFamily="34" charset="0"/>
                          <a:cs typeface="Arial" panose="020B0604020202020204" pitchFamily="34" charset="0"/>
                        </a:rPr>
                        <a:t>Proposals from politically disturbed areas or areas where enforcement law and order is lax.</a:t>
                      </a:r>
                    </a:p>
                    <a:p>
                      <a:pPr marL="285750" indent="-285750">
                        <a:buFont typeface="Arial" panose="020B0604020202020204" pitchFamily="34" charset="0"/>
                        <a:buChar char="•"/>
                      </a:pPr>
                      <a:r>
                        <a:rPr lang="en-US" sz="1500" b="0" dirty="0" smtClean="0">
                          <a:latin typeface="Arial" panose="020B0604020202020204" pitchFamily="34" charset="0"/>
                          <a:cs typeface="Arial" panose="020B0604020202020204" pitchFamily="34" charset="0"/>
                        </a:rPr>
                        <a:t>Persons undergoing treatment for epilepsy irrespective of origin or mental illness/ psychiatry</a:t>
                      </a:r>
                    </a:p>
                    <a:p>
                      <a:pPr marL="285750" indent="-285750">
                        <a:buFont typeface="Arial" panose="020B0604020202020204" pitchFamily="34" charset="0"/>
                        <a:buChar char="•"/>
                      </a:pPr>
                      <a:r>
                        <a:rPr lang="en-US" sz="1500" b="0" dirty="0" smtClean="0">
                          <a:latin typeface="Arial" panose="020B0604020202020204" pitchFamily="34" charset="0"/>
                          <a:cs typeface="Arial" panose="020B0604020202020204" pitchFamily="34" charset="0"/>
                        </a:rPr>
                        <a:t>Children below the age of 3 months.</a:t>
                      </a:r>
                    </a:p>
                    <a:p>
                      <a:pPr marL="285750" indent="-285750">
                        <a:buFont typeface="Arial" panose="020B0604020202020204" pitchFamily="34" charset="0"/>
                        <a:buChar char="•"/>
                      </a:pPr>
                      <a:r>
                        <a:rPr lang="en-US" sz="1500" b="0" dirty="0" smtClean="0">
                          <a:latin typeface="Arial" panose="020B0604020202020204" pitchFamily="34" charset="0"/>
                          <a:cs typeface="Arial" panose="020B0604020202020204" pitchFamily="34" charset="0"/>
                        </a:rPr>
                        <a:t>Offshore employees / Employees working on oil rigs</a:t>
                      </a:r>
                    </a:p>
                    <a:p>
                      <a:pPr marL="285750" indent="-285750">
                        <a:buFont typeface="Arial" panose="020B0604020202020204" pitchFamily="34" charset="0"/>
                        <a:buChar char="•"/>
                      </a:pPr>
                      <a:r>
                        <a:rPr lang="en-US" sz="1500" b="0" dirty="0" smtClean="0">
                          <a:latin typeface="Arial" panose="020B0604020202020204" pitchFamily="34" charset="0"/>
                          <a:cs typeface="Arial" panose="020B0604020202020204" pitchFamily="34" charset="0"/>
                        </a:rPr>
                        <a:t>Temporary total disablement cover to professional sportsmen</a:t>
                      </a:r>
                    </a:p>
                    <a:p>
                      <a:pPr marL="285750" indent="-285750">
                        <a:buFont typeface="Arial" panose="020B0604020202020204" pitchFamily="34" charset="0"/>
                        <a:buChar char="•"/>
                      </a:pPr>
                      <a:r>
                        <a:rPr lang="en-US" sz="1500" b="0" dirty="0" smtClean="0">
                          <a:latin typeface="Arial" panose="020B0604020202020204" pitchFamily="34" charset="0"/>
                          <a:cs typeface="Arial" panose="020B0604020202020204" pitchFamily="34" charset="0"/>
                        </a:rPr>
                        <a:t>Aviation crew and pilots </a:t>
                      </a:r>
                    </a:p>
                    <a:p>
                      <a:pPr marL="285750" indent="-285750">
                        <a:buFont typeface="Arial" panose="020B0604020202020204" pitchFamily="34" charset="0"/>
                        <a:buChar char="•"/>
                      </a:pPr>
                      <a:r>
                        <a:rPr lang="en-US" sz="1500" b="0" dirty="0" smtClean="0">
                          <a:latin typeface="Arial" panose="020B0604020202020204" pitchFamily="34" charset="0"/>
                          <a:cs typeface="Arial" panose="020B0604020202020204" pitchFamily="34" charset="0"/>
                        </a:rPr>
                        <a:t>Persons Working in underground mines, explosives, magazines, (Military) Explosives handler</a:t>
                      </a:r>
                    </a:p>
                    <a:p>
                      <a:pPr marL="285750" indent="-285750">
                        <a:buFont typeface="Arial" panose="020B0604020202020204" pitchFamily="34" charset="0"/>
                        <a:buChar char="•"/>
                      </a:pPr>
                      <a:r>
                        <a:rPr lang="en-US" sz="1500" b="0" dirty="0" smtClean="0">
                          <a:latin typeface="Arial" panose="020B0604020202020204" pitchFamily="34" charset="0"/>
                          <a:cs typeface="Arial" panose="020B0604020202020204" pitchFamily="34" charset="0"/>
                        </a:rPr>
                        <a:t>workers involved in electrical installation with high tension supply</a:t>
                      </a:r>
                    </a:p>
                  </a:txBody>
                  <a:tcPr/>
                </a:tc>
              </a:tr>
            </a:tbl>
          </a:graphicData>
        </a:graphic>
      </p:graphicFrame>
      <p:pic>
        <p:nvPicPr>
          <p:cNvPr id="1026" name="Picture 2" descr="Direct Mail Referral Program - Full-Service or Do-it-Yoursel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6680" y="857132"/>
            <a:ext cx="2409825" cy="1442315"/>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p:nvSpPr>
        <p:spPr>
          <a:xfrm>
            <a:off x="312498" y="5513324"/>
            <a:ext cx="6096000" cy="553998"/>
          </a:xfrm>
          <a:prstGeom prst="rect">
            <a:avLst/>
          </a:prstGeom>
        </p:spPr>
        <p:txBody>
          <a:bodyPr>
            <a:spAutoFit/>
          </a:bodyPr>
          <a:lstStyle/>
          <a:p>
            <a:pPr lvl="1"/>
            <a:endParaRPr lang="en-US" sz="1500" dirty="0">
              <a:latin typeface="Arial" panose="020B0604020202020204" pitchFamily="34" charset="0"/>
              <a:cs typeface="Arial" panose="020B0604020202020204" pitchFamily="34" charset="0"/>
            </a:endParaRPr>
          </a:p>
          <a:p>
            <a:pPr lvl="1"/>
            <a:r>
              <a:rPr lang="en-US" sz="1500" dirty="0">
                <a:latin typeface="Arial" panose="020B0604020202020204" pitchFamily="34" charset="0"/>
                <a:cs typeface="Arial" panose="020B0604020202020204" pitchFamily="34" charset="0"/>
              </a:rPr>
              <a:t>* Just an indicative list</a:t>
            </a:r>
          </a:p>
        </p:txBody>
      </p:sp>
      <p:pic>
        <p:nvPicPr>
          <p:cNvPr id="1028" name="Picture 4" descr="Don't Decline that InMail Message! Here's Why It's Not a Good Ide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9838" y="3061895"/>
            <a:ext cx="2543507"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31563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0318" y="96184"/>
            <a:ext cx="10515600" cy="603064"/>
          </a:xfrm>
        </p:spPr>
        <p:txBody>
          <a:bodyPr/>
          <a:lstStyle/>
          <a:p>
            <a:r>
              <a:rPr lang="en-US" sz="2800" b="1" dirty="0">
                <a:solidFill>
                  <a:srgbClr val="C00000"/>
                </a:solidFill>
                <a:latin typeface="Arial" panose="020B0604020202020204" pitchFamily="34" charset="0"/>
              </a:rPr>
              <a:t>Rate of Premium </a:t>
            </a:r>
            <a:r>
              <a:rPr lang="en-US" sz="2800" b="1" dirty="0" smtClean="0">
                <a:solidFill>
                  <a:srgbClr val="C00000"/>
                </a:solidFill>
                <a:latin typeface="Arial" panose="020B0604020202020204" pitchFamily="34" charset="0"/>
              </a:rPr>
              <a:t>Per </a:t>
            </a:r>
            <a:r>
              <a:rPr lang="en-US" sz="2800" b="1" dirty="0">
                <a:solidFill>
                  <a:srgbClr val="C00000"/>
                </a:solidFill>
                <a:latin typeface="Arial" panose="020B0604020202020204" pitchFamily="34" charset="0"/>
              </a:rPr>
              <a:t>M</a:t>
            </a:r>
            <a:r>
              <a:rPr lang="en-US" sz="2800" b="1" dirty="0" smtClean="0">
                <a:solidFill>
                  <a:srgbClr val="C00000"/>
                </a:solidFill>
                <a:latin typeface="Arial" panose="020B0604020202020204" pitchFamily="34" charset="0"/>
              </a:rPr>
              <a:t>ille </a:t>
            </a:r>
            <a:endParaRPr lang="en-US" sz="2800" b="1" dirty="0">
              <a:solidFill>
                <a:srgbClr val="C00000"/>
              </a:solidFill>
              <a:latin typeface="Arial" panose="020B0604020202020204" pitchFamily="34" charset="0"/>
            </a:endParaRPr>
          </a:p>
        </p:txBody>
      </p:sp>
      <p:cxnSp>
        <p:nvCxnSpPr>
          <p:cNvPr id="6" name="Straight Connector 5"/>
          <p:cNvCxnSpPr/>
          <p:nvPr/>
        </p:nvCxnSpPr>
        <p:spPr>
          <a:xfrm>
            <a:off x="312498" y="576572"/>
            <a:ext cx="9745902"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39392" y="697237"/>
            <a:ext cx="11467126" cy="5434621"/>
          </a:xfrm>
          <a:prstGeom prst="rect">
            <a:avLst/>
          </a:prstGeom>
          <a:noFill/>
          <a:ln w="222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Table 8"/>
          <p:cNvGraphicFramePr>
            <a:graphicFrameLocks noGrp="1"/>
          </p:cNvGraphicFramePr>
          <p:nvPr>
            <p:extLst>
              <p:ext uri="{D42A27DB-BD31-4B8C-83A1-F6EECF244321}">
                <p14:modId xmlns:p14="http://schemas.microsoft.com/office/powerpoint/2010/main" val="781421467"/>
              </p:ext>
            </p:extLst>
          </p:nvPr>
        </p:nvGraphicFramePr>
        <p:xfrm>
          <a:off x="881906" y="841865"/>
          <a:ext cx="10382098" cy="2233983"/>
        </p:xfrm>
        <a:graphic>
          <a:graphicData uri="http://schemas.openxmlformats.org/drawingml/2006/table">
            <a:tbl>
              <a:tblPr firstRow="1" bandRow="1">
                <a:tableStyleId>{21E4AEA4-8DFA-4A89-87EB-49C32662AFE0}</a:tableStyleId>
              </a:tblPr>
              <a:tblGrid>
                <a:gridCol w="690706"/>
                <a:gridCol w="5231262"/>
                <a:gridCol w="4460130"/>
              </a:tblGrid>
              <a:tr h="435663">
                <a:tc>
                  <a:txBody>
                    <a:bodyPr/>
                    <a:lstStyle/>
                    <a:p>
                      <a:endParaRPr lang="en-US" sz="1400" b="1"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smtClean="0">
                          <a:latin typeface="Arial" panose="020B0604020202020204" pitchFamily="34" charset="0"/>
                          <a:cs typeface="Arial" panose="020B0604020202020204" pitchFamily="34" charset="0"/>
                        </a:rPr>
                        <a:t>Cover</a:t>
                      </a:r>
                    </a:p>
                  </a:txBody>
                  <a:tcPr/>
                </a:tc>
                <a:tc>
                  <a:txBody>
                    <a:bodyPr/>
                    <a:lstStyle/>
                    <a:p>
                      <a:pPr>
                        <a:spcAft>
                          <a:spcPts val="0"/>
                        </a:spcAft>
                      </a:pPr>
                      <a:r>
                        <a:rPr lang="en-US" sz="1400" dirty="0" smtClean="0">
                          <a:effectLst/>
                          <a:latin typeface="Arial" panose="020B0604020202020204" pitchFamily="34" charset="0"/>
                          <a:cs typeface="Arial" panose="020B0604020202020204" pitchFamily="34" charset="0"/>
                        </a:rPr>
                        <a:t>Per Mille Rate</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a:txBody>
                  <a:tcPr/>
                </a:tc>
              </a:tr>
              <a:tr h="0">
                <a:tc rowSpan="3">
                  <a:txBody>
                    <a:bodyPr/>
                    <a:lstStyle/>
                    <a:p>
                      <a:pPr>
                        <a:spcAft>
                          <a:spcPts val="0"/>
                        </a:spcAft>
                      </a:pPr>
                      <a:r>
                        <a:rPr lang="en-US" sz="1400" dirty="0" smtClean="0">
                          <a:effectLst/>
                          <a:latin typeface="Arial" panose="020B0604020202020204" pitchFamily="34" charset="0"/>
                          <a:cs typeface="Arial" panose="020B0604020202020204" pitchFamily="34" charset="0"/>
                        </a:rPr>
                        <a:t>A</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US" sz="1400" dirty="0">
                          <a:effectLst/>
                          <a:latin typeface="Arial" panose="020B0604020202020204" pitchFamily="34" charset="0"/>
                          <a:cs typeface="Arial" panose="020B0604020202020204" pitchFamily="34" charset="0"/>
                        </a:rPr>
                        <a:t>Accidental Death</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US" sz="1400" kern="1200" dirty="0">
                          <a:solidFill>
                            <a:schemeClr val="dk1"/>
                          </a:solidFill>
                          <a:effectLst/>
                          <a:latin typeface="Arial" panose="020B0604020202020204" pitchFamily="34" charset="0"/>
                          <a:ea typeface="+mn-ea"/>
                          <a:cs typeface="Arial" panose="020B0604020202020204" pitchFamily="34" charset="0"/>
                        </a:rPr>
                        <a:t>0.40 Per Mille</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68580" marR="68580" marT="0" marB="0"/>
                </a:tc>
              </a:tr>
              <a:tr h="0">
                <a:tc vMerge="1">
                  <a:txBody>
                    <a:bodyPr/>
                    <a:lstStyle/>
                    <a:p>
                      <a:pPr>
                        <a:spcAft>
                          <a:spcPts val="0"/>
                        </a:spcAft>
                      </a:pP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US" sz="1400" dirty="0">
                          <a:effectLst/>
                          <a:latin typeface="Arial" panose="020B0604020202020204" pitchFamily="34" charset="0"/>
                          <a:cs typeface="Arial" panose="020B0604020202020204" pitchFamily="34" charset="0"/>
                        </a:rPr>
                        <a:t>Permanent Total Disablement </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US" sz="1400" kern="1200" dirty="0">
                          <a:solidFill>
                            <a:schemeClr val="dk1"/>
                          </a:solidFill>
                          <a:effectLst/>
                          <a:latin typeface="Arial" panose="020B0604020202020204" pitchFamily="34" charset="0"/>
                          <a:ea typeface="+mn-ea"/>
                          <a:cs typeface="Arial" panose="020B0604020202020204" pitchFamily="34" charset="0"/>
                        </a:rPr>
                        <a:t>0.09 Per Mille</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68580" marR="68580" marT="0" marB="0"/>
                </a:tc>
              </a:tr>
              <a:tr h="0">
                <a:tc vMerge="1">
                  <a:txBody>
                    <a:bodyPr/>
                    <a:lstStyle/>
                    <a:p>
                      <a:pPr>
                        <a:spcAft>
                          <a:spcPts val="0"/>
                        </a:spcAft>
                      </a:pP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US" sz="1400" dirty="0">
                          <a:effectLst/>
                          <a:latin typeface="Arial" panose="020B0604020202020204" pitchFamily="34" charset="0"/>
                          <a:cs typeface="Arial" panose="020B0604020202020204" pitchFamily="34" charset="0"/>
                        </a:rPr>
                        <a:t>Permanent Partial Disablement</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US" sz="1400" kern="1200" dirty="0">
                          <a:solidFill>
                            <a:schemeClr val="dk1"/>
                          </a:solidFill>
                          <a:effectLst/>
                          <a:latin typeface="Arial" panose="020B0604020202020204" pitchFamily="34" charset="0"/>
                          <a:ea typeface="+mn-ea"/>
                          <a:cs typeface="Arial" panose="020B0604020202020204" pitchFamily="34" charset="0"/>
                        </a:rPr>
                        <a:t>0.21 Per Mille</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68580" marR="68580" marT="0" marB="0"/>
                </a:tc>
              </a:tr>
              <a:tr h="152469">
                <a:tc>
                  <a:txBody>
                    <a:bodyPr/>
                    <a:lstStyle/>
                    <a:p>
                      <a:pPr>
                        <a:spcAft>
                          <a:spcPts val="0"/>
                        </a:spcAft>
                      </a:pP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endParaRPr lang="en-GB" sz="105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endParaRPr lang="en-US" sz="1400" dirty="0">
                        <a:solidFill>
                          <a:srgbClr val="FF0000"/>
                        </a:solidFill>
                        <a:latin typeface="Arial" panose="020B0604020202020204" pitchFamily="34" charset="0"/>
                        <a:cs typeface="Arial" panose="020B0604020202020204" pitchFamily="34" charset="0"/>
                      </a:endParaRPr>
                    </a:p>
                  </a:txBody>
                  <a:tcPr/>
                </a:tc>
              </a:tr>
              <a:tr h="0">
                <a:tc>
                  <a:txBody>
                    <a:bodyPr/>
                    <a:lstStyle/>
                    <a:p>
                      <a:pPr>
                        <a:spcAft>
                          <a:spcPts val="0"/>
                        </a:spcAft>
                      </a:pPr>
                      <a:r>
                        <a:rPr lang="en-US" sz="1400" dirty="0">
                          <a:effectLst/>
                          <a:latin typeface="Arial" panose="020B0604020202020204" pitchFamily="34" charset="0"/>
                          <a:cs typeface="Arial" panose="020B0604020202020204" pitchFamily="34" charset="0"/>
                        </a:rPr>
                        <a:t>B</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gridSpan="2">
                  <a:txBody>
                    <a:bodyPr/>
                    <a:lstStyle/>
                    <a:p>
                      <a:pPr>
                        <a:spcAft>
                          <a:spcPts val="0"/>
                        </a:spcAft>
                      </a:pPr>
                      <a:r>
                        <a:rPr lang="en-US" sz="1400" dirty="0">
                          <a:effectLst/>
                          <a:latin typeface="Arial" panose="020B0604020202020204" pitchFamily="34" charset="0"/>
                          <a:cs typeface="Arial" panose="020B0604020202020204" pitchFamily="34" charset="0"/>
                        </a:rPr>
                        <a:t>Optional Cover</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endParaRPr lang="en-US" sz="1600" dirty="0">
                        <a:solidFill>
                          <a:srgbClr val="FF0000"/>
                        </a:solidFill>
                        <a:latin typeface="Arial" panose="020B0604020202020204" pitchFamily="34" charset="0"/>
                        <a:cs typeface="Arial" panose="020B0604020202020204" pitchFamily="34" charset="0"/>
                      </a:endParaRPr>
                    </a:p>
                  </a:txBody>
                  <a:tcPr/>
                </a:tc>
              </a:tr>
              <a:tr h="0">
                <a:tc>
                  <a:txBody>
                    <a:bodyPr/>
                    <a:lstStyle/>
                    <a:p>
                      <a:pPr>
                        <a:spcAft>
                          <a:spcPts val="0"/>
                        </a:spcAft>
                      </a:pPr>
                      <a:r>
                        <a:rPr lang="en-US" sz="1400">
                          <a:effectLst/>
                          <a:latin typeface="Arial" panose="020B0604020202020204" pitchFamily="34" charset="0"/>
                          <a:cs typeface="Arial" panose="020B0604020202020204" pitchFamily="34" charset="0"/>
                        </a:rPr>
                        <a:t>1</a:t>
                      </a:r>
                      <a:endParaRPr lang="en-GB"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US" sz="1400" dirty="0">
                          <a:effectLst/>
                          <a:latin typeface="Arial" panose="020B0604020202020204" pitchFamily="34" charset="0"/>
                          <a:cs typeface="Arial" panose="020B0604020202020204" pitchFamily="34" charset="0"/>
                        </a:rPr>
                        <a:t>Temporary Total Disablement</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US" sz="1400" kern="1200" dirty="0">
                          <a:solidFill>
                            <a:schemeClr val="dk1"/>
                          </a:solidFill>
                          <a:effectLst/>
                          <a:latin typeface="Arial" panose="020B0604020202020204" pitchFamily="34" charset="0"/>
                          <a:ea typeface="+mn-ea"/>
                          <a:cs typeface="Arial" panose="020B0604020202020204" pitchFamily="34" charset="0"/>
                        </a:rPr>
                        <a:t>0.07 Per Mille</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68580" marR="68580" marT="0" marB="0"/>
                </a:tc>
              </a:tr>
              <a:tr h="0">
                <a:tc>
                  <a:txBody>
                    <a:bodyPr/>
                    <a:lstStyle/>
                    <a:p>
                      <a:pPr>
                        <a:spcAft>
                          <a:spcPts val="0"/>
                        </a:spcAft>
                      </a:pPr>
                      <a:r>
                        <a:rPr lang="en-US" sz="1400">
                          <a:effectLst/>
                          <a:latin typeface="Arial" panose="020B0604020202020204" pitchFamily="34" charset="0"/>
                          <a:cs typeface="Arial" panose="020B0604020202020204" pitchFamily="34" charset="0"/>
                        </a:rPr>
                        <a:t>2</a:t>
                      </a:r>
                      <a:endParaRPr lang="en-GB"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US" sz="1400" dirty="0" err="1">
                          <a:effectLst/>
                          <a:latin typeface="Arial" panose="020B0604020202020204" pitchFamily="34" charset="0"/>
                          <a:cs typeface="Arial" panose="020B0604020202020204" pitchFamily="34" charset="0"/>
                        </a:rPr>
                        <a:t>Hospitalisation</a:t>
                      </a:r>
                      <a:r>
                        <a:rPr lang="en-US" sz="1400" dirty="0">
                          <a:effectLst/>
                          <a:latin typeface="Arial" panose="020B0604020202020204" pitchFamily="34" charset="0"/>
                          <a:cs typeface="Arial" panose="020B0604020202020204" pitchFamily="34" charset="0"/>
                        </a:rPr>
                        <a:t> Expenses due to Accident</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US" sz="1400" kern="1200" dirty="0">
                          <a:solidFill>
                            <a:schemeClr val="dk1"/>
                          </a:solidFill>
                          <a:effectLst/>
                          <a:latin typeface="Arial" panose="020B0604020202020204" pitchFamily="34" charset="0"/>
                          <a:ea typeface="+mn-ea"/>
                          <a:cs typeface="Arial" panose="020B0604020202020204" pitchFamily="34" charset="0"/>
                        </a:rPr>
                        <a:t>0.015%</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68580" marR="68580" marT="0" marB="0"/>
                </a:tc>
              </a:tr>
              <a:tr h="0">
                <a:tc>
                  <a:txBody>
                    <a:bodyPr/>
                    <a:lstStyle/>
                    <a:p>
                      <a:pPr>
                        <a:spcAft>
                          <a:spcPts val="0"/>
                        </a:spcAft>
                      </a:pPr>
                      <a:r>
                        <a:rPr lang="en-US" sz="1400">
                          <a:effectLst/>
                          <a:latin typeface="Arial" panose="020B0604020202020204" pitchFamily="34" charset="0"/>
                          <a:cs typeface="Arial" panose="020B0604020202020204" pitchFamily="34" charset="0"/>
                        </a:rPr>
                        <a:t>3</a:t>
                      </a:r>
                      <a:endParaRPr lang="en-GB"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US" sz="1400" dirty="0">
                          <a:effectLst/>
                          <a:latin typeface="Arial" panose="020B0604020202020204" pitchFamily="34" charset="0"/>
                          <a:cs typeface="Arial" panose="020B0604020202020204" pitchFamily="34" charset="0"/>
                        </a:rPr>
                        <a:t>Education </a:t>
                      </a:r>
                      <a:r>
                        <a:rPr lang="en-US" sz="1400" kern="1200" dirty="0" smtClean="0">
                          <a:solidFill>
                            <a:schemeClr val="dk1"/>
                          </a:solidFill>
                          <a:effectLst/>
                          <a:latin typeface="Arial" panose="020B0604020202020204" pitchFamily="34" charset="0"/>
                          <a:ea typeface="+mn-ea"/>
                          <a:cs typeface="Arial" panose="020B0604020202020204" pitchFamily="34" charset="0"/>
                        </a:rPr>
                        <a:t>grant*</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68580" marR="68580" marT="0" marB="0"/>
                </a:tc>
                <a:tc>
                  <a:txBody>
                    <a:bodyPr/>
                    <a:lstStyle/>
                    <a:p>
                      <a:pPr>
                        <a:spcAft>
                          <a:spcPts val="0"/>
                        </a:spcAft>
                      </a:pPr>
                      <a:r>
                        <a:rPr lang="en-US" sz="1400" kern="1200" dirty="0">
                          <a:solidFill>
                            <a:schemeClr val="dk1"/>
                          </a:solidFill>
                          <a:effectLst/>
                          <a:latin typeface="Arial" panose="020B0604020202020204" pitchFamily="34" charset="0"/>
                          <a:ea typeface="+mn-ea"/>
                          <a:cs typeface="Arial" panose="020B0604020202020204" pitchFamily="34" charset="0"/>
                        </a:rPr>
                        <a:t>0.049 Per Mille</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68580" marR="68580" marT="0" marB="0"/>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748905986"/>
              </p:ext>
            </p:extLst>
          </p:nvPr>
        </p:nvGraphicFramePr>
        <p:xfrm>
          <a:off x="881906" y="4478961"/>
          <a:ext cx="9357247" cy="1493520"/>
        </p:xfrm>
        <a:graphic>
          <a:graphicData uri="http://schemas.openxmlformats.org/drawingml/2006/table">
            <a:tbl>
              <a:tblPr firstRow="1" firstCol="1" bandRow="1">
                <a:tableStyleId>{21E4AEA4-8DFA-4A89-87EB-49C32662AFE0}</a:tableStyleId>
              </a:tblPr>
              <a:tblGrid>
                <a:gridCol w="4340093"/>
                <a:gridCol w="3698717"/>
                <a:gridCol w="1318437"/>
              </a:tblGrid>
              <a:tr h="31750">
                <a:tc>
                  <a:txBody>
                    <a:bodyPr/>
                    <a:lstStyle/>
                    <a:p>
                      <a:pPr marL="93345">
                        <a:spcAft>
                          <a:spcPts val="0"/>
                        </a:spcAft>
                      </a:pPr>
                      <a:r>
                        <a:rPr lang="en-GB" sz="1400" dirty="0">
                          <a:effectLst/>
                          <a:latin typeface="Arial" panose="020B0604020202020204" pitchFamily="34" charset="0"/>
                          <a:cs typeface="Arial" panose="020B0604020202020204" pitchFamily="34" charset="0"/>
                        </a:rPr>
                        <a:t>Covers</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93345">
                        <a:spcAft>
                          <a:spcPts val="0"/>
                        </a:spcAft>
                      </a:pPr>
                      <a:r>
                        <a:rPr lang="en-GB" sz="1400">
                          <a:effectLst/>
                          <a:latin typeface="Arial" panose="020B0604020202020204" pitchFamily="34" charset="0"/>
                          <a:cs typeface="Arial" panose="020B0604020202020204" pitchFamily="34" charset="0"/>
                        </a:rPr>
                        <a:t>Calculation logic</a:t>
                      </a:r>
                      <a:endParaRPr lang="en-GB" sz="14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93345">
                        <a:spcAft>
                          <a:spcPts val="0"/>
                        </a:spcAft>
                      </a:pPr>
                      <a:r>
                        <a:rPr lang="en-GB" sz="1400">
                          <a:effectLst/>
                          <a:latin typeface="Arial" panose="020B0604020202020204" pitchFamily="34" charset="0"/>
                          <a:cs typeface="Arial" panose="020B0604020202020204" pitchFamily="34" charset="0"/>
                        </a:rPr>
                        <a:t>Premium (Rs.)</a:t>
                      </a:r>
                      <a:endParaRPr lang="en-GB" sz="14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r>
              <a:tr h="190500">
                <a:tc>
                  <a:txBody>
                    <a:bodyPr/>
                    <a:lstStyle/>
                    <a:p>
                      <a:pPr marL="93345">
                        <a:spcAft>
                          <a:spcPts val="0"/>
                        </a:spcAft>
                      </a:pPr>
                      <a:r>
                        <a:rPr lang="en-GB" sz="1400" dirty="0">
                          <a:effectLst/>
                          <a:latin typeface="Arial" panose="020B0604020202020204" pitchFamily="34" charset="0"/>
                          <a:cs typeface="Arial" panose="020B0604020202020204" pitchFamily="34" charset="0"/>
                        </a:rPr>
                        <a:t>Premium for base cover (Accidental Death, Permanent Total Disablement, Permanent Partial Disablement)</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93345">
                        <a:spcAft>
                          <a:spcPts val="0"/>
                        </a:spcAft>
                      </a:pPr>
                      <a:r>
                        <a:rPr lang="en-US" sz="1400" dirty="0" smtClean="0">
                          <a:effectLst/>
                          <a:latin typeface="Arial" panose="020B0604020202020204" pitchFamily="34" charset="0"/>
                          <a:cs typeface="Arial" panose="020B0604020202020204" pitchFamily="34" charset="0"/>
                        </a:rPr>
                        <a:t>=10000000*(0.4+0.09+0.21)/1000</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tc>
                <a:tc>
                  <a:txBody>
                    <a:bodyPr/>
                    <a:lstStyle/>
                    <a:p>
                      <a:pPr marL="93345">
                        <a:spcAft>
                          <a:spcPts val="0"/>
                        </a:spcAft>
                      </a:pPr>
                      <a:r>
                        <a:rPr lang="en-US" sz="1400">
                          <a:effectLst/>
                          <a:latin typeface="Arial" panose="020B0604020202020204" pitchFamily="34" charset="0"/>
                          <a:cs typeface="Arial" panose="020B0604020202020204" pitchFamily="34" charset="0"/>
                        </a:rPr>
                        <a:t>7000</a:t>
                      </a:r>
                      <a:endParaRPr lang="en-GB" sz="14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tc>
              </a:tr>
              <a:tr h="73025">
                <a:tc>
                  <a:txBody>
                    <a:bodyPr/>
                    <a:lstStyle/>
                    <a:p>
                      <a:pPr marL="93345">
                        <a:spcAft>
                          <a:spcPts val="0"/>
                        </a:spcAft>
                      </a:pPr>
                      <a:r>
                        <a:rPr lang="en-GB" sz="1400" dirty="0">
                          <a:effectLst/>
                          <a:latin typeface="Arial" panose="020B0604020202020204" pitchFamily="34" charset="0"/>
                          <a:cs typeface="Arial" panose="020B0604020202020204" pitchFamily="34" charset="0"/>
                        </a:rPr>
                        <a:t>Premium for Temporary Total Disablement</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93345">
                        <a:spcAft>
                          <a:spcPts val="0"/>
                        </a:spcAft>
                      </a:pPr>
                      <a:r>
                        <a:rPr lang="en-US" sz="1400" dirty="0" smtClean="0">
                          <a:effectLst/>
                          <a:latin typeface="Arial" panose="020B0604020202020204" pitchFamily="34" charset="0"/>
                          <a:cs typeface="Arial" panose="020B0604020202020204" pitchFamily="34" charset="0"/>
                        </a:rPr>
                        <a:t>=10000000*(0.07)/</a:t>
                      </a:r>
                      <a:r>
                        <a:rPr lang="en-US" sz="1400" dirty="0">
                          <a:effectLst/>
                          <a:latin typeface="Arial" panose="020B0604020202020204" pitchFamily="34" charset="0"/>
                          <a:cs typeface="Arial" panose="020B0604020202020204" pitchFamily="34" charset="0"/>
                        </a:rPr>
                        <a:t>1000</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tc>
                <a:tc>
                  <a:txBody>
                    <a:bodyPr/>
                    <a:lstStyle/>
                    <a:p>
                      <a:pPr marL="93345">
                        <a:spcAft>
                          <a:spcPts val="0"/>
                        </a:spcAft>
                      </a:pPr>
                      <a:r>
                        <a:rPr lang="en-US" sz="1400">
                          <a:effectLst/>
                          <a:latin typeface="Arial" panose="020B0604020202020204" pitchFamily="34" charset="0"/>
                          <a:cs typeface="Arial" panose="020B0604020202020204" pitchFamily="34" charset="0"/>
                        </a:rPr>
                        <a:t>Rs. 700</a:t>
                      </a:r>
                      <a:endParaRPr lang="en-GB" sz="14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tc>
              </a:tr>
              <a:tr h="195728">
                <a:tc>
                  <a:txBody>
                    <a:bodyPr/>
                    <a:lstStyle/>
                    <a:p>
                      <a:pPr marL="93345">
                        <a:spcAft>
                          <a:spcPts val="0"/>
                        </a:spcAft>
                      </a:pPr>
                      <a:r>
                        <a:rPr lang="en-GB" sz="1400" dirty="0">
                          <a:effectLst/>
                          <a:latin typeface="Arial" panose="020B0604020202020204" pitchFamily="34" charset="0"/>
                          <a:cs typeface="Arial" panose="020B0604020202020204" pitchFamily="34" charset="0"/>
                        </a:rPr>
                        <a:t>Premium for Hospitalisation Expenses</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93345">
                        <a:spcAft>
                          <a:spcPts val="0"/>
                        </a:spcAft>
                      </a:pPr>
                      <a:r>
                        <a:rPr lang="en-US" sz="1400" dirty="0" smtClean="0">
                          <a:effectLst/>
                          <a:latin typeface="Arial" panose="020B0604020202020204" pitchFamily="34" charset="0"/>
                          <a:cs typeface="Arial" panose="020B0604020202020204" pitchFamily="34" charset="0"/>
                        </a:rPr>
                        <a:t>=10000000*0.015%</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tc>
                <a:tc>
                  <a:txBody>
                    <a:bodyPr/>
                    <a:lstStyle/>
                    <a:p>
                      <a:pPr marL="93345">
                        <a:spcAft>
                          <a:spcPts val="0"/>
                        </a:spcAft>
                      </a:pPr>
                      <a:r>
                        <a:rPr lang="en-US" sz="1400">
                          <a:effectLst/>
                          <a:latin typeface="Arial" panose="020B0604020202020204" pitchFamily="34" charset="0"/>
                          <a:cs typeface="Arial" panose="020B0604020202020204" pitchFamily="34" charset="0"/>
                        </a:rPr>
                        <a:t>Rs. 1500</a:t>
                      </a:r>
                      <a:endParaRPr lang="en-GB" sz="14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tc>
              </a:tr>
              <a:tr h="31750">
                <a:tc>
                  <a:txBody>
                    <a:bodyPr/>
                    <a:lstStyle/>
                    <a:p>
                      <a:pPr marL="93345">
                        <a:spcAft>
                          <a:spcPts val="0"/>
                        </a:spcAft>
                      </a:pPr>
                      <a:r>
                        <a:rPr lang="en-GB" sz="1400" dirty="0">
                          <a:effectLst/>
                          <a:latin typeface="Arial" panose="020B0604020202020204" pitchFamily="34" charset="0"/>
                          <a:cs typeface="Arial" panose="020B0604020202020204" pitchFamily="34" charset="0"/>
                        </a:rPr>
                        <a:t>Premium for Education grant</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93345">
                        <a:spcAft>
                          <a:spcPts val="0"/>
                        </a:spcAft>
                      </a:pPr>
                      <a:r>
                        <a:rPr lang="en-US" sz="1400" dirty="0" smtClean="0">
                          <a:effectLst/>
                          <a:latin typeface="Arial" panose="020B0604020202020204" pitchFamily="34" charset="0"/>
                          <a:cs typeface="Arial" panose="020B0604020202020204" pitchFamily="34" charset="0"/>
                        </a:rPr>
                        <a:t>=10000000*(0.049)/</a:t>
                      </a:r>
                      <a:r>
                        <a:rPr lang="en-US" sz="1400" dirty="0">
                          <a:effectLst/>
                          <a:latin typeface="Arial" panose="020B0604020202020204" pitchFamily="34" charset="0"/>
                          <a:cs typeface="Arial" panose="020B0604020202020204" pitchFamily="34" charset="0"/>
                        </a:rPr>
                        <a:t>1000</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tc>
                <a:tc>
                  <a:txBody>
                    <a:bodyPr/>
                    <a:lstStyle/>
                    <a:p>
                      <a:pPr marL="93345">
                        <a:spcAft>
                          <a:spcPts val="0"/>
                        </a:spcAft>
                      </a:pPr>
                      <a:r>
                        <a:rPr lang="en-US" sz="1400" dirty="0" err="1">
                          <a:effectLst/>
                          <a:latin typeface="Arial" panose="020B0604020202020204" pitchFamily="34" charset="0"/>
                          <a:cs typeface="Arial" panose="020B0604020202020204" pitchFamily="34" charset="0"/>
                        </a:rPr>
                        <a:t>Rs</a:t>
                      </a:r>
                      <a:r>
                        <a:rPr lang="en-US" sz="1400" dirty="0">
                          <a:effectLst/>
                          <a:latin typeface="Arial" panose="020B0604020202020204" pitchFamily="34" charset="0"/>
                          <a:cs typeface="Arial" panose="020B0604020202020204" pitchFamily="34" charset="0"/>
                        </a:rPr>
                        <a:t>. 490</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tc>
              </a:tr>
            </a:tbl>
          </a:graphicData>
        </a:graphic>
      </p:graphicFrame>
      <p:sp>
        <p:nvSpPr>
          <p:cNvPr id="14" name="Rectangle 13"/>
          <p:cNvSpPr/>
          <p:nvPr/>
        </p:nvSpPr>
        <p:spPr>
          <a:xfrm>
            <a:off x="754912" y="3075011"/>
            <a:ext cx="9611831" cy="1354217"/>
          </a:xfrm>
          <a:prstGeom prst="rect">
            <a:avLst/>
          </a:prstGeom>
        </p:spPr>
        <p:txBody>
          <a:bodyPr wrap="square">
            <a:spAutoFit/>
          </a:bodyPr>
          <a:lstStyle/>
          <a:p>
            <a:pPr algn="just">
              <a:spcAft>
                <a:spcPts val="0"/>
              </a:spcAft>
            </a:pPr>
            <a:r>
              <a:rPr lang="en-US" sz="1400" dirty="0">
                <a:solidFill>
                  <a:schemeClr val="dk1"/>
                </a:solidFill>
                <a:latin typeface="Arial" panose="020B0604020202020204" pitchFamily="34" charset="0"/>
                <a:cs typeface="Arial" panose="020B0604020202020204" pitchFamily="34" charset="0"/>
              </a:rPr>
              <a:t>* </a:t>
            </a:r>
            <a:r>
              <a:rPr lang="en-US" sz="1200" dirty="0">
                <a:solidFill>
                  <a:schemeClr val="dk1"/>
                </a:solidFill>
                <a:latin typeface="Arial" panose="020B0604020202020204" pitchFamily="34" charset="0"/>
                <a:cs typeface="Arial" panose="020B0604020202020204" pitchFamily="34" charset="0"/>
              </a:rPr>
              <a:t>Note:</a:t>
            </a:r>
            <a:endParaRPr lang="en-GB" sz="1200" dirty="0">
              <a:solidFill>
                <a:schemeClr val="dk1"/>
              </a:solidFill>
              <a:latin typeface="Arial" panose="020B0604020202020204" pitchFamily="34" charset="0"/>
              <a:cs typeface="Arial" panose="020B0604020202020204" pitchFamily="34" charset="0"/>
            </a:endParaRPr>
          </a:p>
          <a:p>
            <a:pPr algn="just">
              <a:spcAft>
                <a:spcPts val="0"/>
              </a:spcAft>
            </a:pPr>
            <a:r>
              <a:rPr lang="en-US" sz="1200" dirty="0">
                <a:solidFill>
                  <a:schemeClr val="dk1"/>
                </a:solidFill>
                <a:latin typeface="Arial" panose="020B0604020202020204" pitchFamily="34" charset="0"/>
                <a:cs typeface="Arial" panose="020B0604020202020204" pitchFamily="34" charset="0"/>
              </a:rPr>
              <a:t>a) Premium for ‘Education grant’ cover is irrespective of the number of child/ children. </a:t>
            </a:r>
            <a:endParaRPr lang="en-GB" sz="1200" dirty="0">
              <a:solidFill>
                <a:schemeClr val="dk1"/>
              </a:solidFill>
              <a:latin typeface="Arial" panose="020B0604020202020204" pitchFamily="34" charset="0"/>
              <a:cs typeface="Arial" panose="020B0604020202020204" pitchFamily="34" charset="0"/>
            </a:endParaRPr>
          </a:p>
          <a:p>
            <a:pPr algn="just">
              <a:spcAft>
                <a:spcPts val="0"/>
              </a:spcAft>
            </a:pPr>
            <a:r>
              <a:rPr lang="en-US" sz="1200" dirty="0">
                <a:solidFill>
                  <a:schemeClr val="dk1"/>
                </a:solidFill>
                <a:latin typeface="Arial" panose="020B0604020202020204" pitchFamily="34" charset="0"/>
                <a:cs typeface="Arial" panose="020B0604020202020204" pitchFamily="34" charset="0"/>
              </a:rPr>
              <a:t>b) The details of the children need to be disclosed on proposal form</a:t>
            </a:r>
            <a:r>
              <a:rPr lang="en-US" sz="1400" dirty="0">
                <a:solidFill>
                  <a:schemeClr val="dk1"/>
                </a:solidFill>
                <a:latin typeface="Arial" panose="020B0604020202020204" pitchFamily="34" charset="0"/>
                <a:cs typeface="Arial" panose="020B0604020202020204" pitchFamily="34" charset="0"/>
              </a:rPr>
              <a:t>.</a:t>
            </a:r>
            <a:endParaRPr lang="en-GB" sz="1400" dirty="0">
              <a:solidFill>
                <a:schemeClr val="dk1"/>
              </a:solidFill>
              <a:latin typeface="Arial" panose="020B0604020202020204" pitchFamily="34" charset="0"/>
              <a:cs typeface="Arial" panose="020B0604020202020204" pitchFamily="34" charset="0"/>
            </a:endParaRPr>
          </a:p>
          <a:p>
            <a:pPr marR="75565" algn="just">
              <a:spcAft>
                <a:spcPts val="0"/>
              </a:spcAft>
            </a:pPr>
            <a:r>
              <a:rPr lang="en-US" sz="1400" dirty="0">
                <a:solidFill>
                  <a:schemeClr val="dk1"/>
                </a:solidFill>
                <a:latin typeface="Arial" panose="020B0604020202020204" pitchFamily="34" charset="0"/>
                <a:cs typeface="Arial" panose="020B0604020202020204" pitchFamily="34" charset="0"/>
              </a:rPr>
              <a:t> </a:t>
            </a:r>
            <a:r>
              <a:rPr lang="en-US" sz="1400" dirty="0" smtClean="0">
                <a:solidFill>
                  <a:schemeClr val="dk1"/>
                </a:solidFill>
                <a:latin typeface="Arial" panose="020B0604020202020204" pitchFamily="34" charset="0"/>
                <a:cs typeface="Arial" panose="020B0604020202020204" pitchFamily="34" charset="0"/>
              </a:rPr>
              <a:t>Premiums </a:t>
            </a:r>
            <a:r>
              <a:rPr lang="en-US" sz="1400" dirty="0">
                <a:solidFill>
                  <a:schemeClr val="dk1"/>
                </a:solidFill>
                <a:latin typeface="Arial" panose="020B0604020202020204" pitchFamily="34" charset="0"/>
                <a:cs typeface="Arial" panose="020B0604020202020204" pitchFamily="34" charset="0"/>
              </a:rPr>
              <a:t>are calculated on the base sum insured opted. </a:t>
            </a:r>
            <a:endParaRPr lang="en-US" sz="1400" dirty="0" smtClean="0">
              <a:solidFill>
                <a:schemeClr val="dk1"/>
              </a:solidFill>
              <a:latin typeface="Arial" panose="020B0604020202020204" pitchFamily="34" charset="0"/>
              <a:cs typeface="Arial" panose="020B0604020202020204" pitchFamily="34" charset="0"/>
            </a:endParaRPr>
          </a:p>
          <a:p>
            <a:pPr marR="75565" algn="just">
              <a:spcAft>
                <a:spcPts val="0"/>
              </a:spcAft>
            </a:pPr>
            <a:endParaRPr lang="en-GB" sz="1400" b="1" dirty="0" smtClean="0">
              <a:solidFill>
                <a:schemeClr val="dk1"/>
              </a:solidFill>
              <a:latin typeface="Arial" panose="020B0604020202020204" pitchFamily="34" charset="0"/>
              <a:cs typeface="Arial" panose="020B0604020202020204" pitchFamily="34" charset="0"/>
            </a:endParaRPr>
          </a:p>
          <a:p>
            <a:pPr marR="75565" algn="just">
              <a:spcAft>
                <a:spcPts val="0"/>
              </a:spcAft>
            </a:pPr>
            <a:r>
              <a:rPr lang="en-GB" sz="1400" b="1" dirty="0" smtClean="0">
                <a:solidFill>
                  <a:schemeClr val="dk1"/>
                </a:solidFill>
                <a:latin typeface="Arial" panose="020B0604020202020204" pitchFamily="34" charset="0"/>
                <a:cs typeface="Arial" panose="020B0604020202020204" pitchFamily="34" charset="0"/>
              </a:rPr>
              <a:t>Illustration </a:t>
            </a:r>
            <a:r>
              <a:rPr lang="en-GB" sz="1400" b="1" dirty="0">
                <a:solidFill>
                  <a:schemeClr val="dk1"/>
                </a:solidFill>
                <a:latin typeface="Arial" panose="020B0604020202020204" pitchFamily="34" charset="0"/>
                <a:cs typeface="Arial" panose="020B0604020202020204" pitchFamily="34" charset="0"/>
              </a:rPr>
              <a:t>1: </a:t>
            </a:r>
            <a:r>
              <a:rPr lang="en-GB" sz="1400" dirty="0">
                <a:solidFill>
                  <a:schemeClr val="dk1"/>
                </a:solidFill>
                <a:latin typeface="Arial" panose="020B0604020202020204" pitchFamily="34" charset="0"/>
                <a:cs typeface="Arial" panose="020B0604020202020204" pitchFamily="34" charset="0"/>
              </a:rPr>
              <a:t>If an insured is opting for base sum insured of </a:t>
            </a:r>
            <a:r>
              <a:rPr lang="en-GB" sz="1400" dirty="0" err="1">
                <a:solidFill>
                  <a:schemeClr val="dk1"/>
                </a:solidFill>
                <a:latin typeface="Arial" panose="020B0604020202020204" pitchFamily="34" charset="0"/>
                <a:cs typeface="Arial" panose="020B0604020202020204" pitchFamily="34" charset="0"/>
              </a:rPr>
              <a:t>Rs</a:t>
            </a:r>
            <a:r>
              <a:rPr lang="en-GB" sz="1400" dirty="0">
                <a:solidFill>
                  <a:schemeClr val="dk1"/>
                </a:solidFill>
                <a:latin typeface="Arial" panose="020B0604020202020204" pitchFamily="34" charset="0"/>
                <a:cs typeface="Arial" panose="020B0604020202020204" pitchFamily="34" charset="0"/>
              </a:rPr>
              <a:t>. 1 Cr</a:t>
            </a:r>
          </a:p>
        </p:txBody>
      </p:sp>
    </p:spTree>
    <p:extLst>
      <p:ext uri="{BB962C8B-B14F-4D97-AF65-F5344CB8AC3E}">
        <p14:creationId xmlns:p14="http://schemas.microsoft.com/office/powerpoint/2010/main" val="3098561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0318" y="96184"/>
            <a:ext cx="10515600" cy="603064"/>
          </a:xfrm>
        </p:spPr>
        <p:txBody>
          <a:bodyPr/>
          <a:lstStyle/>
          <a:p>
            <a:r>
              <a:rPr lang="en-US" sz="2800" b="1" dirty="0">
                <a:solidFill>
                  <a:srgbClr val="C00000"/>
                </a:solidFill>
                <a:latin typeface="Arial" panose="020B0604020202020204" pitchFamily="34" charset="0"/>
              </a:rPr>
              <a:t>Rate of Premium </a:t>
            </a:r>
            <a:r>
              <a:rPr lang="en-US" sz="2800" b="1" dirty="0" smtClean="0">
                <a:solidFill>
                  <a:srgbClr val="C00000"/>
                </a:solidFill>
                <a:latin typeface="Arial" panose="020B0604020202020204" pitchFamily="34" charset="0"/>
              </a:rPr>
              <a:t>Per </a:t>
            </a:r>
            <a:r>
              <a:rPr lang="en-US" sz="2800" b="1" dirty="0">
                <a:solidFill>
                  <a:srgbClr val="C00000"/>
                </a:solidFill>
                <a:latin typeface="Arial" panose="020B0604020202020204" pitchFamily="34" charset="0"/>
              </a:rPr>
              <a:t>M</a:t>
            </a:r>
            <a:r>
              <a:rPr lang="en-US" sz="2800" b="1" dirty="0" smtClean="0">
                <a:solidFill>
                  <a:srgbClr val="C00000"/>
                </a:solidFill>
                <a:latin typeface="Arial" panose="020B0604020202020204" pitchFamily="34" charset="0"/>
              </a:rPr>
              <a:t>ille </a:t>
            </a:r>
            <a:endParaRPr lang="en-US" sz="2800" b="1" dirty="0">
              <a:solidFill>
                <a:srgbClr val="C00000"/>
              </a:solidFill>
              <a:latin typeface="Arial" panose="020B0604020202020204" pitchFamily="34" charset="0"/>
            </a:endParaRPr>
          </a:p>
        </p:txBody>
      </p:sp>
      <p:cxnSp>
        <p:nvCxnSpPr>
          <p:cNvPr id="6" name="Straight Connector 5"/>
          <p:cNvCxnSpPr/>
          <p:nvPr/>
        </p:nvCxnSpPr>
        <p:spPr>
          <a:xfrm>
            <a:off x="312498" y="576572"/>
            <a:ext cx="9745902"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39392" y="697237"/>
            <a:ext cx="11467126" cy="5434621"/>
          </a:xfrm>
          <a:prstGeom prst="rect">
            <a:avLst/>
          </a:prstGeom>
          <a:noFill/>
          <a:ln w="222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p:cNvGraphicFramePr>
            <a:graphicFrameLocks noGrp="1"/>
          </p:cNvGraphicFramePr>
          <p:nvPr>
            <p:extLst>
              <p:ext uri="{D42A27DB-BD31-4B8C-83A1-F6EECF244321}">
                <p14:modId xmlns:p14="http://schemas.microsoft.com/office/powerpoint/2010/main" val="422273850"/>
              </p:ext>
            </p:extLst>
          </p:nvPr>
        </p:nvGraphicFramePr>
        <p:xfrm>
          <a:off x="767247" y="1129502"/>
          <a:ext cx="9826558" cy="1723313"/>
        </p:xfrm>
        <a:graphic>
          <a:graphicData uri="http://schemas.openxmlformats.org/drawingml/2006/table">
            <a:tbl>
              <a:tblPr firstRow="1" firstCol="1" bandRow="1">
                <a:tableStyleId>{21E4AEA4-8DFA-4A89-87EB-49C32662AFE0}</a:tableStyleId>
              </a:tblPr>
              <a:tblGrid>
                <a:gridCol w="6878821"/>
                <a:gridCol w="2947737"/>
              </a:tblGrid>
              <a:tr h="31750">
                <a:tc>
                  <a:txBody>
                    <a:bodyPr/>
                    <a:lstStyle/>
                    <a:p>
                      <a:pPr marL="90000" algn="l" defTabSz="914400" rtl="0" eaLnBrk="1" latinLnBrk="0" hangingPunct="1">
                        <a:spcAft>
                          <a:spcPts val="0"/>
                        </a:spcAft>
                      </a:pPr>
                      <a:r>
                        <a:rPr lang="en-GB" sz="1400" kern="1200" dirty="0">
                          <a:effectLst/>
                          <a:latin typeface="Arial" panose="020B0604020202020204" pitchFamily="34" charset="0"/>
                          <a:cs typeface="Arial" panose="020B0604020202020204" pitchFamily="34" charset="0"/>
                        </a:rPr>
                        <a:t>Covers</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0" marR="0" marT="0" marB="0"/>
                </a:tc>
                <a:tc>
                  <a:txBody>
                    <a:bodyPr/>
                    <a:lstStyle/>
                    <a:p>
                      <a:pPr marL="0" algn="l" defTabSz="914400" rtl="0" eaLnBrk="1" latinLnBrk="0" hangingPunct="1">
                        <a:spcAft>
                          <a:spcPts val="0"/>
                        </a:spcAft>
                      </a:pPr>
                      <a:r>
                        <a:rPr lang="en-GB" sz="1400" kern="1200">
                          <a:effectLst/>
                          <a:latin typeface="Arial" panose="020B0604020202020204" pitchFamily="34" charset="0"/>
                          <a:cs typeface="Arial" panose="020B0604020202020204" pitchFamily="34" charset="0"/>
                        </a:rPr>
                        <a:t>Premium (Rs.)</a:t>
                      </a:r>
                      <a:endParaRPr lang="en-GB" sz="1400" kern="1200">
                        <a:solidFill>
                          <a:schemeClr val="dk1"/>
                        </a:solidFill>
                        <a:effectLst/>
                        <a:latin typeface="Arial" panose="020B0604020202020204" pitchFamily="34" charset="0"/>
                        <a:ea typeface="+mn-ea"/>
                        <a:cs typeface="Arial" panose="020B0604020202020204" pitchFamily="34" charset="0"/>
                      </a:endParaRPr>
                    </a:p>
                  </a:txBody>
                  <a:tcPr marL="0" marR="0" marT="0" marB="0"/>
                </a:tc>
              </a:tr>
              <a:tr h="190500">
                <a:tc>
                  <a:txBody>
                    <a:bodyPr/>
                    <a:lstStyle/>
                    <a:p>
                      <a:pPr marL="90000" algn="l" defTabSz="914400" rtl="0" eaLnBrk="1" latinLnBrk="0" hangingPunct="1">
                        <a:spcAft>
                          <a:spcPts val="0"/>
                        </a:spcAft>
                      </a:pPr>
                      <a:r>
                        <a:rPr lang="en-GB" sz="1400" kern="1200" dirty="0">
                          <a:effectLst/>
                          <a:latin typeface="Arial" panose="020B0604020202020204" pitchFamily="34" charset="0"/>
                          <a:cs typeface="Arial" panose="020B0604020202020204" pitchFamily="34" charset="0"/>
                        </a:rPr>
                        <a:t>Premium for base cover (Accidental Death, Permanent Total Disablement, Permanent Partial Disablement)</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0" marR="0" marT="0" marB="0"/>
                </a:tc>
                <a:tc>
                  <a:txBody>
                    <a:bodyPr/>
                    <a:lstStyle/>
                    <a:p>
                      <a:pPr marL="0" algn="l" defTabSz="914400" rtl="0" eaLnBrk="1" latinLnBrk="0" hangingPunct="1">
                        <a:spcAft>
                          <a:spcPts val="0"/>
                        </a:spcAft>
                      </a:pPr>
                      <a:r>
                        <a:rPr lang="en-US" sz="1400" kern="1200" dirty="0" err="1">
                          <a:effectLst/>
                          <a:latin typeface="Arial" panose="020B0604020202020204" pitchFamily="34" charset="0"/>
                          <a:cs typeface="Arial" panose="020B0604020202020204" pitchFamily="34" charset="0"/>
                        </a:rPr>
                        <a:t>Rs</a:t>
                      </a:r>
                      <a:r>
                        <a:rPr lang="en-US" sz="1400" kern="1200" dirty="0">
                          <a:effectLst/>
                          <a:latin typeface="Arial" panose="020B0604020202020204" pitchFamily="34" charset="0"/>
                          <a:cs typeface="Arial" panose="020B0604020202020204" pitchFamily="34" charset="0"/>
                        </a:rPr>
                        <a:t>. 700</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0" marR="0" marT="0" marB="0"/>
                </a:tc>
              </a:tr>
              <a:tr h="229793">
                <a:tc>
                  <a:txBody>
                    <a:bodyPr/>
                    <a:lstStyle/>
                    <a:p>
                      <a:pPr marL="90000" algn="l" defTabSz="914400" rtl="0" eaLnBrk="1" latinLnBrk="0" hangingPunct="1">
                        <a:spcAft>
                          <a:spcPts val="0"/>
                        </a:spcAft>
                      </a:pPr>
                      <a:r>
                        <a:rPr lang="en-GB" sz="1400" kern="1200" dirty="0">
                          <a:effectLst/>
                          <a:latin typeface="Arial" panose="020B0604020202020204" pitchFamily="34" charset="0"/>
                          <a:cs typeface="Arial" panose="020B0604020202020204" pitchFamily="34" charset="0"/>
                        </a:rPr>
                        <a:t>Premium for Temporary Total Disablement</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0" marR="0" marT="0" marB="0"/>
                </a:tc>
                <a:tc>
                  <a:txBody>
                    <a:bodyPr/>
                    <a:lstStyle/>
                    <a:p>
                      <a:pPr marL="0" algn="l" defTabSz="914400" rtl="0" eaLnBrk="1" latinLnBrk="0" hangingPunct="1">
                        <a:spcAft>
                          <a:spcPts val="0"/>
                        </a:spcAft>
                      </a:pPr>
                      <a:r>
                        <a:rPr lang="en-US" sz="1400" kern="1200" dirty="0" err="1">
                          <a:effectLst/>
                          <a:latin typeface="Arial" panose="020B0604020202020204" pitchFamily="34" charset="0"/>
                          <a:cs typeface="Arial" panose="020B0604020202020204" pitchFamily="34" charset="0"/>
                        </a:rPr>
                        <a:t>Rs</a:t>
                      </a:r>
                      <a:r>
                        <a:rPr lang="en-US" sz="1400" kern="1200" dirty="0">
                          <a:effectLst/>
                          <a:latin typeface="Arial" panose="020B0604020202020204" pitchFamily="34" charset="0"/>
                          <a:cs typeface="Arial" panose="020B0604020202020204" pitchFamily="34" charset="0"/>
                        </a:rPr>
                        <a:t>. 70</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0" marR="0" marT="0" marB="0"/>
                </a:tc>
              </a:tr>
              <a:tr h="67310">
                <a:tc>
                  <a:txBody>
                    <a:bodyPr/>
                    <a:lstStyle/>
                    <a:p>
                      <a:pPr marL="90000" algn="l" defTabSz="914400" rtl="0" eaLnBrk="1" latinLnBrk="0" hangingPunct="1">
                        <a:spcAft>
                          <a:spcPts val="0"/>
                        </a:spcAft>
                      </a:pPr>
                      <a:r>
                        <a:rPr lang="en-GB" sz="1400" kern="1200" dirty="0">
                          <a:effectLst/>
                          <a:latin typeface="Arial" panose="020B0604020202020204" pitchFamily="34" charset="0"/>
                          <a:cs typeface="Arial" panose="020B0604020202020204" pitchFamily="34" charset="0"/>
                        </a:rPr>
                        <a:t>Premium for Hospitalisation Expenses</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0" marR="0" marT="0" marB="0"/>
                </a:tc>
                <a:tc>
                  <a:txBody>
                    <a:bodyPr/>
                    <a:lstStyle/>
                    <a:p>
                      <a:pPr marL="0" algn="l" defTabSz="914400" rtl="0" eaLnBrk="1" latinLnBrk="0" hangingPunct="1">
                        <a:spcAft>
                          <a:spcPts val="0"/>
                        </a:spcAft>
                      </a:pPr>
                      <a:r>
                        <a:rPr lang="en-US" sz="1400" kern="1200" dirty="0" err="1">
                          <a:effectLst/>
                          <a:latin typeface="Arial" panose="020B0604020202020204" pitchFamily="34" charset="0"/>
                          <a:cs typeface="Arial" panose="020B0604020202020204" pitchFamily="34" charset="0"/>
                        </a:rPr>
                        <a:t>Rs</a:t>
                      </a:r>
                      <a:r>
                        <a:rPr lang="en-US" sz="1400" kern="1200" dirty="0">
                          <a:effectLst/>
                          <a:latin typeface="Arial" panose="020B0604020202020204" pitchFamily="34" charset="0"/>
                          <a:cs typeface="Arial" panose="020B0604020202020204" pitchFamily="34" charset="0"/>
                        </a:rPr>
                        <a:t>. 150</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0" marR="0" marT="0" marB="0"/>
                </a:tc>
              </a:tr>
              <a:tr h="31750">
                <a:tc>
                  <a:txBody>
                    <a:bodyPr/>
                    <a:lstStyle/>
                    <a:p>
                      <a:pPr marL="90000" algn="l" defTabSz="914400" rtl="0" eaLnBrk="1" latinLnBrk="0" hangingPunct="1">
                        <a:spcAft>
                          <a:spcPts val="0"/>
                        </a:spcAft>
                      </a:pPr>
                      <a:r>
                        <a:rPr lang="en-GB" sz="1400" kern="1200" dirty="0">
                          <a:effectLst/>
                          <a:latin typeface="Arial" panose="020B0604020202020204" pitchFamily="34" charset="0"/>
                          <a:cs typeface="Arial" panose="020B0604020202020204" pitchFamily="34" charset="0"/>
                        </a:rPr>
                        <a:t>Premium for Education grant</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0" marR="0" marT="0" marB="0"/>
                </a:tc>
                <a:tc>
                  <a:txBody>
                    <a:bodyPr/>
                    <a:lstStyle/>
                    <a:p>
                      <a:pPr marL="0" algn="l" defTabSz="914400" rtl="0" eaLnBrk="1" latinLnBrk="0" hangingPunct="1">
                        <a:spcAft>
                          <a:spcPts val="0"/>
                        </a:spcAft>
                      </a:pPr>
                      <a:r>
                        <a:rPr lang="en-US" sz="1400" kern="1200" dirty="0" err="1">
                          <a:effectLst/>
                          <a:latin typeface="Arial" panose="020B0604020202020204" pitchFamily="34" charset="0"/>
                          <a:cs typeface="Arial" panose="020B0604020202020204" pitchFamily="34" charset="0"/>
                        </a:rPr>
                        <a:t>Rs</a:t>
                      </a:r>
                      <a:r>
                        <a:rPr lang="en-US" sz="1400" kern="1200" dirty="0">
                          <a:effectLst/>
                          <a:latin typeface="Arial" panose="020B0604020202020204" pitchFamily="34" charset="0"/>
                          <a:cs typeface="Arial" panose="020B0604020202020204" pitchFamily="34" charset="0"/>
                        </a:rPr>
                        <a:t>. 49</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0" marR="0" marT="0" marB="0"/>
                </a:tc>
              </a:tr>
              <a:tr h="31750">
                <a:tc>
                  <a:txBody>
                    <a:bodyPr/>
                    <a:lstStyle/>
                    <a:p>
                      <a:pPr marL="90000" algn="l" defTabSz="914400" rtl="0" eaLnBrk="1" latinLnBrk="0" hangingPunct="1">
                        <a:spcAft>
                          <a:spcPts val="0"/>
                        </a:spcAft>
                      </a:pPr>
                      <a:r>
                        <a:rPr lang="en-GB" sz="1400" kern="1200" dirty="0">
                          <a:effectLst/>
                          <a:latin typeface="Arial" panose="020B0604020202020204" pitchFamily="34" charset="0"/>
                          <a:cs typeface="Arial" panose="020B0604020202020204" pitchFamily="34" charset="0"/>
                        </a:rPr>
                        <a:t>Total Premium</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0" marR="0" marT="0" marB="0"/>
                </a:tc>
                <a:tc>
                  <a:txBody>
                    <a:bodyPr/>
                    <a:lstStyle/>
                    <a:p>
                      <a:pPr marL="0" algn="l" defTabSz="914400" rtl="0" eaLnBrk="1" latinLnBrk="0" hangingPunct="1">
                        <a:spcAft>
                          <a:spcPts val="0"/>
                        </a:spcAft>
                      </a:pPr>
                      <a:r>
                        <a:rPr lang="en-US" sz="1400" kern="1200" dirty="0" err="1">
                          <a:effectLst/>
                          <a:latin typeface="Arial" panose="020B0604020202020204" pitchFamily="34" charset="0"/>
                          <a:cs typeface="Arial" panose="020B0604020202020204" pitchFamily="34" charset="0"/>
                        </a:rPr>
                        <a:t>Rs</a:t>
                      </a:r>
                      <a:r>
                        <a:rPr lang="en-US" sz="1400" kern="1200" dirty="0">
                          <a:effectLst/>
                          <a:latin typeface="Arial" panose="020B0604020202020204" pitchFamily="34" charset="0"/>
                          <a:cs typeface="Arial" panose="020B0604020202020204" pitchFamily="34" charset="0"/>
                        </a:rPr>
                        <a:t>. 969</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0" marR="0" marT="0" marB="0"/>
                </a:tc>
              </a:tr>
              <a:tr h="31750">
                <a:tc>
                  <a:txBody>
                    <a:bodyPr/>
                    <a:lstStyle/>
                    <a:p>
                      <a:pPr marL="90000" algn="l" defTabSz="914400" rtl="0" eaLnBrk="1" latinLnBrk="0" hangingPunct="1">
                        <a:spcAft>
                          <a:spcPts val="0"/>
                        </a:spcAft>
                      </a:pPr>
                      <a:r>
                        <a:rPr lang="en-GB" sz="1400" kern="1200" dirty="0">
                          <a:effectLst/>
                          <a:latin typeface="Arial" panose="020B0604020202020204" pitchFamily="34" charset="0"/>
                          <a:cs typeface="Arial" panose="020B0604020202020204" pitchFamily="34" charset="0"/>
                        </a:rPr>
                        <a:t>Final premium after </a:t>
                      </a:r>
                      <a:r>
                        <a:rPr lang="en-GB" sz="1400" kern="1200" dirty="0" err="1">
                          <a:effectLst/>
                          <a:latin typeface="Arial" panose="020B0604020202020204" pitchFamily="34" charset="0"/>
                          <a:cs typeface="Arial" panose="020B0604020202020204" pitchFamily="34" charset="0"/>
                        </a:rPr>
                        <a:t>websales</a:t>
                      </a:r>
                      <a:r>
                        <a:rPr lang="en-GB" sz="1400" kern="1200" dirty="0">
                          <a:effectLst/>
                          <a:latin typeface="Arial" panose="020B0604020202020204" pitchFamily="34" charset="0"/>
                          <a:cs typeface="Arial" panose="020B0604020202020204" pitchFamily="34" charset="0"/>
                        </a:rPr>
                        <a:t> discount of 15% </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0" marR="0" marT="0" marB="0"/>
                </a:tc>
                <a:tc>
                  <a:txBody>
                    <a:bodyPr/>
                    <a:lstStyle/>
                    <a:p>
                      <a:pPr marL="0" algn="l" defTabSz="914400" rtl="0" eaLnBrk="1" latinLnBrk="0" hangingPunct="1">
                        <a:spcAft>
                          <a:spcPts val="0"/>
                        </a:spcAft>
                      </a:pPr>
                      <a:r>
                        <a:rPr lang="en-US" sz="1400" kern="1200" dirty="0" err="1">
                          <a:effectLst/>
                          <a:latin typeface="Arial" panose="020B0604020202020204" pitchFamily="34" charset="0"/>
                          <a:cs typeface="Arial" panose="020B0604020202020204" pitchFamily="34" charset="0"/>
                        </a:rPr>
                        <a:t>Rs</a:t>
                      </a:r>
                      <a:r>
                        <a:rPr lang="en-US" sz="1400" kern="1200" dirty="0">
                          <a:effectLst/>
                          <a:latin typeface="Arial" panose="020B0604020202020204" pitchFamily="34" charset="0"/>
                          <a:cs typeface="Arial" panose="020B0604020202020204" pitchFamily="34" charset="0"/>
                        </a:rPr>
                        <a:t>. 824 {</a:t>
                      </a:r>
                      <a:r>
                        <a:rPr lang="en-US" sz="1400" kern="1200" dirty="0" err="1">
                          <a:effectLst/>
                          <a:latin typeface="Arial" panose="020B0604020202020204" pitchFamily="34" charset="0"/>
                          <a:cs typeface="Arial" panose="020B0604020202020204" pitchFamily="34" charset="0"/>
                        </a:rPr>
                        <a:t>Rs</a:t>
                      </a:r>
                      <a:r>
                        <a:rPr lang="en-US" sz="1400" kern="1200" dirty="0">
                          <a:effectLst/>
                          <a:latin typeface="Arial" panose="020B0604020202020204" pitchFamily="34" charset="0"/>
                          <a:cs typeface="Arial" panose="020B0604020202020204" pitchFamily="34" charset="0"/>
                        </a:rPr>
                        <a:t> 969 X (1-15%)}</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0" marR="0" marT="0" marB="0"/>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23491731"/>
              </p:ext>
            </p:extLst>
          </p:nvPr>
        </p:nvGraphicFramePr>
        <p:xfrm>
          <a:off x="851468" y="3789009"/>
          <a:ext cx="9742337" cy="1706880"/>
        </p:xfrm>
        <a:graphic>
          <a:graphicData uri="http://schemas.openxmlformats.org/drawingml/2006/table">
            <a:tbl>
              <a:tblPr firstRow="1" firstCol="1" bandRow="1">
                <a:tableStyleId>{21E4AEA4-8DFA-4A89-87EB-49C32662AFE0}</a:tableStyleId>
              </a:tblPr>
              <a:tblGrid>
                <a:gridCol w="6305925"/>
                <a:gridCol w="3436412"/>
              </a:tblGrid>
              <a:tr h="0">
                <a:tc>
                  <a:txBody>
                    <a:bodyPr/>
                    <a:lstStyle/>
                    <a:p>
                      <a:pPr marL="90000" algn="l" defTabSz="914400" rtl="0" eaLnBrk="1" latinLnBrk="0" hangingPunct="1">
                        <a:spcAft>
                          <a:spcPts val="0"/>
                        </a:spcAft>
                      </a:pPr>
                      <a:r>
                        <a:rPr lang="en-GB" sz="1400" kern="1200" dirty="0">
                          <a:effectLst/>
                          <a:latin typeface="Arial" panose="020B0604020202020204" pitchFamily="34" charset="0"/>
                          <a:cs typeface="Arial" panose="020B0604020202020204" pitchFamily="34" charset="0"/>
                        </a:rPr>
                        <a:t>Covers</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0" marR="0" marT="0" marB="0"/>
                </a:tc>
                <a:tc>
                  <a:txBody>
                    <a:bodyPr/>
                    <a:lstStyle/>
                    <a:p>
                      <a:pPr marL="0" algn="l" defTabSz="914400" rtl="0" eaLnBrk="1" latinLnBrk="0" hangingPunct="1">
                        <a:spcAft>
                          <a:spcPts val="0"/>
                        </a:spcAft>
                      </a:pPr>
                      <a:r>
                        <a:rPr lang="en-GB" sz="1400" kern="1200">
                          <a:effectLst/>
                          <a:latin typeface="Arial" panose="020B0604020202020204" pitchFamily="34" charset="0"/>
                          <a:cs typeface="Arial" panose="020B0604020202020204" pitchFamily="34" charset="0"/>
                        </a:rPr>
                        <a:t>Premium (Rs.)</a:t>
                      </a:r>
                      <a:endParaRPr lang="en-GB" sz="1400" kern="1200">
                        <a:solidFill>
                          <a:schemeClr val="dk1"/>
                        </a:solidFill>
                        <a:effectLst/>
                        <a:latin typeface="Arial" panose="020B0604020202020204" pitchFamily="34" charset="0"/>
                        <a:ea typeface="+mn-ea"/>
                        <a:cs typeface="Arial" panose="020B0604020202020204" pitchFamily="34" charset="0"/>
                      </a:endParaRPr>
                    </a:p>
                  </a:txBody>
                  <a:tcPr marL="0" marR="0" marT="0" marB="0"/>
                </a:tc>
              </a:tr>
              <a:tr h="190500">
                <a:tc>
                  <a:txBody>
                    <a:bodyPr/>
                    <a:lstStyle/>
                    <a:p>
                      <a:pPr marL="90000" algn="l" defTabSz="914400" rtl="0" eaLnBrk="1" latinLnBrk="0" hangingPunct="1">
                        <a:spcAft>
                          <a:spcPts val="0"/>
                        </a:spcAft>
                      </a:pPr>
                      <a:r>
                        <a:rPr lang="en-GB" sz="1400" kern="1200" dirty="0">
                          <a:effectLst/>
                          <a:latin typeface="Arial" panose="020B0604020202020204" pitchFamily="34" charset="0"/>
                          <a:cs typeface="Arial" panose="020B0604020202020204" pitchFamily="34" charset="0"/>
                        </a:rPr>
                        <a:t>Premium for base cover (Accidental Death, Permanent Total Disablement, Permanent Partial Disablement)</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0" marR="0" marT="0" marB="0"/>
                </a:tc>
                <a:tc>
                  <a:txBody>
                    <a:bodyPr/>
                    <a:lstStyle/>
                    <a:p>
                      <a:pPr marL="0" algn="l" defTabSz="914400" rtl="0" eaLnBrk="1" latinLnBrk="0" hangingPunct="1">
                        <a:spcAft>
                          <a:spcPts val="0"/>
                        </a:spcAft>
                      </a:pPr>
                      <a:r>
                        <a:rPr lang="en-US" sz="1400" kern="1200" dirty="0" err="1">
                          <a:effectLst/>
                          <a:latin typeface="Arial" panose="020B0604020202020204" pitchFamily="34" charset="0"/>
                          <a:cs typeface="Arial" panose="020B0604020202020204" pitchFamily="34" charset="0"/>
                        </a:rPr>
                        <a:t>Rs</a:t>
                      </a:r>
                      <a:r>
                        <a:rPr lang="en-US" sz="1400" kern="1200" dirty="0">
                          <a:effectLst/>
                          <a:latin typeface="Arial" panose="020B0604020202020204" pitchFamily="34" charset="0"/>
                          <a:cs typeface="Arial" panose="020B0604020202020204" pitchFamily="34" charset="0"/>
                        </a:rPr>
                        <a:t>. 700</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0" marR="0" marT="0" marB="0"/>
                </a:tc>
              </a:tr>
              <a:tr h="73025">
                <a:tc>
                  <a:txBody>
                    <a:bodyPr/>
                    <a:lstStyle/>
                    <a:p>
                      <a:pPr marL="90000" algn="l" defTabSz="914400" rtl="0" eaLnBrk="1" latinLnBrk="0" hangingPunct="1">
                        <a:spcAft>
                          <a:spcPts val="0"/>
                        </a:spcAft>
                      </a:pPr>
                      <a:r>
                        <a:rPr lang="en-GB" sz="1400" kern="1200" dirty="0">
                          <a:effectLst/>
                          <a:latin typeface="Arial" panose="020B0604020202020204" pitchFamily="34" charset="0"/>
                          <a:cs typeface="Arial" panose="020B0604020202020204" pitchFamily="34" charset="0"/>
                        </a:rPr>
                        <a:t>Premium for Temporary Total Disablement</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0" marR="0" marT="0" marB="0"/>
                </a:tc>
                <a:tc>
                  <a:txBody>
                    <a:bodyPr/>
                    <a:lstStyle/>
                    <a:p>
                      <a:pPr marL="0" algn="l" defTabSz="914400" rtl="0" eaLnBrk="1" latinLnBrk="0" hangingPunct="1">
                        <a:spcAft>
                          <a:spcPts val="0"/>
                        </a:spcAft>
                      </a:pPr>
                      <a:r>
                        <a:rPr lang="en-US" sz="1400" kern="1200">
                          <a:effectLst/>
                          <a:latin typeface="Arial" panose="020B0604020202020204" pitchFamily="34" charset="0"/>
                          <a:cs typeface="Arial" panose="020B0604020202020204" pitchFamily="34" charset="0"/>
                        </a:rPr>
                        <a:t>Rs. 70</a:t>
                      </a:r>
                      <a:endParaRPr lang="en-GB" sz="1400" kern="1200">
                        <a:solidFill>
                          <a:schemeClr val="dk1"/>
                        </a:solidFill>
                        <a:effectLst/>
                        <a:latin typeface="Arial" panose="020B0604020202020204" pitchFamily="34" charset="0"/>
                        <a:ea typeface="+mn-ea"/>
                        <a:cs typeface="Arial" panose="020B0604020202020204" pitchFamily="34" charset="0"/>
                      </a:endParaRPr>
                    </a:p>
                  </a:txBody>
                  <a:tcPr marL="0" marR="0" marT="0" marB="0"/>
                </a:tc>
              </a:tr>
              <a:tr h="188593">
                <a:tc>
                  <a:txBody>
                    <a:bodyPr/>
                    <a:lstStyle/>
                    <a:p>
                      <a:pPr marL="90000" algn="l" defTabSz="914400" rtl="0" eaLnBrk="1" latinLnBrk="0" hangingPunct="1">
                        <a:spcAft>
                          <a:spcPts val="0"/>
                        </a:spcAft>
                      </a:pPr>
                      <a:r>
                        <a:rPr lang="en-GB" sz="1400" kern="1200" dirty="0">
                          <a:effectLst/>
                          <a:latin typeface="Arial" panose="020B0604020202020204" pitchFamily="34" charset="0"/>
                          <a:cs typeface="Arial" panose="020B0604020202020204" pitchFamily="34" charset="0"/>
                        </a:rPr>
                        <a:t>Premium for Hospitalisation Expenses</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0" marR="0" marT="0" marB="0"/>
                </a:tc>
                <a:tc>
                  <a:txBody>
                    <a:bodyPr/>
                    <a:lstStyle/>
                    <a:p>
                      <a:pPr marL="0" algn="l" defTabSz="914400" rtl="0" eaLnBrk="1" latinLnBrk="0" hangingPunct="1">
                        <a:spcAft>
                          <a:spcPts val="0"/>
                        </a:spcAft>
                      </a:pPr>
                      <a:r>
                        <a:rPr lang="en-US" sz="1400" kern="1200">
                          <a:effectLst/>
                          <a:latin typeface="Arial" panose="020B0604020202020204" pitchFamily="34" charset="0"/>
                          <a:cs typeface="Arial" panose="020B0604020202020204" pitchFamily="34" charset="0"/>
                        </a:rPr>
                        <a:t>Rs. 150</a:t>
                      </a:r>
                      <a:endParaRPr lang="en-GB" sz="1400" kern="1200">
                        <a:solidFill>
                          <a:schemeClr val="dk1"/>
                        </a:solidFill>
                        <a:effectLst/>
                        <a:latin typeface="Arial" panose="020B0604020202020204" pitchFamily="34" charset="0"/>
                        <a:ea typeface="+mn-ea"/>
                        <a:cs typeface="Arial" panose="020B0604020202020204" pitchFamily="34" charset="0"/>
                      </a:endParaRPr>
                    </a:p>
                  </a:txBody>
                  <a:tcPr marL="0" marR="0" marT="0" marB="0"/>
                </a:tc>
              </a:tr>
              <a:tr h="31750">
                <a:tc>
                  <a:txBody>
                    <a:bodyPr/>
                    <a:lstStyle/>
                    <a:p>
                      <a:pPr marL="90000" algn="l" defTabSz="914400" rtl="0" eaLnBrk="1" latinLnBrk="0" hangingPunct="1">
                        <a:spcAft>
                          <a:spcPts val="0"/>
                        </a:spcAft>
                      </a:pPr>
                      <a:r>
                        <a:rPr lang="en-GB" sz="1400" kern="1200" dirty="0">
                          <a:effectLst/>
                          <a:latin typeface="Arial" panose="020B0604020202020204" pitchFamily="34" charset="0"/>
                          <a:cs typeface="Arial" panose="020B0604020202020204" pitchFamily="34" charset="0"/>
                        </a:rPr>
                        <a:t>Premium for Education grant</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0" marR="0" marT="0" marB="0"/>
                </a:tc>
                <a:tc>
                  <a:txBody>
                    <a:bodyPr/>
                    <a:lstStyle/>
                    <a:p>
                      <a:pPr marL="0" algn="l" defTabSz="914400" rtl="0" eaLnBrk="1" latinLnBrk="0" hangingPunct="1">
                        <a:spcAft>
                          <a:spcPts val="0"/>
                        </a:spcAft>
                      </a:pPr>
                      <a:r>
                        <a:rPr lang="en-US" sz="1400" kern="1200" dirty="0" err="1">
                          <a:effectLst/>
                          <a:latin typeface="Arial" panose="020B0604020202020204" pitchFamily="34" charset="0"/>
                          <a:cs typeface="Arial" panose="020B0604020202020204" pitchFamily="34" charset="0"/>
                        </a:rPr>
                        <a:t>Rs</a:t>
                      </a:r>
                      <a:r>
                        <a:rPr lang="en-US" sz="1400" kern="1200" dirty="0">
                          <a:effectLst/>
                          <a:latin typeface="Arial" panose="020B0604020202020204" pitchFamily="34" charset="0"/>
                          <a:cs typeface="Arial" panose="020B0604020202020204" pitchFamily="34" charset="0"/>
                        </a:rPr>
                        <a:t>. 49</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0" marR="0" marT="0" marB="0"/>
                </a:tc>
              </a:tr>
              <a:tr h="31750">
                <a:tc>
                  <a:txBody>
                    <a:bodyPr/>
                    <a:lstStyle/>
                    <a:p>
                      <a:pPr marL="90000" algn="l" defTabSz="914400" rtl="0" eaLnBrk="1" latinLnBrk="0" hangingPunct="1">
                        <a:spcAft>
                          <a:spcPts val="0"/>
                        </a:spcAft>
                      </a:pPr>
                      <a:r>
                        <a:rPr lang="en-GB" sz="1400" kern="1200" dirty="0">
                          <a:effectLst/>
                          <a:latin typeface="Arial" panose="020B0604020202020204" pitchFamily="34" charset="0"/>
                          <a:cs typeface="Arial" panose="020B0604020202020204" pitchFamily="34" charset="0"/>
                        </a:rPr>
                        <a:t>Total Premium</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0" marR="0" marT="0" marB="0"/>
                </a:tc>
                <a:tc>
                  <a:txBody>
                    <a:bodyPr/>
                    <a:lstStyle/>
                    <a:p>
                      <a:pPr marL="0" algn="l" defTabSz="914400" rtl="0" eaLnBrk="1" latinLnBrk="0" hangingPunct="1">
                        <a:spcAft>
                          <a:spcPts val="0"/>
                        </a:spcAft>
                      </a:pPr>
                      <a:r>
                        <a:rPr lang="en-US" sz="1400" kern="1200" dirty="0" err="1">
                          <a:effectLst/>
                          <a:latin typeface="Arial" panose="020B0604020202020204" pitchFamily="34" charset="0"/>
                          <a:cs typeface="Arial" panose="020B0604020202020204" pitchFamily="34" charset="0"/>
                        </a:rPr>
                        <a:t>Rs</a:t>
                      </a:r>
                      <a:r>
                        <a:rPr lang="en-US" sz="1400" kern="1200" dirty="0">
                          <a:effectLst/>
                          <a:latin typeface="Arial" panose="020B0604020202020204" pitchFamily="34" charset="0"/>
                          <a:cs typeface="Arial" panose="020B0604020202020204" pitchFamily="34" charset="0"/>
                        </a:rPr>
                        <a:t>. 969</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0" marR="0" marT="0" marB="0"/>
                </a:tc>
              </a:tr>
              <a:tr h="31750">
                <a:tc>
                  <a:txBody>
                    <a:bodyPr/>
                    <a:lstStyle/>
                    <a:p>
                      <a:pPr marL="90000" algn="l" defTabSz="914400" rtl="0" eaLnBrk="1" latinLnBrk="0" hangingPunct="1">
                        <a:spcAft>
                          <a:spcPts val="0"/>
                        </a:spcAft>
                      </a:pPr>
                      <a:r>
                        <a:rPr lang="en-GB" sz="1400" kern="1200" dirty="0">
                          <a:effectLst/>
                          <a:latin typeface="Arial" panose="020B0604020202020204" pitchFamily="34" charset="0"/>
                          <a:cs typeface="Arial" panose="020B0604020202020204" pitchFamily="34" charset="0"/>
                        </a:rPr>
                        <a:t>Final premium with instalment loading of 5%</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0" marR="0" marT="0" marB="0"/>
                </a:tc>
                <a:tc>
                  <a:txBody>
                    <a:bodyPr/>
                    <a:lstStyle/>
                    <a:p>
                      <a:pPr marL="0" algn="l" defTabSz="914400" rtl="0" eaLnBrk="1" latinLnBrk="0" hangingPunct="1">
                        <a:spcAft>
                          <a:spcPts val="0"/>
                        </a:spcAft>
                      </a:pPr>
                      <a:r>
                        <a:rPr lang="en-US" sz="1400" kern="1200" dirty="0" err="1">
                          <a:effectLst/>
                          <a:latin typeface="Arial" panose="020B0604020202020204" pitchFamily="34" charset="0"/>
                          <a:cs typeface="Arial" panose="020B0604020202020204" pitchFamily="34" charset="0"/>
                        </a:rPr>
                        <a:t>Rs</a:t>
                      </a:r>
                      <a:r>
                        <a:rPr lang="en-US" sz="1400" kern="1200" dirty="0">
                          <a:effectLst/>
                          <a:latin typeface="Arial" panose="020B0604020202020204" pitchFamily="34" charset="0"/>
                          <a:cs typeface="Arial" panose="020B0604020202020204" pitchFamily="34" charset="0"/>
                        </a:rPr>
                        <a:t>. 1017 {</a:t>
                      </a:r>
                      <a:r>
                        <a:rPr lang="en-US" sz="1400" kern="1200" dirty="0" err="1">
                          <a:effectLst/>
                          <a:latin typeface="Arial" panose="020B0604020202020204" pitchFamily="34" charset="0"/>
                          <a:cs typeface="Arial" panose="020B0604020202020204" pitchFamily="34" charset="0"/>
                        </a:rPr>
                        <a:t>Rs</a:t>
                      </a:r>
                      <a:r>
                        <a:rPr lang="en-US" sz="1400" kern="1200" dirty="0">
                          <a:effectLst/>
                          <a:latin typeface="Arial" panose="020B0604020202020204" pitchFamily="34" charset="0"/>
                          <a:cs typeface="Arial" panose="020B0604020202020204" pitchFamily="34" charset="0"/>
                        </a:rPr>
                        <a:t> 969 X (1+5%)}</a:t>
                      </a:r>
                      <a:endParaRPr lang="en-GB" sz="1400" kern="1200" dirty="0">
                        <a:solidFill>
                          <a:schemeClr val="dk1"/>
                        </a:solidFill>
                        <a:effectLst/>
                        <a:latin typeface="Arial" panose="020B0604020202020204" pitchFamily="34" charset="0"/>
                        <a:ea typeface="+mn-ea"/>
                        <a:cs typeface="Arial" panose="020B0604020202020204" pitchFamily="34" charset="0"/>
                      </a:endParaRPr>
                    </a:p>
                  </a:txBody>
                  <a:tcPr marL="0" marR="0" marT="0" marB="0"/>
                </a:tc>
              </a:tr>
            </a:tbl>
          </a:graphicData>
        </a:graphic>
      </p:graphicFrame>
      <p:sp>
        <p:nvSpPr>
          <p:cNvPr id="10" name="Rectangle 9"/>
          <p:cNvSpPr/>
          <p:nvPr/>
        </p:nvSpPr>
        <p:spPr>
          <a:xfrm>
            <a:off x="443369" y="786361"/>
            <a:ext cx="10372549" cy="307777"/>
          </a:xfrm>
          <a:prstGeom prst="rect">
            <a:avLst/>
          </a:prstGeom>
        </p:spPr>
        <p:txBody>
          <a:bodyPr wrap="square">
            <a:spAutoFit/>
          </a:bodyPr>
          <a:lstStyle/>
          <a:p>
            <a:pPr>
              <a:spcAft>
                <a:spcPts val="0"/>
              </a:spcAft>
            </a:pPr>
            <a:r>
              <a:rPr lang="en-GB" sz="1400" b="1" dirty="0">
                <a:latin typeface="Arial" panose="020B0604020202020204" pitchFamily="34" charset="0"/>
                <a:ea typeface="Times New Roman" panose="02020603050405020304" pitchFamily="18" charset="0"/>
                <a:cs typeface="Arial" panose="020B0604020202020204" pitchFamily="34" charset="0"/>
              </a:rPr>
              <a:t>Illustration 2: </a:t>
            </a:r>
            <a:r>
              <a:rPr lang="en-US" sz="1400" dirty="0">
                <a:latin typeface="Arial" panose="020B0604020202020204" pitchFamily="34" charset="0"/>
                <a:ea typeface="Times New Roman" panose="02020603050405020304" pitchFamily="18" charset="0"/>
                <a:cs typeface="Arial" panose="020B0604020202020204" pitchFamily="34" charset="0"/>
              </a:rPr>
              <a:t>If an insured is buying policy through company’s website. Base sum insured opted is </a:t>
            </a:r>
            <a:r>
              <a:rPr lang="en-US" sz="1400" dirty="0" err="1">
                <a:latin typeface="Arial" panose="020B0604020202020204" pitchFamily="34" charset="0"/>
                <a:ea typeface="Times New Roman" panose="02020603050405020304" pitchFamily="18" charset="0"/>
                <a:cs typeface="Arial" panose="020B0604020202020204" pitchFamily="34" charset="0"/>
              </a:rPr>
              <a:t>Rs</a:t>
            </a:r>
            <a:r>
              <a:rPr lang="en-US" sz="1400" dirty="0">
                <a:latin typeface="Arial" panose="020B0604020202020204" pitchFamily="34" charset="0"/>
                <a:ea typeface="Times New Roman" panose="02020603050405020304" pitchFamily="18" charset="0"/>
                <a:cs typeface="Arial" panose="020B0604020202020204" pitchFamily="34" charset="0"/>
              </a:rPr>
              <a:t>. 10 L</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11" name="Rectangle 10"/>
          <p:cNvSpPr/>
          <p:nvPr/>
        </p:nvSpPr>
        <p:spPr>
          <a:xfrm>
            <a:off x="492899" y="3334594"/>
            <a:ext cx="10459474" cy="307777"/>
          </a:xfrm>
          <a:prstGeom prst="rect">
            <a:avLst/>
          </a:prstGeom>
        </p:spPr>
        <p:txBody>
          <a:bodyPr wrap="square">
            <a:spAutoFit/>
          </a:bodyPr>
          <a:lstStyle/>
          <a:p>
            <a:pPr>
              <a:spcAft>
                <a:spcPts val="0"/>
              </a:spcAft>
            </a:pPr>
            <a:r>
              <a:rPr lang="en-GB" sz="1400" b="1" dirty="0">
                <a:latin typeface="Arial" panose="020B0604020202020204" pitchFamily="34" charset="0"/>
                <a:ea typeface="Times New Roman" panose="02020603050405020304" pitchFamily="18" charset="0"/>
                <a:cs typeface="Arial" panose="020B0604020202020204" pitchFamily="34" charset="0"/>
              </a:rPr>
              <a:t>Illustration 3: </a:t>
            </a:r>
            <a:r>
              <a:rPr lang="en-US" sz="1400" dirty="0">
                <a:latin typeface="Arial" panose="020B0604020202020204" pitchFamily="34" charset="0"/>
                <a:ea typeface="Times New Roman" panose="02020603050405020304" pitchFamily="18" charset="0"/>
                <a:cs typeface="Arial" panose="020B0604020202020204" pitchFamily="34" charset="0"/>
              </a:rPr>
              <a:t>If an insured is buying policy of base sum insured of </a:t>
            </a:r>
            <a:r>
              <a:rPr lang="en-US" sz="1400" dirty="0" err="1">
                <a:latin typeface="Arial" panose="020B0604020202020204" pitchFamily="34" charset="0"/>
                <a:ea typeface="Times New Roman" panose="02020603050405020304" pitchFamily="18" charset="0"/>
                <a:cs typeface="Arial" panose="020B0604020202020204" pitchFamily="34" charset="0"/>
              </a:rPr>
              <a:t>Rs</a:t>
            </a:r>
            <a:r>
              <a:rPr lang="en-US" sz="1400" dirty="0">
                <a:latin typeface="Arial" panose="020B0604020202020204" pitchFamily="34" charset="0"/>
                <a:ea typeface="Times New Roman" panose="02020603050405020304" pitchFamily="18" charset="0"/>
                <a:cs typeface="Arial" panose="020B0604020202020204" pitchFamily="34" charset="0"/>
              </a:rPr>
              <a:t>. 10 L and opted for payment on monthly instalment basis </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748541767"/>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ew Eurodrive" id="{96D7E384-52E9-47C8-B4CC-BE96EFCE17CA}" vid="{F1BE4212-E371-4560-9C72-099DE3BC3E3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3877</TotalTime>
  <Words>2858</Words>
  <Application>Microsoft Office PowerPoint</Application>
  <PresentationFormat>Widescreen</PresentationFormat>
  <Paragraphs>475</Paragraphs>
  <Slides>20</Slides>
  <Notes>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20</vt:i4>
      </vt:variant>
    </vt:vector>
  </HeadingPairs>
  <TitlesOfParts>
    <vt:vector size="29" baseType="lpstr">
      <vt:lpstr>Arial</vt:lpstr>
      <vt:lpstr>Calibri</vt:lpstr>
      <vt:lpstr>Calibri Light</vt:lpstr>
      <vt:lpstr>Symbol</vt:lpstr>
      <vt:lpstr>Times New Roman</vt:lpstr>
      <vt:lpstr>Verdana</vt:lpstr>
      <vt:lpstr>Wingdings</vt:lpstr>
      <vt:lpstr>Custom Design</vt:lpstr>
      <vt:lpstr>Office Theme</vt:lpstr>
      <vt:lpstr>PowerPoint Presentation</vt:lpstr>
      <vt:lpstr>Saral Suraksha Bima,  Future Generali India Insurance Co. Ltd</vt:lpstr>
      <vt:lpstr>PowerPoint Presentation</vt:lpstr>
      <vt:lpstr>Sum Insured Options (IRDAI Guidelines) </vt:lpstr>
      <vt:lpstr>Sum Insured Options (FGH Restrictions) </vt:lpstr>
      <vt:lpstr>Sum Insured Options (FGH Restrictions) </vt:lpstr>
      <vt:lpstr>Referral and Decline</vt:lpstr>
      <vt:lpstr>Rate of Premium Per Mille </vt:lpstr>
      <vt:lpstr>Rate of Premium Per Mille </vt:lpstr>
      <vt:lpstr>Discounts and Loadings</vt:lpstr>
      <vt:lpstr>Cancellation</vt:lpstr>
      <vt:lpstr>Renewal of Policy</vt:lpstr>
      <vt:lpstr>Claim Admissibility</vt:lpstr>
      <vt:lpstr>Claim Admissibility</vt:lpstr>
      <vt:lpstr>Claim Admissibility</vt:lpstr>
      <vt:lpstr>Claim Admissibility</vt:lpstr>
      <vt:lpstr>Claim Procedure</vt:lpstr>
      <vt:lpstr>Claim Procedure</vt:lpstr>
      <vt:lpstr>Discounts and Loadings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VISHAL KORADE</dc:creator>
  <cp:lastModifiedBy>RADHA GOURAV KESARKAR</cp:lastModifiedBy>
  <cp:revision>452</cp:revision>
  <dcterms:created xsi:type="dcterms:W3CDTF">2016-07-26T06:55:55Z</dcterms:created>
  <dcterms:modified xsi:type="dcterms:W3CDTF">2021-04-15T07:47:52Z</dcterms:modified>
</cp:coreProperties>
</file>