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4"/>
  </p:sldMasterIdLst>
  <p:notesMasterIdLst>
    <p:notesMasterId r:id="rId12"/>
  </p:notesMasterIdLst>
  <p:handoutMasterIdLst>
    <p:handoutMasterId r:id="rId13"/>
  </p:handoutMasterIdLst>
  <p:sldIdLst>
    <p:sldId id="294" r:id="rId5"/>
    <p:sldId id="298" r:id="rId6"/>
    <p:sldId id="297" r:id="rId7"/>
    <p:sldId id="324" r:id="rId8"/>
    <p:sldId id="299" r:id="rId9"/>
    <p:sldId id="291" r:id="rId10"/>
    <p:sldId id="301" r:id="rId11"/>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a:srgbClr val="CC6600"/>
    <a:srgbClr val="CC3300"/>
    <a:srgbClr val="FF66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1242"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vl1pPr>
          </a:lstStyle>
          <a:p>
            <a:pPr>
              <a:defRPr/>
            </a:pPr>
            <a:endParaRPr lang="en-US"/>
          </a:p>
        </p:txBody>
      </p:sp>
      <p:sp>
        <p:nvSpPr>
          <p:cNvPr id="48131"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vl1pPr>
          </a:lstStyle>
          <a:p>
            <a:pPr>
              <a:defRPr/>
            </a:pPr>
            <a:endParaRPr lang="en-US"/>
          </a:p>
        </p:txBody>
      </p:sp>
      <p:sp>
        <p:nvSpPr>
          <p:cNvPr id="48132"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vl1pPr>
          </a:lstStyle>
          <a:p>
            <a:pPr>
              <a:defRPr/>
            </a:pPr>
            <a:endParaRPr lang="en-US"/>
          </a:p>
        </p:txBody>
      </p:sp>
      <p:sp>
        <p:nvSpPr>
          <p:cNvPr id="48133"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vl1pPr>
          </a:lstStyle>
          <a:p>
            <a:pPr>
              <a:defRPr/>
            </a:pPr>
            <a:fld id="{9A2BCEDD-43B9-4CF9-ADA9-0DD56EE124F2}" type="slidenum">
              <a:rPr lang="en-US"/>
              <a:pPr>
                <a:defRPr/>
              </a:pPr>
              <a:t>‹#›</a:t>
            </a:fld>
            <a:endParaRPr lang="en-US"/>
          </a:p>
        </p:txBody>
      </p:sp>
    </p:spTree>
    <p:extLst>
      <p:ext uri="{BB962C8B-B14F-4D97-AF65-F5344CB8AC3E}">
        <p14:creationId xmlns:p14="http://schemas.microsoft.com/office/powerpoint/2010/main" val="8527684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vl1pPr>
          </a:lstStyle>
          <a:p>
            <a:pPr>
              <a:defRPr/>
            </a:pPr>
            <a:endParaRPr lang="en-US"/>
          </a:p>
        </p:txBody>
      </p:sp>
      <p:sp>
        <p:nvSpPr>
          <p:cNvPr id="47107"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vl1pPr>
          </a:lstStyle>
          <a:p>
            <a:pPr>
              <a:defRPr/>
            </a:pPr>
            <a:endParaRPr lang="en-US"/>
          </a:p>
        </p:txBody>
      </p:sp>
      <p:sp>
        <p:nvSpPr>
          <p:cNvPr id="3891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47109"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7110"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vl1pPr>
          </a:lstStyle>
          <a:p>
            <a:pPr>
              <a:defRPr/>
            </a:pPr>
            <a:endParaRPr lang="en-US"/>
          </a:p>
        </p:txBody>
      </p:sp>
      <p:sp>
        <p:nvSpPr>
          <p:cNvPr id="47111"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vl1pPr>
          </a:lstStyle>
          <a:p>
            <a:pPr>
              <a:defRPr/>
            </a:pPr>
            <a:fld id="{9E21CD2D-D56F-4C2E-A4BB-9655A768F5F1}" type="slidenum">
              <a:rPr lang="en-US"/>
              <a:pPr>
                <a:defRPr/>
              </a:pPr>
              <a:t>‹#›</a:t>
            </a:fld>
            <a:endParaRPr lang="en-US"/>
          </a:p>
        </p:txBody>
      </p:sp>
    </p:spTree>
    <p:extLst>
      <p:ext uri="{BB962C8B-B14F-4D97-AF65-F5344CB8AC3E}">
        <p14:creationId xmlns:p14="http://schemas.microsoft.com/office/powerpoint/2010/main" val="4333147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5058" name="Rectangle 2"/>
          <p:cNvSpPr>
            <a:spLocks noGrp="1" noChangeArrowheads="1"/>
          </p:cNvSpPr>
          <p:nvPr>
            <p:ph type="ctrTitle"/>
          </p:nvPr>
        </p:nvSpPr>
        <p:spPr>
          <a:xfrm>
            <a:off x="0" y="2568575"/>
            <a:ext cx="9144000" cy="1470025"/>
          </a:xfrm>
          <a:noFill/>
        </p:spPr>
        <p:txBody>
          <a:bodyPr/>
          <a:lstStyle>
            <a:lvl1pPr>
              <a:defRPr sz="3500" b="0">
                <a:solidFill>
                  <a:srgbClr val="C00000"/>
                </a:solidFill>
                <a:latin typeface="Arial Black" pitchFamily="34" charset="0"/>
              </a:defRPr>
            </a:lvl1pPr>
          </a:lstStyle>
          <a:p>
            <a:r>
              <a:rPr lang="en-US" dirty="0"/>
              <a:t>Click to edit Master title style</a:t>
            </a:r>
          </a:p>
        </p:txBody>
      </p:sp>
      <p:sp>
        <p:nvSpPr>
          <p:cNvPr id="45059" name="Rectangle 3"/>
          <p:cNvSpPr>
            <a:spLocks noGrp="1" noChangeArrowheads="1"/>
          </p:cNvSpPr>
          <p:nvPr>
            <p:ph type="subTitle" idx="1"/>
          </p:nvPr>
        </p:nvSpPr>
        <p:spPr>
          <a:xfrm>
            <a:off x="1371600" y="4419600"/>
            <a:ext cx="6400800" cy="1219200"/>
          </a:xfrm>
        </p:spPr>
        <p:txBody>
          <a:bodyPr/>
          <a:lstStyle>
            <a:lvl1pPr marL="0" indent="0" algn="ctr">
              <a:buFontTx/>
              <a:buNone/>
              <a:defRPr b="1" i="1"/>
            </a:lvl1pPr>
          </a:lstStyle>
          <a:p>
            <a:r>
              <a:rPr lang="en-US"/>
              <a:t>Click to edit Master subtitle style</a:t>
            </a:r>
          </a:p>
        </p:txBody>
      </p:sp>
      <p:sp>
        <p:nvSpPr>
          <p:cNvPr id="8" name="Rectangle 4"/>
          <p:cNvSpPr>
            <a:spLocks noGrp="1" noChangeArrowheads="1"/>
          </p:cNvSpPr>
          <p:nvPr>
            <p:ph type="dt" sz="half" idx="10"/>
          </p:nvPr>
        </p:nvSpPr>
        <p:spPr>
          <a:xfrm>
            <a:off x="457200" y="6245225"/>
            <a:ext cx="2133600" cy="476250"/>
          </a:xfrm>
        </p:spPr>
        <p:txBody>
          <a:bodyPr/>
          <a:lstStyle>
            <a:lvl1pPr>
              <a:defRPr sz="1400"/>
            </a:lvl1pPr>
          </a:lstStyle>
          <a:p>
            <a:pPr>
              <a:defRPr/>
            </a:pPr>
            <a:endParaRPr lang="en-US"/>
          </a:p>
        </p:txBody>
      </p:sp>
      <p:sp>
        <p:nvSpPr>
          <p:cNvPr id="9" name="Rectangle 5"/>
          <p:cNvSpPr>
            <a:spLocks noGrp="1" noChangeArrowheads="1"/>
          </p:cNvSpPr>
          <p:nvPr>
            <p:ph type="ftr" sz="quarter" idx="11"/>
          </p:nvPr>
        </p:nvSpPr>
        <p:spPr>
          <a:xfrm>
            <a:off x="3124200" y="6245225"/>
            <a:ext cx="2895600" cy="476250"/>
          </a:xfrm>
          <a:prstGeom prst="rect">
            <a:avLst/>
          </a:prstGeom>
        </p:spPr>
        <p:txBody>
          <a:bodyPr/>
          <a:lstStyle>
            <a:lvl1pPr>
              <a:defRPr sz="1400"/>
            </a:lvl1pPr>
          </a:lstStyle>
          <a:p>
            <a:pPr>
              <a:defRPr/>
            </a:pPr>
            <a:endParaRPr lang="en-US"/>
          </a:p>
        </p:txBody>
      </p:sp>
      <p:sp>
        <p:nvSpPr>
          <p:cNvPr id="10" name="Rectangle 6"/>
          <p:cNvSpPr>
            <a:spLocks noGrp="1" noChangeArrowheads="1"/>
          </p:cNvSpPr>
          <p:nvPr>
            <p:ph type="sldNum" sz="quarter" idx="12"/>
          </p:nvPr>
        </p:nvSpPr>
        <p:spPr>
          <a:xfrm>
            <a:off x="6553200" y="6245225"/>
            <a:ext cx="2133600" cy="476250"/>
          </a:xfrm>
        </p:spPr>
        <p:txBody>
          <a:bodyPr/>
          <a:lstStyle>
            <a:lvl1pPr>
              <a:defRPr sz="1400"/>
            </a:lvl1pPr>
          </a:lstStyle>
          <a:p>
            <a:pPr>
              <a:defRPr/>
            </a:pPr>
            <a:fld id="{1AD0D268-558C-4978-8C47-25B3F51DF9B4}" type="slidenum">
              <a:rPr lang="en-US"/>
              <a:pPr>
                <a:defRPr/>
              </a:pPr>
              <a:t>‹#›</a:t>
            </a:fld>
            <a:endParaRPr lang="en-US"/>
          </a:p>
        </p:txBody>
      </p:sp>
      <p:pic>
        <p:nvPicPr>
          <p:cNvPr id="11"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04801" y="152401"/>
            <a:ext cx="1981199" cy="693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11"/>
          <p:cNvPicPr>
            <a:picLocks noChangeAspect="1"/>
          </p:cNvPicPr>
          <p:nvPr userDrawn="1"/>
        </p:nvPicPr>
        <p:blipFill rotWithShape="1">
          <a:blip r:embed="rId3" cstate="print"/>
          <a:srcRect r="21050"/>
          <a:stretch/>
        </p:blipFill>
        <p:spPr>
          <a:xfrm>
            <a:off x="0" y="0"/>
            <a:ext cx="200533" cy="6858000"/>
          </a:xfrm>
          <a:prstGeom prst="rect">
            <a:avLst/>
          </a:prstGeom>
        </p:spPr>
      </p:pic>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30D94C4-DD56-4A01-8B5A-CB516B13B8D2}"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50050" y="274638"/>
            <a:ext cx="2176463"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7488" y="274638"/>
            <a:ext cx="6380162"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3890980-DB6B-4345-8E03-3EF7D3CB54E7}"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180975"/>
            <a:ext cx="9144000" cy="733425"/>
          </a:xfrm>
          <a:noFill/>
        </p:spPr>
        <p:txBody>
          <a:bodyPr/>
          <a:lstStyle>
            <a:lvl1pPr>
              <a:defRPr>
                <a:solidFill>
                  <a:srgbClr val="C00000"/>
                </a:solidFill>
              </a:defRPr>
            </a:lvl1p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sz="2000"/>
            </a:lvl1pPr>
            <a:lvl2pPr>
              <a:defRPr sz="2000"/>
            </a:lvl2pPr>
            <a:lvl3pPr>
              <a:defRPr sz="20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D3A633-79C1-4608-96A4-D8355BD11C89}" type="slidenum">
              <a:rPr lang="en-US"/>
              <a:pPr>
                <a:defRPr/>
              </a:pPr>
              <a:t>‹#›</a:t>
            </a:fld>
            <a:endParaRPr lang="en-US"/>
          </a:p>
        </p:txBody>
      </p:sp>
      <p:pic>
        <p:nvPicPr>
          <p:cNvPr id="7" name="Picture 6"/>
          <p:cNvPicPr>
            <a:picLocks noChangeAspect="1"/>
          </p:cNvPicPr>
          <p:nvPr userDrawn="1"/>
        </p:nvPicPr>
        <p:blipFill rotWithShape="1">
          <a:blip r:embed="rId2" cstate="print"/>
          <a:srcRect l="1" r="14959" b="85913"/>
          <a:stretch/>
        </p:blipFill>
        <p:spPr>
          <a:xfrm>
            <a:off x="0" y="0"/>
            <a:ext cx="216000" cy="966080"/>
          </a:xfrm>
          <a:prstGeom prst="rect">
            <a:avLst/>
          </a:prstGeom>
        </p:spPr>
      </p:pic>
      <p:pic>
        <p:nvPicPr>
          <p:cNvPr id="8"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086600" y="6221413"/>
            <a:ext cx="1724025"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398FB0-EF7A-4993-8C65-4FE03C5B4694}"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43000"/>
            <a:ext cx="40386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43000"/>
            <a:ext cx="40386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7B5C83-30DE-4EB4-96EC-6A7BE293FDE0}"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86EC19F-8975-466C-832A-111DC291711B}"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A02039D-9E56-47EC-A4EB-90018FB861F1}" type="slidenum">
              <a:rPr lang="en-US"/>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0F0C9DB-9CEA-4680-AA72-D82A4B1DA1F1}"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0BD12BC-0ED0-4BA2-B4FB-ADDA6FA0EED8}"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1043C0F-32F9-4CF5-9787-D18C866801A5}"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3" name="Rectangle 2"/>
          <p:cNvSpPr>
            <a:spLocks noGrp="1" noChangeArrowheads="1"/>
          </p:cNvSpPr>
          <p:nvPr>
            <p:ph type="title"/>
          </p:nvPr>
        </p:nvSpPr>
        <p:spPr bwMode="auto">
          <a:xfrm>
            <a:off x="0" y="274638"/>
            <a:ext cx="9144000" cy="733425"/>
          </a:xfrm>
          <a:prstGeom prst="rect">
            <a:avLst/>
          </a:prstGeom>
          <a:noFill/>
          <a:ln w="9525" algn="ctr">
            <a:noFill/>
            <a:miter lim="800000"/>
            <a:headEnd/>
            <a:tailEnd/>
          </a:ln>
        </p:spPr>
        <p:txBody>
          <a:bodyPr vert="horz" wrap="square" lIns="99269" tIns="49635" rIns="99269" bIns="49635" numCol="1" anchor="ctr" anchorCtr="0" compatLnSpc="1">
            <a:prstTxWarp prst="textNoShape">
              <a:avLst/>
            </a:prstTxWarp>
          </a:bodyPr>
          <a:lstStyle/>
          <a:p>
            <a:pPr lvl="0"/>
            <a:r>
              <a:rPr lang="en-US" smtClean="0"/>
              <a:t>Click to edit Master title style</a:t>
            </a:r>
          </a:p>
        </p:txBody>
      </p:sp>
      <p:sp>
        <p:nvSpPr>
          <p:cNvPr id="2054" name="Rectangle 3"/>
          <p:cNvSpPr>
            <a:spLocks noGrp="1" noChangeArrowheads="1"/>
          </p:cNvSpPr>
          <p:nvPr>
            <p:ph type="body" idx="1"/>
          </p:nvPr>
        </p:nvSpPr>
        <p:spPr bwMode="auto">
          <a:xfrm>
            <a:off x="457200" y="1143000"/>
            <a:ext cx="8229600" cy="4983163"/>
          </a:xfrm>
          <a:prstGeom prst="rect">
            <a:avLst/>
          </a:prstGeom>
          <a:noFill/>
          <a:ln w="9525">
            <a:noFill/>
            <a:miter lim="800000"/>
            <a:headEnd/>
            <a:tailEnd/>
          </a:ln>
        </p:spPr>
        <p:txBody>
          <a:bodyPr vert="horz" wrap="square" lIns="91433" tIns="45717" rIns="91433" bIns="45717"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4" name="Rectangle 4"/>
          <p:cNvSpPr>
            <a:spLocks noGrp="1" noChangeArrowheads="1"/>
          </p:cNvSpPr>
          <p:nvPr>
            <p:ph type="dt" sz="half" idx="2"/>
          </p:nvPr>
        </p:nvSpPr>
        <p:spPr bwMode="auto">
          <a:xfrm>
            <a:off x="457200" y="6489700"/>
            <a:ext cx="2357438" cy="396875"/>
          </a:xfrm>
          <a:prstGeom prst="rect">
            <a:avLst/>
          </a:prstGeom>
          <a:noFill/>
          <a:ln w="9525">
            <a:noFill/>
            <a:miter lim="800000"/>
            <a:headEnd/>
            <a:tailEnd/>
          </a:ln>
          <a:effectLst/>
        </p:spPr>
        <p:txBody>
          <a:bodyPr vert="horz" wrap="square" lIns="91433" tIns="45717" rIns="91433" bIns="45717" numCol="1" anchor="t" anchorCtr="0" compatLnSpc="1">
            <a:prstTxWarp prst="textNoShape">
              <a:avLst/>
            </a:prstTxWarp>
          </a:bodyPr>
          <a:lstStyle>
            <a:lvl1pPr>
              <a:defRPr sz="1200"/>
            </a:lvl1pPr>
          </a:lstStyle>
          <a:p>
            <a:pPr>
              <a:defRPr/>
            </a:pPr>
            <a:endParaRPr lang="en-US"/>
          </a:p>
        </p:txBody>
      </p:sp>
      <p:sp>
        <p:nvSpPr>
          <p:cNvPr id="10246" name="Rectangle 6"/>
          <p:cNvSpPr>
            <a:spLocks noGrp="1" noChangeArrowheads="1"/>
          </p:cNvSpPr>
          <p:nvPr>
            <p:ph type="sldNum" sz="quarter" idx="4"/>
          </p:nvPr>
        </p:nvSpPr>
        <p:spPr bwMode="auto">
          <a:xfrm>
            <a:off x="7315200" y="6477000"/>
            <a:ext cx="1066800" cy="381000"/>
          </a:xfrm>
          <a:prstGeom prst="rect">
            <a:avLst/>
          </a:prstGeom>
          <a:noFill/>
          <a:ln w="9525">
            <a:noFill/>
            <a:miter lim="800000"/>
            <a:headEnd/>
            <a:tailEnd/>
          </a:ln>
          <a:effectLst/>
        </p:spPr>
        <p:txBody>
          <a:bodyPr vert="horz" wrap="square" lIns="91433" tIns="45717" rIns="91433" bIns="45717" numCol="1" anchor="t" anchorCtr="0" compatLnSpc="1">
            <a:prstTxWarp prst="textNoShape">
              <a:avLst/>
            </a:prstTxWarp>
          </a:bodyPr>
          <a:lstStyle>
            <a:lvl1pPr algn="r">
              <a:defRPr sz="1200"/>
            </a:lvl1pPr>
          </a:lstStyle>
          <a:p>
            <a:pPr>
              <a:defRPr/>
            </a:pPr>
            <a:fld id="{44C724E4-CA5C-4E60-9269-53AB9D6FC82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54" r:id="rId1"/>
    <p:sldLayoutId id="2147483844" r:id="rId2"/>
    <p:sldLayoutId id="2147483845" r:id="rId3"/>
    <p:sldLayoutId id="2147483846" r:id="rId4"/>
    <p:sldLayoutId id="2147483847" r:id="rId5"/>
    <p:sldLayoutId id="2147483848" r:id="rId6"/>
    <p:sldLayoutId id="2147483849" r:id="rId7"/>
    <p:sldLayoutId id="2147483850" r:id="rId8"/>
    <p:sldLayoutId id="2147483851" r:id="rId9"/>
    <p:sldLayoutId id="2147483852" r:id="rId10"/>
    <p:sldLayoutId id="2147483853" r:id="rId11"/>
  </p:sldLayoutIdLst>
  <p:transition/>
  <p:txStyles>
    <p:titleStyle>
      <a:lvl1pPr algn="ctr" rtl="0" eaLnBrk="0" fontAlgn="base" hangingPunct="0">
        <a:spcBef>
          <a:spcPct val="0"/>
        </a:spcBef>
        <a:spcAft>
          <a:spcPct val="0"/>
        </a:spcAft>
        <a:defRPr sz="3200" b="1">
          <a:solidFill>
            <a:srgbClr val="C00000"/>
          </a:solidFill>
          <a:latin typeface="+mj-lt"/>
          <a:ea typeface="+mj-ea"/>
          <a:cs typeface="+mj-cs"/>
        </a:defRPr>
      </a:lvl1pPr>
      <a:lvl2pPr algn="ctr" rtl="0" eaLnBrk="0" fontAlgn="base" hangingPunct="0">
        <a:spcBef>
          <a:spcPct val="0"/>
        </a:spcBef>
        <a:spcAft>
          <a:spcPct val="0"/>
        </a:spcAft>
        <a:defRPr sz="3200" b="1">
          <a:solidFill>
            <a:schemeClr val="bg1"/>
          </a:solidFill>
          <a:latin typeface="Arial" charset="0"/>
        </a:defRPr>
      </a:lvl2pPr>
      <a:lvl3pPr algn="ctr" rtl="0" eaLnBrk="0" fontAlgn="base" hangingPunct="0">
        <a:spcBef>
          <a:spcPct val="0"/>
        </a:spcBef>
        <a:spcAft>
          <a:spcPct val="0"/>
        </a:spcAft>
        <a:defRPr sz="3200" b="1">
          <a:solidFill>
            <a:schemeClr val="bg1"/>
          </a:solidFill>
          <a:latin typeface="Arial" charset="0"/>
        </a:defRPr>
      </a:lvl3pPr>
      <a:lvl4pPr algn="ctr" rtl="0" eaLnBrk="0" fontAlgn="base" hangingPunct="0">
        <a:spcBef>
          <a:spcPct val="0"/>
        </a:spcBef>
        <a:spcAft>
          <a:spcPct val="0"/>
        </a:spcAft>
        <a:defRPr sz="3200" b="1">
          <a:solidFill>
            <a:schemeClr val="bg1"/>
          </a:solidFill>
          <a:latin typeface="Arial" charset="0"/>
        </a:defRPr>
      </a:lvl4pPr>
      <a:lvl5pPr algn="ctr" rtl="0" eaLnBrk="0" fontAlgn="base" hangingPunct="0">
        <a:spcBef>
          <a:spcPct val="0"/>
        </a:spcBef>
        <a:spcAft>
          <a:spcPct val="0"/>
        </a:spcAft>
        <a:defRPr sz="3200" b="1">
          <a:solidFill>
            <a:schemeClr val="bg1"/>
          </a:solidFill>
          <a:latin typeface="Arial" charset="0"/>
        </a:defRPr>
      </a:lvl5pPr>
      <a:lvl6pPr marL="457200" algn="ctr" rtl="0" fontAlgn="base">
        <a:spcBef>
          <a:spcPct val="0"/>
        </a:spcBef>
        <a:spcAft>
          <a:spcPct val="0"/>
        </a:spcAft>
        <a:defRPr sz="3200" b="1">
          <a:solidFill>
            <a:schemeClr val="bg1"/>
          </a:solidFill>
          <a:latin typeface="Arial" charset="0"/>
        </a:defRPr>
      </a:lvl6pPr>
      <a:lvl7pPr marL="914400" algn="ctr" rtl="0" fontAlgn="base">
        <a:spcBef>
          <a:spcPct val="0"/>
        </a:spcBef>
        <a:spcAft>
          <a:spcPct val="0"/>
        </a:spcAft>
        <a:defRPr sz="3200" b="1">
          <a:solidFill>
            <a:schemeClr val="bg1"/>
          </a:solidFill>
          <a:latin typeface="Arial" charset="0"/>
        </a:defRPr>
      </a:lvl7pPr>
      <a:lvl8pPr marL="1371600" algn="ctr" rtl="0" fontAlgn="base">
        <a:spcBef>
          <a:spcPct val="0"/>
        </a:spcBef>
        <a:spcAft>
          <a:spcPct val="0"/>
        </a:spcAft>
        <a:defRPr sz="3200" b="1">
          <a:solidFill>
            <a:schemeClr val="bg1"/>
          </a:solidFill>
          <a:latin typeface="Arial" charset="0"/>
        </a:defRPr>
      </a:lvl8pPr>
      <a:lvl9pPr marL="1828800" algn="ctr" rtl="0" fontAlgn="base">
        <a:spcBef>
          <a:spcPct val="0"/>
        </a:spcBef>
        <a:spcAft>
          <a:spcPct val="0"/>
        </a:spcAft>
        <a:defRPr sz="3200" b="1">
          <a:solidFill>
            <a:schemeClr val="bg1"/>
          </a:solidFill>
          <a:latin typeface="Arial" charset="0"/>
        </a:defRPr>
      </a:lvl9pPr>
    </p:titleStyle>
    <p:bodyStyle>
      <a:lvl1pPr marL="282575" indent="-282575"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mtClean="0"/>
              <a:t>Important Definitions – Primary Covers</a:t>
            </a:r>
          </a:p>
        </p:txBody>
      </p:sp>
      <p:sp>
        <p:nvSpPr>
          <p:cNvPr id="3" name="Content Placeholder 2"/>
          <p:cNvSpPr>
            <a:spLocks noGrp="1"/>
          </p:cNvSpPr>
          <p:nvPr>
            <p:ph idx="1"/>
          </p:nvPr>
        </p:nvSpPr>
        <p:spPr>
          <a:xfrm>
            <a:off x="304800" y="1143000"/>
            <a:ext cx="8382000" cy="4983163"/>
          </a:xfrm>
        </p:spPr>
        <p:txBody>
          <a:bodyPr/>
          <a:lstStyle/>
          <a:p>
            <a:pPr>
              <a:defRPr/>
            </a:pPr>
            <a:r>
              <a:rPr lang="en-US" sz="1800" b="1" dirty="0" smtClean="0"/>
              <a:t>Accident </a:t>
            </a:r>
            <a:r>
              <a:rPr lang="en-US" sz="1800" dirty="0"/>
              <a:t>is a sudden, unforeseen and involuntary event caused by external, visible and violent means. </a:t>
            </a:r>
            <a:endParaRPr lang="en-US" sz="1800" dirty="0" smtClean="0"/>
          </a:p>
          <a:p>
            <a:pPr>
              <a:defRPr/>
            </a:pPr>
            <a:r>
              <a:rPr lang="en-US" sz="1800" b="1" dirty="0" smtClean="0"/>
              <a:t>Injury</a:t>
            </a:r>
            <a:r>
              <a:rPr lang="en-US" sz="1800" b="1" dirty="0"/>
              <a:t>/ Accidental Bodily Injury </a:t>
            </a:r>
            <a:r>
              <a:rPr lang="en-US" sz="1800" dirty="0" smtClean="0"/>
              <a:t>means </a:t>
            </a:r>
            <a:r>
              <a:rPr lang="en-US" sz="1800" dirty="0"/>
              <a:t>accidental physical bodily harm excluding </a:t>
            </a:r>
            <a:r>
              <a:rPr lang="en-US" sz="1800" b="1" dirty="0"/>
              <a:t>Illness </a:t>
            </a:r>
            <a:r>
              <a:rPr lang="en-US" sz="1800" dirty="0"/>
              <a:t>or disease solely and directly caused by external, violent and visible and evident means which is verified and certified by a </a:t>
            </a:r>
            <a:r>
              <a:rPr lang="en-US" sz="1800" b="1" dirty="0"/>
              <a:t>Medical Practitioner</a:t>
            </a:r>
            <a:r>
              <a:rPr lang="en-US" sz="1800" dirty="0"/>
              <a:t>. 	</a:t>
            </a:r>
            <a:endParaRPr lang="en-US" sz="1800" dirty="0" smtClean="0"/>
          </a:p>
          <a:p>
            <a:pPr>
              <a:defRPr/>
            </a:pPr>
            <a:r>
              <a:rPr lang="en-US" sz="1800" b="1" dirty="0" smtClean="0"/>
              <a:t>Medical Practitioner </a:t>
            </a:r>
            <a:r>
              <a:rPr lang="en-US" sz="1800" dirty="0" smtClean="0"/>
              <a:t>is </a:t>
            </a:r>
            <a:r>
              <a:rPr lang="en-US" sz="1800" dirty="0"/>
              <a:t>a person who holds a valid registration from the Medical Council of any State or Medical Council of India or Council for Indian Medicine or for Homeopathy set up by the Government of India or a State Government and is thereby </a:t>
            </a:r>
            <a:r>
              <a:rPr lang="en-US" sz="1800" dirty="0" smtClean="0"/>
              <a:t>entitled </a:t>
            </a:r>
            <a:r>
              <a:rPr lang="en-US" sz="1800" dirty="0"/>
              <a:t>to practice medicine within its jurisdiction; and is acting within the scope and jurisdiction of his </a:t>
            </a:r>
            <a:r>
              <a:rPr lang="en-US" sz="1800" dirty="0" smtClean="0"/>
              <a:t>license. </a:t>
            </a:r>
            <a:r>
              <a:rPr lang="en-US" sz="1800" dirty="0"/>
              <a:t>The registered practitioner should not be the insured or close family members</a:t>
            </a:r>
            <a:r>
              <a:rPr lang="en-US" sz="1800" dirty="0" smtClean="0"/>
              <a:t>. </a:t>
            </a:r>
          </a:p>
          <a:p>
            <a:pPr>
              <a:defRPr/>
            </a:pPr>
            <a:r>
              <a:rPr lang="en-US" sz="1800" dirty="0" smtClean="0"/>
              <a:t> </a:t>
            </a:r>
            <a:r>
              <a:rPr lang="en-US" sz="1800" b="1" dirty="0"/>
              <a:t>Accidental Death </a:t>
            </a:r>
            <a:r>
              <a:rPr lang="en-US" sz="1800" dirty="0" smtClean="0"/>
              <a:t>means Death </a:t>
            </a:r>
            <a:r>
              <a:rPr lang="en-US" sz="1800" dirty="0"/>
              <a:t>due to </a:t>
            </a:r>
            <a:r>
              <a:rPr lang="en-US" sz="1800" b="1" dirty="0"/>
              <a:t>Accident</a:t>
            </a:r>
            <a:r>
              <a:rPr lang="en-US" sz="1800" dirty="0"/>
              <a:t>. 	</a:t>
            </a:r>
          </a:p>
          <a:p>
            <a:pPr>
              <a:defRPr/>
            </a:pPr>
            <a:r>
              <a:rPr lang="en-US" sz="1800" b="1" dirty="0" smtClean="0"/>
              <a:t>Permanent Total Disablement </a:t>
            </a:r>
            <a:r>
              <a:rPr lang="en-US" sz="1800" dirty="0" smtClean="0"/>
              <a:t>means disablement which entirely prevents an </a:t>
            </a:r>
            <a:r>
              <a:rPr lang="en-US" sz="1800" b="1" dirty="0" smtClean="0"/>
              <a:t>Insured Person </a:t>
            </a:r>
            <a:r>
              <a:rPr lang="en-US" sz="1800" dirty="0" smtClean="0"/>
              <a:t>from attending to any Business or </a:t>
            </a:r>
            <a:r>
              <a:rPr lang="en-US" sz="1800" b="1" dirty="0" smtClean="0"/>
              <a:t>Occupation </a:t>
            </a:r>
            <a:r>
              <a:rPr lang="en-US" sz="1800" dirty="0" smtClean="0"/>
              <a:t>of any and every kind and which lasts 12 months and at the expiry of that period is beyond hope of improvement.</a:t>
            </a:r>
          </a:p>
          <a:p>
            <a:pPr>
              <a:defRPr/>
            </a:pPr>
            <a:endParaRPr lang="en-US" sz="1800" dirty="0">
              <a:effectLst>
                <a:outerShdw blurRad="38100" dist="38100" dir="2700000" algn="tl">
                  <a:srgbClr val="000000">
                    <a:alpha val="43137"/>
                  </a:srgbClr>
                </a:outerShdw>
              </a:effectLst>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mtClean="0"/>
              <a:t>Important Definitions – Additional Covers</a:t>
            </a:r>
          </a:p>
        </p:txBody>
      </p:sp>
      <p:sp>
        <p:nvSpPr>
          <p:cNvPr id="3" name="Content Placeholder 2"/>
          <p:cNvSpPr>
            <a:spLocks noGrp="1"/>
          </p:cNvSpPr>
          <p:nvPr>
            <p:ph idx="1"/>
          </p:nvPr>
        </p:nvSpPr>
        <p:spPr>
          <a:xfrm>
            <a:off x="304800" y="1143000"/>
            <a:ext cx="8382000" cy="4983163"/>
          </a:xfrm>
        </p:spPr>
        <p:txBody>
          <a:bodyPr/>
          <a:lstStyle/>
          <a:p>
            <a:pPr>
              <a:defRPr/>
            </a:pPr>
            <a:r>
              <a:rPr lang="en-US" sz="1800" b="1" dirty="0" smtClean="0"/>
              <a:t>Child </a:t>
            </a:r>
            <a:r>
              <a:rPr lang="en-US" sz="1800" b="1" dirty="0"/>
              <a:t>Education </a:t>
            </a:r>
            <a:r>
              <a:rPr lang="en-US" sz="1800" b="1" dirty="0" smtClean="0"/>
              <a:t>Support – </a:t>
            </a:r>
            <a:r>
              <a:rPr lang="en-US" sz="1800" dirty="0" smtClean="0"/>
              <a:t>In </a:t>
            </a:r>
            <a:r>
              <a:rPr lang="en-US" sz="1800" dirty="0"/>
              <a:t>the event of We making payment for a claim </a:t>
            </a:r>
            <a:r>
              <a:rPr lang="en-US" sz="1800" dirty="0" smtClean="0"/>
              <a:t>for Accidental </a:t>
            </a:r>
            <a:r>
              <a:rPr lang="en-US" sz="1800" dirty="0"/>
              <a:t>Death or Permanent Total Disablement, </a:t>
            </a:r>
            <a:r>
              <a:rPr lang="en-US" sz="1800" dirty="0" smtClean="0"/>
              <a:t>we </a:t>
            </a:r>
            <a:r>
              <a:rPr lang="en-US" sz="1800" dirty="0"/>
              <a:t>will also make </a:t>
            </a:r>
            <a:r>
              <a:rPr lang="en-US" sz="1800" dirty="0" smtClean="0"/>
              <a:t> </a:t>
            </a:r>
          </a:p>
          <a:p>
            <a:pPr marL="0" indent="0">
              <a:buFontTx/>
              <a:buNone/>
              <a:defRPr/>
            </a:pPr>
            <a:r>
              <a:rPr lang="en-US" sz="1800" dirty="0"/>
              <a:t> </a:t>
            </a:r>
            <a:r>
              <a:rPr lang="en-US" sz="1800" dirty="0" smtClean="0"/>
              <a:t>   payment towards </a:t>
            </a:r>
            <a:r>
              <a:rPr lang="en-US" sz="1800" dirty="0"/>
              <a:t>the education support of the deceased person’s dependent </a:t>
            </a:r>
            <a:endParaRPr lang="en-US" sz="1800" dirty="0" smtClean="0"/>
          </a:p>
          <a:p>
            <a:pPr marL="0" indent="0">
              <a:buFontTx/>
              <a:buNone/>
              <a:defRPr/>
            </a:pPr>
            <a:r>
              <a:rPr lang="en-US" sz="1800" dirty="0"/>
              <a:t> </a:t>
            </a:r>
            <a:r>
              <a:rPr lang="en-US" sz="1800" dirty="0" smtClean="0"/>
              <a:t>   child </a:t>
            </a:r>
            <a:r>
              <a:rPr lang="en-US" sz="1800" dirty="0"/>
              <a:t>the </a:t>
            </a:r>
            <a:r>
              <a:rPr lang="en-US" sz="1800" dirty="0" smtClean="0"/>
              <a:t>sum insured </a:t>
            </a:r>
            <a:r>
              <a:rPr lang="en-US" sz="1800" dirty="0"/>
              <a:t>mentioned against this benefit per month for the </a:t>
            </a:r>
            <a:endParaRPr lang="en-US" sz="1800" dirty="0" smtClean="0"/>
          </a:p>
          <a:p>
            <a:pPr marL="0" indent="0">
              <a:buFontTx/>
              <a:buNone/>
              <a:defRPr/>
            </a:pPr>
            <a:r>
              <a:rPr lang="en-US" sz="1800" dirty="0"/>
              <a:t> </a:t>
            </a:r>
            <a:r>
              <a:rPr lang="en-US" sz="1800" dirty="0" smtClean="0"/>
              <a:t>   maximum </a:t>
            </a:r>
            <a:r>
              <a:rPr lang="en-US" sz="1800" dirty="0"/>
              <a:t>period as </a:t>
            </a:r>
            <a:r>
              <a:rPr lang="en-US" sz="1800" dirty="0" smtClean="0"/>
              <a:t>stated in </a:t>
            </a:r>
            <a:r>
              <a:rPr lang="en-US" sz="1800" dirty="0"/>
              <a:t>the Schedule. This benefit shall be limited to </a:t>
            </a:r>
            <a:r>
              <a:rPr lang="en-US" sz="1800" dirty="0" smtClean="0"/>
              <a:t> </a:t>
            </a:r>
          </a:p>
          <a:p>
            <a:pPr marL="0" indent="0">
              <a:buFontTx/>
              <a:buNone/>
              <a:defRPr/>
            </a:pPr>
            <a:r>
              <a:rPr lang="en-US" sz="1800" dirty="0"/>
              <a:t> </a:t>
            </a:r>
            <a:r>
              <a:rPr lang="en-US" sz="1800" dirty="0" smtClean="0"/>
              <a:t>   the </a:t>
            </a:r>
            <a:r>
              <a:rPr lang="en-US" sz="1800" dirty="0"/>
              <a:t>maximum as stated in </a:t>
            </a:r>
            <a:r>
              <a:rPr lang="en-US" sz="1800" dirty="0" smtClean="0"/>
              <a:t>the Schedule </a:t>
            </a:r>
            <a:r>
              <a:rPr lang="en-US" sz="1800" dirty="0"/>
              <a:t>irrespective of the number of </a:t>
            </a:r>
            <a:endParaRPr lang="en-US" sz="1800" dirty="0" smtClean="0"/>
          </a:p>
          <a:p>
            <a:pPr marL="0" indent="0">
              <a:buFontTx/>
              <a:buNone/>
              <a:defRPr/>
            </a:pPr>
            <a:r>
              <a:rPr lang="en-US" sz="1800" dirty="0"/>
              <a:t> </a:t>
            </a:r>
            <a:r>
              <a:rPr lang="en-US" sz="1800" dirty="0" smtClean="0"/>
              <a:t>  children.</a:t>
            </a:r>
          </a:p>
          <a:p>
            <a:pPr marL="0" indent="0">
              <a:buFontTx/>
              <a:buNone/>
              <a:defRPr/>
            </a:pPr>
            <a:endParaRPr lang="en-US" sz="1800" dirty="0"/>
          </a:p>
          <a:p>
            <a:pPr>
              <a:defRPr/>
            </a:pPr>
            <a:r>
              <a:rPr lang="en-US" sz="1800" b="1" dirty="0" smtClean="0"/>
              <a:t>Life Support Benefit – </a:t>
            </a:r>
            <a:r>
              <a:rPr lang="en-US" sz="1800" dirty="0" smtClean="0"/>
              <a:t>In the event of we making payment for a claim for</a:t>
            </a:r>
          </a:p>
          <a:p>
            <a:pPr marL="0" indent="0">
              <a:buFontTx/>
              <a:buNone/>
              <a:defRPr/>
            </a:pPr>
            <a:r>
              <a:rPr lang="en-US" sz="1800" dirty="0" smtClean="0"/>
              <a:t>    Permanent Total Disablement, we will also make payment towards the life       </a:t>
            </a:r>
          </a:p>
          <a:p>
            <a:pPr marL="0" indent="0">
              <a:buFontTx/>
              <a:buNone/>
              <a:defRPr/>
            </a:pPr>
            <a:r>
              <a:rPr lang="en-US" sz="1800" dirty="0" smtClean="0"/>
              <a:t>    support the sum insured mentioned against this benefit per month for the    </a:t>
            </a:r>
          </a:p>
          <a:p>
            <a:pPr marL="0" indent="0">
              <a:buFontTx/>
              <a:buNone/>
              <a:defRPr/>
            </a:pPr>
            <a:r>
              <a:rPr lang="en-US" sz="1800" dirty="0" smtClean="0"/>
              <a:t>    number of months mentioned in the Schedule.</a:t>
            </a:r>
          </a:p>
          <a:p>
            <a:pPr marL="0" indent="0">
              <a:buFontTx/>
              <a:buNone/>
              <a:defRPr/>
            </a:pPr>
            <a:endParaRPr lang="en-US" sz="1800" dirty="0" smtClean="0">
              <a:effectLst>
                <a:outerShdw blurRad="38100" dist="38100" dir="2700000" algn="tl">
                  <a:srgbClr val="000000">
                    <a:alpha val="43137"/>
                  </a:srgbClr>
                </a:outerShdw>
              </a:effectLst>
            </a:endParaRPr>
          </a:p>
          <a:p>
            <a:pPr marL="0" indent="0">
              <a:buFontTx/>
              <a:buNone/>
              <a:defRPr/>
            </a:pPr>
            <a:endParaRPr lang="en-US" sz="1800" dirty="0">
              <a:effectLst>
                <a:outerShdw blurRad="38100" dist="38100" dir="2700000" algn="tl">
                  <a:srgbClr val="000000">
                    <a:alpha val="43137"/>
                  </a:srgbClr>
                </a:outerShdw>
              </a:effectLst>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mtClean="0"/>
              <a:t>Important Definitions – Additional Covers</a:t>
            </a:r>
          </a:p>
        </p:txBody>
      </p:sp>
      <p:sp>
        <p:nvSpPr>
          <p:cNvPr id="3" name="Content Placeholder 2"/>
          <p:cNvSpPr>
            <a:spLocks noGrp="1"/>
          </p:cNvSpPr>
          <p:nvPr>
            <p:ph idx="1"/>
          </p:nvPr>
        </p:nvSpPr>
        <p:spPr>
          <a:xfrm>
            <a:off x="304800" y="1143000"/>
            <a:ext cx="8610600" cy="5257800"/>
          </a:xfrm>
        </p:spPr>
        <p:txBody>
          <a:bodyPr/>
          <a:lstStyle/>
          <a:p>
            <a:pPr>
              <a:buFont typeface="Wingdings" pitchFamily="2" charset="2"/>
              <a:buChar char="§"/>
              <a:defRPr/>
            </a:pPr>
            <a:r>
              <a:rPr lang="en-US" sz="1800" b="1" dirty="0" smtClean="0"/>
              <a:t>Accidental </a:t>
            </a:r>
            <a:r>
              <a:rPr lang="en-US" sz="1800" b="1" dirty="0"/>
              <a:t>Medical </a:t>
            </a:r>
            <a:r>
              <a:rPr lang="en-US" sz="1800" b="1" dirty="0" smtClean="0"/>
              <a:t>expenses – </a:t>
            </a:r>
            <a:r>
              <a:rPr lang="en-US" sz="1800" dirty="0" smtClean="0"/>
              <a:t>In </a:t>
            </a:r>
            <a:r>
              <a:rPr lang="en-US" sz="1800" dirty="0"/>
              <a:t>the event of a valid claim under </a:t>
            </a:r>
            <a:r>
              <a:rPr lang="en-US" sz="1800" dirty="0" smtClean="0"/>
              <a:t>this</a:t>
            </a:r>
          </a:p>
          <a:p>
            <a:pPr>
              <a:buFontTx/>
              <a:buNone/>
              <a:defRPr/>
            </a:pPr>
            <a:r>
              <a:rPr lang="en-US" sz="1800" dirty="0" smtClean="0"/>
              <a:t> 	Policy </a:t>
            </a:r>
            <a:r>
              <a:rPr lang="en-US" sz="1800" dirty="0"/>
              <a:t>for Accidental Death, Permanent Total Disablement or Permanent </a:t>
            </a:r>
            <a:endParaRPr lang="en-US" sz="1800" dirty="0" smtClean="0"/>
          </a:p>
          <a:p>
            <a:pPr>
              <a:buFontTx/>
              <a:buNone/>
              <a:defRPr/>
            </a:pPr>
            <a:r>
              <a:rPr lang="en-US" sz="1800" dirty="0" smtClean="0"/>
              <a:t>	Partial </a:t>
            </a:r>
            <a:r>
              <a:rPr lang="en-US" sz="1800" dirty="0"/>
              <a:t>Disablement, Temporary Total Disablement We will reimburse the </a:t>
            </a:r>
            <a:r>
              <a:rPr lang="en-US" sz="1800" dirty="0" smtClean="0"/>
              <a:t>Reasonable </a:t>
            </a:r>
            <a:r>
              <a:rPr lang="en-US" sz="1800" dirty="0"/>
              <a:t>&amp; Customary Charges, subject to Deductibles if any shown in </a:t>
            </a:r>
            <a:r>
              <a:rPr lang="en-US" sz="1800" dirty="0" smtClean="0"/>
              <a:t>the </a:t>
            </a:r>
            <a:r>
              <a:rPr lang="en-US" sz="1800" dirty="0"/>
              <a:t>Policy Schedule, for medical treatment or Surgery for the Injury </a:t>
            </a:r>
            <a:r>
              <a:rPr lang="en-US" sz="1800" dirty="0" smtClean="0"/>
              <a:t>sustained</a:t>
            </a:r>
            <a:r>
              <a:rPr lang="en-US" sz="1800" dirty="0"/>
              <a:t>, provided the treatment is availed in a Hospital or Day care </a:t>
            </a:r>
            <a:r>
              <a:rPr lang="en-US" sz="1800" dirty="0" smtClean="0"/>
              <a:t>centre </a:t>
            </a:r>
            <a:r>
              <a:rPr lang="en-US" sz="1800" dirty="0"/>
              <a:t>in India including as OPD treatment/ Day Care Treatment. The </a:t>
            </a:r>
            <a:r>
              <a:rPr lang="en-US" sz="1800" dirty="0" smtClean="0"/>
              <a:t>maximum </a:t>
            </a:r>
            <a:r>
              <a:rPr lang="en-US" sz="1800" dirty="0"/>
              <a:t>amount payable shall be 40% of the valid Personal Accident </a:t>
            </a:r>
            <a:r>
              <a:rPr lang="en-US" sz="1800" dirty="0" smtClean="0"/>
              <a:t>claim </a:t>
            </a:r>
            <a:r>
              <a:rPr lang="en-US" sz="1800" dirty="0"/>
              <a:t>amount or 20% of the relevant sum insured whichever is less subject </a:t>
            </a:r>
            <a:r>
              <a:rPr lang="en-US" sz="1800" dirty="0" smtClean="0"/>
              <a:t>to </a:t>
            </a:r>
            <a:r>
              <a:rPr lang="en-US" sz="1800" dirty="0"/>
              <a:t>maximum of </a:t>
            </a:r>
            <a:r>
              <a:rPr lang="en-US" sz="1800" dirty="0" smtClean="0"/>
              <a:t>Rs.500,000 (Rupees Five </a:t>
            </a:r>
            <a:r>
              <a:rPr lang="en-US" sz="1800" dirty="0" err="1"/>
              <a:t>L</a:t>
            </a:r>
            <a:r>
              <a:rPr lang="en-US" sz="1800" dirty="0" err="1" smtClean="0"/>
              <a:t>acs</a:t>
            </a:r>
            <a:r>
              <a:rPr lang="en-US" sz="1800" dirty="0" smtClean="0"/>
              <a:t> </a:t>
            </a:r>
            <a:r>
              <a:rPr lang="en-US" sz="1800" dirty="0"/>
              <a:t>only). </a:t>
            </a:r>
            <a:endParaRPr lang="en-US" sz="1800" dirty="0" smtClean="0"/>
          </a:p>
          <a:p>
            <a:pPr marL="0" indent="0">
              <a:buNone/>
              <a:defRPr/>
            </a:pPr>
            <a:r>
              <a:rPr lang="en-US" sz="1800" dirty="0">
                <a:effectLst>
                  <a:outerShdw blurRad="38100" dist="38100" dir="2700000" algn="tl">
                    <a:srgbClr val="000000">
                      <a:alpha val="43137"/>
                    </a:srgbClr>
                  </a:outerShdw>
                </a:effectLst>
              </a:rPr>
              <a:t>	</a:t>
            </a:r>
          </a:p>
          <a:p>
            <a:pPr marL="0" indent="0">
              <a:buFont typeface="Wingdings" pitchFamily="2" charset="2"/>
              <a:buChar char="§"/>
              <a:defRPr/>
            </a:pPr>
            <a:endParaRPr lang="en-US" sz="1800" dirty="0">
              <a:effectLst>
                <a:outerShdw blurRad="38100" dist="38100" dir="2700000" algn="tl">
                  <a:srgbClr val="000000">
                    <a:alpha val="43137"/>
                  </a:srgbClr>
                </a:outerShdw>
              </a:effectLst>
            </a:endParaRPr>
          </a:p>
          <a:p>
            <a:pPr>
              <a:buFont typeface="Wingdings" pitchFamily="2" charset="2"/>
              <a:buChar char="§"/>
              <a:defRPr/>
            </a:pPr>
            <a:endParaRPr lang="en-US" sz="1800" dirty="0">
              <a:effectLst>
                <a:outerShdw blurRad="38100" dist="38100" dir="2700000" algn="tl">
                  <a:srgbClr val="000000">
                    <a:alpha val="43137"/>
                  </a:srgbClr>
                </a:outerShdw>
              </a:effectLst>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mtClean="0"/>
              <a:t>Important Definitions – Additional Covers</a:t>
            </a:r>
          </a:p>
        </p:txBody>
      </p:sp>
      <p:sp>
        <p:nvSpPr>
          <p:cNvPr id="3" name="Content Placeholder 2"/>
          <p:cNvSpPr>
            <a:spLocks noGrp="1"/>
          </p:cNvSpPr>
          <p:nvPr>
            <p:ph idx="1"/>
          </p:nvPr>
        </p:nvSpPr>
        <p:spPr>
          <a:xfrm>
            <a:off x="304800" y="990600"/>
            <a:ext cx="8382000" cy="5257800"/>
          </a:xfrm>
        </p:spPr>
        <p:txBody>
          <a:bodyPr/>
          <a:lstStyle/>
          <a:p>
            <a:pPr algn="just">
              <a:buFont typeface="Wingdings" pitchFamily="2" charset="2"/>
              <a:buChar char="§"/>
              <a:defRPr/>
            </a:pPr>
            <a:r>
              <a:rPr lang="en-US" sz="1800" b="1" dirty="0" smtClean="0"/>
              <a:t>Accidental Hospitalization:</a:t>
            </a:r>
          </a:p>
          <a:p>
            <a:pPr algn="just">
              <a:defRPr/>
            </a:pPr>
            <a:r>
              <a:rPr lang="en-US" sz="1800" dirty="0" smtClean="0"/>
              <a:t>If You are hospitalized on the advice of a Medical Practitioner because of Accidental Bodily Injury sustained during the Policy Period, then We will reimburse to You, Reasonable &amp; Customary Charges for Medical expenses for treatment or Surgery incurred </a:t>
            </a:r>
            <a:r>
              <a:rPr lang="en-US" sz="1800" dirty="0" err="1" smtClean="0"/>
              <a:t>upto</a:t>
            </a:r>
            <a:r>
              <a:rPr lang="en-US" sz="1800" dirty="0" smtClean="0"/>
              <a:t> the maximum sum insured shown in the Schedule for this section, in aggregate, in any one Policy Period. The Medical expenses reimbursable would include the Reasonable &amp; Customary Charges that You necessarily incur on the advice of a Medical Practitioner as day-care treatment or an in-patient (minimum 24 hrs) in a Hospital for accommodation including Room rent; nursing care; the attention of medically qualified staff; undergoing Medically Necessary procedures and medical consumables </a:t>
            </a:r>
          </a:p>
          <a:p>
            <a:pPr algn="just">
              <a:defRPr/>
            </a:pPr>
            <a:r>
              <a:rPr lang="en-US" sz="1800" dirty="0" smtClean="0"/>
              <a:t>This cover is independent of any claim under the primary covers. </a:t>
            </a:r>
            <a:endParaRPr lang="en-US" sz="1800" dirty="0" smtClean="0">
              <a:effectLst>
                <a:outerShdw blurRad="38100" dist="38100" dir="2700000" algn="tl">
                  <a:srgbClr val="000000">
                    <a:alpha val="43137"/>
                  </a:srgbClr>
                </a:outerShdw>
              </a:effectLst>
            </a:endParaRPr>
          </a:p>
          <a:p>
            <a:pPr algn="just">
              <a:defRPr/>
            </a:pPr>
            <a:r>
              <a:rPr lang="en-US" sz="1800" dirty="0" smtClean="0"/>
              <a:t>* Special exclusion for this section</a:t>
            </a:r>
          </a:p>
          <a:p>
            <a:pPr lvl="1" algn="just">
              <a:defRPr/>
            </a:pPr>
            <a:r>
              <a:rPr lang="en-US" sz="1800" dirty="0" smtClean="0"/>
              <a:t>Pre and Post Hospitalization expenses are not covered under Accidental  Hospitalization cover. </a:t>
            </a:r>
          </a:p>
          <a:p>
            <a:pPr lvl="1" algn="just">
              <a:defRPr/>
            </a:pPr>
            <a:r>
              <a:rPr lang="en-US" sz="1800" dirty="0" smtClean="0"/>
              <a:t>Alternative treatments are not covered. </a:t>
            </a:r>
          </a:p>
          <a:p>
            <a:pPr lvl="1" algn="just">
              <a:defRPr/>
            </a:pPr>
            <a:r>
              <a:rPr lang="en-US" sz="1800" dirty="0" smtClean="0"/>
              <a:t>Standard exclusions are applicable under this section. </a:t>
            </a:r>
          </a:p>
          <a:p>
            <a:pPr algn="just">
              <a:defRPr/>
            </a:pPr>
            <a:r>
              <a:rPr lang="en-US" sz="1800" dirty="0" smtClean="0">
                <a:effectLst>
                  <a:outerShdw blurRad="38100" dist="38100" dir="2700000" algn="tl">
                    <a:srgbClr val="000000">
                      <a:alpha val="43137"/>
                    </a:srgbClr>
                  </a:outerShdw>
                </a:effectLst>
              </a:rPr>
              <a:t> </a:t>
            </a:r>
            <a:endParaRPr lang="en-US" sz="1800" dirty="0">
              <a:effectLst>
                <a:outerShdw blurRad="38100" dist="38100" dir="2700000" algn="tl">
                  <a:srgbClr val="000000">
                    <a:alpha val="43137"/>
                  </a:srgbClr>
                </a:outerShdw>
              </a:effectLst>
            </a:endParaRPr>
          </a:p>
          <a:p>
            <a:pPr marL="0" indent="0" algn="just">
              <a:buFontTx/>
              <a:buNone/>
              <a:defRPr/>
            </a:pPr>
            <a:endParaRPr lang="en-US" sz="1800" dirty="0">
              <a:effectLst>
                <a:outerShdw blurRad="38100" dist="38100" dir="2700000" algn="tl">
                  <a:srgbClr val="000000">
                    <a:alpha val="43137"/>
                  </a:srgbClr>
                </a:outerShdw>
              </a:effectLst>
            </a:endParaRPr>
          </a:p>
          <a:p>
            <a:pPr algn="just">
              <a:defRPr/>
            </a:pPr>
            <a:endParaRPr lang="en-US" sz="1800" dirty="0">
              <a:effectLst>
                <a:outerShdw blurRad="38100" dist="38100" dir="2700000" algn="tl">
                  <a:srgbClr val="000000">
                    <a:alpha val="43137"/>
                  </a:srgbClr>
                </a:outerShdw>
              </a:effectLst>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mtClean="0"/>
              <a:t>Important Definitions – Additional Covers</a:t>
            </a:r>
          </a:p>
        </p:txBody>
      </p:sp>
      <p:sp>
        <p:nvSpPr>
          <p:cNvPr id="3" name="Content Placeholder 2"/>
          <p:cNvSpPr>
            <a:spLocks noGrp="1"/>
          </p:cNvSpPr>
          <p:nvPr>
            <p:ph idx="1"/>
          </p:nvPr>
        </p:nvSpPr>
        <p:spPr>
          <a:xfrm>
            <a:off x="304800" y="1143000"/>
            <a:ext cx="8382000" cy="5257800"/>
          </a:xfrm>
        </p:spPr>
        <p:txBody>
          <a:bodyPr/>
          <a:lstStyle/>
          <a:p>
            <a:pPr algn="just">
              <a:defRPr/>
            </a:pPr>
            <a:r>
              <a:rPr lang="en-US" sz="1800" b="1" dirty="0" smtClean="0"/>
              <a:t>Hospital </a:t>
            </a:r>
            <a:r>
              <a:rPr lang="en-US" sz="1800" b="1" dirty="0"/>
              <a:t>Cash Allowance </a:t>
            </a:r>
            <a:endParaRPr lang="en-US" sz="1800" dirty="0"/>
          </a:p>
          <a:p>
            <a:pPr marL="0" indent="0" algn="just">
              <a:buFontTx/>
              <a:buNone/>
              <a:defRPr/>
            </a:pPr>
            <a:r>
              <a:rPr lang="en-US" sz="1800" dirty="0"/>
              <a:t> </a:t>
            </a:r>
            <a:r>
              <a:rPr lang="en-US" sz="1800" dirty="0" smtClean="0"/>
              <a:t>    In the event of Us paying a claim for Accidental Bodily Injury, and in the </a:t>
            </a:r>
          </a:p>
          <a:p>
            <a:pPr marL="0" indent="0" algn="just">
              <a:buFontTx/>
              <a:buNone/>
              <a:defRPr/>
            </a:pPr>
            <a:r>
              <a:rPr lang="en-US" sz="1800" dirty="0"/>
              <a:t> </a:t>
            </a:r>
            <a:r>
              <a:rPr lang="en-US" sz="1800" dirty="0" smtClean="0"/>
              <a:t>    event of the injured person requiring treatment in a Hospital as an inpatient </a:t>
            </a:r>
          </a:p>
          <a:p>
            <a:pPr marL="0" indent="0" algn="just">
              <a:buFontTx/>
              <a:buNone/>
              <a:defRPr/>
            </a:pPr>
            <a:r>
              <a:rPr lang="en-US" sz="1800" dirty="0"/>
              <a:t> </a:t>
            </a:r>
            <a:r>
              <a:rPr lang="en-US" sz="1800" dirty="0" smtClean="0"/>
              <a:t>    we will also make payment of the sum mentioned in the Schedule for each </a:t>
            </a:r>
          </a:p>
          <a:p>
            <a:pPr marL="0" indent="0" algn="just">
              <a:buFontTx/>
              <a:buNone/>
              <a:defRPr/>
            </a:pPr>
            <a:r>
              <a:rPr lang="en-US" sz="1800" dirty="0"/>
              <a:t> </a:t>
            </a:r>
            <a:r>
              <a:rPr lang="en-US" sz="1800" dirty="0" smtClean="0"/>
              <a:t>    completed day of Hospitalization for a maximum period mentioned in the </a:t>
            </a:r>
          </a:p>
          <a:p>
            <a:pPr marL="0" indent="0" algn="just">
              <a:buFontTx/>
              <a:buNone/>
              <a:defRPr/>
            </a:pPr>
            <a:r>
              <a:rPr lang="en-US" sz="1800" dirty="0"/>
              <a:t> </a:t>
            </a:r>
            <a:r>
              <a:rPr lang="en-US" sz="1800" dirty="0" smtClean="0"/>
              <a:t>    Schedule. </a:t>
            </a:r>
          </a:p>
          <a:p>
            <a:pPr marL="0" indent="0" algn="just">
              <a:buFontTx/>
              <a:buNone/>
              <a:defRPr/>
            </a:pPr>
            <a:endParaRPr lang="en-US" sz="1800" dirty="0" smtClean="0"/>
          </a:p>
          <a:p>
            <a:pPr algn="just">
              <a:defRPr/>
            </a:pPr>
            <a:r>
              <a:rPr lang="en-US" sz="1800" b="1" dirty="0" smtClean="0"/>
              <a:t>Loan Protector </a:t>
            </a:r>
          </a:p>
          <a:p>
            <a:pPr marL="0" indent="0" algn="just">
              <a:buFontTx/>
              <a:buNone/>
              <a:defRPr/>
            </a:pPr>
            <a:r>
              <a:rPr lang="en-US" sz="1800" dirty="0" smtClean="0"/>
              <a:t>    In </a:t>
            </a:r>
            <a:r>
              <a:rPr lang="en-US" sz="1800" dirty="0"/>
              <a:t>the event of Us making a payment for Accidental Death or Permanent </a:t>
            </a:r>
            <a:endParaRPr lang="en-US" sz="1800" dirty="0" smtClean="0"/>
          </a:p>
          <a:p>
            <a:pPr marL="0" indent="0" algn="just">
              <a:buFontTx/>
              <a:buNone/>
              <a:defRPr/>
            </a:pPr>
            <a:r>
              <a:rPr lang="en-US" sz="1800" dirty="0"/>
              <a:t> </a:t>
            </a:r>
            <a:r>
              <a:rPr lang="en-US" sz="1800" dirty="0" smtClean="0"/>
              <a:t>  Total </a:t>
            </a:r>
            <a:r>
              <a:rPr lang="en-US" sz="1800" dirty="0"/>
              <a:t>Disablement, We will also pay the sum mentioned in the Schedule </a:t>
            </a:r>
            <a:endParaRPr lang="en-US" sz="1800" dirty="0" smtClean="0"/>
          </a:p>
          <a:p>
            <a:pPr marL="0" indent="0" algn="just">
              <a:buFontTx/>
              <a:buNone/>
              <a:defRPr/>
            </a:pPr>
            <a:r>
              <a:rPr lang="en-US" sz="1800" dirty="0"/>
              <a:t> </a:t>
            </a:r>
            <a:r>
              <a:rPr lang="en-US" sz="1800" dirty="0" smtClean="0"/>
              <a:t>   against </a:t>
            </a:r>
            <a:r>
              <a:rPr lang="en-US" sz="1800" dirty="0"/>
              <a:t>this benefit per month for the maximum period mentioned in the </a:t>
            </a:r>
            <a:endParaRPr lang="en-US" sz="1800" dirty="0" smtClean="0"/>
          </a:p>
          <a:p>
            <a:pPr marL="0" indent="0" algn="just">
              <a:buFontTx/>
              <a:buNone/>
              <a:defRPr/>
            </a:pPr>
            <a:r>
              <a:rPr lang="en-US" sz="1800" dirty="0"/>
              <a:t> </a:t>
            </a:r>
            <a:r>
              <a:rPr lang="en-US" sz="1800" dirty="0" smtClean="0"/>
              <a:t>   Schedule</a:t>
            </a:r>
            <a:r>
              <a:rPr lang="en-US" sz="1800" dirty="0"/>
              <a:t>. We will also make payment towards this benefit for each </a:t>
            </a:r>
            <a:endParaRPr lang="en-US" sz="1800" dirty="0" smtClean="0"/>
          </a:p>
          <a:p>
            <a:pPr marL="0" indent="0" algn="just">
              <a:buFontTx/>
              <a:buNone/>
              <a:defRPr/>
            </a:pPr>
            <a:r>
              <a:rPr lang="en-US" sz="1800" dirty="0"/>
              <a:t> </a:t>
            </a:r>
            <a:r>
              <a:rPr lang="en-US" sz="1800" dirty="0" smtClean="0"/>
              <a:t>   completed </a:t>
            </a:r>
            <a:r>
              <a:rPr lang="en-US" sz="1800" dirty="0"/>
              <a:t>month of </a:t>
            </a:r>
            <a:r>
              <a:rPr lang="en-US" sz="1800" dirty="0" smtClean="0"/>
              <a:t>Hospitalization </a:t>
            </a:r>
            <a:r>
              <a:rPr lang="en-US" sz="1800" dirty="0"/>
              <a:t>in the event of You meeting with an </a:t>
            </a:r>
            <a:endParaRPr lang="en-US" sz="1800" dirty="0" smtClean="0"/>
          </a:p>
          <a:p>
            <a:pPr marL="0" indent="0" algn="just">
              <a:buFontTx/>
              <a:buNone/>
              <a:defRPr/>
            </a:pPr>
            <a:r>
              <a:rPr lang="en-US" sz="1800" dirty="0"/>
              <a:t> </a:t>
            </a:r>
            <a:r>
              <a:rPr lang="en-US" sz="1800" dirty="0" smtClean="0"/>
              <a:t>   Accident </a:t>
            </a:r>
            <a:r>
              <a:rPr lang="en-US" sz="1800" dirty="0"/>
              <a:t>and getting hospitalized. The maximum payment during the Policy </a:t>
            </a:r>
            <a:endParaRPr lang="en-US" sz="1800" dirty="0" smtClean="0"/>
          </a:p>
          <a:p>
            <a:pPr marL="0" indent="0" algn="just">
              <a:buFontTx/>
              <a:buNone/>
              <a:defRPr/>
            </a:pPr>
            <a:r>
              <a:rPr lang="en-US" sz="1800" dirty="0"/>
              <a:t> </a:t>
            </a:r>
            <a:r>
              <a:rPr lang="en-US" sz="1800" dirty="0" smtClean="0"/>
              <a:t>   Period </a:t>
            </a:r>
            <a:r>
              <a:rPr lang="en-US" sz="1800" dirty="0"/>
              <a:t>shall be the number of months mentioned in the Schedule. </a:t>
            </a:r>
            <a:r>
              <a:rPr lang="en-US" sz="1800" dirty="0" smtClean="0"/>
              <a:t>	</a:t>
            </a:r>
          </a:p>
          <a:p>
            <a:pPr marL="0" indent="0" algn="just">
              <a:buFontTx/>
              <a:buNone/>
              <a:defRPr/>
            </a:pPr>
            <a:endParaRPr lang="en-US" sz="1800" dirty="0">
              <a:effectLst>
                <a:outerShdw blurRad="38100" dist="38100" dir="2700000" algn="tl">
                  <a:srgbClr val="000000">
                    <a:alpha val="43137"/>
                  </a:srgbClr>
                </a:outerShdw>
              </a:effectLst>
            </a:endParaRPr>
          </a:p>
          <a:p>
            <a:pPr algn="just">
              <a:defRPr/>
            </a:pPr>
            <a:endParaRPr lang="en-US" sz="1800" dirty="0">
              <a:effectLst>
                <a:outerShdw blurRad="38100" dist="38100" dir="2700000" algn="tl">
                  <a:srgbClr val="000000">
                    <a:alpha val="43137"/>
                  </a:srgbClr>
                </a:outerShdw>
              </a:effectLst>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mtClean="0"/>
              <a:t>Important Definitions – Additional Covers</a:t>
            </a:r>
          </a:p>
        </p:txBody>
      </p:sp>
      <p:sp>
        <p:nvSpPr>
          <p:cNvPr id="3" name="Content Placeholder 2"/>
          <p:cNvSpPr>
            <a:spLocks noGrp="1"/>
          </p:cNvSpPr>
          <p:nvPr>
            <p:ph idx="1"/>
          </p:nvPr>
        </p:nvSpPr>
        <p:spPr>
          <a:xfrm>
            <a:off x="228600" y="1143000"/>
            <a:ext cx="8610600" cy="4983163"/>
          </a:xfrm>
        </p:spPr>
        <p:txBody>
          <a:bodyPr/>
          <a:lstStyle/>
          <a:p>
            <a:pPr algn="just">
              <a:buFont typeface="Wingdings" pitchFamily="2" charset="2"/>
              <a:buChar char="§"/>
              <a:defRPr/>
            </a:pPr>
            <a:r>
              <a:rPr lang="en-US" sz="1800" b="1" dirty="0" smtClean="0"/>
              <a:t>Family Transportation Allowance </a:t>
            </a:r>
          </a:p>
          <a:p>
            <a:pPr algn="just">
              <a:buFontTx/>
              <a:buNone/>
              <a:defRPr/>
            </a:pPr>
            <a:r>
              <a:rPr lang="en-US" sz="1800" b="1" dirty="0" smtClean="0"/>
              <a:t>	</a:t>
            </a:r>
            <a:r>
              <a:rPr lang="en-US" sz="1800" dirty="0" smtClean="0"/>
              <a:t>Following an Accidental Injury which results in Accidental Death, Permanent Total or Permanent Partial Disablement </a:t>
            </a:r>
            <a:r>
              <a:rPr lang="en-US" sz="1800" dirty="0" err="1" smtClean="0"/>
              <a:t>indemnifiable</a:t>
            </a:r>
            <a:r>
              <a:rPr lang="en-US" sz="1800" dirty="0" smtClean="0"/>
              <a:t> under this Policy, if the Insured Person is confined in a Hospital outside 100 </a:t>
            </a:r>
            <a:r>
              <a:rPr lang="en-US" sz="1800" dirty="0" err="1" smtClean="0"/>
              <a:t>kms</a:t>
            </a:r>
            <a:r>
              <a:rPr lang="en-US" sz="1800" dirty="0" smtClean="0"/>
              <a:t> of his normal place of residence and the attending Medical Practitioner recommends the personal attendance of an immediate family member, We shall reimburse the expenses incurred for the immediate family member for transportation by the most direct route by a licensed common carrier to the place of confinement of the Insured Person. The maximum amount payable for this cover shall be limited to 10% of the Principal Sum Insured subject to maximum Rs.50,000/-</a:t>
            </a:r>
            <a:r>
              <a:rPr lang="en-US" sz="1800" dirty="0" smtClean="0">
                <a:effectLst>
                  <a:outerShdw blurRad="38100" dist="38100" dir="2700000" algn="tl">
                    <a:srgbClr val="000000">
                      <a:alpha val="43137"/>
                    </a:srgbClr>
                  </a:outerShdw>
                </a:effectLst>
              </a:rPr>
              <a:t>. </a:t>
            </a:r>
          </a:p>
          <a:p>
            <a:pPr marL="284163" indent="-284163" algn="just">
              <a:buFont typeface="Wingdings" pitchFamily="2" charset="2"/>
              <a:buChar char="§"/>
              <a:defRPr/>
            </a:pPr>
            <a:endParaRPr lang="en-US" sz="1800" b="1" dirty="0" smtClean="0"/>
          </a:p>
          <a:p>
            <a:pPr marL="284163" indent="-284163" algn="just">
              <a:buFont typeface="Wingdings" pitchFamily="2" charset="2"/>
              <a:buChar char="§"/>
              <a:defRPr/>
            </a:pPr>
            <a:r>
              <a:rPr lang="en-US" sz="1800" b="1" dirty="0" smtClean="0"/>
              <a:t>Adaptation Allowance </a:t>
            </a:r>
            <a:endParaRPr lang="en-US" sz="1800" dirty="0" smtClean="0"/>
          </a:p>
          <a:p>
            <a:pPr marL="284163" indent="-284163" algn="just">
              <a:buFontTx/>
              <a:buNone/>
              <a:defRPr/>
            </a:pPr>
            <a:r>
              <a:rPr lang="en-US" sz="1800" dirty="0" smtClean="0"/>
              <a:t>	If You are required to modify Your vehicle or make some changes in Your house as necessitated by a Permanent Total Disablement which resulted from an Accident covered under this Policy, We shall reimburse such expenses up to a limit of 10% of the Principal Sum Insured subject to a maximum of Rs.50,000 provided We have paid the claim towards Permanent Total Disablement. </a:t>
            </a:r>
          </a:p>
          <a:p>
            <a:pPr marL="0" indent="0" algn="just">
              <a:buFontTx/>
              <a:buNone/>
              <a:defRPr/>
            </a:pPr>
            <a:endParaRPr lang="en-US" sz="1800" dirty="0" smtClean="0"/>
          </a:p>
          <a:p>
            <a:pPr marL="0" indent="0" algn="just">
              <a:buFontTx/>
              <a:buNone/>
              <a:defRPr/>
            </a:pPr>
            <a:endParaRPr lang="en-US" sz="1800"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mtClean="0"/>
              <a:t>Important Definitions – Additional Covers</a:t>
            </a:r>
          </a:p>
        </p:txBody>
      </p:sp>
      <p:sp>
        <p:nvSpPr>
          <p:cNvPr id="3" name="Content Placeholder 2"/>
          <p:cNvSpPr>
            <a:spLocks noGrp="1"/>
          </p:cNvSpPr>
          <p:nvPr>
            <p:ph idx="1"/>
          </p:nvPr>
        </p:nvSpPr>
        <p:spPr>
          <a:xfrm>
            <a:off x="228600" y="1066800"/>
            <a:ext cx="8610600" cy="5410200"/>
          </a:xfrm>
        </p:spPr>
        <p:txBody>
          <a:bodyPr/>
          <a:lstStyle/>
          <a:p>
            <a:pPr algn="just">
              <a:defRPr/>
            </a:pPr>
            <a:r>
              <a:rPr lang="en-US" sz="1800" b="1" dirty="0" smtClean="0"/>
              <a:t>Repatriation Benefit and Funeral Expenses </a:t>
            </a:r>
            <a:endParaRPr lang="en-US" sz="1800" dirty="0" smtClean="0"/>
          </a:p>
          <a:p>
            <a:pPr marL="225425" indent="0" algn="just">
              <a:buFontTx/>
              <a:buNone/>
              <a:defRPr/>
            </a:pPr>
            <a:r>
              <a:rPr lang="en-US" sz="1800" dirty="0" smtClean="0"/>
              <a:t> In the event of We making payment for a claim for Accidental Death We will also   make payment towards    </a:t>
            </a:r>
          </a:p>
          <a:p>
            <a:pPr marL="568325" indent="-342900" algn="just">
              <a:buFont typeface="+mj-lt"/>
              <a:buAutoNum type="alphaLcParenR"/>
              <a:defRPr/>
            </a:pPr>
            <a:r>
              <a:rPr lang="en-US" sz="1800" dirty="0" smtClean="0"/>
              <a:t>Expenses incurred for preparing Your body for burial or cremation and  transportation of  Your body to Your city of residence. </a:t>
            </a:r>
          </a:p>
          <a:p>
            <a:pPr marL="568325" indent="-342900" algn="just">
              <a:buFont typeface="+mj-lt"/>
              <a:buAutoNum type="alphaLcParenR"/>
              <a:defRPr/>
            </a:pPr>
            <a:r>
              <a:rPr lang="en-US" sz="1800" dirty="0" smtClean="0"/>
              <a:t>Your funeral expenses.</a:t>
            </a:r>
          </a:p>
          <a:p>
            <a:pPr marL="568325" indent="-342900" algn="just">
              <a:buFont typeface="+mj-lt"/>
              <a:buAutoNum type="alphaLcParenR"/>
              <a:defRPr/>
            </a:pPr>
            <a:r>
              <a:rPr lang="en-US" sz="1800" dirty="0" smtClean="0"/>
              <a:t>The benefit payable towards a &amp; b together shall be limited to 1 % of the Principal Sum Insured subject to maximum of Rs 12500/- </a:t>
            </a:r>
          </a:p>
          <a:p>
            <a:pPr marL="0" indent="0" algn="just">
              <a:buFontTx/>
              <a:buNone/>
              <a:defRPr/>
            </a:pPr>
            <a:r>
              <a:rPr lang="en-US" sz="1800" dirty="0" smtClean="0"/>
              <a:t>       (No additional premium will be charged for this cover.) </a:t>
            </a:r>
          </a:p>
          <a:p>
            <a:pPr>
              <a:buFontTx/>
              <a:buNone/>
              <a:defRPr/>
            </a:pPr>
            <a:endParaRPr lang="en-US" sz="1800" dirty="0">
              <a:effectLst>
                <a:outerShdw blurRad="38100" dist="38100" dir="2700000" algn="tl">
                  <a:srgbClr val="000000">
                    <a:alpha val="43137"/>
                  </a:srgbClr>
                </a:outerShdw>
              </a:effectLst>
            </a:endParaRPr>
          </a:p>
          <a:p>
            <a:pPr marL="0" indent="0">
              <a:buFontTx/>
              <a:buNone/>
              <a:defRPr/>
            </a:pPr>
            <a:endParaRPr lang="en-US" sz="1800" dirty="0">
              <a:effectLst>
                <a:outerShdw blurRad="38100" dist="38100" dir="2700000" algn="tl">
                  <a:srgbClr val="000000">
                    <a:alpha val="43137"/>
                  </a:srgbClr>
                </a:outerShdw>
              </a:effectLst>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2_Default Design">
  <a:themeElements>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32E8C04F5C79047B0001AA4FE9C990D" ma:contentTypeVersion="2" ma:contentTypeDescription="Create a new document." ma:contentTypeScope="" ma:versionID="00f1901ad16a6ed1cc0136e9432b104e">
  <xsd:schema xmlns:xsd="http://www.w3.org/2001/XMLSchema" xmlns:xs="http://www.w3.org/2001/XMLSchema" xmlns:p="http://schemas.microsoft.com/office/2006/metadata/properties" xmlns:ns2="34b09e2f-0383-41f5-b65e-e2b9199fb399" xmlns:ns3="6e9a517d-cacc-4f94-8a1e-c930d5ece0fd" targetNamespace="http://schemas.microsoft.com/office/2006/metadata/properties" ma:root="true" ma:fieldsID="a6dd8442beca57d8f178589b703e9192" ns2:_="" ns3:_="">
    <xsd:import namespace="34b09e2f-0383-41f5-b65e-e2b9199fb399"/>
    <xsd:import namespace="6e9a517d-cacc-4f94-8a1e-c930d5ece0fd"/>
    <xsd:element name="properties">
      <xsd:complexType>
        <xsd:sequence>
          <xsd:element name="documentManagement">
            <xsd:complexType>
              <xsd:all>
                <xsd:element ref="ns2:IsActiv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b09e2f-0383-41f5-b65e-e2b9199fb399" elementFormDefault="qualified">
    <xsd:import namespace="http://schemas.microsoft.com/office/2006/documentManagement/types"/>
    <xsd:import namespace="http://schemas.microsoft.com/office/infopath/2007/PartnerControls"/>
    <xsd:element name="IsActive" ma:index="8" nillable="true" ma:displayName="IsActive" ma:default="1" ma:internalName="IsActi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e9a517d-cacc-4f94-8a1e-c930d5ece0fd" elementFormDefault="qualified">
    <xsd:import namespace="http://schemas.microsoft.com/office/2006/documentManagement/types"/>
    <xsd:import namespace="http://schemas.microsoft.com/office/infopath/2007/PartnerControls"/>
    <xsd:element name="SharedWithUsers" ma:index="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IsActive xmlns="34b09e2f-0383-41f5-b65e-e2b9199fb399">true</IsActive>
  </documentManagement>
</p:properties>
</file>

<file path=customXml/itemProps1.xml><?xml version="1.0" encoding="utf-8"?>
<ds:datastoreItem xmlns:ds="http://schemas.openxmlformats.org/officeDocument/2006/customXml" ds:itemID="{E932EB45-7B4B-49D5-A076-7CF985EC08D3}">
  <ds:schemaRefs>
    <ds:schemaRef ds:uri="http://schemas.microsoft.com/sharepoint/v3/contenttype/forms"/>
  </ds:schemaRefs>
</ds:datastoreItem>
</file>

<file path=customXml/itemProps2.xml><?xml version="1.0" encoding="utf-8"?>
<ds:datastoreItem xmlns:ds="http://schemas.openxmlformats.org/officeDocument/2006/customXml" ds:itemID="{7D5242B1-3C62-4F82-B8E9-F41C51FD11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b09e2f-0383-41f5-b65e-e2b9199fb399"/>
    <ds:schemaRef ds:uri="6e9a517d-cacc-4f94-8a1e-c930d5ece0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01C1779-2D7F-45E4-8C78-93F18C70ECAF}">
  <ds:schemaRefs>
    <ds:schemaRef ds:uri="http://purl.org/dc/terms/"/>
    <ds:schemaRef ds:uri="http://purl.org/dc/dcmitype/"/>
    <ds:schemaRef ds:uri="http://purl.org/dc/elements/1.1/"/>
    <ds:schemaRef ds:uri="http://schemas.microsoft.com/office/2006/metadata/properties"/>
    <ds:schemaRef ds:uri="6e9a517d-cacc-4f94-8a1e-c930d5ece0fd"/>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34b09e2f-0383-41f5-b65e-e2b9199fb399"/>
  </ds:schemaRefs>
</ds:datastoreItem>
</file>

<file path=docProps/app.xml><?xml version="1.0" encoding="utf-8"?>
<Properties xmlns="http://schemas.openxmlformats.org/officeDocument/2006/extended-properties" xmlns:vt="http://schemas.openxmlformats.org/officeDocument/2006/docPropsVTypes">
  <Template/>
  <TotalTime>6287</TotalTime>
  <Words>655</Words>
  <Application>Microsoft Office PowerPoint</Application>
  <PresentationFormat>On-screen Show (4:3)</PresentationFormat>
  <Paragraphs>61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Arial Black</vt:lpstr>
      <vt:lpstr>Wingdings</vt:lpstr>
      <vt:lpstr>2_Default Design</vt:lpstr>
      <vt:lpstr>Important Definitions – Primary Covers</vt:lpstr>
      <vt:lpstr>Important Definitions – Additional Covers</vt:lpstr>
      <vt:lpstr>Important Definitions – Additional Covers</vt:lpstr>
      <vt:lpstr>Important Definitions – Additional Covers</vt:lpstr>
      <vt:lpstr>Important Definitions – Additional Covers</vt:lpstr>
      <vt:lpstr>Important Definitions – Additional Covers</vt:lpstr>
      <vt:lpstr>Important Definitions – Additional Covers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Glossary - Accident Suraksha</dc:title>
  <dc:creator>880895</dc:creator>
  <cp:lastModifiedBy>PRASHANT SHINDE</cp:lastModifiedBy>
  <cp:revision>141</cp:revision>
  <dcterms:created xsi:type="dcterms:W3CDTF">2008-09-24T12:51:14Z</dcterms:created>
  <dcterms:modified xsi:type="dcterms:W3CDTF">2021-01-07T09:31:21Z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0x010100632E8C04F5C79047B0001AA4FE9C990D</vt:lpwstr>
  </property>
</Properties>
</file>