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53"/>
  </p:notesMasterIdLst>
  <p:handoutMasterIdLst>
    <p:handoutMasterId r:id="rId54"/>
  </p:handoutMasterIdLst>
  <p:sldIdLst>
    <p:sldId id="256" r:id="rId5"/>
    <p:sldId id="334" r:id="rId6"/>
    <p:sldId id="335" r:id="rId7"/>
    <p:sldId id="358" r:id="rId8"/>
    <p:sldId id="363" r:id="rId9"/>
    <p:sldId id="370" r:id="rId10"/>
    <p:sldId id="367" r:id="rId11"/>
    <p:sldId id="394" r:id="rId12"/>
    <p:sldId id="368" r:id="rId13"/>
    <p:sldId id="393" r:id="rId14"/>
    <p:sldId id="369" r:id="rId15"/>
    <p:sldId id="389" r:id="rId16"/>
    <p:sldId id="374" r:id="rId17"/>
    <p:sldId id="372" r:id="rId18"/>
    <p:sldId id="371" r:id="rId19"/>
    <p:sldId id="373" r:id="rId20"/>
    <p:sldId id="375" r:id="rId21"/>
    <p:sldId id="366" r:id="rId22"/>
    <p:sldId id="376" r:id="rId23"/>
    <p:sldId id="377" r:id="rId24"/>
    <p:sldId id="378" r:id="rId25"/>
    <p:sldId id="379" r:id="rId26"/>
    <p:sldId id="380" r:id="rId27"/>
    <p:sldId id="381" r:id="rId28"/>
    <p:sldId id="336" r:id="rId29"/>
    <p:sldId id="345" r:id="rId30"/>
    <p:sldId id="385" r:id="rId31"/>
    <p:sldId id="386" r:id="rId32"/>
    <p:sldId id="365" r:id="rId33"/>
    <p:sldId id="364" r:id="rId34"/>
    <p:sldId id="384" r:id="rId35"/>
    <p:sldId id="387" r:id="rId36"/>
    <p:sldId id="383" r:id="rId37"/>
    <p:sldId id="348" r:id="rId38"/>
    <p:sldId id="355" r:id="rId39"/>
    <p:sldId id="346" r:id="rId40"/>
    <p:sldId id="382" r:id="rId41"/>
    <p:sldId id="350" r:id="rId42"/>
    <p:sldId id="388" r:id="rId43"/>
    <p:sldId id="390" r:id="rId44"/>
    <p:sldId id="391" r:id="rId45"/>
    <p:sldId id="392" r:id="rId46"/>
    <p:sldId id="356" r:id="rId47"/>
    <p:sldId id="395" r:id="rId48"/>
    <p:sldId id="396" r:id="rId49"/>
    <p:sldId id="397" r:id="rId50"/>
    <p:sldId id="398" r:id="rId51"/>
    <p:sldId id="333"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0000"/>
    <a:srgbClr val="CC3300"/>
    <a:srgbClr val="FF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24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82238-CECB-4981-8830-8FDDACBF1CDC}"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D53D3A07-317F-47A4-B7C5-D2A305AD306C}">
      <dgm:prSet phldrT="[Text]" custT="1"/>
      <dgm:spPr>
        <a:scene3d>
          <a:camera prst="orthographicFront"/>
          <a:lightRig rig="threePt" dir="t"/>
        </a:scene3d>
        <a:sp3d>
          <a:bevelT prst="convex"/>
        </a:sp3d>
      </dgm:spPr>
      <dgm:t>
        <a:bodyPr/>
        <a:lstStyle/>
        <a:p>
          <a:r>
            <a:rPr lang="en-US" sz="2000" dirty="0" smtClean="0">
              <a:latin typeface="Arial" pitchFamily="34" charset="0"/>
              <a:cs typeface="Arial" pitchFamily="34" charset="0"/>
            </a:rPr>
            <a:t>Age : 18 </a:t>
          </a:r>
          <a:r>
            <a:rPr lang="en-US" sz="2000" dirty="0" err="1" smtClean="0">
              <a:latin typeface="Arial" pitchFamily="34" charset="0"/>
              <a:cs typeface="Arial" pitchFamily="34" charset="0"/>
            </a:rPr>
            <a:t>yrs</a:t>
          </a:r>
          <a:r>
            <a:rPr lang="en-US" sz="2000" dirty="0" smtClean="0">
              <a:latin typeface="Arial" pitchFamily="34" charset="0"/>
              <a:cs typeface="Arial" pitchFamily="34" charset="0"/>
            </a:rPr>
            <a:t> – 70 </a:t>
          </a:r>
          <a:r>
            <a:rPr lang="en-US" sz="2000" dirty="0" err="1" smtClean="0">
              <a:latin typeface="Arial" pitchFamily="34" charset="0"/>
              <a:cs typeface="Arial" pitchFamily="34" charset="0"/>
            </a:rPr>
            <a:t>yrs</a:t>
          </a:r>
          <a:r>
            <a:rPr lang="en-US" sz="2000" dirty="0" smtClean="0">
              <a:latin typeface="Arial" pitchFamily="34" charset="0"/>
              <a:cs typeface="Arial" pitchFamily="34" charset="0"/>
            </a:rPr>
            <a:t> for Individual</a:t>
          </a:r>
        </a:p>
        <a:p>
          <a:r>
            <a:rPr lang="en-US" sz="2000" dirty="0" smtClean="0">
              <a:latin typeface="Arial" pitchFamily="34" charset="0"/>
              <a:cs typeface="Arial" pitchFamily="34" charset="0"/>
            </a:rPr>
            <a:t>                   3 </a:t>
          </a:r>
          <a:r>
            <a:rPr lang="en-US" sz="2000" dirty="0" err="1" smtClean="0">
              <a:latin typeface="Arial" pitchFamily="34" charset="0"/>
              <a:cs typeface="Arial" pitchFamily="34" charset="0"/>
            </a:rPr>
            <a:t>yrs</a:t>
          </a:r>
          <a:r>
            <a:rPr lang="en-US" sz="2000" dirty="0" smtClean="0">
              <a:latin typeface="Arial" pitchFamily="34" charset="0"/>
              <a:cs typeface="Arial" pitchFamily="34" charset="0"/>
            </a:rPr>
            <a:t> – 25 </a:t>
          </a:r>
          <a:r>
            <a:rPr lang="en-US" sz="2000" dirty="0" err="1" smtClean="0">
              <a:latin typeface="Arial" pitchFamily="34" charset="0"/>
              <a:cs typeface="Arial" pitchFamily="34" charset="0"/>
            </a:rPr>
            <a:t>yrs</a:t>
          </a:r>
          <a:r>
            <a:rPr lang="en-US" sz="2000" dirty="0" smtClean="0">
              <a:latin typeface="Arial" pitchFamily="34" charset="0"/>
              <a:cs typeface="Arial" pitchFamily="34" charset="0"/>
            </a:rPr>
            <a:t> as dependent child</a:t>
          </a:r>
          <a:endParaRPr lang="en-US" sz="2000" dirty="0">
            <a:latin typeface="Arial" pitchFamily="34" charset="0"/>
            <a:cs typeface="Arial" pitchFamily="34" charset="0"/>
          </a:endParaRPr>
        </a:p>
      </dgm:t>
    </dgm:pt>
    <dgm:pt modelId="{FFB1C327-1E11-40AE-B0EF-74720AEE905C}" type="parTrans" cxnId="{F32BF795-B290-4E02-BB79-F507F552C297}">
      <dgm:prSet/>
      <dgm:spPr/>
      <dgm:t>
        <a:bodyPr/>
        <a:lstStyle/>
        <a:p>
          <a:endParaRPr lang="en-US"/>
        </a:p>
      </dgm:t>
    </dgm:pt>
    <dgm:pt modelId="{1F5388F3-6796-4318-BFB6-B1C4DC2E0EA7}" type="sibTrans" cxnId="{F32BF795-B290-4E02-BB79-F507F552C297}">
      <dgm:prSet/>
      <dgm:spPr/>
      <dgm:t>
        <a:bodyPr/>
        <a:lstStyle/>
        <a:p>
          <a:endParaRPr lang="en-US"/>
        </a:p>
      </dgm:t>
    </dgm:pt>
    <dgm:pt modelId="{AFCEA371-012C-4F8A-93FA-DC8C969CD6DE}">
      <dgm:prSet phldrT="[Text]" custT="1"/>
      <dgm:spPr>
        <a:scene3d>
          <a:camera prst="orthographicFront"/>
          <a:lightRig rig="threePt" dir="t"/>
        </a:scene3d>
        <a:sp3d>
          <a:bevelT prst="convex"/>
        </a:sp3d>
      </dgm:spPr>
      <dgm:t>
        <a:bodyPr/>
        <a:lstStyle/>
        <a:p>
          <a:r>
            <a:rPr lang="en-US" sz="1800" dirty="0" smtClean="0">
              <a:latin typeface="Arial" pitchFamily="34" charset="0"/>
              <a:cs typeface="Arial" pitchFamily="34" charset="0"/>
            </a:rPr>
            <a:t>Renewal : Up to 70 years for break-free policy</a:t>
          </a:r>
          <a:endParaRPr lang="en-US" sz="1800" dirty="0">
            <a:latin typeface="Arial" pitchFamily="34" charset="0"/>
            <a:cs typeface="Arial" pitchFamily="34" charset="0"/>
          </a:endParaRPr>
        </a:p>
      </dgm:t>
    </dgm:pt>
    <dgm:pt modelId="{07EBC2C5-7183-4345-BA58-98FB52EFD28A}" type="parTrans" cxnId="{A4E5A685-AC90-47C4-9CAE-51602D306E8D}">
      <dgm:prSet/>
      <dgm:spPr/>
      <dgm:t>
        <a:bodyPr/>
        <a:lstStyle/>
        <a:p>
          <a:endParaRPr lang="en-US"/>
        </a:p>
      </dgm:t>
    </dgm:pt>
    <dgm:pt modelId="{F0668DD9-0A1F-47B4-BFE1-D56864B099D6}" type="sibTrans" cxnId="{A4E5A685-AC90-47C4-9CAE-51602D306E8D}">
      <dgm:prSet/>
      <dgm:spPr/>
      <dgm:t>
        <a:bodyPr/>
        <a:lstStyle/>
        <a:p>
          <a:endParaRPr lang="en-US"/>
        </a:p>
      </dgm:t>
    </dgm:pt>
    <dgm:pt modelId="{F056E13B-9125-44DE-8C0B-7DB5156A0402}">
      <dgm:prSet phldrT="[Text]" custT="1"/>
      <dgm:spPr>
        <a:scene3d>
          <a:camera prst="orthographicFront"/>
          <a:lightRig rig="threePt" dir="t"/>
        </a:scene3d>
        <a:sp3d>
          <a:bevelT prst="convex"/>
        </a:sp3d>
      </dgm:spPr>
      <dgm:t>
        <a:bodyPr/>
        <a:lstStyle/>
        <a:p>
          <a:r>
            <a:rPr lang="en-US" sz="1800" dirty="0" smtClean="0">
              <a:latin typeface="Arial" pitchFamily="34" charset="0"/>
              <a:cs typeface="Arial" pitchFamily="34" charset="0"/>
            </a:rPr>
            <a:t>Profession: Working / self employed</a:t>
          </a:r>
          <a:endParaRPr lang="en-US" sz="1800" dirty="0">
            <a:latin typeface="Arial" pitchFamily="34" charset="0"/>
            <a:cs typeface="Arial" pitchFamily="34" charset="0"/>
          </a:endParaRPr>
        </a:p>
      </dgm:t>
    </dgm:pt>
    <dgm:pt modelId="{E426AFC9-3ABB-473E-A736-BB741186A636}" type="parTrans" cxnId="{73CBF645-8ED2-40F0-8AD9-AEFC01038C3B}">
      <dgm:prSet/>
      <dgm:spPr/>
      <dgm:t>
        <a:bodyPr/>
        <a:lstStyle/>
        <a:p>
          <a:endParaRPr lang="en-US"/>
        </a:p>
      </dgm:t>
    </dgm:pt>
    <dgm:pt modelId="{0E71C744-D1CD-45AE-9380-3CA3FED6A3E6}" type="sibTrans" cxnId="{73CBF645-8ED2-40F0-8AD9-AEFC01038C3B}">
      <dgm:prSet/>
      <dgm:spPr/>
      <dgm:t>
        <a:bodyPr/>
        <a:lstStyle/>
        <a:p>
          <a:endParaRPr lang="en-US"/>
        </a:p>
      </dgm:t>
    </dgm:pt>
    <dgm:pt modelId="{2AEEA27B-C496-4415-BEFA-954B14CC5E93}">
      <dgm:prSet phldrT="[Text]" custT="1"/>
      <dgm:spPr>
        <a:scene3d>
          <a:camera prst="orthographicFront"/>
          <a:lightRig rig="threePt" dir="t"/>
        </a:scene3d>
        <a:sp3d>
          <a:bevelT prst="convex"/>
        </a:sp3d>
      </dgm:spPr>
      <dgm:t>
        <a:bodyPr/>
        <a:lstStyle/>
        <a:p>
          <a:r>
            <a:rPr lang="en-US" sz="1800" dirty="0" smtClean="0">
              <a:latin typeface="Arial" pitchFamily="34" charset="0"/>
              <a:cs typeface="Arial" pitchFamily="34" charset="0"/>
            </a:rPr>
            <a:t>Period of cover: One/ Two and Three year</a:t>
          </a:r>
          <a:endParaRPr lang="en-US" sz="1800" dirty="0">
            <a:latin typeface="Arial" pitchFamily="34" charset="0"/>
            <a:cs typeface="Arial" pitchFamily="34" charset="0"/>
          </a:endParaRPr>
        </a:p>
      </dgm:t>
    </dgm:pt>
    <dgm:pt modelId="{199208A2-DB2B-4533-8AD0-6833443F80AB}" type="parTrans" cxnId="{B7C72BB8-CC14-4411-AA0A-2FD6CB5F234D}">
      <dgm:prSet/>
      <dgm:spPr/>
      <dgm:t>
        <a:bodyPr/>
        <a:lstStyle/>
        <a:p>
          <a:endParaRPr lang="en-US"/>
        </a:p>
      </dgm:t>
    </dgm:pt>
    <dgm:pt modelId="{E9CE6A80-C0F7-48CC-A661-E9C2376CA23C}" type="sibTrans" cxnId="{B7C72BB8-CC14-4411-AA0A-2FD6CB5F234D}">
      <dgm:prSet/>
      <dgm:spPr/>
      <dgm:t>
        <a:bodyPr/>
        <a:lstStyle/>
        <a:p>
          <a:endParaRPr lang="en-US"/>
        </a:p>
      </dgm:t>
    </dgm:pt>
    <dgm:pt modelId="{B1E81D04-85A0-44B4-A743-B795A534662B}">
      <dgm:prSet phldrT="[Text]" custT="1"/>
      <dgm:spPr>
        <a:scene3d>
          <a:camera prst="orthographicFront"/>
          <a:lightRig rig="threePt" dir="t"/>
        </a:scene3d>
        <a:sp3d>
          <a:bevelT prst="convex"/>
        </a:sp3d>
      </dgm:spPr>
      <dgm:t>
        <a:bodyPr/>
        <a:lstStyle/>
        <a:p>
          <a:r>
            <a:rPr lang="en-US" sz="1800" dirty="0" smtClean="0">
              <a:latin typeface="Arial" pitchFamily="34" charset="0"/>
              <a:cs typeface="Arial" pitchFamily="34" charset="0"/>
            </a:rPr>
            <a:t>Nationality: Should be citizen of India, living in India</a:t>
          </a:r>
          <a:endParaRPr lang="en-US" sz="1800" dirty="0">
            <a:latin typeface="Arial" pitchFamily="34" charset="0"/>
            <a:cs typeface="Arial" pitchFamily="34" charset="0"/>
          </a:endParaRPr>
        </a:p>
      </dgm:t>
    </dgm:pt>
    <dgm:pt modelId="{F3A6BE57-09EC-440C-A7C4-00BB87E1A7C4}" type="parTrans" cxnId="{D44376D5-45D7-4206-B2C7-D71E4976BF77}">
      <dgm:prSet/>
      <dgm:spPr/>
      <dgm:t>
        <a:bodyPr/>
        <a:lstStyle/>
        <a:p>
          <a:endParaRPr lang="en-US"/>
        </a:p>
      </dgm:t>
    </dgm:pt>
    <dgm:pt modelId="{74B63395-6845-4718-A372-A86A49B384CE}" type="sibTrans" cxnId="{D44376D5-45D7-4206-B2C7-D71E4976BF77}">
      <dgm:prSet/>
      <dgm:spPr/>
      <dgm:t>
        <a:bodyPr/>
        <a:lstStyle/>
        <a:p>
          <a:endParaRPr lang="en-US"/>
        </a:p>
      </dgm:t>
    </dgm:pt>
    <dgm:pt modelId="{E16839F6-EBEC-4CFC-A170-4AC24401A9C0}">
      <dgm:prSet phldrT="[Text]" custT="1"/>
      <dgm:spPr>
        <a:scene3d>
          <a:camera prst="orthographicFront"/>
          <a:lightRig rig="threePt" dir="t"/>
        </a:scene3d>
        <a:sp3d>
          <a:bevelT prst="convex"/>
        </a:sp3d>
      </dgm:spPr>
      <dgm:t>
        <a:bodyPr/>
        <a:lstStyle/>
        <a:p>
          <a:r>
            <a:rPr lang="en-US" sz="1800" dirty="0" smtClean="0">
              <a:latin typeface="Arial" pitchFamily="34" charset="0"/>
              <a:cs typeface="Arial" pitchFamily="34" charset="0"/>
            </a:rPr>
            <a:t>Coverage : Depends on Monthly Income and Risk Class</a:t>
          </a:r>
          <a:endParaRPr lang="en-US" sz="1800" dirty="0">
            <a:latin typeface="Arial" pitchFamily="34" charset="0"/>
            <a:cs typeface="Arial" pitchFamily="34" charset="0"/>
          </a:endParaRPr>
        </a:p>
      </dgm:t>
    </dgm:pt>
    <dgm:pt modelId="{FBF27DBC-F50A-4F63-83FF-ADFD1700668B}" type="parTrans" cxnId="{706CCA66-149E-461C-B56D-F3675C6FFD75}">
      <dgm:prSet/>
      <dgm:spPr/>
      <dgm:t>
        <a:bodyPr/>
        <a:lstStyle/>
        <a:p>
          <a:endParaRPr lang="en-US"/>
        </a:p>
      </dgm:t>
    </dgm:pt>
    <dgm:pt modelId="{06CAF9FD-20DA-4649-90E9-67A02EC3509E}" type="sibTrans" cxnId="{706CCA66-149E-461C-B56D-F3675C6FFD75}">
      <dgm:prSet/>
      <dgm:spPr/>
      <dgm:t>
        <a:bodyPr/>
        <a:lstStyle/>
        <a:p>
          <a:endParaRPr lang="en-US"/>
        </a:p>
      </dgm:t>
    </dgm:pt>
    <dgm:pt modelId="{E0DDD4CA-D1A6-47CF-A949-5261603153F6}" type="pres">
      <dgm:prSet presAssocID="{82A82238-CECB-4981-8830-8FDDACBF1CDC}" presName="Name0" presStyleCnt="0">
        <dgm:presLayoutVars>
          <dgm:chPref val="1"/>
          <dgm:dir/>
          <dgm:animOne val="branch"/>
          <dgm:animLvl val="lvl"/>
          <dgm:resizeHandles/>
        </dgm:presLayoutVars>
      </dgm:prSet>
      <dgm:spPr/>
      <dgm:t>
        <a:bodyPr/>
        <a:lstStyle/>
        <a:p>
          <a:endParaRPr lang="en-US"/>
        </a:p>
      </dgm:t>
    </dgm:pt>
    <dgm:pt modelId="{B20DE60A-B7E1-47A7-B980-869029705379}" type="pres">
      <dgm:prSet presAssocID="{D53D3A07-317F-47A4-B7C5-D2A305AD306C}" presName="vertOne" presStyleCnt="0"/>
      <dgm:spPr/>
      <dgm:t>
        <a:bodyPr/>
        <a:lstStyle/>
        <a:p>
          <a:endParaRPr lang="en-IN"/>
        </a:p>
      </dgm:t>
    </dgm:pt>
    <dgm:pt modelId="{CB14A161-D829-4EC0-B155-1DC833D39207}" type="pres">
      <dgm:prSet presAssocID="{D53D3A07-317F-47A4-B7C5-D2A305AD306C}" presName="txOne" presStyleLbl="node0" presStyleIdx="0" presStyleCnt="1" custScaleX="63651" custLinFactNeighborX="0" custLinFactNeighborY="-871">
        <dgm:presLayoutVars>
          <dgm:chPref val="3"/>
        </dgm:presLayoutVars>
      </dgm:prSet>
      <dgm:spPr/>
      <dgm:t>
        <a:bodyPr/>
        <a:lstStyle/>
        <a:p>
          <a:endParaRPr lang="en-US"/>
        </a:p>
      </dgm:t>
    </dgm:pt>
    <dgm:pt modelId="{0E1EE5A2-2D5A-4CBE-8BA9-8AE48373046B}" type="pres">
      <dgm:prSet presAssocID="{D53D3A07-317F-47A4-B7C5-D2A305AD306C}" presName="parTransOne" presStyleCnt="0"/>
      <dgm:spPr/>
      <dgm:t>
        <a:bodyPr/>
        <a:lstStyle/>
        <a:p>
          <a:endParaRPr lang="en-IN"/>
        </a:p>
      </dgm:t>
    </dgm:pt>
    <dgm:pt modelId="{5B3C806C-A951-44F9-8C10-CF40DB5027C0}" type="pres">
      <dgm:prSet presAssocID="{D53D3A07-317F-47A4-B7C5-D2A305AD306C}" presName="horzOne" presStyleCnt="0"/>
      <dgm:spPr/>
      <dgm:t>
        <a:bodyPr/>
        <a:lstStyle/>
        <a:p>
          <a:endParaRPr lang="en-IN"/>
        </a:p>
      </dgm:t>
    </dgm:pt>
    <dgm:pt modelId="{F4CC7667-ED44-44B8-9D0B-C24FE2CB8C77}" type="pres">
      <dgm:prSet presAssocID="{AFCEA371-012C-4F8A-93FA-DC8C969CD6DE}" presName="vertTwo" presStyleCnt="0"/>
      <dgm:spPr/>
      <dgm:t>
        <a:bodyPr/>
        <a:lstStyle/>
        <a:p>
          <a:endParaRPr lang="en-IN"/>
        </a:p>
      </dgm:t>
    </dgm:pt>
    <dgm:pt modelId="{FE7A2473-AB35-4276-AF8F-7C0F618630E9}" type="pres">
      <dgm:prSet presAssocID="{AFCEA371-012C-4F8A-93FA-DC8C969CD6DE}" presName="txTwo" presStyleLbl="node2" presStyleIdx="0" presStyleCnt="2">
        <dgm:presLayoutVars>
          <dgm:chPref val="3"/>
        </dgm:presLayoutVars>
      </dgm:prSet>
      <dgm:spPr/>
      <dgm:t>
        <a:bodyPr/>
        <a:lstStyle/>
        <a:p>
          <a:endParaRPr lang="en-US"/>
        </a:p>
      </dgm:t>
    </dgm:pt>
    <dgm:pt modelId="{92F83E00-CFFA-4E94-8A49-132D98C48992}" type="pres">
      <dgm:prSet presAssocID="{AFCEA371-012C-4F8A-93FA-DC8C969CD6DE}" presName="parTransTwo" presStyleCnt="0"/>
      <dgm:spPr/>
      <dgm:t>
        <a:bodyPr/>
        <a:lstStyle/>
        <a:p>
          <a:endParaRPr lang="en-IN"/>
        </a:p>
      </dgm:t>
    </dgm:pt>
    <dgm:pt modelId="{FFC134B0-16D6-4C6F-A2DB-BB32BDF00785}" type="pres">
      <dgm:prSet presAssocID="{AFCEA371-012C-4F8A-93FA-DC8C969CD6DE}" presName="horzTwo" presStyleCnt="0"/>
      <dgm:spPr/>
      <dgm:t>
        <a:bodyPr/>
        <a:lstStyle/>
        <a:p>
          <a:endParaRPr lang="en-IN"/>
        </a:p>
      </dgm:t>
    </dgm:pt>
    <dgm:pt modelId="{D6B59089-BFC0-459D-A789-730530F4C110}" type="pres">
      <dgm:prSet presAssocID="{F056E13B-9125-44DE-8C0B-7DB5156A0402}" presName="vertThree" presStyleCnt="0"/>
      <dgm:spPr/>
      <dgm:t>
        <a:bodyPr/>
        <a:lstStyle/>
        <a:p>
          <a:endParaRPr lang="en-IN"/>
        </a:p>
      </dgm:t>
    </dgm:pt>
    <dgm:pt modelId="{E0A0088E-551C-41FB-AA6D-0BF57E9497B1}" type="pres">
      <dgm:prSet presAssocID="{F056E13B-9125-44DE-8C0B-7DB5156A0402}" presName="txThree" presStyleLbl="node3" presStyleIdx="0" presStyleCnt="3" custLinFactNeighborX="-36" custLinFactNeighborY="590">
        <dgm:presLayoutVars>
          <dgm:chPref val="3"/>
        </dgm:presLayoutVars>
      </dgm:prSet>
      <dgm:spPr/>
      <dgm:t>
        <a:bodyPr/>
        <a:lstStyle/>
        <a:p>
          <a:endParaRPr lang="en-US"/>
        </a:p>
      </dgm:t>
    </dgm:pt>
    <dgm:pt modelId="{62BB13CA-6197-408C-97D2-8F4E511E12B7}" type="pres">
      <dgm:prSet presAssocID="{F056E13B-9125-44DE-8C0B-7DB5156A0402}" presName="horzThree" presStyleCnt="0"/>
      <dgm:spPr/>
      <dgm:t>
        <a:bodyPr/>
        <a:lstStyle/>
        <a:p>
          <a:endParaRPr lang="en-IN"/>
        </a:p>
      </dgm:t>
    </dgm:pt>
    <dgm:pt modelId="{D1AC399E-9284-405A-9122-E752437ACFB8}" type="pres">
      <dgm:prSet presAssocID="{0E71C744-D1CD-45AE-9380-3CA3FED6A3E6}" presName="sibSpaceThree" presStyleCnt="0"/>
      <dgm:spPr/>
      <dgm:t>
        <a:bodyPr/>
        <a:lstStyle/>
        <a:p>
          <a:endParaRPr lang="en-IN"/>
        </a:p>
      </dgm:t>
    </dgm:pt>
    <dgm:pt modelId="{1C5B1DA0-2ECE-40E2-9195-A21D83A3A1A5}" type="pres">
      <dgm:prSet presAssocID="{2AEEA27B-C496-4415-BEFA-954B14CC5E93}" presName="vertThree" presStyleCnt="0"/>
      <dgm:spPr/>
      <dgm:t>
        <a:bodyPr/>
        <a:lstStyle/>
        <a:p>
          <a:endParaRPr lang="en-IN"/>
        </a:p>
      </dgm:t>
    </dgm:pt>
    <dgm:pt modelId="{A6CF91F7-B63C-490E-838E-F0978FDCEC42}" type="pres">
      <dgm:prSet presAssocID="{2AEEA27B-C496-4415-BEFA-954B14CC5E93}" presName="txThree" presStyleLbl="node3" presStyleIdx="1" presStyleCnt="3" custLinFactNeighborX="936" custLinFactNeighborY="3029">
        <dgm:presLayoutVars>
          <dgm:chPref val="3"/>
        </dgm:presLayoutVars>
      </dgm:prSet>
      <dgm:spPr/>
      <dgm:t>
        <a:bodyPr/>
        <a:lstStyle/>
        <a:p>
          <a:endParaRPr lang="en-US"/>
        </a:p>
      </dgm:t>
    </dgm:pt>
    <dgm:pt modelId="{427F3FAC-A14E-4E92-A14A-6FEAD3A07946}" type="pres">
      <dgm:prSet presAssocID="{2AEEA27B-C496-4415-BEFA-954B14CC5E93}" presName="horzThree" presStyleCnt="0"/>
      <dgm:spPr/>
      <dgm:t>
        <a:bodyPr/>
        <a:lstStyle/>
        <a:p>
          <a:endParaRPr lang="en-IN"/>
        </a:p>
      </dgm:t>
    </dgm:pt>
    <dgm:pt modelId="{77E62FE2-F413-44F1-959A-3E59880F97BB}" type="pres">
      <dgm:prSet presAssocID="{F0668DD9-0A1F-47B4-BFE1-D56864B099D6}" presName="sibSpaceTwo" presStyleCnt="0"/>
      <dgm:spPr/>
      <dgm:t>
        <a:bodyPr/>
        <a:lstStyle/>
        <a:p>
          <a:endParaRPr lang="en-IN"/>
        </a:p>
      </dgm:t>
    </dgm:pt>
    <dgm:pt modelId="{965E57E8-09C3-4962-AA1E-541F9B6ED6FD}" type="pres">
      <dgm:prSet presAssocID="{B1E81D04-85A0-44B4-A743-B795A534662B}" presName="vertTwo" presStyleCnt="0"/>
      <dgm:spPr/>
      <dgm:t>
        <a:bodyPr/>
        <a:lstStyle/>
        <a:p>
          <a:endParaRPr lang="en-IN"/>
        </a:p>
      </dgm:t>
    </dgm:pt>
    <dgm:pt modelId="{E01496A9-5A16-42A4-899A-240FB3B7F925}" type="pres">
      <dgm:prSet presAssocID="{B1E81D04-85A0-44B4-A743-B795A534662B}" presName="txTwo" presStyleLbl="node2" presStyleIdx="1" presStyleCnt="2">
        <dgm:presLayoutVars>
          <dgm:chPref val="3"/>
        </dgm:presLayoutVars>
      </dgm:prSet>
      <dgm:spPr/>
      <dgm:t>
        <a:bodyPr/>
        <a:lstStyle/>
        <a:p>
          <a:endParaRPr lang="en-US"/>
        </a:p>
      </dgm:t>
    </dgm:pt>
    <dgm:pt modelId="{E687D27E-8AD1-4EB9-989F-822ACB36F084}" type="pres">
      <dgm:prSet presAssocID="{B1E81D04-85A0-44B4-A743-B795A534662B}" presName="parTransTwo" presStyleCnt="0"/>
      <dgm:spPr/>
      <dgm:t>
        <a:bodyPr/>
        <a:lstStyle/>
        <a:p>
          <a:endParaRPr lang="en-IN"/>
        </a:p>
      </dgm:t>
    </dgm:pt>
    <dgm:pt modelId="{34815D4D-134A-4DD2-92CB-427348B89042}" type="pres">
      <dgm:prSet presAssocID="{B1E81D04-85A0-44B4-A743-B795A534662B}" presName="horzTwo" presStyleCnt="0"/>
      <dgm:spPr/>
      <dgm:t>
        <a:bodyPr/>
        <a:lstStyle/>
        <a:p>
          <a:endParaRPr lang="en-IN"/>
        </a:p>
      </dgm:t>
    </dgm:pt>
    <dgm:pt modelId="{35E0425A-4CC4-44DB-8691-331A89A69C1F}" type="pres">
      <dgm:prSet presAssocID="{E16839F6-EBEC-4CFC-A170-4AC24401A9C0}" presName="vertThree" presStyleCnt="0"/>
      <dgm:spPr/>
      <dgm:t>
        <a:bodyPr/>
        <a:lstStyle/>
        <a:p>
          <a:endParaRPr lang="en-IN"/>
        </a:p>
      </dgm:t>
    </dgm:pt>
    <dgm:pt modelId="{DD86FAEB-EA6B-4BF4-B68C-E56195B552A1}" type="pres">
      <dgm:prSet presAssocID="{E16839F6-EBEC-4CFC-A170-4AC24401A9C0}" presName="txThree" presStyleLbl="node3" presStyleIdx="2" presStyleCnt="3">
        <dgm:presLayoutVars>
          <dgm:chPref val="3"/>
        </dgm:presLayoutVars>
      </dgm:prSet>
      <dgm:spPr/>
      <dgm:t>
        <a:bodyPr/>
        <a:lstStyle/>
        <a:p>
          <a:endParaRPr lang="en-US"/>
        </a:p>
      </dgm:t>
    </dgm:pt>
    <dgm:pt modelId="{AA12728E-DB2D-445A-912D-58845C301610}" type="pres">
      <dgm:prSet presAssocID="{E16839F6-EBEC-4CFC-A170-4AC24401A9C0}" presName="horzThree" presStyleCnt="0"/>
      <dgm:spPr/>
      <dgm:t>
        <a:bodyPr/>
        <a:lstStyle/>
        <a:p>
          <a:endParaRPr lang="en-IN"/>
        </a:p>
      </dgm:t>
    </dgm:pt>
  </dgm:ptLst>
  <dgm:cxnLst>
    <dgm:cxn modelId="{A2A0C263-4C59-4CFE-93E4-0AFA2EEB31D8}" type="presOf" srcId="{F056E13B-9125-44DE-8C0B-7DB5156A0402}" destId="{E0A0088E-551C-41FB-AA6D-0BF57E9497B1}" srcOrd="0" destOrd="0" presId="urn:microsoft.com/office/officeart/2005/8/layout/hierarchy4"/>
    <dgm:cxn modelId="{A4E5A685-AC90-47C4-9CAE-51602D306E8D}" srcId="{D53D3A07-317F-47A4-B7C5-D2A305AD306C}" destId="{AFCEA371-012C-4F8A-93FA-DC8C969CD6DE}" srcOrd="0" destOrd="0" parTransId="{07EBC2C5-7183-4345-BA58-98FB52EFD28A}" sibTransId="{F0668DD9-0A1F-47B4-BFE1-D56864B099D6}"/>
    <dgm:cxn modelId="{706CCA66-149E-461C-B56D-F3675C6FFD75}" srcId="{B1E81D04-85A0-44B4-A743-B795A534662B}" destId="{E16839F6-EBEC-4CFC-A170-4AC24401A9C0}" srcOrd="0" destOrd="0" parTransId="{FBF27DBC-F50A-4F63-83FF-ADFD1700668B}" sibTransId="{06CAF9FD-20DA-4649-90E9-67A02EC3509E}"/>
    <dgm:cxn modelId="{F59F8257-0087-4068-AAC5-73690DA454F3}" type="presOf" srcId="{82A82238-CECB-4981-8830-8FDDACBF1CDC}" destId="{E0DDD4CA-D1A6-47CF-A949-5261603153F6}" srcOrd="0" destOrd="0" presId="urn:microsoft.com/office/officeart/2005/8/layout/hierarchy4"/>
    <dgm:cxn modelId="{D44376D5-45D7-4206-B2C7-D71E4976BF77}" srcId="{D53D3A07-317F-47A4-B7C5-D2A305AD306C}" destId="{B1E81D04-85A0-44B4-A743-B795A534662B}" srcOrd="1" destOrd="0" parTransId="{F3A6BE57-09EC-440C-A7C4-00BB87E1A7C4}" sibTransId="{74B63395-6845-4718-A372-A86A49B384CE}"/>
    <dgm:cxn modelId="{214238A9-FB21-4A07-BD55-62C5E495BC56}" type="presOf" srcId="{E16839F6-EBEC-4CFC-A170-4AC24401A9C0}" destId="{DD86FAEB-EA6B-4BF4-B68C-E56195B552A1}" srcOrd="0" destOrd="0" presId="urn:microsoft.com/office/officeart/2005/8/layout/hierarchy4"/>
    <dgm:cxn modelId="{7CA7CAC3-C92D-47DE-B8F3-8C033BB4A80A}" type="presOf" srcId="{2AEEA27B-C496-4415-BEFA-954B14CC5E93}" destId="{A6CF91F7-B63C-490E-838E-F0978FDCEC42}" srcOrd="0" destOrd="0" presId="urn:microsoft.com/office/officeart/2005/8/layout/hierarchy4"/>
    <dgm:cxn modelId="{73CBF645-8ED2-40F0-8AD9-AEFC01038C3B}" srcId="{AFCEA371-012C-4F8A-93FA-DC8C969CD6DE}" destId="{F056E13B-9125-44DE-8C0B-7DB5156A0402}" srcOrd="0" destOrd="0" parTransId="{E426AFC9-3ABB-473E-A736-BB741186A636}" sibTransId="{0E71C744-D1CD-45AE-9380-3CA3FED6A3E6}"/>
    <dgm:cxn modelId="{D591519C-4F6F-4797-B4D9-4A3668AE3DF4}" type="presOf" srcId="{B1E81D04-85A0-44B4-A743-B795A534662B}" destId="{E01496A9-5A16-42A4-899A-240FB3B7F925}" srcOrd="0" destOrd="0" presId="urn:microsoft.com/office/officeart/2005/8/layout/hierarchy4"/>
    <dgm:cxn modelId="{B7C72BB8-CC14-4411-AA0A-2FD6CB5F234D}" srcId="{AFCEA371-012C-4F8A-93FA-DC8C969CD6DE}" destId="{2AEEA27B-C496-4415-BEFA-954B14CC5E93}" srcOrd="1" destOrd="0" parTransId="{199208A2-DB2B-4533-8AD0-6833443F80AB}" sibTransId="{E9CE6A80-C0F7-48CC-A661-E9C2376CA23C}"/>
    <dgm:cxn modelId="{F32BF795-B290-4E02-BB79-F507F552C297}" srcId="{82A82238-CECB-4981-8830-8FDDACBF1CDC}" destId="{D53D3A07-317F-47A4-B7C5-D2A305AD306C}" srcOrd="0" destOrd="0" parTransId="{FFB1C327-1E11-40AE-B0EF-74720AEE905C}" sibTransId="{1F5388F3-6796-4318-BFB6-B1C4DC2E0EA7}"/>
    <dgm:cxn modelId="{26513728-31CC-465A-863A-A82293A8F26C}" type="presOf" srcId="{D53D3A07-317F-47A4-B7C5-D2A305AD306C}" destId="{CB14A161-D829-4EC0-B155-1DC833D39207}" srcOrd="0" destOrd="0" presId="urn:microsoft.com/office/officeart/2005/8/layout/hierarchy4"/>
    <dgm:cxn modelId="{F0E09A26-8EC9-4BC5-B148-8FFD2185BB73}" type="presOf" srcId="{AFCEA371-012C-4F8A-93FA-DC8C969CD6DE}" destId="{FE7A2473-AB35-4276-AF8F-7C0F618630E9}" srcOrd="0" destOrd="0" presId="urn:microsoft.com/office/officeart/2005/8/layout/hierarchy4"/>
    <dgm:cxn modelId="{A51B3125-F4ED-4102-AFB9-978886FF955F}" type="presParOf" srcId="{E0DDD4CA-D1A6-47CF-A949-5261603153F6}" destId="{B20DE60A-B7E1-47A7-B980-869029705379}" srcOrd="0" destOrd="0" presId="urn:microsoft.com/office/officeart/2005/8/layout/hierarchy4"/>
    <dgm:cxn modelId="{1A96928C-76F4-4B1A-AB61-BEE07023CC1A}" type="presParOf" srcId="{B20DE60A-B7E1-47A7-B980-869029705379}" destId="{CB14A161-D829-4EC0-B155-1DC833D39207}" srcOrd="0" destOrd="0" presId="urn:microsoft.com/office/officeart/2005/8/layout/hierarchy4"/>
    <dgm:cxn modelId="{2B78594F-64EC-4BD0-BFF2-A58614012E8A}" type="presParOf" srcId="{B20DE60A-B7E1-47A7-B980-869029705379}" destId="{0E1EE5A2-2D5A-4CBE-8BA9-8AE48373046B}" srcOrd="1" destOrd="0" presId="urn:microsoft.com/office/officeart/2005/8/layout/hierarchy4"/>
    <dgm:cxn modelId="{008750C0-FADC-44E8-9A90-D3126973C9C7}" type="presParOf" srcId="{B20DE60A-B7E1-47A7-B980-869029705379}" destId="{5B3C806C-A951-44F9-8C10-CF40DB5027C0}" srcOrd="2" destOrd="0" presId="urn:microsoft.com/office/officeart/2005/8/layout/hierarchy4"/>
    <dgm:cxn modelId="{35B71DFB-F2C1-463F-A795-331F332E1516}" type="presParOf" srcId="{5B3C806C-A951-44F9-8C10-CF40DB5027C0}" destId="{F4CC7667-ED44-44B8-9D0B-C24FE2CB8C77}" srcOrd="0" destOrd="0" presId="urn:microsoft.com/office/officeart/2005/8/layout/hierarchy4"/>
    <dgm:cxn modelId="{2AF268DF-5C91-442A-9159-714C44C2424C}" type="presParOf" srcId="{F4CC7667-ED44-44B8-9D0B-C24FE2CB8C77}" destId="{FE7A2473-AB35-4276-AF8F-7C0F618630E9}" srcOrd="0" destOrd="0" presId="urn:microsoft.com/office/officeart/2005/8/layout/hierarchy4"/>
    <dgm:cxn modelId="{959ABD7B-4F4B-4B2E-AAFD-558BD14B4210}" type="presParOf" srcId="{F4CC7667-ED44-44B8-9D0B-C24FE2CB8C77}" destId="{92F83E00-CFFA-4E94-8A49-132D98C48992}" srcOrd="1" destOrd="0" presId="urn:microsoft.com/office/officeart/2005/8/layout/hierarchy4"/>
    <dgm:cxn modelId="{CD90FA6C-B277-4145-92D5-ACB3FF1491A7}" type="presParOf" srcId="{F4CC7667-ED44-44B8-9D0B-C24FE2CB8C77}" destId="{FFC134B0-16D6-4C6F-A2DB-BB32BDF00785}" srcOrd="2" destOrd="0" presId="urn:microsoft.com/office/officeart/2005/8/layout/hierarchy4"/>
    <dgm:cxn modelId="{3A3F86D2-B1CA-4663-845E-84BD6F71B955}" type="presParOf" srcId="{FFC134B0-16D6-4C6F-A2DB-BB32BDF00785}" destId="{D6B59089-BFC0-459D-A789-730530F4C110}" srcOrd="0" destOrd="0" presId="urn:microsoft.com/office/officeart/2005/8/layout/hierarchy4"/>
    <dgm:cxn modelId="{DC698F77-0B8F-4130-BA1B-D43A76B4DA65}" type="presParOf" srcId="{D6B59089-BFC0-459D-A789-730530F4C110}" destId="{E0A0088E-551C-41FB-AA6D-0BF57E9497B1}" srcOrd="0" destOrd="0" presId="urn:microsoft.com/office/officeart/2005/8/layout/hierarchy4"/>
    <dgm:cxn modelId="{BE5B1303-83B1-44F4-A2FE-7DFE826924D2}" type="presParOf" srcId="{D6B59089-BFC0-459D-A789-730530F4C110}" destId="{62BB13CA-6197-408C-97D2-8F4E511E12B7}" srcOrd="1" destOrd="0" presId="urn:microsoft.com/office/officeart/2005/8/layout/hierarchy4"/>
    <dgm:cxn modelId="{DDC549B3-5623-438F-B43D-72CE1A9C29A4}" type="presParOf" srcId="{FFC134B0-16D6-4C6F-A2DB-BB32BDF00785}" destId="{D1AC399E-9284-405A-9122-E752437ACFB8}" srcOrd="1" destOrd="0" presId="urn:microsoft.com/office/officeart/2005/8/layout/hierarchy4"/>
    <dgm:cxn modelId="{23E2DDBF-5B52-4982-8E5F-C8C1EF7043B6}" type="presParOf" srcId="{FFC134B0-16D6-4C6F-A2DB-BB32BDF00785}" destId="{1C5B1DA0-2ECE-40E2-9195-A21D83A3A1A5}" srcOrd="2" destOrd="0" presId="urn:microsoft.com/office/officeart/2005/8/layout/hierarchy4"/>
    <dgm:cxn modelId="{4E59B49E-9C05-47E9-8347-F071F7BFFE85}" type="presParOf" srcId="{1C5B1DA0-2ECE-40E2-9195-A21D83A3A1A5}" destId="{A6CF91F7-B63C-490E-838E-F0978FDCEC42}" srcOrd="0" destOrd="0" presId="urn:microsoft.com/office/officeart/2005/8/layout/hierarchy4"/>
    <dgm:cxn modelId="{2D3EFD7E-63C0-49EE-AB93-3C35F3CE071E}" type="presParOf" srcId="{1C5B1DA0-2ECE-40E2-9195-A21D83A3A1A5}" destId="{427F3FAC-A14E-4E92-A14A-6FEAD3A07946}" srcOrd="1" destOrd="0" presId="urn:microsoft.com/office/officeart/2005/8/layout/hierarchy4"/>
    <dgm:cxn modelId="{F4418BC7-AB4E-4618-985D-D26D4071BB49}" type="presParOf" srcId="{5B3C806C-A951-44F9-8C10-CF40DB5027C0}" destId="{77E62FE2-F413-44F1-959A-3E59880F97BB}" srcOrd="1" destOrd="0" presId="urn:microsoft.com/office/officeart/2005/8/layout/hierarchy4"/>
    <dgm:cxn modelId="{550C4A54-C318-40F6-8041-2AA01F127271}" type="presParOf" srcId="{5B3C806C-A951-44F9-8C10-CF40DB5027C0}" destId="{965E57E8-09C3-4962-AA1E-541F9B6ED6FD}" srcOrd="2" destOrd="0" presId="urn:microsoft.com/office/officeart/2005/8/layout/hierarchy4"/>
    <dgm:cxn modelId="{BCE6D45E-C798-4E12-AE2C-B14EA322468E}" type="presParOf" srcId="{965E57E8-09C3-4962-AA1E-541F9B6ED6FD}" destId="{E01496A9-5A16-42A4-899A-240FB3B7F925}" srcOrd="0" destOrd="0" presId="urn:microsoft.com/office/officeart/2005/8/layout/hierarchy4"/>
    <dgm:cxn modelId="{F44B347E-1EC3-4BF6-8ED2-D6F9C58C863E}" type="presParOf" srcId="{965E57E8-09C3-4962-AA1E-541F9B6ED6FD}" destId="{E687D27E-8AD1-4EB9-989F-822ACB36F084}" srcOrd="1" destOrd="0" presId="urn:microsoft.com/office/officeart/2005/8/layout/hierarchy4"/>
    <dgm:cxn modelId="{31EAF03A-E84B-4660-881A-097E07DD896A}" type="presParOf" srcId="{965E57E8-09C3-4962-AA1E-541F9B6ED6FD}" destId="{34815D4D-134A-4DD2-92CB-427348B89042}" srcOrd="2" destOrd="0" presId="urn:microsoft.com/office/officeart/2005/8/layout/hierarchy4"/>
    <dgm:cxn modelId="{EA230B63-5E20-4DCF-AB0A-D446CA867A81}" type="presParOf" srcId="{34815D4D-134A-4DD2-92CB-427348B89042}" destId="{35E0425A-4CC4-44DB-8691-331A89A69C1F}" srcOrd="0" destOrd="0" presId="urn:microsoft.com/office/officeart/2005/8/layout/hierarchy4"/>
    <dgm:cxn modelId="{C6EF026F-B201-439E-A134-F45BE140D7EE}" type="presParOf" srcId="{35E0425A-4CC4-44DB-8691-331A89A69C1F}" destId="{DD86FAEB-EA6B-4BF4-B68C-E56195B552A1}" srcOrd="0" destOrd="0" presId="urn:microsoft.com/office/officeart/2005/8/layout/hierarchy4"/>
    <dgm:cxn modelId="{6DDACB6B-92EB-4A49-BA25-66835FD520D8}" type="presParOf" srcId="{35E0425A-4CC4-44DB-8691-331A89A69C1F}" destId="{AA12728E-DB2D-445A-912D-58845C301610}"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81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481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81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A2BCEDD-43B9-4CF9-ADA9-0DD56EE124F2}" type="slidenum">
              <a:rPr lang="en-US"/>
              <a:pPr>
                <a:defRPr/>
              </a:pPr>
              <a:t>‹#›</a:t>
            </a:fld>
            <a:endParaRPr lang="en-US"/>
          </a:p>
        </p:txBody>
      </p:sp>
    </p:spTree>
    <p:extLst>
      <p:ext uri="{BB962C8B-B14F-4D97-AF65-F5344CB8AC3E}">
        <p14:creationId xmlns:p14="http://schemas.microsoft.com/office/powerpoint/2010/main" val="85276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E21CD2D-D56F-4C2E-A4BB-9655A768F5F1}" type="slidenum">
              <a:rPr lang="en-US"/>
              <a:pPr>
                <a:defRPr/>
              </a:pPr>
              <a:t>‹#›</a:t>
            </a:fld>
            <a:endParaRPr lang="en-US"/>
          </a:p>
        </p:txBody>
      </p:sp>
    </p:spTree>
    <p:extLst>
      <p:ext uri="{BB962C8B-B14F-4D97-AF65-F5344CB8AC3E}">
        <p14:creationId xmlns:p14="http://schemas.microsoft.com/office/powerpoint/2010/main" val="43331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Benefit –In contrast to Indemnity based policies, multiple policies can trigger and pay subject to overall income commensuration </a:t>
            </a:r>
          </a:p>
          <a:p>
            <a:r>
              <a:rPr lang="en-US" baseline="0" dirty="0" smtClean="0"/>
              <a:t>** generally – limited cover is available to dependent spouse, children and non earners  </a:t>
            </a:r>
            <a:r>
              <a:rPr lang="en-US" dirty="0" smtClean="0"/>
              <a:t> </a:t>
            </a:r>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3</a:t>
            </a:fld>
            <a:endParaRPr lang="en-US"/>
          </a:p>
        </p:txBody>
      </p:sp>
    </p:spTree>
    <p:extLst>
      <p:ext uri="{BB962C8B-B14F-4D97-AF65-F5344CB8AC3E}">
        <p14:creationId xmlns:p14="http://schemas.microsoft.com/office/powerpoint/2010/main" val="369427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13</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Arial" charset="0"/>
                <a:ea typeface="+mn-ea"/>
                <a:cs typeface="+mn-cs"/>
              </a:rPr>
              <a:t>Note:</a:t>
            </a:r>
          </a:p>
          <a:p>
            <a:r>
              <a:rPr lang="en-IN" sz="1200" b="1" i="0" u="none" strike="noStrike" kern="1200" baseline="0" dirty="0" smtClean="0">
                <a:solidFill>
                  <a:schemeClr val="tx1"/>
                </a:solidFill>
                <a:latin typeface="Arial" charset="0"/>
                <a:ea typeface="+mn-ea"/>
                <a:cs typeface="+mn-cs"/>
              </a:rPr>
              <a:t>Relevant Sum Insured </a:t>
            </a:r>
            <a:r>
              <a:rPr lang="en-IN" sz="1200" b="0" i="0" u="none" strike="noStrike" kern="1200" baseline="0" dirty="0" smtClean="0">
                <a:solidFill>
                  <a:schemeClr val="tx1"/>
                </a:solidFill>
                <a:latin typeface="Arial" charset="0"/>
                <a:ea typeface="+mn-ea"/>
                <a:cs typeface="+mn-cs"/>
              </a:rPr>
              <a:t>refers to the Sum Insured of the primary covers, under which the claim is payable. Primary covers include</a:t>
            </a:r>
          </a:p>
          <a:p>
            <a:r>
              <a:rPr lang="en-IN" sz="1200" b="0" i="0" u="none" strike="noStrike" kern="1200" baseline="0" dirty="0" smtClean="0">
                <a:solidFill>
                  <a:schemeClr val="tx1"/>
                </a:solidFill>
                <a:latin typeface="Arial" charset="0"/>
                <a:ea typeface="+mn-ea"/>
                <a:cs typeface="+mn-cs"/>
              </a:rPr>
              <a:t>Accidental Death/ Permanent Total Disablement/ Permanent Partial Disablement/ Temporary Total Disablement</a:t>
            </a:r>
          </a:p>
          <a:p>
            <a:r>
              <a:rPr lang="en-IN" sz="1200" b="1" i="0" u="none" strike="noStrike" kern="1200" baseline="0" dirty="0" smtClean="0">
                <a:solidFill>
                  <a:schemeClr val="tx1"/>
                </a:solidFill>
                <a:latin typeface="Arial" charset="0"/>
                <a:ea typeface="+mn-ea"/>
                <a:cs typeface="+mn-cs"/>
              </a:rPr>
              <a:t>Valid claim </a:t>
            </a:r>
            <a:r>
              <a:rPr lang="en-IN" sz="1200" b="0" i="0" u="none" strike="noStrike" kern="1200" baseline="0" dirty="0" smtClean="0">
                <a:solidFill>
                  <a:schemeClr val="tx1"/>
                </a:solidFill>
                <a:latin typeface="Arial" charset="0"/>
                <a:ea typeface="+mn-ea"/>
                <a:cs typeface="+mn-cs"/>
              </a:rPr>
              <a:t>refers to the claim payable under primary covers i.e. Accidental Death/ Permanent Total Disablement/ Permanent Partial</a:t>
            </a:r>
          </a:p>
          <a:p>
            <a:r>
              <a:rPr lang="en-IN" sz="1200" b="0" i="0" u="none" strike="noStrike" kern="1200" baseline="0" dirty="0" smtClean="0">
                <a:solidFill>
                  <a:schemeClr val="tx1"/>
                </a:solidFill>
                <a:latin typeface="Arial" charset="0"/>
                <a:ea typeface="+mn-ea"/>
                <a:cs typeface="+mn-cs"/>
              </a:rPr>
              <a:t>Disablement/ Temporary Total Disablement</a:t>
            </a:r>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14</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16</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17</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IN" dirty="0" smtClean="0"/>
              <a:t>Please Note:</a:t>
            </a:r>
          </a:p>
          <a:p>
            <a:pPr marL="285750" indent="-285750">
              <a:buFont typeface="Arial" pitchFamily="34" charset="0"/>
              <a:buChar char="•"/>
            </a:pPr>
            <a:endParaRPr lang="en-IN" dirty="0" smtClean="0"/>
          </a:p>
          <a:p>
            <a:pPr marL="285750" indent="-285750">
              <a:buFont typeface="Arial" pitchFamily="34" charset="0"/>
              <a:buChar char="•"/>
            </a:pPr>
            <a:r>
              <a:rPr lang="en-IN" dirty="0" smtClean="0"/>
              <a:t>The </a:t>
            </a:r>
            <a:r>
              <a:rPr lang="en-IN" b="1" dirty="0" smtClean="0"/>
              <a:t>Insured Person </a:t>
            </a:r>
            <a:r>
              <a:rPr lang="en-IN" dirty="0" smtClean="0"/>
              <a:t>must disclose all </a:t>
            </a:r>
            <a:r>
              <a:rPr lang="en-IN" b="1" dirty="0" smtClean="0"/>
              <a:t>Pre-Existing Disease/s, injury/ disability </a:t>
            </a:r>
            <a:r>
              <a:rPr lang="en-IN" dirty="0" smtClean="0"/>
              <a:t>before taking the Policy. Non-disclosure may result in claim not being  paid.</a:t>
            </a:r>
          </a:p>
          <a:p>
            <a:pPr marL="285750" indent="-285750">
              <a:buFont typeface="Arial" pitchFamily="34" charset="0"/>
              <a:buChar char="•"/>
            </a:pPr>
            <a:r>
              <a:rPr lang="en-IN" dirty="0" smtClean="0"/>
              <a:t>The </a:t>
            </a:r>
            <a:r>
              <a:rPr lang="en-IN" b="1" dirty="0" smtClean="0"/>
              <a:t>Insured Person </a:t>
            </a:r>
            <a:r>
              <a:rPr lang="en-IN" dirty="0" smtClean="0"/>
              <a:t>must disclose any change in material information during the </a:t>
            </a:r>
            <a:r>
              <a:rPr lang="en-IN" b="1" dirty="0" smtClean="0"/>
              <a:t>Policy Period</a:t>
            </a:r>
            <a:r>
              <a:rPr lang="en-IN" dirty="0" smtClean="0"/>
              <a:t>.</a:t>
            </a:r>
          </a:p>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34</a:t>
            </a:fld>
            <a:endParaRPr lang="en-US"/>
          </a:p>
        </p:txBody>
      </p:sp>
    </p:spTree>
    <p:extLst>
      <p:ext uri="{BB962C8B-B14F-4D97-AF65-F5344CB8AC3E}">
        <p14:creationId xmlns:p14="http://schemas.microsoft.com/office/powerpoint/2010/main" val="5268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38</a:t>
            </a:fld>
            <a:endParaRPr lang="en-US"/>
          </a:p>
        </p:txBody>
      </p:sp>
    </p:spTree>
    <p:extLst>
      <p:ext uri="{BB962C8B-B14F-4D97-AF65-F5344CB8AC3E}">
        <p14:creationId xmlns:p14="http://schemas.microsoft.com/office/powerpoint/2010/main" val="351662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a:defRPr/>
            </a:pPr>
            <a:endParaRPr lang="en-IN"/>
          </a:p>
        </p:txBody>
      </p:sp>
      <p:sp>
        <p:nvSpPr>
          <p:cNvPr id="5" name="Date Placeholder 4"/>
          <p:cNvSpPr>
            <a:spLocks noGrp="1"/>
          </p:cNvSpPr>
          <p:nvPr>
            <p:ph type="dt" idx="11"/>
          </p:nvPr>
        </p:nvSpPr>
        <p:spPr>
          <a:xfrm>
            <a:off x="3970938" y="0"/>
            <a:ext cx="3037840" cy="464820"/>
          </a:xfrm>
          <a:prstGeom prst="rect">
            <a:avLst/>
          </a:prstGeom>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a:xfrm>
            <a:off x="0" y="8829967"/>
            <a:ext cx="3037840" cy="464820"/>
          </a:xfrm>
          <a:prstGeom prst="rect">
            <a:avLst/>
          </a:prstGeom>
        </p:spPr>
        <p:txBody>
          <a:bodyPr/>
          <a:lstStyle/>
          <a:p>
            <a:pPr>
              <a:defRPr/>
            </a:pPr>
            <a:endParaRPr lang="en-IN"/>
          </a:p>
        </p:txBody>
      </p:sp>
      <p:sp>
        <p:nvSpPr>
          <p:cNvPr id="7" name="Slide Number Placeholder 6"/>
          <p:cNvSpPr>
            <a:spLocks noGrp="1"/>
          </p:cNvSpPr>
          <p:nvPr>
            <p:ph type="sldNum" sz="quarter" idx="13"/>
          </p:nvPr>
        </p:nvSpPr>
        <p:spPr>
          <a:xfrm>
            <a:off x="3970938" y="8829967"/>
            <a:ext cx="3037840" cy="464820"/>
          </a:xfrm>
          <a:prstGeom prst="rect">
            <a:avLst/>
          </a:prstGeom>
        </p:spPr>
        <p:txBody>
          <a:bodyPr/>
          <a:lstStyle/>
          <a:p>
            <a:pPr>
              <a:defRPr/>
            </a:pPr>
            <a:fld id="{8C2A0B43-AEFB-4336-BE11-57CD1BB0F96A}" type="slidenum">
              <a:rPr lang="en-IN" smtClean="0"/>
              <a:pPr>
                <a:defRPr/>
              </a:pPr>
              <a:t>4</a:t>
            </a:fld>
            <a:endParaRPr lang="en-IN"/>
          </a:p>
        </p:txBody>
      </p:sp>
    </p:spTree>
    <p:extLst>
      <p:ext uri="{BB962C8B-B14F-4D97-AF65-F5344CB8AC3E}">
        <p14:creationId xmlns:p14="http://schemas.microsoft.com/office/powerpoint/2010/main" val="74059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6</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Arial" charset="0"/>
                <a:ea typeface="+mn-ea"/>
                <a:cs typeface="+mn-cs"/>
              </a:rPr>
              <a:t>Special Conditions -</a:t>
            </a:r>
          </a:p>
          <a:p>
            <a:r>
              <a:rPr lang="en-IN" sz="1200" b="0" i="0" u="none" strike="noStrike" kern="1200" baseline="0" dirty="0" smtClean="0">
                <a:solidFill>
                  <a:schemeClr val="tx1"/>
                </a:solidFill>
                <a:latin typeface="Arial" charset="0"/>
                <a:ea typeface="+mn-ea"/>
                <a:cs typeface="+mn-cs"/>
              </a:rPr>
              <a:t>a) </a:t>
            </a:r>
            <a:r>
              <a:rPr lang="en-IN" sz="1200" b="1" i="0" u="none" strike="noStrike" kern="1200" baseline="0" dirty="0" smtClean="0">
                <a:solidFill>
                  <a:schemeClr val="tx1"/>
                </a:solidFill>
                <a:latin typeface="Arial" charset="0"/>
                <a:ea typeface="+mn-ea"/>
                <a:cs typeface="+mn-cs"/>
              </a:rPr>
              <a:t>Coma of Specified Severity</a:t>
            </a:r>
          </a:p>
          <a:p>
            <a:r>
              <a:rPr lang="en-IN" sz="1200" b="0" i="0" u="none" strike="noStrike" kern="1200" baseline="0" dirty="0" smtClean="0">
                <a:solidFill>
                  <a:schemeClr val="tx1"/>
                </a:solidFill>
                <a:latin typeface="Arial" charset="0"/>
                <a:ea typeface="+mn-ea"/>
                <a:cs typeface="+mn-cs"/>
              </a:rPr>
              <a:t>i. If an </a:t>
            </a:r>
            <a:r>
              <a:rPr lang="en-IN" sz="1200" b="1" i="0" u="none" strike="noStrike" kern="1200" baseline="0" dirty="0" smtClean="0">
                <a:solidFill>
                  <a:schemeClr val="tx1"/>
                </a:solidFill>
                <a:latin typeface="Arial" charset="0"/>
                <a:ea typeface="+mn-ea"/>
                <a:cs typeface="+mn-cs"/>
              </a:rPr>
              <a:t>Insured Person </a:t>
            </a:r>
            <a:r>
              <a:rPr lang="en-IN" sz="1200" b="0" i="0" u="none" strike="noStrike" kern="1200" baseline="0" dirty="0" smtClean="0">
                <a:solidFill>
                  <a:schemeClr val="tx1"/>
                </a:solidFill>
                <a:latin typeface="Arial" charset="0"/>
                <a:ea typeface="+mn-ea"/>
                <a:cs typeface="+mn-cs"/>
              </a:rPr>
              <a:t>sustains </a:t>
            </a:r>
            <a:r>
              <a:rPr lang="en-IN" sz="1200" b="1" i="0" u="none" strike="noStrike" kern="1200" baseline="0" dirty="0" smtClean="0">
                <a:solidFill>
                  <a:schemeClr val="tx1"/>
                </a:solidFill>
                <a:latin typeface="Arial" charset="0"/>
                <a:ea typeface="+mn-ea"/>
                <a:cs typeface="+mn-cs"/>
              </a:rPr>
              <a:t>Injury </a:t>
            </a:r>
            <a:r>
              <a:rPr lang="en-IN" sz="1200" b="0" i="0" u="none" strike="noStrike" kern="1200" baseline="0" dirty="0" smtClean="0">
                <a:solidFill>
                  <a:schemeClr val="tx1"/>
                </a:solidFill>
                <a:latin typeface="Arial" charset="0"/>
                <a:ea typeface="+mn-ea"/>
                <a:cs typeface="+mn-cs"/>
              </a:rPr>
              <a:t>which directly results in the </a:t>
            </a:r>
            <a:r>
              <a:rPr lang="en-IN" sz="1200" b="1" i="0" u="none" strike="noStrike" kern="1200" baseline="0" dirty="0" smtClean="0">
                <a:solidFill>
                  <a:schemeClr val="tx1"/>
                </a:solidFill>
                <a:latin typeface="Arial" charset="0"/>
                <a:ea typeface="+mn-ea"/>
                <a:cs typeface="+mn-cs"/>
              </a:rPr>
              <a:t>Insured Person </a:t>
            </a:r>
            <a:r>
              <a:rPr lang="en-IN" sz="1200" b="0" i="0" u="none" strike="noStrike" kern="1200" baseline="0" dirty="0" smtClean="0">
                <a:solidFill>
                  <a:schemeClr val="tx1"/>
                </a:solidFill>
                <a:latin typeface="Arial" charset="0"/>
                <a:ea typeface="+mn-ea"/>
                <a:cs typeface="+mn-cs"/>
              </a:rPr>
              <a:t>being in an </a:t>
            </a:r>
            <a:r>
              <a:rPr lang="en-IN" sz="1200" b="1" i="0" u="none" strike="noStrike" kern="1200" baseline="0" dirty="0" smtClean="0">
                <a:solidFill>
                  <a:schemeClr val="tx1"/>
                </a:solidFill>
                <a:latin typeface="Arial" charset="0"/>
                <a:ea typeface="+mn-ea"/>
                <a:cs typeface="+mn-cs"/>
              </a:rPr>
              <a:t>Intensive Care Unit </a:t>
            </a:r>
            <a:r>
              <a:rPr lang="en-IN" sz="1200" b="0" i="0" u="none" strike="noStrike" kern="1200" baseline="0" dirty="0" smtClean="0">
                <a:solidFill>
                  <a:schemeClr val="tx1"/>
                </a:solidFill>
                <a:latin typeface="Arial" charset="0"/>
                <a:ea typeface="+mn-ea"/>
                <a:cs typeface="+mn-cs"/>
              </a:rPr>
              <a:t>of a </a:t>
            </a:r>
            <a:r>
              <a:rPr lang="en-IN" sz="1200" b="1" i="0" u="none" strike="noStrike" kern="1200" baseline="0" dirty="0" smtClean="0">
                <a:solidFill>
                  <a:schemeClr val="tx1"/>
                </a:solidFill>
                <a:latin typeface="Arial" charset="0"/>
                <a:ea typeface="+mn-ea"/>
                <a:cs typeface="+mn-cs"/>
              </a:rPr>
              <a:t>Hospital </a:t>
            </a:r>
            <a:r>
              <a:rPr lang="en-IN" sz="1200" b="0" i="0" u="none" strike="noStrike" kern="1200" baseline="0" dirty="0" smtClean="0">
                <a:solidFill>
                  <a:schemeClr val="tx1"/>
                </a:solidFill>
                <a:latin typeface="Arial" charset="0"/>
                <a:ea typeface="+mn-ea"/>
                <a:cs typeface="+mn-cs"/>
              </a:rPr>
              <a:t>in a state of</a:t>
            </a:r>
          </a:p>
          <a:p>
            <a:r>
              <a:rPr lang="en-IN" sz="1200" b="1" i="0" u="none" strike="noStrike" kern="1200" baseline="0" dirty="0" smtClean="0">
                <a:solidFill>
                  <a:schemeClr val="tx1"/>
                </a:solidFill>
                <a:latin typeface="Arial" charset="0"/>
                <a:ea typeface="+mn-ea"/>
                <a:cs typeface="+mn-cs"/>
              </a:rPr>
              <a:t>Coma of Specified Severity</a:t>
            </a:r>
            <a:r>
              <a:rPr lang="en-IN" sz="1200" b="0" i="0" u="none" strike="noStrike" kern="1200" baseline="0" dirty="0" smtClean="0">
                <a:solidFill>
                  <a:schemeClr val="tx1"/>
                </a:solidFill>
                <a:latin typeface="Arial" charset="0"/>
                <a:ea typeface="+mn-ea"/>
                <a:cs typeface="+mn-cs"/>
              </a:rPr>
              <a:t>, within 30 days of the date of </a:t>
            </a:r>
            <a:r>
              <a:rPr lang="en-IN" sz="1200" b="1" i="0" u="none" strike="noStrike" kern="1200" baseline="0" dirty="0" smtClean="0">
                <a:solidFill>
                  <a:schemeClr val="tx1"/>
                </a:solidFill>
                <a:latin typeface="Arial" charset="0"/>
                <a:ea typeface="+mn-ea"/>
                <a:cs typeface="+mn-cs"/>
              </a:rPr>
              <a:t>Accident</a:t>
            </a:r>
            <a:r>
              <a:rPr lang="en-IN" sz="1200" b="0" i="0" u="none" strike="noStrike" kern="1200" baseline="0" dirty="0" smtClean="0">
                <a:solidFill>
                  <a:schemeClr val="tx1"/>
                </a:solidFill>
                <a:latin typeface="Arial" charset="0"/>
                <a:ea typeface="+mn-ea"/>
                <a:cs typeface="+mn-cs"/>
              </a:rPr>
              <a:t>, then </a:t>
            </a:r>
            <a:r>
              <a:rPr lang="en-IN" sz="1200" b="1" i="0" u="none" strike="noStrike" kern="1200" baseline="0" dirty="0" smtClean="0">
                <a:solidFill>
                  <a:schemeClr val="tx1"/>
                </a:solidFill>
                <a:latin typeface="Arial" charset="0"/>
                <a:ea typeface="+mn-ea"/>
                <a:cs typeface="+mn-cs"/>
              </a:rPr>
              <a:t>We </a:t>
            </a:r>
            <a:r>
              <a:rPr lang="en-IN" sz="1200" b="0" i="0" u="none" strike="noStrike" kern="1200" baseline="0" dirty="0" smtClean="0">
                <a:solidFill>
                  <a:schemeClr val="tx1"/>
                </a:solidFill>
                <a:latin typeface="Arial" charset="0"/>
                <a:ea typeface="+mn-ea"/>
                <a:cs typeface="+mn-cs"/>
              </a:rPr>
              <a:t>will pay to the </a:t>
            </a:r>
            <a:r>
              <a:rPr lang="en-IN" sz="1200" b="1" i="0" u="none" strike="noStrike" kern="1200" baseline="0" dirty="0" smtClean="0">
                <a:solidFill>
                  <a:schemeClr val="tx1"/>
                </a:solidFill>
                <a:latin typeface="Arial" charset="0"/>
                <a:ea typeface="+mn-ea"/>
                <a:cs typeface="+mn-cs"/>
              </a:rPr>
              <a:t>Insured Person </a:t>
            </a:r>
            <a:r>
              <a:rPr lang="en-IN" sz="1200" b="0" i="0" u="none" strike="noStrike" kern="1200" baseline="0" dirty="0" smtClean="0">
                <a:solidFill>
                  <a:schemeClr val="tx1"/>
                </a:solidFill>
                <a:latin typeface="Arial" charset="0"/>
                <a:ea typeface="+mn-ea"/>
                <a:cs typeface="+mn-cs"/>
              </a:rPr>
              <a:t>the </a:t>
            </a:r>
            <a:r>
              <a:rPr lang="en-IN" sz="1200" b="1" i="0" u="none" strike="noStrike" kern="1200" baseline="0" dirty="0" smtClean="0">
                <a:solidFill>
                  <a:schemeClr val="tx1"/>
                </a:solidFill>
                <a:latin typeface="Arial" charset="0"/>
                <a:ea typeface="+mn-ea"/>
                <a:cs typeface="+mn-cs"/>
              </a:rPr>
              <a:t>Sum Insured </a:t>
            </a:r>
            <a:r>
              <a:rPr lang="en-IN" sz="1200" b="0" i="0" u="none" strike="noStrike" kern="1200" baseline="0" dirty="0" smtClean="0">
                <a:solidFill>
                  <a:schemeClr val="tx1"/>
                </a:solidFill>
                <a:latin typeface="Arial" charset="0"/>
                <a:ea typeface="+mn-ea"/>
                <a:cs typeface="+mn-cs"/>
              </a:rPr>
              <a:t>stated in the</a:t>
            </a:r>
          </a:p>
          <a:p>
            <a:r>
              <a:rPr lang="en-IN" sz="1200" b="0" i="0" u="none" strike="noStrike" kern="1200" baseline="0" dirty="0" smtClean="0">
                <a:solidFill>
                  <a:schemeClr val="tx1"/>
                </a:solidFill>
                <a:latin typeface="Arial" charset="0"/>
                <a:ea typeface="+mn-ea"/>
                <a:cs typeface="+mn-cs"/>
              </a:rPr>
              <a:t>Permanent Total Disablement section of the </a:t>
            </a:r>
            <a:r>
              <a:rPr lang="en-IN" sz="1200" b="1" i="0" u="none" strike="noStrike" kern="1200" baseline="0" dirty="0" smtClean="0">
                <a:solidFill>
                  <a:schemeClr val="tx1"/>
                </a:solidFill>
                <a:latin typeface="Arial" charset="0"/>
                <a:ea typeface="+mn-ea"/>
                <a:cs typeface="+mn-cs"/>
              </a:rPr>
              <a:t>Schedule</a:t>
            </a:r>
            <a:r>
              <a:rPr lang="en-IN" sz="1200" b="0" i="0" u="none" strike="noStrike" kern="1200" baseline="0" dirty="0" smtClean="0">
                <a:solidFill>
                  <a:schemeClr val="tx1"/>
                </a:solidFill>
                <a:latin typeface="Arial" charset="0"/>
                <a:ea typeface="+mn-ea"/>
                <a:cs typeface="+mn-cs"/>
              </a:rPr>
              <a:t>.</a:t>
            </a:r>
          </a:p>
          <a:p>
            <a:r>
              <a:rPr lang="en-IN" sz="1200" b="0" i="0" u="none" strike="noStrike" kern="1200" baseline="0" dirty="0" smtClean="0">
                <a:solidFill>
                  <a:schemeClr val="tx1"/>
                </a:solidFill>
                <a:latin typeface="Arial" charset="0"/>
                <a:ea typeface="+mn-ea"/>
                <a:cs typeface="+mn-cs"/>
              </a:rPr>
              <a:t>ii. The </a:t>
            </a:r>
            <a:r>
              <a:rPr lang="en-IN" sz="1200" b="1" i="0" u="none" strike="noStrike" kern="1200" baseline="0" dirty="0" smtClean="0">
                <a:solidFill>
                  <a:schemeClr val="tx1"/>
                </a:solidFill>
                <a:latin typeface="Arial" charset="0"/>
                <a:ea typeface="+mn-ea"/>
                <a:cs typeface="+mn-cs"/>
              </a:rPr>
              <a:t>Coma of Specified Severity </a:t>
            </a:r>
            <a:r>
              <a:rPr lang="en-IN" sz="1200" b="0" i="0" u="none" strike="noStrike" kern="1200" baseline="0" dirty="0" smtClean="0">
                <a:solidFill>
                  <a:schemeClr val="tx1"/>
                </a:solidFill>
                <a:latin typeface="Arial" charset="0"/>
                <a:ea typeface="+mn-ea"/>
                <a:cs typeface="+mn-cs"/>
              </a:rPr>
              <a:t>should be for a minimum continuous period of 180 days or more for any benefits to be payable.</a:t>
            </a:r>
          </a:p>
          <a:p>
            <a:r>
              <a:rPr lang="en-IN" sz="1200" b="0" i="0" u="none" strike="noStrike" kern="1200" baseline="0" dirty="0" smtClean="0">
                <a:solidFill>
                  <a:schemeClr val="tx1"/>
                </a:solidFill>
                <a:latin typeface="Arial" charset="0"/>
                <a:ea typeface="+mn-ea"/>
                <a:cs typeface="+mn-cs"/>
              </a:rPr>
              <a:t>b) </a:t>
            </a:r>
            <a:r>
              <a:rPr lang="en-IN" sz="1200" b="1" i="0" u="none" strike="noStrike" kern="1200" baseline="0" dirty="0" smtClean="0">
                <a:solidFill>
                  <a:schemeClr val="tx1"/>
                </a:solidFill>
                <a:latin typeface="Arial" charset="0"/>
                <a:ea typeface="+mn-ea"/>
                <a:cs typeface="+mn-cs"/>
              </a:rPr>
              <a:t>Permanent Paralysis of Limbs</a:t>
            </a:r>
          </a:p>
          <a:p>
            <a:r>
              <a:rPr lang="en-IN" sz="1200" b="1" i="0" u="none" strike="noStrike" kern="1200" baseline="0" dirty="0" smtClean="0">
                <a:solidFill>
                  <a:schemeClr val="tx1"/>
                </a:solidFill>
                <a:latin typeface="Arial" charset="0"/>
                <a:ea typeface="+mn-ea"/>
                <a:cs typeface="+mn-cs"/>
              </a:rPr>
              <a:t>Permanent Paralysis of Limbs </a:t>
            </a:r>
            <a:r>
              <a:rPr lang="en-IN" sz="1200" b="0" i="0" u="none" strike="noStrike" kern="1200" baseline="0" dirty="0" smtClean="0">
                <a:solidFill>
                  <a:schemeClr val="tx1"/>
                </a:solidFill>
                <a:latin typeface="Arial" charset="0"/>
                <a:ea typeface="+mn-ea"/>
                <a:cs typeface="+mn-cs"/>
              </a:rPr>
              <a:t>arising out of accident should be for a minimum continuous period of 12 months or more for any benefits to be</a:t>
            </a:r>
          </a:p>
          <a:p>
            <a:r>
              <a:rPr lang="en-IN" sz="1200" b="0" i="0" u="none" strike="noStrike" kern="1200" baseline="0" dirty="0" smtClean="0">
                <a:solidFill>
                  <a:schemeClr val="tx1"/>
                </a:solidFill>
                <a:latin typeface="Arial" charset="0"/>
                <a:ea typeface="+mn-ea"/>
                <a:cs typeface="+mn-cs"/>
              </a:rPr>
              <a:t>payable. And should be confirmed by specialist medical practitioner.</a:t>
            </a:r>
          </a:p>
          <a:p>
            <a:r>
              <a:rPr lang="en-IN" sz="1200" b="0" i="0" u="none" strike="noStrike" kern="1200" baseline="0" dirty="0" smtClean="0">
                <a:solidFill>
                  <a:schemeClr val="tx1"/>
                </a:solidFill>
                <a:latin typeface="Arial" charset="0"/>
                <a:ea typeface="+mn-ea"/>
                <a:cs typeface="+mn-cs"/>
              </a:rPr>
              <a:t>c) </a:t>
            </a:r>
            <a:r>
              <a:rPr lang="en-IN" sz="1200" b="1" i="0" u="none" strike="noStrike" kern="1200" baseline="0" dirty="0" smtClean="0">
                <a:solidFill>
                  <a:schemeClr val="tx1"/>
                </a:solidFill>
                <a:latin typeface="Arial" charset="0"/>
                <a:ea typeface="+mn-ea"/>
                <a:cs typeface="+mn-cs"/>
              </a:rPr>
              <a:t>Accidental Head injury</a:t>
            </a:r>
          </a:p>
          <a:p>
            <a:r>
              <a:rPr lang="en-IN" sz="1200" b="0" i="0" u="none" strike="noStrike" kern="1200" baseline="0" dirty="0" smtClean="0">
                <a:solidFill>
                  <a:schemeClr val="tx1"/>
                </a:solidFill>
                <a:latin typeface="Arial" charset="0"/>
                <a:ea typeface="+mn-ea"/>
                <a:cs typeface="+mn-cs"/>
              </a:rPr>
              <a:t>The Accidental Head injury must result in an inability to perform at least four (4) of the following Activities of Daily Living either with or without</a:t>
            </a:r>
          </a:p>
          <a:p>
            <a:r>
              <a:rPr lang="en-IN" sz="1200" b="0" i="0" u="none" strike="noStrike" kern="1200" baseline="0" dirty="0" smtClean="0">
                <a:solidFill>
                  <a:schemeClr val="tx1"/>
                </a:solidFill>
                <a:latin typeface="Arial" charset="0"/>
                <a:ea typeface="+mn-ea"/>
                <a:cs typeface="+mn-cs"/>
              </a:rPr>
              <a:t>the use of mechanical equipment, special devices or other aids and adaptations in use for disabled persons. For the purpose of this benefit,</a:t>
            </a:r>
          </a:p>
          <a:p>
            <a:r>
              <a:rPr lang="en-IN" sz="1200" b="0" i="0" u="none" strike="noStrike" kern="1200" baseline="0" dirty="0" smtClean="0">
                <a:solidFill>
                  <a:schemeClr val="tx1"/>
                </a:solidFill>
                <a:latin typeface="Arial" charset="0"/>
                <a:ea typeface="+mn-ea"/>
                <a:cs typeface="+mn-cs"/>
              </a:rPr>
              <a:t>the word “permanent” shall mean beyond the scope of recovery with current medical knowledge and technology.</a:t>
            </a:r>
          </a:p>
          <a:p>
            <a:r>
              <a:rPr lang="en-IN" sz="1200" b="0" i="0" u="none" strike="noStrike" kern="1200" baseline="0" dirty="0" smtClean="0">
                <a:solidFill>
                  <a:schemeClr val="tx1"/>
                </a:solidFill>
                <a:latin typeface="Arial" charset="0"/>
                <a:ea typeface="+mn-ea"/>
                <a:cs typeface="+mn-cs"/>
              </a:rPr>
              <a:t>The Activities of Daily Living are:</a:t>
            </a:r>
          </a:p>
          <a:p>
            <a:r>
              <a:rPr lang="en-IN" sz="1200" b="0" i="0" u="none" strike="noStrike" kern="1200" baseline="0" dirty="0" smtClean="0">
                <a:solidFill>
                  <a:schemeClr val="tx1"/>
                </a:solidFill>
                <a:latin typeface="Arial" charset="0"/>
                <a:ea typeface="+mn-ea"/>
                <a:cs typeface="+mn-cs"/>
              </a:rPr>
              <a:t>i. Washing: the ability to wash in the bath or shower (including getting into and out of the bath or shower) or wash satisfactorily by other means;</a:t>
            </a:r>
          </a:p>
          <a:p>
            <a:r>
              <a:rPr lang="en-IN" sz="1200" b="0" i="0" u="none" strike="noStrike" kern="1200" baseline="0" dirty="0" smtClean="0">
                <a:solidFill>
                  <a:schemeClr val="tx1"/>
                </a:solidFill>
                <a:latin typeface="Arial" charset="0"/>
                <a:ea typeface="+mn-ea"/>
                <a:cs typeface="+mn-cs"/>
              </a:rPr>
              <a:t>ii. Dressing: the ability to put on, take off, secure and unfasten all garments and, as appropriate, any braces, artificial limbs or other surgical</a:t>
            </a:r>
          </a:p>
          <a:p>
            <a:r>
              <a:rPr lang="en-IN" sz="1200" b="0" i="0" u="none" strike="noStrike" kern="1200" baseline="0" dirty="0" smtClean="0">
                <a:solidFill>
                  <a:schemeClr val="tx1"/>
                </a:solidFill>
                <a:latin typeface="Arial" charset="0"/>
                <a:ea typeface="+mn-ea"/>
                <a:cs typeface="+mn-cs"/>
              </a:rPr>
              <a:t>appliances;</a:t>
            </a:r>
          </a:p>
          <a:p>
            <a:r>
              <a:rPr lang="en-IN" sz="1200" b="0" i="0" u="none" strike="noStrike" kern="1200" baseline="0" dirty="0" smtClean="0">
                <a:solidFill>
                  <a:schemeClr val="tx1"/>
                </a:solidFill>
                <a:latin typeface="Arial" charset="0"/>
                <a:ea typeface="+mn-ea"/>
                <a:cs typeface="+mn-cs"/>
              </a:rPr>
              <a:t>iii. Transferring: the ability to move from a bed to an upright chair or wheelchair and vice versa;</a:t>
            </a:r>
          </a:p>
          <a:p>
            <a:r>
              <a:rPr lang="en-IN" sz="1200" b="0" i="0" u="none" strike="noStrike" kern="1200" baseline="0" dirty="0" smtClean="0">
                <a:solidFill>
                  <a:schemeClr val="tx1"/>
                </a:solidFill>
                <a:latin typeface="Arial" charset="0"/>
                <a:ea typeface="+mn-ea"/>
                <a:cs typeface="+mn-cs"/>
              </a:rPr>
              <a:t>iv. Mobility: the ability to move indoors from room to room on level surfaces;</a:t>
            </a:r>
          </a:p>
          <a:p>
            <a:r>
              <a:rPr lang="en-IN" sz="1200" b="0" i="0" u="none" strike="noStrike" kern="1200" baseline="0" dirty="0" smtClean="0">
                <a:solidFill>
                  <a:schemeClr val="tx1"/>
                </a:solidFill>
                <a:latin typeface="Arial" charset="0"/>
                <a:ea typeface="+mn-ea"/>
                <a:cs typeface="+mn-cs"/>
              </a:rPr>
              <a:t>v. Toileting: the ability to use the lavatory or otherwise manage bowel and bladder functions so as to maintain a satisfactory level of personal</a:t>
            </a:r>
          </a:p>
          <a:p>
            <a:r>
              <a:rPr lang="en-IN" sz="1200" b="0" i="0" u="none" strike="noStrike" kern="1200" baseline="0" dirty="0" smtClean="0">
                <a:solidFill>
                  <a:schemeClr val="tx1"/>
                </a:solidFill>
                <a:latin typeface="Arial" charset="0"/>
                <a:ea typeface="+mn-ea"/>
                <a:cs typeface="+mn-cs"/>
              </a:rPr>
              <a:t>hygiene;</a:t>
            </a:r>
          </a:p>
          <a:p>
            <a:r>
              <a:rPr lang="en-IN" sz="1200" b="0" i="0" u="none" strike="noStrike" kern="1200" baseline="0" dirty="0" smtClean="0">
                <a:solidFill>
                  <a:schemeClr val="tx1"/>
                </a:solidFill>
                <a:latin typeface="Arial" charset="0"/>
                <a:ea typeface="+mn-ea"/>
                <a:cs typeface="+mn-cs"/>
              </a:rPr>
              <a:t>vi. Feeding: the ability to feed oneself once food has been prepared and made available.</a:t>
            </a:r>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7</a:t>
            </a:fld>
            <a:endParaRPr lang="en-US"/>
          </a:p>
        </p:txBody>
      </p:sp>
    </p:spTree>
    <p:extLst>
      <p:ext uri="{BB962C8B-B14F-4D97-AF65-F5344CB8AC3E}">
        <p14:creationId xmlns:p14="http://schemas.microsoft.com/office/powerpoint/2010/main" val="320256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8</a:t>
            </a:fld>
            <a:endParaRPr lang="en-US"/>
          </a:p>
        </p:txBody>
      </p:sp>
    </p:spTree>
    <p:extLst>
      <p:ext uri="{BB962C8B-B14F-4D97-AF65-F5344CB8AC3E}">
        <p14:creationId xmlns:p14="http://schemas.microsoft.com/office/powerpoint/2010/main" val="320256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Arial" charset="0"/>
                <a:ea typeface="+mn-ea"/>
                <a:cs typeface="+mn-cs"/>
              </a:rPr>
              <a:t>Special Conditions</a:t>
            </a:r>
          </a:p>
          <a:p>
            <a:r>
              <a:rPr lang="en-IN" sz="1200" b="0" i="0" u="none" strike="noStrike" kern="1200" baseline="0" dirty="0" smtClean="0">
                <a:solidFill>
                  <a:schemeClr val="tx1"/>
                </a:solidFill>
                <a:latin typeface="Arial" charset="0"/>
                <a:ea typeface="+mn-ea"/>
                <a:cs typeface="+mn-cs"/>
              </a:rPr>
              <a:t>a) </a:t>
            </a:r>
            <a:r>
              <a:rPr lang="en-IN" sz="1200" b="1" i="0" u="none" strike="noStrike" kern="1200" baseline="0" dirty="0" smtClean="0">
                <a:solidFill>
                  <a:schemeClr val="tx1"/>
                </a:solidFill>
                <a:latin typeface="Arial" charset="0"/>
                <a:ea typeface="+mn-ea"/>
                <a:cs typeface="+mn-cs"/>
              </a:rPr>
              <a:t>Burns</a:t>
            </a:r>
          </a:p>
          <a:p>
            <a:r>
              <a:rPr lang="en-IN" sz="1200" b="0" i="0" u="none" strike="noStrike" kern="1200" baseline="0" dirty="0" smtClean="0">
                <a:solidFill>
                  <a:schemeClr val="tx1"/>
                </a:solidFill>
                <a:latin typeface="Arial" charset="0"/>
                <a:ea typeface="+mn-ea"/>
                <a:cs typeface="+mn-cs"/>
              </a:rPr>
              <a:t>If during the Policy Year, the Insured Person sustains Injury which results in Second Degree Burns or Third Degree Burns, then We agree to pay</a:t>
            </a:r>
          </a:p>
          <a:p>
            <a:r>
              <a:rPr lang="en-IN" sz="1200" b="0" i="0" u="none" strike="noStrike" kern="1200" baseline="0" dirty="0" smtClean="0">
                <a:solidFill>
                  <a:schemeClr val="tx1"/>
                </a:solidFill>
                <a:latin typeface="Arial" charset="0"/>
                <a:ea typeface="+mn-ea"/>
                <a:cs typeface="+mn-cs"/>
              </a:rPr>
              <a:t>the percentage of the Sum Insured shown in the Table of Events below and as specified in the Schedule.</a:t>
            </a:r>
          </a:p>
          <a:p>
            <a:r>
              <a:rPr lang="en-IN" sz="1200" b="0" i="0" u="none" strike="noStrike" kern="1200" baseline="0" dirty="0" smtClean="0">
                <a:solidFill>
                  <a:schemeClr val="tx1"/>
                </a:solidFill>
                <a:latin typeface="Arial" charset="0"/>
                <a:ea typeface="+mn-ea"/>
                <a:cs typeface="+mn-cs"/>
              </a:rPr>
              <a:t>i. Rule of nine - A system used by </a:t>
            </a:r>
            <a:r>
              <a:rPr lang="en-IN" sz="1200" b="1" i="0" u="none" strike="noStrike" kern="1200" baseline="0" dirty="0" smtClean="0">
                <a:solidFill>
                  <a:schemeClr val="tx1"/>
                </a:solidFill>
                <a:latin typeface="Arial" charset="0"/>
                <a:ea typeface="+mn-ea"/>
                <a:cs typeface="+mn-cs"/>
              </a:rPr>
              <a:t>Medical Practitioners </a:t>
            </a:r>
            <a:r>
              <a:rPr lang="en-IN" sz="1200" b="0" i="0" u="none" strike="noStrike" kern="1200" baseline="0" dirty="0" smtClean="0">
                <a:solidFill>
                  <a:schemeClr val="tx1"/>
                </a:solidFill>
                <a:latin typeface="Arial" charset="0"/>
                <a:ea typeface="+mn-ea"/>
                <a:cs typeface="+mn-cs"/>
              </a:rPr>
              <a:t>for assessing the percentage of the body surface affected by </a:t>
            </a:r>
            <a:r>
              <a:rPr lang="en-IN" sz="1200" b="1" i="0" u="none" strike="noStrike" kern="1200" baseline="0" dirty="0" smtClean="0">
                <a:solidFill>
                  <a:schemeClr val="tx1"/>
                </a:solidFill>
                <a:latin typeface="Arial" charset="0"/>
                <a:ea typeface="+mn-ea"/>
                <a:cs typeface="+mn-cs"/>
              </a:rPr>
              <a:t>Burns</a:t>
            </a:r>
            <a:r>
              <a:rPr lang="en-IN" sz="1200" b="0" i="0" u="none" strike="noStrike" kern="1200" baseline="0" dirty="0" smtClean="0">
                <a:solidFill>
                  <a:schemeClr val="tx1"/>
                </a:solidFill>
                <a:latin typeface="Arial" charset="0"/>
                <a:ea typeface="+mn-ea"/>
                <a:cs typeface="+mn-cs"/>
              </a:rPr>
              <a:t>. In this system, the</a:t>
            </a:r>
          </a:p>
          <a:p>
            <a:r>
              <a:rPr lang="en-IN" sz="1200" b="0" i="0" u="none" strike="noStrike" kern="1200" baseline="0" dirty="0" smtClean="0">
                <a:solidFill>
                  <a:schemeClr val="tx1"/>
                </a:solidFill>
                <a:latin typeface="Arial" charset="0"/>
                <a:ea typeface="+mn-ea"/>
                <a:cs typeface="+mn-cs"/>
              </a:rPr>
              <a:t>head and each arm cover 9% of the body; the front of the body and the back of the body and each leg covers 18% of the body. The groin</a:t>
            </a:r>
          </a:p>
          <a:p>
            <a:r>
              <a:rPr lang="en-IN" sz="1200" b="0" i="0" u="none" strike="noStrike" kern="1200" baseline="0" dirty="0" smtClean="0">
                <a:solidFill>
                  <a:schemeClr val="tx1"/>
                </a:solidFill>
                <a:latin typeface="Arial" charset="0"/>
                <a:ea typeface="+mn-ea"/>
                <a:cs typeface="+mn-cs"/>
              </a:rPr>
              <a:t>covers the remaining 1%.</a:t>
            </a:r>
          </a:p>
          <a:p>
            <a:r>
              <a:rPr lang="en-IN" sz="1200" b="0" i="0" u="none" strike="noStrike" kern="1200" baseline="0" dirty="0" smtClean="0">
                <a:solidFill>
                  <a:schemeClr val="tx1"/>
                </a:solidFill>
                <a:latin typeface="Arial" charset="0"/>
                <a:ea typeface="+mn-ea"/>
                <a:cs typeface="+mn-cs"/>
              </a:rPr>
              <a:t>ii. Second Degree Burns - </a:t>
            </a:r>
            <a:r>
              <a:rPr lang="en-IN" sz="1200" b="1" i="0" u="none" strike="noStrike" kern="1200" baseline="0" dirty="0" smtClean="0">
                <a:solidFill>
                  <a:schemeClr val="tx1"/>
                </a:solidFill>
                <a:latin typeface="Arial" charset="0"/>
                <a:ea typeface="+mn-ea"/>
                <a:cs typeface="+mn-cs"/>
              </a:rPr>
              <a:t>Burns </a:t>
            </a:r>
            <a:r>
              <a:rPr lang="en-IN" sz="1200" b="0" i="0" u="none" strike="noStrike" kern="1200" baseline="0" dirty="0" smtClean="0">
                <a:solidFill>
                  <a:schemeClr val="tx1"/>
                </a:solidFill>
                <a:latin typeface="Arial" charset="0"/>
                <a:ea typeface="+mn-ea"/>
                <a:cs typeface="+mn-cs"/>
              </a:rPr>
              <a:t>which penetrate beyond the epidermis, causing formation of blisters.</a:t>
            </a:r>
          </a:p>
          <a:p>
            <a:r>
              <a:rPr lang="en-IN" sz="1200" b="0" i="0" u="none" strike="noStrike" kern="1200" baseline="0" dirty="0" smtClean="0">
                <a:solidFill>
                  <a:schemeClr val="tx1"/>
                </a:solidFill>
                <a:latin typeface="Arial" charset="0"/>
                <a:ea typeface="+mn-ea"/>
                <a:cs typeface="+mn-cs"/>
              </a:rPr>
              <a:t>iii. Third Degree Burns – There must be third-degree burns with scarring that cover, at least 20% of the body’s surface area. The diagnosis must</a:t>
            </a:r>
          </a:p>
          <a:p>
            <a:r>
              <a:rPr lang="en-IN" sz="1200" b="0" i="0" u="none" strike="noStrike" kern="1200" baseline="0" dirty="0" smtClean="0">
                <a:solidFill>
                  <a:schemeClr val="tx1"/>
                </a:solidFill>
                <a:latin typeface="Arial" charset="0"/>
                <a:ea typeface="+mn-ea"/>
                <a:cs typeface="+mn-cs"/>
              </a:rPr>
              <a:t>confirm the total area involved using standardized, clinically accepted, body surface area charts covering 20% of the body surface area.</a:t>
            </a:r>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9</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Arial" charset="0"/>
                <a:ea typeface="+mn-ea"/>
                <a:cs typeface="+mn-cs"/>
              </a:rPr>
              <a:t>Second Degree Burns - </a:t>
            </a:r>
            <a:r>
              <a:rPr lang="en-IN" sz="1200" b="1" i="0" u="none" strike="noStrike" kern="1200" baseline="0" dirty="0" smtClean="0">
                <a:solidFill>
                  <a:schemeClr val="tx1"/>
                </a:solidFill>
                <a:latin typeface="Arial" charset="0"/>
                <a:ea typeface="+mn-ea"/>
                <a:cs typeface="+mn-cs"/>
              </a:rPr>
              <a:t>Burns </a:t>
            </a:r>
            <a:r>
              <a:rPr lang="en-IN" sz="1200" b="0" i="0" u="none" strike="noStrike" kern="1200" baseline="0" dirty="0" smtClean="0">
                <a:solidFill>
                  <a:schemeClr val="tx1"/>
                </a:solidFill>
                <a:latin typeface="Arial" charset="0"/>
                <a:ea typeface="+mn-ea"/>
                <a:cs typeface="+mn-cs"/>
              </a:rPr>
              <a:t>which penetrate beyond the epidermis, causing formation of blisters.</a:t>
            </a:r>
          </a:p>
          <a:p>
            <a:r>
              <a:rPr lang="en-IN" sz="1200" b="0" i="0" u="none" strike="noStrike" kern="1200" baseline="0" dirty="0" smtClean="0">
                <a:solidFill>
                  <a:schemeClr val="tx1"/>
                </a:solidFill>
                <a:latin typeface="Arial" charset="0"/>
                <a:ea typeface="+mn-ea"/>
                <a:cs typeface="+mn-cs"/>
              </a:rPr>
              <a:t>Third Degree Burns – There must be third-degree burns with scarring that cover, at least 20% of the body’s surface area.</a:t>
            </a:r>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10</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11</a:t>
            </a:fld>
            <a:endParaRPr lang="en-US"/>
          </a:p>
        </p:txBody>
      </p:sp>
    </p:spTree>
    <p:extLst>
      <p:ext uri="{BB962C8B-B14F-4D97-AF65-F5344CB8AC3E}">
        <p14:creationId xmlns:p14="http://schemas.microsoft.com/office/powerpoint/2010/main" val="374012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E21CD2D-D56F-4C2E-A4BB-9655A768F5F1}" type="slidenum">
              <a:rPr lang="en-US" smtClean="0"/>
              <a:pPr>
                <a:defRPr/>
              </a:pPr>
              <a:t>12</a:t>
            </a:fld>
            <a:endParaRPr lang="en-US"/>
          </a:p>
        </p:txBody>
      </p:sp>
    </p:spTree>
    <p:extLst>
      <p:ext uri="{BB962C8B-B14F-4D97-AF65-F5344CB8AC3E}">
        <p14:creationId xmlns:p14="http://schemas.microsoft.com/office/powerpoint/2010/main" val="374012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2568575"/>
            <a:ext cx="9144000" cy="1470025"/>
          </a:xfrm>
          <a:noFill/>
        </p:spPr>
        <p:txBody>
          <a:bodyPr/>
          <a:lstStyle>
            <a:lvl1pPr>
              <a:defRPr sz="3500" b="0">
                <a:solidFill>
                  <a:srgbClr val="C00000"/>
                </a:solidFill>
                <a:latin typeface="Arial Black" pitchFamily="34" charset="0"/>
              </a:defRPr>
            </a:lvl1pPr>
          </a:lstStyle>
          <a:p>
            <a:r>
              <a:rPr lang="en-US" dirty="0"/>
              <a:t>Click to edit Master title style</a:t>
            </a:r>
          </a:p>
        </p:txBody>
      </p:sp>
      <p:sp>
        <p:nvSpPr>
          <p:cNvPr id="45059" name="Rectangle 3"/>
          <p:cNvSpPr>
            <a:spLocks noGrp="1" noChangeArrowheads="1"/>
          </p:cNvSpPr>
          <p:nvPr>
            <p:ph type="subTitle" idx="1"/>
          </p:nvPr>
        </p:nvSpPr>
        <p:spPr>
          <a:xfrm>
            <a:off x="1371600" y="4419600"/>
            <a:ext cx="6400800" cy="1219200"/>
          </a:xfrm>
        </p:spPr>
        <p:txBody>
          <a:bodyPr/>
          <a:lstStyle>
            <a:lvl1pPr marL="0" indent="0" algn="ctr">
              <a:buFontTx/>
              <a:buNone/>
              <a:defRPr b="1" i="1"/>
            </a:lvl1pPr>
          </a:lstStyle>
          <a:p>
            <a:r>
              <a:rPr lang="en-US"/>
              <a:t>Click to edit Master subtitle style</a:t>
            </a:r>
          </a:p>
        </p:txBody>
      </p:sp>
      <p:sp>
        <p:nvSpPr>
          <p:cNvPr id="8" name="Rectangle 4"/>
          <p:cNvSpPr>
            <a:spLocks noGrp="1" noChangeArrowheads="1"/>
          </p:cNvSpPr>
          <p:nvPr>
            <p:ph type="dt" sz="half" idx="10"/>
          </p:nvPr>
        </p:nvSpPr>
        <p:spPr>
          <a:xfrm>
            <a:off x="457200" y="6245225"/>
            <a:ext cx="2133600" cy="476250"/>
          </a:xfrm>
        </p:spPr>
        <p:txBody>
          <a:bodyPr/>
          <a:lstStyle>
            <a:lvl1pPr>
              <a:defRPr sz="1400"/>
            </a:lvl1pPr>
          </a:lstStyle>
          <a:p>
            <a:pPr>
              <a:defRPr/>
            </a:pPr>
            <a:endParaRPr lang="en-US"/>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a:lstStyle>
            <a:lvl1pPr>
              <a:defRPr sz="1400"/>
            </a:lvl1pPr>
          </a:lstStyle>
          <a:p>
            <a:pPr>
              <a:defRPr/>
            </a:pPr>
            <a:endParaRPr lang="en-US"/>
          </a:p>
        </p:txBody>
      </p:sp>
      <p:sp>
        <p:nvSpPr>
          <p:cNvPr id="10"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1AD0D268-558C-4978-8C47-25B3F51DF9B4}" type="slidenum">
              <a:rPr lang="en-US"/>
              <a:pPr>
                <a:defRPr/>
              </a:pPr>
              <a:t>‹#›</a:t>
            </a:fld>
            <a:endParaRPr lang="en-US"/>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rotWithShape="1">
          <a:blip r:embed="rId3" cstate="print"/>
          <a:srcRect r="21050"/>
          <a:stretch/>
        </p:blipFill>
        <p:spPr>
          <a:xfrm>
            <a:off x="0" y="0"/>
            <a:ext cx="200533" cy="6858000"/>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D94C4-DD56-4A01-8B5A-CB516B13B8D2}"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74638"/>
            <a:ext cx="217646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7488" y="274638"/>
            <a:ext cx="638016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890980-DB6B-4345-8E03-3EF7D3CB54E7}"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5072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0975"/>
            <a:ext cx="9144000" cy="733425"/>
          </a:xfrm>
          <a:noFill/>
        </p:spPr>
        <p:txBody>
          <a:bodyPr/>
          <a:lstStyle>
            <a:lvl1pPr>
              <a:defRPr>
                <a:solidFill>
                  <a:srgbClr val="C000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D3A633-79C1-4608-96A4-D8355BD11C89}" type="slidenum">
              <a:rPr lang="en-US"/>
              <a:pPr>
                <a:defRPr/>
              </a:pPr>
              <a:t>‹#›</a:t>
            </a:fld>
            <a:endParaRPr lang="en-US"/>
          </a:p>
        </p:txBody>
      </p:sp>
      <p:pic>
        <p:nvPicPr>
          <p:cNvPr id="7" name="Picture 6"/>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000" y="6354763"/>
            <a:ext cx="2190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98FB0-EF7A-4993-8C65-4FE03C5B4694}"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7B5C83-30DE-4EB4-96EC-6A7BE293FDE0}"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6EC19F-8975-466C-832A-111DC291711B}"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02039D-9E56-47EC-A4EB-90018FB861F1}"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F0C9DB-9CEA-4680-AA72-D82A4B1DA1F1}"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D12BC-0ED0-4BA2-B4FB-ADDA6FA0EED8}"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043C0F-32F9-4CF5-9787-D18C866801A5}"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bwMode="auto">
          <a:xfrm>
            <a:off x="0" y="274638"/>
            <a:ext cx="9144000" cy="733425"/>
          </a:xfrm>
          <a:prstGeom prst="rect">
            <a:avLst/>
          </a:prstGeom>
          <a:noFill/>
          <a:ln w="9525" algn="ctr">
            <a:noFill/>
            <a:miter lim="800000"/>
            <a:headEnd/>
            <a:tailEnd/>
          </a:ln>
        </p:spPr>
        <p:txBody>
          <a:bodyPr vert="horz" wrap="square" lIns="99269" tIns="49635" rIns="99269" bIns="49635" numCol="1" anchor="ctr"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33" tIns="45717" rIns="91433"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489700"/>
            <a:ext cx="2357438" cy="39687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a:lvl1pPr>
          </a:lstStyle>
          <a:p>
            <a:pPr>
              <a:defRPr/>
            </a:pPr>
            <a:endParaRPr lang="en-US"/>
          </a:p>
        </p:txBody>
      </p:sp>
      <p:sp>
        <p:nvSpPr>
          <p:cNvPr id="10246" name="Rectangle 6"/>
          <p:cNvSpPr>
            <a:spLocks noGrp="1" noChangeArrowheads="1"/>
          </p:cNvSpPr>
          <p:nvPr>
            <p:ph type="sldNum" sz="quarter" idx="4"/>
          </p:nvPr>
        </p:nvSpPr>
        <p:spPr bwMode="auto">
          <a:xfrm>
            <a:off x="7315200" y="6477000"/>
            <a:ext cx="1066800" cy="38100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a:lvl1pPr>
          </a:lstStyle>
          <a:p>
            <a:pPr>
              <a:defRPr/>
            </a:pPr>
            <a:fld id="{44C724E4-CA5C-4E60-9269-53AB9D6FC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Lst>
  <p:transition>
    <p:wipe dir="r"/>
  </p:transition>
  <p:txStyles>
    <p:titleStyle>
      <a:lvl1pPr algn="ctr" rtl="0" eaLnBrk="0" fontAlgn="base" hangingPunct="0">
        <a:spcBef>
          <a:spcPct val="0"/>
        </a:spcBef>
        <a:spcAft>
          <a:spcPct val="0"/>
        </a:spcAft>
        <a:defRPr sz="3200" b="1">
          <a:solidFill>
            <a:srgbClr val="C00000"/>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282575" indent="-282575"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55964"/>
            <a:ext cx="5694915" cy="55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838200"/>
            <a:ext cx="786369" cy="5791200"/>
          </a:xfrm>
          <a:prstGeom prst="rect">
            <a:avLst/>
          </a:prstGeom>
          <a:noFill/>
        </p:spPr>
        <p:txBody>
          <a:bodyPr vert="wordArtVert" wrap="square" rtlCol="0">
            <a:spAutoFit/>
          </a:bodyPr>
          <a:lstStyle/>
          <a:p>
            <a:r>
              <a:rPr lang="en-US" sz="3600" b="1" dirty="0" smtClean="0">
                <a:solidFill>
                  <a:srgbClr val="C00000"/>
                </a:solidFill>
              </a:rPr>
              <a:t>LAUNCHING </a:t>
            </a:r>
            <a:endParaRPr lang="en-IN" sz="3600" b="1"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228600" y="2133600"/>
            <a:ext cx="8610600" cy="77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120676"/>
            <a:ext cx="8610600" cy="984885"/>
          </a:xfrm>
          <a:prstGeom prst="rect">
            <a:avLst/>
          </a:prstGeom>
        </p:spPr>
        <p:txBody>
          <a:bodyPr wrap="square">
            <a:spAutoFit/>
          </a:bodyPr>
          <a:lstStyle/>
          <a:p>
            <a:r>
              <a:rPr lang="en-IN" sz="1600" b="1" dirty="0" smtClean="0"/>
              <a:t>Burns (</a:t>
            </a:r>
            <a:r>
              <a:rPr lang="en-IN" sz="1600" b="1" dirty="0"/>
              <a:t>Permanent Partial Disablement </a:t>
            </a:r>
            <a:r>
              <a:rPr lang="en-IN" sz="1600" b="1" dirty="0" smtClean="0"/>
              <a:t>)</a:t>
            </a:r>
            <a:endParaRPr lang="en-IN" sz="1600" b="1" dirty="0"/>
          </a:p>
          <a:p>
            <a:r>
              <a:rPr lang="en-IN" sz="1400" dirty="0"/>
              <a:t>If during the Policy Year, the Insured Person sustains Injury which results in Second Degree Burns or Third Degree Burns, then We agree to </a:t>
            </a:r>
            <a:r>
              <a:rPr lang="en-IN" sz="1400" dirty="0" smtClean="0"/>
              <a:t>pay the </a:t>
            </a:r>
            <a:r>
              <a:rPr lang="en-IN" sz="1400" dirty="0"/>
              <a:t>percentage of the Sum Insured shown in the Table of Events below and as specified in the Schedule.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196" y="2895600"/>
            <a:ext cx="4963404" cy="3456000"/>
          </a:xfrm>
          <a:prstGeom prst="rect">
            <a:avLst/>
          </a:prstGeom>
        </p:spPr>
      </p:pic>
      <p:sp>
        <p:nvSpPr>
          <p:cNvPr id="5" name="TextBox 4"/>
          <p:cNvSpPr txBox="1"/>
          <p:nvPr/>
        </p:nvSpPr>
        <p:spPr>
          <a:xfrm>
            <a:off x="381000" y="3733800"/>
            <a:ext cx="1535998" cy="1015663"/>
          </a:xfrm>
          <a:prstGeom prst="rect">
            <a:avLst/>
          </a:prstGeom>
          <a:noFill/>
        </p:spPr>
        <p:txBody>
          <a:bodyPr wrap="none" rtlCol="0">
            <a:spAutoFit/>
          </a:bodyPr>
          <a:lstStyle/>
          <a:p>
            <a:r>
              <a:rPr lang="en-US" sz="2000" b="1" dirty="0" smtClean="0"/>
              <a:t>Rule of 9</a:t>
            </a:r>
          </a:p>
          <a:p>
            <a:r>
              <a:rPr lang="en-US" sz="2000" b="1" dirty="0" smtClean="0"/>
              <a:t>to estimate</a:t>
            </a:r>
          </a:p>
          <a:p>
            <a:r>
              <a:rPr lang="en-US" sz="2000" b="1" dirty="0" smtClean="0"/>
              <a:t>Burn area</a:t>
            </a:r>
            <a:endParaRPr lang="en-IN" sz="2000" b="1" dirty="0"/>
          </a:p>
        </p:txBody>
      </p:sp>
    </p:spTree>
    <p:extLst>
      <p:ext uri="{BB962C8B-B14F-4D97-AF65-F5344CB8AC3E}">
        <p14:creationId xmlns:p14="http://schemas.microsoft.com/office/powerpoint/2010/main" val="23713253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3785652"/>
          </a:xfrm>
          <a:prstGeom prst="rect">
            <a:avLst/>
          </a:prstGeom>
        </p:spPr>
        <p:txBody>
          <a:bodyPr wrap="square">
            <a:spAutoFit/>
          </a:bodyPr>
          <a:lstStyle/>
          <a:p>
            <a:r>
              <a:rPr lang="en-IN" sz="1600" b="1" dirty="0"/>
              <a:t>Temporary Total Disablement </a:t>
            </a:r>
            <a:r>
              <a:rPr lang="en-IN" sz="1600" dirty="0"/>
              <a:t>means disablement which temporarily and totally prevents the </a:t>
            </a:r>
            <a:r>
              <a:rPr lang="en-IN" sz="1600" b="1" dirty="0"/>
              <a:t>Insured Person </a:t>
            </a:r>
            <a:r>
              <a:rPr lang="en-IN" sz="1600" dirty="0"/>
              <a:t>from attending to </a:t>
            </a:r>
            <a:r>
              <a:rPr lang="en-IN" sz="1600" dirty="0" smtClean="0"/>
              <a:t>the duties </a:t>
            </a:r>
            <a:r>
              <a:rPr lang="en-IN" sz="1600" dirty="0"/>
              <a:t>of his usual business or </a:t>
            </a:r>
            <a:r>
              <a:rPr lang="en-IN" sz="1600" b="1" dirty="0"/>
              <a:t>Occupation </a:t>
            </a:r>
            <a:r>
              <a:rPr lang="en-IN" sz="1600" dirty="0"/>
              <a:t>and shall be payable for a </a:t>
            </a:r>
            <a:r>
              <a:rPr lang="en-IN" sz="1600" b="1" dirty="0"/>
              <a:t>maximum period of 100 weeks </a:t>
            </a:r>
            <a:r>
              <a:rPr lang="en-IN" sz="1600" dirty="0"/>
              <a:t>during such disablement from the</a:t>
            </a:r>
          </a:p>
          <a:p>
            <a:r>
              <a:rPr lang="en-IN" sz="1600" dirty="0"/>
              <a:t>date on which the </a:t>
            </a:r>
            <a:r>
              <a:rPr lang="en-IN" sz="1600" b="1" dirty="0"/>
              <a:t>Insured Person </a:t>
            </a:r>
            <a:r>
              <a:rPr lang="en-IN" sz="1600" dirty="0"/>
              <a:t>first became disabled.</a:t>
            </a:r>
            <a:endParaRPr lang="en-IN" sz="1600" b="1" dirty="0" smtClean="0"/>
          </a:p>
          <a:p>
            <a:endParaRPr lang="en-IN" sz="1600" b="1" dirty="0"/>
          </a:p>
          <a:p>
            <a:r>
              <a:rPr lang="en-IN" sz="1600" b="1" dirty="0" smtClean="0"/>
              <a:t>Temporary </a:t>
            </a:r>
            <a:r>
              <a:rPr lang="en-IN" sz="1600" b="1" dirty="0"/>
              <a:t>Total Disablement</a:t>
            </a:r>
          </a:p>
          <a:p>
            <a:r>
              <a:rPr lang="en-IN" sz="1600" dirty="0"/>
              <a:t>If during the Policy Year, the </a:t>
            </a:r>
            <a:r>
              <a:rPr lang="en-IN" sz="1600" b="1" dirty="0"/>
              <a:t>Insured Person </a:t>
            </a:r>
            <a:r>
              <a:rPr lang="en-IN" sz="1600" dirty="0"/>
              <a:t>sustains </a:t>
            </a:r>
            <a:r>
              <a:rPr lang="en-IN" sz="1600" b="1" dirty="0"/>
              <a:t>Injury </a:t>
            </a:r>
            <a:r>
              <a:rPr lang="en-IN" sz="1600" dirty="0"/>
              <a:t>which directly results in </a:t>
            </a:r>
            <a:r>
              <a:rPr lang="en-IN" sz="1600" b="1" dirty="0"/>
              <a:t>Temporary Total Disablement </a:t>
            </a:r>
            <a:r>
              <a:rPr lang="en-IN" sz="1600" dirty="0"/>
              <a:t>which completely </a:t>
            </a:r>
            <a:r>
              <a:rPr lang="en-IN" sz="1600" dirty="0" smtClean="0"/>
              <a:t>prevents the </a:t>
            </a:r>
            <a:r>
              <a:rPr lang="en-IN" sz="1600" b="1" dirty="0"/>
              <a:t>Insured Person </a:t>
            </a:r>
            <a:r>
              <a:rPr lang="en-IN" sz="1600" dirty="0"/>
              <a:t>from performing each and every duty pertaining to employment or </a:t>
            </a:r>
            <a:r>
              <a:rPr lang="en-IN" sz="1600" b="1" dirty="0"/>
              <a:t>Occupation</a:t>
            </a:r>
            <a:r>
              <a:rPr lang="en-IN" sz="1600" dirty="0"/>
              <a:t>, then </a:t>
            </a:r>
            <a:r>
              <a:rPr lang="en-IN" sz="1600" b="1" dirty="0"/>
              <a:t>We </a:t>
            </a:r>
            <a:r>
              <a:rPr lang="en-IN" sz="1600" dirty="0"/>
              <a:t>will pay a weekly benefit, </a:t>
            </a:r>
            <a:r>
              <a:rPr lang="en-IN" sz="1600" dirty="0" smtClean="0"/>
              <a:t>provided that</a:t>
            </a:r>
            <a:r>
              <a:rPr lang="en-IN" sz="1600" dirty="0"/>
              <a:t>:</a:t>
            </a:r>
          </a:p>
          <a:p>
            <a:r>
              <a:rPr lang="en-IN" sz="1600" dirty="0"/>
              <a:t>i. The </a:t>
            </a:r>
            <a:r>
              <a:rPr lang="en-IN" sz="1600" b="1" dirty="0"/>
              <a:t>Temporary Total Disablement </a:t>
            </a:r>
            <a:r>
              <a:rPr lang="en-IN" sz="1600" dirty="0"/>
              <a:t>is certified by a </a:t>
            </a:r>
            <a:r>
              <a:rPr lang="en-IN" sz="1600" b="1" dirty="0"/>
              <a:t>Medical Practitioner</a:t>
            </a:r>
            <a:r>
              <a:rPr lang="en-IN" sz="1600" dirty="0"/>
              <a:t>, and</a:t>
            </a:r>
          </a:p>
          <a:p>
            <a:r>
              <a:rPr lang="en-IN" sz="1600" dirty="0"/>
              <a:t>ii. </a:t>
            </a:r>
            <a:r>
              <a:rPr lang="en-IN" sz="1600" b="1" dirty="0"/>
              <a:t>Our </a:t>
            </a:r>
            <a:r>
              <a:rPr lang="en-IN" sz="1600" dirty="0"/>
              <a:t>liability to make payment will be limited to an amount payable weekly for each week during the period of </a:t>
            </a:r>
            <a:r>
              <a:rPr lang="en-IN" sz="1600" b="1" dirty="0"/>
              <a:t>Temporary Total Disablement </a:t>
            </a:r>
            <a:r>
              <a:rPr lang="en-IN" sz="1600" dirty="0" smtClean="0"/>
              <a:t>for a </a:t>
            </a:r>
            <a:r>
              <a:rPr lang="en-IN" sz="1600" dirty="0"/>
              <a:t>period not exceeding 100 weeks from the date of the </a:t>
            </a:r>
            <a:r>
              <a:rPr lang="en-IN" sz="1600" b="1" dirty="0"/>
              <a:t>Accident </a:t>
            </a:r>
            <a:r>
              <a:rPr lang="en-IN" sz="1600" dirty="0"/>
              <a:t>and if the </a:t>
            </a:r>
            <a:r>
              <a:rPr lang="en-IN" sz="1600" b="1" dirty="0"/>
              <a:t>Insured Person </a:t>
            </a:r>
            <a:r>
              <a:rPr lang="en-IN" sz="1600" dirty="0"/>
              <a:t>is disabled for a part of a week, then only </a:t>
            </a:r>
            <a:r>
              <a:rPr lang="en-IN" sz="1600" dirty="0" smtClean="0"/>
              <a:t>a proportionate </a:t>
            </a:r>
            <a:r>
              <a:rPr lang="en-IN" sz="1600" dirty="0"/>
              <a:t>part of the weekly benefit will be payable.</a:t>
            </a:r>
          </a:p>
        </p:txBody>
      </p:sp>
      <p:sp>
        <p:nvSpPr>
          <p:cNvPr id="4" name="TextBox 3"/>
          <p:cNvSpPr txBox="1"/>
          <p:nvPr/>
        </p:nvSpPr>
        <p:spPr>
          <a:xfrm>
            <a:off x="914400" y="5695890"/>
            <a:ext cx="7924800" cy="1015663"/>
          </a:xfrm>
          <a:prstGeom prst="rect">
            <a:avLst/>
          </a:prstGeom>
          <a:noFill/>
        </p:spPr>
        <p:txBody>
          <a:bodyPr wrap="square" rtlCol="0">
            <a:spAutoFit/>
          </a:bodyPr>
          <a:lstStyle/>
          <a:p>
            <a:r>
              <a:rPr lang="en-US" sz="2000" b="1" dirty="0" smtClean="0">
                <a:solidFill>
                  <a:srgbClr val="CC6600"/>
                </a:solidFill>
              </a:rPr>
              <a:t>Note: </a:t>
            </a:r>
            <a:r>
              <a:rPr lang="en-IN" sz="2000" b="1" dirty="0">
                <a:solidFill>
                  <a:srgbClr val="CC6600"/>
                </a:solidFill>
              </a:rPr>
              <a:t>Weekly benefit (1% of SI) or as mentioned in the Schedule </a:t>
            </a:r>
            <a:r>
              <a:rPr lang="en-IN" sz="2000" dirty="0"/>
              <a:t>	</a:t>
            </a:r>
          </a:p>
          <a:p>
            <a:endParaRPr lang="en-IN" sz="2000" b="1" dirty="0">
              <a:solidFill>
                <a:srgbClr val="CC6600"/>
              </a:solidFill>
            </a:endParaRPr>
          </a:p>
        </p:txBody>
      </p:sp>
    </p:spTree>
    <p:extLst>
      <p:ext uri="{BB962C8B-B14F-4D97-AF65-F5344CB8AC3E}">
        <p14:creationId xmlns:p14="http://schemas.microsoft.com/office/powerpoint/2010/main" val="84628219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400" dirty="0" smtClean="0"/>
              <a:t>  </a:t>
            </a:r>
            <a:r>
              <a:rPr lang="en-IN" sz="2400" dirty="0"/>
              <a:t>Specific conditions applicable to Primary Covers </a:t>
            </a:r>
            <a:r>
              <a:rPr lang="en-IN" sz="2400" dirty="0" smtClean="0"/>
              <a:t>section</a:t>
            </a:r>
            <a:r>
              <a:rPr lang="en-IN" sz="2400" dirty="0"/>
              <a:t/>
            </a:r>
            <a:br>
              <a:rPr lang="en-IN" sz="2400" dirty="0"/>
            </a:br>
            <a:endParaRPr lang="en-US" sz="2400" dirty="0" smtClean="0"/>
          </a:p>
        </p:txBody>
      </p:sp>
      <p:sp>
        <p:nvSpPr>
          <p:cNvPr id="2" name="Rectangle 1"/>
          <p:cNvSpPr/>
          <p:nvPr/>
        </p:nvSpPr>
        <p:spPr>
          <a:xfrm>
            <a:off x="228600" y="1167348"/>
            <a:ext cx="8458200" cy="3539430"/>
          </a:xfrm>
          <a:prstGeom prst="rect">
            <a:avLst/>
          </a:prstGeom>
        </p:spPr>
        <p:txBody>
          <a:bodyPr wrap="square">
            <a:spAutoFit/>
          </a:bodyPr>
          <a:lstStyle/>
          <a:p>
            <a:r>
              <a:rPr lang="en-IN" sz="1600" dirty="0" smtClean="0"/>
              <a:t>a</a:t>
            </a:r>
            <a:r>
              <a:rPr lang="en-IN" sz="1600" dirty="0"/>
              <a:t>. If a claim has already been settled for any of the Primary Covers the amount payable for the subsequent claims/s under the </a:t>
            </a:r>
            <a:r>
              <a:rPr lang="en-IN" sz="1600" dirty="0" smtClean="0"/>
              <a:t>Primary Covers </a:t>
            </a:r>
            <a:r>
              <a:rPr lang="en-IN" sz="1600" dirty="0"/>
              <a:t>shall be reduced by this amount/s already paid. Regardless of one or more claims made during the </a:t>
            </a:r>
            <a:r>
              <a:rPr lang="en-IN" sz="1600" b="1" dirty="0"/>
              <a:t>Policy Year</a:t>
            </a:r>
            <a:r>
              <a:rPr lang="en-IN" sz="1600" dirty="0"/>
              <a:t>, the maximum</a:t>
            </a:r>
          </a:p>
          <a:p>
            <a:r>
              <a:rPr lang="en-IN" sz="1600" dirty="0"/>
              <a:t>amount payable towards the Primary Cover shall be restricted to the </a:t>
            </a:r>
            <a:r>
              <a:rPr lang="en-IN" sz="1600" b="1" dirty="0"/>
              <a:t>Principal Sum Insured</a:t>
            </a:r>
            <a:r>
              <a:rPr lang="en-IN" sz="1600" dirty="0"/>
              <a:t>.</a:t>
            </a:r>
          </a:p>
          <a:p>
            <a:endParaRPr lang="en-IN" sz="1600" dirty="0" smtClean="0"/>
          </a:p>
          <a:p>
            <a:r>
              <a:rPr lang="en-IN" sz="1600" dirty="0" smtClean="0"/>
              <a:t>b</a:t>
            </a:r>
            <a:r>
              <a:rPr lang="en-IN" sz="1600" dirty="0"/>
              <a:t>. If more than one loss results from any </a:t>
            </a:r>
            <a:r>
              <a:rPr lang="en-IN" sz="1600" b="1" dirty="0"/>
              <a:t>Accident</a:t>
            </a:r>
            <a:r>
              <a:rPr lang="en-IN" sz="1600" dirty="0"/>
              <a:t>, only one amount, the largest, will be paid.</a:t>
            </a:r>
          </a:p>
          <a:p>
            <a:endParaRPr lang="en-IN" sz="1600" dirty="0" smtClean="0"/>
          </a:p>
          <a:p>
            <a:r>
              <a:rPr lang="en-IN" sz="1600" dirty="0" smtClean="0"/>
              <a:t>c</a:t>
            </a:r>
            <a:r>
              <a:rPr lang="en-IN" sz="1600" dirty="0"/>
              <a:t>. This </a:t>
            </a:r>
            <a:r>
              <a:rPr lang="en-IN" sz="1600" b="1" dirty="0"/>
              <a:t>Policy </a:t>
            </a:r>
            <a:r>
              <a:rPr lang="en-IN" sz="1600" dirty="0"/>
              <a:t>shall not be further renewed for the particular </a:t>
            </a:r>
            <a:r>
              <a:rPr lang="en-IN" sz="1600" b="1" dirty="0"/>
              <a:t>Insured Person </a:t>
            </a:r>
            <a:r>
              <a:rPr lang="en-IN" sz="1600" dirty="0"/>
              <a:t>on payment of a claim for </a:t>
            </a:r>
            <a:r>
              <a:rPr lang="en-IN" sz="1600" b="1" dirty="0"/>
              <a:t>Accidental Death </a:t>
            </a:r>
            <a:r>
              <a:rPr lang="en-IN" sz="1600" dirty="0"/>
              <a:t>or </a:t>
            </a:r>
            <a:r>
              <a:rPr lang="en-IN" sz="1600" b="1" dirty="0" smtClean="0"/>
              <a:t>Permanent Total </a:t>
            </a:r>
            <a:r>
              <a:rPr lang="en-IN" sz="1600" b="1" dirty="0"/>
              <a:t>Disablement</a:t>
            </a:r>
            <a:r>
              <a:rPr lang="en-IN" sz="1600" dirty="0"/>
              <a:t>. In case of long term policies with single premium payment option, in the event of claim for Accidental Death </a:t>
            </a:r>
            <a:r>
              <a:rPr lang="en-IN" sz="1600" dirty="0" smtClean="0"/>
              <a:t>or Permanent </a:t>
            </a:r>
            <a:r>
              <a:rPr lang="en-IN" sz="1600" dirty="0"/>
              <a:t>Total Disablement of that insured person, in a particular policy year, the premium for the subsequent (unutilized) </a:t>
            </a:r>
            <a:r>
              <a:rPr lang="en-IN" sz="1600" dirty="0" smtClean="0"/>
              <a:t>Policy Year(s</a:t>
            </a:r>
            <a:r>
              <a:rPr lang="en-IN" sz="1600" dirty="0"/>
              <a:t>), if any, shall be refunded</a:t>
            </a:r>
            <a:r>
              <a:rPr lang="en-IN" sz="1600" dirty="0" smtClean="0"/>
              <a: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39" b="29381"/>
          <a:stretch/>
        </p:blipFill>
        <p:spPr bwMode="auto">
          <a:xfrm>
            <a:off x="6705600" y="5029200"/>
            <a:ext cx="2133600" cy="96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69106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1323439"/>
          </a:xfrm>
          <a:prstGeom prst="rect">
            <a:avLst/>
          </a:prstGeom>
        </p:spPr>
        <p:txBody>
          <a:bodyPr wrap="square">
            <a:spAutoFit/>
          </a:bodyPr>
          <a:lstStyle/>
          <a:p>
            <a:r>
              <a:rPr lang="en-IN" sz="1600" b="1" dirty="0"/>
              <a:t>Broken </a:t>
            </a:r>
            <a:r>
              <a:rPr lang="en-IN" sz="1600" b="1" dirty="0" smtClean="0"/>
              <a:t>Bones</a:t>
            </a:r>
          </a:p>
          <a:p>
            <a:r>
              <a:rPr lang="en-IN" sz="1600" dirty="0" smtClean="0"/>
              <a:t>If </a:t>
            </a:r>
            <a:r>
              <a:rPr lang="en-IN" sz="1600" dirty="0"/>
              <a:t>an </a:t>
            </a:r>
            <a:r>
              <a:rPr lang="en-IN" sz="1600" b="1" dirty="0"/>
              <a:t>Accident </a:t>
            </a:r>
            <a:r>
              <a:rPr lang="en-IN" sz="1600" dirty="0"/>
              <a:t>causes an </a:t>
            </a:r>
            <a:r>
              <a:rPr lang="en-IN" sz="1600" b="1" dirty="0"/>
              <a:t>Insured Person </a:t>
            </a:r>
            <a:r>
              <a:rPr lang="en-IN" sz="1600" dirty="0"/>
              <a:t>to suffer a fracture (a break in the continuity of a bone) and this is certified by a </a:t>
            </a:r>
            <a:r>
              <a:rPr lang="en-IN" sz="1600" b="1" dirty="0" smtClean="0"/>
              <a:t>Specialist Medical </a:t>
            </a:r>
            <a:r>
              <a:rPr lang="en-IN" sz="1600" b="1" dirty="0"/>
              <a:t>Practitioner </a:t>
            </a:r>
            <a:r>
              <a:rPr lang="en-IN" sz="1600" dirty="0"/>
              <a:t>and also confirmed by imaging investigations such as by X-ray, then </a:t>
            </a:r>
            <a:r>
              <a:rPr lang="en-IN" sz="1600" b="1" dirty="0"/>
              <a:t>We </a:t>
            </a:r>
            <a:r>
              <a:rPr lang="en-IN" sz="1600" dirty="0"/>
              <a:t>will pay the percentage of the </a:t>
            </a:r>
            <a:r>
              <a:rPr lang="en-IN" sz="1600" b="1" dirty="0"/>
              <a:t>Sum </a:t>
            </a:r>
            <a:r>
              <a:rPr lang="en-IN" sz="1600" b="1" dirty="0" smtClean="0"/>
              <a:t>Insured </a:t>
            </a:r>
            <a:r>
              <a:rPr lang="en-IN" sz="1600" dirty="0" smtClean="0"/>
              <a:t>specified </a:t>
            </a:r>
            <a:r>
              <a:rPr lang="en-IN" sz="1600" dirty="0"/>
              <a:t>in the table below.</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7" y="2514600"/>
            <a:ext cx="7354178"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15000"/>
            <a:ext cx="7380375"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009" y="2514600"/>
            <a:ext cx="2875591" cy="342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51704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5016758"/>
          </a:xfrm>
          <a:prstGeom prst="rect">
            <a:avLst/>
          </a:prstGeom>
        </p:spPr>
        <p:txBody>
          <a:bodyPr wrap="square">
            <a:spAutoFit/>
          </a:bodyPr>
          <a:lstStyle/>
          <a:p>
            <a:r>
              <a:rPr lang="en-IN" sz="1600" b="1" dirty="0" smtClean="0"/>
              <a:t>Accidental Hospitalisation</a:t>
            </a:r>
          </a:p>
          <a:p>
            <a:endParaRPr lang="en-IN" sz="1600" b="1" dirty="0"/>
          </a:p>
          <a:p>
            <a:r>
              <a:rPr lang="en-IN" sz="1600" dirty="0"/>
              <a:t>If the </a:t>
            </a:r>
            <a:r>
              <a:rPr lang="en-IN" sz="1600" b="1" dirty="0"/>
              <a:t>Insured Person </a:t>
            </a:r>
            <a:r>
              <a:rPr lang="en-IN" sz="1600" dirty="0"/>
              <a:t>suffers an </a:t>
            </a:r>
            <a:r>
              <a:rPr lang="en-IN" sz="1600" b="1" dirty="0"/>
              <a:t>Injury </a:t>
            </a:r>
            <a:r>
              <a:rPr lang="en-IN" sz="1600" dirty="0"/>
              <a:t>during the </a:t>
            </a:r>
            <a:r>
              <a:rPr lang="en-IN" sz="1600" b="1" dirty="0"/>
              <a:t>Policy Year </a:t>
            </a:r>
            <a:r>
              <a:rPr lang="en-IN" sz="1600" dirty="0"/>
              <a:t>that requires the </a:t>
            </a:r>
            <a:r>
              <a:rPr lang="en-IN" sz="1600" b="1" dirty="0"/>
              <a:t>Insured Person’s Hospitalisation </a:t>
            </a:r>
            <a:r>
              <a:rPr lang="en-IN" sz="1600" dirty="0"/>
              <a:t>for </a:t>
            </a:r>
            <a:r>
              <a:rPr lang="en-IN" sz="1600" b="1" dirty="0"/>
              <a:t>Inpatient </a:t>
            </a:r>
            <a:r>
              <a:rPr lang="en-IN" sz="1600" b="1" dirty="0" smtClean="0"/>
              <a:t>Care then we will reimburse the charges.  </a:t>
            </a:r>
          </a:p>
          <a:p>
            <a:endParaRPr lang="en-IN" sz="1600" dirty="0" smtClean="0"/>
          </a:p>
          <a:p>
            <a:r>
              <a:rPr lang="en-IN" sz="1600" b="1" dirty="0"/>
              <a:t>Special exclusion for this section</a:t>
            </a:r>
          </a:p>
          <a:p>
            <a:r>
              <a:rPr lang="en-IN" sz="1600" dirty="0"/>
              <a:t>i. </a:t>
            </a:r>
            <a:r>
              <a:rPr lang="en-IN" sz="1600" b="1" dirty="0"/>
              <a:t>Pre-hospitalization Medical Expenses </a:t>
            </a:r>
            <a:r>
              <a:rPr lang="en-IN" sz="1600" dirty="0"/>
              <a:t>and </a:t>
            </a:r>
            <a:r>
              <a:rPr lang="en-IN" sz="1600" b="1" dirty="0"/>
              <a:t>Post-hospitalisation Medical Expenses </a:t>
            </a:r>
            <a:r>
              <a:rPr lang="en-IN" sz="1600" dirty="0"/>
              <a:t>are not covered.</a:t>
            </a:r>
          </a:p>
          <a:p>
            <a:r>
              <a:rPr lang="en-IN" sz="1600" dirty="0"/>
              <a:t>ii. </a:t>
            </a:r>
            <a:r>
              <a:rPr lang="en-IN" sz="1600" b="1" dirty="0"/>
              <a:t>AYUSH </a:t>
            </a:r>
            <a:r>
              <a:rPr lang="en-IN" sz="1600" dirty="0"/>
              <a:t>are not covered</a:t>
            </a:r>
            <a:r>
              <a:rPr lang="en-IN" sz="1600" dirty="0" smtClean="0"/>
              <a:t>.</a:t>
            </a:r>
          </a:p>
          <a:p>
            <a:endParaRPr lang="en-US" sz="1600" dirty="0"/>
          </a:p>
          <a:p>
            <a:r>
              <a:rPr lang="en-IN" sz="1600" b="1" dirty="0"/>
              <a:t>Accidental Medical </a:t>
            </a:r>
            <a:r>
              <a:rPr lang="en-IN" sz="1600" b="1" dirty="0" smtClean="0"/>
              <a:t>Expenses</a:t>
            </a:r>
          </a:p>
          <a:p>
            <a:endParaRPr lang="en-IN" sz="1600" b="1" dirty="0"/>
          </a:p>
          <a:p>
            <a:r>
              <a:rPr lang="en-IN" sz="1600" dirty="0"/>
              <a:t>In the event of a valid claim under this </a:t>
            </a:r>
            <a:r>
              <a:rPr lang="en-IN" sz="1600" b="1" dirty="0"/>
              <a:t>Policy </a:t>
            </a:r>
            <a:r>
              <a:rPr lang="en-IN" sz="1600" dirty="0"/>
              <a:t>for any of the following covers: </a:t>
            </a:r>
            <a:r>
              <a:rPr lang="en-IN" sz="1600" b="1" dirty="0"/>
              <a:t>Accidental Death, Permanent Total </a:t>
            </a:r>
            <a:r>
              <a:rPr lang="en-IN" sz="1600" b="1" dirty="0" smtClean="0"/>
              <a:t>Disablement, Permanent </a:t>
            </a:r>
            <a:r>
              <a:rPr lang="en-IN" sz="1600" b="1" dirty="0"/>
              <a:t>Partial Disablement, or Temporary Total Disablement, We </a:t>
            </a:r>
            <a:r>
              <a:rPr lang="en-IN" sz="1600" dirty="0"/>
              <a:t>will reimburse the </a:t>
            </a:r>
            <a:r>
              <a:rPr lang="en-IN" sz="1600" b="1" dirty="0"/>
              <a:t>Reasonable and Customary Charges</a:t>
            </a:r>
            <a:r>
              <a:rPr lang="en-IN" sz="1600" dirty="0"/>
              <a:t>, for</a:t>
            </a:r>
          </a:p>
          <a:p>
            <a:r>
              <a:rPr lang="en-IN" sz="1600" dirty="0"/>
              <a:t>medical treatment or </a:t>
            </a:r>
            <a:r>
              <a:rPr lang="en-IN" sz="1600" b="1" dirty="0"/>
              <a:t>Surgery </a:t>
            </a:r>
            <a:r>
              <a:rPr lang="en-IN" sz="1600" dirty="0"/>
              <a:t>for the </a:t>
            </a:r>
            <a:r>
              <a:rPr lang="en-IN" sz="1600" b="1" dirty="0"/>
              <a:t>Injury </a:t>
            </a:r>
            <a:r>
              <a:rPr lang="en-IN" sz="1600" dirty="0"/>
              <a:t>sustained, provided the treatment is during the </a:t>
            </a:r>
            <a:r>
              <a:rPr lang="en-IN" sz="1600" b="1" dirty="0"/>
              <a:t>Policy Year </a:t>
            </a:r>
            <a:r>
              <a:rPr lang="en-IN" sz="1600" dirty="0"/>
              <a:t>and availed in a </a:t>
            </a:r>
            <a:r>
              <a:rPr lang="en-IN" sz="1600" b="1" dirty="0"/>
              <a:t>Hospital </a:t>
            </a:r>
            <a:r>
              <a:rPr lang="en-IN" sz="1600" dirty="0"/>
              <a:t>or </a:t>
            </a:r>
            <a:r>
              <a:rPr lang="en-IN" sz="1600" b="1" dirty="0" smtClean="0"/>
              <a:t>Day Care </a:t>
            </a:r>
            <a:r>
              <a:rPr lang="en-IN" sz="1600" b="1" dirty="0"/>
              <a:t>Centre </a:t>
            </a:r>
            <a:r>
              <a:rPr lang="en-IN" sz="1600" dirty="0"/>
              <a:t>in India including </a:t>
            </a:r>
            <a:r>
              <a:rPr lang="en-IN" sz="1600" b="1" dirty="0"/>
              <a:t>OPD treatment</a:t>
            </a:r>
            <a:r>
              <a:rPr lang="en-IN" sz="1600" dirty="0"/>
              <a:t>/ </a:t>
            </a:r>
            <a:r>
              <a:rPr lang="en-IN" sz="1600" b="1" dirty="0"/>
              <a:t>Day Care Treatment</a:t>
            </a:r>
            <a:r>
              <a:rPr lang="en-IN" sz="1600" dirty="0"/>
              <a:t>. The maximum amount payable shall be 40% of the valid </a:t>
            </a:r>
            <a:r>
              <a:rPr lang="en-IN" sz="1600" dirty="0" smtClean="0"/>
              <a:t>personal </a:t>
            </a:r>
            <a:r>
              <a:rPr lang="en-IN" sz="1600" b="1" dirty="0" smtClean="0"/>
              <a:t>Accident </a:t>
            </a:r>
            <a:r>
              <a:rPr lang="en-IN" sz="1600" dirty="0"/>
              <a:t>claim amount or 20% of the relevant </a:t>
            </a:r>
            <a:r>
              <a:rPr lang="en-IN" sz="1600" b="1" dirty="0"/>
              <a:t>Sum Insured</a:t>
            </a:r>
            <a:r>
              <a:rPr lang="en-IN" sz="1600" dirty="0"/>
              <a:t>, whichever is less subject to </a:t>
            </a:r>
            <a:r>
              <a:rPr lang="en-IN" sz="1600" b="1" dirty="0"/>
              <a:t>maximum of Rupees Ten lakhs only</a:t>
            </a:r>
            <a:r>
              <a:rPr lang="en-IN" sz="1600" dirty="0"/>
              <a:t>.</a:t>
            </a:r>
          </a:p>
        </p:txBody>
      </p:sp>
    </p:spTree>
    <p:extLst>
      <p:ext uri="{BB962C8B-B14F-4D97-AF65-F5344CB8AC3E}">
        <p14:creationId xmlns:p14="http://schemas.microsoft.com/office/powerpoint/2010/main" val="149864291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120676"/>
            <a:ext cx="8534400" cy="3293209"/>
          </a:xfrm>
          <a:prstGeom prst="rect">
            <a:avLst/>
          </a:prstGeom>
        </p:spPr>
        <p:txBody>
          <a:bodyPr wrap="square">
            <a:spAutoFit/>
          </a:bodyPr>
          <a:lstStyle/>
          <a:p>
            <a:r>
              <a:rPr lang="en-IN" sz="1600" b="1" dirty="0"/>
              <a:t>Hospital Cash </a:t>
            </a:r>
            <a:r>
              <a:rPr lang="en-IN" sz="1600" b="1" dirty="0" smtClean="0"/>
              <a:t>Allowance</a:t>
            </a:r>
          </a:p>
          <a:p>
            <a:endParaRPr lang="en-IN" sz="1600" b="1" dirty="0"/>
          </a:p>
          <a:p>
            <a:r>
              <a:rPr lang="en-IN" sz="1600" dirty="0"/>
              <a:t>If the </a:t>
            </a:r>
            <a:r>
              <a:rPr lang="en-IN" sz="1600" b="1" dirty="0"/>
              <a:t>Insured Person </a:t>
            </a:r>
            <a:r>
              <a:rPr lang="en-IN" sz="1600" dirty="0"/>
              <a:t>suffers an </a:t>
            </a:r>
            <a:r>
              <a:rPr lang="en-IN" sz="1600" b="1" dirty="0"/>
              <a:t>Injury </a:t>
            </a:r>
            <a:r>
              <a:rPr lang="en-IN" sz="1600" dirty="0"/>
              <a:t>during the Policy Year that requires that </a:t>
            </a:r>
            <a:r>
              <a:rPr lang="en-IN" sz="1600" b="1" dirty="0"/>
              <a:t>Insured Person’s Hospitalisation </a:t>
            </a:r>
            <a:r>
              <a:rPr lang="en-IN" sz="1600" dirty="0"/>
              <a:t>for Inpatient Care</a:t>
            </a:r>
            <a:r>
              <a:rPr lang="en-IN" sz="1600" b="1" dirty="0"/>
              <a:t>, </a:t>
            </a:r>
            <a:r>
              <a:rPr lang="en-IN" sz="1600" dirty="0"/>
              <a:t>then We will</a:t>
            </a:r>
          </a:p>
          <a:p>
            <a:r>
              <a:rPr lang="en-IN" sz="1600" dirty="0"/>
              <a:t>make payment of the sum mentioned in the </a:t>
            </a:r>
            <a:r>
              <a:rPr lang="en-IN" sz="1600" b="1" dirty="0"/>
              <a:t>Schedule </a:t>
            </a:r>
            <a:r>
              <a:rPr lang="en-IN" sz="1600" dirty="0"/>
              <a:t>for each completed day of </a:t>
            </a:r>
            <a:r>
              <a:rPr lang="en-IN" sz="1600" b="1" dirty="0"/>
              <a:t>Hospitalisation </a:t>
            </a:r>
            <a:r>
              <a:rPr lang="en-IN" sz="1600" dirty="0"/>
              <a:t>in India, for </a:t>
            </a:r>
            <a:r>
              <a:rPr lang="en-IN" sz="1600" b="1" dirty="0"/>
              <a:t>a maximum period of 30 days </a:t>
            </a:r>
            <a:r>
              <a:rPr lang="en-IN" sz="1600" dirty="0" smtClean="0"/>
              <a:t>per Policy </a:t>
            </a:r>
            <a:r>
              <a:rPr lang="en-IN" sz="1600" dirty="0"/>
              <a:t>Year mentioned in the </a:t>
            </a:r>
            <a:r>
              <a:rPr lang="en-IN" sz="1600" b="1" dirty="0"/>
              <a:t>Schedule </a:t>
            </a:r>
            <a:r>
              <a:rPr lang="en-IN" sz="1600" dirty="0"/>
              <a:t>provided that the hospitalisation commences within the same policy year</a:t>
            </a:r>
            <a:r>
              <a:rPr lang="en-IN" sz="1600" dirty="0" smtClean="0"/>
              <a:t>.</a:t>
            </a:r>
          </a:p>
          <a:p>
            <a:endParaRPr lang="en-IN" sz="1600" dirty="0"/>
          </a:p>
          <a:p>
            <a:r>
              <a:rPr lang="en-IN" sz="1600" b="1" dirty="0"/>
              <a:t>Special exclusion for this section</a:t>
            </a:r>
          </a:p>
          <a:p>
            <a:pPr marL="400050" indent="-400050">
              <a:buAutoNum type="romanLcPeriod"/>
            </a:pPr>
            <a:r>
              <a:rPr lang="en-IN" sz="1600" b="1" dirty="0" smtClean="0"/>
              <a:t>AYUSH </a:t>
            </a:r>
            <a:r>
              <a:rPr lang="en-IN" sz="1600" dirty="0"/>
              <a:t>are </a:t>
            </a:r>
            <a:r>
              <a:rPr lang="en-IN" sz="1600" dirty="0" smtClean="0"/>
              <a:t>not covered </a:t>
            </a:r>
          </a:p>
          <a:p>
            <a:pPr marL="400050" indent="-400050">
              <a:buAutoNum type="romanLcPeriod"/>
            </a:pPr>
            <a:endParaRPr lang="en-US" sz="1600" dirty="0"/>
          </a:p>
          <a:p>
            <a:pPr marL="400050" indent="-400050">
              <a:buAutoNum type="romanLcPeriod"/>
            </a:pPr>
            <a:endParaRPr lang="en-US" sz="1600" dirty="0" smtClean="0"/>
          </a:p>
          <a:p>
            <a:r>
              <a:rPr lang="en-US" b="1" dirty="0" smtClean="0"/>
              <a:t>Daily Benefit amount for Class 1 is 2000 and for Class 2 insured is 1500</a:t>
            </a:r>
            <a:endParaRPr lang="en-IN" b="1" dirty="0"/>
          </a:p>
        </p:txBody>
      </p:sp>
    </p:spTree>
    <p:extLst>
      <p:ext uri="{BB962C8B-B14F-4D97-AF65-F5344CB8AC3E}">
        <p14:creationId xmlns:p14="http://schemas.microsoft.com/office/powerpoint/2010/main" val="77652257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3539430"/>
          </a:xfrm>
          <a:prstGeom prst="rect">
            <a:avLst/>
          </a:prstGeom>
        </p:spPr>
        <p:txBody>
          <a:bodyPr wrap="square">
            <a:spAutoFit/>
          </a:bodyPr>
          <a:lstStyle/>
          <a:p>
            <a:r>
              <a:rPr lang="en-IN" sz="1600" b="1" dirty="0" smtClean="0"/>
              <a:t>Loan </a:t>
            </a:r>
            <a:r>
              <a:rPr lang="en-IN" sz="1600" b="1" dirty="0"/>
              <a:t>Protector</a:t>
            </a:r>
          </a:p>
          <a:p>
            <a:endParaRPr lang="en-IN" sz="1600" dirty="0" smtClean="0"/>
          </a:p>
          <a:p>
            <a:r>
              <a:rPr lang="en-IN" sz="1600" dirty="0" smtClean="0"/>
              <a:t>i</a:t>
            </a:r>
            <a:r>
              <a:rPr lang="en-IN" sz="1600" dirty="0"/>
              <a:t>. In the event of </a:t>
            </a:r>
            <a:r>
              <a:rPr lang="en-IN" sz="1600" b="1" dirty="0"/>
              <a:t>Us </a:t>
            </a:r>
            <a:r>
              <a:rPr lang="en-IN" sz="1600" dirty="0"/>
              <a:t>making a payment for </a:t>
            </a:r>
            <a:r>
              <a:rPr lang="en-IN" sz="1600" b="1" dirty="0"/>
              <a:t>Accidental Death </a:t>
            </a:r>
            <a:r>
              <a:rPr lang="en-IN" sz="1600" dirty="0"/>
              <a:t>or </a:t>
            </a:r>
            <a:r>
              <a:rPr lang="en-IN" sz="1600" b="1" dirty="0"/>
              <a:t>Permanent Total Disablement</a:t>
            </a:r>
            <a:r>
              <a:rPr lang="en-IN" sz="1600" dirty="0"/>
              <a:t>, </a:t>
            </a:r>
            <a:r>
              <a:rPr lang="en-IN" sz="1600" b="1" dirty="0"/>
              <a:t>We </a:t>
            </a:r>
            <a:r>
              <a:rPr lang="en-IN" sz="1600" dirty="0"/>
              <a:t>will also pay the sum mentioned </a:t>
            </a:r>
            <a:r>
              <a:rPr lang="en-IN" sz="1600" dirty="0" smtClean="0"/>
              <a:t>in the </a:t>
            </a:r>
            <a:r>
              <a:rPr lang="en-IN" sz="1600" b="1" dirty="0"/>
              <a:t>Schedule </a:t>
            </a:r>
            <a:r>
              <a:rPr lang="en-IN" sz="1600" dirty="0"/>
              <a:t>against this benefit per month for the maximum period mentioned in the </a:t>
            </a:r>
            <a:r>
              <a:rPr lang="en-IN" sz="1600" b="1" dirty="0"/>
              <a:t>Schedule</a:t>
            </a:r>
            <a:r>
              <a:rPr lang="en-IN" sz="1600" dirty="0"/>
              <a:t>.</a:t>
            </a:r>
          </a:p>
          <a:p>
            <a:endParaRPr lang="en-IN" sz="1600" dirty="0" smtClean="0"/>
          </a:p>
          <a:p>
            <a:r>
              <a:rPr lang="en-IN" sz="1600" dirty="0" smtClean="0"/>
              <a:t>ii</a:t>
            </a:r>
            <a:r>
              <a:rPr lang="en-IN" sz="1600" dirty="0"/>
              <a:t>. We will also make payment towards this benefit for each completed month of </a:t>
            </a:r>
            <a:r>
              <a:rPr lang="en-IN" sz="1600" b="1" dirty="0"/>
              <a:t>Hospitalisation </a:t>
            </a:r>
            <a:r>
              <a:rPr lang="en-IN" sz="1600" dirty="0"/>
              <a:t>within India in the event of the </a:t>
            </a:r>
            <a:r>
              <a:rPr lang="en-IN" sz="1600" b="1" dirty="0" smtClean="0"/>
              <a:t>Insured Person </a:t>
            </a:r>
            <a:r>
              <a:rPr lang="en-IN" sz="1600" dirty="0"/>
              <a:t>meeting with an </a:t>
            </a:r>
            <a:r>
              <a:rPr lang="en-IN" sz="1600" b="1" dirty="0"/>
              <a:t>Accident </a:t>
            </a:r>
            <a:r>
              <a:rPr lang="en-IN" sz="1600" dirty="0"/>
              <a:t>and getting </a:t>
            </a:r>
            <a:r>
              <a:rPr lang="en-IN" sz="1600" b="1" dirty="0"/>
              <a:t>hospitalized</a:t>
            </a:r>
            <a:r>
              <a:rPr lang="en-IN" sz="1600" dirty="0"/>
              <a:t>. The maximum period for payment during the </a:t>
            </a:r>
            <a:r>
              <a:rPr lang="en-IN" sz="1600" b="1" dirty="0"/>
              <a:t>Policy Period </a:t>
            </a:r>
            <a:r>
              <a:rPr lang="en-IN" sz="1600" dirty="0"/>
              <a:t>shall be </a:t>
            </a:r>
            <a:r>
              <a:rPr lang="en-IN" sz="1600" dirty="0" smtClean="0"/>
              <a:t>the number </a:t>
            </a:r>
            <a:r>
              <a:rPr lang="en-IN" sz="1600" dirty="0"/>
              <a:t>of months mentioned in the </a:t>
            </a:r>
            <a:r>
              <a:rPr lang="en-IN" sz="1600" b="1" dirty="0"/>
              <a:t>Schedule.</a:t>
            </a:r>
          </a:p>
          <a:p>
            <a:endParaRPr lang="en-IN" sz="1600" dirty="0" smtClean="0"/>
          </a:p>
          <a:p>
            <a:r>
              <a:rPr lang="en-IN" sz="1600" dirty="0" smtClean="0"/>
              <a:t>However</a:t>
            </a:r>
            <a:r>
              <a:rPr lang="en-IN" sz="1600" dirty="0"/>
              <a:t>, </a:t>
            </a:r>
            <a:r>
              <a:rPr lang="en-IN" sz="1600" b="1" dirty="0"/>
              <a:t>We </a:t>
            </a:r>
            <a:r>
              <a:rPr lang="en-IN" sz="1600" dirty="0"/>
              <a:t>reserve the right to pay the claim under this benefit as lump sum benefit</a:t>
            </a:r>
            <a:r>
              <a:rPr lang="en-IN" sz="1600" dirty="0" smtClean="0"/>
              <a:t>.</a:t>
            </a:r>
          </a:p>
          <a:p>
            <a:endParaRPr lang="en-US" sz="1600" dirty="0"/>
          </a:p>
          <a:p>
            <a:r>
              <a:rPr lang="en-US" sz="1600" dirty="0" smtClean="0"/>
              <a:t>Relevant question on the proposal form must be answered before this cover is extended.   </a:t>
            </a:r>
            <a:endParaRPr lang="en-IN" sz="16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05400"/>
            <a:ext cx="860201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64291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3785652"/>
          </a:xfrm>
          <a:prstGeom prst="rect">
            <a:avLst/>
          </a:prstGeom>
        </p:spPr>
        <p:txBody>
          <a:bodyPr wrap="square">
            <a:spAutoFit/>
          </a:bodyPr>
          <a:lstStyle/>
          <a:p>
            <a:r>
              <a:rPr lang="en-IN" sz="1600" b="1" dirty="0" smtClean="0"/>
              <a:t>Child </a:t>
            </a:r>
            <a:r>
              <a:rPr lang="en-IN" sz="1600" b="1" dirty="0"/>
              <a:t>Education </a:t>
            </a:r>
            <a:r>
              <a:rPr lang="en-IN" sz="1600" b="1" dirty="0" smtClean="0"/>
              <a:t>Support</a:t>
            </a:r>
          </a:p>
          <a:p>
            <a:endParaRPr lang="en-IN" sz="1600" b="1" dirty="0"/>
          </a:p>
          <a:p>
            <a:r>
              <a:rPr lang="en-IN" sz="1600" dirty="0"/>
              <a:t>In the event of </a:t>
            </a:r>
            <a:r>
              <a:rPr lang="en-IN" sz="1600" b="1" dirty="0"/>
              <a:t>We </a:t>
            </a:r>
            <a:r>
              <a:rPr lang="en-IN" sz="1600" dirty="0"/>
              <a:t>making payment for a claim for </a:t>
            </a:r>
            <a:r>
              <a:rPr lang="en-IN" sz="1600" b="1" dirty="0"/>
              <a:t>Accidental Death </a:t>
            </a:r>
            <a:r>
              <a:rPr lang="en-IN" sz="1600" dirty="0"/>
              <a:t>or </a:t>
            </a:r>
            <a:r>
              <a:rPr lang="en-IN" sz="1600" b="1" dirty="0"/>
              <a:t>Permanent Total Disablement</a:t>
            </a:r>
            <a:r>
              <a:rPr lang="en-IN" sz="1600" dirty="0"/>
              <a:t>, </a:t>
            </a:r>
            <a:r>
              <a:rPr lang="en-IN" sz="1600" b="1" dirty="0"/>
              <a:t>We </a:t>
            </a:r>
            <a:r>
              <a:rPr lang="en-IN" sz="1600" dirty="0"/>
              <a:t>will also make payment </a:t>
            </a:r>
            <a:r>
              <a:rPr lang="en-IN" sz="1600" dirty="0" smtClean="0"/>
              <a:t>towards the </a:t>
            </a:r>
            <a:r>
              <a:rPr lang="en-IN" sz="1600" dirty="0"/>
              <a:t>education support of the </a:t>
            </a:r>
            <a:r>
              <a:rPr lang="en-IN" sz="1600" b="1" dirty="0"/>
              <a:t>Insured Person's Dependent </a:t>
            </a:r>
            <a:r>
              <a:rPr lang="en-IN" sz="1600" b="1" dirty="0" smtClean="0"/>
              <a:t>Child *</a:t>
            </a:r>
            <a:r>
              <a:rPr lang="en-IN" sz="1600" dirty="0" smtClean="0"/>
              <a:t>/ </a:t>
            </a:r>
            <a:r>
              <a:rPr lang="en-IN" sz="1600" b="1" dirty="0"/>
              <a:t>Children, </a:t>
            </a:r>
            <a:r>
              <a:rPr lang="en-IN" sz="1600" dirty="0"/>
              <a:t>which will be an amount mentioned against this benefit per </a:t>
            </a:r>
            <a:r>
              <a:rPr lang="en-IN" sz="1600" dirty="0" smtClean="0"/>
              <a:t>month for </a:t>
            </a:r>
            <a:r>
              <a:rPr lang="en-IN" sz="1600" dirty="0"/>
              <a:t>the maximum period as stated in the </a:t>
            </a:r>
            <a:r>
              <a:rPr lang="en-IN" sz="1600" b="1" dirty="0"/>
              <a:t>Schedule</a:t>
            </a:r>
            <a:r>
              <a:rPr lang="en-IN" sz="1600" dirty="0"/>
              <a:t>. This benefit shall be limited to the maximum as stated in the </a:t>
            </a:r>
            <a:r>
              <a:rPr lang="en-IN" sz="1600" b="1" dirty="0"/>
              <a:t>Schedule </a:t>
            </a:r>
            <a:r>
              <a:rPr lang="en-IN" sz="1600" dirty="0"/>
              <a:t>irrespective of </a:t>
            </a:r>
            <a:r>
              <a:rPr lang="en-IN" sz="1600" dirty="0" smtClean="0"/>
              <a:t>the number </a:t>
            </a:r>
            <a:r>
              <a:rPr lang="en-IN" sz="1600" dirty="0"/>
              <a:t>of </a:t>
            </a:r>
            <a:r>
              <a:rPr lang="en-IN" sz="1600" b="1" dirty="0"/>
              <a:t>Dependent Children</a:t>
            </a:r>
            <a:r>
              <a:rPr lang="en-IN" sz="1600" dirty="0"/>
              <a:t>.</a:t>
            </a:r>
          </a:p>
          <a:p>
            <a:endParaRPr lang="en-IN" sz="1600" dirty="0" smtClean="0"/>
          </a:p>
          <a:p>
            <a:r>
              <a:rPr lang="en-IN" sz="1600" dirty="0" smtClean="0"/>
              <a:t>However</a:t>
            </a:r>
            <a:r>
              <a:rPr lang="en-IN" sz="1600" dirty="0"/>
              <a:t>, </a:t>
            </a:r>
            <a:r>
              <a:rPr lang="en-IN" sz="1600" b="1" dirty="0"/>
              <a:t>We </a:t>
            </a:r>
            <a:r>
              <a:rPr lang="en-IN" sz="1600" dirty="0"/>
              <a:t>reserve the right to pay the claim under this benefit as lump sum benefit</a:t>
            </a:r>
            <a:r>
              <a:rPr lang="en-IN" sz="1600" dirty="0" smtClean="0"/>
              <a:t>..</a:t>
            </a:r>
          </a:p>
          <a:p>
            <a:endParaRPr lang="en-US" sz="1600" dirty="0"/>
          </a:p>
          <a:p>
            <a:endParaRPr lang="en-US" sz="1600" dirty="0" smtClean="0"/>
          </a:p>
          <a:p>
            <a:r>
              <a:rPr lang="en-IN" sz="1600" b="1" dirty="0"/>
              <a:t>Dependent Child </a:t>
            </a:r>
            <a:r>
              <a:rPr lang="en-IN" sz="1600" b="1" dirty="0" smtClean="0"/>
              <a:t>* </a:t>
            </a:r>
            <a:r>
              <a:rPr lang="en-IN" sz="1600" dirty="0" smtClean="0"/>
              <a:t>refers </a:t>
            </a:r>
            <a:r>
              <a:rPr lang="en-IN" sz="1600" dirty="0"/>
              <a:t>to a child (natural or legally adopted), who is up to 25 years of age, financially dependent on the </a:t>
            </a:r>
            <a:r>
              <a:rPr lang="en-IN" sz="1600" dirty="0" smtClean="0"/>
              <a:t>primary </a:t>
            </a:r>
            <a:r>
              <a:rPr lang="en-IN" sz="1600" b="1" dirty="0" smtClean="0"/>
              <a:t>Insured </a:t>
            </a:r>
            <a:r>
              <a:rPr lang="en-IN" sz="1600" b="1" dirty="0"/>
              <a:t>Person </a:t>
            </a:r>
            <a:r>
              <a:rPr lang="en-IN" sz="1600" dirty="0"/>
              <a:t>or proposer and does not have his/ her independent sources of income.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81600"/>
            <a:ext cx="860201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0730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28343"/>
            <a:ext cx="8534400" cy="4555093"/>
          </a:xfrm>
          <a:prstGeom prst="rect">
            <a:avLst/>
          </a:prstGeom>
        </p:spPr>
        <p:txBody>
          <a:bodyPr wrap="square">
            <a:spAutoFit/>
          </a:bodyPr>
          <a:lstStyle/>
          <a:p>
            <a:r>
              <a:rPr lang="en-IN" sz="1600" b="1" dirty="0" smtClean="0"/>
              <a:t>Inbuilt Covers / Free Benefits </a:t>
            </a:r>
          </a:p>
          <a:p>
            <a:endParaRPr lang="en-IN" sz="1600" b="1" dirty="0"/>
          </a:p>
          <a:p>
            <a:r>
              <a:rPr lang="en-IN" sz="1600" dirty="0"/>
              <a:t>1</a:t>
            </a:r>
            <a:r>
              <a:rPr lang="en-IN" sz="1600" dirty="0" smtClean="0"/>
              <a:t>. </a:t>
            </a:r>
            <a:r>
              <a:rPr lang="en-IN" sz="1600" b="1" dirty="0"/>
              <a:t>Repatriation of remains and Funeral Benefit</a:t>
            </a:r>
          </a:p>
          <a:p>
            <a:r>
              <a:rPr lang="en-IN" sz="1600" dirty="0"/>
              <a:t>In the event of </a:t>
            </a:r>
            <a:r>
              <a:rPr lang="en-IN" sz="1600" b="1" dirty="0"/>
              <a:t>We </a:t>
            </a:r>
            <a:r>
              <a:rPr lang="en-IN" sz="1600" dirty="0"/>
              <a:t>making payment for a claim for </a:t>
            </a:r>
            <a:r>
              <a:rPr lang="en-IN" sz="1600" b="1" dirty="0"/>
              <a:t>Accidental Death, We </a:t>
            </a:r>
            <a:r>
              <a:rPr lang="en-IN" sz="1600" dirty="0"/>
              <a:t>will also make payment towards</a:t>
            </a:r>
          </a:p>
          <a:p>
            <a:r>
              <a:rPr lang="en-IN" sz="1600" dirty="0"/>
              <a:t>a. Expenses for burial or cremation and transportation of </a:t>
            </a:r>
            <a:r>
              <a:rPr lang="en-IN" sz="1600" b="1" dirty="0"/>
              <a:t>Insured Person’s </a:t>
            </a:r>
            <a:r>
              <a:rPr lang="en-IN" sz="1600" dirty="0"/>
              <a:t>body to his/her city of residence.</a:t>
            </a:r>
          </a:p>
          <a:p>
            <a:r>
              <a:rPr lang="en-IN" sz="1600" dirty="0"/>
              <a:t>b. </a:t>
            </a:r>
            <a:r>
              <a:rPr lang="en-IN" sz="1600" b="1" dirty="0"/>
              <a:t>Insured person’s </a:t>
            </a:r>
            <a:r>
              <a:rPr lang="en-IN" sz="1600" dirty="0"/>
              <a:t>funeral expenses.</a:t>
            </a:r>
          </a:p>
          <a:p>
            <a:r>
              <a:rPr lang="en-IN" sz="1600" dirty="0"/>
              <a:t>The benefit payable towards a &amp; b together shall be limited to 1% of the </a:t>
            </a:r>
            <a:r>
              <a:rPr lang="en-IN" sz="1600" b="1" dirty="0"/>
              <a:t>Principal Sum Insured </a:t>
            </a:r>
            <a:r>
              <a:rPr lang="en-IN" sz="1600" dirty="0"/>
              <a:t>subject to maximum of </a:t>
            </a:r>
            <a:r>
              <a:rPr lang="en-IN" sz="1600" dirty="0" err="1"/>
              <a:t>Rs</a:t>
            </a:r>
            <a:r>
              <a:rPr lang="en-IN" sz="1600" dirty="0"/>
              <a:t> 12500</a:t>
            </a:r>
            <a:r>
              <a:rPr lang="en-IN" sz="1600" dirty="0" smtClean="0"/>
              <a:t>/-. </a:t>
            </a:r>
          </a:p>
          <a:p>
            <a:endParaRPr lang="en-US" sz="1600" dirty="0"/>
          </a:p>
          <a:p>
            <a:r>
              <a:rPr lang="en-US" sz="1600" dirty="0" smtClean="0"/>
              <a:t>2. </a:t>
            </a:r>
            <a:r>
              <a:rPr lang="en-IN" sz="1600" b="1" dirty="0"/>
              <a:t>Cumulative </a:t>
            </a:r>
            <a:r>
              <a:rPr lang="en-IN" sz="1600" b="1" dirty="0" smtClean="0"/>
              <a:t>Bonus</a:t>
            </a:r>
          </a:p>
          <a:p>
            <a:r>
              <a:rPr lang="en-IN" sz="1600" dirty="0" smtClean="0"/>
              <a:t>5</a:t>
            </a:r>
            <a:r>
              <a:rPr lang="en-IN" sz="1600" dirty="0"/>
              <a:t>% increase in the </a:t>
            </a:r>
            <a:r>
              <a:rPr lang="en-IN" sz="1600" b="1" dirty="0"/>
              <a:t>Base Sum Insured </a:t>
            </a:r>
            <a:r>
              <a:rPr lang="en-IN" sz="1600" dirty="0"/>
              <a:t>for every continuous and claim free </a:t>
            </a:r>
            <a:r>
              <a:rPr lang="en-IN" sz="1600" b="1" dirty="0"/>
              <a:t>Policy</a:t>
            </a:r>
          </a:p>
          <a:p>
            <a:r>
              <a:rPr lang="en-IN" sz="1600" b="1" dirty="0"/>
              <a:t>Year</a:t>
            </a:r>
            <a:r>
              <a:rPr lang="en-IN" sz="1600" dirty="0"/>
              <a:t>, subject to a maximum of 25% of the </a:t>
            </a:r>
            <a:r>
              <a:rPr lang="en-IN" sz="1600" b="1" dirty="0"/>
              <a:t>Base Sum Insured </a:t>
            </a:r>
            <a:r>
              <a:rPr lang="en-IN" sz="1600" dirty="0"/>
              <a:t>including if </a:t>
            </a:r>
            <a:r>
              <a:rPr lang="en-IN" sz="1600" dirty="0" smtClean="0"/>
              <a:t>policy</a:t>
            </a:r>
            <a:endParaRPr lang="en-IN" sz="1600" dirty="0"/>
          </a:p>
          <a:p>
            <a:r>
              <a:rPr lang="en-IN" sz="1600" dirty="0"/>
              <a:t>is ported to </a:t>
            </a:r>
            <a:r>
              <a:rPr lang="en-IN" sz="1600" b="1" dirty="0"/>
              <a:t>Us</a:t>
            </a:r>
            <a:r>
              <a:rPr lang="en-IN" sz="1600" dirty="0"/>
              <a:t>.</a:t>
            </a:r>
          </a:p>
          <a:p>
            <a:r>
              <a:rPr lang="en-IN" sz="1600" dirty="0" smtClean="0"/>
              <a:t>In </a:t>
            </a:r>
            <a:r>
              <a:rPr lang="en-IN" sz="1600" dirty="0"/>
              <a:t>case a claim is made during a </a:t>
            </a:r>
            <a:r>
              <a:rPr lang="en-IN" sz="1600" b="1" dirty="0"/>
              <a:t>Policy Year</a:t>
            </a:r>
            <a:r>
              <a:rPr lang="en-IN" sz="1600" dirty="0"/>
              <a:t>, the </a:t>
            </a:r>
            <a:r>
              <a:rPr lang="en-IN" sz="1600" b="1" dirty="0"/>
              <a:t>Cumulative Bonus </a:t>
            </a:r>
            <a:r>
              <a:rPr lang="en-IN" sz="1600" dirty="0"/>
              <a:t>would reduce</a:t>
            </a:r>
          </a:p>
          <a:p>
            <a:r>
              <a:rPr lang="en-IN" sz="1600" dirty="0"/>
              <a:t>by 5% in the following year. However the </a:t>
            </a:r>
            <a:r>
              <a:rPr lang="en-IN" sz="1600" b="1" dirty="0"/>
              <a:t>Base Sum Insured </a:t>
            </a:r>
            <a:r>
              <a:rPr lang="en-IN" sz="1600" dirty="0"/>
              <a:t>will be maintained at all</a:t>
            </a:r>
          </a:p>
          <a:p>
            <a:r>
              <a:rPr lang="en-IN" sz="1600" dirty="0"/>
              <a:t>times.</a:t>
            </a:r>
          </a:p>
        </p:txBody>
      </p:sp>
    </p:spTree>
    <p:extLst>
      <p:ext uri="{BB962C8B-B14F-4D97-AF65-F5344CB8AC3E}">
        <p14:creationId xmlns:p14="http://schemas.microsoft.com/office/powerpoint/2010/main" val="96251727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4031873"/>
          </a:xfrm>
          <a:prstGeom prst="rect">
            <a:avLst/>
          </a:prstGeom>
        </p:spPr>
        <p:txBody>
          <a:bodyPr wrap="square">
            <a:spAutoFit/>
          </a:bodyPr>
          <a:lstStyle/>
          <a:p>
            <a:r>
              <a:rPr lang="en-IN" sz="1600" b="1" dirty="0"/>
              <a:t>Adaptation </a:t>
            </a:r>
            <a:r>
              <a:rPr lang="en-IN" sz="1600" b="1" dirty="0" smtClean="0"/>
              <a:t>Allowance</a:t>
            </a:r>
          </a:p>
          <a:p>
            <a:endParaRPr lang="en-IN" sz="1600" b="1" dirty="0"/>
          </a:p>
          <a:p>
            <a:r>
              <a:rPr lang="en-IN" sz="1600" dirty="0"/>
              <a:t>If the </a:t>
            </a:r>
            <a:r>
              <a:rPr lang="en-IN" sz="1600" b="1" dirty="0"/>
              <a:t>Insured Person </a:t>
            </a:r>
            <a:r>
              <a:rPr lang="en-IN" sz="1600" dirty="0"/>
              <a:t>is required to modify his/her vehicle or make some changes in his/her house as necessitated by a </a:t>
            </a:r>
            <a:r>
              <a:rPr lang="en-IN" sz="1600" b="1" dirty="0"/>
              <a:t>Permanent </a:t>
            </a:r>
            <a:r>
              <a:rPr lang="en-IN" sz="1600" b="1" dirty="0" smtClean="0"/>
              <a:t>Total Disablement </a:t>
            </a:r>
            <a:r>
              <a:rPr lang="en-IN" sz="1600" dirty="0"/>
              <a:t>which resulted from an </a:t>
            </a:r>
            <a:r>
              <a:rPr lang="en-IN" sz="1600" b="1" dirty="0"/>
              <a:t>Accident </a:t>
            </a:r>
            <a:r>
              <a:rPr lang="en-IN" sz="1600" dirty="0"/>
              <a:t>covered under this </a:t>
            </a:r>
            <a:r>
              <a:rPr lang="en-IN" sz="1600" b="1" dirty="0"/>
              <a:t>Policy</a:t>
            </a:r>
            <a:r>
              <a:rPr lang="en-IN" sz="1600" dirty="0"/>
              <a:t>, </a:t>
            </a:r>
            <a:r>
              <a:rPr lang="en-IN" sz="1600" b="1" dirty="0"/>
              <a:t>We </a:t>
            </a:r>
            <a:r>
              <a:rPr lang="en-IN" sz="1600" dirty="0"/>
              <a:t>shall reimburse such expenses up to a limit of 10% of </a:t>
            </a:r>
            <a:r>
              <a:rPr lang="en-IN" sz="1600" dirty="0" smtClean="0"/>
              <a:t>the </a:t>
            </a:r>
            <a:r>
              <a:rPr lang="en-IN" sz="1600" b="1" dirty="0" smtClean="0"/>
              <a:t>Permanent </a:t>
            </a:r>
            <a:r>
              <a:rPr lang="en-IN" sz="1600" b="1" dirty="0"/>
              <a:t>Total Disablement Sum Insured </a:t>
            </a:r>
            <a:r>
              <a:rPr lang="en-IN" sz="1600" dirty="0"/>
              <a:t>or as mentioned in the policy schedule, whichever is less, subject to a maximum of </a:t>
            </a:r>
            <a:r>
              <a:rPr lang="en-IN" sz="1600" dirty="0" err="1"/>
              <a:t>Rs</a:t>
            </a:r>
            <a:r>
              <a:rPr lang="en-IN" sz="1600" dirty="0"/>
              <a:t>. </a:t>
            </a:r>
            <a:r>
              <a:rPr lang="en-IN" sz="1600" dirty="0" smtClean="0"/>
              <a:t>50,000 provided </a:t>
            </a:r>
            <a:r>
              <a:rPr lang="en-IN" sz="1600" b="1" dirty="0"/>
              <a:t>We </a:t>
            </a:r>
            <a:r>
              <a:rPr lang="en-IN" sz="1600" dirty="0"/>
              <a:t>have paid the claim towards </a:t>
            </a:r>
            <a:r>
              <a:rPr lang="en-IN" sz="1600" b="1" dirty="0"/>
              <a:t>Permanent Total Disablement</a:t>
            </a:r>
            <a:r>
              <a:rPr lang="en-IN" sz="1600" b="1" dirty="0" smtClean="0"/>
              <a:t>.</a:t>
            </a:r>
          </a:p>
          <a:p>
            <a:endParaRPr lang="en-US" sz="1600" b="1" dirty="0"/>
          </a:p>
          <a:p>
            <a:r>
              <a:rPr lang="en-IN" sz="1600" b="1" dirty="0"/>
              <a:t>Life Support </a:t>
            </a:r>
            <a:r>
              <a:rPr lang="en-IN" sz="1600" b="1" dirty="0" smtClean="0"/>
              <a:t>Benefit</a:t>
            </a:r>
          </a:p>
          <a:p>
            <a:endParaRPr lang="en-IN" sz="1600" b="1" dirty="0"/>
          </a:p>
          <a:p>
            <a:r>
              <a:rPr lang="en-IN" sz="1600" dirty="0"/>
              <a:t>In the event of </a:t>
            </a:r>
            <a:r>
              <a:rPr lang="en-IN" sz="1600" b="1" dirty="0"/>
              <a:t>We </a:t>
            </a:r>
            <a:r>
              <a:rPr lang="en-IN" sz="1600" dirty="0"/>
              <a:t>making payment for a claim for </a:t>
            </a:r>
            <a:r>
              <a:rPr lang="en-IN" sz="1600" b="1" dirty="0"/>
              <a:t>Permanent Total Disablement</a:t>
            </a:r>
            <a:r>
              <a:rPr lang="en-IN" sz="1600" dirty="0"/>
              <a:t>, </a:t>
            </a:r>
            <a:r>
              <a:rPr lang="en-IN" sz="1600" b="1" dirty="0"/>
              <a:t>We </a:t>
            </a:r>
            <a:r>
              <a:rPr lang="en-IN" sz="1600" dirty="0"/>
              <a:t>will also make payment towards life support of </a:t>
            </a:r>
            <a:r>
              <a:rPr lang="en-IN" sz="1600" dirty="0" smtClean="0"/>
              <a:t>the Insured </a:t>
            </a:r>
            <a:r>
              <a:rPr lang="en-IN" sz="1600" dirty="0"/>
              <a:t>Person which will be an amount mentioned against this benefit per month for the number of months mentioned in the </a:t>
            </a:r>
            <a:r>
              <a:rPr lang="en-IN" sz="1600" b="1" dirty="0"/>
              <a:t>Schedule.</a:t>
            </a:r>
          </a:p>
          <a:p>
            <a:r>
              <a:rPr lang="en-IN" sz="1600" dirty="0"/>
              <a:t>However, </a:t>
            </a:r>
            <a:r>
              <a:rPr lang="en-IN" sz="1600" b="1" dirty="0"/>
              <a:t>We </a:t>
            </a:r>
            <a:r>
              <a:rPr lang="en-IN" sz="1600" dirty="0"/>
              <a:t>reserve the right to pay the claim under this benefit as lump sum benefit.</a:t>
            </a:r>
          </a:p>
        </p:txBody>
      </p:sp>
    </p:spTree>
    <p:extLst>
      <p:ext uri="{BB962C8B-B14F-4D97-AF65-F5344CB8AC3E}">
        <p14:creationId xmlns:p14="http://schemas.microsoft.com/office/powerpoint/2010/main" val="359446503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What is Personal Accident</a:t>
            </a:r>
          </a:p>
        </p:txBody>
      </p:sp>
      <p:sp>
        <p:nvSpPr>
          <p:cNvPr id="4" name="Rectangle 3"/>
          <p:cNvSpPr/>
          <p:nvPr/>
        </p:nvSpPr>
        <p:spPr>
          <a:xfrm>
            <a:off x="228600" y="1219200"/>
            <a:ext cx="8382000" cy="5447645"/>
          </a:xfrm>
          <a:prstGeom prst="rect">
            <a:avLst/>
          </a:prstGeom>
        </p:spPr>
        <p:txBody>
          <a:bodyPr wrap="square">
            <a:spAutoFit/>
          </a:bodyPr>
          <a:lstStyle/>
          <a:p>
            <a:r>
              <a:rPr lang="en-IN" sz="2000" b="1" dirty="0"/>
              <a:t>personal</a:t>
            </a:r>
          </a:p>
          <a:p>
            <a:r>
              <a:rPr lang="en-IN" i="1" dirty="0" smtClean="0"/>
              <a:t>adjective</a:t>
            </a:r>
            <a:endParaRPr lang="en-IN" dirty="0"/>
          </a:p>
          <a:p>
            <a:r>
              <a:rPr lang="en-IN" b="1" dirty="0" smtClean="0"/>
              <a:t>1</a:t>
            </a:r>
            <a:r>
              <a:rPr lang="en-IN" dirty="0"/>
              <a:t>.</a:t>
            </a:r>
          </a:p>
          <a:p>
            <a:r>
              <a:rPr lang="en-IN" dirty="0"/>
              <a:t>belonging to or </a:t>
            </a:r>
            <a:r>
              <a:rPr lang="en-IN" b="1" i="1" dirty="0"/>
              <a:t>affecting a particular person </a:t>
            </a:r>
            <a:r>
              <a:rPr lang="en-IN" dirty="0"/>
              <a:t>rather than anyone else</a:t>
            </a:r>
          </a:p>
          <a:p>
            <a:endParaRPr lang="en-IN" sz="2000" dirty="0" smtClean="0"/>
          </a:p>
          <a:p>
            <a:r>
              <a:rPr lang="en-IN" sz="2000" b="1" dirty="0" smtClean="0"/>
              <a:t>accident</a:t>
            </a:r>
            <a:endParaRPr lang="en-IN" sz="2000" b="1" dirty="0"/>
          </a:p>
          <a:p>
            <a:r>
              <a:rPr lang="en-IN" i="1" dirty="0" smtClean="0"/>
              <a:t>noun</a:t>
            </a:r>
            <a:endParaRPr lang="en-IN" dirty="0"/>
          </a:p>
          <a:p>
            <a:r>
              <a:rPr lang="en-IN" b="1" dirty="0"/>
              <a:t>1</a:t>
            </a:r>
            <a:r>
              <a:rPr lang="en-IN" dirty="0"/>
              <a:t>.</a:t>
            </a:r>
          </a:p>
          <a:p>
            <a:r>
              <a:rPr lang="en-IN" dirty="0" smtClean="0"/>
              <a:t>means </a:t>
            </a:r>
            <a:r>
              <a:rPr lang="en-IN" b="1" i="1" dirty="0"/>
              <a:t>sudden, unforeseen and involuntary event </a:t>
            </a:r>
            <a:r>
              <a:rPr lang="en-IN" dirty="0"/>
              <a:t>caused by external, visible and violent means. </a:t>
            </a:r>
          </a:p>
          <a:p>
            <a:r>
              <a:rPr lang="en-IN" dirty="0" smtClean="0"/>
              <a:t>.</a:t>
            </a:r>
          </a:p>
          <a:p>
            <a:r>
              <a:rPr lang="en-US" dirty="0" smtClean="0"/>
              <a:t>Other synonyms </a:t>
            </a:r>
          </a:p>
          <a:p>
            <a:endParaRPr lang="en-US" dirty="0"/>
          </a:p>
          <a:p>
            <a:r>
              <a:rPr lang="en-IN" dirty="0"/>
              <a:t>mishap, misfortune, misadventure, mischance, </a:t>
            </a:r>
            <a:r>
              <a:rPr lang="en-IN" dirty="0" smtClean="0"/>
              <a:t>unfortunate incident</a:t>
            </a:r>
            <a:r>
              <a:rPr lang="en-IN" dirty="0"/>
              <a:t>, </a:t>
            </a:r>
            <a:endParaRPr lang="en-IN" dirty="0" smtClean="0"/>
          </a:p>
          <a:p>
            <a:r>
              <a:rPr lang="en-IN" dirty="0" smtClean="0"/>
              <a:t>injury</a:t>
            </a:r>
            <a:r>
              <a:rPr lang="en-IN" dirty="0"/>
              <a:t>, disaster, tragedy, catastrophe, </a:t>
            </a:r>
            <a:r>
              <a:rPr lang="en-IN" dirty="0" smtClean="0"/>
              <a:t>quarrels</a:t>
            </a:r>
            <a:r>
              <a:rPr lang="en-IN" dirty="0"/>
              <a:t>, calamity, blow</a:t>
            </a:r>
            <a:r>
              <a:rPr lang="en-IN" dirty="0" smtClean="0"/>
              <a:t>,   </a:t>
            </a:r>
            <a:r>
              <a:rPr lang="en-IN" dirty="0"/>
              <a:t> trouble, problem, </a:t>
            </a:r>
            <a:r>
              <a:rPr lang="en-IN" dirty="0" smtClean="0"/>
              <a:t>difficulty</a:t>
            </a:r>
            <a:r>
              <a:rPr lang="en-IN" dirty="0"/>
              <a:t>.</a:t>
            </a:r>
            <a:r>
              <a:rPr lang="en-IN" dirty="0" smtClean="0"/>
              <a:t> </a:t>
            </a:r>
            <a:r>
              <a:rPr lang="en-IN" b="1" i="1" dirty="0" smtClean="0"/>
              <a:t>technical </a:t>
            </a:r>
            <a:r>
              <a:rPr lang="en-IN" b="1" dirty="0" smtClean="0"/>
              <a:t>casualty</a:t>
            </a:r>
            <a:endParaRPr lang="en-IN" b="1" dirty="0"/>
          </a:p>
          <a:p>
            <a:endParaRPr lang="en-IN" dirty="0" smtClean="0"/>
          </a:p>
          <a:p>
            <a:endParaRPr lang="en-US" dirty="0"/>
          </a:p>
          <a:p>
            <a:endParaRPr lang="en-IN"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4339650"/>
          </a:xfrm>
          <a:prstGeom prst="rect">
            <a:avLst/>
          </a:prstGeom>
        </p:spPr>
        <p:txBody>
          <a:bodyPr wrap="square">
            <a:spAutoFit/>
          </a:bodyPr>
          <a:lstStyle/>
          <a:p>
            <a:r>
              <a:rPr lang="en-IN" sz="1600" b="1" dirty="0"/>
              <a:t>Adventure sports </a:t>
            </a:r>
            <a:r>
              <a:rPr lang="en-IN" sz="1600" dirty="0"/>
              <a:t>are activities having high level of inherent danger. These activities often involve speed, height, a high level of </a:t>
            </a:r>
            <a:r>
              <a:rPr lang="en-IN" sz="1600" dirty="0" smtClean="0"/>
              <a:t>physical exertion</a:t>
            </a:r>
            <a:r>
              <a:rPr lang="en-IN" sz="1600" dirty="0"/>
              <a:t>, and highly specialized gear such as racing on wheels or horseback, big game hunting, mountaineering, winter sports, skydiving,</a:t>
            </a:r>
          </a:p>
          <a:p>
            <a:r>
              <a:rPr lang="en-IN" sz="1600" dirty="0"/>
              <a:t>parachuting, scuba diving, riding or driving in races or rallies, mountain climbing, hunting or equestrian activities, rock climbing, pot </a:t>
            </a:r>
            <a:r>
              <a:rPr lang="en-IN" sz="1600" dirty="0" smtClean="0"/>
              <a:t>holing, bungee </a:t>
            </a:r>
            <a:r>
              <a:rPr lang="en-IN" sz="1600" dirty="0"/>
              <a:t>jumping, skiing, ice hockey, aviation activities, ballooning, hand gliding, diving or under-water activity, river rafting, canoeing </a:t>
            </a:r>
            <a:r>
              <a:rPr lang="en-IN" sz="1600" dirty="0" smtClean="0"/>
              <a:t>involving rapid </a:t>
            </a:r>
            <a:r>
              <a:rPr lang="en-IN" sz="1600" dirty="0"/>
              <a:t>waters, polo, yachting or boating</a:t>
            </a:r>
            <a:r>
              <a:rPr lang="en-IN" sz="1600" dirty="0" smtClean="0"/>
              <a:t>.</a:t>
            </a:r>
          </a:p>
          <a:p>
            <a:endParaRPr lang="en-US" sz="1600" dirty="0"/>
          </a:p>
          <a:p>
            <a:r>
              <a:rPr lang="en-IN" sz="1600" b="1" dirty="0"/>
              <a:t>Adventure Sports </a:t>
            </a:r>
            <a:r>
              <a:rPr lang="en-IN" sz="1600" b="1" dirty="0" smtClean="0"/>
              <a:t>Benefit</a:t>
            </a:r>
          </a:p>
          <a:p>
            <a:endParaRPr lang="en-IN" sz="1600" b="1" dirty="0"/>
          </a:p>
          <a:p>
            <a:r>
              <a:rPr lang="en-IN" sz="1600" dirty="0"/>
              <a:t>In case of </a:t>
            </a:r>
            <a:r>
              <a:rPr lang="en-IN" sz="1600" b="1" dirty="0"/>
              <a:t>Injury </a:t>
            </a:r>
            <a:r>
              <a:rPr lang="en-IN" sz="1600" dirty="0"/>
              <a:t>which causes </a:t>
            </a:r>
            <a:r>
              <a:rPr lang="en-IN" sz="1600" b="1" dirty="0"/>
              <a:t>Accidental Death </a:t>
            </a:r>
            <a:r>
              <a:rPr lang="en-IN" sz="1600" dirty="0"/>
              <a:t>or </a:t>
            </a:r>
            <a:r>
              <a:rPr lang="en-IN" sz="1600" b="1" dirty="0"/>
              <a:t>Permanent Total Disablement </a:t>
            </a:r>
            <a:r>
              <a:rPr lang="en-IN" sz="1600" dirty="0"/>
              <a:t>whilst engaged in </a:t>
            </a:r>
            <a:r>
              <a:rPr lang="en-IN" sz="1600" b="1" dirty="0"/>
              <a:t>Adventure sports </a:t>
            </a:r>
            <a:r>
              <a:rPr lang="en-IN" sz="1600" dirty="0"/>
              <a:t>in a </a:t>
            </a:r>
            <a:r>
              <a:rPr lang="en-IN" sz="1600" dirty="0" smtClean="0"/>
              <a:t>nonprofessional capacity </a:t>
            </a:r>
            <a:r>
              <a:rPr lang="en-IN" sz="1600" dirty="0"/>
              <a:t>and under the supervision of a trained professional, during leisure trip, </a:t>
            </a:r>
            <a:r>
              <a:rPr lang="en-IN" sz="1600" b="1" dirty="0"/>
              <a:t>We </a:t>
            </a:r>
            <a:r>
              <a:rPr lang="en-IN" sz="1600" dirty="0"/>
              <a:t>will pay the </a:t>
            </a:r>
            <a:r>
              <a:rPr lang="en-IN" sz="1600" b="1" dirty="0"/>
              <a:t>Sum Insured </a:t>
            </a:r>
            <a:r>
              <a:rPr lang="en-IN" sz="1600" dirty="0"/>
              <a:t>as given in </a:t>
            </a:r>
            <a:r>
              <a:rPr lang="en-IN" sz="1600" dirty="0" smtClean="0"/>
              <a:t>the </a:t>
            </a:r>
            <a:r>
              <a:rPr lang="en-IN" sz="1600" b="1" dirty="0" smtClean="0"/>
              <a:t>Schedule </a:t>
            </a:r>
            <a:r>
              <a:rPr lang="en-IN" sz="1600" dirty="0"/>
              <a:t>under this benefit</a:t>
            </a:r>
            <a:r>
              <a:rPr lang="en-IN" sz="1600" dirty="0" smtClean="0"/>
              <a:t>.</a:t>
            </a:r>
          </a:p>
          <a:p>
            <a:endParaRPr lang="en-US" sz="1600" dirty="0"/>
          </a:p>
          <a:p>
            <a:r>
              <a:rPr lang="en-IN" sz="1600" dirty="0"/>
              <a:t>However, the </a:t>
            </a:r>
            <a:r>
              <a:rPr lang="en-IN" sz="1600" b="1" dirty="0"/>
              <a:t>Sum Insured </a:t>
            </a:r>
            <a:r>
              <a:rPr lang="en-IN" sz="1600" dirty="0"/>
              <a:t>for this cover shall be limited to 50% of </a:t>
            </a:r>
            <a:r>
              <a:rPr lang="en-IN" sz="1600" b="1" dirty="0"/>
              <a:t>Sum Insured </a:t>
            </a:r>
            <a:r>
              <a:rPr lang="en-IN" sz="1600" dirty="0"/>
              <a:t>under </a:t>
            </a:r>
            <a:r>
              <a:rPr lang="en-IN" sz="1600" b="1" dirty="0"/>
              <a:t>Accidental Death </a:t>
            </a:r>
            <a:r>
              <a:rPr lang="en-IN" sz="1600" dirty="0"/>
              <a:t>benefit to a maximum of ₹ 50,00,000/-.</a:t>
            </a:r>
          </a:p>
        </p:txBody>
      </p:sp>
    </p:spTree>
    <p:extLst>
      <p:ext uri="{BB962C8B-B14F-4D97-AF65-F5344CB8AC3E}">
        <p14:creationId xmlns:p14="http://schemas.microsoft.com/office/powerpoint/2010/main" val="325136832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3046988"/>
          </a:xfrm>
          <a:prstGeom prst="rect">
            <a:avLst/>
          </a:prstGeom>
        </p:spPr>
        <p:txBody>
          <a:bodyPr wrap="square">
            <a:spAutoFit/>
          </a:bodyPr>
          <a:lstStyle/>
          <a:p>
            <a:r>
              <a:rPr lang="en-IN" sz="1600" b="1" dirty="0"/>
              <a:t>Family Transportation </a:t>
            </a:r>
            <a:r>
              <a:rPr lang="en-IN" sz="1600" b="1" dirty="0" smtClean="0"/>
              <a:t>Allowance</a:t>
            </a:r>
          </a:p>
          <a:p>
            <a:endParaRPr lang="en-IN" sz="1600" b="1" dirty="0"/>
          </a:p>
          <a:p>
            <a:r>
              <a:rPr lang="en-IN" sz="1600" dirty="0"/>
              <a:t>Following an </a:t>
            </a:r>
            <a:r>
              <a:rPr lang="en-IN" sz="1600" b="1" dirty="0"/>
              <a:t>Injury </a:t>
            </a:r>
            <a:r>
              <a:rPr lang="en-IN" sz="1600" dirty="0"/>
              <a:t>which results in </a:t>
            </a:r>
            <a:r>
              <a:rPr lang="en-IN" sz="1600" b="1" dirty="0"/>
              <a:t>Accidental Death</a:t>
            </a:r>
            <a:r>
              <a:rPr lang="en-IN" sz="1600" dirty="0"/>
              <a:t>, </a:t>
            </a:r>
            <a:r>
              <a:rPr lang="en-IN" sz="1600" b="1" dirty="0"/>
              <a:t>Permanent Total or Permanent Partial Disablement </a:t>
            </a:r>
            <a:r>
              <a:rPr lang="en-IN" sz="1600" dirty="0"/>
              <a:t>benefit payable under </a:t>
            </a:r>
            <a:r>
              <a:rPr lang="en-IN" sz="1600" dirty="0" smtClean="0"/>
              <a:t>this </a:t>
            </a:r>
            <a:r>
              <a:rPr lang="en-IN" sz="1600" b="1" dirty="0" smtClean="0"/>
              <a:t>Policy</a:t>
            </a:r>
            <a:r>
              <a:rPr lang="en-IN" sz="1600" dirty="0"/>
              <a:t>, if the </a:t>
            </a:r>
            <a:r>
              <a:rPr lang="en-IN" sz="1600" b="1" dirty="0"/>
              <a:t>Insured Person </a:t>
            </a:r>
            <a:r>
              <a:rPr lang="en-IN" sz="1600" dirty="0"/>
              <a:t>is confined in a </a:t>
            </a:r>
            <a:r>
              <a:rPr lang="en-IN" sz="1600" b="1" dirty="0"/>
              <a:t>Hospital </a:t>
            </a:r>
            <a:r>
              <a:rPr lang="en-IN" sz="1600" dirty="0"/>
              <a:t>outside 100 </a:t>
            </a:r>
            <a:r>
              <a:rPr lang="en-IN" sz="1600" dirty="0" err="1"/>
              <a:t>kms</a:t>
            </a:r>
            <a:r>
              <a:rPr lang="en-IN" sz="1600" dirty="0"/>
              <a:t> of his normal place of residence and the attending </a:t>
            </a:r>
            <a:r>
              <a:rPr lang="en-IN" sz="1600" b="1" dirty="0"/>
              <a:t>Medical</a:t>
            </a:r>
          </a:p>
          <a:p>
            <a:r>
              <a:rPr lang="en-IN" sz="1600" b="1" dirty="0"/>
              <a:t>Practitioner </a:t>
            </a:r>
            <a:r>
              <a:rPr lang="en-IN" sz="1600" dirty="0"/>
              <a:t>recommends the personal attendance of </a:t>
            </a:r>
            <a:r>
              <a:rPr lang="en-IN" sz="1600" b="1" dirty="0"/>
              <a:t>Family </a:t>
            </a:r>
            <a:r>
              <a:rPr lang="en-IN" sz="1600" dirty="0"/>
              <a:t>member, </a:t>
            </a:r>
            <a:r>
              <a:rPr lang="en-IN" sz="1600" b="1" dirty="0"/>
              <a:t>We </a:t>
            </a:r>
            <a:r>
              <a:rPr lang="en-IN" sz="1600" dirty="0"/>
              <a:t>shall reimburse the expenses incurred for the immediate </a:t>
            </a:r>
            <a:r>
              <a:rPr lang="en-IN" sz="1600" b="1" dirty="0" smtClean="0"/>
              <a:t>Family </a:t>
            </a:r>
            <a:r>
              <a:rPr lang="en-IN" sz="1600" dirty="0" smtClean="0"/>
              <a:t>member </a:t>
            </a:r>
            <a:r>
              <a:rPr lang="en-IN" sz="1600" dirty="0"/>
              <a:t>for transportation by the most direct route by a licensed common carrier to the place of </a:t>
            </a:r>
            <a:r>
              <a:rPr lang="en-IN" sz="1600" b="1" dirty="0"/>
              <a:t>Hospitalization </a:t>
            </a:r>
            <a:r>
              <a:rPr lang="en-IN" sz="1600" dirty="0"/>
              <a:t>of the </a:t>
            </a:r>
            <a:r>
              <a:rPr lang="en-IN" sz="1600" b="1" dirty="0"/>
              <a:t>Insured Person</a:t>
            </a:r>
            <a:r>
              <a:rPr lang="en-IN" sz="1600" dirty="0"/>
              <a:t>. </a:t>
            </a:r>
            <a:endParaRPr lang="en-IN" sz="1600" dirty="0" smtClean="0"/>
          </a:p>
          <a:p>
            <a:r>
              <a:rPr lang="en-IN" sz="1600" dirty="0" smtClean="0"/>
              <a:t>The maximum </a:t>
            </a:r>
            <a:r>
              <a:rPr lang="en-IN" sz="1600" dirty="0"/>
              <a:t>amount payable for this cover shall be limited to 10% of the </a:t>
            </a:r>
            <a:r>
              <a:rPr lang="en-IN" sz="1600" b="1" dirty="0"/>
              <a:t>Principal Sum Insured </a:t>
            </a:r>
            <a:r>
              <a:rPr lang="en-IN" sz="1600" dirty="0"/>
              <a:t>or as mentioned in the policy </a:t>
            </a:r>
            <a:r>
              <a:rPr lang="en-IN" sz="1600" dirty="0" smtClean="0"/>
              <a:t>schedule, whichever </a:t>
            </a:r>
            <a:r>
              <a:rPr lang="en-IN" sz="1600" dirty="0"/>
              <a:t>is less, subject to maximum </a:t>
            </a:r>
            <a:r>
              <a:rPr lang="en-IN" sz="1600" dirty="0" err="1"/>
              <a:t>Rs</a:t>
            </a:r>
            <a:r>
              <a:rPr lang="en-IN" sz="1600" dirty="0"/>
              <a:t> 50,000/.</a:t>
            </a:r>
          </a:p>
        </p:txBody>
      </p:sp>
    </p:spTree>
    <p:extLst>
      <p:ext uri="{BB962C8B-B14F-4D97-AF65-F5344CB8AC3E}">
        <p14:creationId xmlns:p14="http://schemas.microsoft.com/office/powerpoint/2010/main" val="324397548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3046988"/>
          </a:xfrm>
          <a:prstGeom prst="rect">
            <a:avLst/>
          </a:prstGeom>
        </p:spPr>
        <p:txBody>
          <a:bodyPr wrap="square">
            <a:spAutoFit/>
          </a:bodyPr>
          <a:lstStyle/>
          <a:p>
            <a:r>
              <a:rPr lang="en-IN" sz="1600" b="1" dirty="0"/>
              <a:t>Road Ambulance </a:t>
            </a:r>
            <a:r>
              <a:rPr lang="en-IN" sz="1600" b="1" dirty="0" smtClean="0"/>
              <a:t>Cover</a:t>
            </a:r>
          </a:p>
          <a:p>
            <a:endParaRPr lang="en-IN" sz="1600" b="1" dirty="0"/>
          </a:p>
          <a:p>
            <a:r>
              <a:rPr lang="en-IN" sz="1600" dirty="0"/>
              <a:t>If the </a:t>
            </a:r>
            <a:r>
              <a:rPr lang="en-IN" sz="1600" b="1" dirty="0"/>
              <a:t>Insured Person </a:t>
            </a:r>
            <a:r>
              <a:rPr lang="en-IN" sz="1600" dirty="0"/>
              <a:t>suffers an </a:t>
            </a:r>
            <a:r>
              <a:rPr lang="en-IN" sz="1600" b="1" dirty="0"/>
              <a:t>Injury </a:t>
            </a:r>
            <a:r>
              <a:rPr lang="en-IN" sz="1600" dirty="0"/>
              <a:t>in India during the </a:t>
            </a:r>
            <a:r>
              <a:rPr lang="en-IN" sz="1600" b="1" dirty="0"/>
              <a:t>Policy Year </a:t>
            </a:r>
            <a:r>
              <a:rPr lang="en-IN" sz="1600" dirty="0"/>
              <a:t>and it is necessary to immediately transfer such person from the site </a:t>
            </a:r>
            <a:r>
              <a:rPr lang="en-IN" sz="1600" dirty="0" smtClean="0"/>
              <a:t>of </a:t>
            </a:r>
            <a:r>
              <a:rPr lang="en-IN" sz="1600" b="1" dirty="0" smtClean="0"/>
              <a:t>Accident </a:t>
            </a:r>
            <a:r>
              <a:rPr lang="en-IN" sz="1600" dirty="0"/>
              <a:t>to the nearest </a:t>
            </a:r>
            <a:r>
              <a:rPr lang="en-IN" sz="1600" b="1" dirty="0"/>
              <a:t>Hospital</a:t>
            </a:r>
            <a:r>
              <a:rPr lang="en-IN" sz="1600" dirty="0"/>
              <a:t>/ </a:t>
            </a:r>
            <a:r>
              <a:rPr lang="en-IN" sz="1600" b="1" dirty="0"/>
              <a:t>Day Care Centre</a:t>
            </a:r>
            <a:r>
              <a:rPr lang="en-IN" sz="1600" dirty="0"/>
              <a:t>/ Nursing Home by road in an ambulance offered by a healthcare or an ambulance </a:t>
            </a:r>
            <a:r>
              <a:rPr lang="en-IN" sz="1600" dirty="0" smtClean="0"/>
              <a:t>service provider</a:t>
            </a:r>
            <a:r>
              <a:rPr lang="en-IN" sz="1600" dirty="0"/>
              <a:t>, then </a:t>
            </a:r>
            <a:r>
              <a:rPr lang="en-IN" sz="1600" b="1" dirty="0"/>
              <a:t>We </a:t>
            </a:r>
            <a:r>
              <a:rPr lang="en-IN" sz="1600" dirty="0"/>
              <a:t>shall reimburse the actual expenses of the transfer to the nearest </a:t>
            </a:r>
            <a:r>
              <a:rPr lang="en-IN" sz="1600" b="1" dirty="0"/>
              <a:t>Hospital </a:t>
            </a:r>
            <a:r>
              <a:rPr lang="en-IN" sz="1600" dirty="0"/>
              <a:t>or up to a maximum amount as mentioned in </a:t>
            </a:r>
            <a:r>
              <a:rPr lang="en-IN" sz="1600" dirty="0" smtClean="0"/>
              <a:t>the </a:t>
            </a:r>
            <a:r>
              <a:rPr lang="en-IN" sz="1600" b="1" dirty="0" smtClean="0"/>
              <a:t>Schedule</a:t>
            </a:r>
            <a:r>
              <a:rPr lang="en-IN" sz="1600" dirty="0"/>
              <a:t>, subject to a valid claim being admissible under the Primary Cover(s) of the </a:t>
            </a:r>
            <a:r>
              <a:rPr lang="en-IN" sz="1600" b="1" dirty="0"/>
              <a:t>Policy</a:t>
            </a:r>
            <a:r>
              <a:rPr lang="en-IN" sz="1600" dirty="0"/>
              <a:t>.</a:t>
            </a:r>
          </a:p>
          <a:p>
            <a:endParaRPr lang="en-IN" sz="1600" b="1" dirty="0" smtClean="0"/>
          </a:p>
          <a:p>
            <a:r>
              <a:rPr lang="en-IN" sz="1600" b="1" dirty="0" smtClean="0"/>
              <a:t>Specific </a:t>
            </a:r>
            <a:r>
              <a:rPr lang="en-IN" sz="1600" b="1" dirty="0"/>
              <a:t>Conditions</a:t>
            </a:r>
          </a:p>
          <a:p>
            <a:r>
              <a:rPr lang="en-IN" sz="1600" dirty="0"/>
              <a:t>a. Expenses for road ambulance transportation are restricted within India only.</a:t>
            </a:r>
          </a:p>
          <a:p>
            <a:r>
              <a:rPr lang="en-IN" sz="1600" dirty="0"/>
              <a:t>b. Return transportation to the </a:t>
            </a:r>
            <a:r>
              <a:rPr lang="en-IN" sz="1600" b="1" dirty="0"/>
              <a:t>Insured Person’s </a:t>
            </a:r>
            <a:r>
              <a:rPr lang="en-IN" sz="1600" dirty="0"/>
              <a:t>home by ambulance is excluded.</a:t>
            </a:r>
          </a:p>
        </p:txBody>
      </p:sp>
    </p:spTree>
    <p:extLst>
      <p:ext uri="{BB962C8B-B14F-4D97-AF65-F5344CB8AC3E}">
        <p14:creationId xmlns:p14="http://schemas.microsoft.com/office/powerpoint/2010/main" val="1609460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3293209"/>
          </a:xfrm>
          <a:prstGeom prst="rect">
            <a:avLst/>
          </a:prstGeom>
        </p:spPr>
        <p:txBody>
          <a:bodyPr wrap="square">
            <a:spAutoFit/>
          </a:bodyPr>
          <a:lstStyle/>
          <a:p>
            <a:r>
              <a:rPr lang="en-IN" sz="1600" b="1" dirty="0"/>
              <a:t>Air Ambulance </a:t>
            </a:r>
            <a:r>
              <a:rPr lang="en-IN" sz="1600" b="1" dirty="0" smtClean="0"/>
              <a:t>Cover</a:t>
            </a:r>
          </a:p>
          <a:p>
            <a:endParaRPr lang="en-IN" sz="1600" b="1" dirty="0"/>
          </a:p>
          <a:p>
            <a:r>
              <a:rPr lang="en-IN" sz="1600" dirty="0"/>
              <a:t>If the </a:t>
            </a:r>
            <a:r>
              <a:rPr lang="en-IN" sz="1600" b="1" dirty="0"/>
              <a:t>Insured Person </a:t>
            </a:r>
            <a:r>
              <a:rPr lang="en-IN" sz="1600" dirty="0"/>
              <a:t>suffers an </a:t>
            </a:r>
            <a:r>
              <a:rPr lang="en-IN" sz="1600" b="1" dirty="0"/>
              <a:t>Injury </a:t>
            </a:r>
            <a:r>
              <a:rPr lang="en-IN" sz="1600" dirty="0"/>
              <a:t>which causes emergency life threatening conditions during the </a:t>
            </a:r>
            <a:r>
              <a:rPr lang="en-IN" sz="1600" b="1" dirty="0"/>
              <a:t>Policy Year </a:t>
            </a:r>
            <a:r>
              <a:rPr lang="en-IN" sz="1600" dirty="0"/>
              <a:t>and it is necessary </a:t>
            </a:r>
            <a:r>
              <a:rPr lang="en-IN" sz="1600" dirty="0" smtClean="0"/>
              <a:t>to immediately </a:t>
            </a:r>
            <a:r>
              <a:rPr lang="en-IN" sz="1600" dirty="0"/>
              <a:t>transfer such person from the site of </a:t>
            </a:r>
            <a:r>
              <a:rPr lang="en-IN" sz="1600" b="1" dirty="0"/>
              <a:t>Accident </a:t>
            </a:r>
            <a:r>
              <a:rPr lang="en-IN" sz="1600" dirty="0"/>
              <a:t>to the nearest </a:t>
            </a:r>
            <a:r>
              <a:rPr lang="en-IN" sz="1600" b="1" dirty="0"/>
              <a:t>Hospital</a:t>
            </a:r>
            <a:r>
              <a:rPr lang="en-IN" sz="1600" dirty="0"/>
              <a:t>/ </a:t>
            </a:r>
            <a:r>
              <a:rPr lang="en-IN" sz="1600" b="1" dirty="0"/>
              <a:t>Day Care Centre</a:t>
            </a:r>
            <a:r>
              <a:rPr lang="en-IN" sz="1600" dirty="0"/>
              <a:t>/ Nursing Home, then we will pay the</a:t>
            </a:r>
          </a:p>
          <a:p>
            <a:r>
              <a:rPr lang="en-IN" sz="1600" dirty="0"/>
              <a:t>expenses incurred for ambulance transportation in an airplane or helicopter for rapid ambulance transportation as set out in the </a:t>
            </a:r>
            <a:r>
              <a:rPr lang="en-IN" sz="1600" b="1" dirty="0"/>
              <a:t>Schedule</a:t>
            </a:r>
            <a:r>
              <a:rPr lang="en-IN" sz="1600" dirty="0" smtClean="0"/>
              <a:t>.</a:t>
            </a:r>
          </a:p>
          <a:p>
            <a:endParaRPr lang="en-IN" sz="1600" dirty="0"/>
          </a:p>
          <a:p>
            <a:r>
              <a:rPr lang="en-IN" sz="1600" b="1" dirty="0"/>
              <a:t>Specific Conditions</a:t>
            </a:r>
          </a:p>
          <a:p>
            <a:r>
              <a:rPr lang="en-IN" sz="1600" dirty="0"/>
              <a:t>i. Expenses for air ambulance transportation are restricted within India.</a:t>
            </a:r>
          </a:p>
          <a:p>
            <a:r>
              <a:rPr lang="en-IN" sz="1600" dirty="0"/>
              <a:t>ii. Return transportation to the </a:t>
            </a:r>
            <a:r>
              <a:rPr lang="en-IN" sz="1600" b="1" dirty="0"/>
              <a:t>Insured Person’s </a:t>
            </a:r>
            <a:r>
              <a:rPr lang="en-IN" sz="1600" dirty="0"/>
              <a:t>home by ambulance is excluded.</a:t>
            </a:r>
          </a:p>
          <a:p>
            <a:r>
              <a:rPr lang="en-IN" sz="1600" b="1" dirty="0"/>
              <a:t>iii. </a:t>
            </a:r>
            <a:r>
              <a:rPr lang="en-IN" sz="1600" dirty="0"/>
              <a:t>Insured needs to make an intimation before availing the benefit under Air Ambulance Cover.</a:t>
            </a:r>
          </a:p>
        </p:txBody>
      </p:sp>
    </p:spTree>
    <p:extLst>
      <p:ext uri="{BB962C8B-B14F-4D97-AF65-F5344CB8AC3E}">
        <p14:creationId xmlns:p14="http://schemas.microsoft.com/office/powerpoint/2010/main" val="405135465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070550"/>
            <a:ext cx="8534400" cy="2062103"/>
          </a:xfrm>
          <a:prstGeom prst="rect">
            <a:avLst/>
          </a:prstGeom>
        </p:spPr>
        <p:txBody>
          <a:bodyPr wrap="square">
            <a:spAutoFit/>
          </a:bodyPr>
          <a:lstStyle/>
          <a:p>
            <a:r>
              <a:rPr lang="en-IN" sz="1600" b="1" dirty="0"/>
              <a:t>Chauffeur Plan </a:t>
            </a:r>
            <a:r>
              <a:rPr lang="en-IN" sz="1600" b="1" dirty="0" smtClean="0"/>
              <a:t>Benefit</a:t>
            </a:r>
          </a:p>
          <a:p>
            <a:endParaRPr lang="en-IN" sz="1600" b="1" dirty="0"/>
          </a:p>
          <a:p>
            <a:r>
              <a:rPr lang="en-IN" sz="1600" dirty="0"/>
              <a:t>If during the </a:t>
            </a:r>
            <a:r>
              <a:rPr lang="en-IN" sz="1600" b="1" dirty="0"/>
              <a:t>Policy Year</a:t>
            </a:r>
            <a:r>
              <a:rPr lang="en-IN" sz="1600" dirty="0"/>
              <a:t>, the </a:t>
            </a:r>
            <a:r>
              <a:rPr lang="en-IN" sz="1600" b="1" dirty="0"/>
              <a:t>Insured Person </a:t>
            </a:r>
            <a:r>
              <a:rPr lang="en-IN" sz="1600" dirty="0"/>
              <a:t>sustains an </a:t>
            </a:r>
            <a:r>
              <a:rPr lang="en-IN" sz="1600" b="1" dirty="0"/>
              <a:t>Injury </a:t>
            </a:r>
            <a:r>
              <a:rPr lang="en-IN" sz="1600" dirty="0"/>
              <a:t>and in the event of </a:t>
            </a:r>
            <a:r>
              <a:rPr lang="en-IN" sz="1600" b="1" dirty="0"/>
              <a:t>We </a:t>
            </a:r>
            <a:r>
              <a:rPr lang="en-IN" sz="1600" dirty="0"/>
              <a:t>making payment for a claim under </a:t>
            </a:r>
            <a:r>
              <a:rPr lang="en-IN" sz="1600" b="1" dirty="0" smtClean="0"/>
              <a:t>Permanent Partial </a:t>
            </a:r>
            <a:r>
              <a:rPr lang="en-IN" sz="1600" b="1" dirty="0"/>
              <a:t>Disablement </a:t>
            </a:r>
            <a:r>
              <a:rPr lang="en-IN" sz="1600" dirty="0"/>
              <a:t>or </a:t>
            </a:r>
            <a:r>
              <a:rPr lang="en-IN" sz="1600" b="1" dirty="0"/>
              <a:t>Temporary Total Disablement</a:t>
            </a:r>
            <a:r>
              <a:rPr lang="en-IN" sz="1600" dirty="0"/>
              <a:t>, then </a:t>
            </a:r>
            <a:r>
              <a:rPr lang="en-IN" sz="1600" b="1" dirty="0"/>
              <a:t>We </a:t>
            </a:r>
            <a:r>
              <a:rPr lang="en-IN" sz="1600" dirty="0"/>
              <a:t>will pay the daily amount up to the </a:t>
            </a:r>
            <a:r>
              <a:rPr lang="en-IN" sz="1600" b="1" dirty="0"/>
              <a:t>Sum Insured </a:t>
            </a:r>
            <a:r>
              <a:rPr lang="en-IN" sz="1600" dirty="0" smtClean="0"/>
              <a:t>up to </a:t>
            </a:r>
            <a:r>
              <a:rPr lang="en-IN" sz="1600" dirty="0"/>
              <a:t>a maximum of </a:t>
            </a:r>
            <a:r>
              <a:rPr lang="en-IN" sz="1600" dirty="0" smtClean="0"/>
              <a:t>30 days </a:t>
            </a:r>
            <a:r>
              <a:rPr lang="en-IN" sz="1600" dirty="0"/>
              <a:t>mentioned in the </a:t>
            </a:r>
            <a:r>
              <a:rPr lang="en-IN" sz="1600" b="1" dirty="0"/>
              <a:t>Schedule</a:t>
            </a:r>
            <a:r>
              <a:rPr lang="en-IN" sz="1600" dirty="0"/>
              <a:t>, for the hire of a taxi or chauffeur driven car or other necessarily incurred extra costs to maintain </a:t>
            </a:r>
            <a:r>
              <a:rPr lang="en-IN" sz="1600" dirty="0" smtClean="0"/>
              <a:t>the </a:t>
            </a:r>
            <a:r>
              <a:rPr lang="en-IN" sz="1600" b="1" dirty="0" smtClean="0"/>
              <a:t>Insured </a:t>
            </a:r>
            <a:r>
              <a:rPr lang="en-IN" sz="1600" b="1" dirty="0"/>
              <a:t>Person's </a:t>
            </a:r>
            <a:r>
              <a:rPr lang="en-IN" sz="1600" dirty="0"/>
              <a:t>mobility to meet his/her work/</a:t>
            </a:r>
            <a:r>
              <a:rPr lang="en-IN" sz="1600" b="1" dirty="0"/>
              <a:t>Occupational </a:t>
            </a:r>
            <a:r>
              <a:rPr lang="en-IN" sz="1600" dirty="0"/>
              <a:t>commitments</a:t>
            </a:r>
            <a:r>
              <a:rPr lang="en-IN" sz="1600" dirty="0" smtClean="0"/>
              <a:t>.</a:t>
            </a:r>
            <a:endParaRPr lang="en-IN" sz="1600" dirty="0"/>
          </a:p>
        </p:txBody>
      </p:sp>
    </p:spTree>
    <p:extLst>
      <p:ext uri="{BB962C8B-B14F-4D97-AF65-F5344CB8AC3E}">
        <p14:creationId xmlns:p14="http://schemas.microsoft.com/office/powerpoint/2010/main" val="169643474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Eligibility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916086"/>
              </p:ext>
            </p:extLst>
          </p:nvPr>
        </p:nvGraphicFramePr>
        <p:xfrm>
          <a:off x="304800" y="1143000"/>
          <a:ext cx="83820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smtClean="0"/>
              <a:t>   Minima Maxima </a:t>
            </a:r>
          </a:p>
        </p:txBody>
      </p:sp>
      <p:sp>
        <p:nvSpPr>
          <p:cNvPr id="19459" name="Content Placeholder 2"/>
          <p:cNvSpPr>
            <a:spLocks noGrp="1"/>
          </p:cNvSpPr>
          <p:nvPr>
            <p:ph idx="1"/>
          </p:nvPr>
        </p:nvSpPr>
        <p:spPr>
          <a:xfrm>
            <a:off x="228600" y="1066800"/>
            <a:ext cx="8382000" cy="5638800"/>
          </a:xfrm>
        </p:spPr>
        <p:txBody>
          <a:bodyPr/>
          <a:lstStyle/>
          <a:p>
            <a:pPr marL="0" indent="0">
              <a:buNone/>
            </a:pPr>
            <a:endParaRPr lang="en-US" sz="1800"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66" y="1295400"/>
            <a:ext cx="8787334"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8686800" cy="179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smtClean="0"/>
              <a:t>  </a:t>
            </a:r>
            <a:r>
              <a:rPr lang="en-US" sz="2800" dirty="0"/>
              <a:t> Minima Maxima </a:t>
            </a:r>
            <a:endParaRPr lang="en-US" sz="2800" dirty="0" smtClean="0"/>
          </a:p>
        </p:txBody>
      </p:sp>
      <p:sp>
        <p:nvSpPr>
          <p:cNvPr id="19459" name="Content Placeholder 2"/>
          <p:cNvSpPr>
            <a:spLocks noGrp="1"/>
          </p:cNvSpPr>
          <p:nvPr>
            <p:ph idx="1"/>
          </p:nvPr>
        </p:nvSpPr>
        <p:spPr>
          <a:xfrm>
            <a:off x="228600" y="1066800"/>
            <a:ext cx="8382000" cy="5638800"/>
          </a:xfrm>
        </p:spPr>
        <p:txBody>
          <a:bodyPr/>
          <a:lstStyle/>
          <a:p>
            <a:pPr marL="0" indent="0">
              <a:buNone/>
            </a:pPr>
            <a:endParaRPr lang="en-US" sz="1800"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41" y="1143000"/>
            <a:ext cx="863285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54498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a:t> </a:t>
            </a:r>
            <a:r>
              <a:rPr lang="en-US" sz="2800" dirty="0" smtClean="0"/>
              <a:t>  Minima </a:t>
            </a:r>
            <a:r>
              <a:rPr lang="en-US" sz="2800" dirty="0"/>
              <a:t>Maxima </a:t>
            </a:r>
            <a:endParaRPr lang="en-US" sz="2800" dirty="0" smtClean="0"/>
          </a:p>
        </p:txBody>
      </p:sp>
      <p:sp>
        <p:nvSpPr>
          <p:cNvPr id="19459" name="Content Placeholder 2"/>
          <p:cNvSpPr>
            <a:spLocks noGrp="1"/>
          </p:cNvSpPr>
          <p:nvPr>
            <p:ph idx="1"/>
          </p:nvPr>
        </p:nvSpPr>
        <p:spPr>
          <a:xfrm>
            <a:off x="228600" y="1066800"/>
            <a:ext cx="8382000" cy="5638800"/>
          </a:xfrm>
        </p:spPr>
        <p:txBody>
          <a:bodyPr/>
          <a:lstStyle/>
          <a:p>
            <a:pPr marL="0" indent="0">
              <a:buNone/>
            </a:pPr>
            <a:endParaRPr lang="en-US" sz="1800"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219200"/>
            <a:ext cx="870880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02388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sz="2800" dirty="0" smtClean="0"/>
              <a:t>  Rate of Premium per 1000 sum insured (GST extra)</a:t>
            </a:r>
          </a:p>
        </p:txBody>
      </p:sp>
      <p:graphicFrame>
        <p:nvGraphicFramePr>
          <p:cNvPr id="7" name="Table 6"/>
          <p:cNvGraphicFramePr>
            <a:graphicFrameLocks noGrp="1"/>
          </p:cNvGraphicFramePr>
          <p:nvPr>
            <p:extLst>
              <p:ext uri="{D42A27DB-BD31-4B8C-83A1-F6EECF244321}">
                <p14:modId xmlns:p14="http://schemas.microsoft.com/office/powerpoint/2010/main" val="1347884404"/>
              </p:ext>
            </p:extLst>
          </p:nvPr>
        </p:nvGraphicFramePr>
        <p:xfrm>
          <a:off x="304800" y="1143000"/>
          <a:ext cx="8534404" cy="4499008"/>
        </p:xfrm>
        <a:graphic>
          <a:graphicData uri="http://schemas.openxmlformats.org/drawingml/2006/table">
            <a:tbl>
              <a:tblPr>
                <a:tableStyleId>{5940675A-B579-460E-94D1-54222C63F5DA}</a:tableStyleId>
              </a:tblPr>
              <a:tblGrid>
                <a:gridCol w="4619416"/>
                <a:gridCol w="1232747"/>
                <a:gridCol w="1341120"/>
                <a:gridCol w="1341121"/>
              </a:tblGrid>
              <a:tr h="476310">
                <a:tc>
                  <a:txBody>
                    <a:bodyPr/>
                    <a:lstStyle/>
                    <a:p>
                      <a:pPr algn="l" rtl="0" fontAlgn="b"/>
                      <a:r>
                        <a:rPr lang="en-US" sz="1600" b="1" u="none" strike="noStrike" dirty="0" smtClean="0"/>
                        <a:t>Cover for </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1</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2</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3</a:t>
                      </a:r>
                      <a:endParaRPr lang="en-US" sz="1600" b="1" i="0" u="none" strike="noStrike" dirty="0">
                        <a:solidFill>
                          <a:srgbClr val="000000"/>
                        </a:solidFill>
                        <a:latin typeface="Arial"/>
                      </a:endParaRPr>
                    </a:p>
                  </a:txBody>
                  <a:tcPr marL="8238" marR="8238" marT="8238" marB="0" anchor="b"/>
                </a:tc>
              </a:tr>
              <a:tr h="270394">
                <a:tc>
                  <a:txBody>
                    <a:bodyPr/>
                    <a:lstStyle/>
                    <a:p>
                      <a:pPr algn="l" rtl="0" fontAlgn="b"/>
                      <a:endParaRPr lang="en-US" sz="1600" u="none" strike="noStrike" dirty="0" smtClean="0"/>
                    </a:p>
                    <a:p>
                      <a:pPr algn="l" rtl="0" fontAlgn="b"/>
                      <a:r>
                        <a:rPr lang="en-US" sz="1600" u="none" strike="noStrike" dirty="0" smtClean="0"/>
                        <a:t>Accidental Death (Primary Sum Insured)</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a:t>0.4</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0.6</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0.9</a:t>
                      </a:r>
                      <a:endParaRPr lang="en-US" sz="1600" b="1" i="0" u="none" strike="noStrike">
                        <a:solidFill>
                          <a:srgbClr val="000000"/>
                        </a:solidFill>
                        <a:latin typeface="Arial"/>
                      </a:endParaRPr>
                    </a:p>
                  </a:txBody>
                  <a:tcPr marL="8238" marR="8238" marT="8238" marB="0" anchor="b"/>
                </a:tc>
              </a:tr>
              <a:tr h="332793">
                <a:tc>
                  <a:txBody>
                    <a:bodyPr/>
                    <a:lstStyle/>
                    <a:p>
                      <a:pPr algn="l" rtl="0" fontAlgn="b"/>
                      <a:r>
                        <a:rPr lang="en-US" sz="1600" u="none" strike="noStrike" dirty="0"/>
                        <a:t>Permanent Total Disability</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a:t>0.1</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0.2</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0.35</a:t>
                      </a:r>
                      <a:endParaRPr lang="en-US" sz="1600" b="1" i="0" u="none" strike="noStrike">
                        <a:solidFill>
                          <a:srgbClr val="000000"/>
                        </a:solidFill>
                        <a:latin typeface="Arial"/>
                      </a:endParaRPr>
                    </a:p>
                  </a:txBody>
                  <a:tcPr marL="8238" marR="8238" marT="8238" marB="0" anchor="b"/>
                </a:tc>
              </a:tr>
              <a:tr h="476310">
                <a:tc>
                  <a:txBody>
                    <a:bodyPr/>
                    <a:lstStyle/>
                    <a:p>
                      <a:pPr algn="l" rtl="0" fontAlgn="b"/>
                      <a:r>
                        <a:rPr lang="en-US" sz="1600" u="none" strike="noStrike" dirty="0"/>
                        <a:t>Permanent Partial Disability</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a:t>0.25</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0.45</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0.75</a:t>
                      </a:r>
                      <a:endParaRPr lang="en-US" sz="1600" b="1" i="0" u="none" strike="noStrike">
                        <a:solidFill>
                          <a:srgbClr val="000000"/>
                        </a:solidFill>
                        <a:latin typeface="Arial"/>
                      </a:endParaRPr>
                    </a:p>
                  </a:txBody>
                  <a:tcPr marL="8238" marR="8238" marT="8238" marB="0" anchor="b"/>
                </a:tc>
              </a:tr>
              <a:tr h="476310">
                <a:tc>
                  <a:txBody>
                    <a:bodyPr/>
                    <a:lstStyle/>
                    <a:p>
                      <a:pPr algn="l" rtl="0" fontAlgn="b"/>
                      <a:r>
                        <a:rPr lang="en-US" sz="1600" u="none" strike="noStrike" dirty="0"/>
                        <a:t>Temporary Total Disablement</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0.5</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0.75</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Not Applicable </a:t>
                      </a:r>
                      <a:endParaRPr lang="en-US" sz="1600" b="1" i="0" u="none" strike="noStrike" dirty="0">
                        <a:solidFill>
                          <a:srgbClr val="000000"/>
                        </a:solidFill>
                        <a:latin typeface="Arial"/>
                      </a:endParaRPr>
                    </a:p>
                  </a:txBody>
                  <a:tcPr marL="8238" marR="8238" marT="8238" marB="0" anchor="b"/>
                </a:tc>
              </a:tr>
              <a:tr h="313551">
                <a:tc gridSpan="4">
                  <a:txBody>
                    <a:bodyPr/>
                    <a:lstStyle/>
                    <a:p>
                      <a:pPr algn="l" rtl="0" fontAlgn="b"/>
                      <a:r>
                        <a:rPr lang="en-US" sz="1800" u="none" strike="noStrike" dirty="0" smtClean="0"/>
                        <a:t>Additional </a:t>
                      </a:r>
                      <a:r>
                        <a:rPr lang="en-US" sz="1800" u="none" strike="noStrike" dirty="0"/>
                        <a:t>Benefits  </a:t>
                      </a:r>
                      <a:endParaRPr lang="en-US" sz="1800" b="1" i="0" u="none" strike="noStrike" dirty="0">
                        <a:solidFill>
                          <a:srgbClr val="000000"/>
                        </a:solidFill>
                        <a:latin typeface="Arial"/>
                      </a:endParaRPr>
                    </a:p>
                  </a:txBody>
                  <a:tcPr marL="8238" marR="8238" marT="8238" marB="0" anchor="b"/>
                </a:tc>
                <a:tc hMerge="1">
                  <a:txBody>
                    <a:bodyPr/>
                    <a:lstStyle/>
                    <a:p>
                      <a:endParaRPr lang="en-US"/>
                    </a:p>
                  </a:txBody>
                  <a:tcPr/>
                </a:tc>
                <a:tc hMerge="1">
                  <a:txBody>
                    <a:bodyPr/>
                    <a:lstStyle/>
                    <a:p>
                      <a:endParaRPr lang="en-US"/>
                    </a:p>
                  </a:txBody>
                  <a:tcPr/>
                </a:tc>
                <a:tc hMerge="1">
                  <a:txBody>
                    <a:bodyPr/>
                    <a:lstStyle/>
                    <a:p>
                      <a:endParaRPr lang="en-US"/>
                    </a:p>
                  </a:txBody>
                  <a:tcPr/>
                </a:tc>
              </a:tr>
              <a:tr h="291193">
                <a:tc>
                  <a:txBody>
                    <a:bodyPr/>
                    <a:lstStyle/>
                    <a:p>
                      <a:pPr algn="l" rtl="0" fontAlgn="b"/>
                      <a:r>
                        <a:rPr lang="en-US" sz="1600" u="none" strike="noStrike" dirty="0" smtClean="0"/>
                        <a:t>Hospital Cash Allowance (Max 30 days)</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25</a:t>
                      </a:r>
                      <a:r>
                        <a:rPr lang="en-US" sz="1600" u="none" strike="noStrike" baseline="0" dirty="0" smtClean="0"/>
                        <a:t> per</a:t>
                      </a:r>
                      <a:r>
                        <a:rPr lang="en-US" sz="1600" u="none" strike="noStrike" dirty="0" smtClean="0"/>
                        <a:t> 100/ day </a:t>
                      </a:r>
                      <a:endParaRPr lang="en-US" sz="1600" b="1" i="0" u="none" strike="noStrike" dirty="0">
                        <a:solidFill>
                          <a:srgbClr val="000000"/>
                        </a:solidFill>
                        <a:latin typeface="Arial"/>
                      </a:endParaRPr>
                    </a:p>
                  </a:txBody>
                  <a:tcPr marL="8238" marR="8238" marT="823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smtClean="0"/>
                        <a:t>30 per</a:t>
                      </a:r>
                      <a:r>
                        <a:rPr lang="en-US" sz="1600" u="none" strike="noStrike" dirty="0" smtClean="0"/>
                        <a:t> 100/ day </a:t>
                      </a:r>
                      <a:endParaRPr lang="en-US" sz="1600" b="1" i="0" u="none" strike="noStrike" dirty="0" smtClean="0">
                        <a:solidFill>
                          <a:srgbClr val="000000"/>
                        </a:solidFill>
                        <a:latin typeface="+mn-lt"/>
                      </a:endParaRPr>
                    </a:p>
                  </a:txBody>
                  <a:tcPr marL="8238" marR="8238" marT="823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t>40</a:t>
                      </a:r>
                      <a:r>
                        <a:rPr lang="en-US" sz="1600" u="none" strike="noStrike" baseline="0" dirty="0" smtClean="0"/>
                        <a:t> per</a:t>
                      </a:r>
                      <a:r>
                        <a:rPr lang="en-US" sz="1600" u="none" strike="noStrike" dirty="0" smtClean="0"/>
                        <a:t> 100/ day </a:t>
                      </a:r>
                      <a:endParaRPr lang="en-US" sz="1600" b="1" i="0" u="none" strike="noStrike" dirty="0" smtClean="0">
                        <a:solidFill>
                          <a:srgbClr val="000000"/>
                        </a:solidFill>
                        <a:latin typeface="+mn-lt"/>
                      </a:endParaRPr>
                    </a:p>
                  </a:txBody>
                  <a:tcPr marL="8238" marR="8238" marT="8238" marB="0" anchor="b"/>
                </a:tc>
              </a:tr>
              <a:tr h="291193">
                <a:tc>
                  <a:txBody>
                    <a:bodyPr/>
                    <a:lstStyle/>
                    <a:p>
                      <a:pPr algn="l" rtl="0" fontAlgn="b"/>
                      <a:r>
                        <a:rPr lang="en-US" sz="1600" u="none" strike="noStrike" dirty="0"/>
                        <a:t>Child Education </a:t>
                      </a:r>
                      <a:r>
                        <a:rPr lang="en-US" sz="1600" u="none" strike="noStrike" dirty="0" smtClean="0"/>
                        <a:t>Support (Trigger AD / PTD)</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a:t>0.5</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a:t>0.8</a:t>
                      </a:r>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dirty="0"/>
                        <a:t>1.25</a:t>
                      </a:r>
                      <a:endParaRPr lang="en-US" sz="1600" b="1" i="0" u="none" strike="noStrike" dirty="0">
                        <a:solidFill>
                          <a:srgbClr val="000000"/>
                        </a:solidFill>
                        <a:latin typeface="Arial"/>
                      </a:endParaRPr>
                    </a:p>
                  </a:txBody>
                  <a:tcPr marL="8238" marR="8238" marT="8238" marB="0" anchor="b"/>
                </a:tc>
              </a:tr>
              <a:tr h="343193">
                <a:tc>
                  <a:txBody>
                    <a:bodyPr/>
                    <a:lstStyle/>
                    <a:p>
                      <a:pPr marL="0" algn="l" defTabSz="914400" rtl="0" eaLnBrk="1" fontAlgn="b" latinLnBrk="0" hangingPunct="1"/>
                      <a:r>
                        <a:rPr lang="en-US" sz="1600" u="none" strike="noStrike" kern="1200" dirty="0" smtClean="0"/>
                        <a:t>Loan Protector (Trigger AD/PTD/AH)</a:t>
                      </a:r>
                      <a:endParaRPr lang="en-IN" sz="1600" b="1" u="none" strike="noStrike" kern="1200" dirty="0" smtClean="0">
                        <a:solidFill>
                          <a:schemeClr val="tx1"/>
                        </a:solidFill>
                        <a:latin typeface="+mn-lt"/>
                        <a:ea typeface="+mn-ea"/>
                        <a:cs typeface="+mn-cs"/>
                      </a:endParaRPr>
                    </a:p>
                  </a:txBody>
                  <a:tcPr marL="8238" marR="8238" marT="8238" marB="0" anchor="b"/>
                </a:tc>
                <a:tc>
                  <a:txBody>
                    <a:bodyPr/>
                    <a:lstStyle/>
                    <a:p>
                      <a:pPr marL="0" algn="ctr" defTabSz="914400" rtl="0" eaLnBrk="1" fontAlgn="b" latinLnBrk="0" hangingPunct="1"/>
                      <a:r>
                        <a:rPr lang="en-US" sz="1600" u="none" strike="noStrike" kern="1200" dirty="0" smtClean="0"/>
                        <a:t>2</a:t>
                      </a:r>
                      <a:endParaRPr lang="en-IN" sz="1600" b="1" u="none" strike="noStrike" kern="1200" dirty="0" smtClean="0">
                        <a:solidFill>
                          <a:schemeClr val="tx1"/>
                        </a:solidFill>
                        <a:latin typeface="+mn-lt"/>
                        <a:ea typeface="+mn-ea"/>
                        <a:cs typeface="+mn-cs"/>
                      </a:endParaRPr>
                    </a:p>
                  </a:txBody>
                  <a:tcPr marL="8238" marR="8238" marT="8238" marB="0" anchor="b"/>
                </a:tc>
                <a:tc>
                  <a:txBody>
                    <a:bodyPr/>
                    <a:lstStyle/>
                    <a:p>
                      <a:pPr marL="0" algn="ctr" defTabSz="914400" rtl="0" eaLnBrk="1" fontAlgn="b" latinLnBrk="0" hangingPunct="1"/>
                      <a:r>
                        <a:rPr lang="en-US" sz="1600" u="none" strike="noStrike" kern="1200" dirty="0" smtClean="0"/>
                        <a:t>2.80</a:t>
                      </a:r>
                      <a:endParaRPr lang="en-IN" sz="1600" b="1" u="none" strike="noStrike" kern="1200" dirty="0" smtClean="0">
                        <a:solidFill>
                          <a:schemeClr val="tx1"/>
                        </a:solidFill>
                        <a:latin typeface="+mn-lt"/>
                        <a:ea typeface="+mn-ea"/>
                        <a:cs typeface="+mn-cs"/>
                      </a:endParaRPr>
                    </a:p>
                  </a:txBody>
                  <a:tcPr marL="8238" marR="8238" marT="8238" marB="0" anchor="b"/>
                </a:tc>
                <a:tc>
                  <a:txBody>
                    <a:bodyPr/>
                    <a:lstStyle/>
                    <a:p>
                      <a:pPr marL="0" algn="ctr" defTabSz="914400" rtl="0" eaLnBrk="1" fontAlgn="b" latinLnBrk="0" hangingPunct="1"/>
                      <a:r>
                        <a:rPr lang="en-US" sz="1600" u="none" strike="noStrike" kern="1200" dirty="0" smtClean="0"/>
                        <a:t>4.25</a:t>
                      </a:r>
                      <a:endParaRPr lang="en-IN" sz="1600" b="1" u="none" strike="noStrike" kern="1200" dirty="0" smtClean="0">
                        <a:solidFill>
                          <a:schemeClr val="tx1"/>
                        </a:solidFill>
                        <a:latin typeface="+mn-lt"/>
                        <a:ea typeface="+mn-ea"/>
                        <a:cs typeface="+mn-cs"/>
                      </a:endParaRPr>
                    </a:p>
                  </a:txBody>
                  <a:tcPr marL="8238" marR="8238" marT="8238" marB="0" anchor="b"/>
                </a:tc>
              </a:tr>
              <a:tr h="301594">
                <a:tc>
                  <a:txBody>
                    <a:bodyPr/>
                    <a:lstStyle/>
                    <a:p>
                      <a:pPr algn="l" rtl="0" fontAlgn="b"/>
                      <a:r>
                        <a:rPr lang="en-US" sz="1600" u="none" strike="noStrike" dirty="0"/>
                        <a:t>Accidental </a:t>
                      </a:r>
                      <a:r>
                        <a:rPr lang="en-US" sz="1600" u="none" strike="noStrike" dirty="0" smtClean="0"/>
                        <a:t>Hospitalization (Independent</a:t>
                      </a:r>
                      <a:r>
                        <a:rPr lang="en-US" sz="1600" u="none" strike="noStrike" baseline="0" dirty="0" smtClean="0"/>
                        <a:t> cover</a:t>
                      </a:r>
                      <a:r>
                        <a:rPr lang="en-US" sz="1600" u="none" strike="noStrike" dirty="0" smtClean="0"/>
                        <a:t>)</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1.5</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2</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3</a:t>
                      </a:r>
                      <a:endParaRPr lang="en-US" sz="1600" b="1" i="0" u="none" strike="noStrike" dirty="0">
                        <a:solidFill>
                          <a:srgbClr val="000000"/>
                        </a:solidFill>
                        <a:latin typeface="Arial"/>
                      </a:endParaRPr>
                    </a:p>
                  </a:txBody>
                  <a:tcPr marL="8238" marR="8238" marT="8238" marB="0" anchor="b"/>
                </a:tc>
              </a:tr>
              <a:tr h="472150">
                <a:tc>
                  <a:txBody>
                    <a:bodyPr/>
                    <a:lstStyle/>
                    <a:p>
                      <a:pPr algn="l" rtl="0" fontAlgn="b"/>
                      <a:r>
                        <a:rPr lang="en-US" sz="1600" u="none" strike="noStrike" dirty="0"/>
                        <a:t>Accidental Medical </a:t>
                      </a:r>
                      <a:r>
                        <a:rPr lang="en-US" sz="1600" u="none" strike="noStrike" dirty="0" smtClean="0"/>
                        <a:t>Hospitalization</a:t>
                      </a:r>
                      <a:endParaRPr lang="en-US" sz="1600" b="1" i="0" u="none" strike="noStrike" dirty="0">
                        <a:solidFill>
                          <a:srgbClr val="000000"/>
                        </a:solidFill>
                        <a:latin typeface="Arial"/>
                      </a:endParaRPr>
                    </a:p>
                  </a:txBody>
                  <a:tcPr marL="8238" marR="8238" marT="8238" marB="0" anchor="b"/>
                </a:tc>
                <a:tc gridSpan="3">
                  <a:txBody>
                    <a:bodyPr/>
                    <a:lstStyle/>
                    <a:p>
                      <a:pPr algn="ctr" rtl="0" fontAlgn="b"/>
                      <a:r>
                        <a:rPr lang="en-US" sz="1600" u="none" strike="noStrike" dirty="0"/>
                        <a:t>20% loading on total premium of primary </a:t>
                      </a:r>
                      <a:r>
                        <a:rPr lang="en-US" sz="1600" u="none" strike="noStrike" dirty="0" smtClean="0"/>
                        <a:t>covers</a:t>
                      </a:r>
                      <a:endParaRPr lang="en-US" sz="1600" b="1" i="0" u="none" strike="noStrike" dirty="0">
                        <a:solidFill>
                          <a:srgbClr val="000000"/>
                        </a:solidFill>
                        <a:latin typeface="Arial"/>
                      </a:endParaRPr>
                    </a:p>
                  </a:txBody>
                  <a:tcPr marL="8238" marR="8238" marT="8238" marB="0" anchor="b"/>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5851411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What is Personal Accident Insurance </a:t>
            </a:r>
          </a:p>
        </p:txBody>
      </p:sp>
      <p:sp>
        <p:nvSpPr>
          <p:cNvPr id="3" name="Content Placeholder 2"/>
          <p:cNvSpPr>
            <a:spLocks noGrp="1"/>
          </p:cNvSpPr>
          <p:nvPr>
            <p:ph idx="1"/>
          </p:nvPr>
        </p:nvSpPr>
        <p:spPr>
          <a:xfrm>
            <a:off x="228600" y="1143000"/>
            <a:ext cx="8382000" cy="4983163"/>
          </a:xfrm>
        </p:spPr>
        <p:txBody>
          <a:bodyPr/>
          <a:lstStyle/>
          <a:p>
            <a:pPr marL="0" indent="0">
              <a:buNone/>
              <a:defRPr/>
            </a:pPr>
            <a:r>
              <a:rPr lang="en-US" dirty="0" smtClean="0"/>
              <a:t>Personal Accident is a benefit* insurance policy designed to provide financial assistance to sufferers of Accidental bodily injury leading to death/ disability and or expenses.</a:t>
            </a:r>
          </a:p>
          <a:p>
            <a:pPr>
              <a:buNone/>
              <a:defRPr/>
            </a:pPr>
            <a:endParaRPr lang="en-US" dirty="0" smtClean="0"/>
          </a:p>
          <a:p>
            <a:pPr marL="0" indent="0">
              <a:buNone/>
              <a:defRPr/>
            </a:pPr>
            <a:r>
              <a:rPr lang="en-US" dirty="0" smtClean="0"/>
              <a:t>Such policies are issued basis financial underwriting i.e. present earning of the individual and generally** not issued to non earners.    </a:t>
            </a:r>
            <a:endParaRPr lang="en-US" dirty="0"/>
          </a:p>
          <a:p>
            <a:pPr>
              <a:buNone/>
              <a:defRPr/>
            </a:pPr>
            <a:r>
              <a:rPr lang="en-US" dirty="0" smtClean="0"/>
              <a:t>  </a:t>
            </a:r>
          </a:p>
          <a:p>
            <a:pPr marL="0" indent="0">
              <a:buNone/>
              <a:defRPr/>
            </a:pPr>
            <a:r>
              <a:rPr lang="en-US" dirty="0" smtClean="0"/>
              <a:t>Unique feature of this product vis-à-vis Health Insurance is that Premium rates are determined according to the occupation of Insured and not according to the Age band, and hence the premiums do not change with Age.   </a:t>
            </a:r>
          </a:p>
          <a:p>
            <a:pPr marL="0" indent="0">
              <a:buNone/>
            </a:pPr>
            <a:r>
              <a:rPr lang="en-US" b="1" dirty="0"/>
              <a:t>*</a:t>
            </a:r>
            <a:r>
              <a:rPr lang="en-US" sz="1400" dirty="0"/>
              <a:t> </a:t>
            </a:r>
            <a:r>
              <a:rPr lang="en-US" sz="1400" dirty="0" smtClean="0"/>
              <a:t>In </a:t>
            </a:r>
            <a:r>
              <a:rPr lang="en-US" sz="1400" dirty="0"/>
              <a:t>contrast to Indemnity based policies, multiple policies can trigger and pay subject to overall income commensuration </a:t>
            </a:r>
          </a:p>
          <a:p>
            <a:pPr marL="0" indent="0">
              <a:buNone/>
            </a:pPr>
            <a:r>
              <a:rPr lang="en-US" dirty="0"/>
              <a:t>** </a:t>
            </a:r>
            <a:r>
              <a:rPr lang="en-US" sz="1400" dirty="0" smtClean="0"/>
              <a:t> Limited </a:t>
            </a:r>
            <a:r>
              <a:rPr lang="en-US" sz="1400" dirty="0"/>
              <a:t>cover is available </a:t>
            </a:r>
            <a:r>
              <a:rPr lang="en-US" sz="1400" dirty="0" smtClean="0"/>
              <a:t>for </a:t>
            </a:r>
            <a:r>
              <a:rPr lang="en-US" sz="1400" dirty="0"/>
              <a:t>dependent spouse, children and non </a:t>
            </a:r>
            <a:r>
              <a:rPr lang="en-US" sz="1400" dirty="0" smtClean="0"/>
              <a:t>earners.    </a:t>
            </a:r>
            <a:endParaRPr lang="en-IN" sz="1400" dirty="0"/>
          </a:p>
          <a:p>
            <a:pPr marL="0" indent="0">
              <a:buNone/>
              <a:defRPr/>
            </a:pPr>
            <a:endParaRPr lang="en-US" dirty="0" smtClean="0"/>
          </a:p>
          <a:p>
            <a:pPr>
              <a:buFont typeface="Wingdings" pitchFamily="2" charset="2"/>
              <a:buChar char="v"/>
              <a:defRPr/>
            </a:pPr>
            <a:endParaRPr lang="en-US"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sz="2800" dirty="0" smtClean="0"/>
              <a:t>  Rate of Premium per 1000 sum insured (GST extra)</a:t>
            </a:r>
          </a:p>
        </p:txBody>
      </p:sp>
      <p:graphicFrame>
        <p:nvGraphicFramePr>
          <p:cNvPr id="7" name="Table 6"/>
          <p:cNvGraphicFramePr>
            <a:graphicFrameLocks noGrp="1"/>
          </p:cNvGraphicFramePr>
          <p:nvPr>
            <p:extLst>
              <p:ext uri="{D42A27DB-BD31-4B8C-83A1-F6EECF244321}">
                <p14:modId xmlns:p14="http://schemas.microsoft.com/office/powerpoint/2010/main" val="1622898954"/>
              </p:ext>
            </p:extLst>
          </p:nvPr>
        </p:nvGraphicFramePr>
        <p:xfrm>
          <a:off x="304800" y="1143000"/>
          <a:ext cx="8534400" cy="3665771"/>
        </p:xfrm>
        <a:graphic>
          <a:graphicData uri="http://schemas.openxmlformats.org/drawingml/2006/table">
            <a:tbl>
              <a:tblPr>
                <a:tableStyleId>{5940675A-B579-460E-94D1-54222C63F5DA}</a:tableStyleId>
              </a:tblPr>
              <a:tblGrid>
                <a:gridCol w="4619414"/>
                <a:gridCol w="1232746"/>
                <a:gridCol w="1341120"/>
                <a:gridCol w="1341120"/>
              </a:tblGrid>
              <a:tr h="476310">
                <a:tc>
                  <a:txBody>
                    <a:bodyPr/>
                    <a:lstStyle/>
                    <a:p>
                      <a:pPr algn="l" rtl="0" fontAlgn="b"/>
                      <a:r>
                        <a:rPr lang="en-US" sz="1600" b="1" u="none" strike="noStrike" dirty="0" smtClean="0"/>
                        <a:t>Cover for </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1</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2</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a:t>Risk Class 3</a:t>
                      </a:r>
                      <a:endParaRPr lang="en-US" sz="1600" b="1" i="0" u="none" strike="noStrike" dirty="0">
                        <a:solidFill>
                          <a:srgbClr val="000000"/>
                        </a:solidFill>
                        <a:latin typeface="Arial"/>
                      </a:endParaRPr>
                    </a:p>
                  </a:txBody>
                  <a:tcPr marL="8238" marR="8238" marT="8238" marB="0" anchor="b"/>
                </a:tc>
              </a:tr>
              <a:tr h="270394">
                <a:tc>
                  <a:txBody>
                    <a:bodyPr/>
                    <a:lstStyle/>
                    <a:p>
                      <a:pPr algn="l" rtl="0" fontAlgn="b"/>
                      <a:endParaRPr lang="en-US" sz="1600" u="none" strike="noStrike" dirty="0" smtClean="0"/>
                    </a:p>
                    <a:p>
                      <a:pPr algn="l" rtl="0" fontAlgn="b"/>
                      <a:r>
                        <a:rPr lang="en-US" sz="1600" u="none" strike="noStrike" dirty="0" smtClean="0"/>
                        <a:t>Life Support Benefit  (Trigger PTD)</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0.1</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0.2</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0.35</a:t>
                      </a:r>
                      <a:endParaRPr lang="en-US" sz="1600" b="1" i="0" u="none" strike="noStrike" dirty="0">
                        <a:solidFill>
                          <a:srgbClr val="000000"/>
                        </a:solidFill>
                        <a:latin typeface="Arial"/>
                      </a:endParaRPr>
                    </a:p>
                  </a:txBody>
                  <a:tcPr marL="8238" marR="8238" marT="8238" marB="0" anchor="b"/>
                </a:tc>
              </a:tr>
              <a:tr h="332793">
                <a:tc>
                  <a:txBody>
                    <a:bodyPr/>
                    <a:lstStyle/>
                    <a:p>
                      <a:pPr algn="l" rtl="0" fontAlgn="b"/>
                      <a:r>
                        <a:rPr lang="en-US" sz="1600" u="none" strike="noStrike" dirty="0" smtClean="0"/>
                        <a:t>Adaptation Allowance (Trigger PTD)</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0.7</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0.75</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0.80</a:t>
                      </a:r>
                      <a:endParaRPr lang="en-US" sz="1600" b="1" i="0" u="none" strike="noStrike" dirty="0">
                        <a:solidFill>
                          <a:srgbClr val="000000"/>
                        </a:solidFill>
                        <a:latin typeface="Arial"/>
                      </a:endParaRPr>
                    </a:p>
                  </a:txBody>
                  <a:tcPr marL="8238" marR="8238" marT="8238" marB="0" anchor="b"/>
                </a:tc>
              </a:tr>
              <a:tr h="476310">
                <a:tc>
                  <a:txBody>
                    <a:bodyPr/>
                    <a:lstStyle/>
                    <a:p>
                      <a:pPr algn="l" rtl="0" fontAlgn="b"/>
                      <a:r>
                        <a:rPr lang="en-US" sz="1600" u="none" strike="noStrike" dirty="0" smtClean="0"/>
                        <a:t>Family</a:t>
                      </a:r>
                      <a:r>
                        <a:rPr lang="en-US" sz="1600" u="none" strike="noStrike" baseline="0" dirty="0" smtClean="0"/>
                        <a:t> Transportation (Trigger  AD/PTD/PPD) </a:t>
                      </a:r>
                      <a:endParaRPr lang="en-US" sz="1600" b="1" i="0" u="none" strike="noStrike" dirty="0">
                        <a:solidFill>
                          <a:srgbClr val="000000"/>
                        </a:solidFill>
                        <a:latin typeface="Arial"/>
                      </a:endParaRPr>
                    </a:p>
                  </a:txBody>
                  <a:tcPr marL="8238" marR="8238" marT="8238" marB="0" anchor="b"/>
                </a:tc>
                <a:tc gridSpan="3">
                  <a:txBody>
                    <a:bodyPr/>
                    <a:lstStyle/>
                    <a:p>
                      <a:pPr algn="ctr" rtl="0" fontAlgn="b"/>
                      <a:r>
                        <a:rPr lang="en-US" sz="1600" u="none" strike="noStrike" dirty="0" smtClean="0"/>
                        <a:t>0.3</a:t>
                      </a:r>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r>
              <a:tr h="476310">
                <a:tc>
                  <a:txBody>
                    <a:bodyPr/>
                    <a:lstStyle/>
                    <a:p>
                      <a:pPr algn="l" rtl="0" fontAlgn="b"/>
                      <a:r>
                        <a:rPr lang="en-US" sz="1600" u="none" strike="noStrike" dirty="0" smtClean="0"/>
                        <a:t>Broken Bones </a:t>
                      </a:r>
                      <a:endParaRPr lang="en-US" sz="1600" b="1" i="0" u="none" strike="noStrike" dirty="0">
                        <a:solidFill>
                          <a:srgbClr val="000000"/>
                        </a:solidFill>
                        <a:latin typeface="Arial"/>
                      </a:endParaRPr>
                    </a:p>
                  </a:txBody>
                  <a:tcPr marL="8238" marR="8238" marT="8238" marB="0" anchor="b"/>
                </a:tc>
                <a:tc gridSpan="3">
                  <a:txBody>
                    <a:bodyPr/>
                    <a:lstStyle/>
                    <a:p>
                      <a:pPr algn="ctr" rtl="0" fontAlgn="b"/>
                      <a:r>
                        <a:rPr lang="en-US" sz="1600" u="none" strike="noStrike" dirty="0" smtClean="0"/>
                        <a:t>2.89</a:t>
                      </a:r>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r>
              <a:tr h="291193">
                <a:tc>
                  <a:txBody>
                    <a:bodyPr/>
                    <a:lstStyle/>
                    <a:p>
                      <a:pPr algn="l" rtl="0" fontAlgn="b"/>
                      <a:r>
                        <a:rPr lang="en-US" sz="1600" u="none" strike="noStrike" dirty="0" smtClean="0"/>
                        <a:t>Road Ambulance cover </a:t>
                      </a:r>
                      <a:endParaRPr lang="en-US" sz="1600" b="1" i="0" u="none" strike="noStrike" dirty="0">
                        <a:solidFill>
                          <a:srgbClr val="000000"/>
                        </a:solidFill>
                        <a:latin typeface="Arial"/>
                      </a:endParaRPr>
                    </a:p>
                  </a:txBody>
                  <a:tcPr marL="8238" marR="8238" marT="8238" marB="0" anchor="b"/>
                </a:tc>
                <a:tc gridSpan="3">
                  <a:txBody>
                    <a:bodyPr/>
                    <a:lstStyle/>
                    <a:p>
                      <a:pPr algn="ctr" rtl="0" fontAlgn="b"/>
                      <a:r>
                        <a:rPr lang="en-US" sz="1600" u="none" strike="noStrike" dirty="0" smtClean="0"/>
                        <a:t>2.174</a:t>
                      </a:r>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c hMerge="1">
                  <a:txBody>
                    <a:bodyPr/>
                    <a:lstStyle/>
                    <a:p>
                      <a:pPr algn="ctr" rtl="0" fontAlgn="b"/>
                      <a:endParaRPr lang="en-US" sz="1600" b="1" i="0" u="none" strike="noStrike" dirty="0">
                        <a:solidFill>
                          <a:srgbClr val="000000"/>
                        </a:solidFill>
                        <a:latin typeface="Arial"/>
                      </a:endParaRPr>
                    </a:p>
                  </a:txBody>
                  <a:tcPr marL="8238" marR="8238" marT="8238" marB="0" anchor="b"/>
                </a:tc>
              </a:tr>
              <a:tr h="343193">
                <a:tc>
                  <a:txBody>
                    <a:bodyPr/>
                    <a:lstStyle/>
                    <a:p>
                      <a:pPr algn="l" rtl="0" fontAlgn="b"/>
                      <a:r>
                        <a:rPr lang="en-US" sz="1600" u="none" strike="noStrike" dirty="0" smtClean="0"/>
                        <a:t>Air Ambulance cover </a:t>
                      </a:r>
                      <a:endParaRPr lang="en-US" sz="1600" b="1" i="0" u="none" strike="noStrike" dirty="0">
                        <a:solidFill>
                          <a:srgbClr val="000000"/>
                        </a:solidFill>
                        <a:latin typeface="Arial"/>
                      </a:endParaRPr>
                    </a:p>
                  </a:txBody>
                  <a:tcPr marL="8238" marR="8238" marT="8238" marB="0" anchor="b"/>
                </a:tc>
                <a:tc>
                  <a:txBody>
                    <a:bodyPr/>
                    <a:lstStyle/>
                    <a:p>
                      <a:pPr algn="ctr" rtl="0" fontAlgn="b"/>
                      <a:endParaRPr lang="en-US" sz="1600" b="1" i="0" u="none" strike="noStrike">
                        <a:solidFill>
                          <a:srgbClr val="000000"/>
                        </a:solidFill>
                        <a:latin typeface="Arial"/>
                      </a:endParaRPr>
                    </a:p>
                  </a:txBody>
                  <a:tcPr marL="8238" marR="8238" marT="8238" marB="0" anchor="b"/>
                </a:tc>
                <a:tc>
                  <a:txBody>
                    <a:bodyPr/>
                    <a:lstStyle/>
                    <a:p>
                      <a:pPr algn="ctr" rtl="0" fontAlgn="b"/>
                      <a:r>
                        <a:rPr lang="en-US" sz="1600" u="none" strike="noStrike" dirty="0" smtClean="0"/>
                        <a:t>0.127</a:t>
                      </a:r>
                      <a:endParaRPr lang="en-US" sz="1600" b="1" i="0" u="none" strike="noStrike" dirty="0">
                        <a:solidFill>
                          <a:srgbClr val="000000"/>
                        </a:solidFill>
                        <a:latin typeface="Arial"/>
                      </a:endParaRPr>
                    </a:p>
                  </a:txBody>
                  <a:tcPr marL="8238" marR="8238" marT="8238" marB="0" anchor="b"/>
                </a:tc>
                <a:tc>
                  <a:txBody>
                    <a:bodyPr/>
                    <a:lstStyle/>
                    <a:p>
                      <a:pPr algn="ctr" rtl="0" fontAlgn="b"/>
                      <a:endParaRPr lang="en-US" sz="1600" b="1" i="0" u="none" strike="noStrike" dirty="0">
                        <a:solidFill>
                          <a:srgbClr val="000000"/>
                        </a:solidFill>
                        <a:latin typeface="Arial"/>
                      </a:endParaRPr>
                    </a:p>
                  </a:txBody>
                  <a:tcPr marL="8238" marR="8238" marT="8238" marB="0" anchor="b"/>
                </a:tc>
              </a:tr>
              <a:tr h="301594">
                <a:tc>
                  <a:txBody>
                    <a:bodyPr/>
                    <a:lstStyle/>
                    <a:p>
                      <a:pPr algn="l" rtl="0" fontAlgn="b"/>
                      <a:r>
                        <a:rPr lang="en-US" sz="1600" u="none" strike="noStrike" dirty="0" smtClean="0"/>
                        <a:t>Adventure Sports benefit (AD/ PTD)</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0.75</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1.20</a:t>
                      </a:r>
                      <a:endParaRPr lang="en-US" sz="1600" b="1" i="0" u="none" strike="noStrike" dirty="0">
                        <a:solidFill>
                          <a:srgbClr val="000000"/>
                        </a:solidFill>
                        <a:latin typeface="Arial"/>
                      </a:endParaRPr>
                    </a:p>
                  </a:txBody>
                  <a:tcPr marL="8238" marR="8238" marT="8238" marB="0" anchor="b"/>
                </a:tc>
                <a:tc>
                  <a:txBody>
                    <a:bodyPr/>
                    <a:lstStyle/>
                    <a:p>
                      <a:pPr algn="ctr" rtl="0" fontAlgn="b"/>
                      <a:r>
                        <a:rPr lang="en-US" sz="1600" u="none" strike="noStrike" dirty="0" smtClean="0"/>
                        <a:t>1.88</a:t>
                      </a:r>
                      <a:endParaRPr lang="en-US" sz="1600" b="1" i="0" u="none" strike="noStrike" dirty="0">
                        <a:solidFill>
                          <a:srgbClr val="000000"/>
                        </a:solidFill>
                        <a:latin typeface="Arial"/>
                      </a:endParaRPr>
                    </a:p>
                  </a:txBody>
                  <a:tcPr marL="8238" marR="8238" marT="8238" marB="0" anchor="b"/>
                </a:tc>
              </a:tr>
              <a:tr h="472150">
                <a:tc>
                  <a:txBody>
                    <a:bodyPr/>
                    <a:lstStyle/>
                    <a:p>
                      <a:pPr algn="l" rtl="0" fontAlgn="b"/>
                      <a:r>
                        <a:rPr lang="en-US" sz="1600" u="none" strike="noStrike" dirty="0" smtClean="0"/>
                        <a:t>Chauffeur Plan benefit (PPD/ TTD)</a:t>
                      </a:r>
                      <a:endParaRPr lang="en-US" sz="1600" b="1" i="0" u="none" strike="noStrike" dirty="0">
                        <a:solidFill>
                          <a:srgbClr val="000000"/>
                        </a:solidFill>
                        <a:latin typeface="Arial"/>
                      </a:endParaRPr>
                    </a:p>
                  </a:txBody>
                  <a:tcPr marL="8238" marR="8238" marT="8238" marB="0" anchor="b"/>
                </a:tc>
                <a:tc gridSpan="3">
                  <a:txBody>
                    <a:bodyPr/>
                    <a:lstStyle/>
                    <a:p>
                      <a:pPr algn="ctr" rtl="0" fontAlgn="b"/>
                      <a:r>
                        <a:rPr lang="en-US" sz="1600" u="none" strike="noStrike" dirty="0" smtClean="0"/>
                        <a:t>Flat </a:t>
                      </a:r>
                      <a:r>
                        <a:rPr lang="en-US" sz="1600" u="none" strike="noStrike" dirty="0" err="1" smtClean="0"/>
                        <a:t>Rs</a:t>
                      </a:r>
                      <a:r>
                        <a:rPr lang="en-US" sz="1600" u="none" strike="noStrike" dirty="0" smtClean="0"/>
                        <a:t>. 119.5 </a:t>
                      </a:r>
                      <a:endParaRPr lang="en-US" sz="1600" b="1" i="0" u="none" strike="noStrike" dirty="0">
                        <a:solidFill>
                          <a:srgbClr val="000000"/>
                        </a:solidFill>
                        <a:latin typeface="Arial"/>
                      </a:endParaRPr>
                    </a:p>
                  </a:txBody>
                  <a:tcPr marL="8238" marR="8238" marT="8238" marB="0" anchor="b"/>
                </a:tc>
                <a:tc hMerge="1">
                  <a:txBody>
                    <a:bodyPr/>
                    <a:lstStyle/>
                    <a:p>
                      <a:endParaRPr lang="en-US"/>
                    </a:p>
                  </a:txBody>
                  <a:tcPr/>
                </a:tc>
                <a:tc hMerge="1">
                  <a:txBody>
                    <a:bodyPr/>
                    <a:lstStyle/>
                    <a:p>
                      <a:endParaRPr lang="en-US"/>
                    </a:p>
                  </a:txBody>
                  <a:tcPr/>
                </a:tc>
              </a:tr>
            </a:tbl>
          </a:graphicData>
        </a:graphic>
      </p:graphicFrame>
      <p:sp>
        <p:nvSpPr>
          <p:cNvPr id="2" name="Rectangle 1"/>
          <p:cNvSpPr/>
          <p:nvPr/>
        </p:nvSpPr>
        <p:spPr>
          <a:xfrm>
            <a:off x="304800" y="4913293"/>
            <a:ext cx="8534400" cy="1323439"/>
          </a:xfrm>
          <a:prstGeom prst="rect">
            <a:avLst/>
          </a:prstGeom>
        </p:spPr>
        <p:txBody>
          <a:bodyPr wrap="square">
            <a:spAutoFit/>
          </a:bodyPr>
          <a:lstStyle/>
          <a:p>
            <a:pPr marL="0" indent="0">
              <a:buNone/>
            </a:pPr>
            <a:r>
              <a:rPr lang="en-IN" sz="1600" b="1" dirty="0"/>
              <a:t>Change of Occupation</a:t>
            </a:r>
          </a:p>
          <a:p>
            <a:pPr marL="0" indent="0">
              <a:buNone/>
            </a:pPr>
            <a:r>
              <a:rPr lang="en-IN" sz="1600" dirty="0" smtClean="0"/>
              <a:t>If </a:t>
            </a:r>
            <a:r>
              <a:rPr lang="en-IN" sz="1600" dirty="0"/>
              <a:t>at the time a claim arises under this </a:t>
            </a:r>
            <a:r>
              <a:rPr lang="en-IN" sz="1600" b="1" dirty="0"/>
              <a:t>Policy </a:t>
            </a:r>
            <a:r>
              <a:rPr lang="en-IN" sz="1600" dirty="0"/>
              <a:t>the </a:t>
            </a:r>
            <a:r>
              <a:rPr lang="en-IN" sz="1600" b="1" dirty="0"/>
              <a:t>Insured Person </a:t>
            </a:r>
            <a:r>
              <a:rPr lang="en-IN" sz="1600" dirty="0"/>
              <a:t>has changed his </a:t>
            </a:r>
            <a:r>
              <a:rPr lang="en-IN" sz="1600" b="1" dirty="0"/>
              <a:t>Occupation </a:t>
            </a:r>
            <a:r>
              <a:rPr lang="en-IN" sz="1600" dirty="0"/>
              <a:t>without </a:t>
            </a:r>
            <a:r>
              <a:rPr lang="en-IN" sz="1600" b="1" dirty="0"/>
              <a:t>Us </a:t>
            </a:r>
            <a:r>
              <a:rPr lang="en-IN" sz="1600" dirty="0"/>
              <a:t>being </a:t>
            </a:r>
            <a:r>
              <a:rPr lang="en-IN" sz="1600" dirty="0" smtClean="0"/>
              <a:t>notified (within 30 days of such change), </a:t>
            </a:r>
            <a:r>
              <a:rPr lang="en-IN" sz="1600" dirty="0"/>
              <a:t>then </a:t>
            </a:r>
            <a:r>
              <a:rPr lang="en-IN" sz="1600" b="1" dirty="0"/>
              <a:t>Our </a:t>
            </a:r>
            <a:r>
              <a:rPr lang="en-IN" sz="1600" dirty="0"/>
              <a:t>maximum liability will be limited to the amount that would have been payable for the premium paid and the new </a:t>
            </a:r>
            <a:r>
              <a:rPr lang="en-IN" sz="1600" b="1" dirty="0"/>
              <a:t>Occupation</a:t>
            </a:r>
            <a:r>
              <a:rPr lang="en-IN" sz="1600" dirty="0"/>
              <a:t>.</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34673970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smtClean="0"/>
              <a:t>  Guidelines for Sum Insured</a:t>
            </a:r>
          </a:p>
        </p:txBody>
      </p:sp>
      <p:sp>
        <p:nvSpPr>
          <p:cNvPr id="19459" name="Content Placeholder 2"/>
          <p:cNvSpPr>
            <a:spLocks noGrp="1"/>
          </p:cNvSpPr>
          <p:nvPr>
            <p:ph idx="1"/>
          </p:nvPr>
        </p:nvSpPr>
        <p:spPr>
          <a:xfrm>
            <a:off x="228600" y="1066800"/>
            <a:ext cx="8382000" cy="5638800"/>
          </a:xfrm>
        </p:spPr>
        <p:txBody>
          <a:bodyPr/>
          <a:lstStyle/>
          <a:p>
            <a:pPr marL="0" indent="0">
              <a:buNone/>
            </a:pPr>
            <a:r>
              <a:rPr lang="en-IN" sz="1600" dirty="0"/>
              <a:t>1. For deciding the Sum Insured the gainful Income should be multiplied by the number of times (maximum multiplying factor </a:t>
            </a:r>
            <a:r>
              <a:rPr lang="en-IN" sz="1600" dirty="0" smtClean="0"/>
              <a:t>) as </a:t>
            </a:r>
            <a:r>
              <a:rPr lang="en-IN" sz="1600" dirty="0"/>
              <a:t>specified in the table</a:t>
            </a:r>
          </a:p>
          <a:p>
            <a:pPr marL="0" indent="0">
              <a:buNone/>
            </a:pPr>
            <a:r>
              <a:rPr lang="en-IN" sz="1600" dirty="0"/>
              <a:t>2</a:t>
            </a:r>
            <a:r>
              <a:rPr lang="en-IN" sz="1600" b="1" dirty="0"/>
              <a:t>. TTD – </a:t>
            </a:r>
            <a:r>
              <a:rPr lang="en-IN" sz="1600" dirty="0"/>
              <a:t>Maximum sum insured restricted to ₹ 50 Lakhs for Class 1, ₹ 25 Lakhs for Class </a:t>
            </a:r>
          </a:p>
          <a:p>
            <a:pPr marL="0" indent="0">
              <a:buNone/>
            </a:pPr>
            <a:r>
              <a:rPr lang="en-IN" sz="1600" dirty="0"/>
              <a:t>3. </a:t>
            </a:r>
            <a:r>
              <a:rPr lang="en-IN" sz="1600" b="1" dirty="0"/>
              <a:t>Broken Bones – </a:t>
            </a:r>
            <a:r>
              <a:rPr lang="en-IN" sz="1600" dirty="0"/>
              <a:t>Up to a maximum of ₹ 15 L sum insured for Class 1, ₹ 10 L sum insured for Class 2 and 2 L sum insured </a:t>
            </a:r>
            <a:r>
              <a:rPr lang="en-IN" sz="1600" dirty="0" smtClean="0"/>
              <a:t>for Class </a:t>
            </a:r>
            <a:r>
              <a:rPr lang="en-IN" sz="1600" dirty="0"/>
              <a:t>3.</a:t>
            </a:r>
          </a:p>
          <a:p>
            <a:pPr marL="0" indent="0">
              <a:buNone/>
            </a:pPr>
            <a:r>
              <a:rPr lang="en-IN" sz="1600" dirty="0"/>
              <a:t>The maximum sum insured will be up to 24 times of the monthly income for Class 1 and Class 2.</a:t>
            </a:r>
          </a:p>
          <a:p>
            <a:pPr marL="0" indent="0">
              <a:buNone/>
            </a:pPr>
            <a:r>
              <a:rPr lang="en-IN" sz="1600" dirty="0"/>
              <a:t>4. </a:t>
            </a:r>
            <a:r>
              <a:rPr lang="en-IN" sz="1600" b="1" dirty="0"/>
              <a:t>Non working spouse-</a:t>
            </a:r>
            <a:r>
              <a:rPr lang="en-IN" sz="1600" dirty="0"/>
              <a:t>50% of sum insured of the primary insured subject to maximum ₹ 10 </a:t>
            </a:r>
            <a:r>
              <a:rPr lang="en-IN" sz="1600" dirty="0" err="1"/>
              <a:t>lacs</a:t>
            </a:r>
            <a:r>
              <a:rPr lang="en-IN" sz="1600" dirty="0"/>
              <a:t> with TTD Sum Insured max </a:t>
            </a:r>
            <a:r>
              <a:rPr lang="en-IN" sz="1600" dirty="0" smtClean="0"/>
              <a:t>₹ 1 </a:t>
            </a:r>
            <a:r>
              <a:rPr lang="en-IN" sz="1600" dirty="0"/>
              <a:t>lakh (i.e. limited to ₹ 1000/- per week for 100 weeks)</a:t>
            </a:r>
          </a:p>
          <a:p>
            <a:pPr marL="0" indent="0">
              <a:buNone/>
            </a:pPr>
            <a:r>
              <a:rPr lang="en-IN" sz="1600" dirty="0"/>
              <a:t>5. </a:t>
            </a:r>
            <a:r>
              <a:rPr lang="en-IN" sz="1600" b="1" dirty="0"/>
              <a:t>Dependent Children </a:t>
            </a:r>
            <a:r>
              <a:rPr lang="en-IN" sz="1600" dirty="0"/>
              <a:t>from 3 years up to 25 years of Age - 25% of sum insured of the primary insured subject to maximum ₹ </a:t>
            </a:r>
            <a:r>
              <a:rPr lang="en-IN" sz="1600" dirty="0" smtClean="0"/>
              <a:t>5 lakhs </a:t>
            </a:r>
            <a:r>
              <a:rPr lang="en-IN" sz="1600" dirty="0"/>
              <a:t>without TTD</a:t>
            </a:r>
          </a:p>
          <a:p>
            <a:pPr marL="0" indent="0">
              <a:buNone/>
            </a:pPr>
            <a:r>
              <a:rPr lang="en-IN" sz="1600" dirty="0"/>
              <a:t>6. </a:t>
            </a:r>
            <a:r>
              <a:rPr lang="en-IN" sz="1600" b="1" dirty="0"/>
              <a:t>Unemployed/ Students – </a:t>
            </a:r>
            <a:r>
              <a:rPr lang="en-IN" sz="1600" dirty="0"/>
              <a:t>AD, PTD, PPD can be given up to maximum of ₹ 10 Lakhs, without </a:t>
            </a:r>
            <a:r>
              <a:rPr lang="en-IN" sz="1600" dirty="0" smtClean="0"/>
              <a:t>TTD</a:t>
            </a:r>
          </a:p>
          <a:p>
            <a:pPr marL="0" indent="0">
              <a:buNone/>
            </a:pPr>
            <a:r>
              <a:rPr lang="en-US" sz="1600" dirty="0" smtClean="0">
                <a:latin typeface="Arial" pitchFamily="34" charset="0"/>
                <a:cs typeface="Arial" pitchFamily="34" charset="0"/>
              </a:rPr>
              <a:t>7. </a:t>
            </a:r>
            <a:r>
              <a:rPr lang="en-US" sz="1600" b="1" dirty="0" smtClean="0">
                <a:latin typeface="Arial" pitchFamily="34" charset="0"/>
                <a:cs typeface="Arial" pitchFamily="34" charset="0"/>
              </a:rPr>
              <a:t>No TTD </a:t>
            </a:r>
            <a:r>
              <a:rPr lang="en-US" sz="1600" dirty="0" smtClean="0">
                <a:latin typeface="Arial" pitchFamily="34" charset="0"/>
                <a:cs typeface="Arial" pitchFamily="34" charset="0"/>
              </a:rPr>
              <a:t>for Professional Sports Persons and other covers allowed with 100% loading</a:t>
            </a:r>
            <a:endParaRPr lang="en-US" sz="1600" dirty="0">
              <a:latin typeface="Arial" pitchFamily="34" charset="0"/>
              <a:cs typeface="Arial" pitchFamily="34" charset="0"/>
            </a:endParaRPr>
          </a:p>
          <a:p>
            <a:pPr marL="0" indent="0">
              <a:buNone/>
            </a:pPr>
            <a:endParaRPr lang="en-US" sz="1600" dirty="0" smtClean="0">
              <a:latin typeface="Arial" pitchFamily="34" charset="0"/>
              <a:cs typeface="Arial" pitchFamily="34" charset="0"/>
            </a:endParaRPr>
          </a:p>
        </p:txBody>
      </p:sp>
    </p:spTree>
    <p:extLst>
      <p:ext uri="{BB962C8B-B14F-4D97-AF65-F5344CB8AC3E}">
        <p14:creationId xmlns:p14="http://schemas.microsoft.com/office/powerpoint/2010/main" val="2305041612"/>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smtClean="0"/>
              <a:t>  Risk Classification</a:t>
            </a:r>
          </a:p>
        </p:txBody>
      </p:sp>
      <p:sp>
        <p:nvSpPr>
          <p:cNvPr id="2" name="Rectangle 1"/>
          <p:cNvSpPr/>
          <p:nvPr/>
        </p:nvSpPr>
        <p:spPr>
          <a:xfrm>
            <a:off x="228600" y="1066800"/>
            <a:ext cx="8610600" cy="4616648"/>
          </a:xfrm>
          <a:prstGeom prst="rect">
            <a:avLst/>
          </a:prstGeom>
        </p:spPr>
        <p:txBody>
          <a:bodyPr wrap="square">
            <a:spAutoFit/>
          </a:bodyPr>
          <a:lstStyle/>
          <a:p>
            <a:r>
              <a:rPr lang="en-IN" sz="1400" b="1" dirty="0"/>
              <a:t>Class I:</a:t>
            </a:r>
          </a:p>
          <a:p>
            <a:endParaRPr lang="en-IN" sz="1400" dirty="0" smtClean="0"/>
          </a:p>
          <a:p>
            <a:r>
              <a:rPr lang="en-IN" sz="1400" dirty="0" smtClean="0"/>
              <a:t>Accountants</a:t>
            </a:r>
            <a:r>
              <a:rPr lang="en-IN" sz="1400" dirty="0"/>
              <a:t>, Doctors, Lawyers, Architects, Consulting Engineers, Teachers, Bankers, Persons engaged in administrative </a:t>
            </a:r>
            <a:r>
              <a:rPr lang="en-IN" sz="1400" dirty="0" smtClean="0"/>
              <a:t>functions, Persons </a:t>
            </a:r>
            <a:r>
              <a:rPr lang="en-IN" sz="1400" dirty="0"/>
              <a:t>primarily engaged in occupations of similar hazard.</a:t>
            </a:r>
          </a:p>
          <a:p>
            <a:endParaRPr lang="en-IN" sz="1400" b="1" dirty="0" smtClean="0"/>
          </a:p>
          <a:p>
            <a:r>
              <a:rPr lang="en-IN" sz="1400" b="1" dirty="0" smtClean="0"/>
              <a:t>Class </a:t>
            </a:r>
            <a:r>
              <a:rPr lang="en-IN" sz="1400" b="1" dirty="0"/>
              <a:t>II:</a:t>
            </a:r>
          </a:p>
          <a:p>
            <a:endParaRPr lang="en-IN" sz="1400" dirty="0" smtClean="0"/>
          </a:p>
          <a:p>
            <a:r>
              <a:rPr lang="en-IN" sz="1400" dirty="0" smtClean="0"/>
              <a:t>Builders</a:t>
            </a:r>
            <a:r>
              <a:rPr lang="en-IN" sz="1400" dirty="0"/>
              <a:t>, Contractors, Sales executives and Engineers engaged in superintending functions only. Veterinary Doctors, paid drivers </a:t>
            </a:r>
            <a:r>
              <a:rPr lang="en-IN" sz="1400" dirty="0" smtClean="0"/>
              <a:t>of motor </a:t>
            </a:r>
            <a:r>
              <a:rPr lang="en-IN" sz="1400" dirty="0"/>
              <a:t>cars and light motor vehicles and persons engaged in occupations of similar hazard and not engaged in manual </a:t>
            </a:r>
            <a:r>
              <a:rPr lang="en-IN" sz="1400" dirty="0" err="1"/>
              <a:t>labor</a:t>
            </a:r>
            <a:r>
              <a:rPr lang="en-IN" sz="1400" dirty="0"/>
              <a:t>.</a:t>
            </a:r>
          </a:p>
          <a:p>
            <a:r>
              <a:rPr lang="en-IN" sz="1400" dirty="0"/>
              <a:t>All persons engaged in manual </a:t>
            </a:r>
            <a:r>
              <a:rPr lang="en-IN" sz="1400" dirty="0" err="1"/>
              <a:t>labor</a:t>
            </a:r>
            <a:r>
              <a:rPr lang="en-IN" sz="1400" dirty="0"/>
              <a:t> (Except those falling under Group III) Cash Carrying Employees, Garage and Motor Mechanics</a:t>
            </a:r>
            <a:r>
              <a:rPr lang="en-IN" sz="1400" dirty="0" smtClean="0"/>
              <a:t>, Machine </a:t>
            </a:r>
            <a:r>
              <a:rPr lang="en-IN" sz="1400" dirty="0"/>
              <a:t>Operators, Drivers of trucks or lorries and other heavy vehicles, Professional Athletes and Sportsmen, </a:t>
            </a:r>
            <a:r>
              <a:rPr lang="en-IN" sz="1400" dirty="0" smtClean="0"/>
              <a:t>Woodworking Machinists </a:t>
            </a:r>
            <a:r>
              <a:rPr lang="en-IN" sz="1400" dirty="0"/>
              <a:t>and persons engaged in occupations of similar hazard.</a:t>
            </a:r>
          </a:p>
          <a:p>
            <a:endParaRPr lang="en-IN" sz="1400" b="1" dirty="0" smtClean="0"/>
          </a:p>
          <a:p>
            <a:r>
              <a:rPr lang="en-IN" sz="1400" b="1" dirty="0" smtClean="0"/>
              <a:t>Class </a:t>
            </a:r>
            <a:r>
              <a:rPr lang="en-IN" sz="1400" b="1" dirty="0"/>
              <a:t>III</a:t>
            </a:r>
            <a:r>
              <a:rPr lang="en-IN" sz="1400" b="1" dirty="0" smtClean="0"/>
              <a:t>: Referral </a:t>
            </a:r>
          </a:p>
          <a:p>
            <a:endParaRPr lang="en-IN" sz="1400" b="1" dirty="0"/>
          </a:p>
          <a:p>
            <a:r>
              <a:rPr lang="en-IN" sz="1400" dirty="0"/>
              <a:t>Persons Working in underground mines, explosives, magazines, workers involved in electrical installation with high tension </a:t>
            </a:r>
            <a:r>
              <a:rPr lang="en-IN" sz="1400" dirty="0" smtClean="0"/>
              <a:t>supply, Jockeys</a:t>
            </a:r>
            <a:r>
              <a:rPr lang="en-IN" sz="1400" dirty="0"/>
              <a:t>, Circus personnel, Persons engaged in activities like racing on wheels or horseback, big game hunting, mountaineering, </a:t>
            </a:r>
            <a:r>
              <a:rPr lang="en-IN" sz="1400" dirty="0" smtClean="0"/>
              <a:t>winter sports</a:t>
            </a:r>
            <a:r>
              <a:rPr lang="en-IN" sz="1400" dirty="0"/>
              <a:t>, skiing, ice hockey, ballooning, hand gliding, river rafting, polo and persons engaged in occupations/activities of similar hazard</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95826494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2800" dirty="0" smtClean="0"/>
              <a:t>  Guidelines for Issuance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44" y="1066800"/>
            <a:ext cx="723523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7273280" cy="193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710128" y="5029200"/>
            <a:ext cx="1956872" cy="6562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Approval Req.</a:t>
            </a:r>
            <a:endParaRPr lang="en-IN" dirty="0">
              <a:solidFill>
                <a:schemeClr val="tx1"/>
              </a:solidFill>
            </a:endParaRPr>
          </a:p>
        </p:txBody>
      </p:sp>
    </p:spTree>
    <p:extLst>
      <p:ext uri="{BB962C8B-B14F-4D97-AF65-F5344CB8AC3E}">
        <p14:creationId xmlns:p14="http://schemas.microsoft.com/office/powerpoint/2010/main" val="4140876727"/>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dirty="0" smtClean="0"/>
              <a:t>  Underwriting Documents</a:t>
            </a:r>
          </a:p>
        </p:txBody>
      </p:sp>
      <p:sp>
        <p:nvSpPr>
          <p:cNvPr id="3" name="Rectangle 2"/>
          <p:cNvSpPr/>
          <p:nvPr/>
        </p:nvSpPr>
        <p:spPr>
          <a:xfrm>
            <a:off x="228600" y="1211282"/>
            <a:ext cx="8534400" cy="4401205"/>
          </a:xfrm>
          <a:prstGeom prst="rect">
            <a:avLst/>
          </a:prstGeom>
        </p:spPr>
        <p:txBody>
          <a:bodyPr wrap="square">
            <a:spAutoFit/>
          </a:bodyPr>
          <a:lstStyle/>
          <a:p>
            <a:r>
              <a:rPr lang="en-IN" sz="1400" dirty="0" smtClean="0"/>
              <a:t>a)  </a:t>
            </a:r>
            <a:r>
              <a:rPr lang="en-IN" sz="1400" dirty="0"/>
              <a:t>Duly signed and filled Proposal Form.</a:t>
            </a:r>
          </a:p>
          <a:p>
            <a:r>
              <a:rPr lang="en-IN" sz="1400" dirty="0"/>
              <a:t>b) </a:t>
            </a:r>
            <a:r>
              <a:rPr lang="en-IN" sz="1400" dirty="0" smtClean="0"/>
              <a:t> Clean </a:t>
            </a:r>
            <a:r>
              <a:rPr lang="en-IN" sz="1400" dirty="0"/>
              <a:t>proposals (without any health declaration/ deformity) with sum insured up to 30 lakhs can be processed locally </a:t>
            </a:r>
            <a:r>
              <a:rPr lang="en-IN" sz="1400" dirty="0" smtClean="0"/>
              <a:t>as per </a:t>
            </a:r>
            <a:r>
              <a:rPr lang="en-IN" sz="1400" dirty="0"/>
              <a:t>the income declaration and commensuration without any income proofs</a:t>
            </a:r>
          </a:p>
          <a:p>
            <a:r>
              <a:rPr lang="en-IN" sz="1400" dirty="0"/>
              <a:t>c) </a:t>
            </a:r>
            <a:r>
              <a:rPr lang="en-IN" sz="1400" dirty="0" smtClean="0"/>
              <a:t> Unclean </a:t>
            </a:r>
            <a:r>
              <a:rPr lang="en-IN" sz="1400" dirty="0"/>
              <a:t>Proposals with any health declaration should be referred to Retail Health Underwriters</a:t>
            </a:r>
          </a:p>
          <a:p>
            <a:r>
              <a:rPr lang="en-IN" sz="1400" dirty="0"/>
              <a:t>d) </a:t>
            </a:r>
            <a:r>
              <a:rPr lang="en-IN" sz="1400" dirty="0" smtClean="0"/>
              <a:t> Sum </a:t>
            </a:r>
            <a:r>
              <a:rPr lang="en-IN" sz="1400" dirty="0"/>
              <a:t>insured of above 30 lakhs should be referred to Retail Health Underwriters along with following documents:</a:t>
            </a:r>
          </a:p>
          <a:p>
            <a:r>
              <a:rPr lang="en-IN" sz="1400" dirty="0" smtClean="0"/>
              <a:t>i</a:t>
            </a:r>
            <a:r>
              <a:rPr lang="en-IN" sz="1400" dirty="0"/>
              <a:t>. Latest IT Returns / Salary slip in case of salaried person for sum insured above ₹ 30 lakhs</a:t>
            </a:r>
          </a:p>
          <a:p>
            <a:r>
              <a:rPr lang="en-IN" sz="1400" dirty="0"/>
              <a:t>ii. Above ₹ 50 lakhs - last 3 years IT returns / last 3 months salary slip in case of salaried employee is required</a:t>
            </a:r>
          </a:p>
          <a:p>
            <a:r>
              <a:rPr lang="en-IN" sz="1400" dirty="0" err="1" smtClean="0"/>
              <a:t>Zonal</a:t>
            </a:r>
            <a:r>
              <a:rPr lang="en-IN" sz="1400" dirty="0" smtClean="0"/>
              <a:t> </a:t>
            </a:r>
            <a:r>
              <a:rPr lang="en-IN" sz="1400" dirty="0"/>
              <a:t>Heads Approval required for sum Insured 1 </a:t>
            </a:r>
            <a:r>
              <a:rPr lang="en-IN" sz="1400" dirty="0" err="1"/>
              <a:t>Crore</a:t>
            </a:r>
            <a:r>
              <a:rPr lang="en-IN" sz="1400" dirty="0"/>
              <a:t> and </a:t>
            </a:r>
            <a:r>
              <a:rPr lang="en-IN" sz="1400" dirty="0" smtClean="0"/>
              <a:t>above</a:t>
            </a:r>
          </a:p>
          <a:p>
            <a:endParaRPr lang="en-US" sz="1400" dirty="0"/>
          </a:p>
          <a:p>
            <a:r>
              <a:rPr lang="en-IN" sz="1400" b="1" dirty="0"/>
              <a:t>Change in Sum Insured</a:t>
            </a:r>
          </a:p>
          <a:p>
            <a:endParaRPr lang="en-IN" sz="1400" dirty="0" smtClean="0"/>
          </a:p>
          <a:p>
            <a:r>
              <a:rPr lang="en-IN" sz="1400" dirty="0" smtClean="0"/>
              <a:t>1.  </a:t>
            </a:r>
            <a:r>
              <a:rPr lang="en-IN" sz="1400" dirty="0"/>
              <a:t>For all proposals, where the sum insured does not exceed 30 lakhs, will be done at respective branch, subject to </a:t>
            </a:r>
            <a:r>
              <a:rPr lang="en-IN" sz="1400" dirty="0" smtClean="0"/>
              <a:t>income commensuration</a:t>
            </a:r>
            <a:r>
              <a:rPr lang="en-IN" sz="1400" dirty="0"/>
              <a:t>, clean proposals, </a:t>
            </a:r>
            <a:r>
              <a:rPr lang="en-IN" sz="1400" b="1" dirty="0"/>
              <a:t>no change in occupation </a:t>
            </a:r>
            <a:r>
              <a:rPr lang="en-IN" sz="1400" dirty="0"/>
              <a:t>and nil claims in the expiring policy</a:t>
            </a:r>
          </a:p>
          <a:p>
            <a:r>
              <a:rPr lang="en-IN" sz="1400" dirty="0"/>
              <a:t>2. </a:t>
            </a:r>
            <a:r>
              <a:rPr lang="en-IN" sz="1400" dirty="0" smtClean="0"/>
              <a:t> The </a:t>
            </a:r>
            <a:r>
              <a:rPr lang="en-IN" sz="1400" dirty="0"/>
              <a:t>proposals wherein change in sum insured exceeds 30 lakhs, or there is any adverse declaration or change in </a:t>
            </a:r>
            <a:r>
              <a:rPr lang="en-IN" sz="1400" dirty="0" smtClean="0"/>
              <a:t>occupation, need </a:t>
            </a:r>
            <a:r>
              <a:rPr lang="en-IN" sz="1400" dirty="0"/>
              <a:t>to be referred to Retail Health Underwriters.</a:t>
            </a:r>
          </a:p>
          <a:p>
            <a:r>
              <a:rPr lang="en-IN" sz="1400" dirty="0"/>
              <a:t>3. </a:t>
            </a:r>
            <a:r>
              <a:rPr lang="en-IN" sz="1400" dirty="0" smtClean="0"/>
              <a:t> Fresh </a:t>
            </a:r>
            <a:r>
              <a:rPr lang="en-IN" sz="1400" dirty="0"/>
              <a:t>proposal form to be filled in case of change of sum insured or plan.</a:t>
            </a:r>
          </a:p>
          <a:p>
            <a:r>
              <a:rPr lang="en-IN" sz="1400" dirty="0"/>
              <a:t>4. </a:t>
            </a:r>
            <a:r>
              <a:rPr lang="en-IN" sz="1400" dirty="0" smtClean="0"/>
              <a:t> No </a:t>
            </a:r>
            <a:r>
              <a:rPr lang="en-IN" sz="1400" dirty="0"/>
              <a:t>increase/decrease in Sum Insured or change in plan is allowed during the currency of the policy.</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dirty="0" smtClean="0"/>
              <a:t>  </a:t>
            </a:r>
          </a:p>
        </p:txBody>
      </p:sp>
      <p:sp>
        <p:nvSpPr>
          <p:cNvPr id="4" name="Title 1"/>
          <p:cNvSpPr txBox="1">
            <a:spLocks/>
          </p:cNvSpPr>
          <p:nvPr/>
        </p:nvSpPr>
        <p:spPr bwMode="auto">
          <a:xfrm>
            <a:off x="228600" y="198438"/>
            <a:ext cx="8534400" cy="715962"/>
          </a:xfrm>
          <a:prstGeom prst="rect">
            <a:avLst/>
          </a:prstGeom>
          <a:noFill/>
          <a:ln w="9525" algn="ctr">
            <a:noFill/>
            <a:miter lim="800000"/>
            <a:headEnd/>
            <a:tailEnd/>
          </a:ln>
        </p:spPr>
        <p:txBody>
          <a:bodyPr vert="horz" wrap="square" lIns="99269" tIns="49635" rIns="99269" bIns="49635"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mj-lt"/>
                <a:ea typeface="+mj-ea"/>
                <a:cs typeface="+mj-cs"/>
              </a:rPr>
              <a:t>Underwriting Guidelines</a:t>
            </a:r>
          </a:p>
        </p:txBody>
      </p:sp>
      <p:sp>
        <p:nvSpPr>
          <p:cNvPr id="3078" name="AutoShape 6" descr="Image result for images of security guard"/>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600" y="1156692"/>
            <a:ext cx="8534400" cy="5016758"/>
          </a:xfrm>
          <a:prstGeom prst="rect">
            <a:avLst/>
          </a:prstGeom>
        </p:spPr>
        <p:txBody>
          <a:bodyPr wrap="square">
            <a:spAutoFit/>
          </a:bodyPr>
          <a:lstStyle/>
          <a:p>
            <a:r>
              <a:rPr lang="en-IN" sz="1600" b="1" dirty="0" smtClean="0"/>
              <a:t>A</a:t>
            </a:r>
            <a:r>
              <a:rPr lang="en-IN" sz="1600" b="1" dirty="0"/>
              <a:t>) </a:t>
            </a:r>
            <a:r>
              <a:rPr lang="en-IN" sz="1600" dirty="0"/>
              <a:t>The following risks are on the referral list:</a:t>
            </a:r>
          </a:p>
          <a:p>
            <a:r>
              <a:rPr lang="en-IN" sz="1600" dirty="0"/>
              <a:t>1. Persons mentioned under risk class III</a:t>
            </a:r>
          </a:p>
          <a:p>
            <a:r>
              <a:rPr lang="en-IN" sz="1600" dirty="0"/>
              <a:t>2. Persons working as miners.</a:t>
            </a:r>
          </a:p>
          <a:p>
            <a:r>
              <a:rPr lang="en-IN" sz="1600" dirty="0"/>
              <a:t>3. Persons engaged in explosives manufacturing or trade</a:t>
            </a:r>
          </a:p>
          <a:p>
            <a:r>
              <a:rPr lang="en-IN" sz="1600" dirty="0"/>
              <a:t>4. Aviation crew and pilots covered under aviation P.A. policies.</a:t>
            </a:r>
          </a:p>
          <a:p>
            <a:r>
              <a:rPr lang="en-IN" sz="1600" dirty="0"/>
              <a:t>5. Persons who have had more than one claim in the last three years.</a:t>
            </a:r>
          </a:p>
          <a:p>
            <a:r>
              <a:rPr lang="en-IN" sz="1600" dirty="0"/>
              <a:t>6. Film stars (except for death covers.)</a:t>
            </a:r>
          </a:p>
          <a:p>
            <a:r>
              <a:rPr lang="en-IN" sz="1600" dirty="0"/>
              <a:t>7. Persons who engage in hazardous sports like rafting, mountaineering, underwater diving, deep sea diving, rafting, canoeing,</a:t>
            </a:r>
          </a:p>
          <a:p>
            <a:r>
              <a:rPr lang="en-IN" sz="1600" dirty="0"/>
              <a:t>bungee jumping, parachuting, sky diving or any other dangerous sport or activity.</a:t>
            </a:r>
          </a:p>
          <a:p>
            <a:r>
              <a:rPr lang="en-IN" sz="1600" dirty="0"/>
              <a:t>8. Physically challenged individuals.</a:t>
            </a:r>
          </a:p>
          <a:p>
            <a:r>
              <a:rPr lang="en-IN" sz="1600" dirty="0"/>
              <a:t>9. Security Guards</a:t>
            </a:r>
          </a:p>
          <a:p>
            <a:endParaRPr lang="en-IN" sz="1600" b="1" dirty="0" smtClean="0"/>
          </a:p>
          <a:p>
            <a:r>
              <a:rPr lang="en-IN" sz="1600" b="1" dirty="0" smtClean="0"/>
              <a:t>B</a:t>
            </a:r>
            <a:r>
              <a:rPr lang="en-IN" sz="1600" b="1" dirty="0"/>
              <a:t>) Decline list:</a:t>
            </a:r>
          </a:p>
          <a:p>
            <a:r>
              <a:rPr lang="en-IN" sz="1600" dirty="0"/>
              <a:t>i. </a:t>
            </a:r>
            <a:r>
              <a:rPr lang="en-IN" sz="1600" dirty="0" smtClean="0"/>
              <a:t> Military</a:t>
            </a:r>
            <a:r>
              <a:rPr lang="en-IN" sz="1600" dirty="0"/>
              <a:t>, </a:t>
            </a:r>
            <a:r>
              <a:rPr lang="en-IN" sz="1600" dirty="0" err="1"/>
              <a:t>para</a:t>
            </a:r>
            <a:r>
              <a:rPr lang="en-IN" sz="1600" dirty="0"/>
              <a:t>- military and police personnel</a:t>
            </a:r>
          </a:p>
          <a:p>
            <a:r>
              <a:rPr lang="en-IN" sz="1600" dirty="0"/>
              <a:t>ii. Alcoholics, persons habitually under the influence of drugs.</a:t>
            </a:r>
          </a:p>
          <a:p>
            <a:r>
              <a:rPr lang="en-IN" sz="1600" dirty="0"/>
              <a:t>iii. Political activists in violence prone areas.</a:t>
            </a:r>
          </a:p>
          <a:p>
            <a:r>
              <a:rPr lang="en-IN" sz="1600" dirty="0"/>
              <a:t>iv. Proposals from politically disturbed </a:t>
            </a:r>
            <a:r>
              <a:rPr lang="en-IN" sz="1600" dirty="0" smtClean="0"/>
              <a:t>areas </a:t>
            </a:r>
            <a:r>
              <a:rPr lang="en-IN" sz="1600" dirty="0"/>
              <a:t>where enforcement law and order is lax.</a:t>
            </a:r>
          </a:p>
          <a:p>
            <a:r>
              <a:rPr lang="en-IN" sz="1600" dirty="0"/>
              <a:t>v. Persons undergoing treatment for epilepsy </a:t>
            </a:r>
            <a:r>
              <a:rPr lang="en-IN" sz="1600" dirty="0" smtClean="0"/>
              <a:t>or </a:t>
            </a:r>
            <a:r>
              <a:rPr lang="en-IN" sz="1600" dirty="0"/>
              <a:t>mental illness/ psychiatry</a:t>
            </a:r>
          </a:p>
          <a:p>
            <a:r>
              <a:rPr lang="en-IN" sz="1600" dirty="0"/>
              <a:t>vi. Children below the age of three.</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smtClean="0"/>
              <a:t>  General Exclusions </a:t>
            </a:r>
          </a:p>
        </p:txBody>
      </p:sp>
      <p:sp>
        <p:nvSpPr>
          <p:cNvPr id="9" name="Content Placeholder 3"/>
          <p:cNvSpPr>
            <a:spLocks noGrp="1"/>
          </p:cNvSpPr>
          <p:nvPr>
            <p:ph sz="half" idx="1"/>
          </p:nvPr>
        </p:nvSpPr>
        <p:spPr>
          <a:xfrm>
            <a:off x="228600" y="1066800"/>
            <a:ext cx="8382000" cy="4983163"/>
          </a:xfrm>
        </p:spPr>
        <p:txBody>
          <a:bodyPr/>
          <a:lstStyle/>
          <a:p>
            <a:pPr marL="0" indent="0">
              <a:buNone/>
            </a:pPr>
            <a:r>
              <a:rPr lang="en-IN" sz="1400" dirty="0"/>
              <a:t>a. Intentional self-</a:t>
            </a:r>
            <a:r>
              <a:rPr lang="en-IN" sz="1400" b="1" dirty="0"/>
              <a:t>Injury </a:t>
            </a:r>
            <a:r>
              <a:rPr lang="en-IN" sz="1400" dirty="0"/>
              <a:t>(including but not limited to the use or misuse of any intoxicating drugs or alcohol).</a:t>
            </a:r>
          </a:p>
          <a:p>
            <a:pPr marL="0" indent="0">
              <a:buNone/>
            </a:pPr>
            <a:r>
              <a:rPr lang="en-IN" sz="1400" dirty="0"/>
              <a:t>b. Mental or nervous disorder, anxiety, stress or depression.</a:t>
            </a:r>
          </a:p>
          <a:p>
            <a:pPr marL="0" indent="0">
              <a:buNone/>
            </a:pPr>
            <a:r>
              <a:rPr lang="en-IN" sz="1400" dirty="0"/>
              <a:t>c. </a:t>
            </a:r>
            <a:r>
              <a:rPr lang="en-IN" sz="1400" b="1" dirty="0"/>
              <a:t>Accident </a:t>
            </a:r>
            <a:r>
              <a:rPr lang="en-IN" sz="1400" dirty="0"/>
              <a:t>while under the influence of alcohol or drugs.</a:t>
            </a:r>
          </a:p>
          <a:p>
            <a:pPr marL="0" indent="0">
              <a:buNone/>
            </a:pPr>
            <a:r>
              <a:rPr lang="en-IN" sz="1400" dirty="0"/>
              <a:t>d. Participation in an actual or attempted felony, riot, crime, </a:t>
            </a:r>
            <a:r>
              <a:rPr lang="en-IN" sz="1400" dirty="0" err="1"/>
              <a:t>misdemeanor</a:t>
            </a:r>
            <a:r>
              <a:rPr lang="en-IN" sz="1400" dirty="0"/>
              <a:t> or civil commotion.</a:t>
            </a:r>
          </a:p>
          <a:p>
            <a:pPr marL="0" indent="0">
              <a:buNone/>
            </a:pPr>
            <a:r>
              <a:rPr lang="en-IN" sz="1400" dirty="0"/>
              <a:t>e. Any </a:t>
            </a:r>
            <a:r>
              <a:rPr lang="en-IN" sz="1400" b="1" dirty="0"/>
              <a:t>Accident </a:t>
            </a:r>
            <a:r>
              <a:rPr lang="en-IN" sz="1400" dirty="0"/>
              <a:t>of which a contributing cause was the </a:t>
            </a:r>
            <a:r>
              <a:rPr lang="en-IN" sz="1400" b="1" dirty="0"/>
              <a:t>Insured Person’s </a:t>
            </a:r>
            <a:r>
              <a:rPr lang="en-IN" sz="1400" dirty="0"/>
              <a:t>actual or attempted commission of, or </a:t>
            </a:r>
            <a:r>
              <a:rPr lang="en-IN" sz="1400" dirty="0" err="1"/>
              <a:t>willful</a:t>
            </a:r>
            <a:r>
              <a:rPr lang="en-IN" sz="1400" dirty="0"/>
              <a:t> participation </a:t>
            </a:r>
            <a:r>
              <a:rPr lang="en-IN" sz="1400" dirty="0" smtClean="0"/>
              <a:t>in, an </a:t>
            </a:r>
            <a:r>
              <a:rPr lang="en-IN" sz="1400" dirty="0"/>
              <a:t>illegal act or any violation or attempted violation of the law or his resistance to arrest.</a:t>
            </a:r>
          </a:p>
          <a:p>
            <a:pPr marL="0" indent="0">
              <a:buNone/>
            </a:pPr>
            <a:r>
              <a:rPr lang="en-IN" sz="1400" dirty="0"/>
              <a:t>f. Whilst engaging in aviation or whilst mounting in to, dismounting from or traveling in any aircraft other than as passenger (fare paying </a:t>
            </a:r>
            <a:r>
              <a:rPr lang="en-IN" sz="1400" dirty="0" smtClean="0"/>
              <a:t>or otherwise</a:t>
            </a:r>
            <a:r>
              <a:rPr lang="en-IN" sz="1400" dirty="0"/>
              <a:t>) in any duly licensed standard type of aircraft.</a:t>
            </a:r>
          </a:p>
          <a:p>
            <a:pPr marL="0" indent="0">
              <a:buNone/>
            </a:pPr>
            <a:r>
              <a:rPr lang="en-IN" sz="1400" dirty="0"/>
              <a:t>g. Participating in motor racing or trial run as a driver, co-driver or passenger.</a:t>
            </a:r>
          </a:p>
          <a:p>
            <a:pPr marL="0" indent="0">
              <a:buNone/>
            </a:pPr>
            <a:r>
              <a:rPr lang="en-IN" sz="1400" dirty="0"/>
              <a:t>h. Curative treatments or interventions that the </a:t>
            </a:r>
            <a:r>
              <a:rPr lang="en-IN" sz="1400" b="1" dirty="0"/>
              <a:t>Insured Person </a:t>
            </a:r>
            <a:r>
              <a:rPr lang="en-IN" sz="1400" dirty="0"/>
              <a:t>carries out or have carried out on his body.</a:t>
            </a:r>
          </a:p>
          <a:p>
            <a:pPr marL="0" indent="0">
              <a:buNone/>
            </a:pPr>
            <a:r>
              <a:rPr lang="en-IN" sz="1400" dirty="0"/>
              <a:t>i. Pregnancy and childbirth, miscarriage, abortion or complications arising out of any of these.</a:t>
            </a:r>
          </a:p>
          <a:p>
            <a:pPr marL="0" indent="0">
              <a:buNone/>
            </a:pPr>
            <a:r>
              <a:rPr lang="en-IN" sz="1400" dirty="0"/>
              <a:t>j. War, invasion, acts of foreign enemies, hostilities (whether war be declared or not), civil war, commotion unrest, rebellion, </a:t>
            </a:r>
            <a:r>
              <a:rPr lang="en-IN" sz="1400" dirty="0" smtClean="0"/>
              <a:t>revolution, insurrection</a:t>
            </a:r>
            <a:r>
              <a:rPr lang="en-IN" sz="1400" dirty="0"/>
              <a:t>, military or usurped power or confiscation or nationalization or requisition of or damage or under the order of any </a:t>
            </a:r>
            <a:r>
              <a:rPr lang="en-IN" sz="1400" dirty="0" smtClean="0"/>
              <a:t>government or </a:t>
            </a:r>
            <a:r>
              <a:rPr lang="en-IN" sz="1400" dirty="0"/>
              <a:t>public authority.</a:t>
            </a:r>
          </a:p>
          <a:p>
            <a:pPr marL="0" indent="0">
              <a:buNone/>
            </a:pPr>
            <a:r>
              <a:rPr lang="en-IN" sz="1400" dirty="0"/>
              <a:t>k. Nuclear energy, radiation</a:t>
            </a:r>
            <a:r>
              <a:rPr lang="en-IN" sz="1400" dirty="0" smtClean="0"/>
              <a:t>.</a:t>
            </a:r>
          </a:p>
          <a:p>
            <a:pPr marL="0" indent="0">
              <a:buNone/>
            </a:pPr>
            <a:r>
              <a:rPr lang="en-IN" sz="1400" dirty="0"/>
              <a:t>l. Any existing disablement prior to the inception of the </a:t>
            </a:r>
            <a:r>
              <a:rPr lang="en-IN" sz="1400" b="1" dirty="0"/>
              <a:t>Policy</a:t>
            </a:r>
            <a:r>
              <a:rPr lang="en-IN" sz="1400" dirty="0"/>
              <a:t>.</a:t>
            </a:r>
          </a:p>
          <a:p>
            <a:pPr marL="0" indent="0">
              <a:buNone/>
            </a:pPr>
            <a:r>
              <a:rPr lang="en-IN" sz="1400" dirty="0"/>
              <a:t>m. Whilst engaging in </a:t>
            </a:r>
            <a:r>
              <a:rPr lang="en-IN" sz="1400" b="1" dirty="0"/>
              <a:t>Adventure sports</a:t>
            </a:r>
            <a:r>
              <a:rPr lang="en-IN" sz="1400" dirty="0" smtClean="0"/>
              <a:t>. (waived if additional cover opted)</a:t>
            </a:r>
            <a:endParaRPr lang="en-IN" sz="1400" dirty="0"/>
          </a:p>
          <a:p>
            <a:pPr marL="0" indent="0">
              <a:buNone/>
            </a:pPr>
            <a:r>
              <a:rPr lang="en-IN" sz="1400" dirty="0"/>
              <a:t>n. Whilst engaging in hazardous activity.</a:t>
            </a:r>
          </a:p>
          <a:p>
            <a:pPr marL="0" indent="0">
              <a:buNone/>
            </a:pPr>
            <a:r>
              <a:rPr lang="en-IN" sz="1400" dirty="0" smtClean="0"/>
              <a:t>.</a:t>
            </a:r>
            <a:endParaRPr lang="en-US" sz="14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smtClean="0"/>
              <a:t>  General Exclusions </a:t>
            </a:r>
          </a:p>
        </p:txBody>
      </p:sp>
      <p:sp>
        <p:nvSpPr>
          <p:cNvPr id="9" name="Content Placeholder 3"/>
          <p:cNvSpPr>
            <a:spLocks noGrp="1"/>
          </p:cNvSpPr>
          <p:nvPr>
            <p:ph sz="half" idx="1"/>
          </p:nvPr>
        </p:nvSpPr>
        <p:spPr>
          <a:xfrm>
            <a:off x="228600" y="1066800"/>
            <a:ext cx="8382000" cy="4983163"/>
          </a:xfrm>
        </p:spPr>
        <p:txBody>
          <a:bodyPr/>
          <a:lstStyle/>
          <a:p>
            <a:pPr marL="0" indent="0">
              <a:buNone/>
            </a:pPr>
            <a:r>
              <a:rPr lang="en-IN" sz="1400" dirty="0" smtClean="0"/>
              <a:t>o</a:t>
            </a:r>
            <a:r>
              <a:rPr lang="en-IN" sz="1400" dirty="0"/>
              <a:t>. Venereal or sexually transmitted diseases, HIV (Human Immunodeficiency Virus) or HIV related </a:t>
            </a:r>
            <a:r>
              <a:rPr lang="en-IN" sz="1400" b="1" dirty="0"/>
              <a:t>Illness </a:t>
            </a:r>
            <a:r>
              <a:rPr lang="en-IN" sz="1400" dirty="0"/>
              <a:t>including AIDS (</a:t>
            </a:r>
            <a:r>
              <a:rPr lang="en-IN" sz="1400" dirty="0" smtClean="0"/>
              <a:t>Acquired Immune </a:t>
            </a:r>
            <a:r>
              <a:rPr lang="en-IN" sz="1400" dirty="0"/>
              <a:t>Deficiency Syndrome) and / or mutant derivatives or variations however caused.</a:t>
            </a:r>
          </a:p>
          <a:p>
            <a:pPr marL="0" indent="0">
              <a:buNone/>
            </a:pPr>
            <a:r>
              <a:rPr lang="en-IN" sz="1400" dirty="0"/>
              <a:t>p. Any </a:t>
            </a:r>
            <a:r>
              <a:rPr lang="en-IN" sz="1400" b="1" dirty="0"/>
              <a:t>Medical Expenses</a:t>
            </a:r>
            <a:r>
              <a:rPr lang="en-IN" sz="1400" dirty="0"/>
              <a:t>, services, supplies or treatment or </a:t>
            </a:r>
            <a:r>
              <a:rPr lang="en-IN" sz="1400" b="1" dirty="0"/>
              <a:t>Hospital </a:t>
            </a:r>
            <a:r>
              <a:rPr lang="en-IN" sz="1400" dirty="0"/>
              <a:t>stay which were not recommended or approved as </a:t>
            </a:r>
            <a:r>
              <a:rPr lang="en-IN" sz="1400" b="1" dirty="0" smtClean="0"/>
              <a:t>Medically Necessary </a:t>
            </a:r>
            <a:r>
              <a:rPr lang="en-IN" sz="1400" b="1" dirty="0"/>
              <a:t>Treatment </a:t>
            </a:r>
            <a:r>
              <a:rPr lang="en-IN" sz="1400" dirty="0"/>
              <a:t>by a </a:t>
            </a:r>
            <a:r>
              <a:rPr lang="en-IN" sz="1400" b="1" dirty="0"/>
              <a:t>Medical Practitioner</a:t>
            </a:r>
            <a:r>
              <a:rPr lang="en-IN" sz="1400" dirty="0"/>
              <a:t>.</a:t>
            </a:r>
          </a:p>
          <a:p>
            <a:pPr marL="0" indent="0">
              <a:buNone/>
            </a:pPr>
            <a:r>
              <a:rPr lang="en-IN" sz="1400" dirty="0"/>
              <a:t>q. Any expense incurred which is not exclusively medical in nature/ </a:t>
            </a:r>
            <a:r>
              <a:rPr lang="en-IN" sz="1400" b="1" dirty="0"/>
              <a:t>Unproven/ Experimental treatment </a:t>
            </a:r>
            <a:r>
              <a:rPr lang="en-IN" sz="1400" dirty="0"/>
              <a:t>of any description</a:t>
            </a:r>
          </a:p>
          <a:p>
            <a:pPr marL="0" indent="0">
              <a:buNone/>
            </a:pPr>
            <a:r>
              <a:rPr lang="en-IN" sz="1400" dirty="0"/>
              <a:t>r. Expenses incurred for emergency medical </a:t>
            </a:r>
            <a:r>
              <a:rPr lang="en-IN" sz="1400" dirty="0" smtClean="0"/>
              <a:t>evacuation (unless </a:t>
            </a:r>
            <a:r>
              <a:rPr lang="en-IN" sz="1400" dirty="0"/>
              <a:t>specifically </a:t>
            </a:r>
            <a:r>
              <a:rPr lang="en-IN" sz="1400" dirty="0" smtClean="0"/>
              <a:t>insured).</a:t>
            </a:r>
            <a:endParaRPr lang="en-IN" sz="1400" dirty="0"/>
          </a:p>
          <a:p>
            <a:pPr marL="0" indent="0">
              <a:buNone/>
            </a:pPr>
            <a:r>
              <a:rPr lang="en-IN" sz="1400" dirty="0"/>
              <a:t>s. Any claim caused by osteoporosis (porosity and brittleness of the bones due to loss of protein from the bones matrix) or pathological </a:t>
            </a:r>
            <a:r>
              <a:rPr lang="en-IN" sz="1400" dirty="0" smtClean="0"/>
              <a:t>fracture (any </a:t>
            </a:r>
            <a:r>
              <a:rPr lang="en-IN" sz="1400" dirty="0"/>
              <a:t>fracture in an area where </a:t>
            </a:r>
            <a:r>
              <a:rPr lang="en-IN" sz="1400" b="1" dirty="0"/>
              <a:t>Pre-Existing Disease </a:t>
            </a:r>
            <a:r>
              <a:rPr lang="en-IN" sz="1400" dirty="0"/>
              <a:t>has caused the weakening of the bone) or chronic degenerative diseases if </a:t>
            </a:r>
            <a:r>
              <a:rPr lang="en-IN" sz="1400" dirty="0" smtClean="0"/>
              <a:t>osteoporosis or </a:t>
            </a:r>
            <a:r>
              <a:rPr lang="en-IN" sz="1400" dirty="0"/>
              <a:t>bone disease or chronic degenerative diseases diagnosed prior to the commencement date of the </a:t>
            </a:r>
            <a:r>
              <a:rPr lang="en-IN" sz="1400" b="1" dirty="0"/>
              <a:t>Policy</a:t>
            </a:r>
            <a:r>
              <a:rPr lang="en-IN" sz="1400" dirty="0"/>
              <a:t>.</a:t>
            </a:r>
          </a:p>
          <a:p>
            <a:pPr marL="0" indent="0">
              <a:buNone/>
            </a:pPr>
            <a:r>
              <a:rPr lang="en-IN" sz="1400" dirty="0"/>
              <a:t>t. Expenses incurred on neck belts, wrist bandages, walking sticks, abdomen belts, CPAP and any other similar external aid /devices, the use </a:t>
            </a:r>
            <a:r>
              <a:rPr lang="en-IN" sz="1400" dirty="0" smtClean="0"/>
              <a:t>of which </a:t>
            </a:r>
            <a:r>
              <a:rPr lang="en-IN" sz="1400" dirty="0"/>
              <a:t>has been necessitated following an accident.</a:t>
            </a:r>
          </a:p>
          <a:p>
            <a:pPr marL="0" indent="0">
              <a:buNone/>
            </a:pPr>
            <a:r>
              <a:rPr lang="en-IN" sz="1400" dirty="0"/>
              <a:t>u. Bodily Injury caused by or arising from terrorism, except in case where the policy holder is a victim of terrorist act and not abetting terrorism</a:t>
            </a:r>
          </a:p>
          <a:p>
            <a:pPr marL="0" indent="0">
              <a:buNone/>
            </a:pPr>
            <a:r>
              <a:rPr lang="en-IN" sz="1400" dirty="0"/>
              <a:t>v. Standard list of excluded items as mentioned in our website https://general.futuregenerali.in.</a:t>
            </a:r>
          </a:p>
          <a:p>
            <a:pPr marL="0" indent="0">
              <a:buNone/>
            </a:pPr>
            <a:r>
              <a:rPr lang="en-IN" sz="1400" dirty="0"/>
              <a:t>w. Treatment taken in any hospital or by any Provider that We have blacklisted, as mentioned in our </a:t>
            </a:r>
            <a:r>
              <a:rPr lang="en-IN" sz="1400" dirty="0" smtClean="0"/>
              <a:t>website https</a:t>
            </a:r>
            <a:r>
              <a:rPr lang="en-IN" sz="1400" dirty="0"/>
              <a:t>://general.futuregenerali.in/general-insurance/network-hospitals.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321867971"/>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dirty="0" smtClean="0"/>
              <a:t>  Standard Conditions</a:t>
            </a:r>
          </a:p>
        </p:txBody>
      </p:sp>
      <p:sp>
        <p:nvSpPr>
          <p:cNvPr id="5" name="Right Arrow 4"/>
          <p:cNvSpPr/>
          <p:nvPr/>
        </p:nvSpPr>
        <p:spPr>
          <a:xfrm>
            <a:off x="762000" y="4114800"/>
            <a:ext cx="17526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itchFamily="34" charset="0"/>
                <a:cs typeface="Arial" pitchFamily="34" charset="0"/>
              </a:rPr>
              <a:t>Renewal</a:t>
            </a:r>
            <a:endParaRPr lang="en-US" sz="1400" dirty="0">
              <a:solidFill>
                <a:schemeClr val="tx1"/>
              </a:solidFill>
              <a:latin typeface="Arial" pitchFamily="34" charset="0"/>
              <a:cs typeface="Arial" pitchFamily="34" charset="0"/>
            </a:endParaRPr>
          </a:p>
        </p:txBody>
      </p:sp>
      <p:sp>
        <p:nvSpPr>
          <p:cNvPr id="7" name="Horizontal Scroll 6"/>
          <p:cNvSpPr/>
          <p:nvPr/>
        </p:nvSpPr>
        <p:spPr>
          <a:xfrm>
            <a:off x="2743200" y="3810000"/>
            <a:ext cx="5400000" cy="11430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latin typeface="Arial" pitchFamily="34" charset="0"/>
              <a:cs typeface="Arial" pitchFamily="34" charset="0"/>
            </a:endParaRPr>
          </a:p>
          <a:p>
            <a:endParaRPr lang="en-IN" sz="1200" dirty="0"/>
          </a:p>
          <a:p>
            <a:r>
              <a:rPr lang="en-IN" sz="1200" b="1" dirty="0"/>
              <a:t>Policy </a:t>
            </a:r>
            <a:r>
              <a:rPr lang="en-IN" sz="1200" dirty="0"/>
              <a:t>shall be </a:t>
            </a:r>
            <a:r>
              <a:rPr lang="en-IN" sz="1200" b="1" dirty="0"/>
              <a:t>Renewable </a:t>
            </a:r>
            <a:r>
              <a:rPr lang="en-IN" sz="1200" dirty="0"/>
              <a:t>till the </a:t>
            </a:r>
            <a:r>
              <a:rPr lang="en-IN" sz="1200" b="1" dirty="0"/>
              <a:t>Insured Person </a:t>
            </a:r>
            <a:r>
              <a:rPr lang="en-IN" sz="1200" dirty="0"/>
              <a:t>attains up to 70 years of age. </a:t>
            </a:r>
          </a:p>
          <a:p>
            <a:pPr algn="ctr"/>
            <a:endParaRPr lang="en-US" sz="1200" dirty="0">
              <a:solidFill>
                <a:schemeClr val="tx1"/>
              </a:solidFill>
              <a:latin typeface="Arial" pitchFamily="34" charset="0"/>
              <a:cs typeface="Arial" pitchFamily="34" charset="0"/>
            </a:endParaRPr>
          </a:p>
        </p:txBody>
      </p:sp>
      <p:sp>
        <p:nvSpPr>
          <p:cNvPr id="12" name="Right Arrow 11"/>
          <p:cNvSpPr/>
          <p:nvPr/>
        </p:nvSpPr>
        <p:spPr>
          <a:xfrm>
            <a:off x="762000" y="5257800"/>
            <a:ext cx="17526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itchFamily="34" charset="0"/>
                <a:cs typeface="Arial" pitchFamily="34" charset="0"/>
              </a:rPr>
              <a:t>Free Look Period</a:t>
            </a:r>
            <a:endParaRPr lang="en-US" sz="1400" dirty="0">
              <a:solidFill>
                <a:schemeClr val="tx1"/>
              </a:solidFill>
              <a:latin typeface="Arial" pitchFamily="34" charset="0"/>
              <a:cs typeface="Arial" pitchFamily="34" charset="0"/>
            </a:endParaRPr>
          </a:p>
        </p:txBody>
      </p:sp>
      <p:sp>
        <p:nvSpPr>
          <p:cNvPr id="13" name="Horizontal Scroll 12"/>
          <p:cNvSpPr/>
          <p:nvPr/>
        </p:nvSpPr>
        <p:spPr>
          <a:xfrm>
            <a:off x="2743200" y="4800600"/>
            <a:ext cx="5400000" cy="1600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marL="0" indent="0"/>
            <a:r>
              <a:rPr lang="en-US" sz="1200" dirty="0" smtClean="0">
                <a:solidFill>
                  <a:schemeClr val="tx1"/>
                </a:solidFill>
              </a:rPr>
              <a:t>The insured will be allowed a period of at least 15 days from the date of receipt of the policy to review the terms and conditions of the policy and to return the same if not acceptable. A refund of premium less certain charges like stamp duty, proportionate risk premium for the period on cover shall be deducted.</a:t>
            </a:r>
          </a:p>
        </p:txBody>
      </p:sp>
      <p:sp>
        <p:nvSpPr>
          <p:cNvPr id="9" name="Right Arrow 8"/>
          <p:cNvSpPr/>
          <p:nvPr/>
        </p:nvSpPr>
        <p:spPr>
          <a:xfrm>
            <a:off x="762000" y="2971800"/>
            <a:ext cx="17526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itchFamily="34" charset="0"/>
                <a:cs typeface="Arial" pitchFamily="34" charset="0"/>
              </a:rPr>
              <a:t>Grace Period</a:t>
            </a:r>
            <a:endParaRPr lang="en-US" sz="1400" dirty="0">
              <a:solidFill>
                <a:schemeClr val="tx1"/>
              </a:solidFill>
              <a:latin typeface="Arial" pitchFamily="34" charset="0"/>
              <a:cs typeface="Arial" pitchFamily="34" charset="0"/>
            </a:endParaRPr>
          </a:p>
        </p:txBody>
      </p:sp>
      <p:sp>
        <p:nvSpPr>
          <p:cNvPr id="14" name="Horizontal Scroll 13"/>
          <p:cNvSpPr/>
          <p:nvPr/>
        </p:nvSpPr>
        <p:spPr>
          <a:xfrm>
            <a:off x="2753400" y="2667000"/>
            <a:ext cx="5400000" cy="1219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latin typeface="Arial" pitchFamily="34" charset="0"/>
              <a:cs typeface="Arial" pitchFamily="34" charset="0"/>
            </a:endParaRPr>
          </a:p>
          <a:p>
            <a:endParaRPr lang="en-IN" sz="1200" dirty="0"/>
          </a:p>
          <a:p>
            <a:r>
              <a:rPr lang="en-IN" sz="1200" dirty="0" smtClean="0"/>
              <a:t>In </a:t>
            </a:r>
            <a:r>
              <a:rPr lang="en-IN" sz="1200" dirty="0"/>
              <a:t>case of a </a:t>
            </a:r>
            <a:r>
              <a:rPr lang="en-IN" sz="1200" b="1" dirty="0"/>
              <a:t>Renewal</a:t>
            </a:r>
            <a:r>
              <a:rPr lang="en-IN" sz="1200" dirty="0"/>
              <a:t>, a </a:t>
            </a:r>
            <a:r>
              <a:rPr lang="en-IN" sz="1200" b="1" dirty="0"/>
              <a:t>Grace Period </a:t>
            </a:r>
            <a:r>
              <a:rPr lang="en-IN" sz="1200" dirty="0"/>
              <a:t>of 30 days is </a:t>
            </a:r>
            <a:r>
              <a:rPr lang="en-IN" sz="1200" dirty="0" smtClean="0"/>
              <a:t>permissible.  </a:t>
            </a:r>
            <a:r>
              <a:rPr lang="en-IN" sz="1200" dirty="0"/>
              <a:t>Any claim incurred as a result of an </a:t>
            </a:r>
            <a:r>
              <a:rPr lang="en-IN" sz="1200" b="1" dirty="0"/>
              <a:t>Accident </a:t>
            </a:r>
            <a:r>
              <a:rPr lang="en-IN" sz="1200" dirty="0"/>
              <a:t>during the </a:t>
            </a:r>
            <a:r>
              <a:rPr lang="en-IN" sz="1200" b="1" dirty="0"/>
              <a:t>Grace Period </a:t>
            </a:r>
            <a:r>
              <a:rPr lang="en-IN" sz="1200" dirty="0"/>
              <a:t>will not be admissible under the </a:t>
            </a:r>
            <a:r>
              <a:rPr lang="en-IN" sz="1200" b="1" dirty="0"/>
              <a:t>Policy</a:t>
            </a:r>
            <a:r>
              <a:rPr lang="en-IN" sz="1200" dirty="0"/>
              <a:t>. </a:t>
            </a:r>
          </a:p>
          <a:p>
            <a:pPr algn="ctr"/>
            <a:endParaRPr lang="en-US" sz="1200" dirty="0">
              <a:solidFill>
                <a:schemeClr val="tx1"/>
              </a:solidFill>
              <a:latin typeface="Arial" pitchFamily="34" charset="0"/>
              <a:cs typeface="Arial" pitchFamily="34" charset="0"/>
            </a:endParaRPr>
          </a:p>
        </p:txBody>
      </p:sp>
      <p:sp>
        <p:nvSpPr>
          <p:cNvPr id="15" name="Right Arrow 14"/>
          <p:cNvSpPr/>
          <p:nvPr/>
        </p:nvSpPr>
        <p:spPr>
          <a:xfrm>
            <a:off x="762000" y="1524000"/>
            <a:ext cx="17526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itchFamily="34" charset="0"/>
                <a:cs typeface="Arial" pitchFamily="34" charset="0"/>
              </a:rPr>
              <a:t>Multiple Policies </a:t>
            </a:r>
            <a:endParaRPr lang="en-US" sz="1400" dirty="0">
              <a:solidFill>
                <a:schemeClr val="tx1"/>
              </a:solidFill>
              <a:latin typeface="Arial" pitchFamily="34" charset="0"/>
              <a:cs typeface="Arial" pitchFamily="34" charset="0"/>
            </a:endParaRPr>
          </a:p>
        </p:txBody>
      </p:sp>
      <p:sp>
        <p:nvSpPr>
          <p:cNvPr id="17" name="Horizontal Scroll 16"/>
          <p:cNvSpPr/>
          <p:nvPr/>
        </p:nvSpPr>
        <p:spPr>
          <a:xfrm>
            <a:off x="2743200" y="685800"/>
            <a:ext cx="5400000" cy="1981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r>
              <a:rPr lang="en-IN" sz="1200" dirty="0"/>
              <a:t>Applicable only to indemnity sections under the </a:t>
            </a:r>
            <a:r>
              <a:rPr lang="en-IN" sz="1200" b="1" dirty="0"/>
              <a:t>Policy</a:t>
            </a:r>
            <a:r>
              <a:rPr lang="en-IN" sz="1200" dirty="0" smtClean="0"/>
              <a:t>.</a:t>
            </a:r>
          </a:p>
          <a:p>
            <a:r>
              <a:rPr lang="en-US" sz="1200" dirty="0" smtClean="0">
                <a:solidFill>
                  <a:schemeClr val="tx1"/>
                </a:solidFill>
              </a:rPr>
              <a:t>The insured can choose the policies to claim from and the insurer is obliged to pay as per policy terms.</a:t>
            </a:r>
          </a:p>
          <a:p>
            <a:r>
              <a:rPr lang="en-US" sz="1200" dirty="0" smtClean="0">
                <a:solidFill>
                  <a:schemeClr val="tx1"/>
                </a:solidFill>
              </a:rPr>
              <a:t>The insured may claim amount  disallowed, deducted in one policy due to deductibles or co payment or when the sum insured is exhausted the balance amount from Other policy. </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dirty="0" smtClean="0"/>
              <a:t>  Illustrations </a:t>
            </a:r>
          </a:p>
        </p:txBody>
      </p:sp>
      <p:graphicFrame>
        <p:nvGraphicFramePr>
          <p:cNvPr id="2" name="Table 1"/>
          <p:cNvGraphicFramePr>
            <a:graphicFrameLocks noGrp="1"/>
          </p:cNvGraphicFramePr>
          <p:nvPr>
            <p:extLst>
              <p:ext uri="{D42A27DB-BD31-4B8C-83A1-F6EECF244321}">
                <p14:modId xmlns:p14="http://schemas.microsoft.com/office/powerpoint/2010/main" val="1502900576"/>
              </p:ext>
            </p:extLst>
          </p:nvPr>
        </p:nvGraphicFramePr>
        <p:xfrm>
          <a:off x="304802" y="914400"/>
          <a:ext cx="8534398" cy="5265552"/>
        </p:xfrm>
        <a:graphic>
          <a:graphicData uri="http://schemas.openxmlformats.org/drawingml/2006/table">
            <a:tbl>
              <a:tblPr>
                <a:tableStyleId>{616DA210-FB5B-4158-B5E0-FEB733F419BA}</a:tableStyleId>
              </a:tblPr>
              <a:tblGrid>
                <a:gridCol w="916582"/>
                <a:gridCol w="1486900"/>
                <a:gridCol w="916582"/>
                <a:gridCol w="1008240"/>
                <a:gridCol w="1756782"/>
                <a:gridCol w="998056"/>
                <a:gridCol w="1451256"/>
              </a:tblGrid>
              <a:tr h="162402">
                <a:tc rowSpan="3">
                  <a:txBody>
                    <a:bodyPr/>
                    <a:lstStyle/>
                    <a:p>
                      <a:pPr algn="ctr" fontAlgn="b"/>
                      <a:r>
                        <a:rPr lang="en-IN" sz="1200" u="none" strike="noStrike" dirty="0">
                          <a:effectLst/>
                        </a:rPr>
                        <a:t>Proposer Name</a:t>
                      </a:r>
                      <a:endParaRPr lang="en-IN" sz="1200" b="1" i="0" u="none" strike="noStrike" dirty="0">
                        <a:effectLst/>
                        <a:latin typeface="+mj-lt"/>
                      </a:endParaRPr>
                    </a:p>
                  </a:txBody>
                  <a:tcPr marL="0" marR="0" marT="0" marB="0" anchor="b"/>
                </a:tc>
                <a:tc rowSpan="3">
                  <a:txBody>
                    <a:bodyPr/>
                    <a:lstStyle/>
                    <a:p>
                      <a:pPr algn="ctr" fontAlgn="b"/>
                      <a:r>
                        <a:rPr lang="en-IN" sz="1200" b="1" u="none" strike="noStrike" dirty="0" smtClean="0">
                          <a:effectLst/>
                        </a:rPr>
                        <a:t>Vishal</a:t>
                      </a:r>
                      <a:r>
                        <a:rPr lang="en-IN" sz="1200" b="1" u="none" strike="noStrike" dirty="0">
                          <a:effectLst/>
                        </a:rPr>
                        <a:t> </a:t>
                      </a:r>
                      <a:endParaRPr lang="en-IN" sz="1200" b="1" i="0" u="none" strike="noStrike" dirty="0">
                        <a:effectLst/>
                        <a:latin typeface="+mj-lt"/>
                      </a:endParaRPr>
                    </a:p>
                  </a:txBody>
                  <a:tcPr marL="0" marR="0" marT="0" marB="0" anchor="ctr"/>
                </a:tc>
                <a:tc gridSpan="4">
                  <a:txBody>
                    <a:bodyPr/>
                    <a:lstStyle/>
                    <a:p>
                      <a:pPr algn="ctr" fontAlgn="b"/>
                      <a:r>
                        <a:rPr lang="en-IN" sz="1200" u="none" strike="noStrike" dirty="0">
                          <a:effectLst/>
                        </a:rPr>
                        <a:t>SELF</a:t>
                      </a:r>
                      <a:endParaRPr lang="en-IN" sz="1200" b="1" i="0" u="none" strike="noStrike" dirty="0">
                        <a:solidFill>
                          <a:srgbClr val="993300"/>
                        </a:solidFill>
                        <a:effectLst/>
                        <a:latin typeface="+mj-lt"/>
                      </a:endParaRPr>
                    </a:p>
                  </a:txBody>
                  <a:tcPr marL="0" marR="0" marT="0" marB="0" anchor="b"/>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b"/>
                      <a:r>
                        <a:rPr lang="en-IN" sz="1200" u="none" strike="noStrike" dirty="0">
                          <a:effectLst/>
                        </a:rPr>
                        <a:t>Yes</a:t>
                      </a:r>
                      <a:endParaRPr lang="en-IN" sz="1200" b="1" i="0" u="none" strike="noStrike" dirty="0">
                        <a:effectLst/>
                        <a:latin typeface="+mj-lt"/>
                      </a:endParaRPr>
                    </a:p>
                  </a:txBody>
                  <a:tcPr marL="0" marR="0" marT="0" marB="0" anchor="b"/>
                </a:tc>
              </a:tr>
              <a:tr h="162402">
                <a:tc vMerge="1">
                  <a:txBody>
                    <a:bodyPr/>
                    <a:lstStyle/>
                    <a:p>
                      <a:endParaRPr lang="en-IN"/>
                    </a:p>
                  </a:txBody>
                  <a:tcPr/>
                </a:tc>
                <a:tc vMerge="1">
                  <a:txBody>
                    <a:bodyPr/>
                    <a:lstStyle/>
                    <a:p>
                      <a:endParaRPr lang="en-IN"/>
                    </a:p>
                  </a:txBody>
                  <a:tcPr/>
                </a:tc>
                <a:tc gridSpan="2">
                  <a:txBody>
                    <a:bodyPr/>
                    <a:lstStyle/>
                    <a:p>
                      <a:pPr algn="ctr" fontAlgn="b"/>
                      <a:r>
                        <a:rPr lang="en-IN" sz="1200" u="none" strike="noStrike">
                          <a:effectLst/>
                        </a:rPr>
                        <a:t>Occupation</a:t>
                      </a:r>
                      <a:endParaRPr lang="en-IN" sz="1200" b="1" i="0" u="none" strike="noStrike">
                        <a:effectLst/>
                        <a:latin typeface="+mj-lt"/>
                      </a:endParaRPr>
                    </a:p>
                  </a:txBody>
                  <a:tcPr marL="0" marR="0" marT="0" marB="0" anchor="b"/>
                </a:tc>
                <a:tc hMerge="1">
                  <a:txBody>
                    <a:bodyPr/>
                    <a:lstStyle/>
                    <a:p>
                      <a:endParaRPr lang="en-IN"/>
                    </a:p>
                  </a:txBody>
                  <a:tcPr/>
                </a:tc>
                <a:tc gridSpan="3">
                  <a:txBody>
                    <a:bodyPr/>
                    <a:lstStyle/>
                    <a:p>
                      <a:pPr algn="ctr" fontAlgn="b"/>
                      <a:r>
                        <a:rPr lang="en-IN" sz="1200" u="none" strike="noStrike">
                          <a:effectLst/>
                        </a:rPr>
                        <a:t>Service</a:t>
                      </a:r>
                      <a:endParaRPr lang="en-IN" sz="1200" b="1" i="0" u="none" strike="noStrike">
                        <a:effectLst/>
                        <a:latin typeface="+mj-lt"/>
                      </a:endParaRPr>
                    </a:p>
                  </a:txBody>
                  <a:tcPr marL="0" marR="0" marT="0" marB="0" anchor="b"/>
                </a:tc>
                <a:tc hMerge="1">
                  <a:txBody>
                    <a:bodyPr/>
                    <a:lstStyle/>
                    <a:p>
                      <a:endParaRPr lang="en-IN"/>
                    </a:p>
                  </a:txBody>
                  <a:tcPr/>
                </a:tc>
                <a:tc hMerge="1">
                  <a:txBody>
                    <a:bodyPr/>
                    <a:lstStyle/>
                    <a:p>
                      <a:endParaRPr lang="en-IN"/>
                    </a:p>
                  </a:txBody>
                  <a:tcPr/>
                </a:tc>
              </a:tr>
              <a:tr h="162402">
                <a:tc vMerge="1">
                  <a:txBody>
                    <a:bodyPr/>
                    <a:lstStyle/>
                    <a:p>
                      <a:endParaRPr lang="en-IN"/>
                    </a:p>
                  </a:txBody>
                  <a:tcPr/>
                </a:tc>
                <a:tc vMerge="1">
                  <a:txBody>
                    <a:bodyPr/>
                    <a:lstStyle/>
                    <a:p>
                      <a:endParaRPr lang="en-IN"/>
                    </a:p>
                  </a:txBody>
                  <a:tcPr/>
                </a:tc>
                <a:tc gridSpan="2">
                  <a:txBody>
                    <a:bodyPr/>
                    <a:lstStyle/>
                    <a:p>
                      <a:pPr algn="ctr" fontAlgn="b"/>
                      <a:r>
                        <a:rPr lang="en-IN" sz="1200" u="none" strike="noStrike">
                          <a:effectLst/>
                        </a:rPr>
                        <a:t>Annual Income</a:t>
                      </a:r>
                      <a:endParaRPr lang="en-IN" sz="1200" b="1" i="0" u="none" strike="noStrike">
                        <a:solidFill>
                          <a:srgbClr val="000000"/>
                        </a:solidFill>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100000</a:t>
                      </a:r>
                      <a:endParaRPr lang="en-IN" sz="1200" b="1"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1</a:t>
                      </a:r>
                      <a:endParaRPr lang="en-IN" sz="1200" b="1" i="0" u="none" strike="noStrike">
                        <a:effectLst/>
                        <a:latin typeface="+mj-lt"/>
                      </a:endParaRPr>
                    </a:p>
                  </a:txBody>
                  <a:tcPr marL="0" marR="0" marT="0" marB="0" anchor="b"/>
                </a:tc>
              </a:tr>
              <a:tr h="324804">
                <a:tc gridSpan="2">
                  <a:txBody>
                    <a:bodyPr/>
                    <a:lstStyle/>
                    <a:p>
                      <a:pPr algn="ctr" fontAlgn="b"/>
                      <a:r>
                        <a:rPr lang="en-IN" sz="1200" u="none" strike="noStrike" dirty="0">
                          <a:effectLst/>
                        </a:rPr>
                        <a:t>Main-Covers</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Sum Insured / Benefits Amt to be entered</a:t>
                      </a:r>
                      <a:endParaRPr lang="en-IN" sz="1200" b="1"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Maximum Sum Insured / Benefit</a:t>
                      </a:r>
                      <a:endParaRPr lang="en-IN" sz="1200" b="1"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dirty="0">
                          <a:effectLst/>
                        </a:rPr>
                        <a:t>Premium</a:t>
                      </a:r>
                      <a:endParaRPr lang="en-IN" sz="1200" b="1" i="0" u="none" strike="noStrike" dirty="0">
                        <a:effectLst/>
                        <a:latin typeface="+mj-lt"/>
                      </a:endParaRPr>
                    </a:p>
                  </a:txBody>
                  <a:tcPr marL="0" marR="0" marT="0" marB="0" anchor="b"/>
                </a:tc>
              </a:tr>
              <a:tr h="162402">
                <a:tc gridSpan="2">
                  <a:txBody>
                    <a:bodyPr/>
                    <a:lstStyle/>
                    <a:p>
                      <a:pPr algn="ctr" fontAlgn="t"/>
                      <a:r>
                        <a:rPr lang="en-IN" sz="1200" u="none" strike="noStrike" dirty="0">
                          <a:effectLst/>
                        </a:rPr>
                        <a:t>Accidental Death</a:t>
                      </a:r>
                      <a:endParaRPr lang="en-IN" sz="1200" b="1" i="0" u="none" strike="noStrike" dirty="0">
                        <a:effectLst/>
                        <a:latin typeface="+mj-lt"/>
                      </a:endParaRPr>
                    </a:p>
                  </a:txBody>
                  <a:tcPr marL="0" marR="0" marT="0" marB="0"/>
                </a:tc>
                <a:tc hMerge="1">
                  <a:txBody>
                    <a:bodyPr/>
                    <a:lstStyle/>
                    <a:p>
                      <a:endParaRPr lang="en-IN"/>
                    </a:p>
                  </a:txBody>
                  <a:tcPr/>
                </a:tc>
                <a:tc gridSpan="2">
                  <a:txBody>
                    <a:bodyPr/>
                    <a:lstStyle/>
                    <a:p>
                      <a:pPr algn="ctr" fontAlgn="b"/>
                      <a:r>
                        <a:rPr lang="en-IN" sz="1200" u="none" strike="noStrike">
                          <a:effectLst/>
                        </a:rPr>
                        <a:t>               10,00,000 </a:t>
                      </a:r>
                      <a:endParaRPr lang="en-IN" sz="1200" b="0"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10,00,000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dirty="0">
                          <a:effectLst/>
                        </a:rPr>
                        <a:t>           400.00 </a:t>
                      </a:r>
                      <a:endParaRPr lang="en-IN" sz="1200" b="0" i="0" u="none" strike="noStrike" dirty="0">
                        <a:effectLst/>
                        <a:latin typeface="+mj-lt"/>
                      </a:endParaRPr>
                    </a:p>
                  </a:txBody>
                  <a:tcPr marL="0" marR="0" marT="0" marB="0" anchor="b"/>
                </a:tc>
              </a:tr>
              <a:tr h="274320">
                <a:tc gridSpan="2">
                  <a:txBody>
                    <a:bodyPr/>
                    <a:lstStyle/>
                    <a:p>
                      <a:pPr algn="ctr" fontAlgn="t"/>
                      <a:r>
                        <a:rPr lang="en-IN" sz="1200" u="none" strike="noStrike" dirty="0">
                          <a:effectLst/>
                        </a:rPr>
                        <a:t>Permanent Partial Disability</a:t>
                      </a:r>
                      <a:endParaRPr lang="en-IN" sz="1200" b="1" i="0" u="none" strike="noStrike" dirty="0">
                        <a:effectLst/>
                        <a:latin typeface="+mj-lt"/>
                      </a:endParaRPr>
                    </a:p>
                  </a:txBody>
                  <a:tcPr marL="0" marR="0" marT="0" marB="0"/>
                </a:tc>
                <a:tc hMerge="1">
                  <a:txBody>
                    <a:bodyPr/>
                    <a:lstStyle/>
                    <a:p>
                      <a:endParaRPr lang="en-IN"/>
                    </a:p>
                  </a:txBody>
                  <a:tcPr/>
                </a:tc>
                <a:tc gridSpan="2">
                  <a:txBody>
                    <a:bodyPr/>
                    <a:lstStyle/>
                    <a:p>
                      <a:pPr algn="ctr" fontAlgn="b"/>
                      <a:r>
                        <a:rPr lang="en-IN" sz="1200" u="none" strike="noStrike">
                          <a:effectLst/>
                        </a:rPr>
                        <a:t>               10,00,000 </a:t>
                      </a:r>
                      <a:endParaRPr lang="en-IN" sz="1200" b="0"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10,00,000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250.00 </a:t>
                      </a:r>
                      <a:endParaRPr lang="en-IN" sz="1200" b="0" i="0" u="none" strike="noStrike">
                        <a:effectLst/>
                        <a:latin typeface="+mj-lt"/>
                      </a:endParaRPr>
                    </a:p>
                  </a:txBody>
                  <a:tcPr marL="0" marR="0" marT="0" marB="0" anchor="b"/>
                </a:tc>
              </a:tr>
              <a:tr h="304262">
                <a:tc gridSpan="2">
                  <a:txBody>
                    <a:bodyPr/>
                    <a:lstStyle/>
                    <a:p>
                      <a:pPr algn="ctr" fontAlgn="t"/>
                      <a:r>
                        <a:rPr lang="en-IN" sz="1200" u="none" strike="noStrike" dirty="0">
                          <a:effectLst/>
                        </a:rPr>
                        <a:t>Permanent Total Disability</a:t>
                      </a:r>
                      <a:endParaRPr lang="en-IN" sz="1200" b="1" i="0" u="none" strike="noStrike" dirty="0">
                        <a:effectLst/>
                        <a:latin typeface="+mj-lt"/>
                      </a:endParaRPr>
                    </a:p>
                  </a:txBody>
                  <a:tcPr marL="0" marR="0" marT="0" marB="0"/>
                </a:tc>
                <a:tc hMerge="1">
                  <a:txBody>
                    <a:bodyPr/>
                    <a:lstStyle/>
                    <a:p>
                      <a:endParaRPr lang="en-IN"/>
                    </a:p>
                  </a:txBody>
                  <a:tcPr/>
                </a:tc>
                <a:tc gridSpan="2">
                  <a:txBody>
                    <a:bodyPr/>
                    <a:lstStyle/>
                    <a:p>
                      <a:pPr algn="ctr" fontAlgn="b"/>
                      <a:r>
                        <a:rPr lang="en-IN" sz="1200" u="none" strike="noStrike" dirty="0">
                          <a:effectLst/>
                        </a:rPr>
                        <a:t>               10,00,000 </a:t>
                      </a:r>
                      <a:endParaRPr lang="en-IN" sz="1200" b="0"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10,00,000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100.00 </a:t>
                      </a:r>
                      <a:endParaRPr lang="en-IN" sz="1200" b="0" i="0" u="none" strike="noStrike">
                        <a:effectLst/>
                        <a:latin typeface="+mj-lt"/>
                      </a:endParaRPr>
                    </a:p>
                  </a:txBody>
                  <a:tcPr marL="0" marR="0" marT="0" marB="0" anchor="b"/>
                </a:tc>
              </a:tr>
              <a:tr h="296465">
                <a:tc gridSpan="2">
                  <a:txBody>
                    <a:bodyPr/>
                    <a:lstStyle/>
                    <a:p>
                      <a:pPr algn="ctr" fontAlgn="t"/>
                      <a:r>
                        <a:rPr lang="en-IN" sz="1200" u="none" strike="noStrike">
                          <a:effectLst/>
                        </a:rPr>
                        <a:t>Temporary Total Disability </a:t>
                      </a:r>
                      <a:endParaRPr lang="en-IN" sz="1200" b="1" i="0" u="none" strike="noStrike">
                        <a:effectLst/>
                        <a:latin typeface="+mj-lt"/>
                      </a:endParaRPr>
                    </a:p>
                  </a:txBody>
                  <a:tcPr marL="0" marR="0" marT="0" marB="0"/>
                </a:tc>
                <a:tc hMerge="1">
                  <a:txBody>
                    <a:bodyPr/>
                    <a:lstStyle/>
                    <a:p>
                      <a:endParaRPr lang="en-IN"/>
                    </a:p>
                  </a:txBody>
                  <a:tcPr/>
                </a:tc>
                <a:tc gridSpan="2">
                  <a:txBody>
                    <a:bodyPr/>
                    <a:lstStyle/>
                    <a:p>
                      <a:pPr algn="ctr" fontAlgn="b"/>
                      <a:r>
                        <a:rPr lang="en-IN" sz="1200" u="none" strike="noStrike">
                          <a:effectLst/>
                        </a:rPr>
                        <a:t>                2,00,000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2,00,000 </a:t>
                      </a:r>
                      <a:endParaRPr lang="en-IN" sz="1200" b="0" i="0" u="none" strike="noStrike">
                        <a:effectLst/>
                        <a:latin typeface="+mj-lt"/>
                      </a:endParaRPr>
                    </a:p>
                  </a:txBody>
                  <a:tcPr marL="0" marR="0" marT="0" marB="0" anchor="b"/>
                </a:tc>
                <a:tc>
                  <a:txBody>
                    <a:bodyPr/>
                    <a:lstStyle/>
                    <a:p>
                      <a:pPr algn="ctr" fontAlgn="b"/>
                      <a:r>
                        <a:rPr lang="en-IN" sz="1200" u="none" strike="noStrike">
                          <a:effectLst/>
                        </a:rPr>
                        <a:t>        100 </a:t>
                      </a:r>
                      <a:endParaRPr lang="en-IN" sz="1200" b="0" i="0" u="none" strike="noStrike">
                        <a:effectLst/>
                        <a:latin typeface="+mj-lt"/>
                      </a:endParaRPr>
                    </a:p>
                  </a:txBody>
                  <a:tcPr marL="0" marR="0" marT="0" marB="0" anchor="b"/>
                </a:tc>
                <a:tc>
                  <a:txBody>
                    <a:bodyPr/>
                    <a:lstStyle/>
                    <a:p>
                      <a:pPr algn="ctr" fontAlgn="b"/>
                      <a:r>
                        <a:rPr lang="en-IN" sz="1200" u="none" strike="noStrike">
                          <a:effectLst/>
                        </a:rPr>
                        <a:t>           100.00 </a:t>
                      </a:r>
                      <a:endParaRPr lang="en-IN" sz="1200" b="0" i="0" u="none" strike="noStrike">
                        <a:effectLst/>
                        <a:latin typeface="+mj-lt"/>
                      </a:endParaRPr>
                    </a:p>
                  </a:txBody>
                  <a:tcPr marL="0" marR="0" marT="0" marB="0" anchor="b"/>
                </a:tc>
              </a:tr>
              <a:tr h="261587">
                <a:tc gridSpan="2">
                  <a:txBody>
                    <a:bodyPr/>
                    <a:lstStyle/>
                    <a:p>
                      <a:pPr algn="ctr" fontAlgn="b"/>
                      <a:r>
                        <a:rPr lang="en-IN" sz="1200" u="none" strike="noStrike" dirty="0">
                          <a:effectLst/>
                        </a:rPr>
                        <a:t>Additional-Covers</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dirty="0">
                          <a:effectLst/>
                        </a:rPr>
                        <a:t>Benefit </a:t>
                      </a:r>
                      <a:r>
                        <a:rPr lang="en-IN" sz="1200" u="none" strike="noStrike" dirty="0" smtClean="0">
                          <a:effectLst/>
                        </a:rPr>
                        <a:t>Amount</a:t>
                      </a:r>
                      <a:endParaRPr lang="en-IN" sz="1200" b="1" i="0" u="none" strike="noStrike" dirty="0">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dirty="0">
                          <a:effectLst/>
                        </a:rPr>
                        <a:t>Benefit </a:t>
                      </a:r>
                      <a:r>
                        <a:rPr lang="en-IN" sz="1200" u="none" strike="noStrike" dirty="0" smtClean="0">
                          <a:effectLst/>
                        </a:rPr>
                        <a:t>Amount</a:t>
                      </a:r>
                      <a:endParaRPr lang="en-IN" sz="1200" b="1" i="0" u="none" strike="noStrike" dirty="0">
                        <a:effectLst/>
                        <a:latin typeface="+mj-lt"/>
                      </a:endParaRPr>
                    </a:p>
                  </a:txBody>
                  <a:tcPr marL="0" marR="0" marT="0" marB="0" anchor="b"/>
                </a:tc>
                <a:tc>
                  <a:txBody>
                    <a:bodyPr/>
                    <a:lstStyle/>
                    <a:p>
                      <a:pPr algn="ctr" fontAlgn="b"/>
                      <a:r>
                        <a:rPr lang="en-IN" sz="1200" u="none" strike="noStrike">
                          <a:effectLst/>
                        </a:rPr>
                        <a:t>Months / Days</a:t>
                      </a:r>
                      <a:endParaRPr lang="en-IN" sz="1200" b="1" i="0" u="none" strike="noStrike">
                        <a:effectLst/>
                        <a:latin typeface="+mj-lt"/>
                      </a:endParaRPr>
                    </a:p>
                  </a:txBody>
                  <a:tcPr marL="0" marR="0" marT="0" marB="0" anchor="b"/>
                </a:tc>
                <a:tc>
                  <a:txBody>
                    <a:bodyPr/>
                    <a:lstStyle/>
                    <a:p>
                      <a:pPr algn="ctr" fontAlgn="b"/>
                      <a:r>
                        <a:rPr lang="en-IN" sz="1200" u="none" strike="noStrike">
                          <a:effectLst/>
                        </a:rPr>
                        <a:t>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Child Education Support</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dirty="0">
                          <a:effectLst/>
                        </a:rPr>
                        <a:t>                   10,000 </a:t>
                      </a:r>
                      <a:endParaRPr lang="en-IN" sz="1200" b="0" i="0" u="none" strike="noStrike" dirty="0">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10,000 </a:t>
                      </a:r>
                      <a:endParaRPr lang="en-IN" sz="1200" b="0" i="0" u="none" strike="noStrike">
                        <a:effectLst/>
                        <a:latin typeface="+mj-lt"/>
                      </a:endParaRPr>
                    </a:p>
                  </a:txBody>
                  <a:tcPr marL="0" marR="0" marT="0" marB="0" anchor="b"/>
                </a:tc>
                <a:tc>
                  <a:txBody>
                    <a:bodyPr/>
                    <a:lstStyle/>
                    <a:p>
                      <a:pPr algn="ctr" fontAlgn="b"/>
                      <a:r>
                        <a:rPr lang="en-IN" sz="1200" u="none" strike="noStrike">
                          <a:effectLst/>
                        </a:rPr>
                        <a:t>48</a:t>
                      </a:r>
                      <a:endParaRPr lang="en-IN" sz="1200" b="0" i="0" u="none" strike="noStrike">
                        <a:effectLst/>
                        <a:latin typeface="+mj-lt"/>
                      </a:endParaRPr>
                    </a:p>
                  </a:txBody>
                  <a:tcPr marL="0" marR="0" marT="0" marB="0" anchor="b"/>
                </a:tc>
                <a:tc>
                  <a:txBody>
                    <a:bodyPr/>
                    <a:lstStyle/>
                    <a:p>
                      <a:pPr algn="ctr" fontAlgn="b"/>
                      <a:r>
                        <a:rPr lang="en-IN" sz="1200" u="none" strike="noStrike">
                          <a:effectLst/>
                        </a:rPr>
                        <a:t>           240.00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a:effectLst/>
                        </a:rPr>
                        <a:t>Life Support Benefit</a:t>
                      </a:r>
                      <a:endParaRPr lang="en-IN" sz="1200" b="1"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dirty="0">
                          <a:effectLst/>
                        </a:rPr>
                        <a:t> </a:t>
                      </a:r>
                      <a:endParaRPr lang="en-IN" sz="1200" b="0" i="0" u="none" strike="noStrike" dirty="0">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c>
                  <a:txBody>
                    <a:bodyPr/>
                    <a:lstStyle/>
                    <a:p>
                      <a:pPr algn="ctr" fontAlgn="b"/>
                      <a:r>
                        <a:rPr lang="en-IN" sz="1200" u="none" strike="noStrike">
                          <a:effectLst/>
                        </a:rPr>
                        <a:t>48</a:t>
                      </a:r>
                      <a:endParaRPr lang="en-IN" sz="1200" b="0"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279026">
                <a:tc gridSpan="2">
                  <a:txBody>
                    <a:bodyPr/>
                    <a:lstStyle/>
                    <a:p>
                      <a:pPr algn="ctr" fontAlgn="b"/>
                      <a:r>
                        <a:rPr lang="en-IN" sz="1200" u="none" strike="noStrike" dirty="0">
                          <a:effectLst/>
                        </a:rPr>
                        <a:t>Accidental Medical Expenses</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dirty="0">
                          <a:effectLst/>
                        </a:rPr>
                        <a:t> </a:t>
                      </a:r>
                      <a:endParaRPr lang="en-IN" sz="1200" b="0" i="0" u="none" strike="noStrike" dirty="0">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Accidental Hospitalisation</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2,50,000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2,50,000 </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0" i="0" u="none" strike="noStrike">
                        <a:effectLst/>
                        <a:latin typeface="+mj-lt"/>
                      </a:endParaRPr>
                    </a:p>
                  </a:txBody>
                  <a:tcPr marL="0" marR="0" marT="0" marB="0" anchor="b"/>
                </a:tc>
                <a:tc>
                  <a:txBody>
                    <a:bodyPr/>
                    <a:lstStyle/>
                    <a:p>
                      <a:pPr algn="ctr" fontAlgn="b"/>
                      <a:r>
                        <a:rPr lang="en-IN" sz="1200" u="none" strike="noStrike">
                          <a:effectLst/>
                        </a:rPr>
                        <a:t>                375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a:effectLst/>
                        </a:rPr>
                        <a:t>Hospital Cash Allowance</a:t>
                      </a:r>
                      <a:endParaRPr lang="en-IN" sz="1200" b="1"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Yes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2,000 </a:t>
                      </a:r>
                      <a:endParaRPr lang="en-IN" sz="1200" b="0" i="0" u="none" strike="noStrike">
                        <a:effectLst/>
                        <a:latin typeface="+mj-lt"/>
                      </a:endParaRPr>
                    </a:p>
                  </a:txBody>
                  <a:tcPr marL="0" marR="0" marT="0" marB="0" anchor="b"/>
                </a:tc>
                <a:tc>
                  <a:txBody>
                    <a:bodyPr/>
                    <a:lstStyle/>
                    <a:p>
                      <a:pPr algn="ctr" fontAlgn="b"/>
                      <a:r>
                        <a:rPr lang="en-IN" sz="1200" u="none" strike="noStrike">
                          <a:effectLst/>
                        </a:rPr>
                        <a:t>30</a:t>
                      </a:r>
                      <a:endParaRPr lang="en-IN" sz="1200" b="0" i="0" u="none" strike="noStrike">
                        <a:effectLst/>
                        <a:latin typeface="+mj-lt"/>
                      </a:endParaRPr>
                    </a:p>
                  </a:txBody>
                  <a:tcPr marL="0" marR="0" marT="0" marB="0" anchor="b"/>
                </a:tc>
                <a:tc>
                  <a:txBody>
                    <a:bodyPr/>
                    <a:lstStyle/>
                    <a:p>
                      <a:pPr algn="ctr" fontAlgn="b"/>
                      <a:r>
                        <a:rPr lang="en-IN" sz="1200" u="none" strike="noStrike">
                          <a:effectLst/>
                        </a:rPr>
                        <a:t>           500.00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a:effectLst/>
                        </a:rPr>
                        <a:t>Loan Protector</a:t>
                      </a:r>
                      <a:endParaRPr lang="en-IN" sz="1200" b="1" i="0" u="none" strike="noStrike">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20,000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dirty="0">
                          <a:effectLst/>
                        </a:rPr>
                        <a:t>                20,000 </a:t>
                      </a:r>
                      <a:endParaRPr lang="en-IN" sz="1200" b="0" i="0" u="none" strike="noStrike" dirty="0">
                        <a:effectLst/>
                        <a:latin typeface="+mj-lt"/>
                      </a:endParaRPr>
                    </a:p>
                  </a:txBody>
                  <a:tcPr marL="0" marR="0" marT="0" marB="0" anchor="b"/>
                </a:tc>
                <a:tc>
                  <a:txBody>
                    <a:bodyPr/>
                    <a:lstStyle/>
                    <a:p>
                      <a:pPr algn="ctr" fontAlgn="b"/>
                      <a:r>
                        <a:rPr lang="en-IN" sz="1200" u="none" strike="noStrike">
                          <a:effectLst/>
                        </a:rPr>
                        <a:t>12</a:t>
                      </a:r>
                      <a:endParaRPr lang="en-IN" sz="1200" b="0" i="0" u="none" strike="noStrike">
                        <a:effectLst/>
                        <a:latin typeface="+mj-lt"/>
                      </a:endParaRPr>
                    </a:p>
                  </a:txBody>
                  <a:tcPr marL="0" marR="0" marT="0" marB="0" anchor="b"/>
                </a:tc>
                <a:tc>
                  <a:txBody>
                    <a:bodyPr/>
                    <a:lstStyle/>
                    <a:p>
                      <a:pPr algn="ctr" fontAlgn="b"/>
                      <a:r>
                        <a:rPr lang="en-IN" sz="1200" u="none" strike="noStrike">
                          <a:effectLst/>
                        </a:rPr>
                        <a:t>           480.00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Adaptation Allowance </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0"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279026">
                <a:tc gridSpan="2">
                  <a:txBody>
                    <a:bodyPr/>
                    <a:lstStyle/>
                    <a:p>
                      <a:pPr algn="ctr" fontAlgn="b"/>
                      <a:r>
                        <a:rPr lang="en-IN" sz="1200" u="none" strike="noStrike" dirty="0">
                          <a:effectLst/>
                        </a:rPr>
                        <a:t>Family Transportation Allowance  </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dirty="0">
                          <a:effectLst/>
                        </a:rPr>
                        <a:t>                       -   </a:t>
                      </a:r>
                      <a:endParaRPr lang="en-IN" sz="1200" b="0" i="0" u="none" strike="noStrike" dirty="0">
                        <a:effectLst/>
                        <a:latin typeface="+mj-lt"/>
                      </a:endParaRPr>
                    </a:p>
                  </a:txBody>
                  <a:tcPr marL="0" marR="0" marT="0" marB="0" anchor="b"/>
                </a:tc>
                <a:tc>
                  <a:txBody>
                    <a:bodyPr/>
                    <a:lstStyle/>
                    <a:p>
                      <a:pPr algn="ctr" fontAlgn="b"/>
                      <a:r>
                        <a:rPr lang="en-IN" sz="1200" u="none" strike="noStrike">
                          <a:effectLst/>
                        </a:rPr>
                        <a:t> </a:t>
                      </a:r>
                      <a:endParaRPr lang="en-IN" sz="1200" b="0"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279026">
                <a:tc gridSpan="4">
                  <a:txBody>
                    <a:bodyPr/>
                    <a:lstStyle/>
                    <a:p>
                      <a:pPr algn="ctr" fontAlgn="b"/>
                      <a:r>
                        <a:rPr lang="en-IN" sz="1200" u="none" strike="noStrike" dirty="0">
                          <a:effectLst/>
                        </a:rPr>
                        <a:t>Repatriation and Funeral Expenses are inbuilt cover</a:t>
                      </a:r>
                      <a:endParaRPr lang="en-IN" sz="1200" b="1" i="0" u="none" strike="noStrike" dirty="0">
                        <a:effectLst/>
                        <a:latin typeface="+mj-lt"/>
                      </a:endParaRPr>
                    </a:p>
                  </a:txBody>
                  <a:tcPr marL="0" marR="0" marT="0" marB="0" anchor="b"/>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b"/>
                      <a:r>
                        <a:rPr lang="en-IN" sz="1200" u="none" strike="noStrike">
                          <a:effectLst/>
                        </a:rPr>
                        <a:t>                10,000 </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0"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Broken Bones</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2,00,000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200000</a:t>
                      </a:r>
                      <a:endParaRPr lang="en-IN" sz="1200" b="0" i="0" u="none" strike="noStrike">
                        <a:effectLst/>
                        <a:latin typeface="+mj-lt"/>
                      </a:endParaRPr>
                    </a:p>
                  </a:txBody>
                  <a:tcPr marL="0" marR="0" marT="0" marB="0" anchor="b"/>
                </a:tc>
                <a:tc>
                  <a:txBody>
                    <a:bodyPr/>
                    <a:lstStyle/>
                    <a:p>
                      <a:pPr algn="ctr" fontAlgn="b"/>
                      <a:r>
                        <a:rPr lang="en-IN" sz="1200" u="none" strike="noStrike" dirty="0">
                          <a:effectLst/>
                        </a:rPr>
                        <a:t> </a:t>
                      </a:r>
                      <a:endParaRPr lang="en-IN" sz="1200" b="1" i="0" u="none" strike="noStrike" dirty="0">
                        <a:effectLst/>
                        <a:latin typeface="+mj-lt"/>
                      </a:endParaRPr>
                    </a:p>
                  </a:txBody>
                  <a:tcPr marL="0" marR="0" marT="0" marB="0" anchor="b"/>
                </a:tc>
                <a:tc>
                  <a:txBody>
                    <a:bodyPr/>
                    <a:lstStyle/>
                    <a:p>
                      <a:pPr algn="ctr" fontAlgn="b"/>
                      <a:r>
                        <a:rPr lang="en-IN" sz="1200" u="none" strike="noStrike">
                          <a:effectLst/>
                        </a:rPr>
                        <a:t>           578.00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Road Ambulance Cover</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1"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Air Ambulance Cover</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0</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1"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Adventure Sports Benefit</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0</a:t>
                      </a:r>
                      <a:endParaRPr lang="en-IN" sz="1200" b="0" i="0" u="none" strike="noStrike">
                        <a:effectLst/>
                        <a:latin typeface="+mj-lt"/>
                      </a:endParaRPr>
                    </a:p>
                  </a:txBody>
                  <a:tcPr marL="0" marR="0" marT="0" marB="0" anchor="b"/>
                </a:tc>
                <a:tc>
                  <a:txBody>
                    <a:bodyPr/>
                    <a:lstStyle/>
                    <a:p>
                      <a:pPr algn="ctr" fontAlgn="b"/>
                      <a:r>
                        <a:rPr lang="en-IN" sz="1200" u="none" strike="noStrike">
                          <a:effectLst/>
                        </a:rPr>
                        <a:t> </a:t>
                      </a:r>
                      <a:endParaRPr lang="en-IN" sz="1200" b="1"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Chauffeur Plan Benefit</a:t>
                      </a:r>
                      <a:endParaRPr lang="en-IN" sz="1200" b="1" i="0" u="none" strike="noStrike" dirty="0">
                        <a:effectLst/>
                        <a:latin typeface="+mj-lt"/>
                      </a:endParaRPr>
                    </a:p>
                  </a:txBody>
                  <a:tcPr marL="0" marR="0" marT="0" marB="0" anchor="b"/>
                </a:tc>
                <a:tc hMerge="1">
                  <a:txBody>
                    <a:bodyPr/>
                    <a:lstStyle/>
                    <a:p>
                      <a:endParaRPr lang="en-IN"/>
                    </a:p>
                  </a:txBody>
                  <a:tcPr/>
                </a:tc>
                <a:tc gridSpan="2">
                  <a:txBody>
                    <a:bodyPr/>
                    <a:lstStyle/>
                    <a:p>
                      <a:pPr algn="ctr" fontAlgn="b"/>
                      <a:r>
                        <a:rPr lang="en-IN" sz="1200" u="none" strike="noStrike">
                          <a:effectLst/>
                        </a:rPr>
                        <a:t> </a:t>
                      </a:r>
                      <a:endParaRPr lang="en-IN" sz="1200" b="0" i="0" u="none" strike="noStrike">
                        <a:effectLst/>
                        <a:latin typeface="+mj-lt"/>
                      </a:endParaRPr>
                    </a:p>
                  </a:txBody>
                  <a:tcPr marL="0" marR="0" marT="0" marB="0" anchor="b"/>
                </a:tc>
                <a:tc hMerge="1">
                  <a:txBody>
                    <a:bodyPr/>
                    <a:lstStyle/>
                    <a:p>
                      <a:endParaRPr lang="en-IN"/>
                    </a:p>
                  </a:txBody>
                  <a:tcPr/>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c>
                  <a:txBody>
                    <a:bodyPr/>
                    <a:lstStyle/>
                    <a:p>
                      <a:pPr algn="ctr" fontAlgn="b"/>
                      <a:r>
                        <a:rPr lang="en-IN" sz="1200" u="none" strike="noStrike">
                          <a:effectLst/>
                        </a:rPr>
                        <a:t>      30.00 </a:t>
                      </a:r>
                      <a:endParaRPr lang="en-IN" sz="1200" b="1" i="0" u="none" strike="noStrike">
                        <a:effectLst/>
                        <a:latin typeface="+mj-lt"/>
                      </a:endParaRPr>
                    </a:p>
                  </a:txBody>
                  <a:tcPr marL="0" marR="0" marT="0" marB="0" anchor="b"/>
                </a:tc>
                <a:tc>
                  <a:txBody>
                    <a:bodyPr/>
                    <a:lstStyle/>
                    <a:p>
                      <a:pPr algn="ctr" fontAlgn="b"/>
                      <a:r>
                        <a:rPr lang="en-IN" sz="1200" u="none" strike="noStrike">
                          <a:effectLst/>
                        </a:rPr>
                        <a:t>                  -   </a:t>
                      </a:r>
                      <a:endParaRPr lang="en-IN" sz="1200" b="0" i="0" u="none" strike="noStrike">
                        <a:effectLst/>
                        <a:latin typeface="+mj-lt"/>
                      </a:endParaRPr>
                    </a:p>
                  </a:txBody>
                  <a:tcPr marL="0" marR="0" marT="0" marB="0" anchor="b"/>
                </a:tc>
              </a:tr>
              <a:tr h="162402">
                <a:tc gridSpan="2">
                  <a:txBody>
                    <a:bodyPr/>
                    <a:lstStyle/>
                    <a:p>
                      <a:pPr algn="ctr" fontAlgn="b"/>
                      <a:r>
                        <a:rPr lang="en-IN" sz="1200" u="none" strike="noStrike" dirty="0">
                          <a:effectLst/>
                        </a:rPr>
                        <a:t> Self Premium </a:t>
                      </a:r>
                      <a:r>
                        <a:rPr lang="en-IN" sz="1200" u="none" strike="noStrike" dirty="0" smtClean="0">
                          <a:effectLst/>
                        </a:rPr>
                        <a:t>(exclusive</a:t>
                      </a:r>
                      <a:r>
                        <a:rPr lang="en-IN" sz="1200" u="none" strike="noStrike" baseline="0" dirty="0" smtClean="0">
                          <a:effectLst/>
                        </a:rPr>
                        <a:t> of GST</a:t>
                      </a:r>
                      <a:r>
                        <a:rPr lang="en-IN" sz="1200" u="none" strike="noStrike" dirty="0" smtClean="0">
                          <a:effectLst/>
                        </a:rPr>
                        <a:t>)</a:t>
                      </a:r>
                      <a:endParaRPr lang="en-IN" sz="1200" b="1" i="0" u="none" strike="noStrike" dirty="0">
                        <a:effectLst/>
                        <a:latin typeface="+mj-lt"/>
                      </a:endParaRPr>
                    </a:p>
                  </a:txBody>
                  <a:tcPr marL="0" marR="0" marT="0" marB="0" anchor="b"/>
                </a:tc>
                <a:tc hMerge="1">
                  <a:txBody>
                    <a:bodyPr/>
                    <a:lstStyle/>
                    <a:p>
                      <a:endParaRPr lang="en-IN"/>
                    </a:p>
                  </a:txBody>
                  <a:tcPr/>
                </a:tc>
                <a:tc>
                  <a:txBody>
                    <a:bodyPr/>
                    <a:lstStyle/>
                    <a:p>
                      <a:pPr algn="ctr" fontAlgn="b"/>
                      <a:endParaRPr lang="en-IN" sz="1200" b="1" i="0" u="none" strike="noStrike">
                        <a:effectLst/>
                        <a:latin typeface="+mj-lt"/>
                      </a:endParaRPr>
                    </a:p>
                  </a:txBody>
                  <a:tcPr marL="0" marR="0" marT="0" marB="0" anchor="b"/>
                </a:tc>
                <a:tc>
                  <a:txBody>
                    <a:bodyPr/>
                    <a:lstStyle/>
                    <a:p>
                      <a:pPr algn="ctr" fontAlgn="b"/>
                      <a:endParaRPr lang="en-IN" sz="1200" b="1" i="0" u="none" strike="noStrike">
                        <a:effectLst/>
                        <a:latin typeface="+mj-lt"/>
                      </a:endParaRPr>
                    </a:p>
                  </a:txBody>
                  <a:tcPr marL="0" marR="0" marT="0" marB="0" anchor="b"/>
                </a:tc>
                <a:tc>
                  <a:txBody>
                    <a:bodyPr/>
                    <a:lstStyle/>
                    <a:p>
                      <a:pPr algn="ctr" fontAlgn="b"/>
                      <a:endParaRPr lang="en-IN" sz="1200" b="1" i="0" u="none" strike="noStrike">
                        <a:effectLst/>
                        <a:latin typeface="+mj-lt"/>
                      </a:endParaRPr>
                    </a:p>
                  </a:txBody>
                  <a:tcPr marL="0" marR="0" marT="0" marB="0" anchor="b"/>
                </a:tc>
                <a:tc>
                  <a:txBody>
                    <a:bodyPr/>
                    <a:lstStyle/>
                    <a:p>
                      <a:pPr algn="ctr" fontAlgn="b"/>
                      <a:endParaRPr lang="en-IN" sz="1200" b="1" i="0" u="none" strike="noStrike">
                        <a:effectLst/>
                        <a:latin typeface="+mj-lt"/>
                      </a:endParaRPr>
                    </a:p>
                  </a:txBody>
                  <a:tcPr marL="0" marR="0" marT="0" marB="0" anchor="b"/>
                </a:tc>
                <a:tc>
                  <a:txBody>
                    <a:bodyPr/>
                    <a:lstStyle/>
                    <a:p>
                      <a:pPr algn="ctr" fontAlgn="b"/>
                      <a:r>
                        <a:rPr lang="en-IN" sz="1200" u="none" strike="noStrike" dirty="0">
                          <a:effectLst/>
                        </a:rPr>
                        <a:t>         3,023.00 </a:t>
                      </a:r>
                      <a:endParaRPr lang="en-IN" sz="1200" b="0" i="0" u="none" strike="noStrike" dirty="0">
                        <a:effectLst/>
                        <a:latin typeface="+mj-lt"/>
                      </a:endParaRPr>
                    </a:p>
                  </a:txBody>
                  <a:tcPr marL="0" marR="0" marT="0" marB="0" anchor="b"/>
                </a:tc>
              </a:tr>
            </a:tbl>
          </a:graphicData>
        </a:graphic>
      </p:graphicFrame>
    </p:spTree>
    <p:extLst>
      <p:ext uri="{BB962C8B-B14F-4D97-AF65-F5344CB8AC3E}">
        <p14:creationId xmlns:p14="http://schemas.microsoft.com/office/powerpoint/2010/main" val="38180096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66800"/>
            <a:ext cx="56388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Wingdings" pitchFamily="2" charset="2"/>
              <a:buChar char="Ø"/>
            </a:pPr>
            <a:r>
              <a:rPr lang="en-US" sz="1600" dirty="0" smtClean="0">
                <a:solidFill>
                  <a:schemeClr val="tx1"/>
                </a:solidFill>
                <a:latin typeface="Arial" pitchFamily="34" charset="0"/>
                <a:cs typeface="Arial" pitchFamily="34" charset="0"/>
              </a:rPr>
              <a:t> 1 serious road accident occurs in India every minute</a:t>
            </a:r>
          </a:p>
          <a:p>
            <a:pPr>
              <a:buFont typeface="Wingdings" pitchFamily="2" charset="2"/>
              <a:buChar char="Ø"/>
            </a:pPr>
            <a:endParaRPr lang="en-US" sz="1600" dirty="0" smtClean="0">
              <a:solidFill>
                <a:schemeClr val="tx1"/>
              </a:solidFill>
              <a:latin typeface="Arial" pitchFamily="34" charset="0"/>
              <a:cs typeface="Arial" pitchFamily="34" charset="0"/>
            </a:endParaRPr>
          </a:p>
          <a:p>
            <a:pPr>
              <a:buFont typeface="Wingdings" pitchFamily="2" charset="2"/>
              <a:buChar char="Ø"/>
            </a:pPr>
            <a:r>
              <a:rPr lang="en-US" sz="1600" dirty="0" smtClean="0">
                <a:solidFill>
                  <a:schemeClr val="tx1"/>
                </a:solidFill>
                <a:latin typeface="Arial" pitchFamily="34" charset="0"/>
                <a:cs typeface="Arial" pitchFamily="34" charset="0"/>
              </a:rPr>
              <a:t> 16 people die on Indian roads every hour</a:t>
            </a:r>
          </a:p>
          <a:p>
            <a:pPr>
              <a:buFont typeface="Wingdings" pitchFamily="2" charset="2"/>
              <a:buChar char="Ø"/>
            </a:pPr>
            <a:endParaRPr lang="en-US" sz="1600" dirty="0" smtClean="0">
              <a:solidFill>
                <a:schemeClr val="tx1"/>
              </a:solidFill>
              <a:latin typeface="Arial" pitchFamily="34" charset="0"/>
              <a:cs typeface="Arial" pitchFamily="34" charset="0"/>
            </a:endParaRPr>
          </a:p>
          <a:p>
            <a:pPr>
              <a:buFont typeface="Wingdings" pitchFamily="2" charset="2"/>
              <a:buChar char="Ø"/>
            </a:pPr>
            <a:r>
              <a:rPr lang="en-US" sz="1600" dirty="0" smtClean="0">
                <a:solidFill>
                  <a:schemeClr val="tx1"/>
                </a:solidFill>
                <a:latin typeface="Arial" pitchFamily="34" charset="0"/>
                <a:cs typeface="Arial" pitchFamily="34" charset="0"/>
              </a:rPr>
              <a:t> 1214 road crashes occur every day in India</a:t>
            </a:r>
          </a:p>
          <a:p>
            <a:pPr>
              <a:buFont typeface="Wingdings" pitchFamily="2" charset="2"/>
              <a:buChar char="Ø"/>
            </a:pPr>
            <a:endParaRPr lang="en-US" sz="1600" dirty="0" smtClean="0">
              <a:solidFill>
                <a:schemeClr val="tx1"/>
              </a:solidFill>
              <a:latin typeface="Arial" pitchFamily="34" charset="0"/>
              <a:cs typeface="Arial" pitchFamily="34" charset="0"/>
            </a:endParaRPr>
          </a:p>
          <a:p>
            <a:pPr>
              <a:buFont typeface="Wingdings" pitchFamily="2" charset="2"/>
              <a:buChar char="Ø"/>
            </a:pPr>
            <a:r>
              <a:rPr lang="en-US" sz="1600" dirty="0" smtClean="0">
                <a:solidFill>
                  <a:schemeClr val="tx1"/>
                </a:solidFill>
                <a:latin typeface="Arial" pitchFamily="34" charset="0"/>
                <a:cs typeface="Arial" pitchFamily="34" charset="0"/>
              </a:rPr>
              <a:t> 377 people die everyday, equivalent to a jumbo jet crashing</a:t>
            </a:r>
          </a:p>
          <a:p>
            <a:pPr>
              <a:buFont typeface="Wingdings" pitchFamily="2" charset="2"/>
              <a:buChar char="Ø"/>
            </a:pPr>
            <a:endParaRPr lang="en-US" sz="1600" dirty="0" smtClean="0">
              <a:solidFill>
                <a:schemeClr val="tx1"/>
              </a:solidFill>
              <a:latin typeface="Arial" pitchFamily="34" charset="0"/>
              <a:cs typeface="Arial" pitchFamily="34" charset="0"/>
            </a:endParaRPr>
          </a:p>
          <a:p>
            <a:pPr>
              <a:buFont typeface="Wingdings" pitchFamily="2" charset="2"/>
              <a:buChar char="Ø"/>
            </a:pPr>
            <a:r>
              <a:rPr lang="en-US" sz="1600" dirty="0" smtClean="0">
                <a:solidFill>
                  <a:schemeClr val="tx1"/>
                </a:solidFill>
                <a:latin typeface="Arial" pitchFamily="34" charset="0"/>
                <a:cs typeface="Arial" pitchFamily="34" charset="0"/>
              </a:rPr>
              <a:t> Two-wheelers account for 25%  of total road crash deaths</a:t>
            </a:r>
          </a:p>
          <a:p>
            <a:pPr>
              <a:buFont typeface="Wingdings" pitchFamily="2" charset="2"/>
              <a:buChar char="Ø"/>
            </a:pPr>
            <a:endParaRPr lang="en-US" sz="1600" dirty="0" smtClean="0">
              <a:solidFill>
                <a:schemeClr val="tx1"/>
              </a:solidFill>
              <a:latin typeface="Arial" pitchFamily="34" charset="0"/>
              <a:cs typeface="Arial" pitchFamily="34" charset="0"/>
            </a:endParaRPr>
          </a:p>
          <a:p>
            <a:pPr>
              <a:buFont typeface="Wingdings" pitchFamily="2" charset="2"/>
              <a:buChar char="Ø"/>
            </a:pPr>
            <a:r>
              <a:rPr lang="en-US" sz="1600" dirty="0" smtClean="0">
                <a:solidFill>
                  <a:schemeClr val="tx1"/>
                </a:solidFill>
                <a:latin typeface="Arial" pitchFamily="34" charset="0"/>
                <a:cs typeface="Arial" pitchFamily="34" charset="0"/>
              </a:rPr>
              <a:t> Top 10 cities with highest number of Road crash deaths are </a:t>
            </a:r>
          </a:p>
          <a:p>
            <a:endParaRPr lang="en-US" sz="1600" dirty="0" smtClean="0">
              <a:solidFill>
                <a:schemeClr val="tx1"/>
              </a:solidFill>
              <a:latin typeface="Arial" pitchFamily="34" charset="0"/>
              <a:cs typeface="Arial" pitchFamily="34" charset="0"/>
            </a:endParaRPr>
          </a:p>
          <a:p>
            <a:pPr marL="342900" indent="-342900">
              <a:buAutoNum type="arabicPeriod"/>
            </a:pPr>
            <a:r>
              <a:rPr lang="en-US" sz="1600" dirty="0" smtClean="0">
                <a:solidFill>
                  <a:schemeClr val="tx1"/>
                </a:solidFill>
                <a:latin typeface="Arial" pitchFamily="34" charset="0"/>
                <a:cs typeface="Arial" pitchFamily="34" charset="0"/>
              </a:rPr>
              <a:t>Delhi			                    6.    Kanpur</a:t>
            </a:r>
          </a:p>
          <a:p>
            <a:pPr marL="342900" indent="-342900">
              <a:buAutoNum type="arabicPeriod"/>
            </a:pPr>
            <a:r>
              <a:rPr lang="en-US" sz="1600" dirty="0" smtClean="0">
                <a:solidFill>
                  <a:schemeClr val="tx1"/>
                </a:solidFill>
                <a:latin typeface="Arial" pitchFamily="34" charset="0"/>
                <a:cs typeface="Arial" pitchFamily="34" charset="0"/>
              </a:rPr>
              <a:t>Chennai		                    7.    </a:t>
            </a:r>
            <a:r>
              <a:rPr lang="en-US" sz="1600" dirty="0" err="1" smtClean="0">
                <a:solidFill>
                  <a:schemeClr val="tx1"/>
                </a:solidFill>
                <a:latin typeface="Arial" pitchFamily="34" charset="0"/>
                <a:cs typeface="Arial" pitchFamily="34" charset="0"/>
              </a:rPr>
              <a:t>Lucknow</a:t>
            </a:r>
            <a:endParaRPr lang="en-US" sz="1600" dirty="0" smtClean="0">
              <a:solidFill>
                <a:schemeClr val="tx1"/>
              </a:solidFill>
              <a:latin typeface="Arial" pitchFamily="34" charset="0"/>
              <a:cs typeface="Arial" pitchFamily="34" charset="0"/>
            </a:endParaRPr>
          </a:p>
          <a:p>
            <a:pPr marL="342900" indent="-342900">
              <a:buAutoNum type="arabicPeriod"/>
            </a:pPr>
            <a:r>
              <a:rPr lang="en-US" sz="1600" dirty="0" smtClean="0">
                <a:solidFill>
                  <a:schemeClr val="tx1"/>
                </a:solidFill>
                <a:latin typeface="Arial" pitchFamily="34" charset="0"/>
                <a:cs typeface="Arial" pitchFamily="34" charset="0"/>
              </a:rPr>
              <a:t>Jaipur			                    8.    Agra</a:t>
            </a:r>
          </a:p>
          <a:p>
            <a:pPr marL="342900" indent="-342900">
              <a:buAutoNum type="arabicPeriod"/>
            </a:pPr>
            <a:r>
              <a:rPr lang="en-US" sz="1600" dirty="0" smtClean="0">
                <a:solidFill>
                  <a:schemeClr val="tx1"/>
                </a:solidFill>
                <a:latin typeface="Arial" pitchFamily="34" charset="0"/>
                <a:cs typeface="Arial" pitchFamily="34" charset="0"/>
              </a:rPr>
              <a:t>Bengaluru		                    9.    Hyderabad</a:t>
            </a:r>
          </a:p>
          <a:p>
            <a:pPr marL="342900" indent="-342900">
              <a:buAutoNum type="arabicPeriod"/>
            </a:pPr>
            <a:r>
              <a:rPr lang="en-US" sz="1600" dirty="0" smtClean="0">
                <a:solidFill>
                  <a:schemeClr val="tx1"/>
                </a:solidFill>
                <a:latin typeface="Arial" pitchFamily="34" charset="0"/>
                <a:cs typeface="Arial" pitchFamily="34" charset="0"/>
              </a:rPr>
              <a:t>Mumbai		                    10.  </a:t>
            </a:r>
            <a:r>
              <a:rPr lang="en-US" sz="1600" dirty="0" err="1" smtClean="0">
                <a:solidFill>
                  <a:schemeClr val="tx1"/>
                </a:solidFill>
                <a:latin typeface="Arial" pitchFamily="34" charset="0"/>
                <a:cs typeface="Arial" pitchFamily="34" charset="0"/>
              </a:rPr>
              <a:t>Pune</a:t>
            </a:r>
            <a:endParaRPr lang="en-US" sz="1600" dirty="0" smtClean="0">
              <a:solidFill>
                <a:schemeClr val="tx1"/>
              </a:solidFill>
              <a:latin typeface="Arial" pitchFamily="34" charset="0"/>
              <a:cs typeface="Arial" pitchFamily="34" charset="0"/>
            </a:endParaRPr>
          </a:p>
          <a:p>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Source : Ministry of Road Transport &amp; Highway</a:t>
            </a:r>
          </a:p>
          <a:p>
            <a:endParaRPr lang="en-US" sz="1600" dirty="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endParaRPr>
          </a:p>
          <a:p>
            <a:pPr>
              <a:buFont typeface="Wingdings" pitchFamily="2" charset="2"/>
              <a:buChar char="Ø"/>
            </a:pPr>
            <a:endParaRPr lang="en-US" sz="1600" dirty="0" smtClean="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p:txBody>
      </p:sp>
      <p:sp>
        <p:nvSpPr>
          <p:cNvPr id="6" name="Title 1"/>
          <p:cNvSpPr>
            <a:spLocks noGrp="1"/>
          </p:cNvSpPr>
          <p:nvPr>
            <p:ph type="title"/>
          </p:nvPr>
        </p:nvSpPr>
        <p:spPr>
          <a:xfrm>
            <a:off x="0" y="180975"/>
            <a:ext cx="9144000" cy="733425"/>
          </a:xfrm>
        </p:spPr>
        <p:txBody>
          <a:bodyPr/>
          <a:lstStyle/>
          <a:p>
            <a:pPr algn="l"/>
            <a:r>
              <a:rPr lang="en-US" sz="2800" dirty="0" smtClean="0"/>
              <a:t>  Why is Personal Accident insurance needed</a:t>
            </a:r>
          </a:p>
        </p:txBody>
      </p:sp>
      <p:sp>
        <p:nvSpPr>
          <p:cNvPr id="7" name="Rectangle 6"/>
          <p:cNvSpPr/>
          <p:nvPr/>
        </p:nvSpPr>
        <p:spPr>
          <a:xfrm>
            <a:off x="5943600" y="1066800"/>
            <a:ext cx="28194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latin typeface="Arial" pitchFamily="34" charset="0"/>
                <a:cs typeface="Arial" pitchFamily="34" charset="0"/>
              </a:rPr>
              <a:t>Are road traffic accidents, the only reason for accidental death, disability and or expenses? </a:t>
            </a:r>
          </a:p>
          <a:p>
            <a:endParaRPr lang="en-US" dirty="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The answer is a BIG NO.</a:t>
            </a:r>
          </a:p>
          <a:p>
            <a:endParaRPr lang="en-US" dirty="0">
              <a:solidFill>
                <a:schemeClr val="tx1"/>
              </a:solidFill>
              <a:latin typeface="Arial" pitchFamily="34" charset="0"/>
              <a:cs typeface="Arial" pitchFamily="34" charset="0"/>
            </a:endParaRPr>
          </a:p>
          <a:p>
            <a:pPr marL="285750" indent="-285750">
              <a:buFont typeface="Arial" pitchFamily="34" charset="0"/>
              <a:buChar char="•"/>
            </a:pPr>
            <a:r>
              <a:rPr lang="en-US" dirty="0" smtClean="0">
                <a:solidFill>
                  <a:schemeClr val="tx1"/>
                </a:solidFill>
                <a:latin typeface="Arial" pitchFamily="34" charset="0"/>
                <a:cs typeface="Arial" pitchFamily="34" charset="0"/>
              </a:rPr>
              <a:t>Fall injuries </a:t>
            </a:r>
          </a:p>
          <a:p>
            <a:pPr marL="285750" indent="-285750">
              <a:buFont typeface="Arial" pitchFamily="34" charset="0"/>
              <a:buChar char="•"/>
            </a:pPr>
            <a:r>
              <a:rPr lang="en-US" dirty="0" smtClean="0">
                <a:solidFill>
                  <a:schemeClr val="tx1"/>
                </a:solidFill>
                <a:latin typeface="Arial" pitchFamily="34" charset="0"/>
                <a:cs typeface="Arial" pitchFamily="34" charset="0"/>
              </a:rPr>
              <a:t>Burns</a:t>
            </a:r>
          </a:p>
          <a:p>
            <a:pPr marL="285750" indent="-285750">
              <a:buFont typeface="Arial" pitchFamily="34" charset="0"/>
              <a:buChar char="•"/>
            </a:pPr>
            <a:r>
              <a:rPr lang="en-US" dirty="0" smtClean="0">
                <a:solidFill>
                  <a:schemeClr val="tx1"/>
                </a:solidFill>
                <a:latin typeface="Arial" pitchFamily="34" charset="0"/>
                <a:cs typeface="Arial" pitchFamily="34" charset="0"/>
              </a:rPr>
              <a:t>Attempts on Life </a:t>
            </a:r>
          </a:p>
          <a:p>
            <a:pPr marL="285750" indent="-285750">
              <a:buFont typeface="Arial" pitchFamily="34" charset="0"/>
              <a:buChar char="•"/>
            </a:pPr>
            <a:r>
              <a:rPr lang="en-US" dirty="0" smtClean="0">
                <a:solidFill>
                  <a:schemeClr val="tx1"/>
                </a:solidFill>
                <a:latin typeface="Arial" pitchFamily="34" charset="0"/>
                <a:cs typeface="Arial" pitchFamily="34" charset="0"/>
              </a:rPr>
              <a:t>Natural calamities</a:t>
            </a:r>
          </a:p>
          <a:p>
            <a:pPr marL="285750" indent="-285750">
              <a:buFont typeface="Arial" pitchFamily="34" charset="0"/>
              <a:buChar char="•"/>
            </a:pPr>
            <a:r>
              <a:rPr lang="en-US" dirty="0" smtClean="0">
                <a:solidFill>
                  <a:schemeClr val="tx1"/>
                </a:solidFill>
                <a:latin typeface="Arial" pitchFamily="34" charset="0"/>
                <a:cs typeface="Arial" pitchFamily="34" charset="0"/>
              </a:rPr>
              <a:t>Drowning</a:t>
            </a:r>
          </a:p>
          <a:p>
            <a:pPr marL="285750" indent="-285750">
              <a:buFont typeface="Arial" pitchFamily="34" charset="0"/>
              <a:buChar char="•"/>
            </a:pPr>
            <a:r>
              <a:rPr lang="en-US" dirty="0" smtClean="0">
                <a:solidFill>
                  <a:schemeClr val="tx1"/>
                </a:solidFill>
                <a:latin typeface="Arial" pitchFamily="34" charset="0"/>
                <a:cs typeface="Arial" pitchFamily="34" charset="0"/>
              </a:rPr>
              <a:t>Animal attacks </a:t>
            </a:r>
          </a:p>
          <a:p>
            <a:pPr marL="285750" indent="-285750">
              <a:buFont typeface="Arial" pitchFamily="34" charset="0"/>
              <a:buChar char="•"/>
            </a:pPr>
            <a:r>
              <a:rPr lang="en-US" dirty="0" smtClean="0">
                <a:solidFill>
                  <a:schemeClr val="tx1"/>
                </a:solidFill>
                <a:latin typeface="Arial" pitchFamily="34" charset="0"/>
                <a:cs typeface="Arial" pitchFamily="34" charset="0"/>
              </a:rPr>
              <a:t>Terrorist attacks </a:t>
            </a:r>
          </a:p>
          <a:p>
            <a:pPr marL="285750" indent="-285750">
              <a:buFont typeface="Arial" pitchFamily="34" charset="0"/>
              <a:buChar char="•"/>
            </a:pPr>
            <a:endParaRPr lang="en-US" dirty="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And more such events are covered.  </a:t>
            </a:r>
          </a:p>
          <a:p>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19600"/>
            <a:ext cx="2386693" cy="133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dirty="0" smtClean="0"/>
              <a:t>  Claims Procedure </a:t>
            </a:r>
          </a:p>
        </p:txBody>
      </p:sp>
      <p:sp>
        <p:nvSpPr>
          <p:cNvPr id="3" name="Rectangle 2"/>
          <p:cNvSpPr/>
          <p:nvPr/>
        </p:nvSpPr>
        <p:spPr>
          <a:xfrm>
            <a:off x="228600" y="1280279"/>
            <a:ext cx="8534400" cy="4616648"/>
          </a:xfrm>
          <a:prstGeom prst="rect">
            <a:avLst/>
          </a:prstGeom>
        </p:spPr>
        <p:txBody>
          <a:bodyPr wrap="square">
            <a:spAutoFit/>
          </a:bodyPr>
          <a:lstStyle/>
          <a:p>
            <a:r>
              <a:rPr lang="en-IN" sz="1600" dirty="0"/>
              <a:t>If the </a:t>
            </a:r>
            <a:r>
              <a:rPr lang="en-IN" sz="1600" b="1" dirty="0"/>
              <a:t>Insured Person </a:t>
            </a:r>
            <a:r>
              <a:rPr lang="en-IN" sz="1600" dirty="0"/>
              <a:t>meets with an </a:t>
            </a:r>
            <a:r>
              <a:rPr lang="en-IN" sz="1600" b="1" dirty="0"/>
              <a:t>Injury </a:t>
            </a:r>
            <a:r>
              <a:rPr lang="en-IN" sz="1600" dirty="0"/>
              <a:t>that may result in a claim, then</a:t>
            </a:r>
          </a:p>
          <a:p>
            <a:r>
              <a:rPr lang="en-IN" sz="1600" dirty="0"/>
              <a:t>a. The </a:t>
            </a:r>
            <a:r>
              <a:rPr lang="en-IN" sz="1600" b="1" dirty="0"/>
              <a:t>Insured Person </a:t>
            </a:r>
            <a:r>
              <a:rPr lang="en-IN" sz="1600" dirty="0"/>
              <a:t>must immediately consult a </a:t>
            </a:r>
            <a:r>
              <a:rPr lang="en-IN" sz="1600" b="1" dirty="0"/>
              <a:t>Medical Practitioner </a:t>
            </a:r>
            <a:r>
              <a:rPr lang="en-IN" sz="1600" dirty="0"/>
              <a:t>and follow the </a:t>
            </a:r>
            <a:r>
              <a:rPr lang="en-IN" sz="1600" b="1" dirty="0"/>
              <a:t>Medical Advice </a:t>
            </a:r>
            <a:r>
              <a:rPr lang="en-IN" sz="1600" dirty="0"/>
              <a:t>and treatment that </a:t>
            </a:r>
            <a:r>
              <a:rPr lang="en-IN" sz="1600" dirty="0" smtClean="0"/>
              <a:t>he recommends</a:t>
            </a:r>
            <a:r>
              <a:rPr lang="en-IN" sz="1600" dirty="0"/>
              <a:t>.</a:t>
            </a:r>
          </a:p>
          <a:p>
            <a:r>
              <a:rPr lang="en-IN" sz="1600" dirty="0"/>
              <a:t>b. The </a:t>
            </a:r>
            <a:r>
              <a:rPr lang="en-IN" sz="1600" b="1" dirty="0"/>
              <a:t>Insured Person </a:t>
            </a:r>
            <a:r>
              <a:rPr lang="en-IN" sz="1600" dirty="0"/>
              <a:t>or someone claiming on his/her behalf must inform </a:t>
            </a:r>
            <a:r>
              <a:rPr lang="en-IN" sz="1600" b="1" dirty="0"/>
              <a:t>Us </a:t>
            </a:r>
            <a:r>
              <a:rPr lang="en-IN" sz="1600" dirty="0"/>
              <a:t>in writing immediately and in any event within </a:t>
            </a:r>
            <a:r>
              <a:rPr lang="en-IN" sz="1600" dirty="0" smtClean="0"/>
              <a:t>15 days</a:t>
            </a:r>
            <a:r>
              <a:rPr lang="en-IN" sz="1600" dirty="0"/>
              <a:t>.</a:t>
            </a:r>
          </a:p>
          <a:p>
            <a:r>
              <a:rPr lang="en-IN" sz="1600" dirty="0"/>
              <a:t>c. The </a:t>
            </a:r>
            <a:r>
              <a:rPr lang="en-IN" sz="1600" b="1" dirty="0"/>
              <a:t>Insured Person </a:t>
            </a:r>
            <a:r>
              <a:rPr lang="en-IN" sz="1600" dirty="0"/>
              <a:t>must take reasonable steps immediately or at the earliest possible to lessen the consequences of his/her </a:t>
            </a:r>
            <a:r>
              <a:rPr lang="en-IN" sz="1600" b="1" dirty="0"/>
              <a:t>Injury</a:t>
            </a:r>
            <a:r>
              <a:rPr lang="en-IN" sz="1600" dirty="0"/>
              <a:t>.</a:t>
            </a:r>
          </a:p>
          <a:p>
            <a:r>
              <a:rPr lang="en-IN" sz="1600" dirty="0"/>
              <a:t>d. The </a:t>
            </a:r>
            <a:r>
              <a:rPr lang="en-IN" sz="1600" b="1" dirty="0"/>
              <a:t>Insured Person </a:t>
            </a:r>
            <a:r>
              <a:rPr lang="en-IN" sz="1600" dirty="0"/>
              <a:t>or someone claiming on his/her behalf must promptly give </a:t>
            </a:r>
            <a:r>
              <a:rPr lang="en-IN" sz="1600" b="1" dirty="0"/>
              <a:t>Us </a:t>
            </a:r>
            <a:r>
              <a:rPr lang="en-IN" sz="1600" dirty="0"/>
              <a:t>the documentation and other information </a:t>
            </a:r>
            <a:r>
              <a:rPr lang="en-IN" sz="1600" b="1" dirty="0" smtClean="0"/>
              <a:t>We </a:t>
            </a:r>
            <a:r>
              <a:rPr lang="en-IN" sz="1600" dirty="0" smtClean="0"/>
              <a:t>ask </a:t>
            </a:r>
            <a:r>
              <a:rPr lang="en-IN" sz="1600" dirty="0"/>
              <a:t>for to investigate the claim for </a:t>
            </a:r>
            <a:r>
              <a:rPr lang="en-IN" sz="1600" b="1" dirty="0"/>
              <a:t>Our </a:t>
            </a:r>
            <a:r>
              <a:rPr lang="en-IN" sz="1600" dirty="0"/>
              <a:t>obligation to make payment for it.</a:t>
            </a:r>
          </a:p>
          <a:p>
            <a:r>
              <a:rPr lang="en-IN" sz="1600" dirty="0"/>
              <a:t>e. The </a:t>
            </a:r>
            <a:r>
              <a:rPr lang="en-IN" sz="1600" b="1" dirty="0"/>
              <a:t>Insured Person </a:t>
            </a:r>
            <a:r>
              <a:rPr lang="en-IN" sz="1600" dirty="0"/>
              <a:t>must submit to examination by </a:t>
            </a:r>
            <a:r>
              <a:rPr lang="en-IN" sz="1600" b="1" dirty="0"/>
              <a:t>Our </a:t>
            </a:r>
            <a:r>
              <a:rPr lang="en-IN" sz="1600" dirty="0"/>
              <a:t>medical advisors if </a:t>
            </a:r>
            <a:r>
              <a:rPr lang="en-IN" sz="1600" b="1" dirty="0"/>
              <a:t>We </a:t>
            </a:r>
            <a:r>
              <a:rPr lang="en-IN" sz="1600" dirty="0"/>
              <a:t>ask, the cost for which will be borne by </a:t>
            </a:r>
            <a:r>
              <a:rPr lang="en-IN" sz="1600" b="1" dirty="0"/>
              <a:t>Us</a:t>
            </a:r>
            <a:r>
              <a:rPr lang="en-IN" sz="1600" dirty="0"/>
              <a:t>.</a:t>
            </a:r>
          </a:p>
          <a:p>
            <a:r>
              <a:rPr lang="en-IN" sz="1600" dirty="0"/>
              <a:t>f. In case of the </a:t>
            </a:r>
            <a:r>
              <a:rPr lang="en-IN" sz="1600" b="1" dirty="0"/>
              <a:t>Insured Person’s </a:t>
            </a:r>
            <a:r>
              <a:rPr lang="en-IN" sz="1600" dirty="0"/>
              <a:t>death, the </a:t>
            </a:r>
            <a:r>
              <a:rPr lang="en-IN" sz="1600" b="1" dirty="0"/>
              <a:t>Nominee </a:t>
            </a:r>
            <a:r>
              <a:rPr lang="en-IN" sz="1600" dirty="0"/>
              <a:t>must inform </a:t>
            </a:r>
            <a:r>
              <a:rPr lang="en-IN" sz="1600" b="1" dirty="0"/>
              <a:t>Us </a:t>
            </a:r>
            <a:r>
              <a:rPr lang="en-IN" sz="1600" dirty="0"/>
              <a:t>in writing immediately and send </a:t>
            </a:r>
            <a:r>
              <a:rPr lang="en-IN" sz="1600" b="1" dirty="0"/>
              <a:t>Us </a:t>
            </a:r>
            <a:r>
              <a:rPr lang="en-IN" sz="1600" dirty="0"/>
              <a:t>a copy of the </a:t>
            </a:r>
            <a:r>
              <a:rPr lang="en-IN" sz="1600" dirty="0" err="1" smtClean="0"/>
              <a:t>postmortem</a:t>
            </a:r>
            <a:r>
              <a:rPr lang="en-IN" sz="1600" dirty="0" smtClean="0"/>
              <a:t> report</a:t>
            </a:r>
            <a:r>
              <a:rPr lang="en-IN" sz="1600" dirty="0"/>
              <a:t>, FIR or any other document that </a:t>
            </a:r>
            <a:r>
              <a:rPr lang="en-IN" sz="1600" b="1" dirty="0"/>
              <a:t>We </a:t>
            </a:r>
            <a:r>
              <a:rPr lang="en-IN" sz="1600" dirty="0"/>
              <a:t>ask for within 15 days.</a:t>
            </a:r>
          </a:p>
          <a:p>
            <a:r>
              <a:rPr lang="en-IN" sz="1600" dirty="0"/>
              <a:t>g. </a:t>
            </a:r>
            <a:r>
              <a:rPr lang="en-IN" sz="1600" b="1" dirty="0"/>
              <a:t>We </a:t>
            </a:r>
            <a:r>
              <a:rPr lang="en-IN" sz="1600" dirty="0"/>
              <a:t>will make claim payment to the </a:t>
            </a:r>
            <a:r>
              <a:rPr lang="en-IN" sz="1600" b="1" dirty="0"/>
              <a:t>Insured Person </a:t>
            </a:r>
            <a:r>
              <a:rPr lang="en-IN" sz="1600" dirty="0"/>
              <a:t>or his/her </a:t>
            </a:r>
            <a:r>
              <a:rPr lang="en-IN" sz="1600" b="1" dirty="0"/>
              <a:t>Nominee, </a:t>
            </a:r>
            <a:r>
              <a:rPr lang="en-IN" sz="1600" dirty="0"/>
              <a:t>as the case may be</a:t>
            </a:r>
            <a:r>
              <a:rPr lang="en-IN" sz="1600" b="1" dirty="0"/>
              <a:t>. </a:t>
            </a:r>
            <a:r>
              <a:rPr lang="en-IN" sz="1600" dirty="0"/>
              <a:t>Any payment </a:t>
            </a:r>
            <a:r>
              <a:rPr lang="en-IN" sz="1600" b="1" dirty="0"/>
              <a:t>We </a:t>
            </a:r>
            <a:r>
              <a:rPr lang="en-IN" sz="1600" dirty="0"/>
              <a:t>make in good faith </a:t>
            </a:r>
            <a:r>
              <a:rPr lang="en-IN" sz="1600" dirty="0" smtClean="0"/>
              <a:t>in this </a:t>
            </a:r>
            <a:r>
              <a:rPr lang="en-IN" sz="1600" dirty="0"/>
              <a:t>way will be a complete and final discharge of </a:t>
            </a:r>
            <a:r>
              <a:rPr lang="en-IN" sz="1600" b="1" dirty="0"/>
              <a:t>Our </a:t>
            </a:r>
            <a:r>
              <a:rPr lang="en-IN" sz="1600" dirty="0"/>
              <a:t>liability to make payment for the claim.</a:t>
            </a:r>
          </a:p>
        </p:txBody>
      </p:sp>
    </p:spTree>
    <p:extLst>
      <p:ext uri="{BB962C8B-B14F-4D97-AF65-F5344CB8AC3E}">
        <p14:creationId xmlns:p14="http://schemas.microsoft.com/office/powerpoint/2010/main" val="413790242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dirty="0" smtClean="0"/>
              <a:t>  Claims Settlement </a:t>
            </a:r>
          </a:p>
        </p:txBody>
      </p:sp>
      <p:sp>
        <p:nvSpPr>
          <p:cNvPr id="3" name="Rectangle 2"/>
          <p:cNvSpPr/>
          <p:nvPr/>
        </p:nvSpPr>
        <p:spPr>
          <a:xfrm>
            <a:off x="228600" y="1280279"/>
            <a:ext cx="8534400" cy="4278094"/>
          </a:xfrm>
          <a:prstGeom prst="rect">
            <a:avLst/>
          </a:prstGeom>
        </p:spPr>
        <p:txBody>
          <a:bodyPr wrap="square">
            <a:spAutoFit/>
          </a:bodyPr>
          <a:lstStyle/>
          <a:p>
            <a:r>
              <a:rPr lang="en-IN" sz="1600" dirty="0" smtClean="0"/>
              <a:t>a</a:t>
            </a:r>
            <a:r>
              <a:rPr lang="en-IN" sz="1600" dirty="0"/>
              <a:t>. </a:t>
            </a:r>
            <a:r>
              <a:rPr lang="en-IN" sz="1600" b="1" dirty="0"/>
              <a:t>We </a:t>
            </a:r>
            <a:r>
              <a:rPr lang="en-IN" sz="1600" dirty="0"/>
              <a:t>will scrutinize the claims and flag the claim as Settled/ Rejected/ Pending within the period of 30 days of the receipt of the </a:t>
            </a:r>
            <a:r>
              <a:rPr lang="en-IN" sz="1600" dirty="0" smtClean="0"/>
              <a:t>last `necessary</a:t>
            </a:r>
            <a:r>
              <a:rPr lang="en-IN" sz="1600" dirty="0"/>
              <a:t>' documents.</a:t>
            </a:r>
          </a:p>
          <a:p>
            <a:r>
              <a:rPr lang="en-IN" sz="1600" dirty="0"/>
              <a:t>b. Pending claims will be asked for submission of incomplete documents.</a:t>
            </a:r>
          </a:p>
          <a:p>
            <a:r>
              <a:rPr lang="en-IN" sz="1600" dirty="0"/>
              <a:t>c. Rejected claims will be informed to the </a:t>
            </a:r>
            <a:r>
              <a:rPr lang="en-IN" sz="1600" b="1" dirty="0"/>
              <a:t>Insured Person </a:t>
            </a:r>
            <a:r>
              <a:rPr lang="en-IN" sz="1600" dirty="0"/>
              <a:t>in writing with reason for rejection</a:t>
            </a:r>
            <a:r>
              <a:rPr lang="en-IN" sz="1600" dirty="0" smtClean="0"/>
              <a:t>.</a:t>
            </a:r>
          </a:p>
          <a:p>
            <a:r>
              <a:rPr lang="en-IN" sz="1600" dirty="0"/>
              <a:t>d. </a:t>
            </a:r>
            <a:r>
              <a:rPr lang="en-IN" sz="1600" b="1" dirty="0"/>
              <a:t>We </a:t>
            </a:r>
            <a:r>
              <a:rPr lang="en-IN" sz="1600" dirty="0"/>
              <a:t>will make claim payment to </a:t>
            </a:r>
            <a:r>
              <a:rPr lang="en-IN" sz="1600" b="1" dirty="0"/>
              <a:t>You </a:t>
            </a:r>
            <a:r>
              <a:rPr lang="en-IN" sz="1600" dirty="0"/>
              <a:t>or the </a:t>
            </a:r>
            <a:r>
              <a:rPr lang="en-IN" sz="1600" b="1" dirty="0"/>
              <a:t>Insured Person </a:t>
            </a:r>
            <a:r>
              <a:rPr lang="en-IN" sz="1600" dirty="0"/>
              <a:t>who met with the </a:t>
            </a:r>
            <a:r>
              <a:rPr lang="en-IN" sz="1600" b="1" dirty="0"/>
              <a:t>Accident</a:t>
            </a:r>
            <a:r>
              <a:rPr lang="en-IN" sz="1600" dirty="0"/>
              <a:t>.</a:t>
            </a:r>
          </a:p>
          <a:p>
            <a:r>
              <a:rPr lang="en-IN" sz="1600" dirty="0"/>
              <a:t>e. Any payment </a:t>
            </a:r>
            <a:r>
              <a:rPr lang="en-IN" sz="1600" b="1" dirty="0"/>
              <a:t>We </a:t>
            </a:r>
            <a:r>
              <a:rPr lang="en-IN" sz="1600" dirty="0"/>
              <a:t>make in good faith in this way will be a complete and final discharge of </a:t>
            </a:r>
            <a:r>
              <a:rPr lang="en-IN" sz="1600" b="1" dirty="0"/>
              <a:t>Our </a:t>
            </a:r>
            <a:r>
              <a:rPr lang="en-IN" sz="1600" dirty="0"/>
              <a:t>liability to make payment for </a:t>
            </a:r>
            <a:r>
              <a:rPr lang="en-IN" sz="1600" dirty="0" smtClean="0"/>
              <a:t>the claim</a:t>
            </a:r>
            <a:r>
              <a:rPr lang="en-IN" sz="1600" dirty="0"/>
              <a:t>.</a:t>
            </a:r>
          </a:p>
          <a:p>
            <a:r>
              <a:rPr lang="en-IN" sz="1600" dirty="0"/>
              <a:t>f. </a:t>
            </a:r>
            <a:r>
              <a:rPr lang="en-IN" sz="1600" b="1" dirty="0"/>
              <a:t>We </a:t>
            </a:r>
            <a:r>
              <a:rPr lang="en-IN" sz="1600" dirty="0"/>
              <a:t>will make payment of the amount due within 30 days from the date of receipt of last ‘necessary’ document. However, in </a:t>
            </a:r>
            <a:r>
              <a:rPr lang="en-IN" sz="1600" dirty="0" smtClean="0"/>
              <a:t>the circumstances </a:t>
            </a:r>
            <a:r>
              <a:rPr lang="en-IN" sz="1600" dirty="0"/>
              <a:t>where a claim warrant an investigation in </a:t>
            </a:r>
            <a:r>
              <a:rPr lang="en-IN" sz="1600" b="1" dirty="0"/>
              <a:t>Our </a:t>
            </a:r>
            <a:r>
              <a:rPr lang="en-IN" sz="1600" dirty="0"/>
              <a:t>opinion, </a:t>
            </a:r>
            <a:r>
              <a:rPr lang="en-IN" sz="1600" b="1" dirty="0"/>
              <a:t>We </a:t>
            </a:r>
            <a:r>
              <a:rPr lang="en-IN" sz="1600" dirty="0"/>
              <a:t>shall initiate and complete such investigation at </a:t>
            </a:r>
            <a:r>
              <a:rPr lang="en-IN" sz="1600" dirty="0" smtClean="0"/>
              <a:t>the earliest</a:t>
            </a:r>
            <a:r>
              <a:rPr lang="en-IN" sz="1600" dirty="0"/>
              <a:t>, in any case not later than 30 days from the date of receipt of last ‘necessary’ document. In such cases, </a:t>
            </a:r>
            <a:r>
              <a:rPr lang="en-IN" sz="1600" b="1" dirty="0"/>
              <a:t>We </a:t>
            </a:r>
            <a:r>
              <a:rPr lang="en-IN" sz="1600" dirty="0"/>
              <a:t>shall </a:t>
            </a:r>
            <a:r>
              <a:rPr lang="en-IN" sz="1600" dirty="0" smtClean="0"/>
              <a:t>settle the </a:t>
            </a:r>
            <a:r>
              <a:rPr lang="en-IN" sz="1600" dirty="0"/>
              <a:t>claim within 45 days from the date of receipt of last ‘necessary’ document.</a:t>
            </a:r>
          </a:p>
          <a:p>
            <a:r>
              <a:rPr lang="en-IN" sz="1600" dirty="0"/>
              <a:t>g. In the cases of delay in the payment of claim, </a:t>
            </a:r>
            <a:r>
              <a:rPr lang="en-IN" sz="1600" b="1" dirty="0"/>
              <a:t>We </a:t>
            </a:r>
            <a:r>
              <a:rPr lang="en-IN" sz="1600" dirty="0"/>
              <a:t>shall be liable to pay interest from the date of receipt of last </a:t>
            </a:r>
            <a:r>
              <a:rPr lang="en-IN" sz="1600" dirty="0" smtClean="0"/>
              <a:t>necessary document </a:t>
            </a:r>
            <a:r>
              <a:rPr lang="en-IN" sz="1600" dirty="0"/>
              <a:t>to the date of payment of claim at a rate 2% above the bank rate</a:t>
            </a:r>
          </a:p>
          <a:p>
            <a:r>
              <a:rPr lang="en-IN" sz="1600" dirty="0"/>
              <a:t>h. </a:t>
            </a:r>
            <a:r>
              <a:rPr lang="en-IN" sz="1600" b="1" dirty="0"/>
              <a:t>We </a:t>
            </a:r>
            <a:r>
              <a:rPr lang="en-IN" sz="1600" dirty="0"/>
              <a:t>will make all claim payments in Indian rupees within India only.</a:t>
            </a:r>
          </a:p>
        </p:txBody>
      </p:sp>
    </p:spTree>
    <p:extLst>
      <p:ext uri="{BB962C8B-B14F-4D97-AF65-F5344CB8AC3E}">
        <p14:creationId xmlns:p14="http://schemas.microsoft.com/office/powerpoint/2010/main" val="920876463"/>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dirty="0" smtClean="0"/>
              <a:t>  Claims Settlement – Hospitalization  </a:t>
            </a:r>
          </a:p>
        </p:txBody>
      </p:sp>
      <p:sp>
        <p:nvSpPr>
          <p:cNvPr id="3" name="Rectangle 2"/>
          <p:cNvSpPr/>
          <p:nvPr/>
        </p:nvSpPr>
        <p:spPr>
          <a:xfrm>
            <a:off x="228600" y="1280279"/>
            <a:ext cx="8534400" cy="3785652"/>
          </a:xfrm>
          <a:prstGeom prst="rect">
            <a:avLst/>
          </a:prstGeom>
        </p:spPr>
        <p:txBody>
          <a:bodyPr wrap="square">
            <a:spAutoFit/>
          </a:bodyPr>
          <a:lstStyle/>
          <a:p>
            <a:r>
              <a:rPr lang="en-IN" sz="1600" dirty="0"/>
              <a:t>If </a:t>
            </a:r>
            <a:r>
              <a:rPr lang="en-IN" sz="1600" b="1" dirty="0"/>
              <a:t>Insured Person </a:t>
            </a:r>
            <a:r>
              <a:rPr lang="en-IN" sz="1600" dirty="0"/>
              <a:t>meets with any </a:t>
            </a:r>
            <a:r>
              <a:rPr lang="en-IN" sz="1600" b="1" dirty="0"/>
              <a:t>Injury </a:t>
            </a:r>
            <a:r>
              <a:rPr lang="en-IN" sz="1600" dirty="0"/>
              <a:t>that may result in a claim, then as a </a:t>
            </a:r>
            <a:r>
              <a:rPr lang="en-IN" sz="1600" b="1" dirty="0"/>
              <a:t>Condition Precedent </a:t>
            </a:r>
            <a:r>
              <a:rPr lang="en-IN" sz="1600" dirty="0"/>
              <a:t>to </a:t>
            </a:r>
            <a:r>
              <a:rPr lang="en-IN" sz="1600" b="1" dirty="0"/>
              <a:t>Our </a:t>
            </a:r>
            <a:r>
              <a:rPr lang="en-IN" sz="1600" dirty="0"/>
              <a:t>liability</a:t>
            </a:r>
            <a:r>
              <a:rPr lang="en-IN" sz="1600" b="1" dirty="0"/>
              <a:t>, </a:t>
            </a:r>
            <a:r>
              <a:rPr lang="en-IN" sz="1600" dirty="0"/>
              <a:t>the </a:t>
            </a:r>
            <a:r>
              <a:rPr lang="en-IN" sz="1600" b="1" dirty="0" smtClean="0"/>
              <a:t>Insured Person </a:t>
            </a:r>
            <a:r>
              <a:rPr lang="en-IN" sz="1600" dirty="0"/>
              <a:t>must comply with the following:</a:t>
            </a:r>
          </a:p>
          <a:p>
            <a:r>
              <a:rPr lang="en-IN" sz="1600" dirty="0"/>
              <a:t>a. </a:t>
            </a:r>
            <a:r>
              <a:rPr lang="en-IN" sz="1600" b="1" dirty="0"/>
              <a:t>Insured Person </a:t>
            </a:r>
            <a:r>
              <a:rPr lang="en-IN" sz="1600" dirty="0"/>
              <a:t>must give </a:t>
            </a:r>
            <a:r>
              <a:rPr lang="en-IN" sz="1600" b="1" dirty="0"/>
              <a:t>Notification of Claim </a:t>
            </a:r>
            <a:r>
              <a:rPr lang="en-IN" sz="1600" dirty="0"/>
              <a:t>in writing immediately, and in any event within 48 hours of the aforesaid </a:t>
            </a:r>
            <a:r>
              <a:rPr lang="en-IN" sz="1600" b="1" dirty="0"/>
              <a:t>Injury</a:t>
            </a:r>
            <a:r>
              <a:rPr lang="en-IN" sz="1600" dirty="0"/>
              <a:t>.</a:t>
            </a:r>
          </a:p>
          <a:p>
            <a:r>
              <a:rPr lang="en-IN" sz="1600" b="1" dirty="0"/>
              <a:t>Insured Person </a:t>
            </a:r>
            <a:r>
              <a:rPr lang="en-IN" sz="1600" dirty="0"/>
              <a:t>must immediately consult a Medical Practitioner and follow the advice and treatment that he recommends.</a:t>
            </a:r>
          </a:p>
          <a:p>
            <a:r>
              <a:rPr lang="en-IN" sz="1600" dirty="0"/>
              <a:t>b. </a:t>
            </a:r>
            <a:r>
              <a:rPr lang="en-IN" sz="1600" b="1" dirty="0"/>
              <a:t>Insured Person </a:t>
            </a:r>
            <a:r>
              <a:rPr lang="en-IN" sz="1600" dirty="0"/>
              <a:t>must promptly and in any event within 30 days of discharge from a </a:t>
            </a:r>
            <a:r>
              <a:rPr lang="en-IN" sz="1600" b="1" dirty="0"/>
              <a:t>Hospital </a:t>
            </a:r>
            <a:r>
              <a:rPr lang="en-IN" sz="1600" dirty="0"/>
              <a:t>give </a:t>
            </a:r>
            <a:r>
              <a:rPr lang="en-IN" sz="1600" b="1" dirty="0"/>
              <a:t>Us </a:t>
            </a:r>
            <a:r>
              <a:rPr lang="en-IN" sz="1600" dirty="0"/>
              <a:t>the documentation (</a:t>
            </a:r>
            <a:r>
              <a:rPr lang="en-IN" sz="1600" dirty="0" smtClean="0"/>
              <a:t>written details </a:t>
            </a:r>
            <a:r>
              <a:rPr lang="en-IN" sz="1600" dirty="0"/>
              <a:t>of the quantum of any claim along with all original supporting documentation, including but not limited to first consultation letter,</a:t>
            </a:r>
          </a:p>
          <a:p>
            <a:r>
              <a:rPr lang="en-IN" sz="1600" dirty="0"/>
              <a:t>original vouchers, bills and receipts, birth/ death certificate (as applicable)) and other information </a:t>
            </a:r>
            <a:r>
              <a:rPr lang="en-IN" sz="1600" b="1" dirty="0"/>
              <a:t>We </a:t>
            </a:r>
            <a:r>
              <a:rPr lang="en-IN" sz="1600" dirty="0"/>
              <a:t>ask for to investigate the claim </a:t>
            </a:r>
            <a:r>
              <a:rPr lang="en-IN" sz="1600" dirty="0" smtClean="0"/>
              <a:t>or in </a:t>
            </a:r>
            <a:r>
              <a:rPr lang="en-IN" sz="1600" dirty="0"/>
              <a:t>relation to </a:t>
            </a:r>
            <a:r>
              <a:rPr lang="en-IN" sz="1600" b="1" dirty="0"/>
              <a:t>Our </a:t>
            </a:r>
            <a:r>
              <a:rPr lang="en-IN" sz="1600" dirty="0"/>
              <a:t>obligation to make payment for it.</a:t>
            </a:r>
          </a:p>
          <a:p>
            <a:r>
              <a:rPr lang="en-IN" sz="1600" dirty="0"/>
              <a:t>c. The periods for intimation or submission of any documents as stipulated under (a), and (b) will be waived in case of any </a:t>
            </a:r>
            <a:r>
              <a:rPr lang="en-IN" sz="1600" dirty="0" smtClean="0"/>
              <a:t>hardships being </a:t>
            </a:r>
            <a:r>
              <a:rPr lang="en-IN" sz="1600" dirty="0"/>
              <a:t>faced by the </a:t>
            </a:r>
            <a:r>
              <a:rPr lang="en-IN" sz="1600" b="1" dirty="0"/>
              <a:t>Insured Person </a:t>
            </a:r>
            <a:r>
              <a:rPr lang="en-IN" sz="1600" dirty="0"/>
              <a:t>or his representative which is supported by some documentation.</a:t>
            </a:r>
          </a:p>
        </p:txBody>
      </p:sp>
    </p:spTree>
    <p:extLst>
      <p:ext uri="{BB962C8B-B14F-4D97-AF65-F5344CB8AC3E}">
        <p14:creationId xmlns:p14="http://schemas.microsoft.com/office/powerpoint/2010/main" val="701388708"/>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dirty="0" smtClean="0"/>
              <a:t>  Claim Procedure</a:t>
            </a:r>
          </a:p>
        </p:txBody>
      </p:sp>
      <p:grpSp>
        <p:nvGrpSpPr>
          <p:cNvPr id="2" name="Group 58"/>
          <p:cNvGrpSpPr>
            <a:grpSpLocks noGrp="1"/>
          </p:cNvGrpSpPr>
          <p:nvPr/>
        </p:nvGrpSpPr>
        <p:grpSpPr bwMode="auto">
          <a:xfrm>
            <a:off x="457200" y="990613"/>
            <a:ext cx="8229600" cy="5135550"/>
            <a:chOff x="48" y="-127"/>
            <a:chExt cx="5712" cy="4280"/>
          </a:xfrm>
        </p:grpSpPr>
        <p:sp>
          <p:nvSpPr>
            <p:cNvPr id="7" name="AutoShape 5"/>
            <p:cNvSpPr>
              <a:spLocks noChangeArrowheads="1"/>
            </p:cNvSpPr>
            <p:nvPr/>
          </p:nvSpPr>
          <p:spPr bwMode="auto">
            <a:xfrm>
              <a:off x="2058" y="1834"/>
              <a:ext cx="1311" cy="384"/>
            </a:xfrm>
            <a:prstGeom prst="roundRect">
              <a:avLst>
                <a:gd name="adj" fmla="val 16667"/>
              </a:avLst>
            </a:prstGeom>
            <a:solidFill>
              <a:schemeClr val="accent6">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Repudiation letter</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 sent to client</a:t>
              </a:r>
            </a:p>
          </p:txBody>
        </p:sp>
        <p:sp>
          <p:nvSpPr>
            <p:cNvPr id="8" name="Line 6"/>
            <p:cNvSpPr>
              <a:spLocks noChangeShapeType="1"/>
            </p:cNvSpPr>
            <p:nvPr/>
          </p:nvSpPr>
          <p:spPr bwMode="auto">
            <a:xfrm>
              <a:off x="604" y="862"/>
              <a:ext cx="4368"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9" name="AutoShape 7"/>
            <p:cNvSpPr>
              <a:spLocks noChangeArrowheads="1"/>
            </p:cNvSpPr>
            <p:nvPr/>
          </p:nvSpPr>
          <p:spPr bwMode="auto">
            <a:xfrm>
              <a:off x="1846" y="1046"/>
              <a:ext cx="1798" cy="407"/>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Repudiated</a:t>
              </a:r>
            </a:p>
            <a:p>
              <a:pPr algn="ctr" eaLnBrk="0" hangingPunct="0">
                <a:defRPr/>
              </a:pPr>
              <a:r>
                <a:rPr lang="en-US" sz="1400" dirty="0">
                  <a:solidFill>
                    <a:schemeClr val="tx1"/>
                  </a:solidFill>
                  <a:latin typeface="Arial" pitchFamily="34" charset="0"/>
                  <a:cs typeface="Arial" pitchFamily="34" charset="0"/>
                </a:rPr>
                <a:t>(Not falling with policy conditions)</a:t>
              </a:r>
            </a:p>
          </p:txBody>
        </p:sp>
        <p:sp>
          <p:nvSpPr>
            <p:cNvPr id="10" name="AutoShape 8"/>
            <p:cNvSpPr>
              <a:spLocks noChangeArrowheads="1"/>
            </p:cNvSpPr>
            <p:nvPr/>
          </p:nvSpPr>
          <p:spPr bwMode="auto">
            <a:xfrm>
              <a:off x="157" y="3368"/>
              <a:ext cx="1841" cy="716"/>
            </a:xfrm>
            <a:prstGeom prst="roundRect">
              <a:avLst>
                <a:gd name="adj" fmla="val 16667"/>
              </a:avLst>
            </a:prstGeom>
            <a:solidFill>
              <a:schemeClr val="accent5">
                <a:lumMod val="75000"/>
              </a:schemeClr>
            </a:solidFill>
            <a:ln w="9525" algn="ctr">
              <a:solidFill>
                <a:schemeClr val="tx1"/>
              </a:solidFill>
              <a:round/>
              <a:headEnd/>
              <a:tailEnd/>
            </a:ln>
          </p:spPr>
          <p:txBody>
            <a:bodyPr wrap="none" anchor="ctr"/>
            <a:lstStyle/>
            <a:p>
              <a:pPr algn="ctr" eaLnBrk="0" hangingPunct="0"/>
              <a:r>
                <a:rPr lang="en-IN" sz="1400" b="1" dirty="0">
                  <a:latin typeface="Arial" pitchFamily="34" charset="0"/>
                  <a:cs typeface="Arial" pitchFamily="34" charset="0"/>
                </a:rPr>
                <a:t>Reimbursement </a:t>
              </a:r>
              <a:br>
                <a:rPr lang="en-IN" sz="1400" b="1" dirty="0">
                  <a:latin typeface="Arial" pitchFamily="34" charset="0"/>
                  <a:cs typeface="Arial" pitchFamily="34" charset="0"/>
                </a:rPr>
              </a:br>
              <a:r>
                <a:rPr lang="en-IN" sz="1400" b="1" dirty="0">
                  <a:latin typeface="Arial" pitchFamily="34" charset="0"/>
                  <a:cs typeface="Arial" pitchFamily="34" charset="0"/>
                </a:rPr>
                <a:t>Claims Process</a:t>
              </a:r>
            </a:p>
          </p:txBody>
        </p:sp>
        <p:pic>
          <p:nvPicPr>
            <p:cNvPr id="11" name="Picture 9"/>
            <p:cNvPicPr>
              <a:picLocks noChangeAspect="1" noChangeArrowheads="1"/>
            </p:cNvPicPr>
            <p:nvPr/>
          </p:nvPicPr>
          <p:blipFill>
            <a:blip r:embed="rId2" cstate="print"/>
            <a:srcRect/>
            <a:stretch>
              <a:fillRect/>
            </a:stretch>
          </p:blipFill>
          <p:spPr bwMode="auto">
            <a:xfrm>
              <a:off x="2112" y="854"/>
              <a:ext cx="268" cy="352"/>
            </a:xfrm>
            <a:prstGeom prst="rect">
              <a:avLst/>
            </a:prstGeom>
            <a:noFill/>
            <a:ln w="9525">
              <a:noFill/>
              <a:miter lim="800000"/>
              <a:headEnd/>
              <a:tailEnd/>
            </a:ln>
          </p:spPr>
        </p:pic>
        <p:sp>
          <p:nvSpPr>
            <p:cNvPr id="12" name="AutoShape 10"/>
            <p:cNvSpPr>
              <a:spLocks noChangeArrowheads="1"/>
            </p:cNvSpPr>
            <p:nvPr/>
          </p:nvSpPr>
          <p:spPr bwMode="auto">
            <a:xfrm>
              <a:off x="1200" y="-127"/>
              <a:ext cx="1968" cy="847"/>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smtClean="0">
                  <a:solidFill>
                    <a:schemeClr val="tx1"/>
                  </a:solidFill>
                  <a:latin typeface="Arial" pitchFamily="34" charset="0"/>
                  <a:cs typeface="Arial" pitchFamily="34" charset="0"/>
                </a:rPr>
                <a:t>Preliminary </a:t>
              </a:r>
              <a:r>
                <a:rPr lang="en-US" sz="1400" dirty="0">
                  <a:solidFill>
                    <a:schemeClr val="tx1"/>
                  </a:solidFill>
                  <a:latin typeface="Arial" pitchFamily="34" charset="0"/>
                  <a:cs typeface="Arial" pitchFamily="34" charset="0"/>
                </a:rPr>
                <a:t>scrutiny of </a:t>
              </a:r>
              <a:r>
                <a:rPr lang="en-US" sz="1400" dirty="0" smtClean="0">
                  <a:solidFill>
                    <a:schemeClr val="tx1"/>
                  </a:solidFill>
                  <a:latin typeface="Arial" pitchFamily="34" charset="0"/>
                  <a:cs typeface="Arial" pitchFamily="34" charset="0"/>
                </a:rPr>
                <a:t>claim      </a:t>
              </a:r>
            </a:p>
            <a:p>
              <a:pPr algn="ctr" eaLnBrk="0" hangingPunct="0">
                <a:defRPr/>
              </a:pPr>
              <a:r>
                <a:rPr lang="en-US" sz="1400" dirty="0" smtClean="0">
                  <a:solidFill>
                    <a:schemeClr val="tx1"/>
                  </a:solidFill>
                  <a:latin typeface="Arial" pitchFamily="34" charset="0"/>
                  <a:cs typeface="Arial" pitchFamily="34" charset="0"/>
                </a:rPr>
                <a:t>- Policy Benefit        </a:t>
              </a:r>
            </a:p>
            <a:p>
              <a:pPr algn="ctr" eaLnBrk="0" hangingPunct="0">
                <a:defRPr/>
              </a:pPr>
              <a:r>
                <a:rPr lang="en-US" sz="1400" dirty="0" smtClean="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Date of Loss          </a:t>
              </a:r>
            </a:p>
            <a:p>
              <a:pPr algn="ctr" eaLnBrk="0" hangingPunct="0">
                <a:defRPr/>
              </a:pPr>
              <a:r>
                <a:rPr lang="en-US" sz="1400" dirty="0">
                  <a:solidFill>
                    <a:schemeClr val="tx1"/>
                  </a:solidFill>
                  <a:latin typeface="Arial" pitchFamily="34" charset="0"/>
                  <a:cs typeface="Arial" pitchFamily="34" charset="0"/>
                </a:rPr>
                <a:t>          - Mandatory Documents     </a:t>
              </a:r>
            </a:p>
          </p:txBody>
        </p:sp>
        <p:sp>
          <p:nvSpPr>
            <p:cNvPr id="13" name="Line 11"/>
            <p:cNvSpPr>
              <a:spLocks noChangeShapeType="1"/>
            </p:cNvSpPr>
            <p:nvPr/>
          </p:nvSpPr>
          <p:spPr bwMode="auto">
            <a:xfrm>
              <a:off x="2783" y="723"/>
              <a:ext cx="0" cy="24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14" name="Line 12"/>
            <p:cNvSpPr>
              <a:spLocks noChangeShapeType="1"/>
            </p:cNvSpPr>
            <p:nvPr/>
          </p:nvSpPr>
          <p:spPr bwMode="auto">
            <a:xfrm>
              <a:off x="604" y="889"/>
              <a:ext cx="0" cy="144"/>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15" name="Line 13"/>
            <p:cNvSpPr>
              <a:spLocks noChangeShapeType="1"/>
            </p:cNvSpPr>
            <p:nvPr/>
          </p:nvSpPr>
          <p:spPr bwMode="auto">
            <a:xfrm flipH="1">
              <a:off x="4962" y="879"/>
              <a:ext cx="10" cy="16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16" name="AutoShape 14"/>
            <p:cNvSpPr>
              <a:spLocks noChangeArrowheads="1"/>
            </p:cNvSpPr>
            <p:nvPr/>
          </p:nvSpPr>
          <p:spPr bwMode="auto">
            <a:xfrm>
              <a:off x="48" y="953"/>
              <a:ext cx="1486" cy="572"/>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Deficient</a:t>
              </a:r>
            </a:p>
            <a:p>
              <a:pPr algn="ctr" eaLnBrk="0" hangingPunct="0">
                <a:defRPr/>
              </a:pPr>
              <a:r>
                <a:rPr lang="en-US" sz="1400" dirty="0">
                  <a:solidFill>
                    <a:schemeClr val="tx1"/>
                  </a:solidFill>
                  <a:latin typeface="Arial" pitchFamily="34" charset="0"/>
                  <a:cs typeface="Arial" pitchFamily="34" charset="0"/>
                </a:rPr>
                <a:t>(Some Document required</a:t>
              </a:r>
            </a:p>
            <a:p>
              <a:pPr algn="ctr" eaLnBrk="0" hangingPunct="0">
                <a:defRPr/>
              </a:pPr>
              <a:r>
                <a:rPr lang="en-US" sz="1400" dirty="0">
                  <a:solidFill>
                    <a:schemeClr val="tx1"/>
                  </a:solidFill>
                  <a:latin typeface="Arial" pitchFamily="34" charset="0"/>
                  <a:cs typeface="Arial" pitchFamily="34" charset="0"/>
                </a:rPr>
                <a:t>For Admissibility)</a:t>
              </a:r>
            </a:p>
          </p:txBody>
        </p:sp>
        <p:sp>
          <p:nvSpPr>
            <p:cNvPr id="17" name="Line 15"/>
            <p:cNvSpPr>
              <a:spLocks noChangeShapeType="1"/>
            </p:cNvSpPr>
            <p:nvPr/>
          </p:nvSpPr>
          <p:spPr bwMode="auto">
            <a:xfrm>
              <a:off x="2784" y="952"/>
              <a:ext cx="0" cy="81"/>
            </a:xfrm>
            <a:prstGeom prst="line">
              <a:avLst/>
            </a:prstGeom>
            <a:noFill/>
            <a:ln w="9525">
              <a:solidFill>
                <a:schemeClr val="tx1"/>
              </a:solidFill>
              <a:round/>
              <a:headEnd/>
              <a:tailEnd type="triangle" w="med" len="med"/>
            </a:ln>
          </p:spPr>
          <p:txBody>
            <a:bodyPr/>
            <a:lstStyle/>
            <a:p>
              <a:endParaRPr lang="en-US" sz="1400">
                <a:latin typeface="Arial" pitchFamily="34" charset="0"/>
                <a:cs typeface="Arial" pitchFamily="34" charset="0"/>
              </a:endParaRPr>
            </a:p>
          </p:txBody>
        </p:sp>
        <p:sp>
          <p:nvSpPr>
            <p:cNvPr id="18" name="AutoShape 16"/>
            <p:cNvSpPr>
              <a:spLocks noChangeArrowheads="1"/>
            </p:cNvSpPr>
            <p:nvPr/>
          </p:nvSpPr>
          <p:spPr bwMode="auto">
            <a:xfrm>
              <a:off x="4120" y="1049"/>
              <a:ext cx="1520" cy="406"/>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Approved</a:t>
              </a:r>
            </a:p>
            <a:p>
              <a:pPr algn="ctr" eaLnBrk="0" hangingPunct="0">
                <a:defRPr/>
              </a:pPr>
              <a:r>
                <a:rPr lang="en-US" sz="1400" dirty="0">
                  <a:solidFill>
                    <a:schemeClr val="tx1"/>
                  </a:solidFill>
                  <a:latin typeface="Arial" pitchFamily="34" charset="0"/>
                  <a:cs typeface="Arial" pitchFamily="34" charset="0"/>
                </a:rPr>
                <a:t>(Admissible under policy)</a:t>
              </a:r>
            </a:p>
          </p:txBody>
        </p:sp>
        <p:sp>
          <p:nvSpPr>
            <p:cNvPr id="19" name="Line 17"/>
            <p:cNvSpPr>
              <a:spLocks noChangeShapeType="1"/>
            </p:cNvSpPr>
            <p:nvPr/>
          </p:nvSpPr>
          <p:spPr bwMode="auto">
            <a:xfrm>
              <a:off x="604" y="1466"/>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20" name="Line 18"/>
            <p:cNvSpPr>
              <a:spLocks noChangeShapeType="1"/>
            </p:cNvSpPr>
            <p:nvPr/>
          </p:nvSpPr>
          <p:spPr bwMode="auto">
            <a:xfrm>
              <a:off x="2764" y="1466"/>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21" name="Line 19"/>
            <p:cNvSpPr>
              <a:spLocks noChangeShapeType="1"/>
            </p:cNvSpPr>
            <p:nvPr/>
          </p:nvSpPr>
          <p:spPr bwMode="auto">
            <a:xfrm>
              <a:off x="4972" y="1466"/>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22" name="Line 20"/>
            <p:cNvSpPr>
              <a:spLocks noChangeShapeType="1"/>
            </p:cNvSpPr>
            <p:nvPr/>
          </p:nvSpPr>
          <p:spPr bwMode="auto">
            <a:xfrm>
              <a:off x="604" y="1658"/>
              <a:ext cx="4368"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23" name="Line 21"/>
            <p:cNvSpPr>
              <a:spLocks noChangeShapeType="1"/>
            </p:cNvSpPr>
            <p:nvPr/>
          </p:nvSpPr>
          <p:spPr bwMode="auto">
            <a:xfrm>
              <a:off x="2764" y="1650"/>
              <a:ext cx="0" cy="18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pic>
          <p:nvPicPr>
            <p:cNvPr id="24" name="Picture 22"/>
            <p:cNvPicPr>
              <a:picLocks noChangeAspect="1" noChangeArrowheads="1"/>
            </p:cNvPicPr>
            <p:nvPr/>
          </p:nvPicPr>
          <p:blipFill>
            <a:blip r:embed="rId2" cstate="print"/>
            <a:srcRect/>
            <a:stretch>
              <a:fillRect/>
            </a:stretch>
          </p:blipFill>
          <p:spPr bwMode="auto">
            <a:xfrm>
              <a:off x="2928" y="380"/>
              <a:ext cx="268" cy="384"/>
            </a:xfrm>
            <a:prstGeom prst="rect">
              <a:avLst/>
            </a:prstGeom>
            <a:noFill/>
            <a:ln w="9525">
              <a:noFill/>
              <a:miter lim="800000"/>
              <a:headEnd/>
              <a:tailEnd/>
            </a:ln>
          </p:spPr>
        </p:pic>
        <p:pic>
          <p:nvPicPr>
            <p:cNvPr id="25" name="Picture 23"/>
            <p:cNvPicPr>
              <a:picLocks noChangeAspect="1" noChangeArrowheads="1"/>
            </p:cNvPicPr>
            <p:nvPr/>
          </p:nvPicPr>
          <p:blipFill>
            <a:blip r:embed="rId3" cstate="print"/>
            <a:srcRect/>
            <a:stretch>
              <a:fillRect/>
            </a:stretch>
          </p:blipFill>
          <p:spPr bwMode="auto">
            <a:xfrm>
              <a:off x="4176" y="912"/>
              <a:ext cx="384" cy="299"/>
            </a:xfrm>
            <a:prstGeom prst="rect">
              <a:avLst/>
            </a:prstGeom>
            <a:solidFill>
              <a:srgbClr val="990000"/>
            </a:solidFill>
            <a:ln w="9525" algn="ctr">
              <a:solidFill>
                <a:schemeClr val="tx1"/>
              </a:solidFill>
              <a:miter lim="800000"/>
              <a:headEnd/>
              <a:tailEnd/>
            </a:ln>
          </p:spPr>
        </p:pic>
        <p:sp>
          <p:nvSpPr>
            <p:cNvPr id="26" name="Line 24"/>
            <p:cNvSpPr>
              <a:spLocks noChangeShapeType="1"/>
            </p:cNvSpPr>
            <p:nvPr/>
          </p:nvSpPr>
          <p:spPr bwMode="auto">
            <a:xfrm>
              <a:off x="2208" y="1048"/>
              <a:ext cx="144" cy="115"/>
            </a:xfrm>
            <a:prstGeom prst="line">
              <a:avLst/>
            </a:prstGeom>
            <a:noFill/>
            <a:ln w="38100">
              <a:solidFill>
                <a:srgbClr val="FF0000"/>
              </a:solidFill>
              <a:round/>
              <a:headEnd/>
              <a:tailEnd/>
            </a:ln>
          </p:spPr>
          <p:txBody>
            <a:bodyPr/>
            <a:lstStyle/>
            <a:p>
              <a:endParaRPr lang="en-US" sz="1400">
                <a:latin typeface="Arial" pitchFamily="34" charset="0"/>
                <a:cs typeface="Arial" pitchFamily="34" charset="0"/>
              </a:endParaRPr>
            </a:p>
          </p:txBody>
        </p:sp>
        <p:sp>
          <p:nvSpPr>
            <p:cNvPr id="27" name="Line 25"/>
            <p:cNvSpPr>
              <a:spLocks noChangeShapeType="1"/>
            </p:cNvSpPr>
            <p:nvPr/>
          </p:nvSpPr>
          <p:spPr bwMode="auto">
            <a:xfrm flipV="1">
              <a:off x="2208" y="1048"/>
              <a:ext cx="96" cy="96"/>
            </a:xfrm>
            <a:prstGeom prst="line">
              <a:avLst/>
            </a:prstGeom>
            <a:noFill/>
            <a:ln w="38100">
              <a:solidFill>
                <a:srgbClr val="FF0000"/>
              </a:solidFill>
              <a:round/>
              <a:headEnd/>
              <a:tailEnd/>
            </a:ln>
          </p:spPr>
          <p:txBody>
            <a:bodyPr/>
            <a:lstStyle/>
            <a:p>
              <a:endParaRPr lang="en-US" sz="1400">
                <a:latin typeface="Arial" pitchFamily="34" charset="0"/>
                <a:cs typeface="Arial" pitchFamily="34" charset="0"/>
              </a:endParaRPr>
            </a:p>
          </p:txBody>
        </p:sp>
        <p:pic>
          <p:nvPicPr>
            <p:cNvPr id="28" name="Picture 26" descr="j0434929[1]"/>
            <p:cNvPicPr>
              <a:picLocks noChangeAspect="1" noChangeArrowheads="1"/>
            </p:cNvPicPr>
            <p:nvPr/>
          </p:nvPicPr>
          <p:blipFill>
            <a:blip r:embed="rId4" cstate="print"/>
            <a:srcRect/>
            <a:stretch>
              <a:fillRect/>
            </a:stretch>
          </p:blipFill>
          <p:spPr bwMode="auto">
            <a:xfrm>
              <a:off x="124" y="854"/>
              <a:ext cx="313" cy="313"/>
            </a:xfrm>
            <a:prstGeom prst="rect">
              <a:avLst/>
            </a:prstGeom>
            <a:noFill/>
            <a:ln w="9525">
              <a:noFill/>
              <a:miter lim="800000"/>
              <a:headEnd/>
              <a:tailEnd/>
            </a:ln>
          </p:spPr>
        </p:pic>
        <p:pic>
          <p:nvPicPr>
            <p:cNvPr id="29" name="Picture 27" descr="user3_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85" y="253"/>
              <a:ext cx="288" cy="288"/>
            </a:xfrm>
            <a:prstGeom prst="rect">
              <a:avLst/>
            </a:prstGeom>
            <a:noFill/>
            <a:ln w="9525">
              <a:noFill/>
              <a:miter lim="800000"/>
              <a:headEnd/>
              <a:tailEnd/>
            </a:ln>
          </p:spPr>
        </p:pic>
        <p:sp>
          <p:nvSpPr>
            <p:cNvPr id="30" name="AutoShape 28"/>
            <p:cNvSpPr>
              <a:spLocks noChangeArrowheads="1"/>
            </p:cNvSpPr>
            <p:nvPr/>
          </p:nvSpPr>
          <p:spPr bwMode="auto">
            <a:xfrm>
              <a:off x="2534" y="2596"/>
              <a:ext cx="1375" cy="384"/>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Subsequent reminders </a:t>
              </a:r>
            </a:p>
            <a:p>
              <a:pPr algn="ctr" eaLnBrk="0" hangingPunct="0">
                <a:defRPr/>
              </a:pPr>
              <a:r>
                <a:rPr lang="en-US" sz="1400" dirty="0">
                  <a:solidFill>
                    <a:schemeClr val="tx1"/>
                  </a:solidFill>
                  <a:latin typeface="Arial" pitchFamily="34" charset="0"/>
                  <a:cs typeface="Arial" pitchFamily="34" charset="0"/>
                </a:rPr>
                <a:t>sent at fixed intervals</a:t>
              </a:r>
            </a:p>
          </p:txBody>
        </p:sp>
        <p:sp>
          <p:nvSpPr>
            <p:cNvPr id="31" name="AutoShape 29"/>
            <p:cNvSpPr>
              <a:spLocks noChangeArrowheads="1"/>
            </p:cNvSpPr>
            <p:nvPr/>
          </p:nvSpPr>
          <p:spPr bwMode="auto">
            <a:xfrm>
              <a:off x="107" y="2563"/>
              <a:ext cx="1263" cy="549"/>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Reply received along</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with all </a:t>
              </a:r>
            </a:p>
            <a:p>
              <a:pPr algn="ctr" eaLnBrk="0" hangingPunct="0">
                <a:defRPr/>
              </a:pPr>
              <a:r>
                <a:rPr lang="en-US" sz="1400" dirty="0">
                  <a:solidFill>
                    <a:schemeClr val="tx1"/>
                  </a:solidFill>
                  <a:latin typeface="Arial" pitchFamily="34" charset="0"/>
                  <a:cs typeface="Arial" pitchFamily="34" charset="0"/>
                </a:rPr>
                <a:t>deficient documents</a:t>
              </a:r>
            </a:p>
          </p:txBody>
        </p:sp>
        <p:sp>
          <p:nvSpPr>
            <p:cNvPr id="32" name="AutoShape 30"/>
            <p:cNvSpPr>
              <a:spLocks noChangeArrowheads="1"/>
            </p:cNvSpPr>
            <p:nvPr/>
          </p:nvSpPr>
          <p:spPr bwMode="auto">
            <a:xfrm>
              <a:off x="1551" y="2586"/>
              <a:ext cx="687" cy="399"/>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Reply not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received</a:t>
              </a:r>
            </a:p>
          </p:txBody>
        </p:sp>
        <p:sp>
          <p:nvSpPr>
            <p:cNvPr id="33" name="AutoShape 31"/>
            <p:cNvSpPr>
              <a:spLocks noChangeArrowheads="1"/>
            </p:cNvSpPr>
            <p:nvPr/>
          </p:nvSpPr>
          <p:spPr bwMode="auto">
            <a:xfrm>
              <a:off x="2822" y="3184"/>
              <a:ext cx="816" cy="336"/>
            </a:xfrm>
            <a:prstGeom prst="roundRect">
              <a:avLst>
                <a:gd name="adj" fmla="val 16667"/>
              </a:avLst>
            </a:prstGeom>
            <a:solidFill>
              <a:srgbClr val="FFC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a:solidFill>
                    <a:schemeClr val="tx1"/>
                  </a:solidFill>
                  <a:latin typeface="Arial" pitchFamily="34" charset="0"/>
                  <a:cs typeface="Arial" pitchFamily="34" charset="0"/>
                </a:rPr>
                <a:t>Documents </a:t>
              </a:r>
            </a:p>
            <a:p>
              <a:pPr algn="ctr" eaLnBrk="0" hangingPunct="0">
                <a:defRPr/>
              </a:pPr>
              <a:r>
                <a:rPr lang="en-US" sz="1400">
                  <a:solidFill>
                    <a:schemeClr val="tx1"/>
                  </a:solidFill>
                  <a:latin typeface="Arial" pitchFamily="34" charset="0"/>
                  <a:cs typeface="Arial" pitchFamily="34" charset="0"/>
                </a:rPr>
                <a:t>not received</a:t>
              </a:r>
            </a:p>
          </p:txBody>
        </p:sp>
        <p:pic>
          <p:nvPicPr>
            <p:cNvPr id="34" name="Picture 32" descr="j0426052[1]"/>
            <p:cNvPicPr>
              <a:picLocks noChangeAspect="1" noChangeArrowheads="1"/>
            </p:cNvPicPr>
            <p:nvPr/>
          </p:nvPicPr>
          <p:blipFill>
            <a:blip r:embed="rId6" cstate="print"/>
            <a:srcRect/>
            <a:stretch>
              <a:fillRect/>
            </a:stretch>
          </p:blipFill>
          <p:spPr bwMode="auto">
            <a:xfrm>
              <a:off x="1317" y="2350"/>
              <a:ext cx="290" cy="336"/>
            </a:xfrm>
            <a:prstGeom prst="rect">
              <a:avLst/>
            </a:prstGeom>
            <a:noFill/>
            <a:ln w="9525">
              <a:noFill/>
              <a:miter lim="800000"/>
              <a:headEnd/>
              <a:tailEnd/>
            </a:ln>
          </p:spPr>
        </p:pic>
        <p:pic>
          <p:nvPicPr>
            <p:cNvPr id="35" name="Picture 33"/>
            <p:cNvPicPr>
              <a:picLocks noChangeAspect="1" noChangeArrowheads="1"/>
            </p:cNvPicPr>
            <p:nvPr/>
          </p:nvPicPr>
          <p:blipFill>
            <a:blip r:embed="rId2" cstate="print"/>
            <a:srcRect/>
            <a:stretch>
              <a:fillRect/>
            </a:stretch>
          </p:blipFill>
          <p:spPr bwMode="auto">
            <a:xfrm>
              <a:off x="3567" y="3077"/>
              <a:ext cx="268" cy="304"/>
            </a:xfrm>
            <a:prstGeom prst="rect">
              <a:avLst/>
            </a:prstGeom>
            <a:noFill/>
            <a:ln w="9525">
              <a:noFill/>
              <a:miter lim="800000"/>
              <a:headEnd/>
              <a:tailEnd/>
            </a:ln>
          </p:spPr>
        </p:pic>
        <p:sp>
          <p:nvSpPr>
            <p:cNvPr id="36" name="Line 34"/>
            <p:cNvSpPr>
              <a:spLocks noChangeShapeType="1"/>
            </p:cNvSpPr>
            <p:nvPr/>
          </p:nvSpPr>
          <p:spPr bwMode="auto">
            <a:xfrm>
              <a:off x="3705" y="3242"/>
              <a:ext cx="144" cy="99"/>
            </a:xfrm>
            <a:prstGeom prst="line">
              <a:avLst/>
            </a:prstGeom>
            <a:noFill/>
            <a:ln w="38100">
              <a:solidFill>
                <a:srgbClr val="FF0000"/>
              </a:solidFill>
              <a:round/>
              <a:headEnd/>
              <a:tailEnd/>
            </a:ln>
          </p:spPr>
          <p:txBody>
            <a:bodyPr/>
            <a:lstStyle/>
            <a:p>
              <a:endParaRPr lang="en-US" sz="1400">
                <a:latin typeface="Arial" pitchFamily="34" charset="0"/>
                <a:cs typeface="Arial" pitchFamily="34" charset="0"/>
              </a:endParaRPr>
            </a:p>
          </p:txBody>
        </p:sp>
        <p:sp>
          <p:nvSpPr>
            <p:cNvPr id="37" name="Line 35"/>
            <p:cNvSpPr>
              <a:spLocks noChangeShapeType="1"/>
            </p:cNvSpPr>
            <p:nvPr/>
          </p:nvSpPr>
          <p:spPr bwMode="auto">
            <a:xfrm flipV="1">
              <a:off x="3705" y="3242"/>
              <a:ext cx="96" cy="83"/>
            </a:xfrm>
            <a:prstGeom prst="line">
              <a:avLst/>
            </a:prstGeom>
            <a:noFill/>
            <a:ln w="38100">
              <a:solidFill>
                <a:srgbClr val="FF0000"/>
              </a:solidFill>
              <a:round/>
              <a:headEnd/>
              <a:tailEnd/>
            </a:ln>
          </p:spPr>
          <p:txBody>
            <a:bodyPr/>
            <a:lstStyle/>
            <a:p>
              <a:endParaRPr lang="en-US" sz="1400">
                <a:latin typeface="Arial" pitchFamily="34" charset="0"/>
                <a:cs typeface="Arial" pitchFamily="34" charset="0"/>
              </a:endParaRPr>
            </a:p>
          </p:txBody>
        </p:sp>
        <p:sp>
          <p:nvSpPr>
            <p:cNvPr id="38" name="Line 36"/>
            <p:cNvSpPr>
              <a:spLocks noChangeShapeType="1"/>
            </p:cNvSpPr>
            <p:nvPr/>
          </p:nvSpPr>
          <p:spPr bwMode="auto">
            <a:xfrm>
              <a:off x="621" y="2354"/>
              <a:ext cx="0" cy="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39" name="Line 37"/>
            <p:cNvSpPr>
              <a:spLocks noChangeShapeType="1"/>
            </p:cNvSpPr>
            <p:nvPr/>
          </p:nvSpPr>
          <p:spPr bwMode="auto">
            <a:xfrm>
              <a:off x="1825" y="2147"/>
              <a:ext cx="0" cy="39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40" name="Line 38"/>
            <p:cNvSpPr>
              <a:spLocks noChangeShapeType="1"/>
            </p:cNvSpPr>
            <p:nvPr/>
          </p:nvSpPr>
          <p:spPr bwMode="auto">
            <a:xfrm>
              <a:off x="3206" y="299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41" name="AutoShape 39"/>
            <p:cNvSpPr>
              <a:spLocks noChangeArrowheads="1"/>
            </p:cNvSpPr>
            <p:nvPr/>
          </p:nvSpPr>
          <p:spPr bwMode="auto">
            <a:xfrm>
              <a:off x="128" y="1778"/>
              <a:ext cx="1189" cy="635"/>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Intimation of the</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Deficiency </a:t>
              </a:r>
            </a:p>
            <a:p>
              <a:pPr algn="ctr" eaLnBrk="0" hangingPunct="0">
                <a:defRPr/>
              </a:pPr>
              <a:r>
                <a:rPr lang="en-US" sz="1400" dirty="0">
                  <a:solidFill>
                    <a:schemeClr val="tx1"/>
                  </a:solidFill>
                  <a:latin typeface="Arial" pitchFamily="34" charset="0"/>
                  <a:cs typeface="Arial" pitchFamily="34" charset="0"/>
                </a:rPr>
                <a:t>is sent to the client</a:t>
              </a:r>
            </a:p>
          </p:txBody>
        </p:sp>
        <p:sp>
          <p:nvSpPr>
            <p:cNvPr id="42" name="AutoShape 40"/>
            <p:cNvSpPr>
              <a:spLocks noChangeArrowheads="1"/>
            </p:cNvSpPr>
            <p:nvPr/>
          </p:nvSpPr>
          <p:spPr bwMode="auto">
            <a:xfrm>
              <a:off x="2587" y="3664"/>
              <a:ext cx="1099" cy="464"/>
            </a:xfrm>
            <a:prstGeom prst="roundRect">
              <a:avLst>
                <a:gd name="adj" fmla="val 16667"/>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Claim closed </a:t>
              </a:r>
            </a:p>
            <a:p>
              <a:pPr algn="ctr" eaLnBrk="0" hangingPunct="0">
                <a:defRPr/>
              </a:pPr>
              <a:r>
                <a:rPr lang="en-US" sz="1400" dirty="0">
                  <a:solidFill>
                    <a:schemeClr val="tx1"/>
                  </a:solidFill>
                  <a:latin typeface="Arial" pitchFamily="34" charset="0"/>
                  <a:cs typeface="Arial" pitchFamily="34" charset="0"/>
                </a:rPr>
                <a:t>without payment</a:t>
              </a:r>
            </a:p>
          </p:txBody>
        </p:sp>
        <p:pic>
          <p:nvPicPr>
            <p:cNvPr id="43" name="Picture 41"/>
            <p:cNvPicPr>
              <a:picLocks noChangeAspect="1" noChangeArrowheads="1"/>
            </p:cNvPicPr>
            <p:nvPr/>
          </p:nvPicPr>
          <p:blipFill>
            <a:blip r:embed="rId3" cstate="print"/>
            <a:srcRect/>
            <a:stretch>
              <a:fillRect/>
            </a:stretch>
          </p:blipFill>
          <p:spPr bwMode="auto">
            <a:xfrm>
              <a:off x="3268" y="1751"/>
              <a:ext cx="432" cy="336"/>
            </a:xfrm>
            <a:prstGeom prst="rect">
              <a:avLst/>
            </a:prstGeom>
            <a:noFill/>
            <a:ln w="9525">
              <a:noFill/>
              <a:miter lim="800000"/>
              <a:headEnd/>
              <a:tailEnd/>
            </a:ln>
          </p:spPr>
        </p:pic>
        <p:sp>
          <p:nvSpPr>
            <p:cNvPr id="44" name="Line 42"/>
            <p:cNvSpPr>
              <a:spLocks noChangeShapeType="1"/>
            </p:cNvSpPr>
            <p:nvPr/>
          </p:nvSpPr>
          <p:spPr bwMode="auto">
            <a:xfrm>
              <a:off x="1186" y="2146"/>
              <a:ext cx="665"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45" name="Line 43"/>
            <p:cNvSpPr>
              <a:spLocks noChangeShapeType="1"/>
            </p:cNvSpPr>
            <p:nvPr/>
          </p:nvSpPr>
          <p:spPr bwMode="auto">
            <a:xfrm>
              <a:off x="3206" y="3520"/>
              <a:ext cx="0" cy="144"/>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sp>
          <p:nvSpPr>
            <p:cNvPr id="46" name="Line 44"/>
            <p:cNvSpPr>
              <a:spLocks noChangeShapeType="1"/>
            </p:cNvSpPr>
            <p:nvPr/>
          </p:nvSpPr>
          <p:spPr bwMode="auto">
            <a:xfrm>
              <a:off x="600" y="167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pic>
          <p:nvPicPr>
            <p:cNvPr id="47" name="Picture 45"/>
            <p:cNvPicPr>
              <a:picLocks noChangeAspect="1" noChangeArrowheads="1"/>
            </p:cNvPicPr>
            <p:nvPr/>
          </p:nvPicPr>
          <p:blipFill>
            <a:blip r:embed="rId7" cstate="print"/>
            <a:srcRect/>
            <a:stretch>
              <a:fillRect/>
            </a:stretch>
          </p:blipFill>
          <p:spPr bwMode="auto">
            <a:xfrm>
              <a:off x="1212" y="1715"/>
              <a:ext cx="264" cy="348"/>
            </a:xfrm>
            <a:prstGeom prst="rect">
              <a:avLst/>
            </a:prstGeom>
            <a:noFill/>
            <a:ln w="9525">
              <a:noFill/>
              <a:miter lim="800000"/>
              <a:headEnd/>
              <a:tailEnd/>
            </a:ln>
          </p:spPr>
        </p:pic>
        <p:sp>
          <p:nvSpPr>
            <p:cNvPr id="48" name="AutoShape 46"/>
            <p:cNvSpPr>
              <a:spLocks noChangeArrowheads="1"/>
            </p:cNvSpPr>
            <p:nvPr/>
          </p:nvSpPr>
          <p:spPr bwMode="auto">
            <a:xfrm>
              <a:off x="4364" y="1813"/>
              <a:ext cx="1152" cy="384"/>
            </a:xfrm>
            <a:prstGeom prst="roundRect">
              <a:avLst>
                <a:gd name="adj" fmla="val 16667"/>
              </a:avLst>
            </a:prstGeom>
            <a:solidFill>
              <a:srgbClr val="92D05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Payment cheque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sent to client</a:t>
              </a:r>
            </a:p>
          </p:txBody>
        </p:sp>
        <p:sp>
          <p:nvSpPr>
            <p:cNvPr id="49" name="Line 47"/>
            <p:cNvSpPr>
              <a:spLocks noChangeShapeType="1"/>
            </p:cNvSpPr>
            <p:nvPr/>
          </p:nvSpPr>
          <p:spPr bwMode="auto">
            <a:xfrm>
              <a:off x="4970" y="1636"/>
              <a:ext cx="0" cy="18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sz="1400">
                <a:latin typeface="Arial" pitchFamily="34" charset="0"/>
                <a:cs typeface="Arial" pitchFamily="34" charset="0"/>
              </a:endParaRPr>
            </a:p>
          </p:txBody>
        </p:sp>
        <p:pic>
          <p:nvPicPr>
            <p:cNvPr id="50" name="Picture 48" descr="periodicals_icon"/>
            <p:cNvPicPr>
              <a:picLocks noChangeAspect="1" noChangeArrowheads="1"/>
            </p:cNvPicPr>
            <p:nvPr/>
          </p:nvPicPr>
          <p:blipFill>
            <a:blip r:embed="rId8" cstate="print"/>
            <a:srcRect/>
            <a:stretch>
              <a:fillRect/>
            </a:stretch>
          </p:blipFill>
          <p:spPr bwMode="auto">
            <a:xfrm>
              <a:off x="5123" y="1594"/>
              <a:ext cx="637" cy="279"/>
            </a:xfrm>
            <a:prstGeom prst="rect">
              <a:avLst/>
            </a:prstGeom>
            <a:noFill/>
            <a:ln w="9525">
              <a:noFill/>
              <a:miter lim="800000"/>
              <a:headEnd/>
              <a:tailEnd/>
            </a:ln>
          </p:spPr>
        </p:pic>
        <p:sp>
          <p:nvSpPr>
            <p:cNvPr id="51" name="Line 49"/>
            <p:cNvSpPr>
              <a:spLocks noChangeShapeType="1"/>
            </p:cNvSpPr>
            <p:nvPr/>
          </p:nvSpPr>
          <p:spPr bwMode="auto">
            <a:xfrm flipH="1">
              <a:off x="597" y="3006"/>
              <a:ext cx="10" cy="21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sp>
          <p:nvSpPr>
            <p:cNvPr id="52" name="Line 50"/>
            <p:cNvSpPr>
              <a:spLocks noChangeShapeType="1"/>
            </p:cNvSpPr>
            <p:nvPr/>
          </p:nvSpPr>
          <p:spPr bwMode="auto">
            <a:xfrm flipV="1">
              <a:off x="50" y="545"/>
              <a:ext cx="0" cy="266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sp>
          <p:nvSpPr>
            <p:cNvPr id="53" name="Line 51"/>
            <p:cNvSpPr>
              <a:spLocks noChangeShapeType="1"/>
            </p:cNvSpPr>
            <p:nvPr/>
          </p:nvSpPr>
          <p:spPr bwMode="auto">
            <a:xfrm>
              <a:off x="50" y="3205"/>
              <a:ext cx="523" cy="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sp>
          <p:nvSpPr>
            <p:cNvPr id="54" name="Line 52"/>
            <p:cNvSpPr>
              <a:spLocks noChangeShapeType="1"/>
            </p:cNvSpPr>
            <p:nvPr/>
          </p:nvSpPr>
          <p:spPr bwMode="auto">
            <a:xfrm>
              <a:off x="2241" y="2765"/>
              <a:ext cx="335"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pic>
          <p:nvPicPr>
            <p:cNvPr id="55" name="Picture 53" descr="j0424230[1]"/>
            <p:cNvPicPr>
              <a:picLocks noChangeAspect="1" noChangeArrowheads="1"/>
            </p:cNvPicPr>
            <p:nvPr/>
          </p:nvPicPr>
          <p:blipFill>
            <a:blip r:embed="rId9" cstate="print"/>
            <a:srcRect/>
            <a:stretch>
              <a:fillRect/>
            </a:stretch>
          </p:blipFill>
          <p:spPr bwMode="auto">
            <a:xfrm>
              <a:off x="3634" y="3762"/>
              <a:ext cx="307" cy="391"/>
            </a:xfrm>
            <a:prstGeom prst="rect">
              <a:avLst/>
            </a:prstGeom>
            <a:noFill/>
            <a:ln w="9525">
              <a:noFill/>
              <a:miter lim="800000"/>
              <a:headEnd/>
              <a:tailEnd/>
            </a:ln>
          </p:spPr>
        </p:pic>
        <p:pic>
          <p:nvPicPr>
            <p:cNvPr id="56" name="Picture 54" descr="j0433953[1]"/>
            <p:cNvPicPr>
              <a:picLocks noChangeAspect="1" noChangeArrowheads="1"/>
            </p:cNvPicPr>
            <p:nvPr/>
          </p:nvPicPr>
          <p:blipFill>
            <a:blip r:embed="rId10" cstate="print"/>
            <a:srcRect/>
            <a:stretch>
              <a:fillRect/>
            </a:stretch>
          </p:blipFill>
          <p:spPr bwMode="auto">
            <a:xfrm>
              <a:off x="3688" y="3609"/>
              <a:ext cx="480" cy="480"/>
            </a:xfrm>
            <a:prstGeom prst="rect">
              <a:avLst/>
            </a:prstGeom>
            <a:noFill/>
            <a:ln w="9525">
              <a:noFill/>
              <a:miter lim="800000"/>
              <a:headEnd/>
              <a:tailEnd/>
            </a:ln>
          </p:spPr>
        </p:pic>
        <p:sp>
          <p:nvSpPr>
            <p:cNvPr id="57" name="Line 55"/>
            <p:cNvSpPr>
              <a:spLocks noChangeShapeType="1"/>
            </p:cNvSpPr>
            <p:nvPr/>
          </p:nvSpPr>
          <p:spPr bwMode="auto">
            <a:xfrm>
              <a:off x="48" y="549"/>
              <a:ext cx="1152"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sp>
          <p:nvSpPr>
            <p:cNvPr id="58" name="AutoShape 56"/>
            <p:cNvSpPr>
              <a:spLocks noChangeArrowheads="1"/>
            </p:cNvSpPr>
            <p:nvPr/>
          </p:nvSpPr>
          <p:spPr bwMode="auto">
            <a:xfrm>
              <a:off x="3936" y="127"/>
              <a:ext cx="1507" cy="471"/>
            </a:xfrm>
            <a:prstGeom prst="roundRect">
              <a:avLst>
                <a:gd name="adj" fmla="val 16667"/>
              </a:avLst>
            </a:prstGeom>
            <a:solidFill>
              <a:schemeClr val="accent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400" dirty="0">
                  <a:solidFill>
                    <a:schemeClr val="tx1"/>
                  </a:solidFill>
                  <a:latin typeface="Arial" pitchFamily="34" charset="0"/>
                  <a:cs typeface="Arial" pitchFamily="34" charset="0"/>
                </a:rPr>
                <a:t>Claim documents received</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from  Insured member</a:t>
              </a:r>
            </a:p>
          </p:txBody>
        </p:sp>
        <p:sp>
          <p:nvSpPr>
            <p:cNvPr id="59" name="Line 57"/>
            <p:cNvSpPr>
              <a:spLocks noChangeShapeType="1"/>
            </p:cNvSpPr>
            <p:nvPr/>
          </p:nvSpPr>
          <p:spPr bwMode="auto">
            <a:xfrm flipH="1">
              <a:off x="3312" y="384"/>
              <a:ext cx="624"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endParaRPr lang="en-US" sz="1400">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IN" dirty="0"/>
          </a:p>
        </p:txBody>
      </p:sp>
      <p:sp>
        <p:nvSpPr>
          <p:cNvPr id="3" name="Content Placeholder 2"/>
          <p:cNvSpPr>
            <a:spLocks noGrp="1"/>
          </p:cNvSpPr>
          <p:nvPr>
            <p:ph idx="1"/>
          </p:nvPr>
        </p:nvSpPr>
        <p:spPr/>
        <p:txBody>
          <a:bodyPr/>
          <a:lstStyle/>
          <a:p>
            <a:r>
              <a:rPr lang="en-US" dirty="0" smtClean="0"/>
              <a:t>What has changed in this product ? </a:t>
            </a:r>
          </a:p>
          <a:p>
            <a:pPr marL="0" indent="0">
              <a:buNone/>
            </a:pPr>
            <a:r>
              <a:rPr lang="en-US" dirty="0" smtClean="0"/>
              <a:t>More clarity in contract terms, existing covers enhanced and new covers added. </a:t>
            </a:r>
          </a:p>
          <a:p>
            <a:pPr marL="0" indent="0">
              <a:buNone/>
            </a:pPr>
            <a:endParaRPr lang="en-US" dirty="0"/>
          </a:p>
          <a:p>
            <a:r>
              <a:rPr lang="en-US" dirty="0" smtClean="0"/>
              <a:t>Please specify </a:t>
            </a:r>
          </a:p>
          <a:p>
            <a:pPr marL="0" indent="0">
              <a:buNone/>
            </a:pPr>
            <a:endParaRPr lang="en-US" dirty="0" smtClean="0"/>
          </a:p>
          <a:p>
            <a:pPr marL="457200" indent="-457200">
              <a:buFont typeface="+mj-lt"/>
              <a:buAutoNum type="arabicPeriod"/>
            </a:pPr>
            <a:r>
              <a:rPr lang="en-US" dirty="0" smtClean="0"/>
              <a:t>Special conditions are added to define and include instances s/as accidental drowning under Death and Coma under PTD. </a:t>
            </a:r>
          </a:p>
          <a:p>
            <a:pPr marL="457200" indent="-457200">
              <a:buFont typeface="+mj-lt"/>
              <a:buAutoNum type="arabicPeriod"/>
            </a:pPr>
            <a:r>
              <a:rPr lang="en-US" dirty="0" smtClean="0"/>
              <a:t>Benefit under PTD is now 150% of Sum Insured without increase in rate of premium similarly Hospital cash cover is enhanced   </a:t>
            </a:r>
          </a:p>
          <a:p>
            <a:pPr marL="457200" indent="-457200">
              <a:buFont typeface="+mj-lt"/>
              <a:buAutoNum type="arabicPeriod"/>
            </a:pPr>
            <a:r>
              <a:rPr lang="en-US" dirty="0" smtClean="0"/>
              <a:t>New covers like Broken Bones, Road Ambulance, Air Ambulance and Adventure Sports etc. cover added     </a:t>
            </a:r>
          </a:p>
          <a:p>
            <a:pPr marL="0" indent="0">
              <a:buNone/>
            </a:pPr>
            <a:endParaRPr lang="en-US" dirty="0"/>
          </a:p>
          <a:p>
            <a:endParaRPr lang="en-US" dirty="0" smtClean="0"/>
          </a:p>
          <a:p>
            <a:pPr marL="0" indent="0">
              <a:buNone/>
            </a:pPr>
            <a:endParaRPr lang="en-IN" dirty="0"/>
          </a:p>
        </p:txBody>
      </p:sp>
    </p:spTree>
    <p:extLst>
      <p:ext uri="{BB962C8B-B14F-4D97-AF65-F5344CB8AC3E}">
        <p14:creationId xmlns:p14="http://schemas.microsoft.com/office/powerpoint/2010/main" val="3365662243"/>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IN" dirty="0"/>
          </a:p>
        </p:txBody>
      </p:sp>
      <p:sp>
        <p:nvSpPr>
          <p:cNvPr id="3" name="Content Placeholder 2"/>
          <p:cNvSpPr>
            <a:spLocks noGrp="1"/>
          </p:cNvSpPr>
          <p:nvPr>
            <p:ph idx="1"/>
          </p:nvPr>
        </p:nvSpPr>
        <p:spPr/>
        <p:txBody>
          <a:bodyPr/>
          <a:lstStyle/>
          <a:p>
            <a:r>
              <a:rPr lang="en-US" dirty="0" smtClean="0"/>
              <a:t>Will Both Broken bones and Temporary Total Disability trigger if Insured suffers a Fracture in Leg resulting in admissible TTD claim for 1 month?</a:t>
            </a:r>
          </a:p>
          <a:p>
            <a:pPr marL="0" indent="0">
              <a:buNone/>
            </a:pPr>
            <a:endParaRPr lang="en-US" dirty="0" smtClean="0"/>
          </a:p>
          <a:p>
            <a:pPr marL="0" indent="0">
              <a:buNone/>
            </a:pPr>
            <a:r>
              <a:rPr lang="en-US" dirty="0" smtClean="0"/>
              <a:t>YES, both covers will trigger in given instanc</a:t>
            </a:r>
            <a:r>
              <a:rPr lang="en-US" dirty="0"/>
              <a:t>e</a:t>
            </a:r>
            <a:r>
              <a:rPr lang="en-US" dirty="0" smtClean="0"/>
              <a:t> </a:t>
            </a:r>
          </a:p>
          <a:p>
            <a:pPr marL="0" indent="0">
              <a:buNone/>
            </a:pPr>
            <a:endParaRPr lang="en-US" dirty="0"/>
          </a:p>
          <a:p>
            <a:r>
              <a:rPr lang="en-US" dirty="0" smtClean="0"/>
              <a:t>16 types of fractures are listed in your prospectus but human body has 206 bones, what about the rest?</a:t>
            </a:r>
          </a:p>
          <a:p>
            <a:endParaRPr lang="en-US" dirty="0" smtClean="0"/>
          </a:p>
          <a:p>
            <a:pPr marL="0" indent="0">
              <a:buNone/>
            </a:pPr>
            <a:r>
              <a:rPr lang="en-US" dirty="0" smtClean="0"/>
              <a:t>Claim is admissible for fractures to all bones and percentage will be decided based on assessment of Registered Medical Practitioner </a:t>
            </a:r>
          </a:p>
          <a:p>
            <a:pPr marL="0" indent="0">
              <a:buNone/>
            </a:pPr>
            <a:endParaRPr lang="en-IN" dirty="0"/>
          </a:p>
        </p:txBody>
      </p:sp>
    </p:spTree>
    <p:extLst>
      <p:ext uri="{BB962C8B-B14F-4D97-AF65-F5344CB8AC3E}">
        <p14:creationId xmlns:p14="http://schemas.microsoft.com/office/powerpoint/2010/main" val="158908233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IN" dirty="0"/>
          </a:p>
        </p:txBody>
      </p:sp>
      <p:sp>
        <p:nvSpPr>
          <p:cNvPr id="3" name="Content Placeholder 2"/>
          <p:cNvSpPr>
            <a:spLocks noGrp="1"/>
          </p:cNvSpPr>
          <p:nvPr>
            <p:ph idx="1"/>
          </p:nvPr>
        </p:nvSpPr>
        <p:spPr/>
        <p:txBody>
          <a:bodyPr/>
          <a:lstStyle/>
          <a:p>
            <a:r>
              <a:rPr lang="en-US" dirty="0" smtClean="0"/>
              <a:t>Is treatment taken on Inpatient, Day care or even Out Patient basis covered under this product? Is cashless facility available? </a:t>
            </a:r>
          </a:p>
          <a:p>
            <a:pPr marL="0" indent="0">
              <a:buNone/>
            </a:pPr>
            <a:endParaRPr lang="en-US" dirty="0"/>
          </a:p>
          <a:p>
            <a:pPr marL="0" indent="0">
              <a:buNone/>
            </a:pPr>
            <a:r>
              <a:rPr lang="en-US" dirty="0" smtClean="0"/>
              <a:t>YES, If insured has opted for Accidental Medical Expenses cover subject to scope of cover. </a:t>
            </a:r>
          </a:p>
          <a:p>
            <a:pPr marL="0" indent="0">
              <a:buNone/>
            </a:pPr>
            <a:endParaRPr lang="en-US" dirty="0"/>
          </a:p>
          <a:p>
            <a:pPr marL="0" indent="0">
              <a:buNone/>
            </a:pPr>
            <a:r>
              <a:rPr lang="en-US" dirty="0" smtClean="0"/>
              <a:t>However only treatment </a:t>
            </a:r>
            <a:r>
              <a:rPr lang="en-US" dirty="0"/>
              <a:t>taken on </a:t>
            </a:r>
            <a:r>
              <a:rPr lang="en-US" dirty="0" smtClean="0"/>
              <a:t>Inpatient basis is covered If insured has opted for Accidental Hospitalization cover  </a:t>
            </a:r>
          </a:p>
          <a:p>
            <a:pPr marL="0" indent="0">
              <a:buNone/>
            </a:pPr>
            <a:endParaRPr lang="en-US" dirty="0"/>
          </a:p>
          <a:p>
            <a:pPr marL="0" indent="0">
              <a:buNone/>
            </a:pPr>
            <a:r>
              <a:rPr lang="en-US" dirty="0" smtClean="0"/>
              <a:t>Cashless facility is currently not available under this product</a:t>
            </a:r>
          </a:p>
          <a:p>
            <a:pPr marL="0" indent="0">
              <a:buNone/>
            </a:pPr>
            <a:endParaRPr lang="en-IN" dirty="0"/>
          </a:p>
        </p:txBody>
      </p:sp>
    </p:spTree>
    <p:extLst>
      <p:ext uri="{BB962C8B-B14F-4D97-AF65-F5344CB8AC3E}">
        <p14:creationId xmlns:p14="http://schemas.microsoft.com/office/powerpoint/2010/main" val="226888441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IN" dirty="0"/>
          </a:p>
        </p:txBody>
      </p:sp>
      <p:sp>
        <p:nvSpPr>
          <p:cNvPr id="3" name="Content Placeholder 2"/>
          <p:cNvSpPr>
            <a:spLocks noGrp="1"/>
          </p:cNvSpPr>
          <p:nvPr>
            <p:ph idx="1"/>
          </p:nvPr>
        </p:nvSpPr>
        <p:spPr/>
        <p:txBody>
          <a:bodyPr/>
          <a:lstStyle/>
          <a:p>
            <a:r>
              <a:rPr lang="en-US" dirty="0" smtClean="0"/>
              <a:t>Any changes in guidelines?</a:t>
            </a:r>
          </a:p>
          <a:p>
            <a:pPr marL="0" indent="0">
              <a:buNone/>
            </a:pPr>
            <a:endParaRPr lang="en-US" dirty="0"/>
          </a:p>
          <a:p>
            <a:pPr marL="0" indent="0">
              <a:buNone/>
            </a:pPr>
            <a:r>
              <a:rPr lang="en-US" dirty="0" smtClean="0"/>
              <a:t>YES, dependent child can be covered from 3 years till 25 years, earlier minimum age was 5 years and above. </a:t>
            </a:r>
          </a:p>
          <a:p>
            <a:pPr marL="0" indent="0">
              <a:buNone/>
            </a:pPr>
            <a:endParaRPr lang="en-US" dirty="0"/>
          </a:p>
          <a:p>
            <a:pPr marL="0" indent="0">
              <a:buNone/>
            </a:pPr>
            <a:r>
              <a:rPr lang="en-US" dirty="0" smtClean="0"/>
              <a:t>Major change has taken place in;</a:t>
            </a:r>
          </a:p>
          <a:p>
            <a:pPr marL="0" indent="0">
              <a:buNone/>
            </a:pPr>
            <a:endParaRPr lang="en-US" dirty="0"/>
          </a:p>
          <a:p>
            <a:pPr marL="0" indent="0">
              <a:buNone/>
            </a:pPr>
            <a:r>
              <a:rPr lang="en-US" dirty="0" smtClean="0"/>
              <a:t>Income commensuration criteria which is 144 x monthly income for AD, PTD and PPD and 24 x monthly income for TTD cover. </a:t>
            </a:r>
          </a:p>
          <a:p>
            <a:pPr marL="0" indent="0">
              <a:buNone/>
            </a:pPr>
            <a:endParaRPr lang="en-US" dirty="0"/>
          </a:p>
          <a:p>
            <a:pPr marL="0" indent="0">
              <a:buNone/>
            </a:pPr>
            <a:r>
              <a:rPr lang="en-US" dirty="0" smtClean="0"/>
              <a:t>TTD cover is now available for up to 50000 per week for Class 1 and up to 25000 per week for Class 2 customers.   </a:t>
            </a:r>
          </a:p>
          <a:p>
            <a:pPr marL="0" indent="0">
              <a:buNone/>
            </a:pPr>
            <a:endParaRPr lang="en-IN" dirty="0"/>
          </a:p>
        </p:txBody>
      </p:sp>
    </p:spTree>
    <p:extLst>
      <p:ext uri="{BB962C8B-B14F-4D97-AF65-F5344CB8AC3E}">
        <p14:creationId xmlns:p14="http://schemas.microsoft.com/office/powerpoint/2010/main" val="2933499573"/>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73376"/>
            <a:ext cx="7772400" cy="735012"/>
          </a:xfrm>
          <a:prstGeom prst="rect">
            <a:avLst/>
          </a:prstGeom>
        </p:spPr>
        <p:txBody>
          <a:bodyPr>
            <a:normAutofit/>
          </a:bodyPr>
          <a:lstStyle>
            <a:lvl1pPr algn="ctr" defTabSz="914400" rtl="0" eaLnBrk="1" latinLnBrk="0" hangingPunct="1">
              <a:spcBef>
                <a:spcPct val="0"/>
              </a:spcBef>
              <a:buNone/>
              <a:defRPr sz="3300" b="1" kern="1200">
                <a:solidFill>
                  <a:schemeClr val="bg1"/>
                </a:solidFill>
                <a:latin typeface="Arial" pitchFamily="34" charset="0"/>
                <a:ea typeface="+mj-ea"/>
                <a:cs typeface="Arial" pitchFamily="34" charset="0"/>
              </a:defRPr>
            </a:lvl1pPr>
          </a:lstStyle>
          <a:p>
            <a:pPr algn="l"/>
            <a:r>
              <a:rPr lang="en-IN" b="0" dirty="0"/>
              <a:t>Thanks</a:t>
            </a:r>
            <a:endParaRPr lang="en-US" b="0" dirty="0"/>
          </a:p>
        </p:txBody>
      </p:sp>
    </p:spTree>
    <p:extLst>
      <p:ext uri="{BB962C8B-B14F-4D97-AF65-F5344CB8AC3E}">
        <p14:creationId xmlns:p14="http://schemas.microsoft.com/office/powerpoint/2010/main" val="91186879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What is Personal Accident Insurance </a:t>
            </a:r>
          </a:p>
        </p:txBody>
      </p:sp>
      <p:sp>
        <p:nvSpPr>
          <p:cNvPr id="3" name="Content Placeholder 2"/>
          <p:cNvSpPr>
            <a:spLocks noGrp="1"/>
          </p:cNvSpPr>
          <p:nvPr>
            <p:ph idx="1"/>
          </p:nvPr>
        </p:nvSpPr>
        <p:spPr>
          <a:xfrm>
            <a:off x="304800" y="1143000"/>
            <a:ext cx="8382000" cy="4983163"/>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2" name="Rectangle 1"/>
          <p:cNvSpPr/>
          <p:nvPr/>
        </p:nvSpPr>
        <p:spPr>
          <a:xfrm>
            <a:off x="381000" y="1752600"/>
            <a:ext cx="3810000" cy="3139321"/>
          </a:xfrm>
          <a:prstGeom prst="rect">
            <a:avLst/>
          </a:prstGeom>
        </p:spPr>
        <p:txBody>
          <a:bodyPr wrap="square">
            <a:spAutoFit/>
          </a:bodyPr>
          <a:lstStyle/>
          <a:p>
            <a:endParaRPr lang="en-IN" dirty="0"/>
          </a:p>
          <a:p>
            <a:r>
              <a:rPr lang="en-IN" b="1" dirty="0" smtClean="0"/>
              <a:t>A</a:t>
            </a:r>
            <a:r>
              <a:rPr lang="en-IN" b="1" dirty="0"/>
              <a:t>. Primary covers: </a:t>
            </a:r>
            <a:endParaRPr lang="en-IN" dirty="0"/>
          </a:p>
          <a:p>
            <a:r>
              <a:rPr lang="en-IN" dirty="0"/>
              <a:t>1. Accidental Death </a:t>
            </a:r>
          </a:p>
          <a:p>
            <a:r>
              <a:rPr lang="en-IN" dirty="0"/>
              <a:t>2. Permanent Total Disablement </a:t>
            </a:r>
          </a:p>
          <a:p>
            <a:r>
              <a:rPr lang="en-IN" dirty="0"/>
              <a:t>3. Permanent Partial Disablement </a:t>
            </a:r>
          </a:p>
          <a:p>
            <a:r>
              <a:rPr lang="en-IN" dirty="0"/>
              <a:t>4. Temporary Total Disablement </a:t>
            </a:r>
          </a:p>
          <a:p>
            <a:endParaRPr lang="en-IN" dirty="0"/>
          </a:p>
          <a:p>
            <a:r>
              <a:rPr lang="en-IN" b="1" dirty="0"/>
              <a:t>B. Inbuilt Cover: </a:t>
            </a:r>
            <a:endParaRPr lang="en-IN" dirty="0"/>
          </a:p>
          <a:p>
            <a:pPr marL="342900" indent="-342900">
              <a:buAutoNum type="arabicPeriod"/>
            </a:pPr>
            <a:r>
              <a:rPr lang="en-IN" dirty="0" smtClean="0"/>
              <a:t>Repatriation </a:t>
            </a:r>
            <a:r>
              <a:rPr lang="en-IN" dirty="0"/>
              <a:t>and Funeral Benefit </a:t>
            </a:r>
            <a:endParaRPr lang="en-IN" dirty="0" smtClean="0"/>
          </a:p>
          <a:p>
            <a:pPr marL="342900" indent="-342900">
              <a:buAutoNum type="arabicPeriod"/>
            </a:pPr>
            <a:r>
              <a:rPr lang="en-US" dirty="0" smtClean="0"/>
              <a:t>Cumulative Bonus</a:t>
            </a:r>
            <a:endParaRPr lang="en-IN" dirty="0"/>
          </a:p>
        </p:txBody>
      </p:sp>
      <p:sp>
        <p:nvSpPr>
          <p:cNvPr id="9" name="Rectangle 8"/>
          <p:cNvSpPr/>
          <p:nvPr/>
        </p:nvSpPr>
        <p:spPr>
          <a:xfrm>
            <a:off x="4191000" y="1752600"/>
            <a:ext cx="4572000" cy="4801314"/>
          </a:xfrm>
          <a:prstGeom prst="rect">
            <a:avLst/>
          </a:prstGeom>
        </p:spPr>
        <p:txBody>
          <a:bodyPr>
            <a:spAutoFit/>
          </a:bodyPr>
          <a:lstStyle/>
          <a:p>
            <a:endParaRPr lang="en-IN" dirty="0"/>
          </a:p>
          <a:p>
            <a:r>
              <a:rPr lang="en-IN" b="1" dirty="0"/>
              <a:t>C. Additional covers: </a:t>
            </a:r>
            <a:endParaRPr lang="en-IN" dirty="0"/>
          </a:p>
          <a:p>
            <a:r>
              <a:rPr lang="en-IN" dirty="0"/>
              <a:t>On payment of additional premium, following covers may be opted </a:t>
            </a:r>
          </a:p>
          <a:p>
            <a:r>
              <a:rPr lang="en-IN" dirty="0"/>
              <a:t>1. Child Education Support </a:t>
            </a:r>
          </a:p>
          <a:p>
            <a:r>
              <a:rPr lang="en-IN" dirty="0"/>
              <a:t>2. Life Support Benefit </a:t>
            </a:r>
          </a:p>
          <a:p>
            <a:r>
              <a:rPr lang="en-IN" dirty="0"/>
              <a:t>3. Accidental Medical Expenses </a:t>
            </a:r>
          </a:p>
          <a:p>
            <a:r>
              <a:rPr lang="en-IN" dirty="0"/>
              <a:t>4. Accidental Hospitalisation </a:t>
            </a:r>
          </a:p>
          <a:p>
            <a:r>
              <a:rPr lang="en-IN" dirty="0"/>
              <a:t>5. Hospital Cash Allowance </a:t>
            </a:r>
          </a:p>
          <a:p>
            <a:r>
              <a:rPr lang="en-IN" dirty="0"/>
              <a:t>6. Loan Protector </a:t>
            </a:r>
          </a:p>
          <a:p>
            <a:r>
              <a:rPr lang="en-IN" dirty="0"/>
              <a:t>7. Adaptation Allowance </a:t>
            </a:r>
          </a:p>
          <a:p>
            <a:r>
              <a:rPr lang="en-IN" dirty="0"/>
              <a:t>8. Family Transportation Allowance </a:t>
            </a:r>
          </a:p>
          <a:p>
            <a:r>
              <a:rPr lang="en-IN" b="1" dirty="0"/>
              <a:t>9. Broken Bones </a:t>
            </a:r>
          </a:p>
          <a:p>
            <a:r>
              <a:rPr lang="en-IN" b="1" dirty="0"/>
              <a:t>10. Road Ambulance Cover </a:t>
            </a:r>
          </a:p>
          <a:p>
            <a:r>
              <a:rPr lang="en-IN" b="1" dirty="0"/>
              <a:t>11. Air Ambulance Cover </a:t>
            </a:r>
          </a:p>
          <a:p>
            <a:r>
              <a:rPr lang="en-IN" b="1" dirty="0"/>
              <a:t>12. Adventure Sports Benefit </a:t>
            </a:r>
          </a:p>
          <a:p>
            <a:r>
              <a:rPr lang="en-IN" b="1" dirty="0"/>
              <a:t>13. Chauffeur Plan Benefit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838200"/>
            <a:ext cx="4067743" cy="943107"/>
          </a:xfrm>
          <a:prstGeom prst="rect">
            <a:avLst/>
          </a:prstGeom>
        </p:spPr>
      </p:pic>
      <p:sp>
        <p:nvSpPr>
          <p:cNvPr id="5" name="TextBox 4"/>
          <p:cNvSpPr txBox="1"/>
          <p:nvPr/>
        </p:nvSpPr>
        <p:spPr>
          <a:xfrm>
            <a:off x="609600" y="5576454"/>
            <a:ext cx="2176621" cy="369332"/>
          </a:xfrm>
          <a:prstGeom prst="rect">
            <a:avLst/>
          </a:prstGeom>
          <a:noFill/>
        </p:spPr>
        <p:txBody>
          <a:bodyPr wrap="none" rtlCol="0">
            <a:spAutoFit/>
          </a:bodyPr>
          <a:lstStyle/>
          <a:p>
            <a:r>
              <a:rPr lang="en-US" b="1" dirty="0" smtClean="0"/>
              <a:t>New Age features </a:t>
            </a:r>
            <a:endParaRPr lang="en-IN" b="1" dirty="0"/>
          </a:p>
        </p:txBody>
      </p:sp>
      <p:sp>
        <p:nvSpPr>
          <p:cNvPr id="6" name="Striped Right Arrow 5"/>
          <p:cNvSpPr/>
          <p:nvPr/>
        </p:nvSpPr>
        <p:spPr>
          <a:xfrm>
            <a:off x="2786221" y="5638800"/>
            <a:ext cx="795179" cy="31145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415061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67348"/>
            <a:ext cx="8458200" cy="4524315"/>
          </a:xfrm>
          <a:prstGeom prst="rect">
            <a:avLst/>
          </a:prstGeom>
        </p:spPr>
        <p:txBody>
          <a:bodyPr wrap="square">
            <a:spAutoFit/>
          </a:bodyPr>
          <a:lstStyle/>
          <a:p>
            <a:r>
              <a:rPr lang="en-IN" sz="1600" b="1" dirty="0"/>
              <a:t>Accidental </a:t>
            </a:r>
            <a:r>
              <a:rPr lang="en-IN" sz="1600" b="1" dirty="0" smtClean="0"/>
              <a:t>Death</a:t>
            </a:r>
          </a:p>
          <a:p>
            <a:endParaRPr lang="en-IN" sz="1600" b="1" dirty="0"/>
          </a:p>
          <a:p>
            <a:r>
              <a:rPr lang="en-IN" sz="1600" dirty="0"/>
              <a:t>If during the </a:t>
            </a:r>
            <a:r>
              <a:rPr lang="en-IN" sz="1600" b="1" dirty="0"/>
              <a:t>Policy Year</a:t>
            </a:r>
            <a:r>
              <a:rPr lang="en-IN" sz="1600" dirty="0"/>
              <a:t>, the </a:t>
            </a:r>
            <a:r>
              <a:rPr lang="en-IN" sz="1600" b="1" dirty="0"/>
              <a:t>Insured Person </a:t>
            </a:r>
            <a:r>
              <a:rPr lang="en-IN" sz="1600" dirty="0"/>
              <a:t>sustains </a:t>
            </a:r>
            <a:r>
              <a:rPr lang="en-IN" sz="1600" b="1" dirty="0"/>
              <a:t>Injury </a:t>
            </a:r>
            <a:r>
              <a:rPr lang="en-IN" sz="1600" dirty="0"/>
              <a:t>which directly and independently of all other causes results in death of the </a:t>
            </a:r>
            <a:r>
              <a:rPr lang="en-IN" sz="1600" b="1" dirty="0" smtClean="0"/>
              <a:t>Insured Person </a:t>
            </a:r>
            <a:r>
              <a:rPr lang="en-IN" sz="1600" dirty="0"/>
              <a:t>within twelve (12) months from the date of </a:t>
            </a:r>
            <a:r>
              <a:rPr lang="en-IN" sz="1600" b="1" dirty="0"/>
              <a:t>Accident</a:t>
            </a:r>
            <a:r>
              <a:rPr lang="en-IN" sz="1600" dirty="0"/>
              <a:t>, then </a:t>
            </a:r>
            <a:r>
              <a:rPr lang="en-IN" sz="1600" b="1" dirty="0"/>
              <a:t>We </a:t>
            </a:r>
            <a:r>
              <a:rPr lang="en-IN" sz="1600" dirty="0"/>
              <a:t>will pay the </a:t>
            </a:r>
            <a:r>
              <a:rPr lang="en-IN" sz="1600" b="1" dirty="0"/>
              <a:t>Sum </a:t>
            </a:r>
            <a:r>
              <a:rPr lang="en-IN" sz="1600" b="1" dirty="0" smtClean="0"/>
              <a:t>Insured.</a:t>
            </a:r>
          </a:p>
          <a:p>
            <a:r>
              <a:rPr lang="en-IN" sz="1600" b="1" dirty="0" smtClean="0"/>
              <a:t>Special </a:t>
            </a:r>
            <a:r>
              <a:rPr lang="en-IN" sz="1600" b="1" dirty="0"/>
              <a:t>Condition:</a:t>
            </a:r>
          </a:p>
          <a:p>
            <a:r>
              <a:rPr lang="en-IN" sz="1600" dirty="0"/>
              <a:t>a) </a:t>
            </a:r>
            <a:r>
              <a:rPr lang="en-IN" sz="1600" b="1" dirty="0"/>
              <a:t>Disappearance</a:t>
            </a:r>
          </a:p>
          <a:p>
            <a:r>
              <a:rPr lang="en-IN" sz="1600" dirty="0"/>
              <a:t>In the event of the disappearance of the </a:t>
            </a:r>
            <a:r>
              <a:rPr lang="en-IN" sz="1600" b="1" dirty="0"/>
              <a:t>Insured Person</a:t>
            </a:r>
            <a:r>
              <a:rPr lang="en-IN" sz="1600" dirty="0"/>
              <a:t>, following a forced landing, </a:t>
            </a:r>
            <a:r>
              <a:rPr lang="en-IN" sz="1600" dirty="0" smtClean="0"/>
              <a:t> stranding</a:t>
            </a:r>
            <a:r>
              <a:rPr lang="en-IN" sz="1600" dirty="0"/>
              <a:t>, sinking or wrecking of a civilian aircraft in </a:t>
            </a:r>
            <a:r>
              <a:rPr lang="en-IN" sz="1600" dirty="0" smtClean="0"/>
              <a:t>which such </a:t>
            </a:r>
            <a:r>
              <a:rPr lang="en-IN" sz="1600" b="1" dirty="0"/>
              <a:t>Insured Person </a:t>
            </a:r>
            <a:r>
              <a:rPr lang="en-IN" sz="1600" dirty="0"/>
              <a:t>was known to have been travelling as an occupant or passenger, or as a result of any Act of God, it shall be deemed </a:t>
            </a:r>
            <a:r>
              <a:rPr lang="en-IN" sz="1600" dirty="0" smtClean="0"/>
              <a:t>after twelve </a:t>
            </a:r>
            <a:r>
              <a:rPr lang="en-IN" sz="1600" dirty="0"/>
              <a:t>(12) months, that such </a:t>
            </a:r>
            <a:r>
              <a:rPr lang="en-IN" sz="1600" b="1" dirty="0"/>
              <a:t>Insured Person </a:t>
            </a:r>
            <a:r>
              <a:rPr lang="en-IN" sz="1600" dirty="0"/>
              <a:t>shall have died as a result of an </a:t>
            </a:r>
            <a:r>
              <a:rPr lang="en-IN" sz="1600" b="1" dirty="0" smtClean="0"/>
              <a:t>Accident</a:t>
            </a:r>
            <a:r>
              <a:rPr lang="en-IN" sz="1600" dirty="0" smtClean="0"/>
              <a:t>. If</a:t>
            </a:r>
            <a:r>
              <a:rPr lang="en-IN" sz="1600" dirty="0"/>
              <a:t>, at any time, after the payment of the </a:t>
            </a:r>
            <a:r>
              <a:rPr lang="en-IN" sz="1600" b="1" dirty="0"/>
              <a:t>Accidental Death </a:t>
            </a:r>
            <a:r>
              <a:rPr lang="en-IN" sz="1600" dirty="0"/>
              <a:t>benefit, it is discovered that the </a:t>
            </a:r>
            <a:r>
              <a:rPr lang="en-IN" sz="1600" b="1" dirty="0"/>
              <a:t>Insured Person </a:t>
            </a:r>
            <a:r>
              <a:rPr lang="en-IN" sz="1600" dirty="0"/>
              <a:t>is still alive, all payments shall </a:t>
            </a:r>
            <a:r>
              <a:rPr lang="en-IN" sz="1600" dirty="0" smtClean="0"/>
              <a:t>be reimbursed </a:t>
            </a:r>
            <a:r>
              <a:rPr lang="en-IN" sz="1600" dirty="0"/>
              <a:t>in full to the </a:t>
            </a:r>
            <a:r>
              <a:rPr lang="en-IN" sz="1600" b="1" dirty="0"/>
              <a:t>Insurer</a:t>
            </a:r>
            <a:r>
              <a:rPr lang="en-IN" sz="1600" dirty="0"/>
              <a:t>.</a:t>
            </a:r>
          </a:p>
          <a:p>
            <a:r>
              <a:rPr lang="en-IN" sz="1600" dirty="0" smtClean="0"/>
              <a:t>b</a:t>
            </a:r>
            <a:r>
              <a:rPr lang="en-IN" sz="1600" dirty="0"/>
              <a:t>) </a:t>
            </a:r>
            <a:r>
              <a:rPr lang="en-IN" sz="1600" b="1" dirty="0"/>
              <a:t>Drowning</a:t>
            </a:r>
          </a:p>
          <a:p>
            <a:r>
              <a:rPr lang="en-IN" sz="1600" dirty="0"/>
              <a:t>In the event the body of the </a:t>
            </a:r>
            <a:r>
              <a:rPr lang="en-IN" sz="1600" b="1" dirty="0"/>
              <a:t>Insured Person </a:t>
            </a:r>
            <a:r>
              <a:rPr lang="en-IN" sz="1600" dirty="0"/>
              <a:t>is not found on account of </a:t>
            </a:r>
            <a:r>
              <a:rPr lang="en-IN" sz="1600" b="1" dirty="0"/>
              <a:t>Drowning</a:t>
            </a:r>
            <a:r>
              <a:rPr lang="en-IN" sz="1600" dirty="0"/>
              <a:t>, it shall be deemed as per the provisions of Indian Law that </a:t>
            </a:r>
            <a:r>
              <a:rPr lang="en-IN" sz="1600" dirty="0" smtClean="0"/>
              <a:t>such </a:t>
            </a:r>
            <a:r>
              <a:rPr lang="en-IN" sz="1600" b="1" dirty="0" smtClean="0"/>
              <a:t>Insured </a:t>
            </a:r>
            <a:r>
              <a:rPr lang="en-IN" sz="1600" b="1" dirty="0"/>
              <a:t>Person </a:t>
            </a:r>
            <a:r>
              <a:rPr lang="en-IN" sz="1600" dirty="0"/>
              <a:t>is dead as a result of an </a:t>
            </a:r>
            <a:r>
              <a:rPr lang="en-IN" sz="1600" b="1" dirty="0"/>
              <a:t>Accident</a:t>
            </a:r>
            <a:r>
              <a:rPr lang="en-IN" sz="1600" dirty="0"/>
              <a:t>.</a:t>
            </a:r>
          </a:p>
        </p:txBody>
      </p:sp>
      <p:sp>
        <p:nvSpPr>
          <p:cNvPr id="4" name="TextBox 3"/>
          <p:cNvSpPr txBox="1"/>
          <p:nvPr/>
        </p:nvSpPr>
        <p:spPr>
          <a:xfrm>
            <a:off x="3657600" y="5691663"/>
            <a:ext cx="5105400" cy="400110"/>
          </a:xfrm>
          <a:prstGeom prst="rect">
            <a:avLst/>
          </a:prstGeom>
          <a:noFill/>
        </p:spPr>
        <p:txBody>
          <a:bodyPr wrap="square" rtlCol="0">
            <a:spAutoFit/>
          </a:bodyPr>
          <a:lstStyle/>
          <a:p>
            <a:r>
              <a:rPr lang="en-US" sz="2000" b="1" dirty="0" smtClean="0">
                <a:solidFill>
                  <a:srgbClr val="CC6600"/>
                </a:solidFill>
              </a:rPr>
              <a:t>Note: </a:t>
            </a:r>
            <a:r>
              <a:rPr lang="en-US" sz="2000" b="1" dirty="0">
                <a:solidFill>
                  <a:srgbClr val="CC6600"/>
                </a:solidFill>
              </a:rPr>
              <a:t>A</a:t>
            </a:r>
            <a:r>
              <a:rPr lang="en-US" sz="2000" b="1" dirty="0" smtClean="0">
                <a:solidFill>
                  <a:srgbClr val="CC6600"/>
                </a:solidFill>
              </a:rPr>
              <a:t>D benefit is 100% of Sum Insured  </a:t>
            </a:r>
            <a:endParaRPr lang="en-IN" sz="2000" b="1" dirty="0">
              <a:solidFill>
                <a:srgbClr val="CC6600"/>
              </a:solidFill>
            </a:endParaRPr>
          </a:p>
        </p:txBody>
      </p:sp>
    </p:spTree>
    <p:extLst>
      <p:ext uri="{BB962C8B-B14F-4D97-AF65-F5344CB8AC3E}">
        <p14:creationId xmlns:p14="http://schemas.microsoft.com/office/powerpoint/2010/main" val="278000445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143001"/>
            <a:ext cx="8382000" cy="1676400"/>
          </a:xfrm>
        </p:spPr>
        <p:txBody>
          <a:bodyPr/>
          <a:lstStyle/>
          <a:p>
            <a:pPr algn="ctr">
              <a:buNone/>
              <a:defRPr/>
            </a:pPr>
            <a:endParaRPr lang="en-US" sz="1800" b="1" dirty="0" smtClean="0"/>
          </a:p>
          <a:p>
            <a:pPr>
              <a:buNone/>
              <a:defRPr/>
            </a:pPr>
            <a:endParaRPr lang="en-US" sz="1800" b="1" dirty="0" smtClean="0"/>
          </a:p>
          <a:p>
            <a:pPr>
              <a:buFont typeface="Wingdings" pitchFamily="2" charset="2"/>
              <a:buChar char="v"/>
              <a:defRPr/>
            </a:pPr>
            <a:endParaRPr lang="en-US" sz="1800" b="1" dirty="0" smtClean="0"/>
          </a:p>
          <a:p>
            <a:pPr>
              <a:buFont typeface="Wingdings" pitchFamily="2" charset="2"/>
              <a:buChar char="v"/>
              <a:defRPr/>
            </a:pPr>
            <a:endParaRPr lang="en-US" sz="1800" b="1" dirty="0" smtClean="0"/>
          </a:p>
        </p:txBody>
      </p:sp>
      <p:sp>
        <p:nvSpPr>
          <p:cNvPr id="7" name="Rectangle 6"/>
          <p:cNvSpPr/>
          <p:nvPr/>
        </p:nvSpPr>
        <p:spPr>
          <a:xfrm>
            <a:off x="228600" y="1173540"/>
            <a:ext cx="8534400" cy="1569660"/>
          </a:xfrm>
          <a:prstGeom prst="rect">
            <a:avLst/>
          </a:prstGeom>
        </p:spPr>
        <p:txBody>
          <a:bodyPr wrap="square">
            <a:spAutoFit/>
          </a:bodyPr>
          <a:lstStyle/>
          <a:p>
            <a:r>
              <a:rPr lang="en-IN" sz="1600" b="1" dirty="0"/>
              <a:t>Permanent Total Disablement </a:t>
            </a:r>
            <a:r>
              <a:rPr lang="en-IN" sz="1600" dirty="0"/>
              <a:t>means a bodily </a:t>
            </a:r>
            <a:r>
              <a:rPr lang="en-IN" sz="1600" b="1" dirty="0"/>
              <a:t>Injury </a:t>
            </a:r>
            <a:r>
              <a:rPr lang="en-IN" sz="1600" dirty="0"/>
              <a:t>caused by accidental, external, violent and visible means, which as a direct </a:t>
            </a:r>
            <a:r>
              <a:rPr lang="en-IN" sz="1600" dirty="0" smtClean="0"/>
              <a:t>consequence thereof </a:t>
            </a:r>
            <a:r>
              <a:rPr lang="en-IN" sz="1600" dirty="0"/>
              <a:t>totally disables and prevents the </a:t>
            </a:r>
            <a:r>
              <a:rPr lang="en-IN" sz="1600" b="1" dirty="0"/>
              <a:t>Insured Person </a:t>
            </a:r>
            <a:r>
              <a:rPr lang="en-IN" sz="1600" dirty="0"/>
              <a:t>from attending to any business or </a:t>
            </a:r>
            <a:r>
              <a:rPr lang="en-IN" sz="1600" b="1" dirty="0"/>
              <a:t>Occupation </a:t>
            </a:r>
            <a:r>
              <a:rPr lang="en-IN" sz="1600" dirty="0"/>
              <a:t>of any and every kind or if he/she has </a:t>
            </a:r>
            <a:r>
              <a:rPr lang="en-IN" sz="1600" dirty="0" smtClean="0"/>
              <a:t>no business </a:t>
            </a:r>
            <a:r>
              <a:rPr lang="en-IN" sz="1600" dirty="0"/>
              <a:t>or </a:t>
            </a:r>
            <a:r>
              <a:rPr lang="en-IN" sz="1600" b="1" dirty="0"/>
              <a:t>Occupation</a:t>
            </a:r>
            <a:r>
              <a:rPr lang="en-IN" sz="1600" dirty="0"/>
              <a:t>, from attending to his/her usual and normal duties that last for a continuous period of twelve calendar months from </a:t>
            </a:r>
            <a:r>
              <a:rPr lang="en-IN" sz="1600" dirty="0" smtClean="0"/>
              <a:t>the date </a:t>
            </a:r>
            <a:r>
              <a:rPr lang="en-IN" sz="1600" dirty="0"/>
              <a:t>of the </a:t>
            </a:r>
            <a:r>
              <a:rPr lang="en-IN" sz="1600" b="1" dirty="0"/>
              <a:t>Accident</a:t>
            </a:r>
            <a:r>
              <a:rPr lang="en-IN" sz="1600" dirty="0"/>
              <a:t>, with no hopes of improvement at the end of that period.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743200"/>
            <a:ext cx="8458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91346" y="5731362"/>
            <a:ext cx="5347854" cy="400110"/>
          </a:xfrm>
          <a:prstGeom prst="rect">
            <a:avLst/>
          </a:prstGeom>
          <a:noFill/>
        </p:spPr>
        <p:txBody>
          <a:bodyPr wrap="square" rtlCol="0">
            <a:spAutoFit/>
          </a:bodyPr>
          <a:lstStyle/>
          <a:p>
            <a:r>
              <a:rPr lang="en-US" sz="2000" b="1" dirty="0" smtClean="0">
                <a:solidFill>
                  <a:srgbClr val="CC6600"/>
                </a:solidFill>
              </a:rPr>
              <a:t>Note: PTD benefit is 150% of Sum Insured  </a:t>
            </a:r>
            <a:endParaRPr lang="en-IN" sz="2000" b="1" dirty="0">
              <a:solidFill>
                <a:srgbClr val="CC6600"/>
              </a:solidFill>
            </a:endParaRPr>
          </a:p>
        </p:txBody>
      </p:sp>
    </p:spTree>
    <p:extLst>
      <p:ext uri="{BB962C8B-B14F-4D97-AF65-F5344CB8AC3E}">
        <p14:creationId xmlns:p14="http://schemas.microsoft.com/office/powerpoint/2010/main" val="416249189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3" name="Content Placeholder 2"/>
          <p:cNvSpPr>
            <a:spLocks noGrp="1"/>
          </p:cNvSpPr>
          <p:nvPr>
            <p:ph idx="1"/>
          </p:nvPr>
        </p:nvSpPr>
        <p:spPr>
          <a:xfrm>
            <a:off x="304800" y="1905000"/>
            <a:ext cx="8382000" cy="1676400"/>
          </a:xfrm>
        </p:spPr>
        <p:txBody>
          <a:bodyPr/>
          <a:lstStyle/>
          <a:p>
            <a:pPr marL="0" indent="0">
              <a:buNone/>
            </a:pPr>
            <a:r>
              <a:rPr lang="en-IN" sz="1800" kern="1200" dirty="0" smtClean="0">
                <a:latin typeface="Arial" charset="0"/>
              </a:rPr>
              <a:t> </a:t>
            </a:r>
            <a:endParaRPr lang="en-US" sz="1800" b="1" dirty="0" smtClean="0"/>
          </a:p>
        </p:txBody>
      </p:sp>
      <p:sp>
        <p:nvSpPr>
          <p:cNvPr id="7" name="Rectangle 6"/>
          <p:cNvSpPr/>
          <p:nvPr/>
        </p:nvSpPr>
        <p:spPr>
          <a:xfrm>
            <a:off x="228600" y="1173540"/>
            <a:ext cx="8534400" cy="5816977"/>
          </a:xfrm>
          <a:prstGeom prst="rect">
            <a:avLst/>
          </a:prstGeom>
        </p:spPr>
        <p:txBody>
          <a:bodyPr wrap="square">
            <a:spAutoFit/>
          </a:bodyPr>
          <a:lstStyle/>
          <a:p>
            <a:r>
              <a:rPr lang="en-IN" sz="1600" b="1" dirty="0"/>
              <a:t>Permanent Total </a:t>
            </a:r>
            <a:r>
              <a:rPr lang="en-IN" sz="1600" b="1" dirty="0" smtClean="0"/>
              <a:t>Disablement (Special Condition)</a:t>
            </a:r>
          </a:p>
          <a:p>
            <a:endParaRPr lang="en-US" sz="1200" b="1" dirty="0"/>
          </a:p>
          <a:p>
            <a:pPr marL="0" indent="0">
              <a:buNone/>
            </a:pPr>
            <a:r>
              <a:rPr lang="en-IN" sz="1200" b="1" dirty="0" smtClean="0"/>
              <a:t>a) </a:t>
            </a:r>
            <a:r>
              <a:rPr lang="en-IN" sz="1400" b="1" dirty="0" smtClean="0"/>
              <a:t>Coma </a:t>
            </a:r>
            <a:r>
              <a:rPr lang="en-IN" sz="1400" b="1" dirty="0"/>
              <a:t>of Specified Severity</a:t>
            </a:r>
          </a:p>
          <a:p>
            <a:r>
              <a:rPr lang="en-IN" sz="1200" dirty="0"/>
              <a:t>i. If an </a:t>
            </a:r>
            <a:r>
              <a:rPr lang="en-IN" sz="1200" b="1" dirty="0"/>
              <a:t>Insured Person </a:t>
            </a:r>
            <a:r>
              <a:rPr lang="en-IN" sz="1200" dirty="0"/>
              <a:t>sustains </a:t>
            </a:r>
            <a:r>
              <a:rPr lang="en-IN" sz="1200" b="1" dirty="0"/>
              <a:t>Injury </a:t>
            </a:r>
            <a:r>
              <a:rPr lang="en-IN" sz="1200" dirty="0"/>
              <a:t>which directly results in the </a:t>
            </a:r>
            <a:r>
              <a:rPr lang="en-IN" sz="1200" b="1" dirty="0"/>
              <a:t>Insured Person </a:t>
            </a:r>
            <a:r>
              <a:rPr lang="en-IN" sz="1200" dirty="0"/>
              <a:t>being in an </a:t>
            </a:r>
            <a:r>
              <a:rPr lang="en-IN" sz="1200" b="1" dirty="0"/>
              <a:t>Intensive Care Unit </a:t>
            </a:r>
            <a:r>
              <a:rPr lang="en-IN" sz="1200" dirty="0"/>
              <a:t>of a </a:t>
            </a:r>
            <a:r>
              <a:rPr lang="en-IN" sz="1200" b="1" dirty="0"/>
              <a:t>Hospital </a:t>
            </a:r>
            <a:r>
              <a:rPr lang="en-IN" sz="1200" dirty="0"/>
              <a:t>in a state </a:t>
            </a:r>
            <a:r>
              <a:rPr lang="en-IN" sz="1200" dirty="0" smtClean="0"/>
              <a:t>of </a:t>
            </a:r>
            <a:r>
              <a:rPr lang="en-IN" sz="1200" b="1" dirty="0" smtClean="0"/>
              <a:t>Coma </a:t>
            </a:r>
            <a:r>
              <a:rPr lang="en-IN" sz="1200" b="1" dirty="0"/>
              <a:t>of Specified Severity</a:t>
            </a:r>
            <a:r>
              <a:rPr lang="en-IN" sz="1200" dirty="0"/>
              <a:t>, within 30 days of the date of </a:t>
            </a:r>
            <a:r>
              <a:rPr lang="en-IN" sz="1200" b="1" dirty="0"/>
              <a:t>Accident</a:t>
            </a:r>
            <a:r>
              <a:rPr lang="en-IN" sz="1200" dirty="0"/>
              <a:t>, then </a:t>
            </a:r>
            <a:r>
              <a:rPr lang="en-IN" sz="1200" b="1" dirty="0"/>
              <a:t>We </a:t>
            </a:r>
            <a:r>
              <a:rPr lang="en-IN" sz="1200" dirty="0"/>
              <a:t>will pay to the </a:t>
            </a:r>
            <a:r>
              <a:rPr lang="en-IN" sz="1200" b="1" dirty="0"/>
              <a:t>Insured Person </a:t>
            </a:r>
            <a:r>
              <a:rPr lang="en-IN" sz="1200" dirty="0"/>
              <a:t>the </a:t>
            </a:r>
            <a:r>
              <a:rPr lang="en-IN" sz="1200" b="1" dirty="0"/>
              <a:t>Sum Insured </a:t>
            </a:r>
            <a:r>
              <a:rPr lang="en-IN" sz="1200" dirty="0"/>
              <a:t>stated in </a:t>
            </a:r>
            <a:r>
              <a:rPr lang="en-IN" sz="1200" dirty="0" smtClean="0"/>
              <a:t>the Permanent </a:t>
            </a:r>
            <a:r>
              <a:rPr lang="en-IN" sz="1200" dirty="0"/>
              <a:t>Total Disablement section of the </a:t>
            </a:r>
            <a:r>
              <a:rPr lang="en-IN" sz="1200" b="1" dirty="0"/>
              <a:t>Schedule</a:t>
            </a:r>
            <a:r>
              <a:rPr lang="en-IN" sz="1200" dirty="0"/>
              <a:t>.</a:t>
            </a:r>
          </a:p>
          <a:p>
            <a:r>
              <a:rPr lang="en-IN" sz="1200" dirty="0"/>
              <a:t>ii. The </a:t>
            </a:r>
            <a:r>
              <a:rPr lang="en-IN" sz="1200" b="1" dirty="0"/>
              <a:t>Coma of Specified Severity </a:t>
            </a:r>
            <a:r>
              <a:rPr lang="en-IN" sz="1200" dirty="0"/>
              <a:t>should be for a minimum continuous period of 180 days or more for any benefits to be payable.</a:t>
            </a:r>
          </a:p>
          <a:p>
            <a:endParaRPr lang="en-IN" sz="1200" dirty="0" smtClean="0"/>
          </a:p>
          <a:p>
            <a:r>
              <a:rPr lang="en-IN" sz="1400" dirty="0" smtClean="0"/>
              <a:t>b</a:t>
            </a:r>
            <a:r>
              <a:rPr lang="en-IN" sz="1400" dirty="0"/>
              <a:t>) </a:t>
            </a:r>
            <a:r>
              <a:rPr lang="en-IN" sz="1400" b="1" dirty="0"/>
              <a:t>Permanent Paralysis of </a:t>
            </a:r>
            <a:r>
              <a:rPr lang="en-IN" sz="1400" b="1" dirty="0" smtClean="0"/>
              <a:t>Limbs </a:t>
            </a:r>
            <a:r>
              <a:rPr lang="en-IN" sz="1200" dirty="0" smtClean="0"/>
              <a:t>arising </a:t>
            </a:r>
            <a:r>
              <a:rPr lang="en-IN" sz="1200" dirty="0"/>
              <a:t>out of accident should be for a minimum continuous period of 12 months or more for any benefits to </a:t>
            </a:r>
            <a:r>
              <a:rPr lang="en-IN" sz="1200" dirty="0" smtClean="0"/>
              <a:t>be payable</a:t>
            </a:r>
            <a:r>
              <a:rPr lang="en-IN" sz="1200" dirty="0"/>
              <a:t>. And should be confirmed by specialist medical practitioner.</a:t>
            </a:r>
          </a:p>
          <a:p>
            <a:endParaRPr lang="en-IN" sz="1200" dirty="0" smtClean="0"/>
          </a:p>
          <a:p>
            <a:r>
              <a:rPr lang="en-IN" sz="1400" dirty="0" smtClean="0"/>
              <a:t>c</a:t>
            </a:r>
            <a:r>
              <a:rPr lang="en-IN" sz="1400" dirty="0"/>
              <a:t>) </a:t>
            </a:r>
            <a:r>
              <a:rPr lang="en-IN" sz="1400" b="1" dirty="0"/>
              <a:t>Accidental Head </a:t>
            </a:r>
            <a:r>
              <a:rPr lang="en-IN" sz="1400" b="1" dirty="0" smtClean="0"/>
              <a:t>injury</a:t>
            </a:r>
            <a:r>
              <a:rPr lang="en-IN" sz="1400" dirty="0" smtClean="0"/>
              <a:t> </a:t>
            </a:r>
            <a:r>
              <a:rPr lang="en-IN" sz="1200" dirty="0"/>
              <a:t>must result in an inability to perform at least four (4) of the following Activities of Daily Living either with or </a:t>
            </a:r>
            <a:r>
              <a:rPr lang="en-IN" sz="1200" dirty="0" smtClean="0"/>
              <a:t>without the </a:t>
            </a:r>
            <a:r>
              <a:rPr lang="en-IN" sz="1200" dirty="0"/>
              <a:t>use of mechanical equipment, special devices or other aids and adaptations in use for disabled persons. For the purpose of this </a:t>
            </a:r>
            <a:r>
              <a:rPr lang="en-IN" sz="1200" dirty="0" smtClean="0"/>
              <a:t>benefit, the </a:t>
            </a:r>
            <a:r>
              <a:rPr lang="en-IN" sz="1200" dirty="0"/>
              <a:t>word “permanent” shall mean beyond the scope of recovery with current medical knowledge and technology.</a:t>
            </a:r>
          </a:p>
          <a:p>
            <a:r>
              <a:rPr lang="en-IN" sz="1200" dirty="0"/>
              <a:t>The Activities of Daily Living are:</a:t>
            </a:r>
          </a:p>
          <a:p>
            <a:r>
              <a:rPr lang="en-IN" sz="1200" dirty="0"/>
              <a:t>i. Washing: the ability to wash in the bath or shower (including getting into and out of the bath or shower) or wash satisfactorily by other means;</a:t>
            </a:r>
          </a:p>
          <a:p>
            <a:r>
              <a:rPr lang="en-IN" sz="1200" dirty="0"/>
              <a:t>ii. Dressing: the ability to put on, take off, secure and unfasten all garments and, as appropriate, any braces, artificial limbs or other </a:t>
            </a:r>
            <a:r>
              <a:rPr lang="en-IN" sz="1200" dirty="0" smtClean="0"/>
              <a:t>surgical appliances</a:t>
            </a:r>
            <a:r>
              <a:rPr lang="en-IN" sz="1200" dirty="0"/>
              <a:t>;</a:t>
            </a:r>
          </a:p>
          <a:p>
            <a:r>
              <a:rPr lang="en-IN" sz="1200" dirty="0"/>
              <a:t>iii. Transferring: the ability to move from a bed to an upright chair or wheelchair and vice versa;</a:t>
            </a:r>
          </a:p>
          <a:p>
            <a:r>
              <a:rPr lang="en-IN" sz="1200" dirty="0"/>
              <a:t>iv. Mobility: the ability to move indoors from room to room on level surfaces;</a:t>
            </a:r>
          </a:p>
          <a:p>
            <a:r>
              <a:rPr lang="en-IN" sz="1200" dirty="0"/>
              <a:t>v. Toileting: the ability to use the lavatory or otherwise manage bowel and bladder functions so as to maintain a satisfactory level of </a:t>
            </a:r>
            <a:r>
              <a:rPr lang="en-IN" sz="1200" dirty="0" smtClean="0"/>
              <a:t>personal hygiene</a:t>
            </a:r>
            <a:r>
              <a:rPr lang="en-IN" sz="1200" dirty="0"/>
              <a:t>;</a:t>
            </a:r>
          </a:p>
          <a:p>
            <a:r>
              <a:rPr lang="en-IN" sz="1200" dirty="0"/>
              <a:t>vi. Feeding: the ability to feed oneself once food has been prepared and made available.</a:t>
            </a:r>
            <a:endParaRPr lang="en-US" sz="1200" b="1" dirty="0"/>
          </a:p>
          <a:p>
            <a:pPr>
              <a:buFont typeface="Wingdings" pitchFamily="2" charset="2"/>
              <a:buChar char="v"/>
              <a:defRPr/>
            </a:pPr>
            <a:endParaRPr lang="en-US" sz="1200" b="1" dirty="0"/>
          </a:p>
          <a:p>
            <a:endParaRPr lang="en-IN" sz="1200" b="1" dirty="0" smtClean="0"/>
          </a:p>
          <a:p>
            <a:endParaRPr lang="en-US" sz="1200" b="1" dirty="0"/>
          </a:p>
          <a:p>
            <a:endParaRPr lang="en-IN" sz="1200" dirty="0"/>
          </a:p>
        </p:txBody>
      </p:sp>
    </p:spTree>
    <p:extLst>
      <p:ext uri="{BB962C8B-B14F-4D97-AF65-F5344CB8AC3E}">
        <p14:creationId xmlns:p14="http://schemas.microsoft.com/office/powerpoint/2010/main" val="419492203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2800" dirty="0" smtClean="0"/>
              <a:t>  A Few Definitions and feature descriptions</a:t>
            </a:r>
          </a:p>
        </p:txBody>
      </p:sp>
      <p:sp>
        <p:nvSpPr>
          <p:cNvPr id="2" name="Rectangle 1"/>
          <p:cNvSpPr/>
          <p:nvPr/>
        </p:nvSpPr>
        <p:spPr>
          <a:xfrm>
            <a:off x="228600" y="1150203"/>
            <a:ext cx="8458200" cy="830997"/>
          </a:xfrm>
          <a:prstGeom prst="rect">
            <a:avLst/>
          </a:prstGeom>
        </p:spPr>
        <p:txBody>
          <a:bodyPr wrap="square">
            <a:spAutoFit/>
          </a:bodyPr>
          <a:lstStyle/>
          <a:p>
            <a:r>
              <a:rPr lang="en-IN" sz="1600" b="1" dirty="0"/>
              <a:t>Permanent Partial Disablement </a:t>
            </a:r>
            <a:r>
              <a:rPr lang="en-IN" sz="1600" dirty="0"/>
              <a:t>means a bodily </a:t>
            </a:r>
            <a:r>
              <a:rPr lang="en-IN" sz="1600" b="1" dirty="0"/>
              <a:t>Injury </a:t>
            </a:r>
            <a:r>
              <a:rPr lang="en-IN" sz="1600" dirty="0"/>
              <a:t>caused by accidental, external, violent and visible means, which as a </a:t>
            </a:r>
            <a:r>
              <a:rPr lang="en-IN" sz="1600" dirty="0" smtClean="0"/>
              <a:t>direct consequence </a:t>
            </a:r>
            <a:r>
              <a:rPr lang="en-IN" sz="1600" dirty="0"/>
              <a:t>thereof, disables any part of the </a:t>
            </a:r>
            <a:r>
              <a:rPr lang="en-IN" sz="1600" b="1" dirty="0"/>
              <a:t>Limbs </a:t>
            </a:r>
            <a:r>
              <a:rPr lang="en-IN" sz="1600" dirty="0"/>
              <a:t>or organs of the body of the </a:t>
            </a:r>
            <a:r>
              <a:rPr lang="en-IN" sz="1600" b="1" dirty="0"/>
              <a:t>Insured </a:t>
            </a:r>
            <a:r>
              <a:rPr lang="en-IN" sz="1600" b="1" dirty="0" smtClean="0"/>
              <a:t>Person</a:t>
            </a:r>
            <a:endParaRPr lang="en-IN"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2017800"/>
            <a:ext cx="8610598"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600" y="5257800"/>
            <a:ext cx="8610600" cy="77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44299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IsActive xmlns="34b09e2f-0383-41f5-b65e-e2b9199fb399">true</IsActive>
  </documentManagement>
</p:properties>
</file>

<file path=customXml/itemProps1.xml><?xml version="1.0" encoding="utf-8"?>
<ds:datastoreItem xmlns:ds="http://schemas.openxmlformats.org/officeDocument/2006/customXml" ds:itemID="{E932EB45-7B4B-49D5-A076-7CF985EC08D3}">
  <ds:schemaRefs>
    <ds:schemaRef ds:uri="http://schemas.microsoft.com/sharepoint/v3/contenttype/forms"/>
  </ds:schemaRefs>
</ds:datastoreItem>
</file>

<file path=customXml/itemProps2.xml><?xml version="1.0" encoding="utf-8"?>
<ds:datastoreItem xmlns:ds="http://schemas.openxmlformats.org/officeDocument/2006/customXml" ds:itemID="{A00CE04A-CA02-4FB5-8B73-B29798996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1C1779-2D7F-45E4-8C78-93F18C70ECAF}">
  <ds:schemaRefs>
    <ds:schemaRef ds:uri="http://schemas.microsoft.com/office/infopath/2007/PartnerControls"/>
    <ds:schemaRef ds:uri="6e9a517d-cacc-4f94-8a1e-c930d5ece0fd"/>
    <ds:schemaRef ds:uri="http://schemas.openxmlformats.org/package/2006/metadata/core-properties"/>
    <ds:schemaRef ds:uri="http://schemas.microsoft.com/office/2006/metadata/properties"/>
    <ds:schemaRef ds:uri="34b09e2f-0383-41f5-b65e-e2b9199fb399"/>
    <ds:schemaRef ds:uri="http://schemas.microsoft.com/office/2006/documentManagement/types"/>
    <ds:schemaRef ds:uri="http://purl.org/dc/elements/1.1/"/>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7815</TotalTime>
  <Words>7301</Words>
  <Application>Microsoft Office PowerPoint</Application>
  <PresentationFormat>On-screen Show (4:3)</PresentationFormat>
  <Paragraphs>724</Paragraphs>
  <Slides>48</Slides>
  <Notes>15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Arial Black</vt:lpstr>
      <vt:lpstr>Wingdings</vt:lpstr>
      <vt:lpstr>2_Default Design</vt:lpstr>
      <vt:lpstr>PowerPoint Presentation</vt:lpstr>
      <vt:lpstr>  What is Personal Accident</vt:lpstr>
      <vt:lpstr>  What is Personal Accident Insurance </vt:lpstr>
      <vt:lpstr>  Why is Personal Accident insurance needed</vt:lpstr>
      <vt:lpstr>  What is Personal Accident Insurance </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Specific conditions applicable to Primary Covers section </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A Few Definitions and feature descriptions</vt:lpstr>
      <vt:lpstr>    Eligibility</vt:lpstr>
      <vt:lpstr>   Minima Maxima </vt:lpstr>
      <vt:lpstr>   Minima Maxima </vt:lpstr>
      <vt:lpstr>   Minima Maxima </vt:lpstr>
      <vt:lpstr>  Rate of Premium per 1000 sum insured (GST extra)</vt:lpstr>
      <vt:lpstr>  Rate of Premium per 1000 sum insured (GST extra)</vt:lpstr>
      <vt:lpstr>  Guidelines for Sum Insured</vt:lpstr>
      <vt:lpstr>  Risk Classification</vt:lpstr>
      <vt:lpstr>  Guidelines for Issuance </vt:lpstr>
      <vt:lpstr>  Underwriting Documents</vt:lpstr>
      <vt:lpstr>  </vt:lpstr>
      <vt:lpstr>  General Exclusions </vt:lpstr>
      <vt:lpstr>  General Exclusions </vt:lpstr>
      <vt:lpstr>  Standard Conditions</vt:lpstr>
      <vt:lpstr>  Illustrations </vt:lpstr>
      <vt:lpstr>  Claims Procedure </vt:lpstr>
      <vt:lpstr>  Claims Settlement </vt:lpstr>
      <vt:lpstr>  Claims Settlement – Hospitalization  </vt:lpstr>
      <vt:lpstr>  Claim Procedure</vt:lpstr>
      <vt:lpstr>FAQs</vt:lpstr>
      <vt:lpstr>FAQs</vt:lpstr>
      <vt:lpstr>FAQs</vt:lpstr>
      <vt:lpstr>FAQs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Suraksha</dc:title>
  <dc:creator>880895</dc:creator>
  <cp:lastModifiedBy>PRASHANT SHINDE</cp:lastModifiedBy>
  <cp:revision>401</cp:revision>
  <dcterms:created xsi:type="dcterms:W3CDTF">2008-09-24T12:51:14Z</dcterms:created>
  <dcterms:modified xsi:type="dcterms:W3CDTF">2021-01-07T09:30:33Z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