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37"/>
  </p:notesMasterIdLst>
  <p:handoutMasterIdLst>
    <p:handoutMasterId r:id="rId38"/>
  </p:handoutMasterIdLst>
  <p:sldIdLst>
    <p:sldId id="256" r:id="rId5"/>
    <p:sldId id="308" r:id="rId6"/>
    <p:sldId id="307" r:id="rId7"/>
    <p:sldId id="312" r:id="rId8"/>
    <p:sldId id="309" r:id="rId9"/>
    <p:sldId id="310" r:id="rId10"/>
    <p:sldId id="311" r:id="rId11"/>
    <p:sldId id="261" r:id="rId12"/>
    <p:sldId id="314" r:id="rId13"/>
    <p:sldId id="264" r:id="rId14"/>
    <p:sldId id="265" r:id="rId15"/>
    <p:sldId id="266" r:id="rId16"/>
    <p:sldId id="315" r:id="rId17"/>
    <p:sldId id="267" r:id="rId18"/>
    <p:sldId id="268" r:id="rId19"/>
    <p:sldId id="271" r:id="rId20"/>
    <p:sldId id="304" r:id="rId21"/>
    <p:sldId id="325" r:id="rId22"/>
    <p:sldId id="324" r:id="rId23"/>
    <p:sldId id="273" r:id="rId24"/>
    <p:sldId id="274" r:id="rId25"/>
    <p:sldId id="275" r:id="rId26"/>
    <p:sldId id="277" r:id="rId27"/>
    <p:sldId id="279" r:id="rId28"/>
    <p:sldId id="281" r:id="rId29"/>
    <p:sldId id="321" r:id="rId30"/>
    <p:sldId id="322" r:id="rId31"/>
    <p:sldId id="323" r:id="rId32"/>
    <p:sldId id="320" r:id="rId33"/>
    <p:sldId id="318" r:id="rId34"/>
    <p:sldId id="319" r:id="rId35"/>
    <p:sldId id="306" r:id="rId36"/>
  </p:sldIdLst>
  <p:sldSz cx="6858000" cy="9906000" type="A4"/>
  <p:notesSz cx="6669088" cy="9775825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334" y="5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242" y="-90"/>
      </p:cViewPr>
      <p:guideLst>
        <p:guide orient="horz" pos="3079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30D9E6-2FC9-4791-8530-A7FD8F0FA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23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65338" y="733425"/>
            <a:ext cx="25384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35588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74C532-73BD-48E6-A5D1-629CC9B34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710166"/>
            <a:ext cx="6858000" cy="2123369"/>
          </a:xfrm>
        </p:spPr>
        <p:txBody>
          <a:bodyPr/>
          <a:lstStyle>
            <a:lvl1pPr>
              <a:defRPr sz="2625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020880"/>
            <a:ext cx="1600200" cy="687917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020880"/>
            <a:ext cx="2171700" cy="687917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9020880"/>
            <a:ext cx="1600200" cy="687917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F0AFDC82-BAD0-45CF-AE3A-BBB86F20D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220137"/>
            <a:ext cx="1485899" cy="100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/>
          <a:srcRect r="21050"/>
          <a:stretch/>
        </p:blipFill>
        <p:spPr>
          <a:xfrm>
            <a:off x="0" y="0"/>
            <a:ext cx="150400" cy="9906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020880"/>
            <a:ext cx="2171700" cy="6879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686FC-D6A3-46EE-A8E5-D6773DB04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62539" y="396701"/>
            <a:ext cx="1632347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117" y="396701"/>
            <a:ext cx="4785122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020880"/>
            <a:ext cx="2171700" cy="6879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3E659-8BDF-4D7E-9545-23D08EBE4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17" y="396701"/>
            <a:ext cx="6531769" cy="10593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1651002"/>
            <a:ext cx="3028950" cy="71979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51002"/>
            <a:ext cx="3028950" cy="71979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020880"/>
            <a:ext cx="2171700" cy="6879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A557B-81F5-4617-9858-6D596DFA7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17" y="396701"/>
            <a:ext cx="6531769" cy="10593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2900" y="1651002"/>
            <a:ext cx="6172200" cy="719790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020880"/>
            <a:ext cx="2171700" cy="6879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5BFBB-6041-476D-9B65-146AC2AE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rgbClr val="C21C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5" y="312355"/>
            <a:ext cx="1333240" cy="100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26645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FE4B5-43E7-4A12-9F1B-699375449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8986487"/>
            <a:ext cx="1293019" cy="48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86" indent="0">
              <a:buNone/>
              <a:defRPr sz="1350"/>
            </a:lvl2pPr>
            <a:lvl3pPr marL="685771" indent="0">
              <a:buNone/>
              <a:defRPr sz="1200"/>
            </a:lvl3pPr>
            <a:lvl4pPr marL="1028657" indent="0">
              <a:buNone/>
              <a:defRPr sz="1050"/>
            </a:lvl4pPr>
            <a:lvl5pPr marL="1371543" indent="0">
              <a:buNone/>
              <a:defRPr sz="1050"/>
            </a:lvl5pPr>
            <a:lvl6pPr marL="1714428" indent="0">
              <a:buNone/>
              <a:defRPr sz="1050"/>
            </a:lvl6pPr>
            <a:lvl7pPr marL="2057314" indent="0">
              <a:buNone/>
              <a:defRPr sz="1050"/>
            </a:lvl7pPr>
            <a:lvl8pPr marL="2400200" indent="0">
              <a:buNone/>
              <a:defRPr sz="1050"/>
            </a:lvl8pPr>
            <a:lvl9pPr marL="2743085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CC698-EA5B-4060-982F-0B459B7B2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51002"/>
            <a:ext cx="3028950" cy="71979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51002"/>
            <a:ext cx="3028950" cy="71979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020880"/>
            <a:ext cx="2171700" cy="6879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594A-9AF9-46AC-BA44-0D8325D1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886" indent="0">
              <a:buNone/>
              <a:defRPr sz="1500" b="1"/>
            </a:lvl2pPr>
            <a:lvl3pPr marL="685771" indent="0">
              <a:buNone/>
              <a:defRPr sz="1350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886" indent="0">
              <a:buNone/>
              <a:defRPr sz="1500" b="1"/>
            </a:lvl2pPr>
            <a:lvl3pPr marL="685771" indent="0">
              <a:buNone/>
              <a:defRPr sz="1350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020880"/>
            <a:ext cx="2171700" cy="6879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AD589-A658-4E2E-9D5E-96041F5A3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020880"/>
            <a:ext cx="2171700" cy="6879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7EBB2-0D1F-43FB-885B-6802899A1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020880"/>
            <a:ext cx="2171700" cy="6879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860BF-7C1F-4969-BF83-56D7C1C2F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050"/>
            </a:lvl1pPr>
            <a:lvl2pPr marL="342886" indent="0">
              <a:buNone/>
              <a:defRPr sz="900"/>
            </a:lvl2pPr>
            <a:lvl3pPr marL="685771" indent="0">
              <a:buNone/>
              <a:defRPr sz="750"/>
            </a:lvl3pPr>
            <a:lvl4pPr marL="1028657" indent="0">
              <a:buNone/>
              <a:defRPr sz="675"/>
            </a:lvl4pPr>
            <a:lvl5pPr marL="1371543" indent="0">
              <a:buNone/>
              <a:defRPr sz="675"/>
            </a:lvl5pPr>
            <a:lvl6pPr marL="1714428" indent="0">
              <a:buNone/>
              <a:defRPr sz="675"/>
            </a:lvl6pPr>
            <a:lvl7pPr marL="2057314" indent="0">
              <a:buNone/>
              <a:defRPr sz="675"/>
            </a:lvl7pPr>
            <a:lvl8pPr marL="2400200" indent="0">
              <a:buNone/>
              <a:defRPr sz="675"/>
            </a:lvl8pPr>
            <a:lvl9pPr marL="2743085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020880"/>
            <a:ext cx="2171700" cy="6879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2884E-442C-4105-A782-A04C97C82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2400"/>
            </a:lvl1pPr>
            <a:lvl2pPr marL="342886" indent="0">
              <a:buNone/>
              <a:defRPr sz="2100"/>
            </a:lvl2pPr>
            <a:lvl3pPr marL="685771" indent="0">
              <a:buNone/>
              <a:defRPr sz="1800"/>
            </a:lvl3pPr>
            <a:lvl4pPr marL="1028657" indent="0">
              <a:buNone/>
              <a:defRPr sz="1500"/>
            </a:lvl4pPr>
            <a:lvl5pPr marL="1371543" indent="0">
              <a:buNone/>
              <a:defRPr sz="1500"/>
            </a:lvl5pPr>
            <a:lvl6pPr marL="1714428" indent="0">
              <a:buNone/>
              <a:defRPr sz="1500"/>
            </a:lvl6pPr>
            <a:lvl7pPr marL="2057314" indent="0">
              <a:buNone/>
              <a:defRPr sz="1500"/>
            </a:lvl7pPr>
            <a:lvl8pPr marL="2400200" indent="0">
              <a:buNone/>
              <a:defRPr sz="1500"/>
            </a:lvl8pPr>
            <a:lvl9pPr marL="2743085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050"/>
            </a:lvl1pPr>
            <a:lvl2pPr marL="342886" indent="0">
              <a:buNone/>
              <a:defRPr sz="900"/>
            </a:lvl2pPr>
            <a:lvl3pPr marL="685771" indent="0">
              <a:buNone/>
              <a:defRPr sz="750"/>
            </a:lvl3pPr>
            <a:lvl4pPr marL="1028657" indent="0">
              <a:buNone/>
              <a:defRPr sz="675"/>
            </a:lvl4pPr>
            <a:lvl5pPr marL="1371543" indent="0">
              <a:buNone/>
              <a:defRPr sz="675"/>
            </a:lvl5pPr>
            <a:lvl6pPr marL="1714428" indent="0">
              <a:buNone/>
              <a:defRPr sz="675"/>
            </a:lvl6pPr>
            <a:lvl7pPr marL="2057314" indent="0">
              <a:buNone/>
              <a:defRPr sz="675"/>
            </a:lvl7pPr>
            <a:lvl8pPr marL="2400200" indent="0">
              <a:buNone/>
              <a:defRPr sz="675"/>
            </a:lvl8pPr>
            <a:lvl9pPr marL="2743085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020880"/>
            <a:ext cx="2171700" cy="6879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31D57-3423-4529-9468-A3E5B026A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3117" y="396701"/>
            <a:ext cx="6531769" cy="10593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651002"/>
            <a:ext cx="6172200" cy="719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1" y="9374013"/>
            <a:ext cx="1768079" cy="57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6400" y="9355667"/>
            <a:ext cx="800100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186CABA1-1EBA-4F65-AC0C-17F2AB13A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6" cstate="print"/>
          <a:srcRect l="1" r="14959" b="85913"/>
          <a:stretch/>
        </p:blipFill>
        <p:spPr>
          <a:xfrm>
            <a:off x="0" y="0"/>
            <a:ext cx="162000" cy="13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9" r:id="rId14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342886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685771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028657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371543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11922" indent="-211922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189" indent="-214304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857214" indent="-171443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00" indent="-17144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542986" indent="-17144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1885871" indent="-171443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757" indent="-171443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643" indent="-171443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528" indent="-171443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1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3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0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5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in/url?sa=i&amp;rct=j&amp;q=&amp;esrc=s&amp;frm=1&amp;source=images&amp;cd=&amp;cad=rja&amp;uact=8&amp;ved=0ahUKEwjcxdm9u5nKAhXRCI4KHTCdBS4QjRwIBw&amp;url=http://www.volkswagen-finance.co.in/content/sites/vwbank/vwfinance_co_in/en/home/motor_insurance.html&amp;psig=AFQjCNFbDcIHxpKQw4C15jgySzU_Wo2wMQ&amp;ust=145231664331111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co.in/url?sa=i&amp;rct=j&amp;q=&amp;esrc=s&amp;frm=1&amp;source=images&amp;cd=&amp;cad=rja&amp;uact=8&amp;ved=0ahUKEwitrOmmhZrKAhVLjo4KHSrmC3sQjRwIBw&amp;url=http://www.indiainsurance.co/blog/vehicle-insurance/buy-a-smart-motor-insurance-cover-buy-peace-of-mind/&amp;psig=AFQjCNHQGVAQDUwGEV_OmW3Cw8ub7PJuJQ&amp;ust=145233234924155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google.co.in/url?sa=i&amp;rct=j&amp;q=&amp;esrc=s&amp;frm=1&amp;source=images&amp;cd=&amp;cad=rja&amp;uact=8&amp;ved=0ahUKEwiW5PzUhprKAhXHUY4KHf8oAzMQjRwIBw&amp;url=http://www.loyalinsurance.in/car-insurance-india.asp&amp;psig=AFQjCNHQGVAQDUwGEV_OmW3Cw8ub7PJuJQ&amp;ust=1452332349241559" TargetMode="Externa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2381251"/>
            <a:ext cx="6858000" cy="1102519"/>
          </a:xfrm>
        </p:spPr>
        <p:txBody>
          <a:bodyPr/>
          <a:lstStyle/>
          <a:p>
            <a:pPr eaLnBrk="1" hangingPunct="1"/>
            <a:r>
              <a:rPr lang="en-US" dirty="0" smtClean="0"/>
              <a:t>Motor Insurance </a:t>
            </a:r>
          </a:p>
        </p:txBody>
      </p:sp>
      <p:pic>
        <p:nvPicPr>
          <p:cNvPr id="45058" name="Picture 2" descr="http://www.volkswagen-finance.co.in/content/sites/vwbank/vwfinance_co_in/en/home/motor_insurance/_jcr_content/stage/items/c900_image.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3181350"/>
            <a:ext cx="668655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Compulsory Excess 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7047" y="1600200"/>
            <a:ext cx="6172200" cy="7197902"/>
          </a:xfrm>
        </p:spPr>
        <p:txBody>
          <a:bodyPr/>
          <a:lstStyle/>
          <a:p>
            <a:endParaRPr lang="en-US" dirty="0" smtClean="0"/>
          </a:p>
          <a:p>
            <a:pPr lvl="1"/>
            <a:r>
              <a:rPr lang="en-US" dirty="0" smtClean="0"/>
              <a:t>Car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Vehicle </a:t>
            </a:r>
            <a:r>
              <a:rPr lang="en-US" dirty="0" err="1" smtClean="0"/>
              <a:t>upto</a:t>
            </a:r>
            <a:r>
              <a:rPr lang="en-US" dirty="0" smtClean="0"/>
              <a:t>                                                                            </a:t>
            </a:r>
          </a:p>
          <a:p>
            <a:pPr marL="342885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Vehicle above                                                                          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Motorized Two Wheelers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Horizontal Scroll 4"/>
          <p:cNvSpPr/>
          <p:nvPr/>
        </p:nvSpPr>
        <p:spPr>
          <a:xfrm>
            <a:off x="2209800" y="2571750"/>
            <a:ext cx="1554480" cy="7315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1500 CC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3996690" y="2514601"/>
            <a:ext cx="1280160" cy="7315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Excess</a:t>
            </a:r>
          </a:p>
        </p:txBody>
      </p:sp>
      <p:sp>
        <p:nvSpPr>
          <p:cNvPr id="8" name="Explosion 1 7"/>
          <p:cNvSpPr/>
          <p:nvPr/>
        </p:nvSpPr>
        <p:spPr>
          <a:xfrm>
            <a:off x="5311140" y="2400300"/>
            <a:ext cx="1463040" cy="7315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Rs.1000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2209800" y="3200400"/>
            <a:ext cx="1554480" cy="7315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1500 CC</a:t>
            </a:r>
          </a:p>
        </p:txBody>
      </p:sp>
      <p:sp>
        <p:nvSpPr>
          <p:cNvPr id="10" name="Notched Right Arrow 9"/>
          <p:cNvSpPr/>
          <p:nvPr/>
        </p:nvSpPr>
        <p:spPr>
          <a:xfrm>
            <a:off x="3996690" y="3143250"/>
            <a:ext cx="1280160" cy="7315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Excess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368291" y="3086100"/>
            <a:ext cx="1463040" cy="7315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Rs.2000</a:t>
            </a:r>
          </a:p>
        </p:txBody>
      </p:sp>
      <p:sp>
        <p:nvSpPr>
          <p:cNvPr id="12" name="Notched Right Arrow 11"/>
          <p:cNvSpPr/>
          <p:nvPr/>
        </p:nvSpPr>
        <p:spPr>
          <a:xfrm>
            <a:off x="3996690" y="4000500"/>
            <a:ext cx="1371600" cy="7315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Excess</a:t>
            </a:r>
          </a:p>
        </p:txBody>
      </p:sp>
      <p:sp>
        <p:nvSpPr>
          <p:cNvPr id="13" name="Explosion 1 12"/>
          <p:cNvSpPr/>
          <p:nvPr/>
        </p:nvSpPr>
        <p:spPr>
          <a:xfrm>
            <a:off x="5425440" y="3886200"/>
            <a:ext cx="1463040" cy="7315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Rs.100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Depreciation 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Rates For </a:t>
            </a:r>
          </a:p>
          <a:p>
            <a:r>
              <a:rPr lang="en-US" sz="1600" dirty="0" smtClean="0"/>
              <a:t>All rubber nylon/ plastic parts, </a:t>
            </a:r>
            <a:r>
              <a:rPr lang="en-US" sz="1600" dirty="0" err="1" smtClean="0"/>
              <a:t>tyres</a:t>
            </a:r>
            <a:r>
              <a:rPr lang="en-US" sz="1600" dirty="0" smtClean="0"/>
              <a:t> and tubes, batteries and air bags - 50%</a:t>
            </a:r>
          </a:p>
          <a:p>
            <a:r>
              <a:rPr lang="en-US" sz="1600" dirty="0" smtClean="0"/>
              <a:t>All </a:t>
            </a:r>
            <a:r>
              <a:rPr lang="en-US" sz="1600" dirty="0" err="1" smtClean="0"/>
              <a:t>fibre</a:t>
            </a:r>
            <a:r>
              <a:rPr lang="en-US" sz="1600" dirty="0" smtClean="0"/>
              <a:t> glass components  - 30%</a:t>
            </a:r>
          </a:p>
          <a:p>
            <a:r>
              <a:rPr lang="en-US" sz="1600" dirty="0" smtClean="0"/>
              <a:t>All parts made of glass- Nil</a:t>
            </a:r>
          </a:p>
          <a:p>
            <a:r>
              <a:rPr lang="en-US" sz="1600" dirty="0" smtClean="0"/>
              <a:t>All other parts including wooden parts is to be as per the following  schedule</a:t>
            </a:r>
          </a:p>
          <a:p>
            <a:endParaRPr lang="en-US" sz="1600" dirty="0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514350" y="4495800"/>
            <a:ext cx="6180536" cy="3429000"/>
            <a:chOff x="-3" y="400"/>
            <a:chExt cx="3394" cy="4553"/>
          </a:xfrm>
        </p:grpSpPr>
        <p:grpSp>
          <p:nvGrpSpPr>
            <p:cNvPr id="11269" name="Group 5"/>
            <p:cNvGrpSpPr>
              <a:grpSpLocks/>
            </p:cNvGrpSpPr>
            <p:nvPr/>
          </p:nvGrpSpPr>
          <p:grpSpPr bwMode="auto">
            <a:xfrm>
              <a:off x="0" y="403"/>
              <a:ext cx="3388" cy="4547"/>
              <a:chOff x="0" y="403"/>
              <a:chExt cx="3388" cy="4547"/>
            </a:xfrm>
          </p:grpSpPr>
          <p:grpSp>
            <p:nvGrpSpPr>
              <p:cNvPr id="11271" name="Group 6"/>
              <p:cNvGrpSpPr>
                <a:grpSpLocks/>
              </p:cNvGrpSpPr>
              <p:nvPr/>
            </p:nvGrpSpPr>
            <p:grpSpPr bwMode="auto">
              <a:xfrm>
                <a:off x="0" y="403"/>
                <a:ext cx="2084" cy="518"/>
                <a:chOff x="0" y="403"/>
                <a:chExt cx="2084" cy="518"/>
              </a:xfrm>
            </p:grpSpPr>
            <p:sp>
              <p:nvSpPr>
                <p:cNvPr id="11323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199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600" b="1" dirty="0">
                      <a:cs typeface="Times New Roman" pitchFamily="18" charset="0"/>
                    </a:rPr>
                    <a:t>AGE  OF  THE VEHICLE </a:t>
                  </a:r>
                </a:p>
                <a:p>
                  <a:pPr algn="just" eaLnBrk="0" hangingPunct="0"/>
                  <a:endParaRPr lang="en-US" sz="1600" b="1" dirty="0">
                    <a:cs typeface="Times New Roman" pitchFamily="18" charset="0"/>
                  </a:endParaRPr>
                </a:p>
              </p:txBody>
            </p:sp>
            <p:sp>
              <p:nvSpPr>
                <p:cNvPr id="11324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2084" cy="518"/>
                </a:xfrm>
                <a:prstGeom prst="rect">
                  <a:avLst/>
                </a:prstGeom>
                <a:noFill/>
                <a:ln w="9525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1272" name="Group 9"/>
              <p:cNvGrpSpPr>
                <a:grpSpLocks/>
              </p:cNvGrpSpPr>
              <p:nvPr/>
            </p:nvGrpSpPr>
            <p:grpSpPr bwMode="auto">
              <a:xfrm>
                <a:off x="2084" y="403"/>
                <a:ext cx="1304" cy="518"/>
                <a:chOff x="2084" y="403"/>
                <a:chExt cx="1304" cy="518"/>
              </a:xfrm>
            </p:grpSpPr>
            <p:sp>
              <p:nvSpPr>
                <p:cNvPr id="11321" name="Rectangle 10"/>
                <p:cNvSpPr>
                  <a:spLocks noChangeArrowheads="1"/>
                </p:cNvSpPr>
                <p:nvPr/>
              </p:nvSpPr>
              <p:spPr bwMode="auto">
                <a:xfrm>
                  <a:off x="2127" y="403"/>
                  <a:ext cx="121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400" b="1" dirty="0">
                      <a:cs typeface="Times New Roman" pitchFamily="18" charset="0"/>
                    </a:rPr>
                    <a:t>%  OF   </a:t>
                  </a:r>
                  <a:r>
                    <a:rPr lang="en-US" sz="1400" b="1" dirty="0" smtClean="0">
                      <a:cs typeface="Times New Roman" pitchFamily="18" charset="0"/>
                    </a:rPr>
                    <a:t>DEPRECIATION</a:t>
                  </a:r>
                  <a:endParaRPr lang="en-US" sz="1400" b="1" dirty="0">
                    <a:cs typeface="Times New Roman" pitchFamily="18" charset="0"/>
                  </a:endParaRPr>
                </a:p>
              </p:txBody>
            </p:sp>
            <p:sp>
              <p:nvSpPr>
                <p:cNvPr id="11322" name="Rectangle 11"/>
                <p:cNvSpPr>
                  <a:spLocks noChangeArrowheads="1"/>
                </p:cNvSpPr>
                <p:nvPr/>
              </p:nvSpPr>
              <p:spPr bwMode="auto">
                <a:xfrm>
                  <a:off x="2084" y="403"/>
                  <a:ext cx="1304" cy="518"/>
                </a:xfrm>
                <a:prstGeom prst="rect">
                  <a:avLst/>
                </a:prstGeom>
                <a:noFill/>
                <a:ln w="9525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  <p:grpSp>
            <p:nvGrpSpPr>
              <p:cNvPr id="11273" name="Group 12"/>
              <p:cNvGrpSpPr>
                <a:grpSpLocks/>
              </p:cNvGrpSpPr>
              <p:nvPr/>
            </p:nvGrpSpPr>
            <p:grpSpPr bwMode="auto">
              <a:xfrm>
                <a:off x="0" y="921"/>
                <a:ext cx="2084" cy="518"/>
                <a:chOff x="0" y="921"/>
                <a:chExt cx="2084" cy="518"/>
              </a:xfrm>
            </p:grpSpPr>
            <p:sp>
              <p:nvSpPr>
                <p:cNvPr id="11319" name="Rectangle 13"/>
                <p:cNvSpPr>
                  <a:spLocks noChangeArrowheads="1"/>
                </p:cNvSpPr>
                <p:nvPr/>
              </p:nvSpPr>
              <p:spPr bwMode="auto">
                <a:xfrm>
                  <a:off x="43" y="921"/>
                  <a:ext cx="199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200" dirty="0">
                      <a:cs typeface="Times New Roman" pitchFamily="18" charset="0"/>
                    </a:rPr>
                    <a:t>Not exceeding  6 months</a:t>
                  </a:r>
                </a:p>
                <a:p>
                  <a:pPr algn="just" eaLnBrk="0" hangingPunct="0"/>
                  <a:endParaRPr lang="en-US" sz="1200" dirty="0">
                    <a:cs typeface="Times New Roman" pitchFamily="18" charset="0"/>
                  </a:endParaRPr>
                </a:p>
              </p:txBody>
            </p:sp>
            <p:sp>
              <p:nvSpPr>
                <p:cNvPr id="11320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2084" cy="518"/>
                </a:xfrm>
                <a:prstGeom prst="rect">
                  <a:avLst/>
                </a:prstGeom>
                <a:noFill/>
                <a:ln w="9525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1274" name="Group 15"/>
              <p:cNvGrpSpPr>
                <a:grpSpLocks/>
              </p:cNvGrpSpPr>
              <p:nvPr/>
            </p:nvGrpSpPr>
            <p:grpSpPr bwMode="auto">
              <a:xfrm>
                <a:off x="2084" y="921"/>
                <a:ext cx="1304" cy="518"/>
                <a:chOff x="2084" y="921"/>
                <a:chExt cx="1304" cy="518"/>
              </a:xfrm>
            </p:grpSpPr>
            <p:sp>
              <p:nvSpPr>
                <p:cNvPr id="11317" name="Rectangle 16"/>
                <p:cNvSpPr>
                  <a:spLocks noChangeArrowheads="1"/>
                </p:cNvSpPr>
                <p:nvPr/>
              </p:nvSpPr>
              <p:spPr bwMode="auto">
                <a:xfrm>
                  <a:off x="2127" y="921"/>
                  <a:ext cx="121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200" dirty="0">
                      <a:cs typeface="Times New Roman" pitchFamily="18" charset="0"/>
                    </a:rPr>
                    <a:t>Nil</a:t>
                  </a:r>
                </a:p>
                <a:p>
                  <a:pPr algn="ctr" eaLnBrk="0" hangingPunct="0"/>
                  <a:r>
                    <a:rPr lang="en-US" sz="1050" b="1" dirty="0"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en-US" sz="1050" b="1" dirty="0">
                    <a:cs typeface="Times New Roman" pitchFamily="18" charset="0"/>
                  </a:endParaRPr>
                </a:p>
              </p:txBody>
            </p:sp>
            <p:sp>
              <p:nvSpPr>
                <p:cNvPr id="11318" name="Rectangle 17"/>
                <p:cNvSpPr>
                  <a:spLocks noChangeArrowheads="1"/>
                </p:cNvSpPr>
                <p:nvPr/>
              </p:nvSpPr>
              <p:spPr bwMode="auto">
                <a:xfrm>
                  <a:off x="2084" y="921"/>
                  <a:ext cx="1304" cy="518"/>
                </a:xfrm>
                <a:prstGeom prst="rect">
                  <a:avLst/>
                </a:prstGeom>
                <a:noFill/>
                <a:ln w="9525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200" dirty="0"/>
                </a:p>
              </p:txBody>
            </p:sp>
          </p:grpSp>
          <p:grpSp>
            <p:nvGrpSpPr>
              <p:cNvPr id="11275" name="Group 18"/>
              <p:cNvGrpSpPr>
                <a:grpSpLocks/>
              </p:cNvGrpSpPr>
              <p:nvPr/>
            </p:nvGrpSpPr>
            <p:grpSpPr bwMode="auto">
              <a:xfrm>
                <a:off x="0" y="1439"/>
                <a:ext cx="2084" cy="518"/>
                <a:chOff x="0" y="1439"/>
                <a:chExt cx="2084" cy="518"/>
              </a:xfrm>
            </p:grpSpPr>
            <p:sp>
              <p:nvSpPr>
                <p:cNvPr id="11315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1439"/>
                  <a:ext cx="199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200" dirty="0">
                      <a:cs typeface="Times New Roman" pitchFamily="18" charset="0"/>
                    </a:rPr>
                    <a:t>Exceeding 6 months but not exceeding 1 year</a:t>
                  </a:r>
                </a:p>
                <a:p>
                  <a:pPr algn="just" eaLnBrk="0" hangingPunct="0"/>
                  <a:endParaRPr lang="en-US" sz="1200" dirty="0">
                    <a:cs typeface="Times New Roman" pitchFamily="18" charset="0"/>
                  </a:endParaRPr>
                </a:p>
              </p:txBody>
            </p:sp>
            <p:sp>
              <p:nvSpPr>
                <p:cNvPr id="11316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1439"/>
                  <a:ext cx="2084" cy="518"/>
                </a:xfrm>
                <a:prstGeom prst="rect">
                  <a:avLst/>
                </a:prstGeom>
                <a:noFill/>
                <a:ln w="9525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1276" name="Group 21"/>
              <p:cNvGrpSpPr>
                <a:grpSpLocks/>
              </p:cNvGrpSpPr>
              <p:nvPr/>
            </p:nvGrpSpPr>
            <p:grpSpPr bwMode="auto">
              <a:xfrm>
                <a:off x="2084" y="1439"/>
                <a:ext cx="1304" cy="518"/>
                <a:chOff x="2084" y="1439"/>
                <a:chExt cx="1304" cy="518"/>
              </a:xfrm>
            </p:grpSpPr>
            <p:sp>
              <p:nvSpPr>
                <p:cNvPr id="11313" name="Rectangle 22"/>
                <p:cNvSpPr>
                  <a:spLocks noChangeArrowheads="1"/>
                </p:cNvSpPr>
                <p:nvPr/>
              </p:nvSpPr>
              <p:spPr bwMode="auto">
                <a:xfrm>
                  <a:off x="2127" y="1439"/>
                  <a:ext cx="121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200" dirty="0">
                      <a:cs typeface="Times New Roman" pitchFamily="18" charset="0"/>
                    </a:rPr>
                    <a:t>5%</a:t>
                  </a:r>
                </a:p>
                <a:p>
                  <a:pPr algn="ctr" eaLnBrk="0" hangingPunct="0"/>
                  <a:r>
                    <a:rPr lang="en-US" sz="1050" b="1" dirty="0"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en-US" sz="1050" b="1" dirty="0">
                    <a:cs typeface="Times New Roman" pitchFamily="18" charset="0"/>
                  </a:endParaRPr>
                </a:p>
              </p:txBody>
            </p:sp>
            <p:sp>
              <p:nvSpPr>
                <p:cNvPr id="11314" name="Rectangle 23"/>
                <p:cNvSpPr>
                  <a:spLocks noChangeArrowheads="1"/>
                </p:cNvSpPr>
                <p:nvPr/>
              </p:nvSpPr>
              <p:spPr bwMode="auto">
                <a:xfrm>
                  <a:off x="2084" y="1439"/>
                  <a:ext cx="1304" cy="518"/>
                </a:xfrm>
                <a:prstGeom prst="rect">
                  <a:avLst/>
                </a:prstGeom>
                <a:noFill/>
                <a:ln w="9525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1277" name="Group 24"/>
              <p:cNvGrpSpPr>
                <a:grpSpLocks/>
              </p:cNvGrpSpPr>
              <p:nvPr/>
            </p:nvGrpSpPr>
            <p:grpSpPr bwMode="auto">
              <a:xfrm>
                <a:off x="0" y="1957"/>
                <a:ext cx="2084" cy="518"/>
                <a:chOff x="0" y="1957"/>
                <a:chExt cx="2084" cy="518"/>
              </a:xfrm>
            </p:grpSpPr>
            <p:sp>
              <p:nvSpPr>
                <p:cNvPr id="11311" name="Rectangle 25"/>
                <p:cNvSpPr>
                  <a:spLocks noChangeArrowheads="1"/>
                </p:cNvSpPr>
                <p:nvPr/>
              </p:nvSpPr>
              <p:spPr bwMode="auto">
                <a:xfrm>
                  <a:off x="43" y="1957"/>
                  <a:ext cx="199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200" dirty="0">
                      <a:cs typeface="Times New Roman" pitchFamily="18" charset="0"/>
                    </a:rPr>
                    <a:t>Exceeding 1 year but not exceeding 2 years</a:t>
                  </a:r>
                </a:p>
                <a:p>
                  <a:pPr algn="just" eaLnBrk="0" hangingPunct="0"/>
                  <a:endParaRPr lang="en-US" sz="1200" dirty="0">
                    <a:cs typeface="Times New Roman" pitchFamily="18" charset="0"/>
                  </a:endParaRPr>
                </a:p>
              </p:txBody>
            </p:sp>
            <p:sp>
              <p:nvSpPr>
                <p:cNvPr id="11312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1957"/>
                  <a:ext cx="2084" cy="518"/>
                </a:xfrm>
                <a:prstGeom prst="rect">
                  <a:avLst/>
                </a:prstGeom>
                <a:noFill/>
                <a:ln w="9525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1278" name="Group 27"/>
              <p:cNvGrpSpPr>
                <a:grpSpLocks/>
              </p:cNvGrpSpPr>
              <p:nvPr/>
            </p:nvGrpSpPr>
            <p:grpSpPr bwMode="auto">
              <a:xfrm>
                <a:off x="2084" y="1957"/>
                <a:ext cx="1304" cy="518"/>
                <a:chOff x="2084" y="1957"/>
                <a:chExt cx="1304" cy="518"/>
              </a:xfrm>
            </p:grpSpPr>
            <p:sp>
              <p:nvSpPr>
                <p:cNvPr id="11309" name="Rectangle 28"/>
                <p:cNvSpPr>
                  <a:spLocks noChangeArrowheads="1"/>
                </p:cNvSpPr>
                <p:nvPr/>
              </p:nvSpPr>
              <p:spPr bwMode="auto">
                <a:xfrm>
                  <a:off x="2127" y="1957"/>
                  <a:ext cx="121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200" dirty="0">
                      <a:cs typeface="Times New Roman" pitchFamily="18" charset="0"/>
                    </a:rPr>
                    <a:t>10%</a:t>
                  </a:r>
                </a:p>
                <a:p>
                  <a:pPr algn="ctr" eaLnBrk="0" hangingPunct="0"/>
                  <a:r>
                    <a:rPr lang="en-US" sz="1050" b="1" dirty="0"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en-US" sz="1050" b="1" dirty="0">
                    <a:cs typeface="Times New Roman" pitchFamily="18" charset="0"/>
                  </a:endParaRPr>
                </a:p>
              </p:txBody>
            </p:sp>
            <p:sp>
              <p:nvSpPr>
                <p:cNvPr id="11310" name="Rectangle 29"/>
                <p:cNvSpPr>
                  <a:spLocks noChangeArrowheads="1"/>
                </p:cNvSpPr>
                <p:nvPr/>
              </p:nvSpPr>
              <p:spPr bwMode="auto">
                <a:xfrm>
                  <a:off x="2084" y="1957"/>
                  <a:ext cx="1304" cy="518"/>
                </a:xfrm>
                <a:prstGeom prst="rect">
                  <a:avLst/>
                </a:prstGeom>
                <a:noFill/>
                <a:ln w="9525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1279" name="Group 30"/>
              <p:cNvGrpSpPr>
                <a:grpSpLocks/>
              </p:cNvGrpSpPr>
              <p:nvPr/>
            </p:nvGrpSpPr>
            <p:grpSpPr bwMode="auto">
              <a:xfrm>
                <a:off x="0" y="2475"/>
                <a:ext cx="2084" cy="518"/>
                <a:chOff x="0" y="2475"/>
                <a:chExt cx="2084" cy="518"/>
              </a:xfrm>
            </p:grpSpPr>
            <p:sp>
              <p:nvSpPr>
                <p:cNvPr id="11307" name="Rectangle 31"/>
                <p:cNvSpPr>
                  <a:spLocks noChangeArrowheads="1"/>
                </p:cNvSpPr>
                <p:nvPr/>
              </p:nvSpPr>
              <p:spPr bwMode="auto">
                <a:xfrm>
                  <a:off x="43" y="2475"/>
                  <a:ext cx="199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200" dirty="0">
                      <a:cs typeface="Times New Roman" pitchFamily="18" charset="0"/>
                    </a:rPr>
                    <a:t>Exceeding 2 years but not exceeding 3 years</a:t>
                  </a:r>
                </a:p>
                <a:p>
                  <a:pPr algn="just" eaLnBrk="0" hangingPunct="0"/>
                  <a:endParaRPr lang="en-US" sz="1200" dirty="0">
                    <a:cs typeface="Times New Roman" pitchFamily="18" charset="0"/>
                  </a:endParaRPr>
                </a:p>
              </p:txBody>
            </p:sp>
            <p:sp>
              <p:nvSpPr>
                <p:cNvPr id="11308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2475"/>
                  <a:ext cx="2084" cy="518"/>
                </a:xfrm>
                <a:prstGeom prst="rect">
                  <a:avLst/>
                </a:prstGeom>
                <a:noFill/>
                <a:ln w="9525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1280" name="Group 33"/>
              <p:cNvGrpSpPr>
                <a:grpSpLocks/>
              </p:cNvGrpSpPr>
              <p:nvPr/>
            </p:nvGrpSpPr>
            <p:grpSpPr bwMode="auto">
              <a:xfrm>
                <a:off x="2084" y="2475"/>
                <a:ext cx="1304" cy="518"/>
                <a:chOff x="2084" y="2475"/>
                <a:chExt cx="1304" cy="518"/>
              </a:xfrm>
            </p:grpSpPr>
            <p:sp>
              <p:nvSpPr>
                <p:cNvPr id="11305" name="Rectangle 34"/>
                <p:cNvSpPr>
                  <a:spLocks noChangeArrowheads="1"/>
                </p:cNvSpPr>
                <p:nvPr/>
              </p:nvSpPr>
              <p:spPr bwMode="auto">
                <a:xfrm>
                  <a:off x="2127" y="2475"/>
                  <a:ext cx="121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200" dirty="0">
                      <a:cs typeface="Times New Roman" pitchFamily="18" charset="0"/>
                    </a:rPr>
                    <a:t>15%</a:t>
                  </a:r>
                </a:p>
                <a:p>
                  <a:pPr algn="ctr" eaLnBrk="0" hangingPunct="0"/>
                  <a:r>
                    <a:rPr lang="en-US" sz="1050" b="1" dirty="0"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en-US" sz="1050" b="1" dirty="0">
                    <a:cs typeface="Times New Roman" pitchFamily="18" charset="0"/>
                  </a:endParaRPr>
                </a:p>
              </p:txBody>
            </p:sp>
            <p:sp>
              <p:nvSpPr>
                <p:cNvPr id="11306" name="Rectangle 35"/>
                <p:cNvSpPr>
                  <a:spLocks noChangeArrowheads="1"/>
                </p:cNvSpPr>
                <p:nvPr/>
              </p:nvSpPr>
              <p:spPr bwMode="auto">
                <a:xfrm>
                  <a:off x="2084" y="2475"/>
                  <a:ext cx="1304" cy="518"/>
                </a:xfrm>
                <a:prstGeom prst="rect">
                  <a:avLst/>
                </a:prstGeom>
                <a:noFill/>
                <a:ln w="9525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1281" name="Group 36"/>
              <p:cNvGrpSpPr>
                <a:grpSpLocks/>
              </p:cNvGrpSpPr>
              <p:nvPr/>
            </p:nvGrpSpPr>
            <p:grpSpPr bwMode="auto">
              <a:xfrm>
                <a:off x="0" y="2993"/>
                <a:ext cx="2084" cy="518"/>
                <a:chOff x="0" y="2993"/>
                <a:chExt cx="2084" cy="518"/>
              </a:xfrm>
            </p:grpSpPr>
            <p:sp>
              <p:nvSpPr>
                <p:cNvPr id="11303" name="Rectangle 37"/>
                <p:cNvSpPr>
                  <a:spLocks noChangeArrowheads="1"/>
                </p:cNvSpPr>
                <p:nvPr/>
              </p:nvSpPr>
              <p:spPr bwMode="auto">
                <a:xfrm>
                  <a:off x="43" y="2993"/>
                  <a:ext cx="199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200" dirty="0">
                      <a:cs typeface="Times New Roman" pitchFamily="18" charset="0"/>
                    </a:rPr>
                    <a:t>Exceeding 3 years but not exceeding 4 years</a:t>
                  </a:r>
                </a:p>
                <a:p>
                  <a:pPr algn="just" eaLnBrk="0" hangingPunct="0"/>
                  <a:endParaRPr lang="en-US" sz="1200" dirty="0">
                    <a:cs typeface="Times New Roman" pitchFamily="18" charset="0"/>
                  </a:endParaRPr>
                </a:p>
              </p:txBody>
            </p:sp>
            <p:sp>
              <p:nvSpPr>
                <p:cNvPr id="11304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2993"/>
                  <a:ext cx="2084" cy="518"/>
                </a:xfrm>
                <a:prstGeom prst="rect">
                  <a:avLst/>
                </a:prstGeom>
                <a:noFill/>
                <a:ln w="9525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1282" name="Group 39"/>
              <p:cNvGrpSpPr>
                <a:grpSpLocks/>
              </p:cNvGrpSpPr>
              <p:nvPr/>
            </p:nvGrpSpPr>
            <p:grpSpPr bwMode="auto">
              <a:xfrm>
                <a:off x="2084" y="2993"/>
                <a:ext cx="1304" cy="518"/>
                <a:chOff x="2084" y="2993"/>
                <a:chExt cx="1304" cy="518"/>
              </a:xfrm>
            </p:grpSpPr>
            <p:sp>
              <p:nvSpPr>
                <p:cNvPr id="11301" name="Rectangle 40"/>
                <p:cNvSpPr>
                  <a:spLocks noChangeArrowheads="1"/>
                </p:cNvSpPr>
                <p:nvPr/>
              </p:nvSpPr>
              <p:spPr bwMode="auto">
                <a:xfrm>
                  <a:off x="2127" y="2993"/>
                  <a:ext cx="121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200" dirty="0">
                      <a:cs typeface="Times New Roman" pitchFamily="18" charset="0"/>
                    </a:rPr>
                    <a:t>25%</a:t>
                  </a:r>
                </a:p>
                <a:p>
                  <a:pPr algn="ctr" eaLnBrk="0" hangingPunct="0"/>
                  <a:r>
                    <a:rPr lang="en-US" sz="1050" b="1" dirty="0"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en-US" sz="1050" b="1" dirty="0">
                    <a:cs typeface="Times New Roman" pitchFamily="18" charset="0"/>
                  </a:endParaRPr>
                </a:p>
              </p:txBody>
            </p:sp>
            <p:sp>
              <p:nvSpPr>
                <p:cNvPr id="11302" name="Rectangle 41"/>
                <p:cNvSpPr>
                  <a:spLocks noChangeArrowheads="1"/>
                </p:cNvSpPr>
                <p:nvPr/>
              </p:nvSpPr>
              <p:spPr bwMode="auto">
                <a:xfrm>
                  <a:off x="2084" y="2993"/>
                  <a:ext cx="1304" cy="518"/>
                </a:xfrm>
                <a:prstGeom prst="rect">
                  <a:avLst/>
                </a:prstGeom>
                <a:noFill/>
                <a:ln w="9525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1283" name="Group 42"/>
              <p:cNvGrpSpPr>
                <a:grpSpLocks/>
              </p:cNvGrpSpPr>
              <p:nvPr/>
            </p:nvGrpSpPr>
            <p:grpSpPr bwMode="auto">
              <a:xfrm>
                <a:off x="0" y="3511"/>
                <a:ext cx="2084" cy="518"/>
                <a:chOff x="0" y="3511"/>
                <a:chExt cx="2084" cy="518"/>
              </a:xfrm>
            </p:grpSpPr>
            <p:sp>
              <p:nvSpPr>
                <p:cNvPr id="11299" name="Rectangle 43"/>
                <p:cNvSpPr>
                  <a:spLocks noChangeArrowheads="1"/>
                </p:cNvSpPr>
                <p:nvPr/>
              </p:nvSpPr>
              <p:spPr bwMode="auto">
                <a:xfrm>
                  <a:off x="43" y="3511"/>
                  <a:ext cx="199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200" dirty="0">
                      <a:cs typeface="Times New Roman" pitchFamily="18" charset="0"/>
                    </a:rPr>
                    <a:t>Exceeding 4 years but not exceeding 5 years</a:t>
                  </a:r>
                </a:p>
                <a:p>
                  <a:pPr algn="just" eaLnBrk="0" hangingPunct="0"/>
                  <a:endParaRPr lang="en-US" sz="1200" dirty="0">
                    <a:cs typeface="Times New Roman" pitchFamily="18" charset="0"/>
                  </a:endParaRPr>
                </a:p>
              </p:txBody>
            </p:sp>
            <p:sp>
              <p:nvSpPr>
                <p:cNvPr id="11300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3511"/>
                  <a:ext cx="2084" cy="518"/>
                </a:xfrm>
                <a:prstGeom prst="rect">
                  <a:avLst/>
                </a:prstGeom>
                <a:noFill/>
                <a:ln w="9525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1284" name="Group 45"/>
              <p:cNvGrpSpPr>
                <a:grpSpLocks/>
              </p:cNvGrpSpPr>
              <p:nvPr/>
            </p:nvGrpSpPr>
            <p:grpSpPr bwMode="auto">
              <a:xfrm>
                <a:off x="2084" y="3511"/>
                <a:ext cx="1304" cy="518"/>
                <a:chOff x="2084" y="3511"/>
                <a:chExt cx="1304" cy="518"/>
              </a:xfrm>
            </p:grpSpPr>
            <p:sp>
              <p:nvSpPr>
                <p:cNvPr id="11297" name="Rectangle 46"/>
                <p:cNvSpPr>
                  <a:spLocks noChangeArrowheads="1"/>
                </p:cNvSpPr>
                <p:nvPr/>
              </p:nvSpPr>
              <p:spPr bwMode="auto">
                <a:xfrm>
                  <a:off x="2127" y="3511"/>
                  <a:ext cx="121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200" dirty="0">
                      <a:cs typeface="Times New Roman" pitchFamily="18" charset="0"/>
                    </a:rPr>
                    <a:t>35%</a:t>
                  </a:r>
                </a:p>
                <a:p>
                  <a:pPr algn="ctr" eaLnBrk="0" hangingPunct="0"/>
                  <a:r>
                    <a:rPr lang="en-US" sz="1050" b="1" dirty="0"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en-US" sz="1050" b="1" dirty="0">
                    <a:cs typeface="Times New Roman" pitchFamily="18" charset="0"/>
                  </a:endParaRPr>
                </a:p>
              </p:txBody>
            </p:sp>
            <p:sp>
              <p:nvSpPr>
                <p:cNvPr id="11298" name="Rectangle 47"/>
                <p:cNvSpPr>
                  <a:spLocks noChangeArrowheads="1"/>
                </p:cNvSpPr>
                <p:nvPr/>
              </p:nvSpPr>
              <p:spPr bwMode="auto">
                <a:xfrm>
                  <a:off x="2084" y="3511"/>
                  <a:ext cx="1304" cy="518"/>
                </a:xfrm>
                <a:prstGeom prst="rect">
                  <a:avLst/>
                </a:prstGeom>
                <a:noFill/>
                <a:ln w="9525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1285" name="Group 48"/>
              <p:cNvGrpSpPr>
                <a:grpSpLocks/>
              </p:cNvGrpSpPr>
              <p:nvPr/>
            </p:nvGrpSpPr>
            <p:grpSpPr bwMode="auto">
              <a:xfrm>
                <a:off x="0" y="4029"/>
                <a:ext cx="2084" cy="518"/>
                <a:chOff x="0" y="4029"/>
                <a:chExt cx="2084" cy="518"/>
              </a:xfrm>
            </p:grpSpPr>
            <p:sp>
              <p:nvSpPr>
                <p:cNvPr id="11295" name="Rectangle 49"/>
                <p:cNvSpPr>
                  <a:spLocks noChangeArrowheads="1"/>
                </p:cNvSpPr>
                <p:nvPr/>
              </p:nvSpPr>
              <p:spPr bwMode="auto">
                <a:xfrm>
                  <a:off x="43" y="4029"/>
                  <a:ext cx="199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200" dirty="0">
                      <a:cs typeface="Times New Roman" pitchFamily="18" charset="0"/>
                    </a:rPr>
                    <a:t>Exceeding 5 years but not exceeding 10 years</a:t>
                  </a:r>
                </a:p>
                <a:p>
                  <a:pPr algn="just" eaLnBrk="0" hangingPunct="0"/>
                  <a:endParaRPr lang="en-US" sz="1200" dirty="0">
                    <a:cs typeface="Times New Roman" pitchFamily="18" charset="0"/>
                  </a:endParaRPr>
                </a:p>
              </p:txBody>
            </p:sp>
            <p:sp>
              <p:nvSpPr>
                <p:cNvPr id="11296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4029"/>
                  <a:ext cx="2084" cy="518"/>
                </a:xfrm>
                <a:prstGeom prst="rect">
                  <a:avLst/>
                </a:prstGeom>
                <a:noFill/>
                <a:ln w="9525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1286" name="Group 51"/>
              <p:cNvGrpSpPr>
                <a:grpSpLocks/>
              </p:cNvGrpSpPr>
              <p:nvPr/>
            </p:nvGrpSpPr>
            <p:grpSpPr bwMode="auto">
              <a:xfrm>
                <a:off x="2084" y="4029"/>
                <a:ext cx="1304" cy="518"/>
                <a:chOff x="2084" y="4029"/>
                <a:chExt cx="1304" cy="518"/>
              </a:xfrm>
            </p:grpSpPr>
            <p:sp>
              <p:nvSpPr>
                <p:cNvPr id="11293" name="Rectangle 52"/>
                <p:cNvSpPr>
                  <a:spLocks noChangeArrowheads="1"/>
                </p:cNvSpPr>
                <p:nvPr/>
              </p:nvSpPr>
              <p:spPr bwMode="auto">
                <a:xfrm>
                  <a:off x="2127" y="4029"/>
                  <a:ext cx="121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200" dirty="0">
                      <a:cs typeface="Times New Roman" pitchFamily="18" charset="0"/>
                    </a:rPr>
                    <a:t>40%</a:t>
                  </a:r>
                </a:p>
                <a:p>
                  <a:pPr algn="ctr" eaLnBrk="0" hangingPunct="0"/>
                  <a:r>
                    <a:rPr lang="en-US" sz="1050" b="1" dirty="0"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en-US" sz="1050" b="1" dirty="0">
                    <a:cs typeface="Times New Roman" pitchFamily="18" charset="0"/>
                  </a:endParaRPr>
                </a:p>
              </p:txBody>
            </p:sp>
            <p:sp>
              <p:nvSpPr>
                <p:cNvPr id="11294" name="Rectangle 53"/>
                <p:cNvSpPr>
                  <a:spLocks noChangeArrowheads="1"/>
                </p:cNvSpPr>
                <p:nvPr/>
              </p:nvSpPr>
              <p:spPr bwMode="auto">
                <a:xfrm>
                  <a:off x="2084" y="4029"/>
                  <a:ext cx="1304" cy="518"/>
                </a:xfrm>
                <a:prstGeom prst="rect">
                  <a:avLst/>
                </a:prstGeom>
                <a:noFill/>
                <a:ln w="9525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1287" name="Group 54"/>
              <p:cNvGrpSpPr>
                <a:grpSpLocks/>
              </p:cNvGrpSpPr>
              <p:nvPr/>
            </p:nvGrpSpPr>
            <p:grpSpPr bwMode="auto">
              <a:xfrm>
                <a:off x="0" y="4547"/>
                <a:ext cx="2084" cy="403"/>
                <a:chOff x="0" y="4547"/>
                <a:chExt cx="2084" cy="403"/>
              </a:xfrm>
            </p:grpSpPr>
            <p:sp>
              <p:nvSpPr>
                <p:cNvPr id="11291" name="Rectangle 55"/>
                <p:cNvSpPr>
                  <a:spLocks noChangeArrowheads="1"/>
                </p:cNvSpPr>
                <p:nvPr/>
              </p:nvSpPr>
              <p:spPr bwMode="auto">
                <a:xfrm>
                  <a:off x="43" y="4547"/>
                  <a:ext cx="199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en-US" sz="1200" dirty="0">
                      <a:cs typeface="Times New Roman" pitchFamily="18" charset="0"/>
                    </a:rPr>
                    <a:t>Exceeding 10 years</a:t>
                  </a:r>
                </a:p>
                <a:p>
                  <a:pPr algn="just" eaLnBrk="0" hangingPunct="0"/>
                  <a:endParaRPr lang="en-US" sz="1200" dirty="0">
                    <a:cs typeface="Times New Roman" pitchFamily="18" charset="0"/>
                  </a:endParaRPr>
                </a:p>
              </p:txBody>
            </p:sp>
            <p:sp>
              <p:nvSpPr>
                <p:cNvPr id="11292" name="Rectangle 56"/>
                <p:cNvSpPr>
                  <a:spLocks noChangeArrowheads="1"/>
                </p:cNvSpPr>
                <p:nvPr/>
              </p:nvSpPr>
              <p:spPr bwMode="auto">
                <a:xfrm>
                  <a:off x="0" y="4547"/>
                  <a:ext cx="2084" cy="403"/>
                </a:xfrm>
                <a:prstGeom prst="rect">
                  <a:avLst/>
                </a:prstGeom>
                <a:noFill/>
                <a:ln w="9525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1288" name="Group 57"/>
              <p:cNvGrpSpPr>
                <a:grpSpLocks/>
              </p:cNvGrpSpPr>
              <p:nvPr/>
            </p:nvGrpSpPr>
            <p:grpSpPr bwMode="auto">
              <a:xfrm>
                <a:off x="2084" y="4547"/>
                <a:ext cx="1304" cy="403"/>
                <a:chOff x="2084" y="4547"/>
                <a:chExt cx="1304" cy="403"/>
              </a:xfrm>
            </p:grpSpPr>
            <p:sp>
              <p:nvSpPr>
                <p:cNvPr id="11289" name="Rectangle 58"/>
                <p:cNvSpPr>
                  <a:spLocks noChangeArrowheads="1"/>
                </p:cNvSpPr>
                <p:nvPr/>
              </p:nvSpPr>
              <p:spPr bwMode="auto">
                <a:xfrm>
                  <a:off x="2127" y="4547"/>
                  <a:ext cx="121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200" dirty="0">
                      <a:cs typeface="Times New Roman" pitchFamily="18" charset="0"/>
                    </a:rPr>
                    <a:t>50%</a:t>
                  </a:r>
                </a:p>
                <a:p>
                  <a:pPr algn="ctr" eaLnBrk="0" hangingPunct="0"/>
                  <a:endParaRPr lang="en-US" sz="1050" b="1" dirty="0">
                    <a:cs typeface="Times New Roman" pitchFamily="18" charset="0"/>
                  </a:endParaRPr>
                </a:p>
              </p:txBody>
            </p:sp>
            <p:sp>
              <p:nvSpPr>
                <p:cNvPr id="11290" name="Rectangle 59"/>
                <p:cNvSpPr>
                  <a:spLocks noChangeArrowheads="1"/>
                </p:cNvSpPr>
                <p:nvPr/>
              </p:nvSpPr>
              <p:spPr bwMode="auto">
                <a:xfrm>
                  <a:off x="2084" y="4547"/>
                  <a:ext cx="1304" cy="403"/>
                </a:xfrm>
                <a:prstGeom prst="rect">
                  <a:avLst/>
                </a:prstGeom>
                <a:noFill/>
                <a:ln w="9525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</p:grpSp>
        <p:sp>
          <p:nvSpPr>
            <p:cNvPr id="11270" name="Rectangle 60"/>
            <p:cNvSpPr>
              <a:spLocks noChangeArrowheads="1"/>
            </p:cNvSpPr>
            <p:nvPr/>
          </p:nvSpPr>
          <p:spPr bwMode="auto">
            <a:xfrm>
              <a:off x="-3" y="400"/>
              <a:ext cx="3394" cy="4553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23554" name="AutoShape 2" descr="Image result for images of depreciation"/>
          <p:cNvSpPr>
            <a:spLocks noChangeAspect="1" noChangeArrowheads="1"/>
          </p:cNvSpPr>
          <p:nvPr/>
        </p:nvSpPr>
        <p:spPr bwMode="auto">
          <a:xfrm>
            <a:off x="88106" y="2272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Image result for images of depreciation"/>
          <p:cNvSpPr>
            <a:spLocks noChangeAspect="1" noChangeArrowheads="1"/>
          </p:cNvSpPr>
          <p:nvPr/>
        </p:nvSpPr>
        <p:spPr bwMode="auto">
          <a:xfrm>
            <a:off x="88106" y="2272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Image result for images of depreciation"/>
          <p:cNvSpPr>
            <a:spLocks noChangeAspect="1" noChangeArrowheads="1"/>
          </p:cNvSpPr>
          <p:nvPr/>
        </p:nvSpPr>
        <p:spPr bwMode="auto">
          <a:xfrm>
            <a:off x="88106" y="2272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Image result for images of depreciation"/>
          <p:cNvSpPr>
            <a:spLocks noChangeAspect="1" noChangeArrowheads="1"/>
          </p:cNvSpPr>
          <p:nvPr/>
        </p:nvSpPr>
        <p:spPr bwMode="auto">
          <a:xfrm>
            <a:off x="88106" y="2272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Image result for images of depreciation"/>
          <p:cNvSpPr>
            <a:spLocks noChangeAspect="1" noChangeArrowheads="1"/>
          </p:cNvSpPr>
          <p:nvPr/>
        </p:nvSpPr>
        <p:spPr bwMode="auto">
          <a:xfrm>
            <a:off x="88106" y="2272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3" name="Picture 11" descr="C:\Users\893242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969" y="1656379"/>
            <a:ext cx="1664494" cy="12501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Rating Factors  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Pvt. Car, 2-wheeler, C.V :</a:t>
            </a:r>
          </a:p>
          <a:p>
            <a:r>
              <a:rPr lang="en-US" smtClean="0"/>
              <a:t>Insured’s Declared Value (IDV) </a:t>
            </a:r>
          </a:p>
          <a:p>
            <a:endParaRPr lang="en-US" smtClean="0"/>
          </a:p>
          <a:p>
            <a:r>
              <a:rPr lang="en-US" smtClean="0"/>
              <a:t>Cubic Capacity :</a:t>
            </a:r>
          </a:p>
          <a:p>
            <a:pPr lvl="1"/>
            <a:r>
              <a:rPr lang="en-US" smtClean="0"/>
              <a:t>For Pvt. Car &amp; 2-wheeler – Cubic capacity</a:t>
            </a:r>
          </a:p>
          <a:p>
            <a:pPr lvl="1"/>
            <a:r>
              <a:rPr lang="en-US" smtClean="0"/>
              <a:t>For Commercial Vehicle :</a:t>
            </a:r>
          </a:p>
          <a:p>
            <a:pPr lvl="2"/>
            <a:r>
              <a:rPr lang="en-US" smtClean="0"/>
              <a:t>Goods Carrying vehicle - Gross Vehicle Weight (GVW)</a:t>
            </a:r>
          </a:p>
          <a:p>
            <a:pPr lvl="2"/>
            <a:r>
              <a:rPr lang="en-US" smtClean="0"/>
              <a:t>Passenger Caring Vehicle – Licensed Carrying Capacity </a:t>
            </a:r>
          </a:p>
          <a:p>
            <a:pPr lvl="2"/>
            <a:endParaRPr lang="en-US" smtClean="0"/>
          </a:p>
          <a:p>
            <a:r>
              <a:rPr lang="en-US" smtClean="0"/>
              <a:t>Geographical Zones</a:t>
            </a:r>
          </a:p>
          <a:p>
            <a:endParaRPr lang="en-US" smtClean="0"/>
          </a:p>
          <a:p>
            <a:r>
              <a:rPr lang="en-US" smtClean="0"/>
              <a:t>4.	Age of the Vehicle </a:t>
            </a:r>
          </a:p>
          <a:p>
            <a:endParaRPr lang="en-US" dirty="0" smtClean="0"/>
          </a:p>
        </p:txBody>
      </p:sp>
      <p:pic>
        <p:nvPicPr>
          <p:cNvPr id="22529" name="Picture 1" descr="C:\Users\893242\Desktop\imagesCAT1ZTLH.jpg"/>
          <p:cNvPicPr>
            <a:picLocks noChangeAspect="1" noChangeArrowheads="1"/>
          </p:cNvPicPr>
          <p:nvPr/>
        </p:nvPicPr>
        <p:blipFill rotWithShape="1">
          <a:blip r:embed="rId2" cstate="print"/>
          <a:srcRect b="11111"/>
          <a:stretch/>
        </p:blipFill>
        <p:spPr bwMode="auto">
          <a:xfrm>
            <a:off x="4419600" y="6172200"/>
            <a:ext cx="1871663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Rating Factors – Commercial Vehicles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C.Vs are classified into following categories for rating :</a:t>
            </a:r>
          </a:p>
          <a:p>
            <a:endParaRPr lang="en-US" dirty="0" smtClean="0"/>
          </a:p>
          <a:p>
            <a:r>
              <a:rPr lang="en-US" dirty="0" smtClean="0"/>
              <a:t>	CLASS 			CATEGORY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Pentagon 6"/>
          <p:cNvSpPr/>
          <p:nvPr/>
        </p:nvSpPr>
        <p:spPr>
          <a:xfrm>
            <a:off x="1524000" y="3318164"/>
            <a:ext cx="154305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Goods Carrying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95700" y="3261014"/>
            <a:ext cx="16573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A1, A2, A3, A4</a:t>
            </a:r>
          </a:p>
        </p:txBody>
      </p:sp>
      <p:sp>
        <p:nvSpPr>
          <p:cNvPr id="9" name="Pentagon 8"/>
          <p:cNvSpPr/>
          <p:nvPr/>
        </p:nvSpPr>
        <p:spPr>
          <a:xfrm>
            <a:off x="1524000" y="4003964"/>
            <a:ext cx="154305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Trailers</a:t>
            </a:r>
          </a:p>
        </p:txBody>
      </p:sp>
      <p:sp>
        <p:nvSpPr>
          <p:cNvPr id="10" name="Pentagon 9"/>
          <p:cNvSpPr/>
          <p:nvPr/>
        </p:nvSpPr>
        <p:spPr>
          <a:xfrm>
            <a:off x="1524000" y="4746914"/>
            <a:ext cx="154305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Passenger Carrying</a:t>
            </a:r>
          </a:p>
        </p:txBody>
      </p:sp>
      <p:sp>
        <p:nvSpPr>
          <p:cNvPr id="11" name="Pentagon 10"/>
          <p:cNvSpPr/>
          <p:nvPr/>
        </p:nvSpPr>
        <p:spPr>
          <a:xfrm>
            <a:off x="1524000" y="5432714"/>
            <a:ext cx="154305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Misc. &amp; special type</a:t>
            </a:r>
          </a:p>
        </p:txBody>
      </p:sp>
      <p:sp>
        <p:nvSpPr>
          <p:cNvPr id="12" name="Pentagon 11"/>
          <p:cNvSpPr/>
          <p:nvPr/>
        </p:nvSpPr>
        <p:spPr>
          <a:xfrm>
            <a:off x="1524000" y="6061364"/>
            <a:ext cx="154305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Motor Trade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95700" y="4003964"/>
            <a:ext cx="16573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95700" y="4689764"/>
            <a:ext cx="16573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95700" y="5375564"/>
            <a:ext cx="16573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95700" y="6004214"/>
            <a:ext cx="16573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E, F, G</a:t>
            </a:r>
          </a:p>
        </p:txBody>
      </p:sp>
      <p:pic>
        <p:nvPicPr>
          <p:cNvPr id="5124" name="Picture 4" descr="Image result for images of commercial vehi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975" y="6712184"/>
            <a:ext cx="2057400" cy="19431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C00000"/>
                </a:solidFill>
              </a:rPr>
              <a:t>Insured Declared Value - IDV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6057900" cy="175260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Fixed on manufacturer's selling price.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( Invoice Value + Sales Tax, Excluding Registration &amp; Insurance Charges)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		Age of vehicle  </a:t>
            </a:r>
            <a:r>
              <a:rPr lang="en-US" sz="2800" dirty="0" smtClean="0"/>
              <a:t>            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Depreciation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6" name="Flowchart: Display 5"/>
          <p:cNvSpPr/>
          <p:nvPr/>
        </p:nvSpPr>
        <p:spPr>
          <a:xfrm>
            <a:off x="709722" y="3810001"/>
            <a:ext cx="3276600" cy="571500"/>
          </a:xfrm>
          <a:prstGeom prst="flowChartDisplay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 exceeding 6 months</a:t>
            </a:r>
          </a:p>
        </p:txBody>
      </p:sp>
      <p:sp>
        <p:nvSpPr>
          <p:cNvPr id="7" name="Flowchart: Display 6"/>
          <p:cNvSpPr/>
          <p:nvPr/>
        </p:nvSpPr>
        <p:spPr>
          <a:xfrm>
            <a:off x="4268932" y="3810001"/>
            <a:ext cx="2005122" cy="571500"/>
          </a:xfrm>
          <a:prstGeom prst="flowChartDisplay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5 %</a:t>
            </a:r>
          </a:p>
        </p:txBody>
      </p:sp>
      <p:sp>
        <p:nvSpPr>
          <p:cNvPr id="8" name="Flowchart: Display 7"/>
          <p:cNvSpPr/>
          <p:nvPr/>
        </p:nvSpPr>
        <p:spPr>
          <a:xfrm>
            <a:off x="709722" y="4438650"/>
            <a:ext cx="3276600" cy="514350"/>
          </a:xfrm>
          <a:prstGeom prst="flowChartDisplay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months to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year</a:t>
            </a:r>
          </a:p>
        </p:txBody>
      </p:sp>
      <p:sp>
        <p:nvSpPr>
          <p:cNvPr id="9" name="Flowchart: Display 8"/>
          <p:cNvSpPr/>
          <p:nvPr/>
        </p:nvSpPr>
        <p:spPr>
          <a:xfrm>
            <a:off x="709722" y="5010150"/>
            <a:ext cx="3276600" cy="457200"/>
          </a:xfrm>
          <a:prstGeom prst="flowChartDisplay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year to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years</a:t>
            </a:r>
          </a:p>
        </p:txBody>
      </p:sp>
      <p:sp>
        <p:nvSpPr>
          <p:cNvPr id="10" name="Flowchart: Display 9"/>
          <p:cNvSpPr/>
          <p:nvPr/>
        </p:nvSpPr>
        <p:spPr>
          <a:xfrm>
            <a:off x="709722" y="5524500"/>
            <a:ext cx="3276600" cy="457200"/>
          </a:xfrm>
          <a:prstGeom prst="flowChartDisplay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years to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years</a:t>
            </a:r>
          </a:p>
        </p:txBody>
      </p:sp>
      <p:sp>
        <p:nvSpPr>
          <p:cNvPr id="11" name="Flowchart: Display 10"/>
          <p:cNvSpPr/>
          <p:nvPr/>
        </p:nvSpPr>
        <p:spPr>
          <a:xfrm>
            <a:off x="709722" y="6038850"/>
            <a:ext cx="3276600" cy="514350"/>
          </a:xfrm>
          <a:prstGeom prst="flowChartDisplay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years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years</a:t>
            </a:r>
          </a:p>
        </p:txBody>
      </p:sp>
      <p:sp>
        <p:nvSpPr>
          <p:cNvPr id="12" name="Flowchart: Display 11"/>
          <p:cNvSpPr/>
          <p:nvPr/>
        </p:nvSpPr>
        <p:spPr>
          <a:xfrm>
            <a:off x="4268932" y="4438650"/>
            <a:ext cx="2005122" cy="514350"/>
          </a:xfrm>
          <a:prstGeom prst="flowChartDisplay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15 %</a:t>
            </a:r>
          </a:p>
        </p:txBody>
      </p:sp>
      <p:sp>
        <p:nvSpPr>
          <p:cNvPr id="13" name="Flowchart: Display 12"/>
          <p:cNvSpPr/>
          <p:nvPr/>
        </p:nvSpPr>
        <p:spPr>
          <a:xfrm>
            <a:off x="4268932" y="5010150"/>
            <a:ext cx="2005122" cy="514350"/>
          </a:xfrm>
          <a:prstGeom prst="flowChartDisplay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20 %</a:t>
            </a:r>
          </a:p>
        </p:txBody>
      </p:sp>
      <p:sp>
        <p:nvSpPr>
          <p:cNvPr id="14" name="Flowchart: Display 13"/>
          <p:cNvSpPr/>
          <p:nvPr/>
        </p:nvSpPr>
        <p:spPr>
          <a:xfrm>
            <a:off x="4268932" y="5581651"/>
            <a:ext cx="2005122" cy="457200"/>
          </a:xfrm>
          <a:prstGeom prst="flowChartDisplay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30 %</a:t>
            </a:r>
          </a:p>
        </p:txBody>
      </p:sp>
      <p:sp>
        <p:nvSpPr>
          <p:cNvPr id="15" name="Flowchart: Display 14"/>
          <p:cNvSpPr/>
          <p:nvPr/>
        </p:nvSpPr>
        <p:spPr>
          <a:xfrm>
            <a:off x="4268932" y="6096000"/>
            <a:ext cx="2005122" cy="514350"/>
          </a:xfrm>
          <a:prstGeom prst="flowChartDisplay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40 %</a:t>
            </a:r>
          </a:p>
        </p:txBody>
      </p:sp>
      <p:sp>
        <p:nvSpPr>
          <p:cNvPr id="16" name="Flowchart: Display 15"/>
          <p:cNvSpPr/>
          <p:nvPr/>
        </p:nvSpPr>
        <p:spPr>
          <a:xfrm>
            <a:off x="709722" y="6610350"/>
            <a:ext cx="3276600" cy="514350"/>
          </a:xfrm>
          <a:prstGeom prst="flowChartDisplay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years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5 years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Display 16"/>
          <p:cNvSpPr/>
          <p:nvPr/>
        </p:nvSpPr>
        <p:spPr>
          <a:xfrm>
            <a:off x="4268932" y="6667500"/>
            <a:ext cx="2005122" cy="457200"/>
          </a:xfrm>
          <a:prstGeom prst="flowChartDisplay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50 %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Geographical Zones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759" y="2369939"/>
            <a:ext cx="6172200" cy="3737372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For Private Cars and 2 Wheelers-</a:t>
            </a:r>
          </a:p>
          <a:p>
            <a:pPr lvl="1" eaLnBrk="1" hangingPunct="1">
              <a:buFontTx/>
              <a:buNone/>
            </a:pPr>
            <a:endParaRPr lang="en-US" sz="2800" dirty="0" smtClean="0"/>
          </a:p>
          <a:p>
            <a:pPr lvl="1" eaLnBrk="1" hangingPunct="1">
              <a:buFontTx/>
              <a:buNone/>
            </a:pPr>
            <a:endParaRPr lang="en-US" sz="2800" dirty="0" smtClean="0"/>
          </a:p>
          <a:p>
            <a:pPr lvl="1" eaLnBrk="1" hangingPunct="1">
              <a:buFontTx/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Tx/>
              <a:buNone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Tx/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Tx/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Tx/>
              <a:buNone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For Commercial Vehicles-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4" name="Horizontal Scroll 3"/>
          <p:cNvSpPr/>
          <p:nvPr/>
        </p:nvSpPr>
        <p:spPr>
          <a:xfrm>
            <a:off x="3143250" y="3238500"/>
            <a:ext cx="2857500" cy="742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Mumbai,Delhi,Kolkata,Chennai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Hyderabad,Bangalore,Pune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Ahmedabad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028700" y="3467100"/>
            <a:ext cx="1085850" cy="2857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Zone A</a:t>
            </a:r>
          </a:p>
        </p:txBody>
      </p:sp>
      <p:sp>
        <p:nvSpPr>
          <p:cNvPr id="6" name="Pentagon 5"/>
          <p:cNvSpPr/>
          <p:nvPr/>
        </p:nvSpPr>
        <p:spPr>
          <a:xfrm>
            <a:off x="1028700" y="4095750"/>
            <a:ext cx="1085850" cy="2857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Zone B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3143250" y="3981450"/>
            <a:ext cx="2857500" cy="5143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Rest Of India</a:t>
            </a:r>
          </a:p>
        </p:txBody>
      </p:sp>
      <p:sp>
        <p:nvSpPr>
          <p:cNvPr id="8" name="Pentagon 7"/>
          <p:cNvSpPr/>
          <p:nvPr/>
        </p:nvSpPr>
        <p:spPr>
          <a:xfrm>
            <a:off x="1028700" y="4838700"/>
            <a:ext cx="1085850" cy="2857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Zone A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3143250" y="4667250"/>
            <a:ext cx="2857500" cy="5143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Mumbai,Delhi,Kolkata,Chennai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028700" y="5410200"/>
            <a:ext cx="1085850" cy="2857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Zone B</a:t>
            </a:r>
          </a:p>
        </p:txBody>
      </p:sp>
      <p:sp>
        <p:nvSpPr>
          <p:cNvPr id="11" name="Pentagon 10"/>
          <p:cNvSpPr/>
          <p:nvPr/>
        </p:nvSpPr>
        <p:spPr>
          <a:xfrm>
            <a:off x="1028700" y="5924550"/>
            <a:ext cx="1085850" cy="2857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Zone C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3143250" y="5238750"/>
            <a:ext cx="2857500" cy="5143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other State capitals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3143250" y="5810250"/>
            <a:ext cx="2857500" cy="5143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Rest Of India</a:t>
            </a:r>
          </a:p>
        </p:txBody>
      </p:sp>
      <p:sp>
        <p:nvSpPr>
          <p:cNvPr id="14" name="Explosion 2 13"/>
          <p:cNvSpPr/>
          <p:nvPr/>
        </p:nvSpPr>
        <p:spPr>
          <a:xfrm>
            <a:off x="1571625" y="6775847"/>
            <a:ext cx="4629150" cy="85725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Geographical zone is where vehicle is registered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Premium For Liability Cover</a:t>
            </a:r>
            <a:endParaRPr lang="en-US" dirty="0" smtClean="0"/>
          </a:p>
        </p:txBody>
      </p:sp>
      <p:graphicFrame>
        <p:nvGraphicFramePr>
          <p:cNvPr id="65615" name="Group 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804676"/>
              </p:ext>
            </p:extLst>
          </p:nvPr>
        </p:nvGraphicFramePr>
        <p:xfrm>
          <a:off x="65487" y="4191000"/>
          <a:ext cx="6629399" cy="312419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41248"/>
                <a:gridCol w="1680368"/>
                <a:gridCol w="1841500"/>
                <a:gridCol w="1166283"/>
              </a:tblGrid>
              <a:tr h="336203">
                <a:tc gridSpan="4">
                  <a:txBody>
                    <a:bodyPr/>
                    <a:lstStyle/>
                    <a:p>
                      <a:pPr marL="282575" marR="0" lvl="0" indent="-2825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THIRD PARTY PROPERTY DAMAGE LIMITS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777">
                <a:tc gridSpan="4">
                  <a:txBody>
                    <a:bodyPr/>
                    <a:lstStyle/>
                    <a:p>
                      <a:pPr marL="282575" marR="0" lvl="0" indent="-2825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LIMITS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777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Vehicle type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Limits as per Act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Optional limit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Discount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</a:tr>
              <a:tr h="309777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Private Cars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750,000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 6,000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</a:tr>
              <a:tr h="309777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wheelers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100,000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 6,000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</a:tr>
              <a:tr h="309777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Commercial Vehicles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</a:tr>
              <a:tr h="309777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wheelers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    100,000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6,000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</a:tr>
              <a:tr h="309777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3w/taxis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      750,000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6,000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</a:tr>
              <a:tr h="309777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Other CV's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750,000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6,000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</a:tr>
              <a:tr h="309777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Misc Vehicles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750,000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6,000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b" horzOverflow="overflow"/>
                </a:tc>
              </a:tr>
            </a:tbl>
          </a:graphicData>
        </a:graphic>
      </p:graphicFrame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63117" y="2667000"/>
            <a:ext cx="66948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Liability premium is based on </a:t>
            </a:r>
            <a:r>
              <a:rPr lang="en-US" sz="1600" b="1" dirty="0" smtClean="0"/>
              <a:t>cubic capacity/GVW/passenger </a:t>
            </a:r>
            <a:r>
              <a:rPr lang="en-US" sz="1600" b="1" dirty="0"/>
              <a:t>carrying capacity.</a:t>
            </a:r>
          </a:p>
          <a:p>
            <a:r>
              <a:rPr lang="en-US" sz="1600" b="1" dirty="0"/>
              <a:t>No mid term changes allowed.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 PREMIUM RATES – Private Car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029" name="AutoShape 5" descr="Image result for images of  insurance premium"/>
          <p:cNvSpPr>
            <a:spLocks noChangeAspect="1" noChangeArrowheads="1"/>
          </p:cNvSpPr>
          <p:nvPr/>
        </p:nvSpPr>
        <p:spPr bwMode="auto">
          <a:xfrm>
            <a:off x="88106" y="2272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images of  insurance premium"/>
          <p:cNvSpPr>
            <a:spLocks noChangeAspect="1" noChangeArrowheads="1"/>
          </p:cNvSpPr>
          <p:nvPr/>
        </p:nvSpPr>
        <p:spPr bwMode="auto">
          <a:xfrm>
            <a:off x="88106" y="2272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072612"/>
              </p:ext>
            </p:extLst>
          </p:nvPr>
        </p:nvGraphicFramePr>
        <p:xfrm>
          <a:off x="321786" y="1771651"/>
          <a:ext cx="6079014" cy="379095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60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52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33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79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22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359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ZONE 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Age Of Vehicle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Not Exceeding 1000 CC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Exceeding 1000 CC but not 1500 CC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Exceeding 1500 CC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Not Exceeding 5 years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3.127%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3.283%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3.440%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7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Exceeding 5 years but not 10 years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3.283%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3.447%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3.612%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Exceeding 10 years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3.362%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3.529%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3.698%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359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 smtClean="0">
                          <a:effectLst/>
                        </a:rPr>
                        <a:t>Own Damage Rates </a:t>
                      </a:r>
                      <a:endParaRPr lang="en-US" sz="1600" b="1" u="sng" strike="noStrike" dirty="0">
                        <a:effectLst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359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ZONE 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AGE OF VEHIVLE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Not Exceeding 1000 CC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Exceeding 1000 CC but not 1500 CC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Exceeding 1500 CC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41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Not Exceeding 5 years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3.039%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3.191%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3.343%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8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Exceeding 5 years but not 10 years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3.191%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3.351%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5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Exceeding 10 years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3.267%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3.430%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3.594%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6706" y="6262942"/>
            <a:ext cx="6007894" cy="2652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572666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Third Party Rates </a:t>
            </a:r>
            <a:endParaRPr lang="en-IN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 PREMIUM RATES – Private Car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029" name="AutoShape 5" descr="Image result for images of  insurance premium"/>
          <p:cNvSpPr>
            <a:spLocks noChangeAspect="1" noChangeArrowheads="1"/>
          </p:cNvSpPr>
          <p:nvPr/>
        </p:nvSpPr>
        <p:spPr bwMode="auto">
          <a:xfrm>
            <a:off x="88106" y="2272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images of  insurance premium"/>
          <p:cNvSpPr>
            <a:spLocks noChangeAspect="1" noChangeArrowheads="1"/>
          </p:cNvSpPr>
          <p:nvPr/>
        </p:nvSpPr>
        <p:spPr bwMode="auto">
          <a:xfrm>
            <a:off x="88106" y="2272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6706" y="1524000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Third Party Rates- long term covers  </a:t>
            </a:r>
            <a:endParaRPr lang="en-IN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 t="24765" r="1265"/>
          <a:stretch/>
        </p:blipFill>
        <p:spPr bwMode="auto">
          <a:xfrm>
            <a:off x="316705" y="2302041"/>
            <a:ext cx="6147321" cy="2955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520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 PREMIUM RATES – Two Wheelers 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029" name="AutoShape 5" descr="Image result for images of  insurance premium"/>
          <p:cNvSpPr>
            <a:spLocks noChangeAspect="1" noChangeArrowheads="1"/>
          </p:cNvSpPr>
          <p:nvPr/>
        </p:nvSpPr>
        <p:spPr bwMode="auto">
          <a:xfrm>
            <a:off x="88106" y="2272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images of  insurance premium"/>
          <p:cNvSpPr>
            <a:spLocks noChangeAspect="1" noChangeArrowheads="1"/>
          </p:cNvSpPr>
          <p:nvPr/>
        </p:nvSpPr>
        <p:spPr bwMode="auto">
          <a:xfrm>
            <a:off x="88106" y="2272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572666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Third Party Rates </a:t>
            </a:r>
            <a:endParaRPr lang="en-IN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5101"/>
              </p:ext>
            </p:extLst>
          </p:nvPr>
        </p:nvGraphicFramePr>
        <p:xfrm>
          <a:off x="380999" y="1447800"/>
          <a:ext cx="6172203" cy="399272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099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89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96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49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86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746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ZONE 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AGE OF </a:t>
                      </a:r>
                      <a:r>
                        <a:rPr lang="en-US" sz="1200" u="none" strike="noStrike" dirty="0" smtClean="0">
                          <a:effectLst/>
                        </a:rPr>
                        <a:t>VEHICLE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Not Exceeding 150 CC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Exceeding 150 CC but not 350CC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Exceeding 350 CC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7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Not Exceeding 5 years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1.676%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1.760%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1.844%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Exceeding 5 years but not 10 years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1.760%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1.848%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1.936%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37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Exceeding 10 years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1.802%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1.892%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1.982%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592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 smtClean="0">
                          <a:effectLst/>
                        </a:rPr>
                        <a:t>Own Damage Rates </a:t>
                      </a:r>
                      <a:endParaRPr lang="en-US" sz="1600" b="1" u="sng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445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ZONE 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AGE OF VEHIVLE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Not Exceeding 1000 CC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Exceeding 1000 CC but not 1500 CC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Exceeding 1500 CC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7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Not Exceeding 5 years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1.708%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1.798%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1.879%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7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Exceeding 5 years but not 10 years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1.793%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1.883%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1.973%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8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Exceeding 10 years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1.836%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1.928%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2.020%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1" y="6101080"/>
            <a:ext cx="6239030" cy="1817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170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Motor Insurance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Motor Insurance is a contract by which the insurer assumes the risk of any loss the owner or operator of a motor vehicle may incur through damage to property or persons as the result of an uncertain event like an accident.</a:t>
            </a:r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dirty="0" smtClean="0"/>
          </a:p>
        </p:txBody>
      </p:sp>
      <p:pic>
        <p:nvPicPr>
          <p:cNvPr id="33794" name="Picture 2" descr="Image result for images of motor insur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618" y="1339500"/>
            <a:ext cx="2686050" cy="1293019"/>
          </a:xfrm>
          <a:prstGeom prst="rect">
            <a:avLst/>
          </a:prstGeom>
          <a:noFill/>
        </p:spPr>
      </p:pic>
      <p:pic>
        <p:nvPicPr>
          <p:cNvPr id="33795" name="Picture 3" descr="C:\Users\893242\Desktop\imagesCA0H2VY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0" y="5067300"/>
            <a:ext cx="34861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Discounts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Claim Bonus.</a:t>
            </a:r>
          </a:p>
          <a:p>
            <a:endParaRPr lang="en-US" dirty="0" smtClean="0"/>
          </a:p>
          <a:p>
            <a:r>
              <a:rPr lang="en-US" dirty="0" smtClean="0"/>
              <a:t>Voluntary Deductibles.</a:t>
            </a:r>
          </a:p>
          <a:p>
            <a:endParaRPr lang="en-US" dirty="0" smtClean="0"/>
          </a:p>
          <a:p>
            <a:r>
              <a:rPr lang="en-US" dirty="0" smtClean="0"/>
              <a:t>Automobile Association Membership.</a:t>
            </a:r>
          </a:p>
          <a:p>
            <a:endParaRPr lang="en-US" dirty="0" smtClean="0"/>
          </a:p>
          <a:p>
            <a:r>
              <a:rPr lang="en-US" dirty="0" smtClean="0"/>
              <a:t>Anti theft devices (Approved by Automobile Research Association of India).</a:t>
            </a:r>
          </a:p>
          <a:p>
            <a:endParaRPr lang="en-US" dirty="0" smtClean="0"/>
          </a:p>
          <a:p>
            <a:r>
              <a:rPr lang="en-US" dirty="0" smtClean="0"/>
              <a:t>Vehicle is designed for Handicap Person (Same needs to be mentioned in the RC copy).</a:t>
            </a:r>
          </a:p>
          <a:p>
            <a:endParaRPr lang="en-US" dirty="0" smtClean="0"/>
          </a:p>
        </p:txBody>
      </p:sp>
      <p:pic>
        <p:nvPicPr>
          <p:cNvPr id="18433" name="Picture 1" descr="C:\Users\893242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1" y="2838450"/>
            <a:ext cx="1793081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C00000"/>
                </a:solidFill>
              </a:rPr>
              <a:t>No Claim Bonus 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400050" y="2819400"/>
            <a:ext cx="61722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1922" indent="-211922">
              <a:spcBef>
                <a:spcPct val="20000"/>
              </a:spcBef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All types of Vehicles</a:t>
            </a:r>
          </a:p>
          <a:p>
            <a:pPr marL="211922" indent="-211922">
              <a:spcBef>
                <a:spcPct val="20000"/>
              </a:spcBef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No Claims made/pending in preceding :</a:t>
            </a:r>
          </a:p>
          <a:p>
            <a:pPr marL="211922" indent="-211922">
              <a:spcBef>
                <a:spcPct val="20000"/>
              </a:spcBef>
            </a:pPr>
            <a:r>
              <a:rPr lang="en-US" sz="2000" dirty="0">
                <a:latin typeface="+mn-lt"/>
              </a:rPr>
              <a:t>		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71549" y="4038600"/>
            <a:ext cx="1337129" cy="3048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Year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71549" y="4552950"/>
            <a:ext cx="1337129" cy="3048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Years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71549" y="5067300"/>
            <a:ext cx="1337129" cy="3048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Years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71549" y="5581650"/>
            <a:ext cx="1337129" cy="3048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Years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71549" y="6153150"/>
            <a:ext cx="1337129" cy="3048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Years</a:t>
            </a:r>
          </a:p>
        </p:txBody>
      </p:sp>
      <p:sp>
        <p:nvSpPr>
          <p:cNvPr id="11" name="Chevron 10"/>
          <p:cNvSpPr/>
          <p:nvPr/>
        </p:nvSpPr>
        <p:spPr>
          <a:xfrm>
            <a:off x="2686050" y="4038600"/>
            <a:ext cx="1276350" cy="304800"/>
          </a:xfrm>
          <a:prstGeom prst="chevron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Discount</a:t>
            </a:r>
          </a:p>
        </p:txBody>
      </p:sp>
      <p:sp>
        <p:nvSpPr>
          <p:cNvPr id="12" name="Chevron 11"/>
          <p:cNvSpPr/>
          <p:nvPr/>
        </p:nvSpPr>
        <p:spPr>
          <a:xfrm>
            <a:off x="2686050" y="4610100"/>
            <a:ext cx="1276350" cy="304800"/>
          </a:xfrm>
          <a:prstGeom prst="chevron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Discount</a:t>
            </a:r>
          </a:p>
        </p:txBody>
      </p:sp>
      <p:sp>
        <p:nvSpPr>
          <p:cNvPr id="13" name="Chevron 12"/>
          <p:cNvSpPr/>
          <p:nvPr/>
        </p:nvSpPr>
        <p:spPr>
          <a:xfrm>
            <a:off x="2686050" y="5124450"/>
            <a:ext cx="1276350" cy="304800"/>
          </a:xfrm>
          <a:prstGeom prst="chevron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Discount</a:t>
            </a:r>
          </a:p>
        </p:txBody>
      </p:sp>
      <p:sp>
        <p:nvSpPr>
          <p:cNvPr id="14" name="Chevron 13"/>
          <p:cNvSpPr/>
          <p:nvPr/>
        </p:nvSpPr>
        <p:spPr>
          <a:xfrm>
            <a:off x="2686050" y="5638800"/>
            <a:ext cx="1276350" cy="304800"/>
          </a:xfrm>
          <a:prstGeom prst="chevron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Discount</a:t>
            </a:r>
          </a:p>
        </p:txBody>
      </p:sp>
      <p:sp>
        <p:nvSpPr>
          <p:cNvPr id="15" name="Chevron 14"/>
          <p:cNvSpPr/>
          <p:nvPr/>
        </p:nvSpPr>
        <p:spPr>
          <a:xfrm>
            <a:off x="2686050" y="6153150"/>
            <a:ext cx="1276350" cy="304800"/>
          </a:xfrm>
          <a:prstGeom prst="chevron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Discount</a:t>
            </a:r>
          </a:p>
        </p:txBody>
      </p:sp>
      <p:sp>
        <p:nvSpPr>
          <p:cNvPr id="16" name="Flowchart: Preparation 15"/>
          <p:cNvSpPr/>
          <p:nvPr/>
        </p:nvSpPr>
        <p:spPr>
          <a:xfrm>
            <a:off x="4571999" y="3981451"/>
            <a:ext cx="972457" cy="355600"/>
          </a:xfrm>
          <a:prstGeom prst="flowChartPreparation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</a:p>
        </p:txBody>
      </p:sp>
      <p:sp>
        <p:nvSpPr>
          <p:cNvPr id="17" name="Flowchart: Preparation 16"/>
          <p:cNvSpPr/>
          <p:nvPr/>
        </p:nvSpPr>
        <p:spPr>
          <a:xfrm>
            <a:off x="4571999" y="4552950"/>
            <a:ext cx="972457" cy="355600"/>
          </a:xfrm>
          <a:prstGeom prst="flowChartPreparation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25%</a:t>
            </a:r>
          </a:p>
        </p:txBody>
      </p:sp>
      <p:sp>
        <p:nvSpPr>
          <p:cNvPr id="18" name="Flowchart: Preparation 17"/>
          <p:cNvSpPr/>
          <p:nvPr/>
        </p:nvSpPr>
        <p:spPr>
          <a:xfrm>
            <a:off x="4571999" y="5067300"/>
            <a:ext cx="972457" cy="355600"/>
          </a:xfrm>
          <a:prstGeom prst="flowChartPreparation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35%</a:t>
            </a:r>
          </a:p>
        </p:txBody>
      </p:sp>
      <p:sp>
        <p:nvSpPr>
          <p:cNvPr id="19" name="Flowchart: Preparation 18"/>
          <p:cNvSpPr/>
          <p:nvPr/>
        </p:nvSpPr>
        <p:spPr>
          <a:xfrm>
            <a:off x="4571999" y="5638800"/>
            <a:ext cx="972457" cy="355600"/>
          </a:xfrm>
          <a:prstGeom prst="flowChartPreparation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</a:p>
        </p:txBody>
      </p:sp>
      <p:sp>
        <p:nvSpPr>
          <p:cNvPr id="20" name="Flowchart: Preparation 19"/>
          <p:cNvSpPr/>
          <p:nvPr/>
        </p:nvSpPr>
        <p:spPr>
          <a:xfrm>
            <a:off x="4571999" y="6153150"/>
            <a:ext cx="972457" cy="355600"/>
          </a:xfrm>
          <a:prstGeom prst="flowChartPreparation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21" name="Explosion 2 20"/>
          <p:cNvSpPr/>
          <p:nvPr/>
        </p:nvSpPr>
        <p:spPr>
          <a:xfrm rot="3331829">
            <a:off x="4780802" y="1918352"/>
            <a:ext cx="1743159" cy="196714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Discount on O.D Premium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Voluntary Deductible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3048000"/>
            <a:ext cx="6172200" cy="580090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Private Cars </a:t>
            </a:r>
          </a:p>
          <a:p>
            <a:pPr eaLnBrk="1" hangingPunct="1">
              <a:buNone/>
            </a:pPr>
            <a:r>
              <a:rPr lang="en-US" dirty="0" smtClean="0"/>
              <a:t>                   </a:t>
            </a:r>
          </a:p>
          <a:p>
            <a:pPr eaLnBrk="1" hangingPunct="1">
              <a:buNone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                              Opted as Voluntary deductible                                                  max Rs.750</a:t>
            </a:r>
          </a:p>
          <a:p>
            <a:pPr eaLnBrk="1" hangingPunct="1">
              <a:buNone/>
            </a:pP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                             Opted as Voluntary deductible                                                   max Rs.1500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9900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/>
              <a:t>             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Opted as Voluntary deductible                                                   max Rs.2000</a:t>
            </a:r>
            <a:endParaRPr lang="en-US" sz="105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	    Opted as Voluntary deductible                                                   max Rs.2500</a:t>
            </a:r>
            <a:endParaRPr lang="en-US" sz="105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990000"/>
              </a:solidFill>
            </a:endParaRPr>
          </a:p>
          <a:p>
            <a:pPr eaLnBrk="1" hangingPunct="1">
              <a:buNone/>
            </a:pPr>
            <a:endParaRPr lang="en-US" dirty="0" smtClean="0">
              <a:solidFill>
                <a:srgbClr val="990000"/>
              </a:solidFill>
            </a:endParaRP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Horizontal Scroll 3"/>
          <p:cNvSpPr/>
          <p:nvPr/>
        </p:nvSpPr>
        <p:spPr>
          <a:xfrm>
            <a:off x="400050" y="3695700"/>
            <a:ext cx="914400" cy="285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Rs.2500</a:t>
            </a:r>
          </a:p>
        </p:txBody>
      </p:sp>
      <p:sp>
        <p:nvSpPr>
          <p:cNvPr id="5" name="Chevron 4"/>
          <p:cNvSpPr/>
          <p:nvPr/>
        </p:nvSpPr>
        <p:spPr>
          <a:xfrm>
            <a:off x="3486151" y="3668123"/>
            <a:ext cx="742950" cy="1714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4286250" y="3552825"/>
            <a:ext cx="685800" cy="4000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20%</a:t>
            </a:r>
          </a:p>
        </p:txBody>
      </p:sp>
      <p:sp>
        <p:nvSpPr>
          <p:cNvPr id="10" name="Horizontal Scroll 9"/>
          <p:cNvSpPr/>
          <p:nvPr/>
        </p:nvSpPr>
        <p:spPr>
          <a:xfrm>
            <a:off x="400050" y="4438650"/>
            <a:ext cx="914400" cy="285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Rs.5000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4286250" y="4381500"/>
            <a:ext cx="685800" cy="4000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25%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400050" y="5075827"/>
            <a:ext cx="914400" cy="285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Rs.7500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4286250" y="4981575"/>
            <a:ext cx="685800" cy="4000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30%</a:t>
            </a:r>
          </a:p>
        </p:txBody>
      </p:sp>
      <p:sp>
        <p:nvSpPr>
          <p:cNvPr id="16" name="Horizontal Scroll 15"/>
          <p:cNvSpPr/>
          <p:nvPr/>
        </p:nvSpPr>
        <p:spPr>
          <a:xfrm>
            <a:off x="400050" y="5673173"/>
            <a:ext cx="971550" cy="285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Rs.15000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4286250" y="5548402"/>
            <a:ext cx="685800" cy="4000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35%</a:t>
            </a:r>
          </a:p>
        </p:txBody>
      </p:sp>
      <p:sp>
        <p:nvSpPr>
          <p:cNvPr id="19" name="Explosion 2 18"/>
          <p:cNvSpPr/>
          <p:nvPr/>
        </p:nvSpPr>
        <p:spPr>
          <a:xfrm rot="4067880">
            <a:off x="2123077" y="6193510"/>
            <a:ext cx="1823309" cy="195932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Discount on O.D Premium</a:t>
            </a:r>
          </a:p>
        </p:txBody>
      </p:sp>
      <p:sp>
        <p:nvSpPr>
          <p:cNvPr id="20" name="Chevron 19"/>
          <p:cNvSpPr/>
          <p:nvPr/>
        </p:nvSpPr>
        <p:spPr>
          <a:xfrm>
            <a:off x="3486151" y="4495800"/>
            <a:ext cx="742950" cy="1714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3457577" y="5153025"/>
            <a:ext cx="742950" cy="1714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3486151" y="5684693"/>
            <a:ext cx="742950" cy="1714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Premium Calculation - Steps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85750" y="3295650"/>
            <a:ext cx="3086100" cy="37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181" indent="-457181">
              <a:lnSpc>
                <a:spcPct val="90000"/>
              </a:lnSpc>
              <a:spcBef>
                <a:spcPct val="20000"/>
              </a:spcBef>
            </a:pPr>
            <a:r>
              <a:rPr lang="en-US" sz="1200" b="1" u="sng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Own Damage</a:t>
            </a:r>
            <a:r>
              <a:rPr lang="en-US" sz="12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181" indent="-457181">
              <a:lnSpc>
                <a:spcPct val="90000"/>
              </a:lnSpc>
              <a:spcBef>
                <a:spcPct val="20000"/>
              </a:spcBef>
            </a:pPr>
            <a:r>
              <a:rPr lang="en-US" sz="1050" b="1" dirty="0">
                <a:solidFill>
                  <a:srgbClr val="990000"/>
                </a:solidFill>
              </a:rPr>
              <a:t>1. 	</a:t>
            </a:r>
            <a:r>
              <a:rPr lang="en-US" sz="1200" b="1" dirty="0">
                <a:solidFill>
                  <a:srgbClr val="990000"/>
                </a:solidFill>
              </a:rPr>
              <a:t>Find out the IDV</a:t>
            </a:r>
          </a:p>
          <a:p>
            <a:pPr marL="457181" indent="-457181">
              <a:lnSpc>
                <a:spcPct val="90000"/>
              </a:lnSpc>
              <a:spcBef>
                <a:spcPct val="20000"/>
              </a:spcBef>
            </a:pPr>
            <a:r>
              <a:rPr lang="en-US" b="1" i="1" dirty="0">
                <a:solidFill>
                  <a:schemeClr val="accent2"/>
                </a:solidFill>
              </a:rPr>
              <a:t>	</a:t>
            </a:r>
            <a:r>
              <a:rPr lang="en-US" sz="1200" dirty="0"/>
              <a:t>A.	Vehicle Own Damage 	</a:t>
            </a:r>
          </a:p>
          <a:p>
            <a:pPr marL="457181" indent="-457181">
              <a:lnSpc>
                <a:spcPct val="90000"/>
              </a:lnSpc>
              <a:spcBef>
                <a:spcPct val="20000"/>
              </a:spcBef>
            </a:pPr>
            <a:r>
              <a:rPr lang="en-US" sz="1200" dirty="0"/>
              <a:t>	B.    Accessories 	</a:t>
            </a:r>
          </a:p>
          <a:p>
            <a:pPr marL="457181" indent="-457181">
              <a:lnSpc>
                <a:spcPct val="90000"/>
              </a:lnSpc>
              <a:spcBef>
                <a:spcPct val="20000"/>
              </a:spcBef>
            </a:pPr>
            <a:r>
              <a:rPr lang="en-US" sz="1200" dirty="0"/>
              <a:t>	C.   CNG / LPG Kit</a:t>
            </a:r>
          </a:p>
          <a:p>
            <a:pPr marL="457181" indent="-457181">
              <a:lnSpc>
                <a:spcPct val="9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sz="1200" b="1" dirty="0">
                <a:solidFill>
                  <a:srgbClr val="990000"/>
                </a:solidFill>
              </a:rPr>
              <a:t>Apply Premium Rate to the IDV</a:t>
            </a:r>
          </a:p>
          <a:p>
            <a:pPr marL="457181" indent="-457181">
              <a:lnSpc>
                <a:spcPct val="90000"/>
              </a:lnSpc>
              <a:spcBef>
                <a:spcPct val="20000"/>
              </a:spcBef>
            </a:pPr>
            <a:r>
              <a:rPr lang="en-US" b="1" i="1" dirty="0">
                <a:solidFill>
                  <a:schemeClr val="accent2"/>
                </a:solidFill>
              </a:rPr>
              <a:t>	</a:t>
            </a:r>
            <a:r>
              <a:rPr lang="en-US" sz="1200" dirty="0"/>
              <a:t>A.	Age</a:t>
            </a:r>
          </a:p>
          <a:p>
            <a:pPr marL="457181" indent="-457181">
              <a:lnSpc>
                <a:spcPct val="90000"/>
              </a:lnSpc>
              <a:spcBef>
                <a:spcPct val="20000"/>
              </a:spcBef>
            </a:pPr>
            <a:r>
              <a:rPr lang="en-US" sz="1200" dirty="0"/>
              <a:t>	B.	Zone</a:t>
            </a:r>
          </a:p>
          <a:p>
            <a:pPr marL="457181" indent="-457181">
              <a:lnSpc>
                <a:spcPct val="90000"/>
              </a:lnSpc>
              <a:spcBef>
                <a:spcPct val="20000"/>
              </a:spcBef>
            </a:pPr>
            <a:r>
              <a:rPr lang="en-US" sz="1200" dirty="0"/>
              <a:t>	C.	Cubic </a:t>
            </a:r>
            <a:r>
              <a:rPr lang="en-US" sz="1200" dirty="0" smtClean="0"/>
              <a:t>Capacity</a:t>
            </a:r>
          </a:p>
          <a:p>
            <a:pPr marL="457181" indent="-457181">
              <a:lnSpc>
                <a:spcPct val="90000"/>
              </a:lnSpc>
              <a:spcBef>
                <a:spcPct val="20000"/>
              </a:spcBef>
            </a:pPr>
            <a:r>
              <a:rPr lang="en-US" sz="1600" b="1" i="1" dirty="0" smtClean="0">
                <a:solidFill>
                  <a:srgbClr val="990000"/>
                </a:solidFill>
              </a:rPr>
              <a:t>3</a:t>
            </a:r>
            <a:r>
              <a:rPr lang="en-US" sz="1600" b="1" i="1" dirty="0" smtClean="0">
                <a:solidFill>
                  <a:srgbClr val="0000FF"/>
                </a:solidFill>
              </a:rPr>
              <a:t>.	</a:t>
            </a:r>
            <a:r>
              <a:rPr lang="en-US" sz="1200" b="1" dirty="0" smtClean="0">
                <a:solidFill>
                  <a:srgbClr val="990000"/>
                </a:solidFill>
              </a:rPr>
              <a:t>Calculate Own Damage Premium (IDV * Rate)</a:t>
            </a:r>
          </a:p>
          <a:p>
            <a:pPr marL="457181" indent="-457181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n-US" sz="1200" b="1" dirty="0" smtClean="0">
                <a:solidFill>
                  <a:srgbClr val="990000"/>
                </a:solidFill>
              </a:rPr>
              <a:t>Deduct </a:t>
            </a:r>
            <a:r>
              <a:rPr lang="en-US" sz="1200" b="1" dirty="0">
                <a:solidFill>
                  <a:srgbClr val="990000"/>
                </a:solidFill>
              </a:rPr>
              <a:t>Discounts</a:t>
            </a:r>
          </a:p>
          <a:p>
            <a:pPr marL="457181" indent="-457181">
              <a:lnSpc>
                <a:spcPct val="90000"/>
              </a:lnSpc>
              <a:spcBef>
                <a:spcPct val="20000"/>
              </a:spcBef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sz="1200" dirty="0"/>
              <a:t>1. Voluntary Deductible</a:t>
            </a:r>
          </a:p>
          <a:p>
            <a:pPr marL="457181" indent="-457181">
              <a:lnSpc>
                <a:spcPct val="90000"/>
              </a:lnSpc>
              <a:spcBef>
                <a:spcPct val="20000"/>
              </a:spcBef>
            </a:pPr>
            <a:r>
              <a:rPr lang="en-US" sz="1200" dirty="0"/>
              <a:t>	2. No Claim Bonus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</a:p>
          <a:p>
            <a:pPr marL="457181" indent="-457181">
              <a:lnSpc>
                <a:spcPct val="70000"/>
              </a:lnSpc>
              <a:spcBef>
                <a:spcPct val="20000"/>
              </a:spcBef>
            </a:pPr>
            <a:r>
              <a:rPr lang="en-US" sz="1200" dirty="0"/>
              <a:t>	3.Tariff / OD Discount 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3943350" y="3352800"/>
            <a:ext cx="251460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b="1" u="sng" dirty="0">
                <a:solidFill>
                  <a:srgbClr val="990000"/>
                </a:solidFill>
                <a:cs typeface="Times New Roman" pitchFamily="18" charset="0"/>
              </a:rPr>
              <a:t>Liability </a:t>
            </a:r>
            <a:endParaRPr lang="en-US" sz="2400" b="1" u="sng" dirty="0">
              <a:solidFill>
                <a:srgbClr val="9900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>
                <a:cs typeface="Times New Roman" pitchFamily="18" charset="0"/>
              </a:rPr>
              <a:t>A. Third Party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>
                <a:cs typeface="Times New Roman" pitchFamily="18" charset="0"/>
              </a:rPr>
              <a:t>B. Owner Driver PA cover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>
                <a:cs typeface="Times New Roman" pitchFamily="18" charset="0"/>
              </a:rPr>
              <a:t>     Passenger  PA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>
                <a:cs typeface="Times New Roman" pitchFamily="18" charset="0"/>
              </a:rPr>
              <a:t>     Paid Driver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>
                <a:cs typeface="Times New Roman" pitchFamily="18" charset="0"/>
              </a:rPr>
              <a:t>     Employee Liability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>
                <a:cs typeface="Times New Roman" pitchFamily="18" charset="0"/>
              </a:rPr>
              <a:t>C. Any Other Additional Cover </a:t>
            </a:r>
          </a:p>
          <a:p>
            <a:endParaRPr lang="en-U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943350" y="5295900"/>
            <a:ext cx="2514600" cy="232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200" b="1" u="sng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Final Premium</a:t>
            </a:r>
          </a:p>
          <a:p>
            <a:pPr>
              <a:defRPr/>
            </a:pPr>
            <a:endParaRPr lang="en-US" b="1" dirty="0">
              <a:solidFill>
                <a:srgbClr val="99000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Own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Damage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+</a:t>
            </a:r>
          </a:p>
          <a:p>
            <a:pPr algn="ctr"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Add on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+</a:t>
            </a:r>
          </a:p>
          <a:p>
            <a:pPr algn="ctr"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Liability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+</a:t>
            </a:r>
          </a:p>
          <a:p>
            <a:pPr algn="ctr"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GST 18%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Image result for images of calcu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076451"/>
            <a:ext cx="19050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Important Guidelines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 cover notes to be issued for stand alone TP proposals</a:t>
            </a:r>
          </a:p>
          <a:p>
            <a:endParaRPr lang="en-US" smtClean="0"/>
          </a:p>
          <a:p>
            <a:r>
              <a:rPr lang="en-US" smtClean="0"/>
              <a:t> No Cover notes shall be issued  on Short Period Basis.</a:t>
            </a:r>
          </a:p>
          <a:p>
            <a:endParaRPr lang="en-US" smtClean="0"/>
          </a:p>
          <a:p>
            <a:r>
              <a:rPr lang="en-US" smtClean="0"/>
              <a:t>In case of any doubt on rates/discounts/loading etc. please approach the office head / ZU / HO.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Business Process </a:t>
            </a:r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1" y="2057400"/>
            <a:ext cx="6172200" cy="7197902"/>
          </a:xfrm>
        </p:spPr>
        <p:txBody>
          <a:bodyPr/>
          <a:lstStyle/>
          <a:p>
            <a:r>
              <a:rPr lang="en-US" dirty="0" smtClean="0"/>
              <a:t>Fresh Cases – New Car </a:t>
            </a:r>
          </a:p>
          <a:p>
            <a:endParaRPr lang="en-US" dirty="0" smtClean="0"/>
          </a:p>
          <a:p>
            <a:r>
              <a:rPr lang="en-US" dirty="0" smtClean="0"/>
              <a:t>Break In Insurance Cases </a:t>
            </a:r>
          </a:p>
          <a:p>
            <a:endParaRPr lang="en-US" dirty="0" smtClean="0"/>
          </a:p>
          <a:p>
            <a:r>
              <a:rPr lang="en-US" dirty="0" smtClean="0"/>
              <a:t>Roll Over Cases </a:t>
            </a:r>
          </a:p>
          <a:p>
            <a:endParaRPr lang="en-US" dirty="0" smtClean="0"/>
          </a:p>
          <a:p>
            <a:r>
              <a:rPr lang="en-US" dirty="0" smtClean="0"/>
              <a:t>Transfer Cases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990000"/>
                </a:solidFill>
              </a:rPr>
              <a:t>Business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90000"/>
                </a:solidFill>
              </a:rPr>
              <a:t>Process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New Cases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mtClean="0"/>
              <a:t>IDV @ 95% of SP </a:t>
            </a:r>
          </a:p>
          <a:p>
            <a:pPr lvl="1"/>
            <a:r>
              <a:rPr lang="en-US" smtClean="0"/>
              <a:t>Proposal Form :Completely Filled &amp; Signed </a:t>
            </a:r>
          </a:p>
          <a:p>
            <a:pPr lvl="1"/>
            <a:r>
              <a:rPr lang="en-US" smtClean="0"/>
              <a:t>Invoice / RC Copy</a:t>
            </a:r>
          </a:p>
          <a:p>
            <a:pPr lvl="1"/>
            <a:r>
              <a:rPr lang="en-US" smtClean="0"/>
              <a:t>NCB Reserving Letter (ORIGINAL) if nay </a:t>
            </a:r>
          </a:p>
          <a:p>
            <a:pPr lvl="1"/>
            <a:r>
              <a:rPr lang="en-US" smtClean="0"/>
              <a:t>Cover-note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Break in Insurance Cases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smtClean="0"/>
              <a:t>Proposal Form :Completely Filled &amp; Signed</a:t>
            </a:r>
          </a:p>
          <a:p>
            <a:pPr lvl="1"/>
            <a:r>
              <a:rPr lang="en-US" smtClean="0"/>
              <a:t>Previous Insurance Policy </a:t>
            </a:r>
          </a:p>
          <a:p>
            <a:pPr lvl="1"/>
            <a:r>
              <a:rPr lang="en-US" smtClean="0"/>
              <a:t>Inspection Report </a:t>
            </a:r>
          </a:p>
          <a:p>
            <a:pPr lvl="1"/>
            <a:r>
              <a:rPr lang="en-US" smtClean="0"/>
              <a:t>Copy of RC</a:t>
            </a:r>
          </a:p>
          <a:p>
            <a:pPr lvl="1"/>
            <a:r>
              <a:rPr lang="en-US" smtClean="0"/>
              <a:t>Cover-note</a:t>
            </a:r>
          </a:p>
          <a:p>
            <a:endParaRPr lang="en-US" dirty="0"/>
          </a:p>
        </p:txBody>
      </p:sp>
      <p:pic>
        <p:nvPicPr>
          <p:cNvPr id="8194" name="Picture 2" descr="Image result for images of new c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5467351"/>
            <a:ext cx="3543300" cy="13858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990000"/>
                </a:solidFill>
              </a:rPr>
              <a:t>Business Process</a:t>
            </a:r>
            <a:endParaRPr lang="en-US" dirty="0" smtClean="0">
              <a:solidFill>
                <a:srgbClr val="99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Roll Over Cases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mtClean="0"/>
              <a:t>Proposal Form – Completely Filled &amp; Signed</a:t>
            </a:r>
          </a:p>
          <a:p>
            <a:pPr lvl="1"/>
            <a:r>
              <a:rPr lang="en-US" smtClean="0"/>
              <a:t>Previous Years Policy </a:t>
            </a:r>
          </a:p>
          <a:p>
            <a:pPr lvl="1"/>
            <a:r>
              <a:rPr lang="en-US" smtClean="0"/>
              <a:t>Cover-note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990000"/>
                </a:solidFill>
              </a:rPr>
              <a:t>Transfer Cases – Fresh Policy 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smtClean="0"/>
              <a:t>Proposal Form – Completely Filled &amp; Signed</a:t>
            </a:r>
          </a:p>
          <a:p>
            <a:pPr lvl="1"/>
            <a:r>
              <a:rPr lang="en-US" smtClean="0"/>
              <a:t>Previous Insurance Policy </a:t>
            </a:r>
          </a:p>
          <a:p>
            <a:pPr lvl="1"/>
            <a:r>
              <a:rPr lang="en-US" smtClean="0"/>
              <a:t>Proof of sales of the vehicle – Transferred RC or Copy of Form 29 &amp; 30 </a:t>
            </a:r>
          </a:p>
          <a:p>
            <a:pPr lvl="1"/>
            <a:r>
              <a:rPr lang="en-US" smtClean="0"/>
              <a:t>Inspection Report </a:t>
            </a:r>
          </a:p>
          <a:p>
            <a:pPr lvl="1"/>
            <a:r>
              <a:rPr lang="en-US" smtClean="0"/>
              <a:t>Cover-note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945" y="6248400"/>
            <a:ext cx="40576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C00000"/>
                </a:solidFill>
              </a:rPr>
              <a:t>Business Process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42900" y="2013063"/>
            <a:ext cx="3030141" cy="479822"/>
          </a:xfrm>
        </p:spPr>
        <p:txBody>
          <a:bodyPr/>
          <a:lstStyle/>
          <a:p>
            <a:pPr eaLnBrk="1" hangingPunct="1"/>
            <a:r>
              <a:rPr lang="en-US" sz="1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Endorsement for Transfer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42900" y="2527413"/>
            <a:ext cx="5429250" cy="2963466"/>
          </a:xfrm>
        </p:spPr>
        <p:txBody>
          <a:bodyPr/>
          <a:lstStyle/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Proposal Form – Completely Filled &amp; Signed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Inspection Report 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Written Request for transfer of the policy from original policy holder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Transfer Fee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50/-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NCB Recovery, if any, on pro rata basis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Original Policy 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Proof of sales of the vehicle – Transferred RC or Copy of Form 29 &amp; 30 </a:t>
            </a:r>
          </a:p>
          <a:p>
            <a:pPr>
              <a:buNone/>
            </a:pPr>
            <a:endParaRPr lang="en-US" sz="3600" dirty="0"/>
          </a:p>
        </p:txBody>
      </p:sp>
      <p:pic>
        <p:nvPicPr>
          <p:cNvPr id="6146" name="Picture 2" descr="Image result for images of insurance prem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880" y="5456243"/>
            <a:ext cx="4906321" cy="19240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Exclusions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Consequential Losses due to accident.</a:t>
            </a:r>
          </a:p>
          <a:p>
            <a:r>
              <a:rPr lang="en-US" smtClean="0"/>
              <a:t>Damage to tyres &amp; tubes without the vehicle being damaged.</a:t>
            </a:r>
          </a:p>
          <a:p>
            <a:r>
              <a:rPr lang="en-US" smtClean="0"/>
              <a:t>Driver being under the influence of liquor and drugs at the time of accident. </a:t>
            </a:r>
          </a:p>
          <a:p>
            <a:r>
              <a:rPr lang="en-US" smtClean="0"/>
              <a:t>Damage to insured own property.</a:t>
            </a:r>
          </a:p>
          <a:p>
            <a:r>
              <a:rPr lang="en-US" smtClean="0"/>
              <a:t>Intentional self injury or attempted suicide.</a:t>
            </a:r>
          </a:p>
          <a:p>
            <a:r>
              <a:rPr lang="en-US" smtClean="0"/>
              <a:t>Accident occurring out side geographical area of operation covered by the policy.</a:t>
            </a:r>
          </a:p>
          <a:p>
            <a:r>
              <a:rPr lang="en-US" smtClean="0"/>
              <a:t>Contractual Liability of any kind.</a:t>
            </a:r>
          </a:p>
          <a:p>
            <a:r>
              <a:rPr lang="en-US" smtClean="0"/>
              <a:t>Vehicle Used otherwise than limitations as to use</a:t>
            </a:r>
          </a:p>
          <a:p>
            <a:r>
              <a:rPr lang="en-US" smtClean="0"/>
              <a:t>Driven by any one other than a licensed driver</a:t>
            </a:r>
          </a:p>
          <a:p>
            <a:r>
              <a:rPr lang="en-US" smtClean="0"/>
              <a:t>Losses due to Ionizing radiation or contamination by  radioactivity </a:t>
            </a:r>
          </a:p>
          <a:p>
            <a:r>
              <a:rPr lang="en-US" smtClean="0"/>
              <a:t>Losses caused due to Nuclear weapons material</a:t>
            </a:r>
          </a:p>
          <a:p>
            <a:r>
              <a:rPr lang="en-US" smtClean="0"/>
              <a:t>Losses caused due to War and war like situation.</a:t>
            </a:r>
            <a:endParaRPr lang="en-US" dirty="0"/>
          </a:p>
        </p:txBody>
      </p:sp>
      <p:pic>
        <p:nvPicPr>
          <p:cNvPr id="52228" name="Picture 4" descr="C:\Users\893242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500" y="2590800"/>
            <a:ext cx="1428750" cy="1143000"/>
          </a:xfrm>
          <a:prstGeom prst="rect">
            <a:avLst/>
          </a:prstGeom>
          <a:noFill/>
        </p:spPr>
      </p:pic>
      <p:pic>
        <p:nvPicPr>
          <p:cNvPr id="1026" name="Picture 2" descr="C:\Users\893242\Desktop\drink-driving-808790__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782104"/>
            <a:ext cx="2514600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Motor Insurance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mtClean="0"/>
          </a:p>
          <a:p>
            <a:r>
              <a:rPr lang="en-US" altLang="zh-CN" smtClean="0"/>
              <a:t>Increase in number of Vehicles and Road Accidents</a:t>
            </a:r>
          </a:p>
          <a:p>
            <a:endParaRPr lang="en-US" altLang="zh-CN" smtClean="0"/>
          </a:p>
          <a:p>
            <a:r>
              <a:rPr lang="en-US" altLang="zh-CN" smtClean="0"/>
              <a:t>Protects the Financial Value of Motor vehicle against accident</a:t>
            </a:r>
          </a:p>
          <a:p>
            <a:endParaRPr lang="en-US" altLang="zh-CN" smtClean="0"/>
          </a:p>
          <a:p>
            <a:r>
              <a:rPr lang="en-US" altLang="zh-CN" smtClean="0"/>
              <a:t>Protects the Financial Value of Motor vehicle against damage</a:t>
            </a:r>
          </a:p>
          <a:p>
            <a:endParaRPr lang="en-US" altLang="zh-CN" smtClean="0"/>
          </a:p>
          <a:p>
            <a:r>
              <a:rPr lang="en-US" altLang="zh-CN" smtClean="0"/>
              <a:t>Protection against Third Party Property Damage</a:t>
            </a:r>
          </a:p>
          <a:p>
            <a:endParaRPr lang="en-US" altLang="zh-CN" smtClean="0"/>
          </a:p>
          <a:p>
            <a:r>
              <a:rPr lang="en-US" altLang="zh-CN" smtClean="0"/>
              <a:t>Protection against Third Party Life Damage</a:t>
            </a:r>
          </a:p>
          <a:p>
            <a:endParaRPr lang="en-US" altLang="zh-CN" smtClean="0"/>
          </a:p>
          <a:p>
            <a:r>
              <a:rPr lang="en-US" altLang="zh-CN" smtClean="0"/>
              <a:t>Passing the burden to the Insurance company</a:t>
            </a:r>
          </a:p>
          <a:p>
            <a:endParaRPr lang="en-US" altLang="zh-CN" smtClean="0"/>
          </a:p>
          <a:p>
            <a:r>
              <a:rPr lang="en-US" altLang="zh-CN" smtClean="0"/>
              <a:t>Mandatory coverage as per Law-Third Party Liability</a:t>
            </a:r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dirty="0" smtClean="0"/>
          </a:p>
        </p:txBody>
      </p:sp>
      <p:pic>
        <p:nvPicPr>
          <p:cNvPr id="32771" name="Picture 3" descr="Image result for images of motor insur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105954"/>
            <a:ext cx="2170703" cy="1485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Claim Process</a:t>
            </a:r>
          </a:p>
        </p:txBody>
      </p:sp>
      <p:pic>
        <p:nvPicPr>
          <p:cNvPr id="3074" name="Picture 2" descr="C:\Users\893242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5651"/>
            <a:ext cx="6858000" cy="4000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Claim Documentation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886" indent="-342886" eaLnBrk="1" hangingPunct="1">
              <a:buNone/>
            </a:pPr>
            <a:r>
              <a:rPr lang="en-US" altLang="zh-CN" sz="1800" dirty="0">
                <a:latin typeface="Arial" pitchFamily="34" charset="0"/>
                <a:ea typeface="宋体" charset="-122"/>
                <a:cs typeface="Arial" pitchFamily="34" charset="0"/>
              </a:rPr>
              <a:t>Hand over the following documents to surveyor / Garage</a:t>
            </a:r>
          </a:p>
          <a:p>
            <a:pPr marL="342886" indent="-342886" eaLnBrk="1" hangingPunct="1"/>
            <a:endParaRPr lang="en-US" altLang="zh-CN" sz="4000" dirty="0">
              <a:ea typeface="宋体" charset="-122"/>
            </a:endParaRPr>
          </a:p>
          <a:p>
            <a:pPr marL="342886" indent="-342886" eaLnBrk="1" hangingPunct="1">
              <a:buNone/>
            </a:pPr>
            <a:endParaRPr lang="en-US" sz="4000" dirty="0"/>
          </a:p>
        </p:txBody>
      </p:sp>
      <p:sp>
        <p:nvSpPr>
          <p:cNvPr id="5" name="Flowchart: Connector 4"/>
          <p:cNvSpPr/>
          <p:nvPr/>
        </p:nvSpPr>
        <p:spPr>
          <a:xfrm>
            <a:off x="2800350" y="5067300"/>
            <a:ext cx="971550" cy="5143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1"/>
                </a:solidFill>
              </a:rPr>
              <a:t>Documents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286125" y="4267200"/>
            <a:ext cx="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2800350" y="3752850"/>
            <a:ext cx="971550" cy="5143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1"/>
                </a:solidFill>
              </a:rPr>
              <a:t>Filled claim form</a:t>
            </a:r>
          </a:p>
        </p:txBody>
      </p:sp>
      <p:cxnSp>
        <p:nvCxnSpPr>
          <p:cNvPr id="11" name="Straight Arrow Connector 10"/>
          <p:cNvCxnSpPr>
            <a:stCxn id="5" idx="7"/>
          </p:cNvCxnSpPr>
          <p:nvPr/>
        </p:nvCxnSpPr>
        <p:spPr>
          <a:xfrm flipV="1">
            <a:off x="3629621" y="4210051"/>
            <a:ext cx="828080" cy="932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lowchart: Connector 11"/>
          <p:cNvSpPr/>
          <p:nvPr/>
        </p:nvSpPr>
        <p:spPr>
          <a:xfrm>
            <a:off x="4114800" y="3695700"/>
            <a:ext cx="971550" cy="5143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1"/>
                </a:solidFill>
              </a:rPr>
              <a:t>Copy of Ins. Policy or C/N</a:t>
            </a:r>
          </a:p>
        </p:txBody>
      </p:sp>
      <p:cxnSp>
        <p:nvCxnSpPr>
          <p:cNvPr id="14" name="Straight Arrow Connector 13"/>
          <p:cNvCxnSpPr>
            <a:stCxn id="5" idx="6"/>
          </p:cNvCxnSpPr>
          <p:nvPr/>
        </p:nvCxnSpPr>
        <p:spPr>
          <a:xfrm flipV="1">
            <a:off x="3771900" y="4667251"/>
            <a:ext cx="1885950" cy="657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lowchart: Connector 14"/>
          <p:cNvSpPr/>
          <p:nvPr/>
        </p:nvSpPr>
        <p:spPr>
          <a:xfrm>
            <a:off x="5657850" y="4210050"/>
            <a:ext cx="971550" cy="7429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1"/>
                </a:solidFill>
              </a:rPr>
              <a:t>Copy of Reg. </a:t>
            </a:r>
            <a:r>
              <a:rPr lang="en-US" sz="825" dirty="0" err="1">
                <a:solidFill>
                  <a:schemeClr val="tx1"/>
                </a:solidFill>
              </a:rPr>
              <a:t>certf</a:t>
            </a:r>
            <a:r>
              <a:rPr lang="en-US" sz="825" dirty="0">
                <a:solidFill>
                  <a:schemeClr val="tx1"/>
                </a:solidFill>
              </a:rPr>
              <a:t>, sales invoice, tax receipt</a:t>
            </a:r>
          </a:p>
        </p:txBody>
      </p:sp>
      <p:cxnSp>
        <p:nvCxnSpPr>
          <p:cNvPr id="18" name="Straight Arrow Connector 17"/>
          <p:cNvCxnSpPr>
            <a:stCxn id="5" idx="5"/>
          </p:cNvCxnSpPr>
          <p:nvPr/>
        </p:nvCxnSpPr>
        <p:spPr>
          <a:xfrm>
            <a:off x="3629620" y="5506326"/>
            <a:ext cx="1913930" cy="646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5543550" y="5867400"/>
            <a:ext cx="1085850" cy="685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1"/>
                </a:solidFill>
              </a:rPr>
              <a:t>Copy of D/L of person driving at time of accident</a:t>
            </a:r>
          </a:p>
        </p:txBody>
      </p:sp>
      <p:cxnSp>
        <p:nvCxnSpPr>
          <p:cNvPr id="21" name="Straight Arrow Connector 20"/>
          <p:cNvCxnSpPr>
            <a:stCxn id="5" idx="4"/>
          </p:cNvCxnSpPr>
          <p:nvPr/>
        </p:nvCxnSpPr>
        <p:spPr>
          <a:xfrm flipH="1">
            <a:off x="3257550" y="5581651"/>
            <a:ext cx="28575" cy="971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2800351" y="6553200"/>
            <a:ext cx="1085850" cy="5143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1"/>
                </a:solidFill>
              </a:rPr>
              <a:t>FIR/ police </a:t>
            </a:r>
            <a:r>
              <a:rPr lang="en-US" sz="825" dirty="0" err="1">
                <a:solidFill>
                  <a:schemeClr val="tx1"/>
                </a:solidFill>
              </a:rPr>
              <a:t>panchnama</a:t>
            </a:r>
            <a:endParaRPr lang="en-US" sz="825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5" idx="3"/>
          </p:cNvCxnSpPr>
          <p:nvPr/>
        </p:nvCxnSpPr>
        <p:spPr>
          <a:xfrm flipH="1">
            <a:off x="1543051" y="5506326"/>
            <a:ext cx="1399580" cy="761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lowchart: Connector 26"/>
          <p:cNvSpPr/>
          <p:nvPr/>
        </p:nvSpPr>
        <p:spPr>
          <a:xfrm>
            <a:off x="800100" y="6267450"/>
            <a:ext cx="1085850" cy="5143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1"/>
                </a:solidFill>
              </a:rPr>
              <a:t>Estimate of repair from repairer</a:t>
            </a:r>
          </a:p>
        </p:txBody>
      </p:sp>
      <p:cxnSp>
        <p:nvCxnSpPr>
          <p:cNvPr id="29" name="Straight Arrow Connector 28"/>
          <p:cNvCxnSpPr>
            <a:stCxn id="5" idx="2"/>
          </p:cNvCxnSpPr>
          <p:nvPr/>
        </p:nvCxnSpPr>
        <p:spPr>
          <a:xfrm flipH="1" flipV="1">
            <a:off x="1200150" y="5010150"/>
            <a:ext cx="1600200" cy="314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owchart: Connector 29"/>
          <p:cNvSpPr/>
          <p:nvPr/>
        </p:nvSpPr>
        <p:spPr>
          <a:xfrm>
            <a:off x="114300" y="4724400"/>
            <a:ext cx="1085850" cy="5143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1"/>
                </a:solidFill>
              </a:rPr>
              <a:t>Copy of fitness certificate for C.V</a:t>
            </a:r>
          </a:p>
        </p:txBody>
      </p:sp>
      <p:cxnSp>
        <p:nvCxnSpPr>
          <p:cNvPr id="33" name="Straight Arrow Connector 32"/>
          <p:cNvCxnSpPr>
            <a:stCxn id="5" idx="1"/>
          </p:cNvCxnSpPr>
          <p:nvPr/>
        </p:nvCxnSpPr>
        <p:spPr>
          <a:xfrm flipH="1" flipV="1">
            <a:off x="1771651" y="4267201"/>
            <a:ext cx="1170980" cy="875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1085850" y="3752850"/>
            <a:ext cx="1085850" cy="5143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1"/>
                </a:solidFill>
              </a:rPr>
              <a:t>Copy of permit, load </a:t>
            </a:r>
            <a:r>
              <a:rPr lang="en-US" sz="825" dirty="0" err="1">
                <a:solidFill>
                  <a:schemeClr val="tx1"/>
                </a:solidFill>
              </a:rPr>
              <a:t>challan</a:t>
            </a:r>
            <a:r>
              <a:rPr lang="en-US" sz="825" dirty="0">
                <a:solidFill>
                  <a:schemeClr val="tx1"/>
                </a:solidFill>
              </a:rPr>
              <a:t> for G.C.V</a:t>
            </a:r>
          </a:p>
        </p:txBody>
      </p:sp>
      <p:pic>
        <p:nvPicPr>
          <p:cNvPr id="4098" name="Picture 2" descr="Image result for images of motor insur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50" y="2667000"/>
            <a:ext cx="1543050" cy="10077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4536282"/>
            <a:ext cx="5829300" cy="55125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IN" sz="2475" b="0" dirty="0"/>
              <a:t>Thanks</a:t>
            </a:r>
            <a:endParaRPr lang="en-US" sz="2475" b="0" dirty="0"/>
          </a:p>
        </p:txBody>
      </p:sp>
    </p:spTree>
    <p:extLst>
      <p:ext uri="{BB962C8B-B14F-4D97-AF65-F5344CB8AC3E}">
        <p14:creationId xmlns:p14="http://schemas.microsoft.com/office/powerpoint/2010/main" val="23155076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Motor Insurance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	  History</a:t>
            </a:r>
          </a:p>
          <a:p>
            <a:endParaRPr lang="en-US" dirty="0" smtClean="0"/>
          </a:p>
        </p:txBody>
      </p:sp>
      <p:sp>
        <p:nvSpPr>
          <p:cNvPr id="4" name="Chevron 3"/>
          <p:cNvSpPr/>
          <p:nvPr/>
        </p:nvSpPr>
        <p:spPr>
          <a:xfrm rot="5400000">
            <a:off x="514350" y="3752850"/>
            <a:ext cx="1085850" cy="8572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1939</a:t>
            </a:r>
          </a:p>
        </p:txBody>
      </p:sp>
      <p:sp>
        <p:nvSpPr>
          <p:cNvPr id="1026" name="AutoShape 2" descr="Image result for history of motor insurance in india"/>
          <p:cNvSpPr>
            <a:spLocks noChangeAspect="1" noChangeArrowheads="1"/>
          </p:cNvSpPr>
          <p:nvPr/>
        </p:nvSpPr>
        <p:spPr bwMode="auto">
          <a:xfrm>
            <a:off x="88106" y="2272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85900" y="3638550"/>
            <a:ext cx="48006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First motor Vehicle Act was passed to make T.P insurance compulsory. M.V Act 1939</a:t>
            </a:r>
          </a:p>
        </p:txBody>
      </p:sp>
      <p:sp>
        <p:nvSpPr>
          <p:cNvPr id="8" name="Chevron 7"/>
          <p:cNvSpPr/>
          <p:nvPr/>
        </p:nvSpPr>
        <p:spPr>
          <a:xfrm rot="5400000">
            <a:off x="571500" y="4724400"/>
            <a:ext cx="1085850" cy="8572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1988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3050" y="4610100"/>
            <a:ext cx="48006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M.V Act of 1988 replaced the 1939 Act and came into force from  1.7.1989</a:t>
            </a:r>
          </a:p>
        </p:txBody>
      </p:sp>
      <p:sp>
        <p:nvSpPr>
          <p:cNvPr id="10" name="Chevron 9"/>
          <p:cNvSpPr/>
          <p:nvPr/>
        </p:nvSpPr>
        <p:spPr>
          <a:xfrm rot="5400000">
            <a:off x="628650" y="5695950"/>
            <a:ext cx="1085850" cy="8572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00" y="5581651"/>
            <a:ext cx="48006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Motor insurance in India was governed by the India Motor Tariff till 31.12.2006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326232" y="3067050"/>
            <a:ext cx="6531769" cy="388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4452" tIns="37226" rIns="74452" bIns="37226" numCol="1" anchor="ctr" anchorCtr="0" compatLnSpc="1">
            <a:prstTxWarp prst="textNoShape">
              <a:avLst/>
            </a:prstTxWarp>
          </a:bodyPr>
          <a:lstStyle/>
          <a:p>
            <a:pPr algn="ctr" defTabSz="685771">
              <a:defRPr/>
            </a:pPr>
            <a:r>
              <a:rPr lang="en-US" sz="2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4" name="Quad Arrow Callout 23"/>
          <p:cNvSpPr/>
          <p:nvPr/>
        </p:nvSpPr>
        <p:spPr>
          <a:xfrm>
            <a:off x="2228850" y="3238500"/>
            <a:ext cx="2000250" cy="142875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Motor Insurance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71550" y="3581400"/>
            <a:ext cx="1257300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Private Car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229100" y="3524251"/>
            <a:ext cx="1257300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Scooter / Motor Cycle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628901" y="4667250"/>
            <a:ext cx="1257300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Commercial Vehicle</a:t>
            </a:r>
          </a:p>
        </p:txBody>
      </p:sp>
      <p:sp>
        <p:nvSpPr>
          <p:cNvPr id="29" name="Quad Arrow 28"/>
          <p:cNvSpPr/>
          <p:nvPr/>
        </p:nvSpPr>
        <p:spPr>
          <a:xfrm>
            <a:off x="2000251" y="5467350"/>
            <a:ext cx="2514600" cy="800100"/>
          </a:xfrm>
          <a:prstGeom prst="quadArrow">
            <a:avLst>
              <a:gd name="adj1" fmla="val 33861"/>
              <a:gd name="adj2" fmla="val 22500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028700" y="5524500"/>
            <a:ext cx="971550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Goods Carrying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743200" y="6267450"/>
            <a:ext cx="1085850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Passenger Carrying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14850" y="5467350"/>
            <a:ext cx="971550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Misc. Type Vehicles</a:t>
            </a:r>
          </a:p>
        </p:txBody>
      </p:sp>
      <p:pic>
        <p:nvPicPr>
          <p:cNvPr id="1026" name="Picture 2" descr="http://www.indiainsurance.co/wp-content/uploads/2015/08/motor-insurance-hik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1" y="2495550"/>
            <a:ext cx="2171700" cy="758982"/>
          </a:xfrm>
          <a:prstGeom prst="rect">
            <a:avLst/>
          </a:prstGeom>
          <a:noFill/>
        </p:spPr>
      </p:pic>
      <p:pic>
        <p:nvPicPr>
          <p:cNvPr id="1028" name="Picture 4" descr="http://www.loyalinsurance.in/images/motor-insuranc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" y="2895601"/>
            <a:ext cx="1257300" cy="633845"/>
          </a:xfrm>
          <a:prstGeom prst="rect">
            <a:avLst/>
          </a:prstGeom>
          <a:noFill/>
        </p:spPr>
      </p:pic>
      <p:pic>
        <p:nvPicPr>
          <p:cNvPr id="1032" name="Picture 8" descr="Image result for photos of bik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6350" y="2895601"/>
            <a:ext cx="1543050" cy="619603"/>
          </a:xfrm>
          <a:prstGeom prst="rect">
            <a:avLst/>
          </a:prstGeom>
          <a:noFill/>
        </p:spPr>
      </p:pic>
      <p:sp>
        <p:nvSpPr>
          <p:cNvPr id="1034" name="AutoShape 10" descr="Image result for photos of commercial vehicles"/>
          <p:cNvSpPr>
            <a:spLocks noChangeAspect="1" noChangeArrowheads="1"/>
          </p:cNvSpPr>
          <p:nvPr/>
        </p:nvSpPr>
        <p:spPr bwMode="auto">
          <a:xfrm>
            <a:off x="88106" y="2272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Image result for photos of commercial vehicles"/>
          <p:cNvSpPr>
            <a:spLocks noChangeAspect="1" noChangeArrowheads="1"/>
          </p:cNvSpPr>
          <p:nvPr/>
        </p:nvSpPr>
        <p:spPr bwMode="auto">
          <a:xfrm>
            <a:off x="88106" y="2272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Image result for photos of commercial vehicl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9051" y="6496051"/>
            <a:ext cx="1294786" cy="712996"/>
          </a:xfrm>
          <a:prstGeom prst="rect">
            <a:avLst/>
          </a:prstGeom>
          <a:noFill/>
        </p:spPr>
      </p:pic>
      <p:pic>
        <p:nvPicPr>
          <p:cNvPr id="1044" name="Picture 20" descr="Image result for photos of commercial vehicl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50" y="6267450"/>
            <a:ext cx="1200150" cy="720091"/>
          </a:xfrm>
          <a:prstGeom prst="rect">
            <a:avLst/>
          </a:prstGeom>
          <a:noFill/>
        </p:spPr>
      </p:pic>
      <p:pic>
        <p:nvPicPr>
          <p:cNvPr id="1046" name="Picture 22" descr="Image result for photos of fire brigade vehicl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43550" y="5810250"/>
            <a:ext cx="1085850" cy="6858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Types Of Coverage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altLang="zh-CN" dirty="0" smtClean="0">
              <a:solidFill>
                <a:srgbClr val="000000"/>
              </a:solidFill>
              <a:ea typeface="宋体" charset="-122"/>
            </a:endParaRPr>
          </a:p>
          <a:p>
            <a:pPr eaLnBrk="1" hangingPunct="1">
              <a:buNone/>
            </a:pPr>
            <a:endParaRPr lang="en-US" altLang="zh-CN" dirty="0" smtClean="0">
              <a:solidFill>
                <a:srgbClr val="000000"/>
              </a:solidFill>
              <a:ea typeface="宋体" charset="-122"/>
            </a:endParaRPr>
          </a:p>
          <a:p>
            <a:pPr eaLnBrk="1" hangingPunct="1"/>
            <a:endParaRPr lang="en-US" altLang="zh-CN" dirty="0" smtClean="0">
              <a:solidFill>
                <a:srgbClr val="000000"/>
              </a:solidFill>
              <a:ea typeface="宋体" charset="-122"/>
            </a:endParaRPr>
          </a:p>
          <a:p>
            <a:pPr eaLnBrk="1" hangingPunct="1">
              <a:buNone/>
            </a:pPr>
            <a:endParaRPr lang="en-US" altLang="zh-CN" dirty="0" smtClean="0">
              <a:solidFill>
                <a:srgbClr val="000000"/>
              </a:solidFill>
              <a:ea typeface="宋体" charset="-122"/>
            </a:endParaRPr>
          </a:p>
          <a:p>
            <a:pPr eaLnBrk="1" hangingPunct="1"/>
            <a:endParaRPr lang="en-US" altLang="zh-CN" dirty="0" smtClean="0">
              <a:ea typeface="宋体" charset="-122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5" name="Down Arrow Callout 4"/>
          <p:cNvSpPr/>
          <p:nvPr/>
        </p:nvSpPr>
        <p:spPr>
          <a:xfrm>
            <a:off x="2343151" y="3124200"/>
            <a:ext cx="1828800" cy="8001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Own Damage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571500" y="3867150"/>
            <a:ext cx="5600700" cy="3634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Down Arrow 7"/>
          <p:cNvSpPr/>
          <p:nvPr/>
        </p:nvSpPr>
        <p:spPr>
          <a:xfrm>
            <a:off x="457200" y="4038600"/>
            <a:ext cx="17145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Down Arrow 8"/>
          <p:cNvSpPr/>
          <p:nvPr/>
        </p:nvSpPr>
        <p:spPr>
          <a:xfrm>
            <a:off x="1314450" y="4152900"/>
            <a:ext cx="171450" cy="1028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Down Arrow 9"/>
          <p:cNvSpPr/>
          <p:nvPr/>
        </p:nvSpPr>
        <p:spPr>
          <a:xfrm>
            <a:off x="2171700" y="4152900"/>
            <a:ext cx="171450" cy="1028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Down Arrow 10"/>
          <p:cNvSpPr/>
          <p:nvPr/>
        </p:nvSpPr>
        <p:spPr>
          <a:xfrm>
            <a:off x="3429000" y="4152900"/>
            <a:ext cx="171450" cy="1028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Down Arrow 11"/>
          <p:cNvSpPr/>
          <p:nvPr/>
        </p:nvSpPr>
        <p:spPr>
          <a:xfrm>
            <a:off x="4286250" y="4152900"/>
            <a:ext cx="171450" cy="1028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Down Arrow 12"/>
          <p:cNvSpPr/>
          <p:nvPr/>
        </p:nvSpPr>
        <p:spPr>
          <a:xfrm>
            <a:off x="5257800" y="4152900"/>
            <a:ext cx="171450" cy="1028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Down Arrow 13"/>
          <p:cNvSpPr/>
          <p:nvPr/>
        </p:nvSpPr>
        <p:spPr>
          <a:xfrm>
            <a:off x="6115050" y="4038600"/>
            <a:ext cx="17145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Down Arrow 14"/>
          <p:cNvSpPr/>
          <p:nvPr/>
        </p:nvSpPr>
        <p:spPr>
          <a:xfrm>
            <a:off x="2800350" y="4152901"/>
            <a:ext cx="171450" cy="2114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Down Arrow 15"/>
          <p:cNvSpPr/>
          <p:nvPr/>
        </p:nvSpPr>
        <p:spPr>
          <a:xfrm>
            <a:off x="4743450" y="4152901"/>
            <a:ext cx="171450" cy="2114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/>
          <p:cNvSpPr/>
          <p:nvPr/>
        </p:nvSpPr>
        <p:spPr>
          <a:xfrm>
            <a:off x="114300" y="5181600"/>
            <a:ext cx="8001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Accidental External Means</a:t>
            </a:r>
          </a:p>
        </p:txBody>
      </p:sp>
      <p:sp>
        <p:nvSpPr>
          <p:cNvPr id="18" name="Oval 17"/>
          <p:cNvSpPr/>
          <p:nvPr/>
        </p:nvSpPr>
        <p:spPr>
          <a:xfrm>
            <a:off x="1028700" y="5181600"/>
            <a:ext cx="7429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Burglary/ house-breaking/ theft</a:t>
            </a:r>
          </a:p>
        </p:txBody>
      </p:sp>
      <p:sp>
        <p:nvSpPr>
          <p:cNvPr id="19" name="Oval 18"/>
          <p:cNvSpPr/>
          <p:nvPr/>
        </p:nvSpPr>
        <p:spPr>
          <a:xfrm>
            <a:off x="1885950" y="5181601"/>
            <a:ext cx="7429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Riot/ Strike</a:t>
            </a:r>
          </a:p>
        </p:txBody>
      </p:sp>
      <p:sp>
        <p:nvSpPr>
          <p:cNvPr id="20" name="Oval 19"/>
          <p:cNvSpPr/>
          <p:nvPr/>
        </p:nvSpPr>
        <p:spPr>
          <a:xfrm>
            <a:off x="2343150" y="6267450"/>
            <a:ext cx="10858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Fire/ explosion/ self ignition/ lightning</a:t>
            </a:r>
          </a:p>
        </p:txBody>
      </p:sp>
      <p:sp>
        <p:nvSpPr>
          <p:cNvPr id="21" name="Oval 20"/>
          <p:cNvSpPr/>
          <p:nvPr/>
        </p:nvSpPr>
        <p:spPr>
          <a:xfrm>
            <a:off x="3143251" y="5181601"/>
            <a:ext cx="7429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Malicious Act</a:t>
            </a:r>
          </a:p>
        </p:txBody>
      </p:sp>
      <p:sp>
        <p:nvSpPr>
          <p:cNvPr id="22" name="Oval 21"/>
          <p:cNvSpPr/>
          <p:nvPr/>
        </p:nvSpPr>
        <p:spPr>
          <a:xfrm>
            <a:off x="3943350" y="5181601"/>
            <a:ext cx="7429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Terrorism</a:t>
            </a:r>
          </a:p>
        </p:txBody>
      </p:sp>
      <p:sp>
        <p:nvSpPr>
          <p:cNvPr id="23" name="Oval 22"/>
          <p:cNvSpPr/>
          <p:nvPr/>
        </p:nvSpPr>
        <p:spPr>
          <a:xfrm>
            <a:off x="4343400" y="6267450"/>
            <a:ext cx="10287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Earthquake/ Act of God perils</a:t>
            </a:r>
          </a:p>
        </p:txBody>
      </p:sp>
      <p:sp>
        <p:nvSpPr>
          <p:cNvPr id="24" name="Oval 23"/>
          <p:cNvSpPr/>
          <p:nvPr/>
        </p:nvSpPr>
        <p:spPr>
          <a:xfrm>
            <a:off x="4972050" y="5181601"/>
            <a:ext cx="7429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In transit</a:t>
            </a:r>
          </a:p>
        </p:txBody>
      </p:sp>
      <p:sp>
        <p:nvSpPr>
          <p:cNvPr id="25" name="Oval 24"/>
          <p:cNvSpPr/>
          <p:nvPr/>
        </p:nvSpPr>
        <p:spPr>
          <a:xfrm>
            <a:off x="5829300" y="5181600"/>
            <a:ext cx="7429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Rock slide/ Land slide</a:t>
            </a:r>
          </a:p>
        </p:txBody>
      </p:sp>
      <p:pic>
        <p:nvPicPr>
          <p:cNvPr id="29698" name="Picture 2" descr="Image result for images of motor insur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1" y="2953584"/>
            <a:ext cx="1905116" cy="9135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Types Of Coverage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altLang="zh-CN" dirty="0" smtClean="0">
              <a:solidFill>
                <a:srgbClr val="000000"/>
              </a:solidFill>
              <a:ea typeface="宋体" charset="-122"/>
            </a:endParaRPr>
          </a:p>
          <a:p>
            <a:pPr eaLnBrk="1" hangingPunct="1">
              <a:buNone/>
            </a:pPr>
            <a:endParaRPr lang="en-US" altLang="zh-CN" dirty="0" smtClean="0">
              <a:solidFill>
                <a:srgbClr val="000000"/>
              </a:solidFill>
              <a:ea typeface="宋体" charset="-122"/>
            </a:endParaRPr>
          </a:p>
          <a:p>
            <a:pPr eaLnBrk="1" hangingPunct="1"/>
            <a:endParaRPr lang="en-US" altLang="zh-CN" dirty="0" smtClean="0">
              <a:solidFill>
                <a:srgbClr val="000000"/>
              </a:solidFill>
              <a:ea typeface="宋体" charset="-122"/>
            </a:endParaRPr>
          </a:p>
          <a:p>
            <a:pPr eaLnBrk="1" hangingPunct="1">
              <a:buNone/>
            </a:pPr>
            <a:endParaRPr lang="en-US" altLang="zh-CN" dirty="0" smtClean="0">
              <a:solidFill>
                <a:srgbClr val="000000"/>
              </a:solidFill>
              <a:ea typeface="宋体" charset="-122"/>
            </a:endParaRPr>
          </a:p>
          <a:p>
            <a:pPr eaLnBrk="1" hangingPunct="1"/>
            <a:endParaRPr lang="en-US" altLang="zh-CN" dirty="0" smtClean="0">
              <a:ea typeface="宋体" charset="-122"/>
            </a:endParaRP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5" name="Down Arrow Callout 4"/>
          <p:cNvSpPr/>
          <p:nvPr/>
        </p:nvSpPr>
        <p:spPr>
          <a:xfrm>
            <a:off x="2343151" y="3124200"/>
            <a:ext cx="1828800" cy="8001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Third Party Liability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1028700" y="3867150"/>
            <a:ext cx="4743450" cy="3634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914400" y="4038600"/>
            <a:ext cx="17145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3200400" y="4152900"/>
            <a:ext cx="171450" cy="1028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715000" y="4038600"/>
            <a:ext cx="17145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0050" y="5181600"/>
            <a:ext cx="12001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Third Party Life- </a:t>
            </a:r>
            <a:r>
              <a:rPr lang="en-US" sz="1000" u="sng" dirty="0">
                <a:solidFill>
                  <a:schemeClr val="tx1"/>
                </a:solidFill>
              </a:rPr>
              <a:t>U</a:t>
            </a:r>
            <a:r>
              <a:rPr lang="en-US" sz="1000" dirty="0">
                <a:solidFill>
                  <a:schemeClr val="tx1"/>
                </a:solidFill>
              </a:rPr>
              <a:t>nlimited Liability</a:t>
            </a:r>
          </a:p>
        </p:txBody>
      </p:sp>
      <p:sp>
        <p:nvSpPr>
          <p:cNvPr id="24" name="Oval 23"/>
          <p:cNvSpPr/>
          <p:nvPr/>
        </p:nvSpPr>
        <p:spPr>
          <a:xfrm>
            <a:off x="2457450" y="5181600"/>
            <a:ext cx="1485900" cy="126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Third Party Property- 7.5 </a:t>
            </a:r>
            <a:r>
              <a:rPr lang="en-US" sz="1000" dirty="0" err="1">
                <a:solidFill>
                  <a:schemeClr val="tx1"/>
                </a:solidFill>
              </a:rPr>
              <a:t>lacs</a:t>
            </a:r>
            <a:r>
              <a:rPr lang="en-US" sz="1000" dirty="0">
                <a:solidFill>
                  <a:schemeClr val="tx1"/>
                </a:solidFill>
              </a:rPr>
              <a:t> for </a:t>
            </a:r>
            <a:r>
              <a:rPr lang="en-US" sz="1000" dirty="0" err="1">
                <a:solidFill>
                  <a:schemeClr val="tx1"/>
                </a:solidFill>
              </a:rPr>
              <a:t>Pvt</a:t>
            </a:r>
            <a:r>
              <a:rPr lang="en-US" sz="1000" dirty="0">
                <a:solidFill>
                  <a:schemeClr val="tx1"/>
                </a:solidFill>
              </a:rPr>
              <a:t> Car &amp; C.V. 1 </a:t>
            </a:r>
            <a:r>
              <a:rPr lang="en-US" sz="1000" dirty="0" err="1">
                <a:solidFill>
                  <a:schemeClr val="tx1"/>
                </a:solidFill>
              </a:rPr>
              <a:t>lac</a:t>
            </a:r>
            <a:r>
              <a:rPr lang="en-US" sz="1000" dirty="0">
                <a:solidFill>
                  <a:schemeClr val="tx1"/>
                </a:solidFill>
              </a:rPr>
              <a:t> for two wheelers </a:t>
            </a:r>
          </a:p>
        </p:txBody>
      </p:sp>
      <p:sp>
        <p:nvSpPr>
          <p:cNvPr id="25" name="Oval 24"/>
          <p:cNvSpPr/>
          <p:nvPr/>
        </p:nvSpPr>
        <p:spPr>
          <a:xfrm>
            <a:off x="5200650" y="5181601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All legal expenses incurred for defending T.P claims</a:t>
            </a:r>
          </a:p>
        </p:txBody>
      </p:sp>
      <p:pic>
        <p:nvPicPr>
          <p:cNvPr id="28674" name="Picture 2" descr="http://cdn.grid.fotosearch.com/CSP/CSP990/k9999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7336038"/>
            <a:ext cx="2171700" cy="10085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Other Covers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Personal Accident Cover for Owner Driver is compulsory if vehicle is owned by an individual.</a:t>
            </a:r>
          </a:p>
          <a:p>
            <a:pPr lvl="1"/>
            <a:r>
              <a:rPr lang="en-US" dirty="0" err="1" smtClean="0"/>
              <a:t>Pvt</a:t>
            </a:r>
            <a:r>
              <a:rPr lang="en-US" dirty="0" smtClean="0"/>
              <a:t> Car &amp; C.V – </a:t>
            </a:r>
            <a:r>
              <a:rPr lang="en-US" dirty="0" err="1" smtClean="0"/>
              <a:t>Rs</a:t>
            </a:r>
            <a:r>
              <a:rPr lang="en-US" dirty="0" smtClean="0"/>
              <a:t>. 1500000 /-. Premium Rs.330/-</a:t>
            </a:r>
          </a:p>
          <a:p>
            <a:pPr lvl="1"/>
            <a:r>
              <a:rPr lang="en-US" dirty="0" smtClean="0"/>
              <a:t>2-wheeler – </a:t>
            </a:r>
            <a:r>
              <a:rPr lang="en-US" dirty="0" err="1" smtClean="0"/>
              <a:t>Rs</a:t>
            </a:r>
            <a:r>
              <a:rPr lang="en-US" dirty="0" smtClean="0"/>
              <a:t>. 1500000 /-. Premium Rs.330/-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Personal Accident Cover for occupants.</a:t>
            </a:r>
          </a:p>
          <a:p>
            <a:pPr lvl="1"/>
            <a:r>
              <a:rPr lang="en-US" dirty="0" err="1" smtClean="0"/>
              <a:t>Upto</a:t>
            </a:r>
            <a:r>
              <a:rPr lang="en-US" dirty="0" smtClean="0"/>
              <a:t> Rs.200000 /- for each passenger</a:t>
            </a:r>
          </a:p>
          <a:p>
            <a:pPr lvl="1"/>
            <a:r>
              <a:rPr lang="en-US" dirty="0" smtClean="0"/>
              <a:t>Premium : Pvt. Car-Rs.5/per10K, 2-wheeler-Rs.7/per10K, C.V-Rs6 per10K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Legal liability to paid driver (As per WC Act.)-Premium </a:t>
            </a:r>
            <a:r>
              <a:rPr lang="en-US" dirty="0" err="1" smtClean="0"/>
              <a:t>Rs</a:t>
            </a:r>
            <a:r>
              <a:rPr lang="en-US" dirty="0" smtClean="0"/>
              <a:t>. 50/- </a:t>
            </a:r>
          </a:p>
          <a:p>
            <a:endParaRPr lang="en-US" dirty="0" smtClean="0"/>
          </a:p>
          <a:p>
            <a:r>
              <a:rPr lang="en-US" dirty="0" smtClean="0"/>
              <a:t>Liability to employees-Pvt. Car-Rs.50, 2-wheeler-Rs.60, C.V-Rs.75/125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Covers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Loss of Accessories</a:t>
            </a:r>
          </a:p>
          <a:p>
            <a:endParaRPr lang="en-US" smtClean="0"/>
          </a:p>
          <a:p>
            <a:endParaRPr lang="en-US" dirty="0" smtClean="0"/>
          </a:p>
        </p:txBody>
      </p:sp>
      <p:graphicFrame>
        <p:nvGraphicFramePr>
          <p:cNvPr id="4" name="Group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179477"/>
              </p:ext>
            </p:extLst>
          </p:nvPr>
        </p:nvGraphicFramePr>
        <p:xfrm>
          <a:off x="342900" y="3695701"/>
          <a:ext cx="6172201" cy="3312473"/>
        </p:xfrm>
        <a:graphic>
          <a:graphicData uri="http://schemas.openxmlformats.org/drawingml/2006/table">
            <a:tbl>
              <a:tblPr/>
              <a:tblGrid>
                <a:gridCol w="1893094"/>
                <a:gridCol w="1223963"/>
                <a:gridCol w="1588294"/>
                <a:gridCol w="14668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Coverage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Premium 2Wheelers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Premium Private Car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Premium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Comm. Vehicles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Electronic Accessories 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3%, min Rs 50/-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CNG / LPG Kit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  plus Rs 60/-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(5% on OD if inbuilt)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 plus Rs. 60/-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(5% on OD if inbuilt)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Fiber Glass fuel tank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Rs. 50/-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Rs. 50/-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Imported Vehicle without customs duty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 of OD Premium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 of OD Premium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Cover for Mudguard etc (IMT 23)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 of OD Premium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26" name="Picture 2" descr="Image result for images of car music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1" y="2552700"/>
            <a:ext cx="1485900" cy="1028700"/>
          </a:xfrm>
          <a:prstGeom prst="rect">
            <a:avLst/>
          </a:prstGeom>
          <a:noFill/>
        </p:spPr>
      </p:pic>
      <p:pic>
        <p:nvPicPr>
          <p:cNvPr id="26628" name="Picture 4" descr="Image result for images of car electronic accesso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7757938"/>
            <a:ext cx="2686050" cy="12858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2E8C04F5C79047B0001AA4FE9C990D" ma:contentTypeVersion="2" ma:contentTypeDescription="Create a new document." ma:contentTypeScope="" ma:versionID="00f1901ad16a6ed1cc0136e9432b104e">
  <xsd:schema xmlns:xsd="http://www.w3.org/2001/XMLSchema" xmlns:xs="http://www.w3.org/2001/XMLSchema" xmlns:p="http://schemas.microsoft.com/office/2006/metadata/properties" xmlns:ns2="34b09e2f-0383-41f5-b65e-e2b9199fb399" xmlns:ns3="6e9a517d-cacc-4f94-8a1e-c930d5ece0fd" targetNamespace="http://schemas.microsoft.com/office/2006/metadata/properties" ma:root="true" ma:fieldsID="a6dd8442beca57d8f178589b703e9192" ns2:_="" ns3:_="">
    <xsd:import namespace="34b09e2f-0383-41f5-b65e-e2b9199fb399"/>
    <xsd:import namespace="6e9a517d-cacc-4f94-8a1e-c930d5ece0fd"/>
    <xsd:element name="properties">
      <xsd:complexType>
        <xsd:sequence>
          <xsd:element name="documentManagement">
            <xsd:complexType>
              <xsd:all>
                <xsd:element ref="ns2:IsActiv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09e2f-0383-41f5-b65e-e2b9199fb399" elementFormDefault="qualified">
    <xsd:import namespace="http://schemas.microsoft.com/office/2006/documentManagement/types"/>
    <xsd:import namespace="http://schemas.microsoft.com/office/infopath/2007/PartnerControls"/>
    <xsd:element name="IsActive" ma:index="8" nillable="true" ma:displayName="IsActive" ma:default="1" ma:internalName="IsActi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a517d-cacc-4f94-8a1e-c930d5ece0f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IsActive xmlns="34b09e2f-0383-41f5-b65e-e2b9199fb399">true</IsActiv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14C131-0F36-4A64-8ECF-87305DC4AE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b09e2f-0383-41f5-b65e-e2b9199fb399"/>
    <ds:schemaRef ds:uri="6e9a517d-cacc-4f94-8a1e-c930d5ece0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E600FD-8BA7-4A60-8C88-8E26D18498F4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6e9a517d-cacc-4f94-8a1e-c930d5ece0fd"/>
    <ds:schemaRef ds:uri="34b09e2f-0383-41f5-b65e-e2b9199fb39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09C2319-C50D-4F04-B2D3-B15265F44F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1675</Words>
  <Application>Microsoft Office PowerPoint</Application>
  <PresentationFormat>A4 Paper (210x297 mm)</PresentationFormat>
  <Paragraphs>506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宋体</vt:lpstr>
      <vt:lpstr>Arial</vt:lpstr>
      <vt:lpstr>Calibri</vt:lpstr>
      <vt:lpstr>Times New Roman</vt:lpstr>
      <vt:lpstr>Wingdings</vt:lpstr>
      <vt:lpstr>2_Default Design</vt:lpstr>
      <vt:lpstr>Motor Insurance </vt:lpstr>
      <vt:lpstr>What Is Motor Insurance</vt:lpstr>
      <vt:lpstr>Why Motor Insurance</vt:lpstr>
      <vt:lpstr>Motor Insurance</vt:lpstr>
      <vt:lpstr>PowerPoint Presentation</vt:lpstr>
      <vt:lpstr>Types Of Coverage</vt:lpstr>
      <vt:lpstr>Types Of Coverage</vt:lpstr>
      <vt:lpstr>Other Covers </vt:lpstr>
      <vt:lpstr>Other Covers </vt:lpstr>
      <vt:lpstr>Compulsory Excess </vt:lpstr>
      <vt:lpstr>Depreciation </vt:lpstr>
      <vt:lpstr>Rating Factors  </vt:lpstr>
      <vt:lpstr>Rating Factors – Commercial Vehicles </vt:lpstr>
      <vt:lpstr>Insured Declared Value - IDV</vt:lpstr>
      <vt:lpstr>Geographical Zones </vt:lpstr>
      <vt:lpstr>Premium For Liability Cover</vt:lpstr>
      <vt:lpstr> PREMIUM RATES – Private Car</vt:lpstr>
      <vt:lpstr> PREMIUM RATES – Private Car</vt:lpstr>
      <vt:lpstr> PREMIUM RATES – Two Wheelers </vt:lpstr>
      <vt:lpstr>Discounts </vt:lpstr>
      <vt:lpstr>No Claim Bonus </vt:lpstr>
      <vt:lpstr>Voluntary Deductible </vt:lpstr>
      <vt:lpstr>Premium Calculation - Steps</vt:lpstr>
      <vt:lpstr>Important Guidelines </vt:lpstr>
      <vt:lpstr>Business Process </vt:lpstr>
      <vt:lpstr>Business Process</vt:lpstr>
      <vt:lpstr>Business Process</vt:lpstr>
      <vt:lpstr>Business Process</vt:lpstr>
      <vt:lpstr>General Exclusions </vt:lpstr>
      <vt:lpstr>Claim Process</vt:lpstr>
      <vt:lpstr>Claim Documentation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 Insurance</dc:title>
  <dc:creator>880895</dc:creator>
  <cp:lastModifiedBy>PRASHANT SHINDE</cp:lastModifiedBy>
  <cp:revision>209</cp:revision>
  <dcterms:created xsi:type="dcterms:W3CDTF">2008-09-24T12:51:14Z</dcterms:created>
  <dcterms:modified xsi:type="dcterms:W3CDTF">2021-01-07T09:26:20Z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0x010100632E8C04F5C79047B0001AA4FE9C990D</vt:lpwstr>
  </property>
  <property fmtid="{D5CDD505-2E9C-101B-9397-08002B2CF9AE}" pid="3" name="ArticulateGUID">
    <vt:lpwstr>C4F20295-09F5-47F4-9E8A-98ADFCBB687F</vt:lpwstr>
  </property>
  <property fmtid="{D5CDD505-2E9C-101B-9397-08002B2CF9AE}" pid="4" name="ArticulatePath">
    <vt:lpwstr>http://general.fgparivaar.in/FGGI%20Documents/LEARNING%20&amp;%20DEVELOPMENT%20(For%20Internal%20Use%20Only)/PRODUCTS/RETAIL%20PRODUCTS/MOTOR%20INSURANCE/Motor%20-%20June%202016</vt:lpwstr>
  </property>
</Properties>
</file>