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6"/>
  </p:notesMasterIdLst>
  <p:sldIdLst>
    <p:sldId id="286" r:id="rId5"/>
    <p:sldId id="285" r:id="rId6"/>
    <p:sldId id="272" r:id="rId7"/>
    <p:sldId id="265" r:id="rId8"/>
    <p:sldId id="273" r:id="rId9"/>
    <p:sldId id="274" r:id="rId10"/>
    <p:sldId id="275" r:id="rId11"/>
    <p:sldId id="277" r:id="rId12"/>
    <p:sldId id="276" r:id="rId13"/>
    <p:sldId id="278" r:id="rId14"/>
    <p:sldId id="279" r:id="rId15"/>
    <p:sldId id="280" r:id="rId16"/>
    <p:sldId id="281" r:id="rId17"/>
    <p:sldId id="283" r:id="rId18"/>
    <p:sldId id="284" r:id="rId19"/>
    <p:sldId id="282" r:id="rId20"/>
    <p:sldId id="287" r:id="rId21"/>
    <p:sldId id="290" r:id="rId22"/>
    <p:sldId id="291" r:id="rId23"/>
    <p:sldId id="289" r:id="rId24"/>
    <p:sldId id="27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70" d="100"/>
          <a:sy n="70" d="100"/>
        </p:scale>
        <p:origin x="1386" y="9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4A1836-59F7-4667-ABB9-3AD0DBEC07B3}" type="datetimeFigureOut">
              <a:rPr lang="en-IN" smtClean="0"/>
              <a:t>07-01-2021</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921A199-8D54-4056-BC03-17F422247FEE}" type="slidenum">
              <a:rPr lang="en-IN" smtClean="0"/>
              <a:t>‹#›</a:t>
            </a:fld>
            <a:endParaRPr lang="en-IN"/>
          </a:p>
        </p:txBody>
      </p:sp>
    </p:spTree>
    <p:extLst>
      <p:ext uri="{BB962C8B-B14F-4D97-AF65-F5344CB8AC3E}">
        <p14:creationId xmlns:p14="http://schemas.microsoft.com/office/powerpoint/2010/main" val="349762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u="none" strike="noStrike" kern="1200" baseline="0" dirty="0" smtClean="0">
                <a:solidFill>
                  <a:schemeClr val="tx1"/>
                </a:solidFill>
                <a:latin typeface="+mn-lt"/>
                <a:ea typeface="+mn-ea"/>
                <a:cs typeface="+mn-cs"/>
              </a:rPr>
              <a:t>“Ascertained Net Loss” </a:t>
            </a:r>
            <a:r>
              <a:rPr lang="en-US" sz="1200" b="0" i="0" u="none" strike="noStrike" kern="1200" baseline="0" dirty="0" smtClean="0">
                <a:solidFill>
                  <a:schemeClr val="tx1"/>
                </a:solidFill>
                <a:latin typeface="+mn-lt"/>
                <a:ea typeface="+mn-ea"/>
                <a:cs typeface="+mn-cs"/>
              </a:rPr>
              <a:t>means such amount in excess of any deductible stated in the Schedule as represents expenses which have been irrevocably expended in connection with the Insured Event(s) which have been necessarily Cancelled, Abandoned, Postponed, Interrupted, Curtailed or Relocated, less</a:t>
            </a:r>
          </a:p>
          <a:p>
            <a:r>
              <a:rPr lang="en-US" sz="1200" b="0" i="0" u="none" strike="noStrike" kern="1200" baseline="0" dirty="0" smtClean="0">
                <a:solidFill>
                  <a:schemeClr val="tx1"/>
                </a:solidFill>
                <a:latin typeface="+mn-lt"/>
                <a:ea typeface="+mn-ea"/>
                <a:cs typeface="+mn-cs"/>
              </a:rPr>
              <a:t>such part of the Gross Revenue retained less any savings the Assured is able to effect to mitigate such loss</a:t>
            </a:r>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12</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13</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20</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4</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5</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6</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7</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8</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9</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10</a:t>
            </a:fld>
            <a:endParaRPr lang="en-IN"/>
          </a:p>
        </p:txBody>
      </p:sp>
    </p:spTree>
    <p:extLst>
      <p:ext uri="{BB962C8B-B14F-4D97-AF65-F5344CB8AC3E}">
        <p14:creationId xmlns:p14="http://schemas.microsoft.com/office/powerpoint/2010/main" val="153154190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5921A199-8D54-4056-BC03-17F422247FEE}" type="slidenum">
              <a:rPr lang="en-IN" smtClean="0"/>
              <a:t>11</a:t>
            </a:fld>
            <a:endParaRPr lang="en-IN"/>
          </a:p>
        </p:txBody>
      </p:sp>
    </p:spTree>
    <p:extLst>
      <p:ext uri="{BB962C8B-B14F-4D97-AF65-F5344CB8AC3E}">
        <p14:creationId xmlns:p14="http://schemas.microsoft.com/office/powerpoint/2010/main" val="153154190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8" name="Sottotitolo 2"/>
          <p:cNvSpPr>
            <a:spLocks noGrp="1"/>
          </p:cNvSpPr>
          <p:nvPr>
            <p:ph type="subTitle" idx="1" hasCustomPrompt="1"/>
          </p:nvPr>
        </p:nvSpPr>
        <p:spPr>
          <a:xfrm>
            <a:off x="28977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pic>
        <p:nvPicPr>
          <p:cNvPr id="9" name="Picture 8"/>
          <p:cNvPicPr>
            <a:picLocks noChangeAspect="1"/>
          </p:cNvPicPr>
          <p:nvPr userDrawn="1"/>
        </p:nvPicPr>
        <p:blipFill rotWithShape="1">
          <a:blip r:embed="rId2" cstate="print"/>
          <a:srcRect r="21050"/>
          <a:stretch/>
        </p:blipFill>
        <p:spPr>
          <a:xfrm>
            <a:off x="0" y="0"/>
            <a:ext cx="200533" cy="6858000"/>
          </a:xfrm>
          <a:prstGeom prst="rect">
            <a:avLst/>
          </a:prstGeom>
        </p:spPr>
      </p:pic>
      <p:pic>
        <p:nvPicPr>
          <p:cNvPr id="10" name="Picture 3"/>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04801" y="152401"/>
            <a:ext cx="1981199" cy="6936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Titolo 1"/>
          <p:cNvSpPr>
            <a:spLocks noGrp="1"/>
          </p:cNvSpPr>
          <p:nvPr>
            <p:ph type="ctrTitle" hasCustomPrompt="1"/>
          </p:nvPr>
        </p:nvSpPr>
        <p:spPr>
          <a:xfrm>
            <a:off x="28977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7" name="TextBox 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Tree>
    <p:extLst>
      <p:ext uri="{BB962C8B-B14F-4D97-AF65-F5344CB8AC3E}">
        <p14:creationId xmlns:p14="http://schemas.microsoft.com/office/powerpoint/2010/main" val="174253930"/>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Separator">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24" name="Text Placeholder 23"/>
          <p:cNvSpPr>
            <a:spLocks noGrp="1"/>
          </p:cNvSpPr>
          <p:nvPr>
            <p:ph type="body" sz="quarter" idx="10" hasCustomPrompt="1"/>
          </p:nvPr>
        </p:nvSpPr>
        <p:spPr>
          <a:xfrm>
            <a:off x="347300" y="685800"/>
            <a:ext cx="7958500" cy="381000"/>
          </a:xfrm>
          <a:prstGeom prst="rect">
            <a:avLst/>
          </a:prstGeom>
        </p:spPr>
        <p:txBody>
          <a:bodyPr/>
          <a:lstStyle>
            <a:lvl1pPr marL="342900" indent="-342900">
              <a:buNone/>
              <a:defRPr lang="en-US" sz="1600" dirty="0">
                <a:solidFill>
                  <a:srgbClr val="C00000"/>
                </a:solidFill>
                <a:latin typeface="Arial" pitchFamily="34" charset="0"/>
                <a:cs typeface="Arial" pitchFamily="34" charset="0"/>
              </a:defRPr>
            </a:lvl1pPr>
          </a:lstStyle>
          <a:p>
            <a:pPr marL="0" lvl="0" indent="0"/>
            <a:r>
              <a:rPr lang="en-US" dirty="0" smtClean="0"/>
              <a:t>Section</a:t>
            </a:r>
            <a:endParaRPr lang="en-US" dirty="0"/>
          </a:p>
        </p:txBody>
      </p:sp>
      <p:sp>
        <p:nvSpPr>
          <p:cNvPr id="8" name="Sottotitolo 2"/>
          <p:cNvSpPr>
            <a:spLocks noGrp="1"/>
          </p:cNvSpPr>
          <p:nvPr>
            <p:ph type="subTitle" idx="1" hasCustomPrompt="1"/>
          </p:nvPr>
        </p:nvSpPr>
        <p:spPr>
          <a:xfrm>
            <a:off x="251520" y="3048000"/>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smtClean="0"/>
              <a:t>Presentation/Cover Subtitle</a:t>
            </a:r>
            <a:br>
              <a:rPr lang="it-IT" dirty="0" smtClean="0"/>
            </a:br>
            <a:r>
              <a:rPr lang="it-IT" dirty="0" smtClean="0"/>
              <a:t>Arial Regular 20/24pt</a:t>
            </a:r>
            <a:endParaRPr lang="it-IT" dirty="0"/>
          </a:p>
        </p:txBody>
      </p:sp>
      <p:sp>
        <p:nvSpPr>
          <p:cNvPr id="9" name="Titolo 1"/>
          <p:cNvSpPr>
            <a:spLocks noGrp="1"/>
          </p:cNvSpPr>
          <p:nvPr>
            <p:ph type="ctrTitle" hasCustomPrompt="1"/>
          </p:nvPr>
        </p:nvSpPr>
        <p:spPr>
          <a:xfrm>
            <a:off x="251520" y="2130426"/>
            <a:ext cx="8386686" cy="869098"/>
          </a:xfrm>
          <a:prstGeom prst="rect">
            <a:avLst/>
          </a:prstGeom>
        </p:spPr>
        <p:txBody>
          <a:bodyPr/>
          <a:lstStyle>
            <a:lvl1pPr algn="l">
              <a:lnSpc>
                <a:spcPts val="3500"/>
              </a:lnSpc>
              <a:defRPr sz="3300" b="1" baseline="0">
                <a:solidFill>
                  <a:srgbClr val="C2171B"/>
                </a:solidFill>
                <a:latin typeface="Arial" pitchFamily="34" charset="0"/>
                <a:cs typeface="Arial" pitchFamily="34" charset="0"/>
              </a:defRPr>
            </a:lvl1pPr>
          </a:lstStyle>
          <a:p>
            <a:r>
              <a:rPr lang="it-IT" dirty="0" smtClean="0"/>
              <a:t>Presentation Title</a:t>
            </a:r>
            <a:br>
              <a:rPr lang="it-IT" dirty="0" smtClean="0"/>
            </a:br>
            <a:r>
              <a:rPr lang="it-IT" dirty="0" err="1" smtClean="0"/>
              <a:t>Arial</a:t>
            </a:r>
            <a:r>
              <a:rPr lang="it-IT" dirty="0" smtClean="0"/>
              <a:t> </a:t>
            </a:r>
            <a:r>
              <a:rPr lang="it-IT" dirty="0" err="1" smtClean="0"/>
              <a:t>Bold</a:t>
            </a:r>
            <a:r>
              <a:rPr lang="it-IT" dirty="0" smtClean="0"/>
              <a:t> 33/35pt</a:t>
            </a:r>
            <a:endParaRPr lang="it-IT" dirty="0"/>
          </a:p>
        </p:txBody>
      </p:sp>
      <p:sp>
        <p:nvSpPr>
          <p:cNvPr id="10" name="TextBox 9"/>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02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31470049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ntent Slide - Standard">
    <p:spTree>
      <p:nvGrpSpPr>
        <p:cNvPr id="1" name=""/>
        <p:cNvGrpSpPr/>
        <p:nvPr/>
      </p:nvGrpSpPr>
      <p:grpSpPr>
        <a:xfrm>
          <a:off x="0" y="0"/>
          <a:ext cx="0" cy="0"/>
          <a:chOff x="0" y="0"/>
          <a:chExt cx="0" cy="0"/>
        </a:xfrm>
      </p:grpSpPr>
      <p:sp>
        <p:nvSpPr>
          <p:cNvPr id="7"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8" name="Sottotitolo 2"/>
          <p:cNvSpPr>
            <a:spLocks noGrp="1"/>
          </p:cNvSpPr>
          <p:nvPr>
            <p:ph type="subTitle" idx="1"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9" name="Segnaposto testo 18"/>
          <p:cNvSpPr>
            <a:spLocks noGrp="1"/>
          </p:cNvSpPr>
          <p:nvPr>
            <p:ph type="body" sz="quarter" idx="14" hasCustomPrompt="1"/>
          </p:nvPr>
        </p:nvSpPr>
        <p:spPr>
          <a:xfrm>
            <a:off x="347663" y="1682750"/>
            <a:ext cx="8391525" cy="437832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a:t>
            </a:r>
            <a:endParaRPr lang="it-IT" dirty="0"/>
          </a:p>
        </p:txBody>
      </p:sp>
      <p:pic>
        <p:nvPicPr>
          <p:cNvPr id="11" name="Picture 1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Font typeface="Arial" pitchFamily="34" charset="0"/>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9"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0"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143954952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2 Column">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6" name="Segnaposto testo 18"/>
          <p:cNvSpPr>
            <a:spLocks noGrp="1"/>
          </p:cNvSpPr>
          <p:nvPr>
            <p:ph type="body" sz="quarter" idx="15" hasCustomPrompt="1"/>
          </p:nvPr>
        </p:nvSpPr>
        <p:spPr>
          <a:xfrm>
            <a:off x="4613770"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Text Placeholder 19"/>
          <p:cNvSpPr>
            <a:spLocks noGrp="1"/>
          </p:cNvSpPr>
          <p:nvPr>
            <p:ph type="body" sz="quarter" idx="16"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17"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2"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3"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338879566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2 Column with image">
    <p:spTree>
      <p:nvGrpSpPr>
        <p:cNvPr id="1" name=""/>
        <p:cNvGrpSpPr/>
        <p:nvPr/>
      </p:nvGrpSpPr>
      <p:grpSpPr>
        <a:xfrm>
          <a:off x="0" y="0"/>
          <a:ext cx="0" cy="0"/>
          <a:chOff x="0" y="0"/>
          <a:chExt cx="0" cy="0"/>
        </a:xfrm>
      </p:grpSpPr>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9"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2"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4" name="Segnaposto testo 18"/>
          <p:cNvSpPr>
            <a:spLocks noGrp="1"/>
          </p:cNvSpPr>
          <p:nvPr>
            <p:ph type="body" sz="quarter" idx="14" hasCustomPrompt="1"/>
          </p:nvPr>
        </p:nvSpPr>
        <p:spPr>
          <a:xfrm>
            <a:off x="347663" y="1600200"/>
            <a:ext cx="4224337" cy="4460875"/>
          </a:xfrm>
          <a:prstGeom prst="rect">
            <a:avLst/>
          </a:prstGeom>
        </p:spPr>
        <p:txBody>
          <a:bodyPr/>
          <a:lstStyle>
            <a:lvl1pPr marL="0" indent="0">
              <a:buNone/>
              <a:defRPr sz="1600">
                <a:latin typeface="Arial" pitchFamily="34" charset="0"/>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smtClean="0"/>
              <a:t>Content Box Two Columns</a:t>
            </a:r>
            <a:endParaRPr lang="it-IT" dirty="0"/>
          </a:p>
        </p:txBody>
      </p:sp>
      <p:sp>
        <p:nvSpPr>
          <p:cNvPr id="15" name="Content Placeholder 12"/>
          <p:cNvSpPr>
            <a:spLocks noGrp="1"/>
          </p:cNvSpPr>
          <p:nvPr>
            <p:ph sz="half" idx="2"/>
          </p:nvPr>
        </p:nvSpPr>
        <p:spPr>
          <a:xfrm>
            <a:off x="4648200" y="1600200"/>
            <a:ext cx="4038600" cy="4462272"/>
          </a:xfrm>
          <a:prstGeom prst="rect">
            <a:avLst/>
          </a:prstGeom>
        </p:spPr>
        <p:txBody>
          <a:bodyPr/>
          <a:lstStyle>
            <a:lvl1pPr marL="0" indent="0">
              <a:buNone/>
              <a:defRPr sz="1600">
                <a:latin typeface="Arial" pitchFamily="34" charset="0"/>
                <a:cs typeface="Arial" pitchFamily="34" charset="0"/>
              </a:defRPr>
            </a:lvl1pPr>
          </a:lstStyle>
          <a:p>
            <a:pPr lvl="0"/>
            <a:r>
              <a:rPr lang="en-US" smtClean="0"/>
              <a:t>Click to edit Master text styles</a:t>
            </a:r>
          </a:p>
        </p:txBody>
      </p:sp>
      <p:sp>
        <p:nvSpPr>
          <p:cNvPr id="17" name="TextBox 16"/>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6"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3"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3"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4"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59088206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Picture Placeholder 2"/>
          <p:cNvSpPr>
            <a:spLocks noGrp="1"/>
          </p:cNvSpPr>
          <p:nvPr>
            <p:ph type="pic" idx="14"/>
          </p:nvPr>
        </p:nvSpPr>
        <p:spPr>
          <a:xfrm>
            <a:off x="347299" y="1600199"/>
            <a:ext cx="8392071" cy="3203575"/>
          </a:xfrm>
          <a:prstGeom prst="rect">
            <a:avLst/>
          </a:prstGeom>
        </p:spPr>
        <p:txBody>
          <a:bodyPr/>
          <a:lstStyle>
            <a:lvl1pPr marL="0" indent="0">
              <a:buNone/>
              <a:defRPr sz="1600">
                <a:latin typeface="Arial" pitchFamily="34" charset="0"/>
                <a:cs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9" name="TextBox 18"/>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2"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6"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4289516767"/>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ontent Slide - 2 rows with image">
    <p:spTree>
      <p:nvGrpSpPr>
        <p:cNvPr id="1" name=""/>
        <p:cNvGrpSpPr/>
        <p:nvPr/>
      </p:nvGrpSpPr>
      <p:grpSpPr>
        <a:xfrm>
          <a:off x="0" y="0"/>
          <a:ext cx="0" cy="0"/>
          <a:chOff x="0" y="0"/>
          <a:chExt cx="0" cy="0"/>
        </a:xfrm>
      </p:grpSpPr>
      <p:pic>
        <p:nvPicPr>
          <p:cNvPr id="5" name="Picture 4"/>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1" name="Text Placeholder 3"/>
          <p:cNvSpPr>
            <a:spLocks noGrp="1"/>
          </p:cNvSpPr>
          <p:nvPr>
            <p:ph type="body" sz="half" idx="2" hasCustomPrompt="1"/>
          </p:nvPr>
        </p:nvSpPr>
        <p:spPr>
          <a:xfrm>
            <a:off x="347299" y="4876800"/>
            <a:ext cx="8392071" cy="1219200"/>
          </a:xfrm>
          <a:prstGeom prst="rect">
            <a:avLst/>
          </a:prstGeom>
        </p:spPr>
        <p:txBody>
          <a:bodyPr/>
          <a:lstStyle>
            <a:lvl1pPr marL="0" indent="0">
              <a:buNone/>
              <a:defRPr sz="1600">
                <a:latin typeface="Arial" pitchFamily="34" charset="0"/>
                <a:cs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Content</a:t>
            </a:r>
          </a:p>
        </p:txBody>
      </p:sp>
      <p:sp>
        <p:nvSpPr>
          <p:cNvPr id="15"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7" name="Sottotitolo 2"/>
          <p:cNvSpPr>
            <a:spLocks noGrp="1"/>
          </p:cNvSpPr>
          <p:nvPr>
            <p:ph type="subTitle" idx="13" hasCustomPrompt="1"/>
          </p:nvPr>
        </p:nvSpPr>
        <p:spPr>
          <a:xfrm>
            <a:off x="347300" y="997139"/>
            <a:ext cx="8386686" cy="374461"/>
          </a:xfrm>
          <a:prstGeom prst="rect">
            <a:avLst/>
          </a:prstGeom>
        </p:spPr>
        <p:txBody>
          <a:bodyPr>
            <a:spAutoFit/>
          </a:bodyPr>
          <a:lstStyle>
            <a:lvl1pPr marL="0" indent="0">
              <a:buNone/>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pPr>
            <a:r>
              <a:rPr lang="it-IT" dirty="0" smtClean="0"/>
              <a:t>Slide Sub title</a:t>
            </a:r>
            <a:endParaRPr lang="it-IT" dirty="0"/>
          </a:p>
        </p:txBody>
      </p:sp>
      <p:sp>
        <p:nvSpPr>
          <p:cNvPr id="18"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sp>
        <p:nvSpPr>
          <p:cNvPr id="16" name="TextBox 15"/>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pic>
        <p:nvPicPr>
          <p:cNvPr id="20"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21"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22"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
        <p:nvSpPr>
          <p:cNvPr id="3" name="Chart Placeholder 2"/>
          <p:cNvSpPr>
            <a:spLocks noGrp="1"/>
          </p:cNvSpPr>
          <p:nvPr>
            <p:ph type="chart" sz="quarter" idx="16"/>
          </p:nvPr>
        </p:nvSpPr>
        <p:spPr>
          <a:xfrm>
            <a:off x="347663" y="1484313"/>
            <a:ext cx="8291512" cy="3313112"/>
          </a:xfrm>
          <a:prstGeom prst="rect">
            <a:avLst/>
          </a:prstGeom>
        </p:spPr>
        <p:txBody>
          <a:bodyPr/>
          <a:lstStyle>
            <a:lvl1pPr marL="0" indent="0">
              <a:buNone/>
              <a:defRPr sz="1600">
                <a:latin typeface="Arial" pitchFamily="34" charset="0"/>
                <a:cs typeface="Arial" pitchFamily="34" charset="0"/>
              </a:defRPr>
            </a:lvl1pPr>
          </a:lstStyle>
          <a:p>
            <a:r>
              <a:rPr lang="en-US" smtClean="0"/>
              <a:t>Click icon to add chart</a:t>
            </a:r>
            <a:endParaRPr lang="en-IN" dirty="0"/>
          </a:p>
        </p:txBody>
      </p:sp>
    </p:spTree>
    <p:extLst>
      <p:ext uri="{BB962C8B-B14F-4D97-AF65-F5344CB8AC3E}">
        <p14:creationId xmlns:p14="http://schemas.microsoft.com/office/powerpoint/2010/main" val="2866613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lide Text: 1 column">
    <p:spTree>
      <p:nvGrpSpPr>
        <p:cNvPr id="1" name=""/>
        <p:cNvGrpSpPr/>
        <p:nvPr/>
      </p:nvGrpSpPr>
      <p:grpSpPr>
        <a:xfrm>
          <a:off x="0" y="0"/>
          <a:ext cx="0" cy="0"/>
          <a:chOff x="0" y="0"/>
          <a:chExt cx="0" cy="0"/>
        </a:xfrm>
      </p:grpSpPr>
      <p:sp>
        <p:nvSpPr>
          <p:cNvPr id="19" name="Segnaposto testo 18"/>
          <p:cNvSpPr>
            <a:spLocks noGrp="1"/>
          </p:cNvSpPr>
          <p:nvPr>
            <p:ph type="body" sz="quarter" idx="14"/>
          </p:nvPr>
        </p:nvSpPr>
        <p:spPr>
          <a:xfrm>
            <a:off x="347663" y="1682750"/>
            <a:ext cx="8391525" cy="4378325"/>
          </a:xfrm>
          <a:prstGeom prst="rect">
            <a:avLst/>
          </a:prstGeom>
        </p:spPr>
        <p:txBody>
          <a:bodyPr/>
          <a:lstStyle>
            <a:lvl1pPr>
              <a:defRPr sz="1600">
                <a:latin typeface="Arial" pitchFamily="34" charset="0"/>
                <a:cs typeface="Arial" pitchFamily="34" charset="0"/>
              </a:defRPr>
            </a:lvl1pPr>
            <a:lvl2pPr>
              <a:defRPr sz="1600">
                <a:latin typeface="Arial" pitchFamily="34" charset="0"/>
                <a:cs typeface="Arial" pitchFamily="34" charset="0"/>
              </a:defRPr>
            </a:lvl2pPr>
            <a:lvl3pPr>
              <a:defRPr sz="1600">
                <a:latin typeface="Arial" pitchFamily="34" charset="0"/>
                <a:cs typeface="Arial" pitchFamily="34" charset="0"/>
              </a:defRPr>
            </a:lvl3pPr>
            <a:lvl4pPr>
              <a:defRPr sz="1600">
                <a:latin typeface="Arial" pitchFamily="34" charset="0"/>
                <a:cs typeface="Arial" pitchFamily="34" charset="0"/>
              </a:defRPr>
            </a:lvl4pPr>
            <a:lvl5pPr>
              <a:defRPr sz="16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t-IT" dirty="0"/>
          </a:p>
        </p:txBody>
      </p:sp>
      <p:pic>
        <p:nvPicPr>
          <p:cNvPr id="21" name="Picture 20"/>
          <p:cNvPicPr>
            <a:picLocks noChangeAspect="1"/>
          </p:cNvPicPr>
          <p:nvPr userDrawn="1"/>
        </p:nvPicPr>
        <p:blipFill rotWithShape="1">
          <a:blip r:embed="rId2" cstate="print"/>
          <a:srcRect l="1" r="14959" b="85913"/>
          <a:stretch/>
        </p:blipFill>
        <p:spPr>
          <a:xfrm>
            <a:off x="0" y="0"/>
            <a:ext cx="216000" cy="966080"/>
          </a:xfrm>
          <a:prstGeom prst="rect">
            <a:avLst/>
          </a:prstGeom>
        </p:spPr>
      </p:pic>
      <p:sp>
        <p:nvSpPr>
          <p:cNvPr id="10" name="Titolo 1"/>
          <p:cNvSpPr>
            <a:spLocks noGrp="1"/>
          </p:cNvSpPr>
          <p:nvPr>
            <p:ph type="ctrTitle" hasCustomPrompt="1"/>
          </p:nvPr>
        </p:nvSpPr>
        <p:spPr>
          <a:xfrm>
            <a:off x="347300" y="442999"/>
            <a:ext cx="8386686" cy="523081"/>
          </a:xfrm>
          <a:prstGeom prst="rect">
            <a:avLst/>
          </a:prstGeom>
        </p:spPr>
        <p:txBody>
          <a:bodyPr>
            <a:noAutofit/>
          </a:bodyPr>
          <a:lstStyle>
            <a:lvl1pPr algn="l">
              <a:lnSpc>
                <a:spcPts val="2200"/>
              </a:lnSpc>
              <a:defRPr sz="2000" b="0" i="0" baseline="0">
                <a:solidFill>
                  <a:srgbClr val="C00000"/>
                </a:solidFill>
                <a:latin typeface="Arial" pitchFamily="34" charset="0"/>
                <a:cs typeface="Arial" pitchFamily="34" charset="0"/>
              </a:defRPr>
            </a:lvl1pPr>
          </a:lstStyle>
          <a:p>
            <a:r>
              <a:rPr lang="it-IT" dirty="0" smtClean="0"/>
              <a:t>Slide Title</a:t>
            </a:r>
            <a:endParaRPr lang="it-IT" dirty="0"/>
          </a:p>
        </p:txBody>
      </p:sp>
      <p:sp>
        <p:nvSpPr>
          <p:cNvPr id="11" name="Sottotitolo 2"/>
          <p:cNvSpPr>
            <a:spLocks noGrp="1"/>
          </p:cNvSpPr>
          <p:nvPr>
            <p:ph type="subTitle" idx="1" hasCustomPrompt="1"/>
          </p:nvPr>
        </p:nvSpPr>
        <p:spPr>
          <a:xfrm>
            <a:off x="347300" y="997139"/>
            <a:ext cx="8386686" cy="374461"/>
          </a:xfrm>
          <a:prstGeom prst="rect">
            <a:avLst/>
          </a:prstGeom>
        </p:spPr>
        <p:txBody>
          <a:bodyPr>
            <a:spAutoFit/>
          </a:bodyPr>
          <a:lstStyle>
            <a:lvl1pPr>
              <a:defRPr lang="it-IT" sz="1500" b="0" i="0" baseline="0" dirty="0">
                <a:solidFill>
                  <a:srgbClr val="6F7072"/>
                </a:solidFill>
                <a:latin typeface="Arial" pitchFamily="34" charset="0"/>
                <a:ea typeface="+mj-ea"/>
                <a:cs typeface="Arial" pitchFamily="34" charset="0"/>
              </a:defRPr>
            </a:lvl1pPr>
          </a:lstStyle>
          <a:p>
            <a:pPr lvl="0">
              <a:lnSpc>
                <a:spcPts val="2200"/>
              </a:lnSpc>
              <a:spcBef>
                <a:spcPct val="0"/>
              </a:spcBef>
              <a:buNone/>
            </a:pPr>
            <a:r>
              <a:rPr lang="it-IT" dirty="0" smtClean="0"/>
              <a:t>Slide Sub title</a:t>
            </a:r>
            <a:endParaRPr lang="it-IT" dirty="0"/>
          </a:p>
        </p:txBody>
      </p:sp>
      <p:sp>
        <p:nvSpPr>
          <p:cNvPr id="13" name="TextBox 12"/>
          <p:cNvSpPr txBox="1"/>
          <p:nvPr userDrawn="1"/>
        </p:nvSpPr>
        <p:spPr>
          <a:xfrm>
            <a:off x="347300" y="6324600"/>
            <a:ext cx="453970" cy="254237"/>
          </a:xfrm>
          <a:prstGeom prst="rect">
            <a:avLst/>
          </a:prstGeom>
        </p:spPr>
        <p:txBody>
          <a:bodyPr wrap="none">
            <a:spAutoFit/>
          </a:bodyPr>
          <a:lstStyle>
            <a:defPPr>
              <a:defRPr lang="en-US"/>
            </a:defPPr>
            <a:lvl1pPr marL="0" marR="0">
              <a:lnSpc>
                <a:spcPct val="115000"/>
              </a:lnSpc>
              <a:spcBef>
                <a:spcPts val="0"/>
              </a:spcBef>
              <a:spcAft>
                <a:spcPts val="1000"/>
              </a:spcAft>
              <a:defRPr sz="1800">
                <a:solidFill>
                  <a:srgbClr val="BE2328"/>
                </a:solidFill>
                <a:effectLst/>
                <a:latin typeface="ArialMT"/>
                <a:ea typeface="Calibri"/>
                <a:cs typeface="ArialMT"/>
              </a:defRPr>
            </a:lvl1pPr>
          </a:lstStyle>
          <a:p>
            <a:pPr lvl="0" algn="l"/>
            <a:r>
              <a:rPr lang="en-US" sz="1000" dirty="0" smtClean="0">
                <a:latin typeface="Arial" pitchFamily="34" charset="0"/>
                <a:cs typeface="Arial" pitchFamily="34" charset="0"/>
              </a:rPr>
              <a:t>Date</a:t>
            </a:r>
            <a:endParaRPr lang="en-US" sz="1000" dirty="0">
              <a:latin typeface="Arial" pitchFamily="34" charset="0"/>
              <a:cs typeface="Arial" pitchFamily="34" charset="0"/>
            </a:endParaRPr>
          </a:p>
        </p:txBody>
      </p:sp>
      <p:sp>
        <p:nvSpPr>
          <p:cNvPr id="14" name="Text Placeholder 19"/>
          <p:cNvSpPr>
            <a:spLocks noGrp="1"/>
          </p:cNvSpPr>
          <p:nvPr>
            <p:ph type="body" sz="quarter" idx="15" hasCustomPrompt="1"/>
          </p:nvPr>
        </p:nvSpPr>
        <p:spPr>
          <a:xfrm>
            <a:off x="347662" y="152400"/>
            <a:ext cx="7958137" cy="330640"/>
          </a:xfrm>
          <a:prstGeom prst="rect">
            <a:avLst/>
          </a:prstGeom>
        </p:spPr>
        <p:txBody>
          <a:bodyPr/>
          <a:lstStyle>
            <a:lvl1pPr marL="0" indent="0" algn="l">
              <a:buNone/>
              <a:defRPr sz="1600">
                <a:solidFill>
                  <a:srgbClr val="C00000"/>
                </a:solidFill>
                <a:latin typeface="Arial" pitchFamily="34" charset="0"/>
                <a:cs typeface="Arial" pitchFamily="34" charset="0"/>
              </a:defRPr>
            </a:lvl1pPr>
          </a:lstStyle>
          <a:p>
            <a:pPr lvl="0"/>
            <a:r>
              <a:rPr lang="en-US" dirty="0" smtClean="0"/>
              <a:t>Section</a:t>
            </a:r>
            <a:endParaRPr lang="en-US" dirty="0"/>
          </a:p>
        </p:txBody>
      </p:sp>
      <p:pic>
        <p:nvPicPr>
          <p:cNvPr id="12" name="Picture 2" descr="D:\Work\Life\Logo Change campaign\Stationaries with new logo\03 02 15\logo\FG_LOGO-03.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948265" y="6237313"/>
            <a:ext cx="1872208" cy="395766"/>
          </a:xfrm>
          <a:prstGeom prst="rect">
            <a:avLst/>
          </a:prstGeom>
          <a:noFill/>
          <a:extLst>
            <a:ext uri="{909E8E84-426E-40DD-AFC4-6F175D3DCCD1}">
              <a14:hiddenFill xmlns:a14="http://schemas.microsoft.com/office/drawing/2010/main">
                <a:solidFill>
                  <a:srgbClr val="FFFFFF"/>
                </a:solidFill>
              </a14:hiddenFill>
            </a:ext>
          </a:extLst>
        </p:spPr>
      </p:pic>
      <p:sp>
        <p:nvSpPr>
          <p:cNvPr id="17" name="Segnaposto numero diapositiva 5"/>
          <p:cNvSpPr>
            <a:spLocks noGrp="1"/>
          </p:cNvSpPr>
          <p:nvPr>
            <p:ph type="sldNum" sz="quarter" idx="12"/>
          </p:nvPr>
        </p:nvSpPr>
        <p:spPr>
          <a:xfrm>
            <a:off x="8539204" y="273559"/>
            <a:ext cx="200167" cy="178318"/>
          </a:xfrm>
          <a:prstGeom prst="rect">
            <a:avLst/>
          </a:prstGeom>
        </p:spPr>
        <p:txBody>
          <a:bodyPr lIns="0" tIns="0" rIns="0" bIns="0" anchor="t" anchorCtr="0"/>
          <a:lstStyle>
            <a:lvl1pPr algn="r">
              <a:defRPr sz="800">
                <a:solidFill>
                  <a:schemeClr val="tx2"/>
                </a:solidFill>
                <a:latin typeface="Arial" pitchFamily="34" charset="0"/>
                <a:cs typeface="Arial" pitchFamily="34" charset="0"/>
              </a:defRPr>
            </a:lvl1pPr>
          </a:lstStyle>
          <a:p>
            <a:fld id="{C465A074-71B0-1C47-A455-7677837C124E}" type="slidenum">
              <a:rPr lang="it-IT" smtClean="0"/>
              <a:pPr/>
              <a:t>‹#›</a:t>
            </a:fld>
            <a:endParaRPr lang="it-IT" dirty="0"/>
          </a:p>
        </p:txBody>
      </p:sp>
      <p:sp>
        <p:nvSpPr>
          <p:cNvPr id="18" name="Segnaposto numero diapositiva 5"/>
          <p:cNvSpPr txBox="1">
            <a:spLocks/>
          </p:cNvSpPr>
          <p:nvPr userDrawn="1"/>
        </p:nvSpPr>
        <p:spPr>
          <a:xfrm>
            <a:off x="8539204" y="273559"/>
            <a:ext cx="200167" cy="178318"/>
          </a:xfrm>
          <a:prstGeom prst="rect">
            <a:avLst/>
          </a:prstGeom>
        </p:spPr>
        <p:txBody>
          <a:bodyPr lIns="0" tIns="0" rIns="0" bIns="0" anchor="t" anchorCtr="0"/>
          <a:lstStyle>
            <a:defPPr>
              <a:defRPr lang="en-US"/>
            </a:defPPr>
            <a:lvl1pPr algn="r" rtl="0" fontAlgn="base">
              <a:spcBef>
                <a:spcPct val="0"/>
              </a:spcBef>
              <a:spcAft>
                <a:spcPct val="0"/>
              </a:spcAft>
              <a:defRPr sz="700" kern="1200">
                <a:solidFill>
                  <a:schemeClr val="accent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fld id="{C465A074-71B0-1C47-A455-7677837C124E}" type="slidenum">
              <a:rPr lang="it-IT" sz="800" smtClean="0"/>
              <a:pPr/>
              <a:t>‹#›</a:t>
            </a:fld>
            <a:endParaRPr lang="it-IT" sz="800" dirty="0"/>
          </a:p>
        </p:txBody>
      </p:sp>
    </p:spTree>
    <p:extLst>
      <p:ext uri="{BB962C8B-B14F-4D97-AF65-F5344CB8AC3E}">
        <p14:creationId xmlns:p14="http://schemas.microsoft.com/office/powerpoint/2010/main" val="2857276024"/>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rgbClr val="C21C1D"/>
        </a:solidFill>
        <a:effectLst/>
      </p:bgPr>
    </p:bg>
    <p:spTree>
      <p:nvGrpSpPr>
        <p:cNvPr id="1" name=""/>
        <p:cNvGrpSpPr/>
        <p:nvPr/>
      </p:nvGrpSpPr>
      <p:grpSpPr>
        <a:xfrm>
          <a:off x="0" y="0"/>
          <a:ext cx="0" cy="0"/>
          <a:chOff x="0" y="0"/>
          <a:chExt cx="0" cy="0"/>
        </a:xfrm>
      </p:grpSpPr>
      <p:pic>
        <p:nvPicPr>
          <p:cNvPr id="137218"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238125" y="216246"/>
            <a:ext cx="1777653" cy="6981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userDrawn="1"/>
        </p:nvSpPr>
        <p:spPr>
          <a:xfrm>
            <a:off x="457200" y="3276600"/>
            <a:ext cx="2133600" cy="584775"/>
          </a:xfrm>
          <a:prstGeom prst="rect">
            <a:avLst/>
          </a:prstGeom>
          <a:noFill/>
        </p:spPr>
        <p:txBody>
          <a:bodyPr wrap="square" rtlCol="0">
            <a:spAutoFit/>
          </a:bodyPr>
          <a:lstStyle/>
          <a:p>
            <a:r>
              <a:rPr lang="en-US" sz="3200" b="1" dirty="0" smtClean="0">
                <a:solidFill>
                  <a:schemeClr val="bg1"/>
                </a:solidFill>
                <a:latin typeface="Arial" pitchFamily="34" charset="0"/>
                <a:cs typeface="Arial" pitchFamily="34" charset="0"/>
              </a:rPr>
              <a:t>Thanks</a:t>
            </a:r>
            <a:endParaRPr lang="en-US" sz="3200" b="1" dirty="0">
              <a:solidFill>
                <a:schemeClr val="bg1"/>
              </a:solidFill>
              <a:latin typeface="Arial" pitchFamily="34" charset="0"/>
              <a:cs typeface="Arial" pitchFamily="34" charset="0"/>
            </a:endParaRPr>
          </a:p>
        </p:txBody>
      </p:sp>
      <p:sp>
        <p:nvSpPr>
          <p:cNvPr id="6" name="Text Placeholder 5"/>
          <p:cNvSpPr>
            <a:spLocks noGrp="1"/>
          </p:cNvSpPr>
          <p:nvPr>
            <p:ph type="body" sz="quarter" idx="11" hasCustomPrompt="1"/>
          </p:nvPr>
        </p:nvSpPr>
        <p:spPr>
          <a:xfrm>
            <a:off x="533400" y="4343400"/>
            <a:ext cx="3581400" cy="1323439"/>
          </a:xfrm>
          <a:prstGeom prst="rect">
            <a:avLst/>
          </a:prstGeom>
          <a:noFill/>
        </p:spPr>
        <p:txBody>
          <a:bodyPr wrap="square" rtlCol="0">
            <a:spAutoFit/>
          </a:bodyPr>
          <a:lstStyle>
            <a:lvl1pPr marL="0" indent="0" fontAlgn="base">
              <a:spcBef>
                <a:spcPct val="0"/>
              </a:spcBef>
              <a:spcAft>
                <a:spcPct val="0"/>
              </a:spcAft>
              <a:buNone/>
              <a:defRPr lang="en-US" sz="1600" b="0" dirty="0">
                <a:solidFill>
                  <a:schemeClr val="bg1"/>
                </a:solidFill>
                <a:latin typeface="Arial" charset="0"/>
              </a:defRPr>
            </a:lvl1pPr>
          </a:lstStyle>
          <a:p>
            <a:pPr marL="0" lvl="0" indent="0" fontAlgn="base">
              <a:spcBef>
                <a:spcPct val="0"/>
              </a:spcBef>
              <a:spcAft>
                <a:spcPct val="0"/>
              </a:spcAft>
            </a:pPr>
            <a:r>
              <a:rPr lang="en-US" dirty="0" smtClean="0"/>
              <a:t>Name</a:t>
            </a:r>
          </a:p>
          <a:p>
            <a:pPr marL="0" lvl="0" indent="0" fontAlgn="base">
              <a:spcBef>
                <a:spcPct val="0"/>
              </a:spcBef>
              <a:spcAft>
                <a:spcPct val="0"/>
              </a:spcAft>
              <a:buNone/>
            </a:pPr>
            <a:r>
              <a:rPr lang="en-US" sz="1600" b="0" dirty="0" smtClean="0">
                <a:solidFill>
                  <a:schemeClr val="bg1"/>
                </a:solidFill>
              </a:rPr>
              <a:t>Email address</a:t>
            </a:r>
          </a:p>
          <a:p>
            <a:pPr marL="0" lvl="0" indent="0" fontAlgn="base">
              <a:spcBef>
                <a:spcPct val="0"/>
              </a:spcBef>
              <a:spcAft>
                <a:spcPct val="0"/>
              </a:spcAft>
              <a:buNone/>
            </a:pPr>
            <a:r>
              <a:rPr lang="en-US" sz="1600" b="0" dirty="0" smtClean="0">
                <a:solidFill>
                  <a:schemeClr val="bg1"/>
                </a:solidFill>
              </a:rPr>
              <a:t>Contact</a:t>
            </a:r>
            <a:r>
              <a:rPr lang="en-US" sz="1600" b="0" baseline="0" dirty="0" smtClean="0">
                <a:solidFill>
                  <a:schemeClr val="bg1"/>
                </a:solidFill>
              </a:rPr>
              <a:t> Information</a:t>
            </a:r>
          </a:p>
          <a:p>
            <a:pPr marL="0" lvl="0" indent="0" fontAlgn="base">
              <a:spcBef>
                <a:spcPct val="0"/>
              </a:spcBef>
              <a:spcAft>
                <a:spcPct val="0"/>
              </a:spcAft>
              <a:buNone/>
            </a:pPr>
            <a:r>
              <a:rPr lang="en-US" sz="1600" b="0" baseline="0" dirty="0" smtClean="0">
                <a:solidFill>
                  <a:schemeClr val="bg1"/>
                </a:solidFill>
              </a:rPr>
              <a:t>www.futuregenerali.in</a:t>
            </a:r>
            <a:endParaRPr lang="en-US" sz="1600" b="0" dirty="0" smtClean="0">
              <a:solidFill>
                <a:schemeClr val="bg1"/>
              </a:solidFill>
            </a:endParaRPr>
          </a:p>
          <a:p>
            <a:pPr marL="0" lvl="0" indent="0" fontAlgn="base">
              <a:spcBef>
                <a:spcPct val="0"/>
              </a:spcBef>
              <a:spcAft>
                <a:spcPct val="0"/>
              </a:spcAft>
            </a:pPr>
            <a:endParaRPr lang="en-US" dirty="0"/>
          </a:p>
        </p:txBody>
      </p:sp>
    </p:spTree>
    <p:extLst>
      <p:ext uri="{BB962C8B-B14F-4D97-AF65-F5344CB8AC3E}">
        <p14:creationId xmlns:p14="http://schemas.microsoft.com/office/powerpoint/2010/main" val="130427083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16561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5" r:id="rId6"/>
    <p:sldLayoutId id="2147483657" r:id="rId7"/>
    <p:sldLayoutId id="2147483654" r:id="rId8"/>
    <p:sldLayoutId id="2147483656" r:id="rId9"/>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smtClean="0"/>
              <a:t>Future Events Insurance </a:t>
            </a:r>
            <a:endParaRPr lang="en-US" dirty="0"/>
          </a:p>
        </p:txBody>
      </p:sp>
      <p:sp>
        <p:nvSpPr>
          <p:cNvPr id="2" name="AutoShape 2" descr="Events Insurance માટે છબી પરિણામ"/>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4716" y="3810000"/>
            <a:ext cx="4062919"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77307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PUBLIC LIABILITY</a:t>
            </a:r>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3</a:t>
            </a:r>
            <a:endParaRPr lang="en-US" dirty="0"/>
          </a:p>
        </p:txBody>
      </p:sp>
      <p:sp>
        <p:nvSpPr>
          <p:cNvPr id="4" name="Text Placeholder 3"/>
          <p:cNvSpPr>
            <a:spLocks noGrp="1"/>
          </p:cNvSpPr>
          <p:nvPr>
            <p:ph type="body" sz="quarter" idx="14"/>
          </p:nvPr>
        </p:nvSpPr>
        <p:spPr>
          <a:xfrm>
            <a:off x="347663" y="1714971"/>
            <a:ext cx="8391525" cy="4378325"/>
          </a:xfrm>
        </p:spPr>
        <p:txBody>
          <a:bodyPr/>
          <a:lstStyle/>
          <a:p>
            <a:pPr marL="285750" indent="-285750">
              <a:buFont typeface="Arial" pitchFamily="34" charset="0"/>
              <a:buChar char="•"/>
            </a:pPr>
            <a:r>
              <a:rPr lang="en-US" dirty="0" smtClean="0"/>
              <a:t>The </a:t>
            </a:r>
            <a:r>
              <a:rPr lang="en-US" dirty="0"/>
              <a:t>ownership possession or use by or on behalf </a:t>
            </a:r>
            <a:r>
              <a:rPr lang="en-US" dirty="0" smtClean="0"/>
              <a:t>of the </a:t>
            </a:r>
            <a:r>
              <a:rPr lang="en-US" dirty="0"/>
              <a:t>Insured </a:t>
            </a:r>
            <a:r>
              <a:rPr lang="en-US" b="1" u="sng" dirty="0"/>
              <a:t>of any motor vehicle </a:t>
            </a:r>
            <a:r>
              <a:rPr lang="en-US" dirty="0"/>
              <a:t>or trailer </a:t>
            </a:r>
            <a:r>
              <a:rPr lang="en-US" dirty="0" smtClean="0"/>
              <a:t>(or tools attached) for which compulsory </a:t>
            </a:r>
            <a:r>
              <a:rPr lang="en-US" dirty="0"/>
              <a:t>insurance is required by legislation.</a:t>
            </a:r>
          </a:p>
          <a:p>
            <a:pPr marL="285750" indent="-285750">
              <a:buFont typeface="Arial" pitchFamily="34" charset="0"/>
              <a:buChar char="•"/>
            </a:pPr>
            <a:r>
              <a:rPr lang="en-US" dirty="0" smtClean="0"/>
              <a:t>The </a:t>
            </a:r>
            <a:r>
              <a:rPr lang="en-US" dirty="0"/>
              <a:t>transportation of materials and/or hazardous </a:t>
            </a:r>
            <a:r>
              <a:rPr lang="en-US" dirty="0" smtClean="0"/>
              <a:t>or dangerous </a:t>
            </a:r>
            <a:r>
              <a:rPr lang="en-US" dirty="0"/>
              <a:t>substances outside the Insured's Premises;</a:t>
            </a:r>
          </a:p>
          <a:p>
            <a:pPr marL="285750" indent="-285750">
              <a:buFont typeface="Arial" pitchFamily="34" charset="0"/>
              <a:buChar char="•"/>
            </a:pPr>
            <a:r>
              <a:rPr lang="en-US" dirty="0" smtClean="0"/>
              <a:t>Damage </a:t>
            </a:r>
            <a:r>
              <a:rPr lang="en-US" dirty="0"/>
              <a:t>to property belonging to third parties that </a:t>
            </a:r>
            <a:r>
              <a:rPr lang="en-US" dirty="0" smtClean="0"/>
              <a:t>is rented</a:t>
            </a:r>
            <a:r>
              <a:rPr lang="en-US" dirty="0"/>
              <a:t>, leased or hired or under hire purchase or </a:t>
            </a:r>
            <a:r>
              <a:rPr lang="en-US" dirty="0" smtClean="0"/>
              <a:t>on loan </a:t>
            </a:r>
            <a:r>
              <a:rPr lang="en-US" dirty="0"/>
              <a:t>to the Insured. An indemnity </a:t>
            </a:r>
            <a:r>
              <a:rPr lang="en-US" b="1" u="sng" dirty="0"/>
              <a:t>shall however </a:t>
            </a:r>
            <a:r>
              <a:rPr lang="en-US" b="1" u="sng" dirty="0" smtClean="0"/>
              <a:t>be </a:t>
            </a:r>
            <a:r>
              <a:rPr lang="en-US" dirty="0" smtClean="0"/>
              <a:t>provided </a:t>
            </a:r>
            <a:r>
              <a:rPr lang="en-US" dirty="0"/>
              <a:t>for Claims arising out of accidental damage </a:t>
            </a:r>
            <a:r>
              <a:rPr lang="en-US" dirty="0" smtClean="0"/>
              <a:t>to the </a:t>
            </a:r>
            <a:r>
              <a:rPr lang="en-US" dirty="0"/>
              <a:t>Insured Premises or the Contents thereof, that </a:t>
            </a:r>
            <a:r>
              <a:rPr lang="en-US" dirty="0" smtClean="0"/>
              <a:t>are temporarily </a:t>
            </a:r>
            <a:r>
              <a:rPr lang="en-US" dirty="0"/>
              <a:t>occupied by the Insured for </a:t>
            </a:r>
            <a:r>
              <a:rPr lang="en-US" dirty="0" smtClean="0"/>
              <a:t>working thereon</a:t>
            </a:r>
            <a:r>
              <a:rPr lang="en-US" dirty="0"/>
              <a:t>, but only to the extent the Insured is </a:t>
            </a:r>
            <a:r>
              <a:rPr lang="en-US" dirty="0" smtClean="0"/>
              <a:t>held legally </a:t>
            </a:r>
            <a:r>
              <a:rPr lang="en-US" dirty="0"/>
              <a:t>liable for the same independently of any </a:t>
            </a:r>
            <a:r>
              <a:rPr lang="en-US" dirty="0" smtClean="0"/>
              <a:t>specific agreement </a:t>
            </a:r>
            <a:r>
              <a:rPr lang="en-US" dirty="0"/>
              <a:t>relating to the use of the same;</a:t>
            </a:r>
          </a:p>
          <a:p>
            <a:pPr marL="285750" indent="-285750">
              <a:buFont typeface="Arial" pitchFamily="34" charset="0"/>
              <a:buChar char="•"/>
            </a:pPr>
            <a:r>
              <a:rPr lang="en-US" dirty="0" smtClean="0"/>
              <a:t>Damage </a:t>
            </a:r>
            <a:r>
              <a:rPr lang="en-US" dirty="0"/>
              <a:t>to property belonging to third parties </a:t>
            </a:r>
            <a:r>
              <a:rPr lang="en-US" dirty="0" smtClean="0"/>
              <a:t>handled by </a:t>
            </a:r>
            <a:r>
              <a:rPr lang="en-US" dirty="0"/>
              <a:t>the Insured by way of his trade or worked upon </a:t>
            </a:r>
            <a:r>
              <a:rPr lang="en-US" dirty="0" smtClean="0"/>
              <a:t>by or </a:t>
            </a:r>
            <a:r>
              <a:rPr lang="en-US" dirty="0"/>
              <a:t>in the care, custody or control of the Insured or </a:t>
            </a:r>
            <a:r>
              <a:rPr lang="en-US" dirty="0" smtClean="0"/>
              <a:t>any person </a:t>
            </a:r>
            <a:r>
              <a:rPr lang="en-US" dirty="0"/>
              <a:t>employed by or working for the Insured. </a:t>
            </a:r>
            <a:r>
              <a:rPr lang="en-US" dirty="0" smtClean="0"/>
              <a:t>An indemnity</a:t>
            </a:r>
            <a:r>
              <a:rPr lang="en-US" b="1" u="sng" dirty="0" smtClean="0"/>
              <a:t> </a:t>
            </a:r>
            <a:r>
              <a:rPr lang="en-US" b="1" u="sng" dirty="0"/>
              <a:t>shall however be </a:t>
            </a:r>
            <a:r>
              <a:rPr lang="en-US" dirty="0"/>
              <a:t>provided for claims </a:t>
            </a:r>
            <a:r>
              <a:rPr lang="en-US" dirty="0" smtClean="0"/>
              <a:t>arising out </a:t>
            </a:r>
            <a:r>
              <a:rPr lang="en-US" dirty="0"/>
              <a:t>of damage to employees’ and visitors clothing </a:t>
            </a:r>
            <a:r>
              <a:rPr lang="en-US" dirty="0" smtClean="0"/>
              <a:t>or personal </a:t>
            </a:r>
            <a:r>
              <a:rPr lang="en-US" dirty="0"/>
              <a:t>effects brought onto the Insured's </a:t>
            </a:r>
            <a:r>
              <a:rPr lang="en-US" dirty="0" smtClean="0"/>
              <a:t>Premises with </a:t>
            </a:r>
            <a:r>
              <a:rPr lang="en-US" dirty="0"/>
              <a:t>the Insured’s consent</a:t>
            </a:r>
            <a:r>
              <a:rPr lang="en-US" dirty="0" smtClean="0"/>
              <a:t>;</a:t>
            </a:r>
          </a:p>
          <a:p>
            <a:pPr marL="285750" indent="-285750">
              <a:buFont typeface="Arial" pitchFamily="34" charset="0"/>
              <a:buChar char="•"/>
            </a:pPr>
            <a:r>
              <a:rPr lang="en-US" dirty="0"/>
              <a:t>Refer policy wordings for complete list of exclusions </a:t>
            </a:r>
          </a:p>
          <a:p>
            <a:pPr marL="285750" indent="-285750">
              <a:buFont typeface="Arial" pitchFamily="34" charset="0"/>
              <a:buChar char="•"/>
            </a:pPr>
            <a:endParaRPr lang="en-US" dirty="0" smtClean="0"/>
          </a:p>
          <a:p>
            <a:pPr marL="285750" indent="-285750">
              <a:buFont typeface="Arial" pitchFamily="34" charset="0"/>
              <a:buChar char="•"/>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03</a:t>
            </a:r>
            <a:endParaRPr lang="en-US" dirty="0"/>
          </a:p>
        </p:txBody>
      </p:sp>
    </p:spTree>
    <p:extLst>
      <p:ext uri="{BB962C8B-B14F-4D97-AF65-F5344CB8AC3E}">
        <p14:creationId xmlns:p14="http://schemas.microsoft.com/office/powerpoint/2010/main" val="17500658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Personal Accident</a:t>
            </a:r>
            <a:endParaRPr lang="en-US" b="1" dirty="0"/>
          </a:p>
        </p:txBody>
      </p:sp>
      <p:sp>
        <p:nvSpPr>
          <p:cNvPr id="3" name="Subtitle 2"/>
          <p:cNvSpPr>
            <a:spLocks noGrp="1"/>
          </p:cNvSpPr>
          <p:nvPr>
            <p:ph type="subTitle" idx="1"/>
          </p:nvPr>
        </p:nvSpPr>
        <p:spPr>
          <a:xfrm>
            <a:off x="347300" y="997139"/>
            <a:ext cx="8386686" cy="323165"/>
          </a:xfrm>
        </p:spPr>
        <p:txBody>
          <a:bodyPr/>
          <a:lstStyle/>
          <a:p>
            <a:r>
              <a:rPr lang="en-US" dirty="0" smtClean="0"/>
              <a:t>Insuring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We shall indemnify the Assured to the Limit of the </a:t>
            </a:r>
            <a:r>
              <a:rPr lang="en-US" dirty="0" smtClean="0"/>
              <a:t>Sum Assured </a:t>
            </a:r>
            <a:r>
              <a:rPr lang="en-US" dirty="0"/>
              <a:t>or the percentage of the Sum Assured as </a:t>
            </a:r>
            <a:r>
              <a:rPr lang="en-US" dirty="0" smtClean="0"/>
              <a:t>specified in </a:t>
            </a:r>
            <a:r>
              <a:rPr lang="en-US" dirty="0"/>
              <a:t>the Policy Schedule, if Assured will sustain Accidental</a:t>
            </a:r>
          </a:p>
          <a:p>
            <a:r>
              <a:rPr lang="en-US" dirty="0"/>
              <a:t>Bodily Injury during the Policy Period, which results in </a:t>
            </a:r>
            <a:r>
              <a:rPr lang="en-US" dirty="0" smtClean="0"/>
              <a:t>one of </a:t>
            </a:r>
            <a:r>
              <a:rPr lang="en-US" dirty="0"/>
              <a:t>the losses shown in the Table of losses below. The </a:t>
            </a:r>
            <a:r>
              <a:rPr lang="en-US" dirty="0" smtClean="0"/>
              <a:t>loss must </a:t>
            </a:r>
            <a:r>
              <a:rPr lang="en-US" dirty="0"/>
              <a:t>occur within 12 months from the date of </a:t>
            </a:r>
            <a:r>
              <a:rPr lang="en-US" dirty="0" smtClean="0"/>
              <a:t>Accident, which </a:t>
            </a:r>
            <a:r>
              <a:rPr lang="en-US" dirty="0"/>
              <a:t>caused the Injury</a:t>
            </a:r>
            <a:r>
              <a:rPr lang="en-US" dirty="0" smtClean="0"/>
              <a:t>.</a:t>
            </a:r>
            <a:endParaRPr lang="en-US" dirty="0"/>
          </a:p>
          <a:p>
            <a:endParaRPr lang="en-US" dirty="0" smtClean="0"/>
          </a:p>
          <a:p>
            <a:endParaRPr lang="en-US" dirty="0"/>
          </a:p>
          <a:p>
            <a:pPr marL="342900" indent="-342900">
              <a:buAutoNum type="arabicPeriod"/>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04</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895600"/>
            <a:ext cx="4876800" cy="29819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90710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Personal Accident</a:t>
            </a:r>
            <a:endParaRPr lang="en-US" b="1" dirty="0"/>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4</a:t>
            </a:r>
            <a:endParaRPr lang="en-US" dirty="0"/>
          </a:p>
        </p:txBody>
      </p:sp>
      <p:sp>
        <p:nvSpPr>
          <p:cNvPr id="4" name="Text Placeholder 3"/>
          <p:cNvSpPr>
            <a:spLocks noGrp="1"/>
          </p:cNvSpPr>
          <p:nvPr>
            <p:ph type="body" sz="quarter" idx="14"/>
          </p:nvPr>
        </p:nvSpPr>
        <p:spPr>
          <a:xfrm>
            <a:off x="347663" y="1714971"/>
            <a:ext cx="8391525" cy="4378325"/>
          </a:xfrm>
        </p:spPr>
        <p:txBody>
          <a:bodyPr/>
          <a:lstStyle/>
          <a:p>
            <a:pPr marL="285750" indent="-285750">
              <a:buFont typeface="Arial" pitchFamily="34" charset="0"/>
              <a:buChar char="•"/>
            </a:pPr>
            <a:r>
              <a:rPr lang="en-US" dirty="0"/>
              <a:t>Intentional self injury (including but not limited to </a:t>
            </a:r>
            <a:r>
              <a:rPr lang="en-US" dirty="0" smtClean="0"/>
              <a:t>the use </a:t>
            </a:r>
            <a:r>
              <a:rPr lang="en-US" dirty="0"/>
              <a:t>or misuse of any intoxicating </a:t>
            </a:r>
            <a:r>
              <a:rPr lang="en-US" dirty="0" smtClean="0"/>
              <a:t>drugs </a:t>
            </a:r>
            <a:r>
              <a:rPr lang="en-US" dirty="0"/>
              <a:t>or alcohol).</a:t>
            </a:r>
          </a:p>
          <a:p>
            <a:pPr marL="285750" indent="-285750">
              <a:buFont typeface="Arial" pitchFamily="34" charset="0"/>
              <a:buChar char="•"/>
            </a:pPr>
            <a:r>
              <a:rPr lang="en-US" dirty="0" smtClean="0"/>
              <a:t>Accident </a:t>
            </a:r>
            <a:r>
              <a:rPr lang="en-US" dirty="0"/>
              <a:t>while under the influence of alcohol or drugs.</a:t>
            </a:r>
          </a:p>
          <a:p>
            <a:pPr marL="285750" indent="-285750">
              <a:buFont typeface="Arial" pitchFamily="34" charset="0"/>
              <a:buChar char="•"/>
            </a:pPr>
            <a:r>
              <a:rPr lang="en-US" dirty="0" smtClean="0"/>
              <a:t>Participation </a:t>
            </a:r>
            <a:r>
              <a:rPr lang="en-US" dirty="0"/>
              <a:t>in breach of law with or without </a:t>
            </a:r>
            <a:r>
              <a:rPr lang="en-US" dirty="0" smtClean="0"/>
              <a:t>criminal intent</a:t>
            </a:r>
            <a:r>
              <a:rPr lang="en-US" dirty="0"/>
              <a:t>.</a:t>
            </a:r>
          </a:p>
          <a:p>
            <a:pPr marL="285750" indent="-285750">
              <a:buFont typeface="Arial" pitchFamily="34" charset="0"/>
              <a:buChar char="•"/>
            </a:pPr>
            <a:r>
              <a:rPr lang="en-US" dirty="0" smtClean="0"/>
              <a:t>War, Nuclear risks exclusions</a:t>
            </a:r>
            <a:endParaRPr lang="en-US" dirty="0"/>
          </a:p>
          <a:p>
            <a:pPr marL="285750" indent="-285750">
              <a:buFont typeface="Arial" pitchFamily="34" charset="0"/>
              <a:buChar char="•"/>
            </a:pPr>
            <a:r>
              <a:rPr lang="en-US" dirty="0" smtClean="0"/>
              <a:t>Any </a:t>
            </a:r>
            <a:r>
              <a:rPr lang="en-US" dirty="0"/>
              <a:t>existing disablement prior to the inception of </a:t>
            </a:r>
            <a:r>
              <a:rPr lang="en-US" dirty="0" smtClean="0"/>
              <a:t>the policy.</a:t>
            </a:r>
          </a:p>
          <a:p>
            <a:pPr marL="285750" indent="-285750">
              <a:buFont typeface="Arial" pitchFamily="34" charset="0"/>
              <a:buChar char="•"/>
            </a:pPr>
            <a:r>
              <a:rPr lang="en-US" dirty="0" smtClean="0"/>
              <a:t>Accidents </a:t>
            </a:r>
            <a:r>
              <a:rPr lang="en-US" dirty="0"/>
              <a:t>due to mental disorders or disturbances </a:t>
            </a:r>
            <a:r>
              <a:rPr lang="en-US" dirty="0" smtClean="0"/>
              <a:t>of consciousness </a:t>
            </a:r>
            <a:r>
              <a:rPr lang="en-US" dirty="0"/>
              <a:t>strokes fits or convulsions which </a:t>
            </a:r>
            <a:r>
              <a:rPr lang="en-US" dirty="0" smtClean="0"/>
              <a:t>affect the </a:t>
            </a:r>
            <a:r>
              <a:rPr lang="en-US" dirty="0"/>
              <a:t>entire body and any pathological </a:t>
            </a:r>
            <a:r>
              <a:rPr lang="en-US" dirty="0" smtClean="0"/>
              <a:t>disturbances caused </a:t>
            </a:r>
            <a:r>
              <a:rPr lang="en-US" dirty="0"/>
              <a:t>by the mental reaction to the same</a:t>
            </a:r>
            <a:r>
              <a:rPr lang="en-US" dirty="0" smtClean="0"/>
              <a:t>.</a:t>
            </a:r>
          </a:p>
          <a:p>
            <a:pPr marL="285750" indent="-285750">
              <a:buFont typeface="Arial" pitchFamily="34" charset="0"/>
              <a:buChar char="•"/>
            </a:pPr>
            <a:r>
              <a:rPr lang="en-US" dirty="0" smtClean="0"/>
              <a:t> </a:t>
            </a:r>
            <a:r>
              <a:rPr lang="en-US" dirty="0"/>
              <a:t>Any claim arising directly or indirectly, wholly or </a:t>
            </a:r>
            <a:r>
              <a:rPr lang="en-US" dirty="0" smtClean="0"/>
              <a:t>partly by </a:t>
            </a:r>
            <a:r>
              <a:rPr lang="en-US" dirty="0"/>
              <a:t>bacterial infections (except pyogenic </a:t>
            </a:r>
            <a:r>
              <a:rPr lang="en-US" dirty="0" smtClean="0"/>
              <a:t>infections which </a:t>
            </a:r>
            <a:r>
              <a:rPr lang="en-US" dirty="0"/>
              <a:t>shall occur through an Accidental cut or wound</a:t>
            </a:r>
            <a:r>
              <a:rPr lang="en-US" dirty="0" smtClean="0"/>
              <a:t>).</a:t>
            </a:r>
          </a:p>
          <a:p>
            <a:pPr marL="285750" indent="-285750">
              <a:buFont typeface="Arial" pitchFamily="34" charset="0"/>
              <a:buChar char="•"/>
            </a:pPr>
            <a:r>
              <a:rPr lang="en-US" dirty="0" smtClean="0"/>
              <a:t>Losses </a:t>
            </a:r>
            <a:r>
              <a:rPr lang="en-US" dirty="0"/>
              <a:t>arising from Accidents as a driver on </a:t>
            </a:r>
            <a:r>
              <a:rPr lang="en-US" dirty="0" smtClean="0"/>
              <a:t>motorized vehicles </a:t>
            </a:r>
            <a:r>
              <a:rPr lang="en-US" dirty="0"/>
              <a:t>unless at the time of the Accident You are </a:t>
            </a:r>
            <a:r>
              <a:rPr lang="en-US" dirty="0" smtClean="0"/>
              <a:t>in possession </a:t>
            </a:r>
            <a:r>
              <a:rPr lang="en-US" dirty="0"/>
              <a:t>of a current full national driving license </a:t>
            </a:r>
            <a:r>
              <a:rPr lang="en-US" dirty="0" smtClean="0"/>
              <a:t>and while </a:t>
            </a:r>
            <a:r>
              <a:rPr lang="en-US" dirty="0"/>
              <a:t>riding a two wheeler the driver is wearing </a:t>
            </a:r>
            <a:r>
              <a:rPr lang="en-US" dirty="0" smtClean="0"/>
              <a:t>a safety </a:t>
            </a:r>
            <a:r>
              <a:rPr lang="en-US" dirty="0"/>
              <a:t>crash helmet</a:t>
            </a:r>
            <a:r>
              <a:rPr lang="en-US" dirty="0" smtClean="0"/>
              <a:t>.</a:t>
            </a:r>
          </a:p>
          <a:p>
            <a:pPr marL="285750" indent="-285750">
              <a:buFont typeface="Arial" pitchFamily="34" charset="0"/>
              <a:buChar char="•"/>
            </a:pPr>
            <a:r>
              <a:rPr lang="en-US" dirty="0"/>
              <a:t>Refer policy wordings for complete list of exclusions </a:t>
            </a:r>
          </a:p>
          <a:p>
            <a:pPr marL="285750" indent="-285750">
              <a:buFont typeface="Arial" pitchFamily="34" charset="0"/>
              <a:buChar char="•"/>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04</a:t>
            </a:r>
            <a:endParaRPr lang="en-US" dirty="0"/>
          </a:p>
        </p:txBody>
      </p:sp>
    </p:spTree>
    <p:extLst>
      <p:ext uri="{BB962C8B-B14F-4D97-AF65-F5344CB8AC3E}">
        <p14:creationId xmlns:p14="http://schemas.microsoft.com/office/powerpoint/2010/main" val="20017665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CASH IN TRANSIT &amp; SAFE</a:t>
            </a:r>
          </a:p>
        </p:txBody>
      </p:sp>
      <p:sp>
        <p:nvSpPr>
          <p:cNvPr id="3" name="Subtitle 2"/>
          <p:cNvSpPr>
            <a:spLocks noGrp="1"/>
          </p:cNvSpPr>
          <p:nvPr>
            <p:ph type="subTitle" idx="1"/>
          </p:nvPr>
        </p:nvSpPr>
        <p:spPr>
          <a:xfrm>
            <a:off x="347300" y="997139"/>
            <a:ext cx="8386686" cy="323165"/>
          </a:xfrm>
        </p:spPr>
        <p:txBody>
          <a:bodyPr/>
          <a:lstStyle/>
          <a:p>
            <a:r>
              <a:rPr lang="en-US" dirty="0" smtClean="0"/>
              <a:t>Insuring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The Company will indemnify the Insured </a:t>
            </a:r>
            <a:r>
              <a:rPr lang="en-US" dirty="0" smtClean="0"/>
              <a:t>for</a:t>
            </a:r>
          </a:p>
          <a:p>
            <a:endParaRPr lang="en-US" dirty="0"/>
          </a:p>
          <a:p>
            <a:r>
              <a:rPr lang="en-US" dirty="0"/>
              <a:t>1. the loss In Transit of money whilst carried by </a:t>
            </a:r>
            <a:r>
              <a:rPr lang="en-US" dirty="0" smtClean="0"/>
              <a:t>the Insured </a:t>
            </a:r>
            <a:r>
              <a:rPr lang="en-US" dirty="0"/>
              <a:t>or its Employee, caused during the </a:t>
            </a:r>
            <a:r>
              <a:rPr lang="en-US" dirty="0" smtClean="0"/>
              <a:t>Policy Period </a:t>
            </a:r>
            <a:r>
              <a:rPr lang="en-US" dirty="0"/>
              <a:t>by Robbery, theft or any other </a:t>
            </a:r>
            <a:r>
              <a:rPr lang="en-US" dirty="0" smtClean="0"/>
              <a:t>fortuitous event</a:t>
            </a:r>
            <a:r>
              <a:rPr lang="en-US" dirty="0"/>
              <a:t>.</a:t>
            </a:r>
          </a:p>
          <a:p>
            <a:r>
              <a:rPr lang="en-US" dirty="0"/>
              <a:t>2. the loss of Money from a Safe and/or Strong </a:t>
            </a:r>
            <a:r>
              <a:rPr lang="en-US" dirty="0" smtClean="0"/>
              <a:t>Room in </a:t>
            </a:r>
            <a:r>
              <a:rPr lang="en-US" dirty="0"/>
              <a:t>the premises mentioned in the Schedule </a:t>
            </a:r>
            <a:r>
              <a:rPr lang="en-US" dirty="0" smtClean="0"/>
              <a:t>caused by </a:t>
            </a:r>
            <a:r>
              <a:rPr lang="en-US" dirty="0"/>
              <a:t>Burglary and/or Robbery and/or </a:t>
            </a:r>
            <a:r>
              <a:rPr lang="en-US" dirty="0" smtClean="0"/>
              <a:t>theft</a:t>
            </a:r>
          </a:p>
          <a:p>
            <a:endParaRPr lang="en-US" dirty="0"/>
          </a:p>
          <a:p>
            <a:r>
              <a:rPr lang="en-US" b="1" dirty="0"/>
              <a:t>Warranty:</a:t>
            </a:r>
          </a:p>
          <a:p>
            <a:r>
              <a:rPr lang="en-US" dirty="0"/>
              <a:t>1. It is </a:t>
            </a:r>
            <a:r>
              <a:rPr lang="en-US" dirty="0" smtClean="0"/>
              <a:t>warranted </a:t>
            </a:r>
            <a:r>
              <a:rPr lang="en-US" dirty="0"/>
              <a:t>that Key (Duplicate /original ) should </a:t>
            </a:r>
            <a:r>
              <a:rPr lang="en-US" dirty="0" smtClean="0"/>
              <a:t>not be </a:t>
            </a:r>
            <a:r>
              <a:rPr lang="en-US" dirty="0"/>
              <a:t>kept </a:t>
            </a:r>
            <a:r>
              <a:rPr lang="en-US" dirty="0" smtClean="0"/>
              <a:t>on </a:t>
            </a:r>
            <a:r>
              <a:rPr lang="en-US" dirty="0"/>
              <a:t>the same premises where strong </a:t>
            </a:r>
            <a:r>
              <a:rPr lang="en-US" dirty="0" smtClean="0"/>
              <a:t>room/safe </a:t>
            </a:r>
            <a:r>
              <a:rPr lang="en-US" dirty="0"/>
              <a:t>i</a:t>
            </a:r>
            <a:r>
              <a:rPr lang="en-US" dirty="0" smtClean="0"/>
              <a:t>s </a:t>
            </a:r>
            <a:r>
              <a:rPr lang="en-US" dirty="0"/>
              <a:t>located.</a:t>
            </a:r>
          </a:p>
          <a:p>
            <a:r>
              <a:rPr lang="en-US" dirty="0"/>
              <a:t>2. It is </a:t>
            </a:r>
            <a:r>
              <a:rPr lang="en-US" dirty="0" smtClean="0"/>
              <a:t>warranted </a:t>
            </a:r>
            <a:r>
              <a:rPr lang="en-US" dirty="0"/>
              <a:t>that the Key(s) should be </a:t>
            </a:r>
            <a:r>
              <a:rPr lang="en-US" dirty="0" smtClean="0"/>
              <a:t>with nominated </a:t>
            </a:r>
            <a:r>
              <a:rPr lang="en-US" dirty="0"/>
              <a:t>Named person (max two) only</a:t>
            </a:r>
          </a:p>
          <a:p>
            <a:r>
              <a:rPr lang="en-US" dirty="0"/>
              <a:t>3. It is </a:t>
            </a:r>
            <a:r>
              <a:rPr lang="en-US" dirty="0" smtClean="0"/>
              <a:t>warranted </a:t>
            </a:r>
            <a:r>
              <a:rPr lang="en-US" dirty="0"/>
              <a:t>that the premises should have </a:t>
            </a:r>
            <a:r>
              <a:rPr lang="en-US" dirty="0" smtClean="0"/>
              <a:t>security </a:t>
            </a:r>
            <a:r>
              <a:rPr lang="en-US" dirty="0" err="1" smtClean="0"/>
              <a:t>gaurd</a:t>
            </a:r>
            <a:r>
              <a:rPr lang="en-US" dirty="0" smtClean="0"/>
              <a:t> </a:t>
            </a:r>
            <a:r>
              <a:rPr lang="en-US" dirty="0"/>
              <a:t>24 </a:t>
            </a:r>
            <a:r>
              <a:rPr lang="en-US" dirty="0" err="1"/>
              <a:t>Hrs</a:t>
            </a:r>
            <a:r>
              <a:rPr lang="en-US" dirty="0"/>
              <a:t>, preferably armed guard</a:t>
            </a:r>
            <a:endParaRPr lang="en-US" dirty="0" smtClean="0"/>
          </a:p>
          <a:p>
            <a:endParaRPr lang="en-US" dirty="0" smtClean="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05</a:t>
            </a:r>
            <a:endParaRPr lang="en-US" dirty="0"/>
          </a:p>
        </p:txBody>
      </p:sp>
    </p:spTree>
    <p:extLst>
      <p:ext uri="{BB962C8B-B14F-4D97-AF65-F5344CB8AC3E}">
        <p14:creationId xmlns:p14="http://schemas.microsoft.com/office/powerpoint/2010/main" val="2781225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CASH IN TRANSIT &amp; SAFE</a:t>
            </a:r>
          </a:p>
        </p:txBody>
      </p:sp>
      <p:sp>
        <p:nvSpPr>
          <p:cNvPr id="3" name="Subtitle 2"/>
          <p:cNvSpPr>
            <a:spLocks noGrp="1"/>
          </p:cNvSpPr>
          <p:nvPr>
            <p:ph type="subTitle" idx="1"/>
          </p:nvPr>
        </p:nvSpPr>
        <p:spPr>
          <a:xfrm>
            <a:off x="347300" y="997139"/>
            <a:ext cx="8386686" cy="323165"/>
          </a:xfrm>
        </p:spPr>
        <p:txBody>
          <a:bodyPr/>
          <a:lstStyle/>
          <a:p>
            <a:r>
              <a:rPr lang="en-US" dirty="0" smtClean="0"/>
              <a:t>Definitions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smtClean="0"/>
              <a:t>1. "</a:t>
            </a:r>
            <a:r>
              <a:rPr lang="en-US" dirty="0"/>
              <a:t>Theft” means the dishonest misappropriation </a:t>
            </a:r>
            <a:r>
              <a:rPr lang="en-US" dirty="0" smtClean="0"/>
              <a:t>of Money </a:t>
            </a:r>
            <a:r>
              <a:rPr lang="en-US" dirty="0"/>
              <a:t>with the intention of permanently depriving </a:t>
            </a:r>
            <a:r>
              <a:rPr lang="en-US" dirty="0" smtClean="0"/>
              <a:t>the Insured </a:t>
            </a:r>
            <a:r>
              <a:rPr lang="en-US" dirty="0"/>
              <a:t>of that Money</a:t>
            </a:r>
            <a:r>
              <a:rPr lang="en-US" dirty="0" smtClean="0"/>
              <a:t>.</a:t>
            </a:r>
            <a:endParaRPr lang="en-US" dirty="0"/>
          </a:p>
          <a:p>
            <a:r>
              <a:rPr lang="en-US" dirty="0" smtClean="0"/>
              <a:t>2</a:t>
            </a:r>
            <a:r>
              <a:rPr lang="en-US" dirty="0"/>
              <a:t>. "Robbery” means the Theft of Money </a:t>
            </a:r>
            <a:r>
              <a:rPr lang="en-US" dirty="0" smtClean="0"/>
              <a:t>using unforeseen</a:t>
            </a:r>
            <a:r>
              <a:rPr lang="en-US" dirty="0"/>
              <a:t>, aggressive and violent means against </a:t>
            </a:r>
            <a:r>
              <a:rPr lang="en-US" dirty="0" smtClean="0"/>
              <a:t>the Insured's </a:t>
            </a:r>
            <a:r>
              <a:rPr lang="en-US" dirty="0"/>
              <a:t>Employees.</a:t>
            </a:r>
            <a:endParaRPr lang="en-US" dirty="0" smtClean="0"/>
          </a:p>
          <a:p>
            <a:r>
              <a:rPr lang="en-US" dirty="0" smtClean="0"/>
              <a:t>3. "In </a:t>
            </a:r>
            <a:r>
              <a:rPr lang="en-US" dirty="0"/>
              <a:t>Transit” means:</a:t>
            </a:r>
          </a:p>
          <a:p>
            <a:r>
              <a:rPr lang="en-US" dirty="0"/>
              <a:t>3</a:t>
            </a:r>
            <a:r>
              <a:rPr lang="en-US" dirty="0" smtClean="0"/>
              <a:t>.1 </a:t>
            </a:r>
            <a:r>
              <a:rPr lang="en-US" dirty="0"/>
              <a:t>Any mode of transportation of Money for the </a:t>
            </a:r>
            <a:r>
              <a:rPr lang="en-US" dirty="0" smtClean="0"/>
              <a:t>payment of </a:t>
            </a:r>
            <a:r>
              <a:rPr lang="en-US" dirty="0"/>
              <a:t>wages, salaries and other earnings or for petty </a:t>
            </a:r>
            <a:r>
              <a:rPr lang="en-US" dirty="0" smtClean="0"/>
              <a:t>cash directly </a:t>
            </a:r>
            <a:r>
              <a:rPr lang="en-US" dirty="0"/>
              <a:t>between a bank, the Insured Premises or </a:t>
            </a:r>
            <a:r>
              <a:rPr lang="en-US" dirty="0" smtClean="0"/>
              <a:t>a Point </a:t>
            </a:r>
            <a:r>
              <a:rPr lang="en-US" dirty="0"/>
              <a:t>in Transit (if specified) by the Insured or </a:t>
            </a:r>
            <a:r>
              <a:rPr lang="en-US" dirty="0" smtClean="0"/>
              <a:t>an </a:t>
            </a:r>
            <a:r>
              <a:rPr lang="en-US" dirty="0" err="1" smtClean="0"/>
              <a:t>Authorised</a:t>
            </a:r>
            <a:r>
              <a:rPr lang="en-US" dirty="0" smtClean="0"/>
              <a:t> </a:t>
            </a:r>
            <a:r>
              <a:rPr lang="en-US" dirty="0"/>
              <a:t>Employee from the time Money is </a:t>
            </a:r>
            <a:r>
              <a:rPr lang="en-US" dirty="0" smtClean="0"/>
              <a:t>received at </a:t>
            </a:r>
            <a:r>
              <a:rPr lang="en-US" dirty="0"/>
              <a:t>the bank, the Insured Premises or a Point in </a:t>
            </a:r>
            <a:r>
              <a:rPr lang="en-US" dirty="0" smtClean="0"/>
              <a:t>Transit by </a:t>
            </a:r>
            <a:r>
              <a:rPr lang="en-US" dirty="0"/>
              <a:t>the Insured or an </a:t>
            </a:r>
            <a:r>
              <a:rPr lang="en-US" dirty="0" err="1"/>
              <a:t>Authorised</a:t>
            </a:r>
            <a:r>
              <a:rPr lang="en-US" dirty="0"/>
              <a:t> Employee </a:t>
            </a:r>
            <a:r>
              <a:rPr lang="en-US" dirty="0" smtClean="0"/>
              <a:t>until delivered </a:t>
            </a:r>
            <a:r>
              <a:rPr lang="en-US" dirty="0"/>
              <a:t>to the bank, the Insured Premises or a Point</a:t>
            </a:r>
          </a:p>
          <a:p>
            <a:r>
              <a:rPr lang="en-US" dirty="0"/>
              <a:t>in Transit by the Insured or an </a:t>
            </a:r>
            <a:r>
              <a:rPr lang="en-US" dirty="0" err="1"/>
              <a:t>Authorised</a:t>
            </a:r>
            <a:r>
              <a:rPr lang="en-US" dirty="0"/>
              <a:t> </a:t>
            </a:r>
            <a:r>
              <a:rPr lang="en-US" dirty="0" smtClean="0"/>
              <a:t>Employee and </a:t>
            </a:r>
            <a:r>
              <a:rPr lang="en-US" dirty="0"/>
              <a:t>whilst at the Insured Premises until </a:t>
            </a:r>
            <a:r>
              <a:rPr lang="en-US" dirty="0" smtClean="0"/>
              <a:t>disbursed provided </a:t>
            </a:r>
            <a:r>
              <a:rPr lang="en-US" dirty="0"/>
              <a:t>that out of business hours such Money </a:t>
            </a:r>
            <a:r>
              <a:rPr lang="en-US" dirty="0" smtClean="0"/>
              <a:t>shall be </a:t>
            </a:r>
            <a:r>
              <a:rPr lang="en-US" dirty="0"/>
              <a:t>secured in a locked Safe or locked Strong </a:t>
            </a:r>
            <a:r>
              <a:rPr lang="en-US" dirty="0" smtClean="0"/>
              <a:t>Room. </a:t>
            </a:r>
            <a:r>
              <a:rPr lang="en-US" dirty="0" err="1" smtClean="0"/>
              <a:t>Cheques</a:t>
            </a:r>
            <a:r>
              <a:rPr lang="en-US" dirty="0" smtClean="0"/>
              <a:t> </a:t>
            </a:r>
            <a:r>
              <a:rPr lang="en-US" dirty="0"/>
              <a:t>drawn by the Insured to provide for such</a:t>
            </a:r>
          </a:p>
          <a:p>
            <a:r>
              <a:rPr lang="en-US" dirty="0"/>
              <a:t>Money are covered In Transit from the </a:t>
            </a:r>
            <a:r>
              <a:rPr lang="en-US" dirty="0" smtClean="0"/>
              <a:t>Insured Premises </a:t>
            </a:r>
            <a:r>
              <a:rPr lang="en-US" dirty="0"/>
              <a:t>to the Bank only</a:t>
            </a:r>
            <a:r>
              <a:rPr lang="en-US" dirty="0" smtClean="0"/>
              <a:t>.</a:t>
            </a:r>
          </a:p>
          <a:p>
            <a:r>
              <a:rPr lang="en-US" dirty="0" smtClean="0"/>
              <a:t>3.2 </a:t>
            </a:r>
            <a:r>
              <a:rPr lang="en-US" dirty="0"/>
              <a:t>Any mode of transportation of Money in the </a:t>
            </a:r>
            <a:r>
              <a:rPr lang="en-US" dirty="0" smtClean="0"/>
              <a:t>personal custody </a:t>
            </a:r>
            <a:r>
              <a:rPr lang="en-US" dirty="0"/>
              <a:t>of the Insured or an </a:t>
            </a:r>
            <a:r>
              <a:rPr lang="en-US" dirty="0" err="1"/>
              <a:t>Authorised</a:t>
            </a:r>
            <a:r>
              <a:rPr lang="en-US" dirty="0"/>
              <a:t> </a:t>
            </a:r>
            <a:r>
              <a:rPr lang="en-US" dirty="0" smtClean="0"/>
              <a:t>Employee directly </a:t>
            </a:r>
            <a:r>
              <a:rPr lang="en-US" dirty="0"/>
              <a:t>between a bank and the Insured Premises or </a:t>
            </a:r>
            <a:r>
              <a:rPr lang="en-US" dirty="0" smtClean="0"/>
              <a:t>a Point </a:t>
            </a:r>
            <a:r>
              <a:rPr lang="en-US" dirty="0"/>
              <a:t>in Transit (if specified) from the time Money </a:t>
            </a:r>
            <a:r>
              <a:rPr lang="en-US" dirty="0" smtClean="0"/>
              <a:t>is received </a:t>
            </a:r>
            <a:r>
              <a:rPr lang="en-US" dirty="0"/>
              <a:t>at the bank or the Insured Premises by </a:t>
            </a:r>
            <a:r>
              <a:rPr lang="en-US" dirty="0" smtClean="0"/>
              <a:t>the Insured </a:t>
            </a:r>
            <a:r>
              <a:rPr lang="en-US" dirty="0"/>
              <a:t>or an </a:t>
            </a:r>
            <a:r>
              <a:rPr lang="en-US" dirty="0" err="1"/>
              <a:t>Authorised</a:t>
            </a:r>
            <a:r>
              <a:rPr lang="en-US" dirty="0"/>
              <a:t> Employee until delivered </a:t>
            </a:r>
            <a:r>
              <a:rPr lang="en-US" dirty="0" smtClean="0"/>
              <a:t>to the </a:t>
            </a:r>
            <a:r>
              <a:rPr lang="en-US" dirty="0"/>
              <a:t>bank or the Insured Premises or a Point in </a:t>
            </a:r>
            <a:r>
              <a:rPr lang="en-US" dirty="0" smtClean="0"/>
              <a:t>Transit by </a:t>
            </a:r>
            <a:r>
              <a:rPr lang="en-US" dirty="0"/>
              <a:t>the Insured or an </a:t>
            </a:r>
            <a:r>
              <a:rPr lang="en-US" dirty="0" err="1"/>
              <a:t>Authorised</a:t>
            </a:r>
            <a:r>
              <a:rPr lang="en-US" dirty="0"/>
              <a:t> Employee within </a:t>
            </a:r>
            <a:r>
              <a:rPr lang="en-US" dirty="0" smtClean="0"/>
              <a:t>72 hours </a:t>
            </a:r>
            <a:r>
              <a:rPr lang="en-US" dirty="0"/>
              <a:t>of the time of collection.</a:t>
            </a:r>
            <a:endParaRPr lang="en-US" dirty="0" smtClean="0"/>
          </a:p>
          <a:p>
            <a:endParaRPr lang="en-US" dirty="0"/>
          </a:p>
          <a:p>
            <a:pPr marL="342900" indent="-342900">
              <a:buAutoNum type="arabicPeriod"/>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05</a:t>
            </a:r>
            <a:endParaRPr lang="en-US" dirty="0"/>
          </a:p>
        </p:txBody>
      </p:sp>
    </p:spTree>
    <p:extLst>
      <p:ext uri="{BB962C8B-B14F-4D97-AF65-F5344CB8AC3E}">
        <p14:creationId xmlns:p14="http://schemas.microsoft.com/office/powerpoint/2010/main" val="240702591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CASH IN TRANSIT &amp; SAFE</a:t>
            </a:r>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5</a:t>
            </a:r>
            <a:endParaRPr lang="en-US" dirty="0"/>
          </a:p>
        </p:txBody>
      </p:sp>
      <p:sp>
        <p:nvSpPr>
          <p:cNvPr id="4" name="Text Placeholder 3"/>
          <p:cNvSpPr>
            <a:spLocks noGrp="1"/>
          </p:cNvSpPr>
          <p:nvPr>
            <p:ph type="body" sz="quarter" idx="14"/>
          </p:nvPr>
        </p:nvSpPr>
        <p:spPr>
          <a:xfrm>
            <a:off x="347663" y="1714971"/>
            <a:ext cx="8391525" cy="4378325"/>
          </a:xfrm>
        </p:spPr>
        <p:txBody>
          <a:bodyPr/>
          <a:lstStyle/>
          <a:p>
            <a:r>
              <a:rPr lang="en-US" dirty="0"/>
              <a:t>1. any consequential losses of any kind, be they by </a:t>
            </a:r>
            <a:r>
              <a:rPr lang="en-US" dirty="0" smtClean="0"/>
              <a:t>way of </a:t>
            </a:r>
            <a:r>
              <a:rPr lang="en-US" dirty="0"/>
              <a:t>loss of profit, </a:t>
            </a:r>
            <a:r>
              <a:rPr lang="en-US" dirty="0" smtClean="0"/>
              <a:t>or otherwise </a:t>
            </a:r>
            <a:r>
              <a:rPr lang="en-US" dirty="0"/>
              <a:t>and any other legal liability of any kind.</a:t>
            </a:r>
          </a:p>
          <a:p>
            <a:r>
              <a:rPr lang="en-US" dirty="0"/>
              <a:t>2. loss of money carried by anyone other than </a:t>
            </a:r>
            <a:r>
              <a:rPr lang="en-US" dirty="0" smtClean="0"/>
              <a:t>the Insured </a:t>
            </a:r>
            <a:r>
              <a:rPr lang="en-US" dirty="0"/>
              <a:t>or an Employee.</a:t>
            </a:r>
          </a:p>
          <a:p>
            <a:r>
              <a:rPr lang="en-US" dirty="0"/>
              <a:t>3. loss of money where the Insured or an Employee is </a:t>
            </a:r>
            <a:r>
              <a:rPr lang="en-US" dirty="0" smtClean="0"/>
              <a:t>or is </a:t>
            </a:r>
            <a:r>
              <a:rPr lang="en-US" dirty="0"/>
              <a:t>alleged to be involved as a principal or accessory </a:t>
            </a:r>
            <a:r>
              <a:rPr lang="en-US" dirty="0" smtClean="0"/>
              <a:t>or is </a:t>
            </a:r>
            <a:r>
              <a:rPr lang="en-US" dirty="0"/>
              <a:t>alleged to be in anyway concerned or implicated.</a:t>
            </a:r>
          </a:p>
          <a:p>
            <a:r>
              <a:rPr lang="en-US" dirty="0"/>
              <a:t>4. money carried under contract of </a:t>
            </a:r>
            <a:r>
              <a:rPr lang="en-US" dirty="0" err="1"/>
              <a:t>affreightment</a:t>
            </a:r>
            <a:r>
              <a:rPr lang="en-US" dirty="0"/>
              <a:t>.</a:t>
            </a:r>
          </a:p>
          <a:p>
            <a:r>
              <a:rPr lang="en-US" dirty="0"/>
              <a:t>5. loss of money from an unattended vehicle.</a:t>
            </a:r>
          </a:p>
          <a:p>
            <a:r>
              <a:rPr lang="en-US" dirty="0"/>
              <a:t>6. Loss of money from a Safe or Strong Room </a:t>
            </a:r>
            <a:r>
              <a:rPr lang="en-US" dirty="0" smtClean="0"/>
              <a:t>following the </a:t>
            </a:r>
            <a:r>
              <a:rPr lang="en-US" dirty="0"/>
              <a:t>use of a key belonging to the Insured </a:t>
            </a:r>
            <a:r>
              <a:rPr lang="en-US" dirty="0" smtClean="0"/>
              <a:t>and/or combination </a:t>
            </a:r>
            <a:r>
              <a:rPr lang="en-US" dirty="0"/>
              <a:t>and/or code to gain access, </a:t>
            </a:r>
            <a:r>
              <a:rPr lang="en-US" b="1" u="sng" dirty="0"/>
              <a:t>unless </a:t>
            </a:r>
            <a:r>
              <a:rPr lang="en-US" dirty="0" smtClean="0"/>
              <a:t>this has </a:t>
            </a:r>
            <a:r>
              <a:rPr lang="en-US" dirty="0"/>
              <a:t>been obtained by threat or violence </a:t>
            </a:r>
            <a:r>
              <a:rPr lang="en-US" dirty="0" smtClean="0"/>
              <a:t>against Employees</a:t>
            </a:r>
            <a:r>
              <a:rPr lang="en-US" dirty="0"/>
              <a:t>.</a:t>
            </a:r>
          </a:p>
          <a:p>
            <a:r>
              <a:rPr lang="en-US" dirty="0"/>
              <a:t>7. Loss or damage whether direct or indirect arising </a:t>
            </a:r>
            <a:r>
              <a:rPr lang="en-US" dirty="0" smtClean="0"/>
              <a:t>from war, </a:t>
            </a:r>
            <a:r>
              <a:rPr lang="en-US" dirty="0"/>
              <a:t>riot, strike or </a:t>
            </a:r>
            <a:r>
              <a:rPr lang="en-US" dirty="0" smtClean="0"/>
              <a:t>any terrorist activity.</a:t>
            </a:r>
          </a:p>
          <a:p>
            <a:r>
              <a:rPr lang="en-US" dirty="0" smtClean="0"/>
              <a:t>8. Loss caused by any earthquake, flood, storm, cyclone or other convulsions of nature or atmospheric disturbances</a:t>
            </a:r>
            <a:r>
              <a:rPr lang="en-US" dirty="0"/>
              <a:t>.</a:t>
            </a:r>
          </a:p>
          <a:p>
            <a:r>
              <a:rPr lang="en-US" dirty="0"/>
              <a:t>9</a:t>
            </a:r>
            <a:r>
              <a:rPr lang="en-US" dirty="0" smtClean="0"/>
              <a:t>. </a:t>
            </a:r>
            <a:r>
              <a:rPr lang="en-US" dirty="0"/>
              <a:t>any loss not discovered within a period of 72 </a:t>
            </a:r>
            <a:r>
              <a:rPr lang="en-US" dirty="0" smtClean="0"/>
              <a:t>hours after </a:t>
            </a:r>
            <a:r>
              <a:rPr lang="en-US" dirty="0"/>
              <a:t>its occurrence</a:t>
            </a:r>
            <a:r>
              <a:rPr lang="en-US" dirty="0" smtClean="0"/>
              <a:t>.</a:t>
            </a:r>
          </a:p>
          <a:p>
            <a:r>
              <a:rPr lang="en-US" dirty="0" smtClean="0"/>
              <a:t>10. Refer </a:t>
            </a:r>
            <a:r>
              <a:rPr lang="en-US" dirty="0"/>
              <a:t>policy wordings for complete list of exclusions </a:t>
            </a:r>
          </a:p>
          <a:p>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05</a:t>
            </a:r>
            <a:endParaRPr lang="en-US" dirty="0"/>
          </a:p>
        </p:txBody>
      </p:sp>
    </p:spTree>
    <p:extLst>
      <p:ext uri="{BB962C8B-B14F-4D97-AF65-F5344CB8AC3E}">
        <p14:creationId xmlns:p14="http://schemas.microsoft.com/office/powerpoint/2010/main" val="245938000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General Exclusions </a:t>
            </a:r>
            <a:endParaRPr lang="en-US" b="1" dirty="0"/>
          </a:p>
        </p:txBody>
      </p:sp>
      <p:sp>
        <p:nvSpPr>
          <p:cNvPr id="4" name="Text Placeholder 3"/>
          <p:cNvSpPr>
            <a:spLocks noGrp="1"/>
          </p:cNvSpPr>
          <p:nvPr>
            <p:ph type="body" sz="quarter" idx="14"/>
          </p:nvPr>
        </p:nvSpPr>
        <p:spPr>
          <a:xfrm>
            <a:off x="347663" y="1447800"/>
            <a:ext cx="8391525" cy="4378325"/>
          </a:xfrm>
        </p:spPr>
        <p:txBody>
          <a:bodyPr/>
          <a:lstStyle/>
          <a:p>
            <a:pPr marL="285750" indent="-285750">
              <a:buFont typeface="Arial" pitchFamily="34" charset="0"/>
              <a:buChar char="•"/>
            </a:pPr>
            <a:r>
              <a:rPr lang="en-US" dirty="0"/>
              <a:t>the Assured's lack of care, diligence or </a:t>
            </a:r>
            <a:r>
              <a:rPr lang="en-US" dirty="0" smtClean="0"/>
              <a:t>prudent </a:t>
            </a:r>
            <a:r>
              <a:rPr lang="en-US" dirty="0" err="1" smtClean="0"/>
              <a:t>behaviour</a:t>
            </a:r>
            <a:r>
              <a:rPr lang="en-US" dirty="0"/>
              <a:t>, the result of which would </a:t>
            </a:r>
            <a:r>
              <a:rPr lang="en-US" dirty="0" smtClean="0"/>
              <a:t>Increase </a:t>
            </a:r>
            <a:r>
              <a:rPr lang="en-US" dirty="0"/>
              <a:t>the </a:t>
            </a:r>
            <a:r>
              <a:rPr lang="en-US" dirty="0" smtClean="0"/>
              <a:t>risk, and</a:t>
            </a:r>
            <a:r>
              <a:rPr lang="en-US" dirty="0"/>
              <a:t>/ or likelihood of a loss, hereunder</a:t>
            </a:r>
            <a:r>
              <a:rPr lang="en-US" dirty="0" smtClean="0"/>
              <a:t>.</a:t>
            </a:r>
          </a:p>
          <a:p>
            <a:pPr marL="285750" indent="-285750">
              <a:buFont typeface="Arial" pitchFamily="34" charset="0"/>
              <a:buChar char="•"/>
            </a:pPr>
            <a:r>
              <a:rPr lang="en-US" dirty="0"/>
              <a:t>any contractual dispute or breach by the Insured </a:t>
            </a:r>
            <a:r>
              <a:rPr lang="en-US" dirty="0" smtClean="0"/>
              <a:t>or any </a:t>
            </a:r>
            <a:r>
              <a:rPr lang="en-US" dirty="0"/>
              <a:t>Participant</a:t>
            </a:r>
            <a:r>
              <a:rPr lang="en-US" dirty="0" smtClean="0"/>
              <a:t>.</a:t>
            </a:r>
          </a:p>
          <a:p>
            <a:pPr marL="285750" indent="-285750">
              <a:buFont typeface="Arial" pitchFamily="34" charset="0"/>
              <a:buChar char="•"/>
            </a:pPr>
            <a:r>
              <a:rPr lang="en-US" dirty="0"/>
              <a:t>alterations or variance of Insured Event(s) without </a:t>
            </a:r>
            <a:r>
              <a:rPr lang="en-US" dirty="0" smtClean="0"/>
              <a:t>the prior </a:t>
            </a:r>
            <a:r>
              <a:rPr lang="en-US" dirty="0"/>
              <a:t>written approval of the Company</a:t>
            </a:r>
            <a:r>
              <a:rPr lang="en-US" dirty="0" smtClean="0"/>
              <a:t>.</a:t>
            </a:r>
          </a:p>
          <a:p>
            <a:pPr marL="285750" indent="-285750">
              <a:buFont typeface="Arial" pitchFamily="34" charset="0"/>
              <a:buChar char="•"/>
            </a:pPr>
            <a:r>
              <a:rPr lang="en-US" dirty="0"/>
              <a:t>adverse weather in respect of any Insured Event(s) </a:t>
            </a:r>
            <a:r>
              <a:rPr lang="en-US" dirty="0" smtClean="0"/>
              <a:t>in the </a:t>
            </a:r>
            <a:r>
              <a:rPr lang="en-US" dirty="0"/>
              <a:t>open or under canvas or in temporary </a:t>
            </a:r>
            <a:r>
              <a:rPr lang="en-US" dirty="0" smtClean="0"/>
              <a:t>structures unless </a:t>
            </a:r>
            <a:r>
              <a:rPr lang="en-US" dirty="0"/>
              <a:t>agreed by the Company in writing and stated </a:t>
            </a:r>
            <a:r>
              <a:rPr lang="en-US" dirty="0" smtClean="0"/>
              <a:t>in the </a:t>
            </a:r>
            <a:r>
              <a:rPr lang="en-US" dirty="0"/>
              <a:t>Schedule</a:t>
            </a:r>
            <a:r>
              <a:rPr lang="en-US" dirty="0" smtClean="0"/>
              <a:t>.</a:t>
            </a:r>
          </a:p>
          <a:p>
            <a:pPr marL="285750" indent="-285750">
              <a:buFont typeface="Arial" pitchFamily="34" charset="0"/>
              <a:buChar char="•"/>
            </a:pPr>
            <a:r>
              <a:rPr lang="en-US" dirty="0" smtClean="0"/>
              <a:t>any </a:t>
            </a:r>
            <a:r>
              <a:rPr lang="en-US" dirty="0"/>
              <a:t>work being carried out by builders or </a:t>
            </a:r>
            <a:r>
              <a:rPr lang="en-US" dirty="0" smtClean="0"/>
              <a:t>other contractors </a:t>
            </a:r>
            <a:r>
              <a:rPr lang="en-US" dirty="0"/>
              <a:t>which renders the Venue or its </a:t>
            </a:r>
            <a:r>
              <a:rPr lang="en-US" dirty="0" smtClean="0"/>
              <a:t>facilities unusable </a:t>
            </a:r>
            <a:r>
              <a:rPr lang="en-US" dirty="0"/>
              <a:t>in whole or in part, unless such work </a:t>
            </a:r>
            <a:r>
              <a:rPr lang="en-US" dirty="0" smtClean="0"/>
              <a:t>is unknown </a:t>
            </a:r>
            <a:r>
              <a:rPr lang="en-US" dirty="0"/>
              <a:t>to the Assured at the inception of </a:t>
            </a:r>
            <a:r>
              <a:rPr lang="en-US" dirty="0" smtClean="0"/>
              <a:t>this Insurance </a:t>
            </a:r>
            <a:r>
              <a:rPr lang="en-US" dirty="0"/>
              <a:t>or at the time of making the </a:t>
            </a:r>
            <a:r>
              <a:rPr lang="en-US" dirty="0" smtClean="0"/>
              <a:t>booking whichever </a:t>
            </a:r>
            <a:r>
              <a:rPr lang="en-US" dirty="0"/>
              <a:t>is the later.</a:t>
            </a:r>
          </a:p>
          <a:p>
            <a:pPr marL="285750" indent="-285750">
              <a:buFont typeface="Arial" pitchFamily="34" charset="0"/>
              <a:buChar char="•"/>
            </a:pPr>
            <a:r>
              <a:rPr lang="en-US" dirty="0" smtClean="0"/>
              <a:t>expenses </a:t>
            </a:r>
            <a:r>
              <a:rPr lang="en-US" dirty="0"/>
              <a:t>and Gross Revenue which have not </a:t>
            </a:r>
            <a:r>
              <a:rPr lang="en-US" dirty="0" smtClean="0"/>
              <a:t>been declared </a:t>
            </a:r>
            <a:r>
              <a:rPr lang="en-US" dirty="0"/>
              <a:t>to and agreed by the Company.</a:t>
            </a:r>
          </a:p>
          <a:p>
            <a:pPr marL="285750" indent="-285750">
              <a:buFont typeface="Arial" pitchFamily="34" charset="0"/>
              <a:buChar char="•"/>
            </a:pPr>
            <a:r>
              <a:rPr lang="en-US" dirty="0" smtClean="0"/>
              <a:t>any </a:t>
            </a:r>
            <a:r>
              <a:rPr lang="en-US" dirty="0"/>
              <a:t>reduction in attendance that is not </a:t>
            </a:r>
            <a:r>
              <a:rPr lang="en-US" dirty="0" smtClean="0"/>
              <a:t>specifically attributable </a:t>
            </a:r>
            <a:r>
              <a:rPr lang="en-US" dirty="0"/>
              <a:t>to the necessary </a:t>
            </a:r>
            <a:r>
              <a:rPr lang="en-US" dirty="0" smtClean="0"/>
              <a:t>Cancellation, Abandonment</a:t>
            </a:r>
            <a:r>
              <a:rPr lang="en-US" dirty="0"/>
              <a:t>, Postponement, </a:t>
            </a:r>
            <a:r>
              <a:rPr lang="en-US" dirty="0" smtClean="0"/>
              <a:t>Interruption, Curtailment </a:t>
            </a:r>
            <a:r>
              <a:rPr lang="en-US" dirty="0"/>
              <a:t>or Relocation of the Insured Event(s</a:t>
            </a:r>
            <a:r>
              <a:rPr lang="en-US" dirty="0" smtClean="0"/>
              <a:t>).</a:t>
            </a:r>
          </a:p>
          <a:p>
            <a:pPr marL="285750" indent="-285750">
              <a:buFont typeface="Arial" pitchFamily="34" charset="0"/>
              <a:buChar char="•"/>
            </a:pPr>
            <a:r>
              <a:rPr lang="en-US" dirty="0" smtClean="0"/>
              <a:t>Refer policy wordings for complete list of exclusions </a:t>
            </a: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06</a:t>
            </a:r>
            <a:endParaRPr lang="en-US" dirty="0"/>
          </a:p>
        </p:txBody>
      </p:sp>
      <p:sp>
        <p:nvSpPr>
          <p:cNvPr id="6" name="Subtitle 5"/>
          <p:cNvSpPr>
            <a:spLocks noGrp="1"/>
          </p:cNvSpPr>
          <p:nvPr>
            <p:ph type="subTitle" idx="1"/>
          </p:nvPr>
        </p:nvSpPr>
        <p:spPr>
          <a:xfrm>
            <a:off x="347300" y="997139"/>
            <a:ext cx="8386686" cy="323165"/>
          </a:xfrm>
        </p:spPr>
        <p:txBody>
          <a:bodyPr/>
          <a:lstStyle/>
          <a:p>
            <a:r>
              <a:rPr lang="en-US" dirty="0" smtClean="0"/>
              <a:t>No liability for any loss resulting from … </a:t>
            </a:r>
            <a:endParaRPr lang="en-US" dirty="0"/>
          </a:p>
        </p:txBody>
      </p:sp>
    </p:spTree>
    <p:extLst>
      <p:ext uri="{BB962C8B-B14F-4D97-AF65-F5344CB8AC3E}">
        <p14:creationId xmlns:p14="http://schemas.microsoft.com/office/powerpoint/2010/main" val="39125737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Proposal Form </a:t>
            </a:r>
            <a:endParaRPr lang="en-US" b="1"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07</a:t>
            </a: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66800"/>
            <a:ext cx="8534400" cy="518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65661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Proposal Form </a:t>
            </a:r>
            <a:endParaRPr lang="en-US" b="1"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07</a:t>
            </a:r>
            <a:endParaRPr lang="en-US" dirty="0"/>
          </a:p>
        </p:txBody>
      </p:sp>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1038225"/>
            <a:ext cx="8458200" cy="5210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90920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Proposal Form </a:t>
            </a:r>
            <a:endParaRPr lang="en-US" b="1"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07</a:t>
            </a:r>
            <a:endParaRPr lang="en-US" dirty="0"/>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038554"/>
            <a:ext cx="8534399" cy="5209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305582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381000" y="609600"/>
            <a:ext cx="7958500" cy="381000"/>
          </a:xfrm>
        </p:spPr>
        <p:txBody>
          <a:bodyPr/>
          <a:lstStyle/>
          <a:p>
            <a:r>
              <a:rPr lang="en-US" sz="2400" b="1" dirty="0" smtClean="0"/>
              <a:t>Scope of Cover </a:t>
            </a:r>
            <a:endParaRPr lang="en-US" sz="2400" b="1" dirty="0"/>
          </a:p>
        </p:txBody>
      </p:sp>
      <p:sp>
        <p:nvSpPr>
          <p:cNvPr id="5" name="Sottotitolo 2"/>
          <p:cNvSpPr>
            <a:spLocks noGrp="1"/>
          </p:cNvSpPr>
          <p:nvPr>
            <p:ph type="subTitle" idx="1"/>
          </p:nvPr>
        </p:nvSpPr>
        <p:spPr>
          <a:xfrm>
            <a:off x="361778" y="1809906"/>
            <a:ext cx="8386686" cy="628494"/>
          </a:xfrm>
          <a:prstGeom prst="rect">
            <a:avLst/>
          </a:prstGeom>
        </p:spPr>
        <p:txBody>
          <a:bodyPr lIns="0" tIns="0" rIns="0" bIns="0">
            <a:noAutofit/>
          </a:bodyPr>
          <a:lstStyle>
            <a:lvl1pPr marL="0" indent="0" algn="l">
              <a:lnSpc>
                <a:spcPts val="2400"/>
              </a:lnSpc>
              <a:spcBef>
                <a:spcPts val="0"/>
              </a:spcBef>
              <a:buNone/>
              <a:defRPr sz="2000" baseline="0">
                <a:solidFill>
                  <a:srgbClr val="6F7072"/>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b="1" dirty="0" smtClean="0"/>
              <a:t>Sections </a:t>
            </a:r>
          </a:p>
          <a:p>
            <a:pPr marL="457200" indent="-457200">
              <a:buAutoNum type="arabicPeriod"/>
            </a:pPr>
            <a:endParaRPr lang="en-US" sz="1800" b="1" dirty="0" smtClean="0"/>
          </a:p>
          <a:p>
            <a:pPr marL="457200" indent="-457200">
              <a:buAutoNum type="arabicPeriod"/>
            </a:pPr>
            <a:r>
              <a:rPr lang="en-US" sz="1800" b="1" dirty="0" smtClean="0"/>
              <a:t>EVENT CANCELLATION (Compulsory Section)</a:t>
            </a:r>
          </a:p>
          <a:p>
            <a:pPr marL="457200" indent="-457200">
              <a:buAutoNum type="arabicPeriod"/>
            </a:pPr>
            <a:r>
              <a:rPr lang="en-US" sz="1800" b="1" dirty="0"/>
              <a:t>PROPS, SET, STAGE and </a:t>
            </a:r>
            <a:r>
              <a:rPr lang="en-US" sz="1800" b="1" dirty="0" smtClean="0"/>
              <a:t>EQUIPMENTS</a:t>
            </a:r>
          </a:p>
          <a:p>
            <a:pPr marL="457200" indent="-457200">
              <a:buAutoNum type="arabicPeriod"/>
            </a:pPr>
            <a:r>
              <a:rPr lang="en-US" sz="1800" b="1" dirty="0"/>
              <a:t>PUBLIC </a:t>
            </a:r>
            <a:r>
              <a:rPr lang="en-US" sz="1800" b="1" dirty="0" smtClean="0"/>
              <a:t>LIABILITY</a:t>
            </a:r>
          </a:p>
          <a:p>
            <a:pPr marL="457200" indent="-457200">
              <a:buAutoNum type="arabicPeriod"/>
            </a:pPr>
            <a:r>
              <a:rPr lang="en-US" sz="1800" b="1" dirty="0"/>
              <a:t>PERSONAL ACCIDENT – DEATH &amp; </a:t>
            </a:r>
            <a:r>
              <a:rPr lang="en-US" sz="1800" b="1" dirty="0" smtClean="0"/>
              <a:t>DISABILITY</a:t>
            </a:r>
          </a:p>
          <a:p>
            <a:pPr marL="457200" indent="-457200">
              <a:buAutoNum type="arabicPeriod"/>
            </a:pPr>
            <a:r>
              <a:rPr lang="en-US" sz="1800" b="1" dirty="0"/>
              <a:t>CASH IN TRANSIT &amp; SAFE</a:t>
            </a:r>
            <a:endParaRPr lang="it-IT" sz="1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3725732"/>
            <a:ext cx="2733675" cy="21226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6254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smtClean="0"/>
              <a:t>Proposal Form </a:t>
            </a:r>
            <a:endParaRPr lang="en-US" b="1"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07</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990600"/>
            <a:ext cx="8534400" cy="52285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86922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a:xfrm>
            <a:off x="533400" y="4343400"/>
            <a:ext cx="3581400" cy="338554"/>
          </a:xfrm>
        </p:spPr>
        <p:txBody>
          <a:bodyPr/>
          <a:lstStyle/>
          <a:p>
            <a:pPr lvl="0"/>
            <a:r>
              <a:rPr lang="en-US" dirty="0" smtClean="0"/>
              <a:t>www.futuregenerali.in</a:t>
            </a:r>
            <a:endParaRPr lang="en-US" dirty="0"/>
          </a:p>
        </p:txBody>
      </p:sp>
    </p:spTree>
    <p:extLst>
      <p:ext uri="{BB962C8B-B14F-4D97-AF65-F5344CB8AC3E}">
        <p14:creationId xmlns:p14="http://schemas.microsoft.com/office/powerpoint/2010/main" val="806454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EVENT CANCELLATION</a:t>
            </a:r>
          </a:p>
        </p:txBody>
      </p:sp>
      <p:sp>
        <p:nvSpPr>
          <p:cNvPr id="3" name="Subtitle 2"/>
          <p:cNvSpPr>
            <a:spLocks noGrp="1"/>
          </p:cNvSpPr>
          <p:nvPr>
            <p:ph type="subTitle" idx="1"/>
          </p:nvPr>
        </p:nvSpPr>
        <p:spPr>
          <a:xfrm>
            <a:off x="347300" y="997139"/>
            <a:ext cx="8386686" cy="323165"/>
          </a:xfrm>
        </p:spPr>
        <p:txBody>
          <a:bodyPr/>
          <a:lstStyle/>
          <a:p>
            <a:r>
              <a:rPr lang="en-US" dirty="0" smtClean="0"/>
              <a:t>Insuring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This Insurance is to indemnify the Insured for </a:t>
            </a:r>
            <a:r>
              <a:rPr lang="en-US" dirty="0" smtClean="0"/>
              <a:t>their </a:t>
            </a:r>
            <a:r>
              <a:rPr lang="en-US" b="1" dirty="0" smtClean="0"/>
              <a:t>Ascertained </a:t>
            </a:r>
            <a:r>
              <a:rPr lang="en-US" b="1" dirty="0"/>
              <a:t>Net Loss </a:t>
            </a:r>
            <a:r>
              <a:rPr lang="en-US" dirty="0"/>
              <a:t>should any Insured Event(s) </a:t>
            </a:r>
            <a:r>
              <a:rPr lang="en-US" dirty="0" smtClean="0"/>
              <a:t>be necessarily </a:t>
            </a:r>
            <a:r>
              <a:rPr lang="en-US" dirty="0"/>
              <a:t>Cancelled due </a:t>
            </a:r>
            <a:r>
              <a:rPr lang="en-US" dirty="0" smtClean="0"/>
              <a:t>to</a:t>
            </a:r>
          </a:p>
          <a:p>
            <a:endParaRPr lang="en-US" dirty="0"/>
          </a:p>
          <a:p>
            <a:r>
              <a:rPr lang="en-US" dirty="0" smtClean="0"/>
              <a:t>1. Loss </a:t>
            </a:r>
            <a:r>
              <a:rPr lang="en-US" dirty="0"/>
              <a:t>or Damage to the venue due to Fire &amp; </a:t>
            </a:r>
            <a:r>
              <a:rPr lang="en-US" dirty="0" smtClean="0"/>
              <a:t>Allied Perils </a:t>
            </a:r>
            <a:r>
              <a:rPr lang="en-US" dirty="0"/>
              <a:t>and Earthquake, Flood, </a:t>
            </a:r>
            <a:r>
              <a:rPr lang="en-US" dirty="0" smtClean="0"/>
              <a:t>Cyclone</a:t>
            </a:r>
            <a:r>
              <a:rPr lang="en-US" dirty="0"/>
              <a:t>. (</a:t>
            </a:r>
            <a:r>
              <a:rPr lang="en-US" dirty="0" smtClean="0"/>
              <a:t>Resulting in </a:t>
            </a:r>
            <a:r>
              <a:rPr lang="en-US" dirty="0"/>
              <a:t>cancellation of the event</a:t>
            </a:r>
            <a:r>
              <a:rPr lang="en-US" dirty="0" smtClean="0"/>
              <a:t>)</a:t>
            </a:r>
          </a:p>
          <a:p>
            <a:endParaRPr lang="en-US" dirty="0"/>
          </a:p>
          <a:p>
            <a:r>
              <a:rPr lang="en-US" dirty="0" smtClean="0"/>
              <a:t>2. Death </a:t>
            </a:r>
            <a:r>
              <a:rPr lang="en-US" dirty="0"/>
              <a:t>of current Prime Minister, President </a:t>
            </a:r>
            <a:r>
              <a:rPr lang="en-US" dirty="0" smtClean="0"/>
              <a:t>of republic of India, Chief Minister of the state in which the event is being held, due to which National / State mourning is declared or any other prominent personality.</a:t>
            </a:r>
          </a:p>
          <a:p>
            <a:endParaRPr lang="en-US" dirty="0" smtClean="0"/>
          </a:p>
          <a:p>
            <a:r>
              <a:rPr lang="en-US" b="1" dirty="0"/>
              <a:t>Warranty</a:t>
            </a:r>
            <a:r>
              <a:rPr lang="en-US" b="1" dirty="0" smtClean="0"/>
              <a:t>:</a:t>
            </a:r>
          </a:p>
          <a:p>
            <a:endParaRPr lang="en-US" b="1" dirty="0"/>
          </a:p>
          <a:p>
            <a:r>
              <a:rPr lang="en-US" dirty="0"/>
              <a:t>1 It is warranted that the insured has all the </a:t>
            </a:r>
            <a:r>
              <a:rPr lang="en-US" dirty="0" smtClean="0"/>
              <a:t>required permissions </a:t>
            </a:r>
            <a:r>
              <a:rPr lang="en-US" dirty="0"/>
              <a:t>from the local authorities / </a:t>
            </a:r>
            <a:r>
              <a:rPr lang="en-US" dirty="0" smtClean="0"/>
              <a:t>government approvals </a:t>
            </a:r>
            <a:r>
              <a:rPr lang="en-US" dirty="0"/>
              <a:t>etc. in place before the start of the event.</a:t>
            </a:r>
          </a:p>
          <a:p>
            <a:r>
              <a:rPr lang="en-US" dirty="0"/>
              <a:t>2 Alternate, appropriate and necessary arrangement </a:t>
            </a:r>
            <a:r>
              <a:rPr lang="en-US" dirty="0" smtClean="0"/>
              <a:t>is made </a:t>
            </a:r>
            <a:r>
              <a:rPr lang="en-US" dirty="0"/>
              <a:t>to the venue so as to continue the event </a:t>
            </a:r>
            <a:r>
              <a:rPr lang="en-US" dirty="0" smtClean="0"/>
              <a:t>during seasonal </a:t>
            </a:r>
            <a:r>
              <a:rPr lang="en-US" dirty="0"/>
              <a:t>climatic changes</a:t>
            </a:r>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01</a:t>
            </a:r>
            <a:endParaRPr lang="en-US" dirty="0"/>
          </a:p>
        </p:txBody>
      </p:sp>
    </p:spTree>
    <p:extLst>
      <p:ext uri="{BB962C8B-B14F-4D97-AF65-F5344CB8AC3E}">
        <p14:creationId xmlns:p14="http://schemas.microsoft.com/office/powerpoint/2010/main" val="280759685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EVENT CANCELLATION</a:t>
            </a:r>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1 </a:t>
            </a:r>
            <a:endParaRPr lang="en-US" dirty="0"/>
          </a:p>
        </p:txBody>
      </p:sp>
      <p:sp>
        <p:nvSpPr>
          <p:cNvPr id="4" name="Text Placeholder 3"/>
          <p:cNvSpPr>
            <a:spLocks noGrp="1"/>
          </p:cNvSpPr>
          <p:nvPr>
            <p:ph type="body" sz="quarter" idx="14"/>
          </p:nvPr>
        </p:nvSpPr>
        <p:spPr>
          <a:xfrm>
            <a:off x="347663" y="1714971"/>
            <a:ext cx="8391525" cy="4378325"/>
          </a:xfrm>
        </p:spPr>
        <p:txBody>
          <a:bodyPr/>
          <a:lstStyle/>
          <a:p>
            <a:pPr marL="285750" indent="-285750">
              <a:buFont typeface="Arial" pitchFamily="34" charset="0"/>
              <a:buChar char="•"/>
            </a:pPr>
            <a:r>
              <a:rPr lang="en-US" dirty="0"/>
              <a:t>Cancellation of the event due to </a:t>
            </a:r>
            <a:r>
              <a:rPr lang="en-US" b="1" u="sng" dirty="0"/>
              <a:t>Non – Appearance </a:t>
            </a:r>
            <a:r>
              <a:rPr lang="en-US" dirty="0" smtClean="0"/>
              <a:t>of the </a:t>
            </a:r>
            <a:r>
              <a:rPr lang="en-US" dirty="0"/>
              <a:t>insured artist / performers as a result </a:t>
            </a:r>
            <a:r>
              <a:rPr lang="en-US" dirty="0" smtClean="0"/>
              <a:t>of cancellation</a:t>
            </a:r>
            <a:r>
              <a:rPr lang="en-US" dirty="0"/>
              <a:t>, postponement of </a:t>
            </a:r>
            <a:r>
              <a:rPr lang="en-US" b="1" u="sng" dirty="0"/>
              <a:t>transport arrangements</a:t>
            </a:r>
            <a:r>
              <a:rPr lang="en-US" dirty="0" smtClean="0"/>
              <a:t>.</a:t>
            </a:r>
          </a:p>
          <a:p>
            <a:pPr marL="285750" indent="-285750">
              <a:buFont typeface="Arial" pitchFamily="34" charset="0"/>
              <a:buChar char="•"/>
            </a:pPr>
            <a:r>
              <a:rPr lang="en-US" dirty="0"/>
              <a:t>Cancellation of the event </a:t>
            </a:r>
            <a:r>
              <a:rPr lang="en-US" b="1" u="sng" dirty="0"/>
              <a:t>due to rains, </a:t>
            </a:r>
            <a:r>
              <a:rPr lang="en-US" dirty="0"/>
              <a:t>storm; </a:t>
            </a:r>
            <a:r>
              <a:rPr lang="en-US" dirty="0" smtClean="0"/>
              <a:t>Hail storm</a:t>
            </a:r>
            <a:r>
              <a:rPr lang="en-US" dirty="0"/>
              <a:t>; Sand storm; High Winds; Gales; tempest etc</a:t>
            </a:r>
            <a:r>
              <a:rPr lang="en-US" dirty="0" smtClean="0"/>
              <a:t>.</a:t>
            </a:r>
          </a:p>
          <a:p>
            <a:pPr marL="285750" indent="-285750">
              <a:buFont typeface="Arial" pitchFamily="34" charset="0"/>
              <a:buChar char="•"/>
            </a:pPr>
            <a:r>
              <a:rPr lang="en-US" b="1" u="sng" dirty="0"/>
              <a:t>Contractual disputes</a:t>
            </a:r>
            <a:r>
              <a:rPr lang="en-US" dirty="0"/>
              <a:t> if any between the Insured </a:t>
            </a:r>
            <a:r>
              <a:rPr lang="en-US" dirty="0" smtClean="0"/>
              <a:t>and the </a:t>
            </a:r>
            <a:r>
              <a:rPr lang="en-US" dirty="0"/>
              <a:t>insured artist / performer</a:t>
            </a:r>
            <a:r>
              <a:rPr lang="en-US" dirty="0" smtClean="0"/>
              <a:t>.</a:t>
            </a:r>
          </a:p>
          <a:p>
            <a:pPr marL="285750" indent="-285750">
              <a:buFont typeface="Arial" pitchFamily="34" charset="0"/>
              <a:buChar char="•"/>
            </a:pPr>
            <a:r>
              <a:rPr lang="en-US" b="1" u="sng" dirty="0"/>
              <a:t>Non– Appearance </a:t>
            </a:r>
            <a:r>
              <a:rPr lang="en-US" dirty="0"/>
              <a:t>of the insured artist/ performer </a:t>
            </a:r>
            <a:r>
              <a:rPr lang="en-US" b="1" u="sng" dirty="0" smtClean="0"/>
              <a:t>due to legal</a:t>
            </a:r>
            <a:r>
              <a:rPr lang="en-US" dirty="0"/>
              <a:t>, government cases, litigations, summons etc</a:t>
            </a:r>
            <a:r>
              <a:rPr lang="en-US" dirty="0" smtClean="0"/>
              <a:t>.</a:t>
            </a:r>
          </a:p>
          <a:p>
            <a:pPr marL="285750" indent="-285750">
              <a:buFont typeface="Arial" pitchFamily="34" charset="0"/>
              <a:buChar char="•"/>
            </a:pPr>
            <a:r>
              <a:rPr lang="en-US" dirty="0"/>
              <a:t>The </a:t>
            </a:r>
            <a:r>
              <a:rPr lang="en-US" b="1" u="sng" dirty="0"/>
              <a:t>failure of the insured </a:t>
            </a:r>
            <a:r>
              <a:rPr lang="en-US" dirty="0"/>
              <a:t>to carry on the </a:t>
            </a:r>
            <a:r>
              <a:rPr lang="en-US" dirty="0" smtClean="0"/>
              <a:t>event, commence </a:t>
            </a:r>
            <a:r>
              <a:rPr lang="en-US" dirty="0"/>
              <a:t>&amp; complete the event in the scheduled </a:t>
            </a:r>
            <a:r>
              <a:rPr lang="en-US" dirty="0" smtClean="0"/>
              <a:t>time due </a:t>
            </a:r>
            <a:r>
              <a:rPr lang="en-US" dirty="0"/>
              <a:t>to the insured’s inability to make the </a:t>
            </a:r>
            <a:r>
              <a:rPr lang="en-US" dirty="0" smtClean="0"/>
              <a:t>necessary arrangements</a:t>
            </a:r>
            <a:r>
              <a:rPr lang="en-US" dirty="0"/>
              <a:t>, </a:t>
            </a:r>
            <a:r>
              <a:rPr lang="en-US" b="1" u="sng" dirty="0"/>
              <a:t>to take the required permissions, </a:t>
            </a:r>
            <a:r>
              <a:rPr lang="en-US" dirty="0"/>
              <a:t>due </a:t>
            </a:r>
            <a:r>
              <a:rPr lang="en-US" dirty="0" smtClean="0"/>
              <a:t>to financial </a:t>
            </a:r>
            <a:r>
              <a:rPr lang="en-US" dirty="0"/>
              <a:t>incapacity, lack of funds, defaults</a:t>
            </a:r>
            <a:r>
              <a:rPr lang="en-US" dirty="0" smtClean="0"/>
              <a:t>,</a:t>
            </a:r>
          </a:p>
          <a:p>
            <a:pPr marL="285750" indent="-285750">
              <a:buFont typeface="Arial" pitchFamily="34" charset="0"/>
              <a:buChar char="•"/>
            </a:pPr>
            <a:r>
              <a:rPr lang="en-US" b="1" u="sng" dirty="0"/>
              <a:t>Due to insufficient crowd </a:t>
            </a:r>
            <a:r>
              <a:rPr lang="en-US" dirty="0"/>
              <a:t>and non – appearance of </a:t>
            </a:r>
            <a:r>
              <a:rPr lang="en-US" dirty="0" smtClean="0"/>
              <a:t>key performer’s</a:t>
            </a:r>
            <a:r>
              <a:rPr lang="en-US" dirty="0"/>
              <a:t>/ artist/ speakers/ anchors insured in </a:t>
            </a:r>
            <a:r>
              <a:rPr lang="en-US" dirty="0" smtClean="0"/>
              <a:t>the said </a:t>
            </a:r>
            <a:r>
              <a:rPr lang="en-US" dirty="0"/>
              <a:t>policy </a:t>
            </a:r>
            <a:r>
              <a:rPr lang="en-US" b="1" u="sng" dirty="0"/>
              <a:t>due to government warrants</a:t>
            </a:r>
            <a:r>
              <a:rPr lang="en-US" dirty="0"/>
              <a:t>, duty’s, </a:t>
            </a:r>
            <a:r>
              <a:rPr lang="en-US" dirty="0" smtClean="0"/>
              <a:t>court verdicts</a:t>
            </a:r>
            <a:r>
              <a:rPr lang="en-US" dirty="0"/>
              <a:t>, summons and other </a:t>
            </a:r>
            <a:r>
              <a:rPr lang="en-US" dirty="0" smtClean="0"/>
              <a:t>government requirements </a:t>
            </a:r>
            <a:r>
              <a:rPr lang="en-US" dirty="0"/>
              <a:t>and summons</a:t>
            </a:r>
            <a:r>
              <a:rPr lang="en-US" dirty="0" smtClean="0"/>
              <a:t>.</a:t>
            </a:r>
          </a:p>
          <a:p>
            <a:pPr marL="285750" indent="-285750">
              <a:buFont typeface="Arial" pitchFamily="34" charset="0"/>
              <a:buChar char="•"/>
            </a:pPr>
            <a:r>
              <a:rPr lang="en-US" dirty="0"/>
              <a:t>Refer policy wordings for complete list of exclusions </a:t>
            </a:r>
          </a:p>
          <a:p>
            <a:pPr marL="285750" indent="-285750">
              <a:buFont typeface="Arial" pitchFamily="34" charset="0"/>
              <a:buChar char="•"/>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01</a:t>
            </a:r>
            <a:endParaRPr lang="en-US" dirty="0"/>
          </a:p>
        </p:txBody>
      </p:sp>
    </p:spTree>
    <p:extLst>
      <p:ext uri="{BB962C8B-B14F-4D97-AF65-F5344CB8AC3E}">
        <p14:creationId xmlns:p14="http://schemas.microsoft.com/office/powerpoint/2010/main" val="4089063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PROPS, SET, STAGE and EQUIPMENTS</a:t>
            </a:r>
          </a:p>
        </p:txBody>
      </p:sp>
      <p:sp>
        <p:nvSpPr>
          <p:cNvPr id="3" name="Subtitle 2"/>
          <p:cNvSpPr>
            <a:spLocks noGrp="1"/>
          </p:cNvSpPr>
          <p:nvPr>
            <p:ph type="subTitle" idx="1"/>
          </p:nvPr>
        </p:nvSpPr>
        <p:spPr>
          <a:xfrm>
            <a:off x="347300" y="997139"/>
            <a:ext cx="8386686" cy="323165"/>
          </a:xfrm>
        </p:spPr>
        <p:txBody>
          <a:bodyPr/>
          <a:lstStyle/>
          <a:p>
            <a:r>
              <a:rPr lang="en-US" dirty="0" smtClean="0"/>
              <a:t>Insuring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The Company agrees to indemnify the Insured against </a:t>
            </a:r>
            <a:r>
              <a:rPr lang="en-US" dirty="0" smtClean="0"/>
              <a:t>loss of </a:t>
            </a:r>
            <a:r>
              <a:rPr lang="en-US" dirty="0"/>
              <a:t>or damage to the props, set, stage, </a:t>
            </a:r>
            <a:r>
              <a:rPr lang="en-US" dirty="0" err="1"/>
              <a:t>equipments</a:t>
            </a:r>
            <a:r>
              <a:rPr lang="en-US" dirty="0"/>
              <a:t> </a:t>
            </a:r>
            <a:r>
              <a:rPr lang="en-US" dirty="0" smtClean="0"/>
              <a:t>as declared </a:t>
            </a:r>
            <a:r>
              <a:rPr lang="en-US" dirty="0"/>
              <a:t>in the insured production against the </a:t>
            </a:r>
            <a:r>
              <a:rPr lang="en-US" dirty="0" smtClean="0"/>
              <a:t>following </a:t>
            </a:r>
            <a:r>
              <a:rPr lang="en-US" dirty="0" err="1" smtClean="0"/>
              <a:t>coverages</a:t>
            </a:r>
            <a:r>
              <a:rPr lang="en-US" dirty="0" smtClean="0"/>
              <a:t>:</a:t>
            </a:r>
          </a:p>
          <a:p>
            <a:endParaRPr lang="en-US" dirty="0"/>
          </a:p>
          <a:p>
            <a:pPr marL="342900" indent="-342900">
              <a:buAutoNum type="arabicPeriod"/>
            </a:pPr>
            <a:r>
              <a:rPr lang="en-US" dirty="0" smtClean="0"/>
              <a:t>Standard Fire and Special Perils </a:t>
            </a:r>
          </a:p>
          <a:p>
            <a:pPr marL="342900" indent="-342900">
              <a:buAutoNum type="arabicPeriod"/>
            </a:pPr>
            <a:r>
              <a:rPr lang="en-US" dirty="0" smtClean="0"/>
              <a:t>Earthquake </a:t>
            </a:r>
          </a:p>
          <a:p>
            <a:pPr marL="342900" indent="-342900">
              <a:buAutoNum type="arabicPeriod"/>
            </a:pPr>
            <a:r>
              <a:rPr lang="en-US" dirty="0" smtClean="0"/>
              <a:t>Burglary </a:t>
            </a:r>
          </a:p>
          <a:p>
            <a:pPr marL="342900" indent="-342900">
              <a:buAutoNum type="arabicPeriod" startAt="4"/>
            </a:pPr>
            <a:r>
              <a:rPr lang="en-US" dirty="0" smtClean="0"/>
              <a:t>Accidental external damage </a:t>
            </a:r>
            <a:r>
              <a:rPr lang="en-US" dirty="0"/>
              <a:t>(direct physical loss </a:t>
            </a:r>
            <a:r>
              <a:rPr lang="en-US" dirty="0" smtClean="0"/>
              <a:t>or damage </a:t>
            </a:r>
            <a:r>
              <a:rPr lang="en-US" dirty="0"/>
              <a:t>to the property from any external </a:t>
            </a:r>
            <a:r>
              <a:rPr lang="en-US" dirty="0" smtClean="0"/>
              <a:t>cause) whilst </a:t>
            </a:r>
            <a:r>
              <a:rPr lang="en-US" dirty="0"/>
              <a:t>stored and or lying in the premises or </a:t>
            </a:r>
            <a:r>
              <a:rPr lang="en-US" dirty="0" smtClean="0"/>
              <a:t>whilst stored </a:t>
            </a:r>
            <a:r>
              <a:rPr lang="en-US" dirty="0"/>
              <a:t>and or lying and/or erected at the site </a:t>
            </a:r>
            <a:r>
              <a:rPr lang="en-US" dirty="0" smtClean="0"/>
              <a:t>of event.</a:t>
            </a:r>
          </a:p>
          <a:p>
            <a:pPr marL="342900" indent="-342900">
              <a:buAutoNum type="arabicPeriod" startAt="4"/>
            </a:pPr>
            <a:endParaRPr lang="en-US" dirty="0"/>
          </a:p>
          <a:p>
            <a:r>
              <a:rPr lang="en-US" b="1" dirty="0"/>
              <a:t>Warrantee : </a:t>
            </a:r>
            <a:endParaRPr lang="en-US" b="1" dirty="0" smtClean="0"/>
          </a:p>
          <a:p>
            <a:endParaRPr lang="en-US" b="1" dirty="0"/>
          </a:p>
          <a:p>
            <a:r>
              <a:rPr lang="en-US" dirty="0" smtClean="0"/>
              <a:t>Proper </a:t>
            </a:r>
            <a:r>
              <a:rPr lang="en-US" dirty="0"/>
              <a:t>fire fighting </a:t>
            </a:r>
            <a:r>
              <a:rPr lang="en-US" dirty="0" err="1"/>
              <a:t>equipments</a:t>
            </a:r>
            <a:r>
              <a:rPr lang="en-US" dirty="0"/>
              <a:t>, systems are installed at the venue, the local and nearest fire station is informed about the event and is on call, Escape exits are provided for at the venue, All pyrotechnics event (if any) are carried out by trained professionals only.</a:t>
            </a:r>
          </a:p>
          <a:p>
            <a:endParaRPr lang="en-US" dirty="0" smtClean="0"/>
          </a:p>
          <a:p>
            <a:pPr marL="342900" indent="-342900">
              <a:buAutoNum type="arabicPeriod"/>
            </a:pPr>
            <a:endParaRPr lang="en-US" dirty="0"/>
          </a:p>
          <a:p>
            <a:pPr marL="342900" indent="-342900">
              <a:buAutoNum type="arabicPeriod"/>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02</a:t>
            </a:r>
            <a:endParaRPr lang="en-US" dirty="0"/>
          </a:p>
        </p:txBody>
      </p:sp>
    </p:spTree>
    <p:extLst>
      <p:ext uri="{BB962C8B-B14F-4D97-AF65-F5344CB8AC3E}">
        <p14:creationId xmlns:p14="http://schemas.microsoft.com/office/powerpoint/2010/main" val="34324520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PROPS, SET, STAGE and EQUIPMENTS</a:t>
            </a:r>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2 </a:t>
            </a:r>
            <a:endParaRPr lang="en-US" dirty="0"/>
          </a:p>
        </p:txBody>
      </p:sp>
      <p:sp>
        <p:nvSpPr>
          <p:cNvPr id="4" name="Text Placeholder 3"/>
          <p:cNvSpPr>
            <a:spLocks noGrp="1"/>
          </p:cNvSpPr>
          <p:nvPr>
            <p:ph type="body" sz="quarter" idx="14"/>
          </p:nvPr>
        </p:nvSpPr>
        <p:spPr>
          <a:xfrm>
            <a:off x="347663" y="1714971"/>
            <a:ext cx="8391525" cy="4378325"/>
          </a:xfrm>
        </p:spPr>
        <p:txBody>
          <a:bodyPr/>
          <a:lstStyle/>
          <a:p>
            <a:pPr marL="285750" indent="-285750">
              <a:buFont typeface="Arial" pitchFamily="34" charset="0"/>
              <a:buChar char="•"/>
            </a:pPr>
            <a:r>
              <a:rPr lang="en-US" dirty="0"/>
              <a:t>L</a:t>
            </a:r>
            <a:r>
              <a:rPr lang="en-US" dirty="0" smtClean="0"/>
              <a:t>oss </a:t>
            </a:r>
            <a:r>
              <a:rPr lang="en-US" dirty="0"/>
              <a:t>of or damage to articles of consumable </a:t>
            </a:r>
            <a:r>
              <a:rPr lang="en-US" dirty="0" smtClean="0"/>
              <a:t>nature other </a:t>
            </a:r>
            <a:r>
              <a:rPr lang="en-US" dirty="0"/>
              <a:t>than those for sale.</a:t>
            </a:r>
          </a:p>
          <a:p>
            <a:pPr marL="285750" indent="-285750">
              <a:buFont typeface="Arial" pitchFamily="34" charset="0"/>
              <a:buChar char="•"/>
            </a:pPr>
            <a:r>
              <a:rPr lang="en-US" dirty="0"/>
              <a:t>L</a:t>
            </a:r>
            <a:r>
              <a:rPr lang="en-US" dirty="0" smtClean="0"/>
              <a:t>oss </a:t>
            </a:r>
            <a:r>
              <a:rPr lang="en-US" dirty="0"/>
              <a:t>of or damage to Valuables, livestock, </a:t>
            </a:r>
            <a:r>
              <a:rPr lang="en-US" dirty="0" smtClean="0"/>
              <a:t>motor vehicles </a:t>
            </a:r>
            <a:r>
              <a:rPr lang="en-US" dirty="0"/>
              <a:t>and pedal cycles</a:t>
            </a:r>
            <a:r>
              <a:rPr lang="en-US" b="1" u="sng" dirty="0"/>
              <a:t>. Coverage under this </a:t>
            </a:r>
            <a:r>
              <a:rPr lang="en-US" b="1" u="sng" dirty="0" smtClean="0"/>
              <a:t>section however </a:t>
            </a:r>
            <a:r>
              <a:rPr lang="en-US" b="1" u="sng" dirty="0"/>
              <a:t>does not exclude petty cash in the </a:t>
            </a:r>
            <a:r>
              <a:rPr lang="en-US" b="1" u="sng" dirty="0" smtClean="0"/>
              <a:t>premises up </a:t>
            </a:r>
            <a:r>
              <a:rPr lang="en-US" b="1" u="sng" dirty="0"/>
              <a:t>to a limit of Rs.2,500/- provided the same </a:t>
            </a:r>
            <a:r>
              <a:rPr lang="en-US" b="1" u="sng" dirty="0" smtClean="0"/>
              <a:t>is specifically </a:t>
            </a:r>
            <a:r>
              <a:rPr lang="en-US" b="1" u="sng" dirty="0"/>
              <a:t>insured.</a:t>
            </a:r>
          </a:p>
          <a:p>
            <a:pPr marL="285750" indent="-285750">
              <a:buFont typeface="Arial" pitchFamily="34" charset="0"/>
              <a:buChar char="•"/>
            </a:pPr>
            <a:r>
              <a:rPr lang="en-US" dirty="0" smtClean="0"/>
              <a:t>Other standard exclusions under Standard Fire Policy </a:t>
            </a:r>
          </a:p>
          <a:p>
            <a:pPr marL="285750" indent="-285750">
              <a:buFont typeface="Arial" pitchFamily="34" charset="0"/>
              <a:buChar char="•"/>
            </a:pPr>
            <a:r>
              <a:rPr lang="en-US" dirty="0"/>
              <a:t>Refer policy wordings for complete list of exclusions </a:t>
            </a:r>
          </a:p>
          <a:p>
            <a:pPr marL="285750" indent="-285750">
              <a:buFont typeface="Arial" pitchFamily="34" charset="0"/>
              <a:buChar char="•"/>
            </a:pPr>
            <a:endParaRPr lang="en-US" dirty="0" smtClean="0"/>
          </a:p>
          <a:p>
            <a:endParaRPr lang="en-US" dirty="0" smtClean="0"/>
          </a:p>
          <a:p>
            <a:r>
              <a:rPr lang="en-US" b="1" dirty="0"/>
              <a:t>Special conditions</a:t>
            </a:r>
          </a:p>
          <a:p>
            <a:endParaRPr lang="en-US" dirty="0"/>
          </a:p>
          <a:p>
            <a:r>
              <a:rPr lang="en-US" dirty="0" smtClean="0"/>
              <a:t>Condition of Average is applicable </a:t>
            </a:r>
          </a:p>
          <a:p>
            <a:r>
              <a:rPr lang="en-US" b="1" u="sng" dirty="0" smtClean="0"/>
              <a:t>Provided, however</a:t>
            </a:r>
            <a:r>
              <a:rPr lang="en-US" b="1" u="sng" dirty="0"/>
              <a:t>, that if the Sum Insured hereby on the </a:t>
            </a:r>
            <a:r>
              <a:rPr lang="en-US" b="1" u="sng" dirty="0" smtClean="0"/>
              <a:t>property Insured </a:t>
            </a:r>
            <a:r>
              <a:rPr lang="en-US" b="1" u="sng" dirty="0"/>
              <a:t>shall at the event of such fire or at </a:t>
            </a:r>
            <a:r>
              <a:rPr lang="en-US" b="1" u="sng" dirty="0" smtClean="0"/>
              <a:t>the commencement </a:t>
            </a:r>
            <a:r>
              <a:rPr lang="en-US" b="1" u="sng" dirty="0"/>
              <a:t>of such destruction or damage be not </a:t>
            </a:r>
            <a:r>
              <a:rPr lang="en-US" b="1" u="sng" dirty="0" smtClean="0"/>
              <a:t>less than </a:t>
            </a:r>
            <a:r>
              <a:rPr lang="en-US" b="1" u="sng" dirty="0"/>
              <a:t>85% </a:t>
            </a:r>
            <a:r>
              <a:rPr lang="en-US" dirty="0"/>
              <a:t>of the collective value of the property </a:t>
            </a:r>
            <a:r>
              <a:rPr lang="en-US" dirty="0" smtClean="0"/>
              <a:t>insured, this </a:t>
            </a:r>
            <a:r>
              <a:rPr lang="en-US" dirty="0"/>
              <a:t>condition shall be of no purpose and effect.</a:t>
            </a:r>
            <a:endParaRPr lang="en-US" dirty="0" smtClean="0"/>
          </a:p>
          <a:p>
            <a:pPr marL="285750" indent="-285750">
              <a:buFont typeface="Arial" pitchFamily="34" charset="0"/>
              <a:buChar char="•"/>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02</a:t>
            </a:r>
            <a:endParaRPr lang="en-US" dirty="0"/>
          </a:p>
        </p:txBody>
      </p:sp>
    </p:spTree>
    <p:extLst>
      <p:ext uri="{BB962C8B-B14F-4D97-AF65-F5344CB8AC3E}">
        <p14:creationId xmlns:p14="http://schemas.microsoft.com/office/powerpoint/2010/main" val="1119396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PUBLIC LIABILITY</a:t>
            </a:r>
          </a:p>
        </p:txBody>
      </p:sp>
      <p:sp>
        <p:nvSpPr>
          <p:cNvPr id="3" name="Subtitle 2"/>
          <p:cNvSpPr>
            <a:spLocks noGrp="1"/>
          </p:cNvSpPr>
          <p:nvPr>
            <p:ph type="subTitle" idx="1"/>
          </p:nvPr>
        </p:nvSpPr>
        <p:spPr>
          <a:xfrm>
            <a:off x="347300" y="997139"/>
            <a:ext cx="8386686" cy="323165"/>
          </a:xfrm>
        </p:spPr>
        <p:txBody>
          <a:bodyPr/>
          <a:lstStyle/>
          <a:p>
            <a:r>
              <a:rPr lang="en-US" dirty="0" smtClean="0"/>
              <a:t>Insuring clause </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The Company will indemnify the Insured against </a:t>
            </a:r>
            <a:r>
              <a:rPr lang="en-US" b="1" u="sng" dirty="0"/>
              <a:t>its </a:t>
            </a:r>
            <a:r>
              <a:rPr lang="en-US" b="1" u="sng" dirty="0" smtClean="0"/>
              <a:t>legal liability </a:t>
            </a:r>
            <a:r>
              <a:rPr lang="en-US" b="1" u="sng" dirty="0"/>
              <a:t>(including </a:t>
            </a:r>
            <a:r>
              <a:rPr lang="en-US" b="1" u="sng" dirty="0" err="1"/>
              <a:t>Defence</a:t>
            </a:r>
            <a:r>
              <a:rPr lang="en-US" b="1" u="sng" dirty="0"/>
              <a:t> Costs) to pay Damages for </a:t>
            </a:r>
            <a:r>
              <a:rPr lang="en-US" b="1" u="sng" dirty="0" smtClean="0"/>
              <a:t>third party </a:t>
            </a:r>
            <a:r>
              <a:rPr lang="en-US" b="1" u="sng" dirty="0"/>
              <a:t>civil claims arising out of Bodily Injury or </a:t>
            </a:r>
            <a:r>
              <a:rPr lang="en-US" b="1" u="sng" dirty="0" smtClean="0"/>
              <a:t>Property Damage</a:t>
            </a:r>
            <a:r>
              <a:rPr lang="en-US" dirty="0" smtClean="0"/>
              <a:t> </a:t>
            </a:r>
            <a:r>
              <a:rPr lang="en-US" dirty="0"/>
              <a:t>caused in the course of the Event by an </a:t>
            </a:r>
            <a:r>
              <a:rPr lang="en-US" dirty="0" smtClean="0"/>
              <a:t>Accident in </a:t>
            </a:r>
            <a:r>
              <a:rPr lang="en-US" dirty="0"/>
              <a:t>the Premises where it is held and during the Policy </a:t>
            </a:r>
            <a:r>
              <a:rPr lang="en-US" dirty="0" smtClean="0"/>
              <a:t>Period if </a:t>
            </a:r>
            <a:r>
              <a:rPr lang="en-US" dirty="0"/>
              <a:t>notified during the Policy Period in accordance with </a:t>
            </a:r>
            <a:r>
              <a:rPr lang="en-US" dirty="0" smtClean="0"/>
              <a:t>the terms </a:t>
            </a:r>
            <a:r>
              <a:rPr lang="en-US" dirty="0"/>
              <a:t>of this Policy</a:t>
            </a:r>
            <a:r>
              <a:rPr lang="en-US" dirty="0" smtClean="0"/>
              <a:t>.</a:t>
            </a:r>
          </a:p>
          <a:p>
            <a:endParaRPr lang="en-US" dirty="0"/>
          </a:p>
          <a:p>
            <a:r>
              <a:rPr lang="en-US" b="1" dirty="0" smtClean="0"/>
              <a:t>Warrantee: </a:t>
            </a:r>
            <a:r>
              <a:rPr lang="en-US" dirty="0"/>
              <a:t>It is warranted that proper care is taken </a:t>
            </a:r>
            <a:r>
              <a:rPr lang="en-US" dirty="0" smtClean="0"/>
              <a:t>in installing </a:t>
            </a:r>
            <a:r>
              <a:rPr lang="en-US" dirty="0"/>
              <a:t>the sets props and other infrastructure at </a:t>
            </a:r>
            <a:r>
              <a:rPr lang="en-US" dirty="0" smtClean="0"/>
              <a:t>the venue </a:t>
            </a:r>
            <a:r>
              <a:rPr lang="en-US" dirty="0"/>
              <a:t>of the event and is carried out by </a:t>
            </a:r>
            <a:r>
              <a:rPr lang="en-US" dirty="0" smtClean="0"/>
              <a:t>trained professionals</a:t>
            </a:r>
            <a:r>
              <a:rPr lang="en-US" dirty="0"/>
              <a:t>, as per approved plans of the </a:t>
            </a:r>
            <a:r>
              <a:rPr lang="en-US" dirty="0" smtClean="0"/>
              <a:t>local authorities</a:t>
            </a:r>
            <a:r>
              <a:rPr lang="en-US" dirty="0"/>
              <a:t>.</a:t>
            </a:r>
            <a:endParaRPr lang="en-US" dirty="0" smtClean="0"/>
          </a:p>
          <a:p>
            <a:pPr marL="342900" indent="-342900">
              <a:buAutoNum type="arabicPeriod"/>
            </a:pPr>
            <a:endParaRPr lang="en-US" dirty="0"/>
          </a:p>
          <a:p>
            <a:pPr marL="342900" indent="-342900">
              <a:buAutoNum type="arabicPeriod"/>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03</a:t>
            </a:r>
            <a:endParaRPr lang="en-US" dirty="0"/>
          </a:p>
        </p:txBody>
      </p:sp>
    </p:spTree>
    <p:extLst>
      <p:ext uri="{BB962C8B-B14F-4D97-AF65-F5344CB8AC3E}">
        <p14:creationId xmlns:p14="http://schemas.microsoft.com/office/powerpoint/2010/main" val="20283775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PUBLIC LIABILITY</a:t>
            </a:r>
          </a:p>
        </p:txBody>
      </p:sp>
      <p:sp>
        <p:nvSpPr>
          <p:cNvPr id="3" name="Subtitle 2"/>
          <p:cNvSpPr>
            <a:spLocks noGrp="1"/>
          </p:cNvSpPr>
          <p:nvPr>
            <p:ph type="subTitle" idx="1"/>
          </p:nvPr>
        </p:nvSpPr>
        <p:spPr>
          <a:xfrm>
            <a:off x="347300" y="997139"/>
            <a:ext cx="8386686" cy="323165"/>
          </a:xfrm>
        </p:spPr>
        <p:txBody>
          <a:bodyPr/>
          <a:lstStyle/>
          <a:p>
            <a:r>
              <a:rPr lang="en-US" dirty="0" smtClean="0"/>
              <a:t>Special conditions</a:t>
            </a:r>
            <a:endParaRPr lang="en-US" dirty="0"/>
          </a:p>
        </p:txBody>
      </p:sp>
      <p:sp>
        <p:nvSpPr>
          <p:cNvPr id="4" name="Text Placeholder 3"/>
          <p:cNvSpPr>
            <a:spLocks noGrp="1"/>
          </p:cNvSpPr>
          <p:nvPr>
            <p:ph type="body" sz="quarter" idx="14"/>
          </p:nvPr>
        </p:nvSpPr>
        <p:spPr>
          <a:xfrm>
            <a:off x="347663" y="1447800"/>
            <a:ext cx="8391525" cy="4378325"/>
          </a:xfrm>
        </p:spPr>
        <p:txBody>
          <a:bodyPr/>
          <a:lstStyle/>
          <a:p>
            <a:r>
              <a:rPr lang="en-US" dirty="0"/>
              <a:t>1. </a:t>
            </a:r>
            <a:r>
              <a:rPr lang="en-US" dirty="0" smtClean="0"/>
              <a:t>Insured to notify within 7 days, any </a:t>
            </a:r>
            <a:r>
              <a:rPr lang="en-US" dirty="0"/>
              <a:t>claim made against the Insured during the Policy</a:t>
            </a:r>
          </a:p>
          <a:p>
            <a:r>
              <a:rPr lang="en-US" dirty="0"/>
              <a:t>Period; and/or</a:t>
            </a:r>
          </a:p>
          <a:p>
            <a:r>
              <a:rPr lang="en-US" dirty="0"/>
              <a:t>2. Insured to notify within 7 </a:t>
            </a:r>
            <a:r>
              <a:rPr lang="en-US" dirty="0" smtClean="0"/>
              <a:t>days, any </a:t>
            </a:r>
            <a:r>
              <a:rPr lang="en-US" dirty="0"/>
              <a:t>circumstance occurring during the Policy Period</a:t>
            </a:r>
          </a:p>
          <a:p>
            <a:r>
              <a:rPr lang="en-US" dirty="0"/>
              <a:t>which might reasonably be expected to give rise to </a:t>
            </a:r>
            <a:r>
              <a:rPr lang="en-US" dirty="0" smtClean="0"/>
              <a:t>a claim</a:t>
            </a:r>
            <a:r>
              <a:rPr lang="en-US" dirty="0"/>
              <a:t>. Any circumstance notified under this </a:t>
            </a:r>
            <a:r>
              <a:rPr lang="en-US" dirty="0" smtClean="0"/>
              <a:t>clause and </a:t>
            </a:r>
            <a:r>
              <a:rPr lang="en-US" dirty="0"/>
              <a:t>any subsequent claim arising out of </a:t>
            </a:r>
            <a:r>
              <a:rPr lang="en-US" dirty="0" smtClean="0"/>
              <a:t>the circumstance </a:t>
            </a:r>
            <a:r>
              <a:rPr lang="en-US" dirty="0"/>
              <a:t>so notified shall be deemed to have </a:t>
            </a:r>
            <a:r>
              <a:rPr lang="en-US" dirty="0" smtClean="0"/>
              <a:t>been made </a:t>
            </a:r>
            <a:r>
              <a:rPr lang="en-US" dirty="0"/>
              <a:t>during the Policy Period, and</a:t>
            </a:r>
          </a:p>
          <a:p>
            <a:r>
              <a:rPr lang="en-US" dirty="0"/>
              <a:t>3. </a:t>
            </a:r>
            <a:r>
              <a:rPr lang="en-US" dirty="0" smtClean="0"/>
              <a:t>Right to defend </a:t>
            </a:r>
            <a:endParaRPr lang="en-US" dirty="0"/>
          </a:p>
          <a:p>
            <a:r>
              <a:rPr lang="en-US" dirty="0"/>
              <a:t>4. </a:t>
            </a:r>
            <a:r>
              <a:rPr lang="en-US" dirty="0" smtClean="0"/>
              <a:t>If</a:t>
            </a:r>
            <a:r>
              <a:rPr lang="en-US" dirty="0"/>
              <a:t>, in the case of continual and continuous </a:t>
            </a:r>
            <a:r>
              <a:rPr lang="en-US" dirty="0" smtClean="0"/>
              <a:t>inhalation, ingestion </a:t>
            </a:r>
            <a:r>
              <a:rPr lang="en-US" dirty="0"/>
              <a:t>or application of any substance </a:t>
            </a:r>
            <a:r>
              <a:rPr lang="en-US" dirty="0" smtClean="0"/>
              <a:t>resulting from </a:t>
            </a:r>
            <a:r>
              <a:rPr lang="en-US" dirty="0"/>
              <a:t>an insured event, the Insured and the </a:t>
            </a:r>
            <a:r>
              <a:rPr lang="en-US" dirty="0" smtClean="0"/>
              <a:t>Company should </a:t>
            </a:r>
            <a:r>
              <a:rPr lang="en-US" dirty="0"/>
              <a:t>disagree as to when the Bodily Injury or </a:t>
            </a:r>
            <a:r>
              <a:rPr lang="en-US" dirty="0" smtClean="0"/>
              <a:t>the Property </a:t>
            </a:r>
            <a:r>
              <a:rPr lang="en-US" dirty="0"/>
              <a:t>Damage happened</a:t>
            </a:r>
          </a:p>
          <a:p>
            <a:r>
              <a:rPr lang="en-US" dirty="0" smtClean="0"/>
              <a:t>4a. </a:t>
            </a:r>
            <a:r>
              <a:rPr lang="en-US" dirty="0"/>
              <a:t>The Bodily Injury shall be deemed to have </a:t>
            </a:r>
            <a:r>
              <a:rPr lang="en-US" dirty="0" smtClean="0"/>
              <a:t>occurred when </a:t>
            </a:r>
            <a:r>
              <a:rPr lang="en-US" dirty="0"/>
              <a:t>the claimant first consulted a qualified </a:t>
            </a:r>
            <a:r>
              <a:rPr lang="en-US" dirty="0" smtClean="0"/>
              <a:t>medical practitioner </a:t>
            </a:r>
            <a:r>
              <a:rPr lang="en-US" dirty="0"/>
              <a:t>in respect of the same;</a:t>
            </a:r>
          </a:p>
          <a:p>
            <a:r>
              <a:rPr lang="en-US" dirty="0" smtClean="0"/>
              <a:t>4b. </a:t>
            </a:r>
            <a:r>
              <a:rPr lang="en-US" dirty="0"/>
              <a:t>Property Damage shall be deemed to have </a:t>
            </a:r>
            <a:r>
              <a:rPr lang="en-US" dirty="0" smtClean="0"/>
              <a:t>occurred when </a:t>
            </a:r>
            <a:r>
              <a:rPr lang="en-US" dirty="0"/>
              <a:t>it first became physically evident</a:t>
            </a:r>
          </a:p>
          <a:p>
            <a:pPr marL="342900" indent="-342900">
              <a:buAutoNum type="arabicPeriod"/>
            </a:pPr>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03</a:t>
            </a:r>
            <a:endParaRPr lang="en-US" dirty="0"/>
          </a:p>
        </p:txBody>
      </p:sp>
    </p:spTree>
    <p:extLst>
      <p:ext uri="{BB962C8B-B14F-4D97-AF65-F5344CB8AC3E}">
        <p14:creationId xmlns:p14="http://schemas.microsoft.com/office/powerpoint/2010/main" val="42781806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457200" indent="-457200"/>
            <a:r>
              <a:rPr lang="en-US" b="1" dirty="0"/>
              <a:t>PUBLIC LIABILITY</a:t>
            </a:r>
          </a:p>
        </p:txBody>
      </p:sp>
      <p:sp>
        <p:nvSpPr>
          <p:cNvPr id="3" name="Subtitle 2"/>
          <p:cNvSpPr>
            <a:spLocks noGrp="1"/>
          </p:cNvSpPr>
          <p:nvPr>
            <p:ph type="subTitle" idx="1"/>
          </p:nvPr>
        </p:nvSpPr>
        <p:spPr>
          <a:xfrm>
            <a:off x="347300" y="997139"/>
            <a:ext cx="8386686" cy="323165"/>
          </a:xfrm>
        </p:spPr>
        <p:txBody>
          <a:bodyPr/>
          <a:lstStyle/>
          <a:p>
            <a:r>
              <a:rPr lang="en-US" dirty="0" smtClean="0"/>
              <a:t>Exclusions to Section 3</a:t>
            </a:r>
            <a:endParaRPr lang="en-US" dirty="0"/>
          </a:p>
        </p:txBody>
      </p:sp>
      <p:sp>
        <p:nvSpPr>
          <p:cNvPr id="4" name="Text Placeholder 3"/>
          <p:cNvSpPr>
            <a:spLocks noGrp="1"/>
          </p:cNvSpPr>
          <p:nvPr>
            <p:ph type="body" sz="quarter" idx="14"/>
          </p:nvPr>
        </p:nvSpPr>
        <p:spPr>
          <a:xfrm>
            <a:off x="347663" y="1714971"/>
            <a:ext cx="8391525" cy="4378325"/>
          </a:xfrm>
        </p:spPr>
        <p:txBody>
          <a:bodyPr/>
          <a:lstStyle/>
          <a:p>
            <a:pPr marL="285750" indent="-285750">
              <a:buFont typeface="Arial" pitchFamily="34" charset="0"/>
              <a:buChar char="•"/>
            </a:pPr>
            <a:r>
              <a:rPr lang="en-US" dirty="0"/>
              <a:t>Any agreed assumption of risk by the Insured, save </a:t>
            </a:r>
            <a:r>
              <a:rPr lang="en-US" dirty="0" smtClean="0"/>
              <a:t>to the </a:t>
            </a:r>
            <a:r>
              <a:rPr lang="en-US" dirty="0"/>
              <a:t>extent that liability would have attached in </a:t>
            </a:r>
            <a:r>
              <a:rPr lang="en-US" dirty="0" smtClean="0"/>
              <a:t>the absence </a:t>
            </a:r>
            <a:r>
              <a:rPr lang="en-US" dirty="0"/>
              <a:t>of such agreement;</a:t>
            </a:r>
          </a:p>
          <a:p>
            <a:pPr marL="285750" indent="-285750">
              <a:buFont typeface="Arial" pitchFamily="34" charset="0"/>
              <a:buChar char="•"/>
            </a:pPr>
            <a:r>
              <a:rPr lang="en-US" dirty="0" smtClean="0"/>
              <a:t>Any </a:t>
            </a:r>
            <a:r>
              <a:rPr lang="en-US" dirty="0"/>
              <a:t>accident arising out of the deliberate, willful </a:t>
            </a:r>
            <a:r>
              <a:rPr lang="en-US" dirty="0" smtClean="0"/>
              <a:t>or intentional </a:t>
            </a:r>
            <a:r>
              <a:rPr lang="en-US" dirty="0"/>
              <a:t>non-compliance with any </a:t>
            </a:r>
            <a:r>
              <a:rPr lang="en-US" dirty="0" smtClean="0"/>
              <a:t>statutory provision</a:t>
            </a:r>
            <a:r>
              <a:rPr lang="en-US" dirty="0"/>
              <a:t>;</a:t>
            </a:r>
          </a:p>
          <a:p>
            <a:pPr marL="285750" indent="-285750">
              <a:buFont typeface="Arial" pitchFamily="34" charset="0"/>
              <a:buChar char="•"/>
            </a:pPr>
            <a:r>
              <a:rPr lang="en-US" dirty="0" smtClean="0"/>
              <a:t>Any </a:t>
            </a:r>
            <a:r>
              <a:rPr lang="en-US" dirty="0"/>
              <a:t>bodily injury of any person under a contract </a:t>
            </a:r>
            <a:r>
              <a:rPr lang="en-US" dirty="0" smtClean="0"/>
              <a:t>of employment </a:t>
            </a:r>
            <a:r>
              <a:rPr lang="en-US" dirty="0"/>
              <a:t>or apprenticeship with the Insured, or </a:t>
            </a:r>
            <a:r>
              <a:rPr lang="en-US" dirty="0" smtClean="0"/>
              <a:t>the Insured's </a:t>
            </a:r>
            <a:r>
              <a:rPr lang="en-US" dirty="0"/>
              <a:t>contractors or sub-contractors, if such </a:t>
            </a:r>
            <a:r>
              <a:rPr lang="en-US" dirty="0" smtClean="0"/>
              <a:t>bodily injury </a:t>
            </a:r>
            <a:r>
              <a:rPr lang="en-US" dirty="0"/>
              <a:t>was contracted and/or arose out of and in </a:t>
            </a:r>
            <a:r>
              <a:rPr lang="en-US" dirty="0" smtClean="0"/>
              <a:t>the course </a:t>
            </a:r>
            <a:r>
              <a:rPr lang="en-US" dirty="0"/>
              <a:t>of his employment</a:t>
            </a:r>
            <a:r>
              <a:rPr lang="en-US" dirty="0" smtClean="0"/>
              <a:t>;</a:t>
            </a:r>
          </a:p>
          <a:p>
            <a:pPr marL="285750" indent="-285750">
              <a:buFont typeface="Arial" pitchFamily="34" charset="0"/>
              <a:buChar char="•"/>
            </a:pPr>
            <a:r>
              <a:rPr lang="en-US" dirty="0"/>
              <a:t>The Insured’s consequential losses of any kind, </a:t>
            </a:r>
            <a:r>
              <a:rPr lang="en-US" dirty="0" smtClean="0"/>
              <a:t>be they </a:t>
            </a:r>
            <a:r>
              <a:rPr lang="en-US" dirty="0"/>
              <a:t>by way of loss of profit, loss of </a:t>
            </a:r>
            <a:r>
              <a:rPr lang="en-US" dirty="0" smtClean="0"/>
              <a:t>opportunity, business </a:t>
            </a:r>
            <a:r>
              <a:rPr lang="en-US" dirty="0"/>
              <a:t>interruption, market loss or otherwise, or </a:t>
            </a:r>
            <a:r>
              <a:rPr lang="en-US" dirty="0" smtClean="0"/>
              <a:t>any claims </a:t>
            </a:r>
            <a:r>
              <a:rPr lang="en-US" dirty="0"/>
              <a:t>arising out of loss of a pure financial </a:t>
            </a:r>
            <a:r>
              <a:rPr lang="en-US" dirty="0" smtClean="0"/>
              <a:t>nature such </a:t>
            </a:r>
            <a:r>
              <a:rPr lang="en-US" dirty="0"/>
              <a:t>as loss of goodwill;</a:t>
            </a:r>
          </a:p>
          <a:p>
            <a:pPr marL="285750" indent="-285750">
              <a:buFont typeface="Arial" pitchFamily="34" charset="0"/>
              <a:buChar char="•"/>
            </a:pPr>
            <a:r>
              <a:rPr lang="en-US" dirty="0" smtClean="0"/>
              <a:t>The </a:t>
            </a:r>
            <a:r>
              <a:rPr lang="en-US" dirty="0"/>
              <a:t>infringement of plans, copyrights, patents, </a:t>
            </a:r>
            <a:r>
              <a:rPr lang="en-US" dirty="0" smtClean="0"/>
              <a:t>trade names</a:t>
            </a:r>
            <a:r>
              <a:rPr lang="en-US" dirty="0"/>
              <a:t>, trade marks or registered designs;</a:t>
            </a:r>
          </a:p>
          <a:p>
            <a:pPr marL="285750" indent="-285750">
              <a:buFont typeface="Arial" pitchFamily="34" charset="0"/>
              <a:buChar char="•"/>
            </a:pPr>
            <a:r>
              <a:rPr lang="en-US" dirty="0" smtClean="0"/>
              <a:t>Libel</a:t>
            </a:r>
            <a:r>
              <a:rPr lang="en-US" dirty="0"/>
              <a:t>, slander, false arrest, wrongful eviction, </a:t>
            </a:r>
            <a:r>
              <a:rPr lang="en-US" dirty="0" smtClean="0"/>
              <a:t>wrongful detention</a:t>
            </a:r>
            <a:r>
              <a:rPr lang="en-US" dirty="0"/>
              <a:t>, defamation including mental injury, </a:t>
            </a:r>
            <a:r>
              <a:rPr lang="en-US" dirty="0" smtClean="0"/>
              <a:t>anguish or </a:t>
            </a:r>
            <a:r>
              <a:rPr lang="en-US" dirty="0"/>
              <a:t>shock resulting there from;</a:t>
            </a:r>
          </a:p>
          <a:p>
            <a:endParaRPr lang="en-US" dirty="0"/>
          </a:p>
        </p:txBody>
      </p:sp>
      <p:sp>
        <p:nvSpPr>
          <p:cNvPr id="5" name="Text Placeholder 4"/>
          <p:cNvSpPr>
            <a:spLocks noGrp="1"/>
          </p:cNvSpPr>
          <p:nvPr>
            <p:ph type="body" sz="quarter" idx="15"/>
          </p:nvPr>
        </p:nvSpPr>
        <p:spPr>
          <a:prstGeom prst="rect">
            <a:avLst/>
          </a:prstGeom>
        </p:spPr>
        <p:txBody>
          <a:bodyPr/>
          <a:lstStyle/>
          <a:p>
            <a:r>
              <a:rPr lang="en-US" dirty="0"/>
              <a:t>Section </a:t>
            </a:r>
            <a:r>
              <a:rPr lang="en-US" dirty="0" smtClean="0"/>
              <a:t>03</a:t>
            </a:r>
            <a:endParaRPr lang="en-US" dirty="0"/>
          </a:p>
        </p:txBody>
      </p:sp>
    </p:spTree>
    <p:extLst>
      <p:ext uri="{BB962C8B-B14F-4D97-AF65-F5344CB8AC3E}">
        <p14:creationId xmlns:p14="http://schemas.microsoft.com/office/powerpoint/2010/main" val="3208489167"/>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Template New Guideline Feb 15 v1 (3)">
  <a:themeElements>
    <a:clrScheme name="Red 1.0 Primary palette">
      <a:dk1>
        <a:sysClr val="windowText" lastClr="000000"/>
      </a:dk1>
      <a:lt1>
        <a:sysClr val="window" lastClr="FFFFFF"/>
      </a:lt1>
      <a:dk2>
        <a:srgbClr val="1F497D"/>
      </a:dk2>
      <a:lt2>
        <a:srgbClr val="EEECE1"/>
      </a:lt2>
      <a:accent1>
        <a:srgbClr val="C21B17"/>
      </a:accent1>
      <a:accent2>
        <a:srgbClr val="C21B17"/>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2E8C04F5C79047B0001AA4FE9C990D" ma:contentTypeVersion="2" ma:contentTypeDescription="Create a new document." ma:contentTypeScope="" ma:versionID="00f1901ad16a6ed1cc0136e9432b104e">
  <xsd:schema xmlns:xsd="http://www.w3.org/2001/XMLSchema" xmlns:xs="http://www.w3.org/2001/XMLSchema" xmlns:p="http://schemas.microsoft.com/office/2006/metadata/properties" xmlns:ns2="34b09e2f-0383-41f5-b65e-e2b9199fb399" xmlns:ns3="6e9a517d-cacc-4f94-8a1e-c930d5ece0fd" targetNamespace="http://schemas.microsoft.com/office/2006/metadata/properties" ma:root="true" ma:fieldsID="a6dd8442beca57d8f178589b703e9192" ns2:_="" ns3:_="">
    <xsd:import namespace="34b09e2f-0383-41f5-b65e-e2b9199fb399"/>
    <xsd:import namespace="6e9a517d-cacc-4f94-8a1e-c930d5ece0fd"/>
    <xsd:element name="properties">
      <xsd:complexType>
        <xsd:sequence>
          <xsd:element name="documentManagement">
            <xsd:complexType>
              <xsd:all>
                <xsd:element ref="ns2:IsActiv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4b09e2f-0383-41f5-b65e-e2b9199fb399" elementFormDefault="qualified">
    <xsd:import namespace="http://schemas.microsoft.com/office/2006/documentManagement/types"/>
    <xsd:import namespace="http://schemas.microsoft.com/office/infopath/2007/PartnerControls"/>
    <xsd:element name="IsActive" ma:index="8" nillable="true" ma:displayName="IsActive" ma:default="1" ma:internalName="IsActi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6e9a517d-cacc-4f94-8a1e-c930d5ece0fd" elementFormDefault="qualified">
    <xsd:import namespace="http://schemas.microsoft.com/office/2006/documentManagement/types"/>
    <xsd:import namespace="http://schemas.microsoft.com/office/infopath/2007/PartnerControls"/>
    <xsd:element name="SharedWithUsers" ma:index="9"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sActive xmlns="34b09e2f-0383-41f5-b65e-e2b9199fb399">true</IsActive>
  </documentManagement>
</p:properties>
</file>

<file path=customXml/itemProps1.xml><?xml version="1.0" encoding="utf-8"?>
<ds:datastoreItem xmlns:ds="http://schemas.openxmlformats.org/officeDocument/2006/customXml" ds:itemID="{CBEB8F92-3A03-487D-8E8B-10E5E357D4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4b09e2f-0383-41f5-b65e-e2b9199fb399"/>
    <ds:schemaRef ds:uri="6e9a517d-cacc-4f94-8a1e-c930d5ece0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541830A-9B98-4530-AB32-5184F03745BD}">
  <ds:schemaRefs>
    <ds:schemaRef ds:uri="http://schemas.microsoft.com/sharepoint/v3/contenttype/forms"/>
  </ds:schemaRefs>
</ds:datastoreItem>
</file>

<file path=customXml/itemProps3.xml><?xml version="1.0" encoding="utf-8"?>
<ds:datastoreItem xmlns:ds="http://schemas.openxmlformats.org/officeDocument/2006/customXml" ds:itemID="{50E370D3-9DC3-4C0A-BECD-E28FDF48B2CC}">
  <ds:schemaRefs>
    <ds:schemaRef ds:uri="http://schemas.microsoft.com/office/infopath/2007/PartnerControls"/>
    <ds:schemaRef ds:uri="6e9a517d-cacc-4f94-8a1e-c930d5ece0fd"/>
    <ds:schemaRef ds:uri="http://schemas.openxmlformats.org/package/2006/metadata/core-properties"/>
    <ds:schemaRef ds:uri="http://schemas.microsoft.com/office/2006/documentManagement/types"/>
    <ds:schemaRef ds:uri="http://schemas.microsoft.com/office/2006/metadata/properties"/>
    <ds:schemaRef ds:uri="http://purl.org/dc/terms/"/>
    <ds:schemaRef ds:uri="34b09e2f-0383-41f5-b65e-e2b9199fb399"/>
    <ds:schemaRef ds:uri="http://www.w3.org/XML/1998/namespace"/>
    <ds:schemaRef ds:uri="http://purl.org/dc/dcmitype/"/>
    <ds:schemaRef ds:uri="http://purl.org/dc/elements/1.1/"/>
  </ds:schemaRefs>
</ds:datastoreItem>
</file>

<file path=docProps/app.xml><?xml version="1.0" encoding="utf-8"?>
<Properties xmlns="http://schemas.openxmlformats.org/officeDocument/2006/extended-properties" xmlns:vt="http://schemas.openxmlformats.org/officeDocument/2006/docPropsVTypes">
  <Template>PPT Template New Guideline Feb 15 v1 (3)</Template>
  <TotalTime>117</TotalTime>
  <Words>2565</Words>
  <Application>Microsoft Office PowerPoint</Application>
  <PresentationFormat>On-screen Show (4:3)</PresentationFormat>
  <Paragraphs>186</Paragraphs>
  <Slides>21</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PPT Template New Guideline Feb 15 v1 (3)</vt:lpstr>
      <vt:lpstr>Future Events Insurance </vt:lpstr>
      <vt:lpstr>PowerPoint Presentation</vt:lpstr>
      <vt:lpstr>EVENT CANCELLATION</vt:lpstr>
      <vt:lpstr>EVENT CANCELLATION</vt:lpstr>
      <vt:lpstr>PROPS, SET, STAGE and EQUIPMENTS</vt:lpstr>
      <vt:lpstr>PROPS, SET, STAGE and EQUIPMENTS</vt:lpstr>
      <vt:lpstr>PUBLIC LIABILITY</vt:lpstr>
      <vt:lpstr>PUBLIC LIABILITY</vt:lpstr>
      <vt:lpstr>PUBLIC LIABILITY</vt:lpstr>
      <vt:lpstr>PUBLIC LIABILITY</vt:lpstr>
      <vt:lpstr>Personal Accident</vt:lpstr>
      <vt:lpstr>Personal Accident</vt:lpstr>
      <vt:lpstr>CASH IN TRANSIT &amp; SAFE</vt:lpstr>
      <vt:lpstr>CASH IN TRANSIT &amp; SAFE</vt:lpstr>
      <vt:lpstr>CASH IN TRANSIT &amp; SAFE</vt:lpstr>
      <vt:lpstr>General Exclusions </vt:lpstr>
      <vt:lpstr>Proposal Form </vt:lpstr>
      <vt:lpstr>Proposal Form </vt:lpstr>
      <vt:lpstr>Proposal Form </vt:lpstr>
      <vt:lpstr>Proposal Form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Insurance</dc:title>
  <dc:creator>891693</dc:creator>
  <cp:lastModifiedBy>PRASHANT SHINDE</cp:lastModifiedBy>
  <cp:revision>19</cp:revision>
  <dcterms:created xsi:type="dcterms:W3CDTF">2016-09-24T10:28:29Z</dcterms:created>
  <dcterms:modified xsi:type="dcterms:W3CDTF">2021-01-07T08:43:42Z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0x010100632E8C04F5C79047B0001AA4FE9C990D</vt:lpwstr>
  </property>
</Properties>
</file>