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7"/>
  </p:notesMasterIdLst>
  <p:handoutMasterIdLst>
    <p:handoutMasterId r:id="rId38"/>
  </p:handoutMasterIdLst>
  <p:sldIdLst>
    <p:sldId id="258" r:id="rId5"/>
    <p:sldId id="384" r:id="rId6"/>
    <p:sldId id="383" r:id="rId7"/>
    <p:sldId id="385" r:id="rId8"/>
    <p:sldId id="387" r:id="rId9"/>
    <p:sldId id="388" r:id="rId10"/>
    <p:sldId id="390" r:id="rId11"/>
    <p:sldId id="389" r:id="rId12"/>
    <p:sldId id="391" r:id="rId13"/>
    <p:sldId id="392" r:id="rId14"/>
    <p:sldId id="393" r:id="rId15"/>
    <p:sldId id="394" r:id="rId16"/>
    <p:sldId id="395" r:id="rId17"/>
    <p:sldId id="396" r:id="rId18"/>
    <p:sldId id="397" r:id="rId19"/>
    <p:sldId id="398" r:id="rId20"/>
    <p:sldId id="399" r:id="rId21"/>
    <p:sldId id="400" r:id="rId22"/>
    <p:sldId id="401" r:id="rId23"/>
    <p:sldId id="402" r:id="rId24"/>
    <p:sldId id="403" r:id="rId25"/>
    <p:sldId id="408" r:id="rId26"/>
    <p:sldId id="404" r:id="rId27"/>
    <p:sldId id="405" r:id="rId28"/>
    <p:sldId id="409" r:id="rId29"/>
    <p:sldId id="410" r:id="rId30"/>
    <p:sldId id="411" r:id="rId31"/>
    <p:sldId id="412" r:id="rId32"/>
    <p:sldId id="416" r:id="rId33"/>
    <p:sldId id="418" r:id="rId34"/>
    <p:sldId id="415" r:id="rId35"/>
    <p:sldId id="382"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573D"/>
    <a:srgbClr val="F09273"/>
    <a:srgbClr val="D16944"/>
    <a:srgbClr val="8E1230"/>
    <a:srgbClr val="FFCC99"/>
    <a:srgbClr val="FF9966"/>
    <a:srgbClr val="9C02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353" autoAdjust="0"/>
    <p:restoredTop sz="93190" autoAdjust="0"/>
  </p:normalViewPr>
  <p:slideViewPr>
    <p:cSldViewPr showGuides="1">
      <p:cViewPr varScale="1">
        <p:scale>
          <a:sx n="74" d="100"/>
          <a:sy n="74" d="100"/>
        </p:scale>
        <p:origin x="1194" y="72"/>
      </p:cViewPr>
      <p:guideLst>
        <p:guide orient="horz" pos="2160"/>
        <p:guide pos="2880"/>
      </p:guideLst>
    </p:cSldViewPr>
  </p:slideViewPr>
  <p:notesTextViewPr>
    <p:cViewPr>
      <p:scale>
        <a:sx n="1" d="1"/>
        <a:sy n="1" d="1"/>
      </p:scale>
      <p:origin x="0" y="0"/>
    </p:cViewPr>
  </p:notesTextViewPr>
  <p:sorterViewPr>
    <p:cViewPr>
      <p:scale>
        <a:sx n="100" d="100"/>
        <a:sy n="100" d="100"/>
      </p:scale>
      <p:origin x="0" y="276"/>
    </p:cViewPr>
  </p:sorterViewPr>
  <p:notesViewPr>
    <p:cSldViewPr>
      <p:cViewPr varScale="1">
        <p:scale>
          <a:sx n="54" d="100"/>
          <a:sy n="54" d="100"/>
        </p:scale>
        <p:origin x="2796" y="4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C53DE86-CA6D-4E91-97E3-4BA5A51F0FE6}" type="datetimeFigureOut">
              <a:rPr lang="en-US" smtClean="0"/>
              <a:pPr/>
              <a:t>1/7/2021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6" name="Slide Number Placeholder 5"/>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5693BB8-998F-4AFA-B963-CC9299EE461B}" type="slidenum">
              <a:rPr lang="en-US" smtClean="0"/>
              <a:pPr/>
              <a:t>‹#›</a:t>
            </a:fld>
            <a:endParaRPr lang="en-US"/>
          </a:p>
        </p:txBody>
      </p:sp>
    </p:spTree>
    <p:extLst>
      <p:ext uri="{BB962C8B-B14F-4D97-AF65-F5344CB8AC3E}">
        <p14:creationId xmlns:p14="http://schemas.microsoft.com/office/powerpoint/2010/main" val="1505682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4A1836-59F7-4667-ABB9-3AD0DBEC07B3}" type="datetimeFigureOut">
              <a:rPr lang="en-IN" smtClean="0"/>
              <a:pPr/>
              <a:t>07-01-2021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21A199-8D54-4056-BC03-17F422247FEE}" type="slidenum">
              <a:rPr lang="en-IN" smtClean="0"/>
              <a:pPr/>
              <a:t>‹#›</a:t>
            </a:fld>
            <a:endParaRPr lang="en-IN"/>
          </a:p>
        </p:txBody>
      </p:sp>
    </p:spTree>
    <p:extLst>
      <p:ext uri="{BB962C8B-B14F-4D97-AF65-F5344CB8AC3E}">
        <p14:creationId xmlns:p14="http://schemas.microsoft.com/office/powerpoint/2010/main" val="3497627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1</a:t>
            </a:fld>
            <a:endParaRPr lang="en-IN"/>
          </a:p>
        </p:txBody>
      </p:sp>
    </p:spTree>
    <p:extLst>
      <p:ext uri="{BB962C8B-B14F-4D97-AF65-F5344CB8AC3E}">
        <p14:creationId xmlns:p14="http://schemas.microsoft.com/office/powerpoint/2010/main" val="237654446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8" name="Sottotitolo 2"/>
          <p:cNvSpPr>
            <a:spLocks noGrp="1"/>
          </p:cNvSpPr>
          <p:nvPr>
            <p:ph type="subTitle" idx="1" hasCustomPrompt="1"/>
          </p:nvPr>
        </p:nvSpPr>
        <p:spPr>
          <a:xfrm>
            <a:off x="289770" y="3048000"/>
            <a:ext cx="8386686" cy="628494"/>
          </a:xfrm>
          <a:prstGeom prst="rect">
            <a:avLst/>
          </a:prstGeom>
        </p:spPr>
        <p:txBody>
          <a:bodyPr lIns="0" tIns="0" rIns="0" bIns="0">
            <a:noAutofit/>
          </a:bodyPr>
          <a:lstStyle>
            <a:lvl1pPr marL="0" indent="0" algn="l">
              <a:lnSpc>
                <a:spcPts val="2400"/>
              </a:lnSpc>
              <a:spcBef>
                <a:spcPts val="0"/>
              </a:spcBef>
              <a:buNone/>
              <a:defRPr sz="2000" baseline="0">
                <a:solidFill>
                  <a:srgbClr val="6F707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smtClean="0"/>
              <a:t>Presentation/Cover Subtitle</a:t>
            </a:r>
            <a:br>
              <a:rPr lang="it-IT" dirty="0" smtClean="0"/>
            </a:br>
            <a:r>
              <a:rPr lang="it-IT" dirty="0" smtClean="0"/>
              <a:t>Arial Regular 20/24pt</a:t>
            </a:r>
            <a:endParaRPr lang="it-IT" dirty="0"/>
          </a:p>
        </p:txBody>
      </p:sp>
      <p:pic>
        <p:nvPicPr>
          <p:cNvPr id="9" name="Picture 8"/>
          <p:cNvPicPr>
            <a:picLocks noChangeAspect="1"/>
          </p:cNvPicPr>
          <p:nvPr userDrawn="1"/>
        </p:nvPicPr>
        <p:blipFill rotWithShape="1">
          <a:blip r:embed="rId2" cstate="print"/>
          <a:srcRect r="21050"/>
          <a:stretch/>
        </p:blipFill>
        <p:spPr>
          <a:xfrm>
            <a:off x="0" y="0"/>
            <a:ext cx="200533" cy="6858000"/>
          </a:xfrm>
          <a:prstGeom prst="rect">
            <a:avLst/>
          </a:prstGeom>
        </p:spPr>
      </p:pic>
      <p:pic>
        <p:nvPicPr>
          <p:cNvPr id="10" name="Picture 3"/>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04801" y="152401"/>
            <a:ext cx="1981199" cy="693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itolo 1"/>
          <p:cNvSpPr>
            <a:spLocks noGrp="1"/>
          </p:cNvSpPr>
          <p:nvPr>
            <p:ph type="ctrTitle" hasCustomPrompt="1"/>
          </p:nvPr>
        </p:nvSpPr>
        <p:spPr>
          <a:xfrm>
            <a:off x="289770" y="2130426"/>
            <a:ext cx="8386686" cy="869098"/>
          </a:xfrm>
          <a:prstGeom prst="rect">
            <a:avLst/>
          </a:prstGeom>
        </p:spPr>
        <p:txBody>
          <a:bodyPr/>
          <a:lstStyle>
            <a:lvl1pPr algn="l">
              <a:lnSpc>
                <a:spcPts val="3500"/>
              </a:lnSpc>
              <a:defRPr sz="3300" b="1" baseline="0">
                <a:solidFill>
                  <a:srgbClr val="C2171B"/>
                </a:solidFill>
                <a:latin typeface="Arial" pitchFamily="34" charset="0"/>
                <a:cs typeface="Arial" pitchFamily="34" charset="0"/>
              </a:defRPr>
            </a:lvl1pPr>
          </a:lstStyle>
          <a:p>
            <a:r>
              <a:rPr lang="it-IT" dirty="0" smtClean="0"/>
              <a:t>Presentation Title</a:t>
            </a:r>
            <a:br>
              <a:rPr lang="it-IT" dirty="0" smtClean="0"/>
            </a:br>
            <a:r>
              <a:rPr lang="it-IT" dirty="0" err="1" smtClean="0"/>
              <a:t>Arial</a:t>
            </a:r>
            <a:r>
              <a:rPr lang="it-IT" dirty="0" smtClean="0"/>
              <a:t> </a:t>
            </a:r>
            <a:r>
              <a:rPr lang="it-IT" dirty="0" err="1" smtClean="0"/>
              <a:t>Bold</a:t>
            </a:r>
            <a:r>
              <a:rPr lang="it-IT" dirty="0" smtClean="0"/>
              <a:t> 33/35pt</a:t>
            </a:r>
            <a:endParaRPr lang="it-IT" dirty="0"/>
          </a:p>
        </p:txBody>
      </p:sp>
    </p:spTree>
    <p:extLst>
      <p:ext uri="{BB962C8B-B14F-4D97-AF65-F5344CB8AC3E}">
        <p14:creationId xmlns:p14="http://schemas.microsoft.com/office/powerpoint/2010/main" val="17425393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Separator">
    <p:spTree>
      <p:nvGrpSpPr>
        <p:cNvPr id="1" name=""/>
        <p:cNvGrpSpPr/>
        <p:nvPr/>
      </p:nvGrpSpPr>
      <p:grpSpPr>
        <a:xfrm>
          <a:off x="0" y="0"/>
          <a:ext cx="0" cy="0"/>
          <a:chOff x="0" y="0"/>
          <a:chExt cx="0" cy="0"/>
        </a:xfrm>
      </p:grpSpPr>
      <p:pic>
        <p:nvPicPr>
          <p:cNvPr id="6" name="Picture 5"/>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24" name="Text Placeholder 23"/>
          <p:cNvSpPr>
            <a:spLocks noGrp="1"/>
          </p:cNvSpPr>
          <p:nvPr>
            <p:ph type="body" sz="quarter" idx="10" hasCustomPrompt="1"/>
          </p:nvPr>
        </p:nvSpPr>
        <p:spPr>
          <a:xfrm>
            <a:off x="347300" y="685800"/>
            <a:ext cx="7958500" cy="381000"/>
          </a:xfrm>
          <a:prstGeom prst="rect">
            <a:avLst/>
          </a:prstGeom>
        </p:spPr>
        <p:txBody>
          <a:bodyPr/>
          <a:lstStyle>
            <a:lvl1pPr marL="342900" indent="-342900">
              <a:buNone/>
              <a:defRPr lang="en-US" sz="1600" dirty="0">
                <a:solidFill>
                  <a:srgbClr val="C00000"/>
                </a:solidFill>
                <a:latin typeface="Arial" pitchFamily="34" charset="0"/>
                <a:cs typeface="Arial" pitchFamily="34" charset="0"/>
              </a:defRPr>
            </a:lvl1pPr>
          </a:lstStyle>
          <a:p>
            <a:pPr marL="0" lvl="0" indent="0"/>
            <a:r>
              <a:rPr lang="en-US" dirty="0" smtClean="0"/>
              <a:t>Section</a:t>
            </a:r>
            <a:endParaRPr lang="en-US" dirty="0"/>
          </a:p>
        </p:txBody>
      </p:sp>
      <p:sp>
        <p:nvSpPr>
          <p:cNvPr id="8" name="Sottotitolo 2"/>
          <p:cNvSpPr>
            <a:spLocks noGrp="1"/>
          </p:cNvSpPr>
          <p:nvPr>
            <p:ph type="subTitle" idx="1" hasCustomPrompt="1"/>
          </p:nvPr>
        </p:nvSpPr>
        <p:spPr>
          <a:xfrm>
            <a:off x="251520" y="3048000"/>
            <a:ext cx="8386686" cy="628494"/>
          </a:xfrm>
          <a:prstGeom prst="rect">
            <a:avLst/>
          </a:prstGeom>
        </p:spPr>
        <p:txBody>
          <a:bodyPr lIns="0" tIns="0" rIns="0" bIns="0">
            <a:noAutofit/>
          </a:bodyPr>
          <a:lstStyle>
            <a:lvl1pPr marL="0" indent="0" algn="l">
              <a:lnSpc>
                <a:spcPts val="2400"/>
              </a:lnSpc>
              <a:spcBef>
                <a:spcPts val="0"/>
              </a:spcBef>
              <a:buNone/>
              <a:defRPr sz="2000" baseline="0">
                <a:solidFill>
                  <a:srgbClr val="6F707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smtClean="0"/>
              <a:t>Presentation/Cover Subtitle</a:t>
            </a:r>
            <a:br>
              <a:rPr lang="it-IT" dirty="0" smtClean="0"/>
            </a:br>
            <a:r>
              <a:rPr lang="it-IT" dirty="0" smtClean="0"/>
              <a:t>Arial Regular 20/24pt</a:t>
            </a:r>
            <a:endParaRPr lang="it-IT" dirty="0"/>
          </a:p>
        </p:txBody>
      </p:sp>
      <p:sp>
        <p:nvSpPr>
          <p:cNvPr id="9" name="Titolo 1"/>
          <p:cNvSpPr>
            <a:spLocks noGrp="1"/>
          </p:cNvSpPr>
          <p:nvPr>
            <p:ph type="ctrTitle" hasCustomPrompt="1"/>
          </p:nvPr>
        </p:nvSpPr>
        <p:spPr>
          <a:xfrm>
            <a:off x="251520" y="2130426"/>
            <a:ext cx="8386686" cy="869098"/>
          </a:xfrm>
          <a:prstGeom prst="rect">
            <a:avLst/>
          </a:prstGeom>
        </p:spPr>
        <p:txBody>
          <a:bodyPr/>
          <a:lstStyle>
            <a:lvl1pPr algn="l">
              <a:lnSpc>
                <a:spcPts val="3500"/>
              </a:lnSpc>
              <a:defRPr sz="3300" b="1" baseline="0">
                <a:solidFill>
                  <a:srgbClr val="C2171B"/>
                </a:solidFill>
                <a:latin typeface="Arial" pitchFamily="34" charset="0"/>
                <a:cs typeface="Arial" pitchFamily="34" charset="0"/>
              </a:defRPr>
            </a:lvl1pPr>
          </a:lstStyle>
          <a:p>
            <a:r>
              <a:rPr lang="it-IT" dirty="0" smtClean="0"/>
              <a:t>Presentation Title</a:t>
            </a:r>
            <a:br>
              <a:rPr lang="it-IT" dirty="0" smtClean="0"/>
            </a:br>
            <a:r>
              <a:rPr lang="it-IT" dirty="0" err="1" smtClean="0"/>
              <a:t>Arial</a:t>
            </a:r>
            <a:r>
              <a:rPr lang="it-IT" dirty="0" smtClean="0"/>
              <a:t> </a:t>
            </a:r>
            <a:r>
              <a:rPr lang="it-IT" dirty="0" err="1" smtClean="0"/>
              <a:t>Bold</a:t>
            </a:r>
            <a:r>
              <a:rPr lang="it-IT" dirty="0" smtClean="0"/>
              <a:t> 33/35pt</a:t>
            </a:r>
            <a:endParaRPr lang="it-IT" dirty="0"/>
          </a:p>
        </p:txBody>
      </p:sp>
      <p:pic>
        <p:nvPicPr>
          <p:cNvPr id="1026"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470049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ntent Slide - Standard">
    <p:spTree>
      <p:nvGrpSpPr>
        <p:cNvPr id="1" name=""/>
        <p:cNvGrpSpPr/>
        <p:nvPr/>
      </p:nvGrpSpPr>
      <p:grpSpPr>
        <a:xfrm>
          <a:off x="0" y="0"/>
          <a:ext cx="0" cy="0"/>
          <a:chOff x="0" y="0"/>
          <a:chExt cx="0" cy="0"/>
        </a:xfrm>
      </p:grpSpPr>
      <p:sp>
        <p:nvSpPr>
          <p:cNvPr id="7"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8" name="Sottotitolo 2"/>
          <p:cNvSpPr>
            <a:spLocks noGrp="1"/>
          </p:cNvSpPr>
          <p:nvPr>
            <p:ph type="subTitle" idx="1"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9" name="Segnaposto testo 18"/>
          <p:cNvSpPr>
            <a:spLocks noGrp="1"/>
          </p:cNvSpPr>
          <p:nvPr>
            <p:ph type="body" sz="quarter" idx="14" hasCustomPrompt="1"/>
          </p:nvPr>
        </p:nvSpPr>
        <p:spPr>
          <a:xfrm>
            <a:off x="347663" y="1682750"/>
            <a:ext cx="8391525" cy="437832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smtClean="0"/>
              <a:t>Content Box</a:t>
            </a:r>
            <a:endParaRPr lang="it-IT" dirty="0"/>
          </a:p>
        </p:txBody>
      </p:sp>
      <p:pic>
        <p:nvPicPr>
          <p:cNvPr id="11" name="Picture 1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0"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Font typeface="Arial" pitchFamily="34" charset="0"/>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pic>
        <p:nvPicPr>
          <p:cNvPr id="16"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19"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0"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143954952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 2 Column">
    <p:spTree>
      <p:nvGrpSpPr>
        <p:cNvPr id="1" name=""/>
        <p:cNvGrpSpPr/>
        <p:nvPr/>
      </p:nvGrpSpPr>
      <p:grpSpPr>
        <a:xfrm>
          <a:off x="0" y="0"/>
          <a:ext cx="0" cy="0"/>
          <a:chOff x="0" y="0"/>
          <a:chExt cx="0" cy="0"/>
        </a:xfrm>
      </p:grpSpPr>
      <p:pic>
        <p:nvPicPr>
          <p:cNvPr id="21" name="Picture 2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9"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2"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14" name="Segnaposto testo 18"/>
          <p:cNvSpPr>
            <a:spLocks noGrp="1"/>
          </p:cNvSpPr>
          <p:nvPr>
            <p:ph type="body" sz="quarter" idx="14" hasCustomPrompt="1"/>
          </p:nvPr>
        </p:nvSpPr>
        <p:spPr>
          <a:xfrm>
            <a:off x="347663" y="1600200"/>
            <a:ext cx="4224337" cy="446087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smtClean="0"/>
              <a:t>Content Box Two Columns</a:t>
            </a:r>
            <a:endParaRPr lang="it-IT" dirty="0"/>
          </a:p>
        </p:txBody>
      </p:sp>
      <p:sp>
        <p:nvSpPr>
          <p:cNvPr id="16" name="Segnaposto testo 18"/>
          <p:cNvSpPr>
            <a:spLocks noGrp="1"/>
          </p:cNvSpPr>
          <p:nvPr>
            <p:ph type="body" sz="quarter" idx="15" hasCustomPrompt="1"/>
          </p:nvPr>
        </p:nvSpPr>
        <p:spPr>
          <a:xfrm>
            <a:off x="4613770" y="1600200"/>
            <a:ext cx="4224337" cy="446087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smtClean="0"/>
              <a:t>Content Box Two Columns</a:t>
            </a:r>
            <a:endParaRPr lang="it-IT" dirty="0"/>
          </a:p>
        </p:txBody>
      </p:sp>
      <p:sp>
        <p:nvSpPr>
          <p:cNvPr id="15" name="Text Placeholder 19"/>
          <p:cNvSpPr>
            <a:spLocks noGrp="1"/>
          </p:cNvSpPr>
          <p:nvPr>
            <p:ph type="body" sz="quarter" idx="16"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pic>
        <p:nvPicPr>
          <p:cNvPr id="17"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22"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3"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338879566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 2 Column with image">
    <p:spTree>
      <p:nvGrpSpPr>
        <p:cNvPr id="1" name=""/>
        <p:cNvGrpSpPr/>
        <p:nvPr/>
      </p:nvGrpSpPr>
      <p:grpSpPr>
        <a:xfrm>
          <a:off x="0" y="0"/>
          <a:ext cx="0" cy="0"/>
          <a:chOff x="0" y="0"/>
          <a:chExt cx="0" cy="0"/>
        </a:xfrm>
      </p:grpSpPr>
      <p:pic>
        <p:nvPicPr>
          <p:cNvPr id="21" name="Picture 2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9"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2"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14" name="Segnaposto testo 18"/>
          <p:cNvSpPr>
            <a:spLocks noGrp="1"/>
          </p:cNvSpPr>
          <p:nvPr>
            <p:ph type="body" sz="quarter" idx="14" hasCustomPrompt="1"/>
          </p:nvPr>
        </p:nvSpPr>
        <p:spPr>
          <a:xfrm>
            <a:off x="347663" y="1600200"/>
            <a:ext cx="4224337" cy="446087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smtClean="0"/>
              <a:t>Content Box Two Columns</a:t>
            </a:r>
            <a:endParaRPr lang="it-IT" dirty="0"/>
          </a:p>
        </p:txBody>
      </p:sp>
      <p:sp>
        <p:nvSpPr>
          <p:cNvPr id="15" name="Content Placeholder 12"/>
          <p:cNvSpPr>
            <a:spLocks noGrp="1"/>
          </p:cNvSpPr>
          <p:nvPr>
            <p:ph sz="half" idx="2"/>
          </p:nvPr>
        </p:nvSpPr>
        <p:spPr>
          <a:xfrm>
            <a:off x="4648200" y="1600200"/>
            <a:ext cx="4038600" cy="4462272"/>
          </a:xfrm>
          <a:prstGeom prst="rect">
            <a:avLst/>
          </a:prstGeom>
        </p:spPr>
        <p:txBody>
          <a:bodyPr/>
          <a:lstStyle>
            <a:lvl1pPr marL="0" indent="0">
              <a:buNone/>
              <a:defRPr sz="1600">
                <a:latin typeface="Arial" pitchFamily="34" charset="0"/>
                <a:cs typeface="Arial" pitchFamily="34" charset="0"/>
              </a:defRPr>
            </a:lvl1pPr>
          </a:lstStyle>
          <a:p>
            <a:pPr lvl="0"/>
            <a:r>
              <a:rPr lang="en-US" dirty="0" smtClean="0"/>
              <a:t>Click to edit Master text styles</a:t>
            </a:r>
          </a:p>
        </p:txBody>
      </p:sp>
      <p:sp>
        <p:nvSpPr>
          <p:cNvPr id="16"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pic>
        <p:nvPicPr>
          <p:cNvPr id="13"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23"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4"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259088206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Slide - 2 rows with image">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0" name="Picture Placeholder 2"/>
          <p:cNvSpPr>
            <a:spLocks noGrp="1"/>
          </p:cNvSpPr>
          <p:nvPr>
            <p:ph type="pic" idx="14"/>
          </p:nvPr>
        </p:nvSpPr>
        <p:spPr>
          <a:xfrm>
            <a:off x="347299" y="1600199"/>
            <a:ext cx="8392071" cy="3203575"/>
          </a:xfrm>
          <a:prstGeom prst="rect">
            <a:avLst/>
          </a:prstGeom>
        </p:spPr>
        <p:txBody>
          <a:bodyPr/>
          <a:lstStyle>
            <a:lvl1pPr marL="0" indent="0">
              <a:buNone/>
              <a:defRPr sz="1600">
                <a:latin typeface="Arial" pitchFamily="34" charset="0"/>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11" name="Text Placeholder 3"/>
          <p:cNvSpPr>
            <a:spLocks noGrp="1"/>
          </p:cNvSpPr>
          <p:nvPr>
            <p:ph type="body" sz="half" idx="2" hasCustomPrompt="1"/>
          </p:nvPr>
        </p:nvSpPr>
        <p:spPr>
          <a:xfrm>
            <a:off x="347299" y="4876800"/>
            <a:ext cx="8392071" cy="1219200"/>
          </a:xfrm>
          <a:prstGeom prst="rect">
            <a:avLst/>
          </a:prstGeom>
        </p:spPr>
        <p:txBody>
          <a:bodyPr/>
          <a:lstStyle>
            <a:lvl1pPr marL="0" indent="0">
              <a:buNone/>
              <a:defRPr sz="16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Content</a:t>
            </a:r>
          </a:p>
        </p:txBody>
      </p:sp>
      <p:sp>
        <p:nvSpPr>
          <p:cNvPr id="15"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7"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12"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pic>
        <p:nvPicPr>
          <p:cNvPr id="16"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21"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2"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428951676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ontent Slide - 2 rows with image">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1" name="Text Placeholder 3"/>
          <p:cNvSpPr>
            <a:spLocks noGrp="1"/>
          </p:cNvSpPr>
          <p:nvPr>
            <p:ph type="body" sz="half" idx="2" hasCustomPrompt="1"/>
          </p:nvPr>
        </p:nvSpPr>
        <p:spPr>
          <a:xfrm>
            <a:off x="347299" y="4876800"/>
            <a:ext cx="8392071" cy="1219200"/>
          </a:xfrm>
          <a:prstGeom prst="rect">
            <a:avLst/>
          </a:prstGeom>
        </p:spPr>
        <p:txBody>
          <a:bodyPr/>
          <a:lstStyle>
            <a:lvl1pPr marL="0" indent="0">
              <a:buNone/>
              <a:defRPr sz="16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Content</a:t>
            </a:r>
          </a:p>
        </p:txBody>
      </p:sp>
      <p:sp>
        <p:nvSpPr>
          <p:cNvPr id="15"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7"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18"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pic>
        <p:nvPicPr>
          <p:cNvPr id="20"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21"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2"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
        <p:nvSpPr>
          <p:cNvPr id="3" name="Chart Placeholder 2"/>
          <p:cNvSpPr>
            <a:spLocks noGrp="1"/>
          </p:cNvSpPr>
          <p:nvPr>
            <p:ph type="chart" sz="quarter" idx="16"/>
          </p:nvPr>
        </p:nvSpPr>
        <p:spPr>
          <a:xfrm>
            <a:off x="347663" y="1484313"/>
            <a:ext cx="8291512" cy="3313112"/>
          </a:xfrm>
          <a:prstGeom prst="rect">
            <a:avLst/>
          </a:prstGeom>
        </p:spPr>
        <p:txBody>
          <a:bodyPr/>
          <a:lstStyle>
            <a:lvl1pPr marL="0" indent="0">
              <a:buNone/>
              <a:defRPr sz="1600">
                <a:latin typeface="Arial" pitchFamily="34" charset="0"/>
                <a:cs typeface="Arial" pitchFamily="34" charset="0"/>
              </a:defRPr>
            </a:lvl1pPr>
          </a:lstStyle>
          <a:p>
            <a:endParaRPr lang="en-IN" dirty="0"/>
          </a:p>
        </p:txBody>
      </p:sp>
    </p:spTree>
    <p:extLst>
      <p:ext uri="{BB962C8B-B14F-4D97-AF65-F5344CB8AC3E}">
        <p14:creationId xmlns:p14="http://schemas.microsoft.com/office/powerpoint/2010/main" val="28666130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lide Text: 1 column">
    <p:spTree>
      <p:nvGrpSpPr>
        <p:cNvPr id="1" name=""/>
        <p:cNvGrpSpPr/>
        <p:nvPr/>
      </p:nvGrpSpPr>
      <p:grpSpPr>
        <a:xfrm>
          <a:off x="0" y="0"/>
          <a:ext cx="0" cy="0"/>
          <a:chOff x="0" y="0"/>
          <a:chExt cx="0" cy="0"/>
        </a:xfrm>
      </p:grpSpPr>
      <p:sp>
        <p:nvSpPr>
          <p:cNvPr id="19" name="Segnaposto testo 18"/>
          <p:cNvSpPr>
            <a:spLocks noGrp="1"/>
          </p:cNvSpPr>
          <p:nvPr>
            <p:ph type="body" sz="quarter" idx="14"/>
          </p:nvPr>
        </p:nvSpPr>
        <p:spPr>
          <a:xfrm>
            <a:off x="347663" y="1682750"/>
            <a:ext cx="8391525" cy="4378325"/>
          </a:xfrm>
          <a:prstGeom prst="rect">
            <a:avLst/>
          </a:prstGeom>
        </p:spPr>
        <p:txBody>
          <a:bodyPr/>
          <a:lstStyle>
            <a:lvl1pPr>
              <a:defRPr sz="1600">
                <a:latin typeface="Arial" pitchFamily="34" charset="0"/>
                <a:cs typeface="Arial" pitchFamily="34" charset="0"/>
              </a:defRPr>
            </a:lvl1pPr>
            <a:lvl2pPr>
              <a:defRPr sz="1600">
                <a:latin typeface="Arial" pitchFamily="34" charset="0"/>
                <a:cs typeface="Arial" pitchFamily="34" charset="0"/>
              </a:defRPr>
            </a:lvl2pPr>
            <a:lvl3pPr>
              <a:defRPr sz="1600">
                <a:latin typeface="Arial" pitchFamily="34" charset="0"/>
                <a:cs typeface="Arial" pitchFamily="34" charset="0"/>
              </a:defRPr>
            </a:lvl3pPr>
            <a:lvl4pPr>
              <a:defRPr sz="1600">
                <a:latin typeface="Arial" pitchFamily="34" charset="0"/>
                <a:cs typeface="Arial" pitchFamily="34" charset="0"/>
              </a:defRPr>
            </a:lvl4pPr>
            <a:lvl5pPr>
              <a:defRPr sz="16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dirty="0"/>
          </a:p>
        </p:txBody>
      </p:sp>
      <p:pic>
        <p:nvPicPr>
          <p:cNvPr id="21" name="Picture 2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0"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1" name="Sottotitolo 2"/>
          <p:cNvSpPr>
            <a:spLocks noGrp="1"/>
          </p:cNvSpPr>
          <p:nvPr>
            <p:ph type="subTitle" idx="1" hasCustomPrompt="1"/>
          </p:nvPr>
        </p:nvSpPr>
        <p:spPr>
          <a:xfrm>
            <a:off x="347300" y="997139"/>
            <a:ext cx="8386686" cy="374461"/>
          </a:xfrm>
          <a:prstGeom prst="rect">
            <a:avLst/>
          </a:prstGeom>
        </p:spPr>
        <p:txBody>
          <a:bodyPr>
            <a:spAutoFit/>
          </a:bodyPr>
          <a:lstStyle>
            <a:lvl1pPr>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buNone/>
            </a:pPr>
            <a:r>
              <a:rPr lang="it-IT" dirty="0" smtClean="0"/>
              <a:t>Slide Sub title</a:t>
            </a:r>
            <a:endParaRPr lang="it-IT" dirty="0"/>
          </a:p>
        </p:txBody>
      </p:sp>
      <p:sp>
        <p:nvSpPr>
          <p:cNvPr id="14"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pic>
        <p:nvPicPr>
          <p:cNvPr id="12"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17"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18"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285727602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ank You">
    <p:bg>
      <p:bgPr>
        <a:solidFill>
          <a:srgbClr val="C21C1D"/>
        </a:solidFill>
        <a:effectLst/>
      </p:bgPr>
    </p:bg>
    <p:spTree>
      <p:nvGrpSpPr>
        <p:cNvPr id="1" name=""/>
        <p:cNvGrpSpPr/>
        <p:nvPr/>
      </p:nvGrpSpPr>
      <p:grpSpPr>
        <a:xfrm>
          <a:off x="0" y="0"/>
          <a:ext cx="0" cy="0"/>
          <a:chOff x="0" y="0"/>
          <a:chExt cx="0" cy="0"/>
        </a:xfrm>
      </p:grpSpPr>
      <p:pic>
        <p:nvPicPr>
          <p:cNvPr id="13721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38125" y="216246"/>
            <a:ext cx="1777653" cy="69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userDrawn="1"/>
        </p:nvSpPr>
        <p:spPr>
          <a:xfrm>
            <a:off x="457200" y="3276600"/>
            <a:ext cx="2133600" cy="584775"/>
          </a:xfrm>
          <a:prstGeom prst="rect">
            <a:avLst/>
          </a:prstGeom>
          <a:noFill/>
        </p:spPr>
        <p:txBody>
          <a:bodyPr wrap="square" rtlCol="0">
            <a:spAutoFit/>
          </a:bodyPr>
          <a:lstStyle/>
          <a:p>
            <a:r>
              <a:rPr lang="en-US" sz="3200" b="1" dirty="0" smtClean="0">
                <a:solidFill>
                  <a:schemeClr val="bg1"/>
                </a:solidFill>
                <a:latin typeface="Arial" pitchFamily="34" charset="0"/>
                <a:cs typeface="Arial" pitchFamily="34" charset="0"/>
              </a:rPr>
              <a:t>Thanks</a:t>
            </a:r>
            <a:endParaRPr lang="en-US" sz="3200" b="1" dirty="0">
              <a:solidFill>
                <a:schemeClr val="bg1"/>
              </a:solidFill>
              <a:latin typeface="Arial" pitchFamily="34" charset="0"/>
              <a:cs typeface="Arial" pitchFamily="34" charset="0"/>
            </a:endParaRPr>
          </a:p>
        </p:txBody>
      </p:sp>
      <p:sp>
        <p:nvSpPr>
          <p:cNvPr id="6" name="Text Placeholder 5"/>
          <p:cNvSpPr>
            <a:spLocks noGrp="1"/>
          </p:cNvSpPr>
          <p:nvPr>
            <p:ph type="body" sz="quarter" idx="11" hasCustomPrompt="1"/>
          </p:nvPr>
        </p:nvSpPr>
        <p:spPr>
          <a:xfrm>
            <a:off x="533400" y="4343400"/>
            <a:ext cx="3581400" cy="1323439"/>
          </a:xfrm>
          <a:prstGeom prst="rect">
            <a:avLst/>
          </a:prstGeom>
          <a:noFill/>
        </p:spPr>
        <p:txBody>
          <a:bodyPr wrap="square" rtlCol="0">
            <a:spAutoFit/>
          </a:bodyPr>
          <a:lstStyle>
            <a:lvl1pPr marL="0" indent="0" fontAlgn="base">
              <a:spcBef>
                <a:spcPct val="0"/>
              </a:spcBef>
              <a:spcAft>
                <a:spcPct val="0"/>
              </a:spcAft>
              <a:buNone/>
              <a:defRPr lang="en-US" sz="1600" b="0" dirty="0">
                <a:solidFill>
                  <a:schemeClr val="bg1"/>
                </a:solidFill>
                <a:latin typeface="Arial" charset="0"/>
              </a:defRPr>
            </a:lvl1pPr>
          </a:lstStyle>
          <a:p>
            <a:pPr marL="0" lvl="0" indent="0" fontAlgn="base">
              <a:spcBef>
                <a:spcPct val="0"/>
              </a:spcBef>
              <a:spcAft>
                <a:spcPct val="0"/>
              </a:spcAft>
            </a:pPr>
            <a:r>
              <a:rPr lang="en-US" dirty="0" smtClean="0"/>
              <a:t>Name</a:t>
            </a:r>
          </a:p>
          <a:p>
            <a:pPr marL="0" lvl="0" indent="0" fontAlgn="base">
              <a:spcBef>
                <a:spcPct val="0"/>
              </a:spcBef>
              <a:spcAft>
                <a:spcPct val="0"/>
              </a:spcAft>
              <a:buNone/>
            </a:pPr>
            <a:r>
              <a:rPr lang="en-US" sz="1600" b="0" dirty="0" smtClean="0">
                <a:solidFill>
                  <a:schemeClr val="bg1"/>
                </a:solidFill>
              </a:rPr>
              <a:t>Email address</a:t>
            </a:r>
          </a:p>
          <a:p>
            <a:pPr marL="0" lvl="0" indent="0" fontAlgn="base">
              <a:spcBef>
                <a:spcPct val="0"/>
              </a:spcBef>
              <a:spcAft>
                <a:spcPct val="0"/>
              </a:spcAft>
              <a:buNone/>
            </a:pPr>
            <a:r>
              <a:rPr lang="en-US" sz="1600" b="0" dirty="0" smtClean="0">
                <a:solidFill>
                  <a:schemeClr val="bg1"/>
                </a:solidFill>
              </a:rPr>
              <a:t>Contact</a:t>
            </a:r>
            <a:r>
              <a:rPr lang="en-US" sz="1600" b="0" baseline="0" dirty="0" smtClean="0">
                <a:solidFill>
                  <a:schemeClr val="bg1"/>
                </a:solidFill>
              </a:rPr>
              <a:t> Information</a:t>
            </a:r>
          </a:p>
          <a:p>
            <a:pPr marL="0" lvl="0" indent="0" fontAlgn="base">
              <a:spcBef>
                <a:spcPct val="0"/>
              </a:spcBef>
              <a:spcAft>
                <a:spcPct val="0"/>
              </a:spcAft>
              <a:buNone/>
            </a:pPr>
            <a:r>
              <a:rPr lang="en-US" sz="1600" b="0" baseline="0" dirty="0" smtClean="0">
                <a:solidFill>
                  <a:schemeClr val="bg1"/>
                </a:solidFill>
              </a:rPr>
              <a:t>www.futuregenerali.in</a:t>
            </a:r>
            <a:endParaRPr lang="en-US" sz="1600" b="0" dirty="0" smtClean="0">
              <a:solidFill>
                <a:schemeClr val="bg1"/>
              </a:solidFill>
            </a:endParaRPr>
          </a:p>
          <a:p>
            <a:pPr marL="0" lvl="0" indent="0" fontAlgn="base">
              <a:spcBef>
                <a:spcPct val="0"/>
              </a:spcBef>
              <a:spcAft>
                <a:spcPct val="0"/>
              </a:spcAft>
            </a:pPr>
            <a:endParaRPr lang="en-US" dirty="0"/>
          </a:p>
        </p:txBody>
      </p:sp>
    </p:spTree>
    <p:extLst>
      <p:ext uri="{BB962C8B-B14F-4D97-AF65-F5344CB8AC3E}">
        <p14:creationId xmlns:p14="http://schemas.microsoft.com/office/powerpoint/2010/main" val="130427083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1656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5" r:id="rId6"/>
    <p:sldLayoutId id="2147483657" r:id="rId7"/>
    <p:sldLayoutId id="2147483654" r:id="rId8"/>
    <p:sldLayoutId id="2147483656" r:id="rId9"/>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22.jp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Miscellaneous Insurance</a:t>
            </a:r>
            <a:endParaRPr lang="en-IN" dirty="0"/>
          </a:p>
        </p:txBody>
      </p:sp>
      <p:sp>
        <p:nvSpPr>
          <p:cNvPr id="4" name="Subtitle 2"/>
          <p:cNvSpPr>
            <a:spLocks noGrp="1"/>
          </p:cNvSpPr>
          <p:nvPr>
            <p:ph type="subTitle" idx="1"/>
          </p:nvPr>
        </p:nvSpPr>
        <p:spPr>
          <a:xfrm>
            <a:off x="376314" y="3048000"/>
            <a:ext cx="8386686" cy="628494"/>
          </a:xfrm>
        </p:spPr>
        <p:txBody>
          <a:bodyPr/>
          <a:lstStyle/>
          <a:p>
            <a:r>
              <a:rPr lang="en-IN" b="1" dirty="0" smtClean="0"/>
              <a:t>Taking away without permission – Burglary,  Money  &amp; Infidelity  </a:t>
            </a:r>
            <a:endParaRPr lang="en-IN" b="1" dirty="0"/>
          </a:p>
        </p:txBody>
      </p:sp>
      <p:pic>
        <p:nvPicPr>
          <p:cNvPr id="7" name="Picture 6"/>
          <p:cNvPicPr>
            <a:picLocks noChangeAspect="1"/>
          </p:cNvPicPr>
          <p:nvPr/>
        </p:nvPicPr>
        <p:blipFill rotWithShape="1">
          <a:blip r:embed="rId3">
            <a:extLst>
              <a:ext uri="{28A0092B-C50C-407E-A947-70E740481C1C}">
                <a14:useLocalDpi xmlns:a14="http://schemas.microsoft.com/office/drawing/2010/main" val="0"/>
              </a:ext>
            </a:extLst>
          </a:blip>
          <a:srcRect b="17473"/>
          <a:stretch/>
        </p:blipFill>
        <p:spPr>
          <a:xfrm>
            <a:off x="457200" y="3810001"/>
            <a:ext cx="4223850" cy="2362200"/>
          </a:xfrm>
          <a:prstGeom prst="rect">
            <a:avLst/>
          </a:prstGeom>
          <a:effectLst>
            <a:glow rad="228600">
              <a:schemeClr val="accent1">
                <a:satMod val="175000"/>
                <a:alpha val="40000"/>
              </a:schemeClr>
            </a:glow>
          </a:effectLst>
        </p:spPr>
      </p:pic>
    </p:spTree>
    <p:extLst>
      <p:ext uri="{BB962C8B-B14F-4D97-AF65-F5344CB8AC3E}">
        <p14:creationId xmlns:p14="http://schemas.microsoft.com/office/powerpoint/2010/main" val="5473743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Burglary &amp; Housebreaking </a:t>
            </a:r>
            <a:endParaRPr lang="en-US" dirty="0"/>
          </a:p>
        </p:txBody>
      </p:sp>
      <p:sp>
        <p:nvSpPr>
          <p:cNvPr id="3" name="Subtitle 2"/>
          <p:cNvSpPr>
            <a:spLocks noGrp="1"/>
          </p:cNvSpPr>
          <p:nvPr>
            <p:ph type="subTitle" idx="1"/>
          </p:nvPr>
        </p:nvSpPr>
        <p:spPr>
          <a:xfrm>
            <a:off x="347300" y="997139"/>
            <a:ext cx="8386686" cy="323165"/>
          </a:xfrm>
        </p:spPr>
        <p:txBody>
          <a:bodyPr/>
          <a:lstStyle/>
          <a:p>
            <a:r>
              <a:rPr lang="en-US" dirty="0" smtClean="0"/>
              <a:t>Conditions  </a:t>
            </a:r>
            <a:endParaRPr lang="en-US" dirty="0"/>
          </a:p>
        </p:txBody>
      </p:sp>
      <p:sp>
        <p:nvSpPr>
          <p:cNvPr id="4" name="Text Placeholder 3"/>
          <p:cNvSpPr>
            <a:spLocks noGrp="1"/>
          </p:cNvSpPr>
          <p:nvPr>
            <p:ph type="body" sz="quarter" idx="14"/>
          </p:nvPr>
        </p:nvSpPr>
        <p:spPr/>
        <p:txBody>
          <a:bodyPr/>
          <a:lstStyle/>
          <a:p>
            <a:r>
              <a:rPr lang="en-US" sz="1400" b="1" dirty="0" smtClean="0">
                <a:solidFill>
                  <a:srgbClr val="C00000"/>
                </a:solidFill>
              </a:rPr>
              <a:t>Underinsurance</a:t>
            </a:r>
          </a:p>
          <a:p>
            <a:endParaRPr lang="en-US" sz="1400" b="1" dirty="0">
              <a:solidFill>
                <a:srgbClr val="C00000"/>
              </a:solidFill>
            </a:endParaRPr>
          </a:p>
          <a:p>
            <a:r>
              <a:rPr lang="en-US" sz="1400" dirty="0">
                <a:solidFill>
                  <a:srgbClr val="C00000"/>
                </a:solidFill>
              </a:rPr>
              <a:t>If the property hereby insured shall at the time </a:t>
            </a:r>
            <a:r>
              <a:rPr lang="en-US" sz="1400" dirty="0" smtClean="0">
                <a:solidFill>
                  <a:srgbClr val="C00000"/>
                </a:solidFill>
              </a:rPr>
              <a:t>of happening </a:t>
            </a:r>
            <a:r>
              <a:rPr lang="en-US" sz="1400" dirty="0">
                <a:solidFill>
                  <a:srgbClr val="C00000"/>
                </a:solidFill>
              </a:rPr>
              <a:t>of any loss destruction or damage be</a:t>
            </a:r>
          </a:p>
          <a:p>
            <a:r>
              <a:rPr lang="en-US" sz="1400" dirty="0">
                <a:solidFill>
                  <a:srgbClr val="C00000"/>
                </a:solidFill>
              </a:rPr>
              <a:t>collectively of greater value than the sum insured </a:t>
            </a:r>
            <a:r>
              <a:rPr lang="en-US" sz="1400" dirty="0" smtClean="0">
                <a:solidFill>
                  <a:srgbClr val="C00000"/>
                </a:solidFill>
              </a:rPr>
              <a:t>thereon then </a:t>
            </a:r>
            <a:r>
              <a:rPr lang="en-US" sz="1400" dirty="0">
                <a:solidFill>
                  <a:srgbClr val="C00000"/>
                </a:solidFill>
              </a:rPr>
              <a:t>the Insured shall be considered as being his </a:t>
            </a:r>
            <a:r>
              <a:rPr lang="en-US" sz="1400" dirty="0" smtClean="0">
                <a:solidFill>
                  <a:srgbClr val="C00000"/>
                </a:solidFill>
              </a:rPr>
              <a:t>own insurer </a:t>
            </a:r>
            <a:r>
              <a:rPr lang="en-US" sz="1400" dirty="0">
                <a:solidFill>
                  <a:srgbClr val="C00000"/>
                </a:solidFill>
              </a:rPr>
              <a:t>for the difference and shall bear </a:t>
            </a:r>
            <a:r>
              <a:rPr lang="en-US" sz="1400" dirty="0" err="1" smtClean="0">
                <a:solidFill>
                  <a:srgbClr val="C00000"/>
                </a:solidFill>
              </a:rPr>
              <a:t>rateable</a:t>
            </a:r>
            <a:r>
              <a:rPr lang="en-US" sz="1400" dirty="0" smtClean="0">
                <a:solidFill>
                  <a:srgbClr val="C00000"/>
                </a:solidFill>
              </a:rPr>
              <a:t> proportion </a:t>
            </a:r>
            <a:r>
              <a:rPr lang="en-US" sz="1400" dirty="0">
                <a:solidFill>
                  <a:srgbClr val="C00000"/>
                </a:solidFill>
              </a:rPr>
              <a:t>of the loss accordingly. Every item if more </a:t>
            </a:r>
            <a:r>
              <a:rPr lang="en-US" sz="1400" dirty="0" smtClean="0">
                <a:solidFill>
                  <a:srgbClr val="C00000"/>
                </a:solidFill>
              </a:rPr>
              <a:t>than one </a:t>
            </a:r>
            <a:r>
              <a:rPr lang="en-US" sz="1400" dirty="0">
                <a:solidFill>
                  <a:srgbClr val="C00000"/>
                </a:solidFill>
              </a:rPr>
              <a:t>of the Policy shall be separately subject to </a:t>
            </a:r>
            <a:r>
              <a:rPr lang="en-US" sz="1400" dirty="0" smtClean="0">
                <a:solidFill>
                  <a:srgbClr val="C00000"/>
                </a:solidFill>
              </a:rPr>
              <a:t>this Condition.</a:t>
            </a:r>
          </a:p>
          <a:p>
            <a:endParaRPr lang="en-US" sz="1400" dirty="0">
              <a:solidFill>
                <a:srgbClr val="C00000"/>
              </a:solidFill>
            </a:endParaRPr>
          </a:p>
          <a:p>
            <a:r>
              <a:rPr lang="en-US" sz="1400" b="1" dirty="0" smtClean="0">
                <a:solidFill>
                  <a:srgbClr val="C00000"/>
                </a:solidFill>
              </a:rPr>
              <a:t>Contribution</a:t>
            </a:r>
          </a:p>
          <a:p>
            <a:endParaRPr lang="en-US" sz="1400" b="1" dirty="0">
              <a:solidFill>
                <a:srgbClr val="C00000"/>
              </a:solidFill>
            </a:endParaRPr>
          </a:p>
          <a:p>
            <a:r>
              <a:rPr lang="en-US" sz="1400" dirty="0">
                <a:solidFill>
                  <a:srgbClr val="C00000"/>
                </a:solidFill>
              </a:rPr>
              <a:t>If at the time of any loss or damage there shall be </a:t>
            </a:r>
            <a:r>
              <a:rPr lang="en-US" sz="1400" dirty="0" smtClean="0">
                <a:solidFill>
                  <a:srgbClr val="C00000"/>
                </a:solidFill>
              </a:rPr>
              <a:t>any other </a:t>
            </a:r>
            <a:r>
              <a:rPr lang="en-US" sz="1400" dirty="0">
                <a:solidFill>
                  <a:srgbClr val="C00000"/>
                </a:solidFill>
              </a:rPr>
              <a:t>subsisting insurance against such loss or damage </a:t>
            </a:r>
            <a:r>
              <a:rPr lang="en-US" sz="1400" dirty="0" smtClean="0">
                <a:solidFill>
                  <a:srgbClr val="C00000"/>
                </a:solidFill>
              </a:rPr>
              <a:t>the Company </a:t>
            </a:r>
            <a:r>
              <a:rPr lang="en-US" sz="1400" dirty="0">
                <a:solidFill>
                  <a:srgbClr val="C00000"/>
                </a:solidFill>
              </a:rPr>
              <a:t>shall not be liable for more than its </a:t>
            </a:r>
            <a:r>
              <a:rPr lang="en-US" sz="1400" dirty="0" err="1" smtClean="0">
                <a:solidFill>
                  <a:srgbClr val="C00000"/>
                </a:solidFill>
              </a:rPr>
              <a:t>rateable</a:t>
            </a:r>
            <a:r>
              <a:rPr lang="en-US" sz="1400" dirty="0" smtClean="0">
                <a:solidFill>
                  <a:srgbClr val="C00000"/>
                </a:solidFill>
              </a:rPr>
              <a:t> proportion </a:t>
            </a:r>
            <a:r>
              <a:rPr lang="en-US" sz="1400" dirty="0">
                <a:solidFill>
                  <a:srgbClr val="C00000"/>
                </a:solidFill>
              </a:rPr>
              <a:t>of such loss or damage.</a:t>
            </a:r>
          </a:p>
        </p:txBody>
      </p:sp>
      <p:sp>
        <p:nvSpPr>
          <p:cNvPr id="5" name="Text Placeholder 4"/>
          <p:cNvSpPr>
            <a:spLocks noGrp="1"/>
          </p:cNvSpPr>
          <p:nvPr>
            <p:ph type="body" sz="quarter" idx="15"/>
          </p:nvPr>
        </p:nvSpPr>
        <p:spPr/>
        <p:txBody>
          <a:bodyPr/>
          <a:lstStyle/>
          <a:p>
            <a:r>
              <a:rPr lang="en-US" dirty="0" smtClean="0"/>
              <a:t>Section 1</a:t>
            </a:r>
            <a:endParaRPr lang="en-US" dirty="0"/>
          </a:p>
        </p:txBody>
      </p:sp>
      <p:sp>
        <p:nvSpPr>
          <p:cNvPr id="6" name="Slide Number Placeholder 5"/>
          <p:cNvSpPr>
            <a:spLocks noGrp="1"/>
          </p:cNvSpPr>
          <p:nvPr>
            <p:ph type="sldNum" sz="quarter" idx="12"/>
          </p:nvPr>
        </p:nvSpPr>
        <p:spPr/>
        <p:txBody>
          <a:bodyPr/>
          <a:lstStyle/>
          <a:p>
            <a:fld id="{C465A074-71B0-1C47-A455-7677837C124E}" type="slidenum">
              <a:rPr lang="it-IT" smtClean="0"/>
              <a:pPr/>
              <a:t>10</a:t>
            </a:fld>
            <a:endParaRPr lang="it-IT"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4495800"/>
            <a:ext cx="2133600" cy="2133600"/>
          </a:xfrm>
          <a:prstGeom prst="rect">
            <a:avLst/>
          </a:prstGeom>
          <a:effectLst>
            <a:glow rad="228600">
              <a:schemeClr val="accent1">
                <a:satMod val="175000"/>
                <a:alpha val="40000"/>
              </a:schemeClr>
            </a:glow>
          </a:effectLst>
        </p:spPr>
      </p:pic>
    </p:spTree>
    <p:extLst>
      <p:ext uri="{BB962C8B-B14F-4D97-AF65-F5344CB8AC3E}">
        <p14:creationId xmlns:p14="http://schemas.microsoft.com/office/powerpoint/2010/main" val="2785215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Burglary &amp; Housebreaking </a:t>
            </a:r>
            <a:endParaRPr lang="en-US" dirty="0"/>
          </a:p>
        </p:txBody>
      </p:sp>
      <p:sp>
        <p:nvSpPr>
          <p:cNvPr id="3" name="Subtitle 2"/>
          <p:cNvSpPr>
            <a:spLocks noGrp="1"/>
          </p:cNvSpPr>
          <p:nvPr>
            <p:ph type="subTitle" idx="1"/>
          </p:nvPr>
        </p:nvSpPr>
        <p:spPr>
          <a:xfrm>
            <a:off x="347300" y="997139"/>
            <a:ext cx="8386686" cy="323165"/>
          </a:xfrm>
        </p:spPr>
        <p:txBody>
          <a:bodyPr/>
          <a:lstStyle/>
          <a:p>
            <a:r>
              <a:rPr lang="en-US" dirty="0" smtClean="0"/>
              <a:t>Conditions  </a:t>
            </a:r>
            <a:endParaRPr lang="en-US" dirty="0"/>
          </a:p>
        </p:txBody>
      </p:sp>
      <p:sp>
        <p:nvSpPr>
          <p:cNvPr id="4" name="Text Placeholder 3"/>
          <p:cNvSpPr>
            <a:spLocks noGrp="1"/>
          </p:cNvSpPr>
          <p:nvPr>
            <p:ph type="body" sz="quarter" idx="14"/>
          </p:nvPr>
        </p:nvSpPr>
        <p:spPr>
          <a:xfrm>
            <a:off x="347663" y="1524000"/>
            <a:ext cx="8391525" cy="4378325"/>
          </a:xfrm>
        </p:spPr>
        <p:txBody>
          <a:bodyPr/>
          <a:lstStyle/>
          <a:p>
            <a:r>
              <a:rPr lang="en-US" sz="1400" b="1" dirty="0" smtClean="0">
                <a:solidFill>
                  <a:srgbClr val="C00000"/>
                </a:solidFill>
              </a:rPr>
              <a:t>Book-Keeping Warranty</a:t>
            </a:r>
          </a:p>
          <a:p>
            <a:endParaRPr lang="en-US" sz="1400" b="1" dirty="0">
              <a:solidFill>
                <a:srgbClr val="C00000"/>
              </a:solidFill>
            </a:endParaRPr>
          </a:p>
          <a:p>
            <a:r>
              <a:rPr lang="en-US" sz="1400" dirty="0">
                <a:solidFill>
                  <a:srgbClr val="C00000"/>
                </a:solidFill>
              </a:rPr>
              <a:t>Warranted that the Insured </a:t>
            </a:r>
            <a:r>
              <a:rPr lang="en-US" sz="1400" dirty="0" smtClean="0">
                <a:solidFill>
                  <a:srgbClr val="C00000"/>
                </a:solidFill>
              </a:rPr>
              <a:t>shall </a:t>
            </a:r>
            <a:r>
              <a:rPr lang="en-US" sz="1400" dirty="0">
                <a:solidFill>
                  <a:srgbClr val="C00000"/>
                </a:solidFill>
              </a:rPr>
              <a:t>keep a complete set of </a:t>
            </a:r>
            <a:r>
              <a:rPr lang="en-US" sz="1400" dirty="0" smtClean="0">
                <a:solidFill>
                  <a:srgbClr val="C00000"/>
                </a:solidFill>
              </a:rPr>
              <a:t>Books, Accounts </a:t>
            </a:r>
            <a:r>
              <a:rPr lang="en-US" sz="1400" dirty="0">
                <a:solidFill>
                  <a:srgbClr val="C00000"/>
                </a:solidFill>
              </a:rPr>
              <a:t>and Stock Sheets or Stock Books showing a true </a:t>
            </a:r>
            <a:r>
              <a:rPr lang="en-US" sz="1400" dirty="0" smtClean="0">
                <a:solidFill>
                  <a:srgbClr val="C00000"/>
                </a:solidFill>
              </a:rPr>
              <a:t>and accurate </a:t>
            </a:r>
            <a:r>
              <a:rPr lang="en-US" sz="1400" dirty="0">
                <a:solidFill>
                  <a:srgbClr val="C00000"/>
                </a:solidFill>
              </a:rPr>
              <a:t>record of all business transactions, and Stock in </a:t>
            </a:r>
            <a:r>
              <a:rPr lang="en-US" sz="1400" dirty="0" smtClean="0">
                <a:solidFill>
                  <a:srgbClr val="C00000"/>
                </a:solidFill>
              </a:rPr>
              <a:t>hand, and </a:t>
            </a:r>
            <a:r>
              <a:rPr lang="en-US" sz="1400" dirty="0">
                <a:solidFill>
                  <a:srgbClr val="C00000"/>
                </a:solidFill>
              </a:rPr>
              <a:t>that such Books, Accounts and Stock Sheets or </a:t>
            </a:r>
            <a:r>
              <a:rPr lang="en-US" sz="1400" dirty="0" smtClean="0">
                <a:solidFill>
                  <a:srgbClr val="C00000"/>
                </a:solidFill>
              </a:rPr>
              <a:t>Stock </a:t>
            </a:r>
            <a:r>
              <a:rPr lang="en-US" sz="1400" b="1" u="sng" dirty="0" smtClean="0">
                <a:solidFill>
                  <a:srgbClr val="C00000"/>
                </a:solidFill>
              </a:rPr>
              <a:t>Books </a:t>
            </a:r>
            <a:r>
              <a:rPr lang="en-US" sz="1400" b="1" u="sng" dirty="0">
                <a:solidFill>
                  <a:srgbClr val="C00000"/>
                </a:solidFill>
              </a:rPr>
              <a:t>shall be locked in a fire-proof safe or removed to </a:t>
            </a:r>
            <a:r>
              <a:rPr lang="en-US" sz="1400" b="1" u="sng" dirty="0" smtClean="0">
                <a:solidFill>
                  <a:srgbClr val="C00000"/>
                </a:solidFill>
              </a:rPr>
              <a:t>another building </a:t>
            </a:r>
            <a:r>
              <a:rPr lang="en-US" sz="1400" b="1" u="sng" dirty="0">
                <a:solidFill>
                  <a:srgbClr val="C00000"/>
                </a:solidFill>
              </a:rPr>
              <a:t>at night and at all times when the premises are </a:t>
            </a:r>
            <a:r>
              <a:rPr lang="en-US" sz="1400" b="1" u="sng" dirty="0" smtClean="0">
                <a:solidFill>
                  <a:srgbClr val="C00000"/>
                </a:solidFill>
              </a:rPr>
              <a:t>not actually </a:t>
            </a:r>
            <a:r>
              <a:rPr lang="en-US" sz="1400" b="1" u="sng" dirty="0">
                <a:solidFill>
                  <a:srgbClr val="C00000"/>
                </a:solidFill>
              </a:rPr>
              <a:t>open for business</a:t>
            </a:r>
            <a:r>
              <a:rPr lang="en-US" sz="1400" dirty="0">
                <a:solidFill>
                  <a:srgbClr val="C00000"/>
                </a:solidFill>
              </a:rPr>
              <a:t>. This Warranty applies separately </a:t>
            </a:r>
            <a:r>
              <a:rPr lang="en-US" sz="1400" dirty="0" smtClean="0">
                <a:solidFill>
                  <a:srgbClr val="C00000"/>
                </a:solidFill>
              </a:rPr>
              <a:t>to each </a:t>
            </a:r>
            <a:r>
              <a:rPr lang="en-US" sz="1400" dirty="0">
                <a:solidFill>
                  <a:srgbClr val="C00000"/>
                </a:solidFill>
              </a:rPr>
              <a:t>and every business or branch business. Transfers </a:t>
            </a:r>
            <a:r>
              <a:rPr lang="en-US" sz="1400" dirty="0" smtClean="0">
                <a:solidFill>
                  <a:srgbClr val="C00000"/>
                </a:solidFill>
              </a:rPr>
              <a:t>of goods </a:t>
            </a:r>
            <a:r>
              <a:rPr lang="en-US" sz="1400" dirty="0">
                <a:solidFill>
                  <a:srgbClr val="C00000"/>
                </a:solidFill>
              </a:rPr>
              <a:t>from one premise to another shall be a </a:t>
            </a:r>
            <a:r>
              <a:rPr lang="en-US" sz="1400" dirty="0" smtClean="0">
                <a:solidFill>
                  <a:srgbClr val="C00000"/>
                </a:solidFill>
              </a:rPr>
              <a:t>business transaction </a:t>
            </a:r>
            <a:r>
              <a:rPr lang="en-US" sz="1400" dirty="0">
                <a:solidFill>
                  <a:srgbClr val="C00000"/>
                </a:solidFill>
              </a:rPr>
              <a:t>within the meaning of this Warranty. </a:t>
            </a:r>
            <a:endParaRPr lang="en-US" sz="1400" dirty="0" smtClean="0">
              <a:solidFill>
                <a:srgbClr val="C00000"/>
              </a:solidFill>
            </a:endParaRPr>
          </a:p>
          <a:p>
            <a:endParaRPr lang="en-US" sz="1400" b="1" dirty="0">
              <a:solidFill>
                <a:srgbClr val="C00000"/>
              </a:solidFill>
            </a:endParaRPr>
          </a:p>
          <a:p>
            <a:r>
              <a:rPr lang="en-US" sz="1400" b="1" dirty="0" smtClean="0">
                <a:solidFill>
                  <a:srgbClr val="C00000"/>
                </a:solidFill>
              </a:rPr>
              <a:t>Adequate Protection</a:t>
            </a:r>
          </a:p>
          <a:p>
            <a:endParaRPr lang="en-US" sz="1400" b="1" dirty="0">
              <a:solidFill>
                <a:srgbClr val="C00000"/>
              </a:solidFill>
            </a:endParaRPr>
          </a:p>
          <a:p>
            <a:r>
              <a:rPr lang="en-US" sz="1400" dirty="0">
                <a:solidFill>
                  <a:srgbClr val="C00000"/>
                </a:solidFill>
              </a:rPr>
              <a:t>It is further warranted that adequate protection to the </a:t>
            </a:r>
            <a:r>
              <a:rPr lang="en-US" sz="1400" dirty="0" smtClean="0">
                <a:solidFill>
                  <a:srgbClr val="C00000"/>
                </a:solidFill>
              </a:rPr>
              <a:t>doors, windows </a:t>
            </a:r>
            <a:r>
              <a:rPr lang="en-US" sz="1400" dirty="0">
                <a:solidFill>
                  <a:srgbClr val="C00000"/>
                </a:solidFill>
              </a:rPr>
              <a:t>and all other such openings in the premises </a:t>
            </a:r>
            <a:r>
              <a:rPr lang="en-US" sz="1400" dirty="0" smtClean="0">
                <a:solidFill>
                  <a:srgbClr val="C00000"/>
                </a:solidFill>
              </a:rPr>
              <a:t>are properly </a:t>
            </a:r>
            <a:r>
              <a:rPr lang="en-US" sz="1400" dirty="0">
                <a:solidFill>
                  <a:srgbClr val="C00000"/>
                </a:solidFill>
              </a:rPr>
              <a:t>maintained during the currency of the Policy</a:t>
            </a:r>
            <a:r>
              <a:rPr lang="en-US" sz="1400" dirty="0" smtClean="0">
                <a:solidFill>
                  <a:srgbClr val="C00000"/>
                </a:solidFill>
              </a:rPr>
              <a:t>.</a:t>
            </a:r>
          </a:p>
          <a:p>
            <a:endParaRPr lang="en-US" sz="1400" b="1" dirty="0" smtClean="0">
              <a:solidFill>
                <a:srgbClr val="C00000"/>
              </a:solidFill>
            </a:endParaRPr>
          </a:p>
          <a:p>
            <a:r>
              <a:rPr lang="en-US" sz="1400" b="1" dirty="0" smtClean="0">
                <a:solidFill>
                  <a:srgbClr val="C00000"/>
                </a:solidFill>
              </a:rPr>
              <a:t>Damage </a:t>
            </a:r>
            <a:r>
              <a:rPr lang="en-US" sz="1400" b="1" dirty="0">
                <a:solidFill>
                  <a:srgbClr val="C00000"/>
                </a:solidFill>
              </a:rPr>
              <a:t>Entry </a:t>
            </a:r>
            <a:r>
              <a:rPr lang="en-US" sz="1400" b="1" dirty="0" smtClean="0">
                <a:solidFill>
                  <a:srgbClr val="C00000"/>
                </a:solidFill>
              </a:rPr>
              <a:t>Warranty</a:t>
            </a:r>
          </a:p>
          <a:p>
            <a:endParaRPr lang="en-US" sz="1400" b="1" dirty="0">
              <a:solidFill>
                <a:srgbClr val="C00000"/>
              </a:solidFill>
            </a:endParaRPr>
          </a:p>
          <a:p>
            <a:r>
              <a:rPr lang="en-US" sz="1400" dirty="0">
                <a:solidFill>
                  <a:srgbClr val="C00000"/>
                </a:solidFill>
              </a:rPr>
              <a:t>Further warranted that there shall be actual visible </a:t>
            </a:r>
            <a:r>
              <a:rPr lang="en-US" sz="1400" dirty="0" smtClean="0">
                <a:solidFill>
                  <a:srgbClr val="C00000"/>
                </a:solidFill>
              </a:rPr>
              <a:t>damage caused </a:t>
            </a:r>
            <a:r>
              <a:rPr lang="en-US" sz="1400" dirty="0">
                <a:solidFill>
                  <a:srgbClr val="C00000"/>
                </a:solidFill>
              </a:rPr>
              <a:t>to the premises or part thereof or connected with violent and forcible entry in the premises.</a:t>
            </a:r>
          </a:p>
        </p:txBody>
      </p:sp>
      <p:sp>
        <p:nvSpPr>
          <p:cNvPr id="5" name="Text Placeholder 4"/>
          <p:cNvSpPr>
            <a:spLocks noGrp="1"/>
          </p:cNvSpPr>
          <p:nvPr>
            <p:ph type="body" sz="quarter" idx="15"/>
          </p:nvPr>
        </p:nvSpPr>
        <p:spPr/>
        <p:txBody>
          <a:bodyPr/>
          <a:lstStyle/>
          <a:p>
            <a:r>
              <a:rPr lang="en-US" dirty="0" smtClean="0"/>
              <a:t>Section 1</a:t>
            </a:r>
            <a:endParaRPr lang="en-US" dirty="0"/>
          </a:p>
        </p:txBody>
      </p:sp>
      <p:sp>
        <p:nvSpPr>
          <p:cNvPr id="6" name="Slide Number Placeholder 5"/>
          <p:cNvSpPr>
            <a:spLocks noGrp="1"/>
          </p:cNvSpPr>
          <p:nvPr>
            <p:ph type="sldNum" sz="quarter" idx="12"/>
          </p:nvPr>
        </p:nvSpPr>
        <p:spPr/>
        <p:txBody>
          <a:bodyPr/>
          <a:lstStyle/>
          <a:p>
            <a:fld id="{C465A074-71B0-1C47-A455-7677837C124E}" type="slidenum">
              <a:rPr lang="it-IT" smtClean="0"/>
              <a:pPr/>
              <a:t>11</a:t>
            </a:fld>
            <a:endParaRPr lang="it-IT"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10400" y="685800"/>
            <a:ext cx="1219200" cy="1238250"/>
          </a:xfrm>
          <a:prstGeom prst="rect">
            <a:avLst/>
          </a:prstGeom>
          <a:effectLst>
            <a:glow rad="228600">
              <a:schemeClr val="accent1">
                <a:satMod val="175000"/>
                <a:alpha val="40000"/>
              </a:schemeClr>
            </a:glow>
          </a:effectLst>
        </p:spPr>
      </p:pic>
    </p:spTree>
    <p:extLst>
      <p:ext uri="{BB962C8B-B14F-4D97-AF65-F5344CB8AC3E}">
        <p14:creationId xmlns:p14="http://schemas.microsoft.com/office/powerpoint/2010/main" val="23910547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Burglary &amp; Housebreaking </a:t>
            </a:r>
            <a:endParaRPr lang="en-US" dirty="0"/>
          </a:p>
        </p:txBody>
      </p:sp>
      <p:sp>
        <p:nvSpPr>
          <p:cNvPr id="3" name="Subtitle 2"/>
          <p:cNvSpPr>
            <a:spLocks noGrp="1"/>
          </p:cNvSpPr>
          <p:nvPr>
            <p:ph type="subTitle" idx="1"/>
          </p:nvPr>
        </p:nvSpPr>
        <p:spPr>
          <a:xfrm>
            <a:off x="347300" y="997139"/>
            <a:ext cx="8386686" cy="323165"/>
          </a:xfrm>
        </p:spPr>
        <p:txBody>
          <a:bodyPr/>
          <a:lstStyle/>
          <a:p>
            <a:r>
              <a:rPr lang="en-US" dirty="0" smtClean="0"/>
              <a:t>Conditions  </a:t>
            </a:r>
            <a:endParaRPr lang="en-US" dirty="0"/>
          </a:p>
        </p:txBody>
      </p:sp>
      <p:sp>
        <p:nvSpPr>
          <p:cNvPr id="4" name="Text Placeholder 3"/>
          <p:cNvSpPr>
            <a:spLocks noGrp="1"/>
          </p:cNvSpPr>
          <p:nvPr>
            <p:ph type="body" sz="quarter" idx="14"/>
          </p:nvPr>
        </p:nvSpPr>
        <p:spPr/>
        <p:txBody>
          <a:bodyPr/>
          <a:lstStyle/>
          <a:p>
            <a:r>
              <a:rPr lang="en-US" sz="1400" b="1" dirty="0" smtClean="0">
                <a:solidFill>
                  <a:srgbClr val="C00000"/>
                </a:solidFill>
              </a:rPr>
              <a:t>Protection</a:t>
            </a:r>
          </a:p>
          <a:p>
            <a:endParaRPr lang="en-US" sz="1400" b="1" dirty="0">
              <a:solidFill>
                <a:srgbClr val="C00000"/>
              </a:solidFill>
            </a:endParaRPr>
          </a:p>
          <a:p>
            <a:r>
              <a:rPr lang="en-US" sz="1400" dirty="0">
                <a:solidFill>
                  <a:srgbClr val="C00000"/>
                </a:solidFill>
              </a:rPr>
              <a:t>It is a condition precedent to liability under this Policy that:-</a:t>
            </a:r>
          </a:p>
          <a:p>
            <a:r>
              <a:rPr lang="en-US" sz="1400" dirty="0">
                <a:solidFill>
                  <a:srgbClr val="C00000"/>
                </a:solidFill>
              </a:rPr>
              <a:t>a) all protections in force at the premises at the inception </a:t>
            </a:r>
            <a:r>
              <a:rPr lang="en-US" sz="1400" dirty="0" smtClean="0">
                <a:solidFill>
                  <a:srgbClr val="C00000"/>
                </a:solidFill>
              </a:rPr>
              <a:t>of the </a:t>
            </a:r>
            <a:r>
              <a:rPr lang="en-US" sz="1400" dirty="0">
                <a:solidFill>
                  <a:srgbClr val="C00000"/>
                </a:solidFill>
              </a:rPr>
              <a:t>cover or subsequently as stipulated by or agreed </a:t>
            </a:r>
            <a:r>
              <a:rPr lang="en-US" sz="1400" dirty="0" smtClean="0">
                <a:solidFill>
                  <a:srgbClr val="C00000"/>
                </a:solidFill>
              </a:rPr>
              <a:t>by the </a:t>
            </a:r>
            <a:r>
              <a:rPr lang="en-US" sz="1400" dirty="0">
                <a:solidFill>
                  <a:srgbClr val="C00000"/>
                </a:solidFill>
              </a:rPr>
              <a:t>Company shall be in full operation securing </a:t>
            </a:r>
            <a:r>
              <a:rPr lang="en-US" sz="1400" dirty="0" smtClean="0">
                <a:solidFill>
                  <a:srgbClr val="C00000"/>
                </a:solidFill>
              </a:rPr>
              <a:t>the premises</a:t>
            </a:r>
            <a:r>
              <a:rPr lang="en-US" sz="1400" dirty="0">
                <a:solidFill>
                  <a:srgbClr val="C00000"/>
                </a:solidFill>
              </a:rPr>
              <a:t>, whether the premises are closed for business </a:t>
            </a:r>
            <a:r>
              <a:rPr lang="en-US" sz="1400" dirty="0" smtClean="0">
                <a:solidFill>
                  <a:srgbClr val="C00000"/>
                </a:solidFill>
              </a:rPr>
              <a:t>or left </a:t>
            </a:r>
            <a:r>
              <a:rPr lang="en-US" sz="1400" dirty="0">
                <a:solidFill>
                  <a:srgbClr val="C00000"/>
                </a:solidFill>
              </a:rPr>
              <a:t>unattended.</a:t>
            </a:r>
          </a:p>
          <a:p>
            <a:r>
              <a:rPr lang="en-US" sz="1400" dirty="0">
                <a:solidFill>
                  <a:srgbClr val="C00000"/>
                </a:solidFill>
              </a:rPr>
              <a:t>b) any keys for the premises and or intruder alarm </a:t>
            </a:r>
            <a:r>
              <a:rPr lang="en-US" sz="1400" dirty="0" smtClean="0">
                <a:solidFill>
                  <a:srgbClr val="C00000"/>
                </a:solidFill>
              </a:rPr>
              <a:t>systems or </a:t>
            </a:r>
            <a:r>
              <a:rPr lang="en-US" sz="1400" dirty="0">
                <a:solidFill>
                  <a:srgbClr val="C00000"/>
                </a:solidFill>
              </a:rPr>
              <a:t>safes and /or strong rooms and /or any </a:t>
            </a:r>
            <a:r>
              <a:rPr lang="en-US" sz="1400" dirty="0" smtClean="0">
                <a:solidFill>
                  <a:srgbClr val="C00000"/>
                </a:solidFill>
              </a:rPr>
              <a:t> other secured area </a:t>
            </a:r>
            <a:r>
              <a:rPr lang="en-US" sz="1400" dirty="0">
                <a:solidFill>
                  <a:srgbClr val="C00000"/>
                </a:solidFill>
              </a:rPr>
              <a:t>or device in which insured property is kept </a:t>
            </a:r>
            <a:r>
              <a:rPr lang="en-US" sz="1400" dirty="0" smtClean="0">
                <a:solidFill>
                  <a:srgbClr val="C00000"/>
                </a:solidFill>
              </a:rPr>
              <a:t>and removed </a:t>
            </a:r>
            <a:r>
              <a:rPr lang="en-US" sz="1400" dirty="0">
                <a:solidFill>
                  <a:srgbClr val="C00000"/>
                </a:solidFill>
              </a:rPr>
              <a:t>from the premises whenever the premises </a:t>
            </a:r>
            <a:r>
              <a:rPr lang="en-US" sz="1400" dirty="0" smtClean="0">
                <a:solidFill>
                  <a:srgbClr val="C00000"/>
                </a:solidFill>
              </a:rPr>
              <a:t>are closed </a:t>
            </a:r>
            <a:r>
              <a:rPr lang="en-US" sz="1400" dirty="0">
                <a:solidFill>
                  <a:srgbClr val="C00000"/>
                </a:solidFill>
              </a:rPr>
              <a:t>for business or left unattended.</a:t>
            </a:r>
          </a:p>
          <a:p>
            <a:r>
              <a:rPr lang="en-US" sz="1400" dirty="0">
                <a:solidFill>
                  <a:srgbClr val="C00000"/>
                </a:solidFill>
              </a:rPr>
              <a:t>c) the Insured maintains the secrecy of codes for </a:t>
            </a:r>
            <a:r>
              <a:rPr lang="en-US" sz="1400" dirty="0" smtClean="0">
                <a:solidFill>
                  <a:srgbClr val="C00000"/>
                </a:solidFill>
              </a:rPr>
              <a:t>the Intruder </a:t>
            </a:r>
            <a:r>
              <a:rPr lang="en-US" sz="1400" dirty="0">
                <a:solidFill>
                  <a:srgbClr val="C00000"/>
                </a:solidFill>
              </a:rPr>
              <a:t>Alarm Installation to </a:t>
            </a:r>
            <a:r>
              <a:rPr lang="en-US" sz="1400" dirty="0" err="1">
                <a:solidFill>
                  <a:srgbClr val="C00000"/>
                </a:solidFill>
              </a:rPr>
              <a:t>authorised</a:t>
            </a:r>
            <a:r>
              <a:rPr lang="en-US" sz="1400" dirty="0">
                <a:solidFill>
                  <a:srgbClr val="C00000"/>
                </a:solidFill>
              </a:rPr>
              <a:t> persons and </a:t>
            </a:r>
            <a:r>
              <a:rPr lang="en-US" sz="1400" dirty="0" smtClean="0">
                <a:solidFill>
                  <a:srgbClr val="C00000"/>
                </a:solidFill>
              </a:rPr>
              <a:t>no details </a:t>
            </a:r>
            <a:r>
              <a:rPr lang="en-US" sz="1400" dirty="0">
                <a:solidFill>
                  <a:srgbClr val="C00000"/>
                </a:solidFill>
              </a:rPr>
              <a:t>of the same are left on.</a:t>
            </a:r>
          </a:p>
        </p:txBody>
      </p:sp>
      <p:sp>
        <p:nvSpPr>
          <p:cNvPr id="5" name="Text Placeholder 4"/>
          <p:cNvSpPr>
            <a:spLocks noGrp="1"/>
          </p:cNvSpPr>
          <p:nvPr>
            <p:ph type="body" sz="quarter" idx="15"/>
          </p:nvPr>
        </p:nvSpPr>
        <p:spPr/>
        <p:txBody>
          <a:bodyPr/>
          <a:lstStyle/>
          <a:p>
            <a:r>
              <a:rPr lang="en-US" dirty="0" smtClean="0"/>
              <a:t>Section 1</a:t>
            </a:r>
            <a:endParaRPr lang="en-US" dirty="0"/>
          </a:p>
        </p:txBody>
      </p:sp>
      <p:sp>
        <p:nvSpPr>
          <p:cNvPr id="6" name="Slide Number Placeholder 5"/>
          <p:cNvSpPr>
            <a:spLocks noGrp="1"/>
          </p:cNvSpPr>
          <p:nvPr>
            <p:ph type="sldNum" sz="quarter" idx="12"/>
          </p:nvPr>
        </p:nvSpPr>
        <p:spPr/>
        <p:txBody>
          <a:bodyPr/>
          <a:lstStyle/>
          <a:p>
            <a:fld id="{C465A074-71B0-1C47-A455-7677837C124E}" type="slidenum">
              <a:rPr lang="it-IT" smtClean="0"/>
              <a:pPr/>
              <a:t>12</a:t>
            </a:fld>
            <a:endParaRPr lang="it-IT"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7675" y="4419600"/>
            <a:ext cx="2143125" cy="2133600"/>
          </a:xfrm>
          <a:prstGeom prst="rect">
            <a:avLst/>
          </a:prstGeom>
          <a:effectLst>
            <a:glow rad="228600">
              <a:schemeClr val="accent1">
                <a:satMod val="175000"/>
                <a:alpha val="40000"/>
              </a:schemeClr>
            </a:glow>
          </a:effectLst>
        </p:spPr>
      </p:pic>
    </p:spTree>
    <p:extLst>
      <p:ext uri="{BB962C8B-B14F-4D97-AF65-F5344CB8AC3E}">
        <p14:creationId xmlns:p14="http://schemas.microsoft.com/office/powerpoint/2010/main" val="35265874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Burglary &amp; Housebreaking </a:t>
            </a:r>
            <a:endParaRPr lang="en-US" dirty="0"/>
          </a:p>
        </p:txBody>
      </p:sp>
      <p:sp>
        <p:nvSpPr>
          <p:cNvPr id="3" name="Subtitle 2"/>
          <p:cNvSpPr>
            <a:spLocks noGrp="1"/>
          </p:cNvSpPr>
          <p:nvPr>
            <p:ph type="subTitle" idx="1"/>
          </p:nvPr>
        </p:nvSpPr>
        <p:spPr>
          <a:xfrm>
            <a:off x="347300" y="997139"/>
            <a:ext cx="8386686" cy="323165"/>
          </a:xfrm>
        </p:spPr>
        <p:txBody>
          <a:bodyPr/>
          <a:lstStyle/>
          <a:p>
            <a:r>
              <a:rPr lang="en-US" dirty="0" smtClean="0"/>
              <a:t>Conditions  </a:t>
            </a:r>
            <a:endParaRPr lang="en-US" dirty="0"/>
          </a:p>
        </p:txBody>
      </p:sp>
      <p:sp>
        <p:nvSpPr>
          <p:cNvPr id="4" name="Text Placeholder 3"/>
          <p:cNvSpPr>
            <a:spLocks noGrp="1"/>
          </p:cNvSpPr>
          <p:nvPr>
            <p:ph type="body" sz="quarter" idx="14"/>
          </p:nvPr>
        </p:nvSpPr>
        <p:spPr/>
        <p:txBody>
          <a:bodyPr/>
          <a:lstStyle/>
          <a:p>
            <a:r>
              <a:rPr lang="en-US" sz="1400" b="1" dirty="0">
                <a:solidFill>
                  <a:srgbClr val="C00000"/>
                </a:solidFill>
              </a:rPr>
              <a:t>Reinstatement after settlement of a </a:t>
            </a:r>
            <a:r>
              <a:rPr lang="en-US" sz="1400" b="1" dirty="0" smtClean="0">
                <a:solidFill>
                  <a:srgbClr val="C00000"/>
                </a:solidFill>
              </a:rPr>
              <a:t>claim</a:t>
            </a:r>
          </a:p>
          <a:p>
            <a:endParaRPr lang="en-US" sz="1400" b="1" dirty="0">
              <a:solidFill>
                <a:srgbClr val="C00000"/>
              </a:solidFill>
            </a:endParaRPr>
          </a:p>
          <a:p>
            <a:r>
              <a:rPr lang="en-US" sz="1400" dirty="0">
                <a:solidFill>
                  <a:srgbClr val="C00000"/>
                </a:solidFill>
              </a:rPr>
              <a:t>All sums which may from time to time be paid by way </a:t>
            </a:r>
            <a:r>
              <a:rPr lang="en-US" sz="1400" dirty="0" smtClean="0">
                <a:solidFill>
                  <a:srgbClr val="C00000"/>
                </a:solidFill>
              </a:rPr>
              <a:t>of indemnity </a:t>
            </a:r>
            <a:r>
              <a:rPr lang="en-US" sz="1400" dirty="0">
                <a:solidFill>
                  <a:srgbClr val="C00000"/>
                </a:solidFill>
              </a:rPr>
              <a:t>under this Policy in any one Period of </a:t>
            </a:r>
            <a:r>
              <a:rPr lang="en-US" sz="1400" dirty="0" smtClean="0">
                <a:solidFill>
                  <a:srgbClr val="C00000"/>
                </a:solidFill>
              </a:rPr>
              <a:t>Insurance shall </a:t>
            </a:r>
            <a:r>
              <a:rPr lang="en-US" sz="1400" dirty="0">
                <a:solidFill>
                  <a:srgbClr val="C00000"/>
                </a:solidFill>
              </a:rPr>
              <a:t>be accounted in diminution of the Total Sum </a:t>
            </a:r>
            <a:r>
              <a:rPr lang="en-US" sz="1400" dirty="0" smtClean="0">
                <a:solidFill>
                  <a:srgbClr val="C00000"/>
                </a:solidFill>
              </a:rPr>
              <a:t>Insured so </a:t>
            </a:r>
            <a:r>
              <a:rPr lang="en-US" sz="1400" dirty="0">
                <a:solidFill>
                  <a:srgbClr val="C00000"/>
                </a:solidFill>
              </a:rPr>
              <a:t>that in case of any subsequent event giving rise to </a:t>
            </a:r>
            <a:r>
              <a:rPr lang="en-US" sz="1400" dirty="0" smtClean="0">
                <a:solidFill>
                  <a:srgbClr val="C00000"/>
                </a:solidFill>
              </a:rPr>
              <a:t>a claim </a:t>
            </a:r>
            <a:r>
              <a:rPr lang="en-US" sz="1400" dirty="0">
                <a:solidFill>
                  <a:srgbClr val="C00000"/>
                </a:solidFill>
              </a:rPr>
              <a:t>occurring during the same period the total </a:t>
            </a:r>
            <a:r>
              <a:rPr lang="en-US" sz="1400" dirty="0" smtClean="0">
                <a:solidFill>
                  <a:srgbClr val="C00000"/>
                </a:solidFill>
              </a:rPr>
              <a:t>amount payable </a:t>
            </a:r>
            <a:r>
              <a:rPr lang="en-US" sz="1400" dirty="0">
                <a:solidFill>
                  <a:srgbClr val="C00000"/>
                </a:solidFill>
              </a:rPr>
              <a:t>during that period by the Company shall not </a:t>
            </a:r>
            <a:r>
              <a:rPr lang="en-US" sz="1400" dirty="0" smtClean="0">
                <a:solidFill>
                  <a:srgbClr val="C00000"/>
                </a:solidFill>
              </a:rPr>
              <a:t>in any </a:t>
            </a:r>
            <a:r>
              <a:rPr lang="en-US" sz="1400" dirty="0">
                <a:solidFill>
                  <a:srgbClr val="C00000"/>
                </a:solidFill>
              </a:rPr>
              <a:t>case exceed the Total Sum Insured. </a:t>
            </a:r>
            <a:endParaRPr lang="en-US" sz="1400" dirty="0" smtClean="0">
              <a:solidFill>
                <a:srgbClr val="C00000"/>
              </a:solidFill>
            </a:endParaRPr>
          </a:p>
          <a:p>
            <a:endParaRPr lang="en-US" sz="1400" dirty="0" smtClean="0">
              <a:solidFill>
                <a:srgbClr val="C00000"/>
              </a:solidFill>
            </a:endParaRPr>
          </a:p>
          <a:p>
            <a:r>
              <a:rPr lang="en-US" sz="1400" dirty="0" smtClean="0">
                <a:solidFill>
                  <a:srgbClr val="C00000"/>
                </a:solidFill>
              </a:rPr>
              <a:t>In </a:t>
            </a:r>
            <a:r>
              <a:rPr lang="en-US" sz="1400" dirty="0">
                <a:solidFill>
                  <a:srgbClr val="C00000"/>
                </a:solidFill>
              </a:rPr>
              <a:t>the event </a:t>
            </a:r>
            <a:r>
              <a:rPr lang="en-US" sz="1400" dirty="0" smtClean="0">
                <a:solidFill>
                  <a:srgbClr val="C00000"/>
                </a:solidFill>
              </a:rPr>
              <a:t>of the </a:t>
            </a:r>
            <a:r>
              <a:rPr lang="en-US" sz="1400" dirty="0">
                <a:solidFill>
                  <a:srgbClr val="C00000"/>
                </a:solidFill>
              </a:rPr>
              <a:t>property lost, destroyed or damaged being replaced </a:t>
            </a:r>
            <a:r>
              <a:rPr lang="en-US" sz="1400" dirty="0" smtClean="0">
                <a:solidFill>
                  <a:srgbClr val="C00000"/>
                </a:solidFill>
              </a:rPr>
              <a:t>by other </a:t>
            </a:r>
            <a:r>
              <a:rPr lang="en-US" sz="1400" dirty="0">
                <a:solidFill>
                  <a:srgbClr val="C00000"/>
                </a:solidFill>
              </a:rPr>
              <a:t>property, the Company will at the Insured’s </a:t>
            </a:r>
            <a:r>
              <a:rPr lang="en-US" sz="1400" dirty="0" smtClean="0">
                <a:solidFill>
                  <a:srgbClr val="C00000"/>
                </a:solidFill>
              </a:rPr>
              <a:t>request extend </a:t>
            </a:r>
            <a:r>
              <a:rPr lang="en-US" sz="1400" dirty="0">
                <a:solidFill>
                  <a:srgbClr val="C00000"/>
                </a:solidFill>
              </a:rPr>
              <a:t>this insurance by endorsement to include </a:t>
            </a:r>
            <a:r>
              <a:rPr lang="en-US" sz="1400" dirty="0" smtClean="0">
                <a:solidFill>
                  <a:srgbClr val="C00000"/>
                </a:solidFill>
              </a:rPr>
              <a:t>such property </a:t>
            </a:r>
            <a:r>
              <a:rPr lang="en-US" sz="1400" dirty="0">
                <a:solidFill>
                  <a:srgbClr val="C00000"/>
                </a:solidFill>
              </a:rPr>
              <a:t>upon payment of the appropriate </a:t>
            </a:r>
            <a:r>
              <a:rPr lang="en-US" sz="1400" dirty="0" smtClean="0">
                <a:solidFill>
                  <a:srgbClr val="C00000"/>
                </a:solidFill>
              </a:rPr>
              <a:t>pro-rata additional </a:t>
            </a:r>
            <a:r>
              <a:rPr lang="en-US" sz="1400" dirty="0">
                <a:solidFill>
                  <a:srgbClr val="C00000"/>
                </a:solidFill>
              </a:rPr>
              <a:t>premium.</a:t>
            </a:r>
          </a:p>
        </p:txBody>
      </p:sp>
      <p:sp>
        <p:nvSpPr>
          <p:cNvPr id="5" name="Text Placeholder 4"/>
          <p:cNvSpPr>
            <a:spLocks noGrp="1"/>
          </p:cNvSpPr>
          <p:nvPr>
            <p:ph type="body" sz="quarter" idx="15"/>
          </p:nvPr>
        </p:nvSpPr>
        <p:spPr/>
        <p:txBody>
          <a:bodyPr/>
          <a:lstStyle/>
          <a:p>
            <a:r>
              <a:rPr lang="en-US" dirty="0" smtClean="0"/>
              <a:t>Section 1</a:t>
            </a:r>
            <a:endParaRPr lang="en-US" dirty="0"/>
          </a:p>
        </p:txBody>
      </p:sp>
      <p:sp>
        <p:nvSpPr>
          <p:cNvPr id="6" name="Slide Number Placeholder 5"/>
          <p:cNvSpPr>
            <a:spLocks noGrp="1"/>
          </p:cNvSpPr>
          <p:nvPr>
            <p:ph type="sldNum" sz="quarter" idx="12"/>
          </p:nvPr>
        </p:nvSpPr>
        <p:spPr/>
        <p:txBody>
          <a:bodyPr/>
          <a:lstStyle/>
          <a:p>
            <a:fld id="{C465A074-71B0-1C47-A455-7677837C124E}" type="slidenum">
              <a:rPr lang="it-IT" smtClean="0"/>
              <a:pPr/>
              <a:t>13</a:t>
            </a:fld>
            <a:endParaRPr lang="it-IT"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8625" y="4429125"/>
            <a:ext cx="2619375" cy="1743075"/>
          </a:xfrm>
          <a:prstGeom prst="rect">
            <a:avLst/>
          </a:prstGeom>
          <a:effectLst>
            <a:glow rad="228600">
              <a:schemeClr val="accent1">
                <a:satMod val="175000"/>
                <a:alpha val="40000"/>
              </a:schemeClr>
            </a:glow>
          </a:effectLst>
        </p:spPr>
      </p:pic>
    </p:spTree>
    <p:extLst>
      <p:ext uri="{BB962C8B-B14F-4D97-AF65-F5344CB8AC3E}">
        <p14:creationId xmlns:p14="http://schemas.microsoft.com/office/powerpoint/2010/main" val="18887469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smtClean="0"/>
              <a:t>Section 2</a:t>
            </a:r>
            <a:endParaRPr lang="en-US" dirty="0"/>
          </a:p>
        </p:txBody>
      </p:sp>
      <p:sp>
        <p:nvSpPr>
          <p:cNvPr id="3" name="Subtitle 2"/>
          <p:cNvSpPr>
            <a:spLocks noGrp="1"/>
          </p:cNvSpPr>
          <p:nvPr>
            <p:ph type="subTitle" idx="1"/>
          </p:nvPr>
        </p:nvSpPr>
        <p:spPr/>
        <p:txBody>
          <a:bodyPr/>
          <a:lstStyle/>
          <a:p>
            <a:r>
              <a:rPr lang="en-US" dirty="0" smtClean="0"/>
              <a:t>Money – In safe / In till / In transit </a:t>
            </a:r>
            <a:endParaRPr lang="en-US" dirty="0"/>
          </a:p>
        </p:txBody>
      </p:sp>
      <p:sp>
        <p:nvSpPr>
          <p:cNvPr id="4" name="Title 3"/>
          <p:cNvSpPr>
            <a:spLocks noGrp="1"/>
          </p:cNvSpPr>
          <p:nvPr>
            <p:ph type="ctrTitle"/>
          </p:nvPr>
        </p:nvSpPr>
        <p:spPr/>
        <p:txBody>
          <a:bodyPr/>
          <a:lstStyle/>
          <a:p>
            <a:r>
              <a:rPr lang="en-US" dirty="0" smtClean="0"/>
              <a:t>Money Insurance </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3709480"/>
            <a:ext cx="4023241" cy="2453196"/>
          </a:xfrm>
          <a:prstGeom prst="rect">
            <a:avLst/>
          </a:prstGeom>
          <a:effectLst>
            <a:glow rad="228600">
              <a:schemeClr val="accent1">
                <a:satMod val="175000"/>
                <a:alpha val="40000"/>
              </a:schemeClr>
            </a:glow>
          </a:effectLst>
        </p:spPr>
      </p:pic>
    </p:spTree>
    <p:extLst>
      <p:ext uri="{BB962C8B-B14F-4D97-AF65-F5344CB8AC3E}">
        <p14:creationId xmlns:p14="http://schemas.microsoft.com/office/powerpoint/2010/main" val="36060242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Money Insurance </a:t>
            </a:r>
            <a:endParaRPr lang="en-US" dirty="0"/>
          </a:p>
        </p:txBody>
      </p:sp>
      <p:sp>
        <p:nvSpPr>
          <p:cNvPr id="3" name="Subtitle 2"/>
          <p:cNvSpPr>
            <a:spLocks noGrp="1"/>
          </p:cNvSpPr>
          <p:nvPr>
            <p:ph type="subTitle" idx="1"/>
          </p:nvPr>
        </p:nvSpPr>
        <p:spPr>
          <a:xfrm>
            <a:off x="347300" y="997139"/>
            <a:ext cx="8386686" cy="323165"/>
          </a:xfrm>
        </p:spPr>
        <p:txBody>
          <a:bodyPr/>
          <a:lstStyle/>
          <a:p>
            <a:r>
              <a:rPr lang="en-US" dirty="0" smtClean="0"/>
              <a:t>Operative clause  </a:t>
            </a:r>
            <a:endParaRPr lang="en-US" dirty="0"/>
          </a:p>
        </p:txBody>
      </p:sp>
      <p:sp>
        <p:nvSpPr>
          <p:cNvPr id="4" name="Text Placeholder 3"/>
          <p:cNvSpPr>
            <a:spLocks noGrp="1"/>
          </p:cNvSpPr>
          <p:nvPr>
            <p:ph type="body" sz="quarter" idx="14"/>
          </p:nvPr>
        </p:nvSpPr>
        <p:spPr>
          <a:xfrm>
            <a:off x="347663" y="1447800"/>
            <a:ext cx="8391525" cy="4378325"/>
          </a:xfrm>
        </p:spPr>
        <p:txBody>
          <a:bodyPr/>
          <a:lstStyle/>
          <a:p>
            <a:r>
              <a:rPr lang="en-US" sz="1400" dirty="0">
                <a:solidFill>
                  <a:srgbClr val="C00000"/>
                </a:solidFill>
              </a:rPr>
              <a:t>The Company will indemnify the Insured</a:t>
            </a:r>
            <a:r>
              <a:rPr lang="en-US" sz="1400" dirty="0" smtClean="0">
                <a:solidFill>
                  <a:srgbClr val="C00000"/>
                </a:solidFill>
              </a:rPr>
              <a:t>:</a:t>
            </a:r>
          </a:p>
          <a:p>
            <a:endParaRPr lang="en-US" sz="1400" dirty="0">
              <a:solidFill>
                <a:srgbClr val="C00000"/>
              </a:solidFill>
            </a:endParaRPr>
          </a:p>
          <a:p>
            <a:r>
              <a:rPr lang="en-US" sz="1400" dirty="0" smtClean="0">
                <a:solidFill>
                  <a:srgbClr val="C00000"/>
                </a:solidFill>
              </a:rPr>
              <a:t>1. </a:t>
            </a:r>
            <a:r>
              <a:rPr lang="en-US" sz="1400" dirty="0">
                <a:solidFill>
                  <a:srgbClr val="C00000"/>
                </a:solidFill>
              </a:rPr>
              <a:t>Up to the Limit of Indemnity specified in </a:t>
            </a:r>
            <a:r>
              <a:rPr lang="en-US" sz="1400" dirty="0" smtClean="0">
                <a:solidFill>
                  <a:srgbClr val="C00000"/>
                </a:solidFill>
              </a:rPr>
              <a:t>the Schedule </a:t>
            </a:r>
            <a:r>
              <a:rPr lang="en-US" sz="1400" dirty="0">
                <a:solidFill>
                  <a:srgbClr val="C00000"/>
                </a:solidFill>
              </a:rPr>
              <a:t>for the </a:t>
            </a:r>
            <a:r>
              <a:rPr lang="en-US" sz="1400" b="1" dirty="0">
                <a:solidFill>
                  <a:srgbClr val="C00000"/>
                </a:solidFill>
              </a:rPr>
              <a:t>loss In Transit of Money </a:t>
            </a:r>
            <a:r>
              <a:rPr lang="en-US" sz="1400" dirty="0">
                <a:solidFill>
                  <a:srgbClr val="C00000"/>
                </a:solidFill>
              </a:rPr>
              <a:t>whilst</a:t>
            </a:r>
          </a:p>
          <a:p>
            <a:r>
              <a:rPr lang="en-US" sz="1400" dirty="0">
                <a:solidFill>
                  <a:srgbClr val="C00000"/>
                </a:solidFill>
              </a:rPr>
              <a:t>carried by the Insured or its </a:t>
            </a:r>
            <a:r>
              <a:rPr lang="en-US" sz="1400" dirty="0" err="1">
                <a:solidFill>
                  <a:srgbClr val="C00000"/>
                </a:solidFill>
              </a:rPr>
              <a:t>authorised</a:t>
            </a:r>
            <a:r>
              <a:rPr lang="en-US" sz="1400" dirty="0">
                <a:solidFill>
                  <a:srgbClr val="C00000"/>
                </a:solidFill>
              </a:rPr>
              <a:t> </a:t>
            </a:r>
            <a:r>
              <a:rPr lang="en-US" sz="1400" dirty="0" smtClean="0">
                <a:solidFill>
                  <a:srgbClr val="C00000"/>
                </a:solidFill>
              </a:rPr>
              <a:t>Employee caused </a:t>
            </a:r>
            <a:r>
              <a:rPr lang="en-US" sz="1400" dirty="0">
                <a:solidFill>
                  <a:srgbClr val="C00000"/>
                </a:solidFill>
              </a:rPr>
              <a:t>by Robbery, Theft or any other fortuitous</a:t>
            </a:r>
          </a:p>
          <a:p>
            <a:r>
              <a:rPr lang="en-US" sz="1400" dirty="0">
                <a:solidFill>
                  <a:srgbClr val="C00000"/>
                </a:solidFill>
              </a:rPr>
              <a:t>event, and/or</a:t>
            </a:r>
          </a:p>
          <a:p>
            <a:r>
              <a:rPr lang="en-US" sz="1400" dirty="0" smtClean="0">
                <a:solidFill>
                  <a:srgbClr val="C00000"/>
                </a:solidFill>
              </a:rPr>
              <a:t>2. </a:t>
            </a:r>
            <a:r>
              <a:rPr lang="en-US" sz="1400" dirty="0">
                <a:solidFill>
                  <a:srgbClr val="C00000"/>
                </a:solidFill>
              </a:rPr>
              <a:t>Up to the Limit of Indemnity specified in </a:t>
            </a:r>
            <a:r>
              <a:rPr lang="en-US" sz="1400" dirty="0" smtClean="0">
                <a:solidFill>
                  <a:srgbClr val="C00000"/>
                </a:solidFill>
              </a:rPr>
              <a:t>the Schedule </a:t>
            </a:r>
            <a:r>
              <a:rPr lang="en-US" sz="1400" dirty="0">
                <a:solidFill>
                  <a:srgbClr val="C00000"/>
                </a:solidFill>
              </a:rPr>
              <a:t>for the </a:t>
            </a:r>
            <a:r>
              <a:rPr lang="en-US" sz="1400" b="1" dirty="0">
                <a:solidFill>
                  <a:srgbClr val="C00000"/>
                </a:solidFill>
              </a:rPr>
              <a:t>loss of Money from a Safe </a:t>
            </a:r>
            <a:r>
              <a:rPr lang="en-US" sz="1400" dirty="0">
                <a:solidFill>
                  <a:srgbClr val="C00000"/>
                </a:solidFill>
              </a:rPr>
              <a:t>and/or</a:t>
            </a:r>
          </a:p>
          <a:p>
            <a:r>
              <a:rPr lang="en-US" sz="1400" dirty="0">
                <a:solidFill>
                  <a:srgbClr val="C00000"/>
                </a:solidFill>
              </a:rPr>
              <a:t>Strong Room in the premises mentioned in </a:t>
            </a:r>
            <a:r>
              <a:rPr lang="en-US" sz="1400" dirty="0" smtClean="0">
                <a:solidFill>
                  <a:srgbClr val="C00000"/>
                </a:solidFill>
              </a:rPr>
              <a:t>the Schedule </a:t>
            </a:r>
            <a:r>
              <a:rPr lang="en-US" sz="1400" dirty="0">
                <a:solidFill>
                  <a:srgbClr val="C00000"/>
                </a:solidFill>
              </a:rPr>
              <a:t>caused by Burglary or Robbery</a:t>
            </a:r>
          </a:p>
          <a:p>
            <a:r>
              <a:rPr lang="en-US" sz="1400" dirty="0" smtClean="0">
                <a:solidFill>
                  <a:srgbClr val="C00000"/>
                </a:solidFill>
              </a:rPr>
              <a:t>3. </a:t>
            </a:r>
            <a:r>
              <a:rPr lang="en-US" sz="1400" dirty="0">
                <a:solidFill>
                  <a:srgbClr val="C00000"/>
                </a:solidFill>
              </a:rPr>
              <a:t>Up to the Limit of Indemnity specified in </a:t>
            </a:r>
            <a:r>
              <a:rPr lang="en-US" sz="1400" dirty="0" smtClean="0">
                <a:solidFill>
                  <a:srgbClr val="C00000"/>
                </a:solidFill>
              </a:rPr>
              <a:t>the Schedule </a:t>
            </a:r>
            <a:r>
              <a:rPr lang="en-US" sz="1400" dirty="0">
                <a:solidFill>
                  <a:srgbClr val="C00000"/>
                </a:solidFill>
              </a:rPr>
              <a:t>for the </a:t>
            </a:r>
            <a:r>
              <a:rPr lang="en-US" sz="1400" b="1" dirty="0">
                <a:solidFill>
                  <a:srgbClr val="C00000"/>
                </a:solidFill>
              </a:rPr>
              <a:t>loss of Money from the Insured’s</a:t>
            </a:r>
          </a:p>
          <a:p>
            <a:r>
              <a:rPr lang="en-US" sz="1400" b="1" dirty="0">
                <a:solidFill>
                  <a:srgbClr val="C00000"/>
                </a:solidFill>
              </a:rPr>
              <a:t>cash counter</a:t>
            </a:r>
            <a:r>
              <a:rPr lang="en-US" sz="1400" dirty="0">
                <a:solidFill>
                  <a:srgbClr val="C00000"/>
                </a:solidFill>
              </a:rPr>
              <a:t> in the premises mentioned in </a:t>
            </a:r>
            <a:r>
              <a:rPr lang="en-US" sz="1400" dirty="0" smtClean="0">
                <a:solidFill>
                  <a:srgbClr val="C00000"/>
                </a:solidFill>
              </a:rPr>
              <a:t>the Schedule </a:t>
            </a:r>
            <a:r>
              <a:rPr lang="en-US" sz="1400" dirty="0">
                <a:solidFill>
                  <a:srgbClr val="C00000"/>
                </a:solidFill>
              </a:rPr>
              <a:t>during office hours caused </a:t>
            </a:r>
            <a:r>
              <a:rPr lang="en-US" sz="1400" dirty="0" smtClean="0">
                <a:solidFill>
                  <a:srgbClr val="C00000"/>
                </a:solidFill>
              </a:rPr>
              <a:t>by Housebreaking </a:t>
            </a:r>
            <a:r>
              <a:rPr lang="en-US" sz="1400" dirty="0">
                <a:solidFill>
                  <a:srgbClr val="C00000"/>
                </a:solidFill>
              </a:rPr>
              <a:t>or Robbery.</a:t>
            </a:r>
          </a:p>
          <a:p>
            <a:r>
              <a:rPr lang="en-US" sz="1400" dirty="0">
                <a:solidFill>
                  <a:srgbClr val="C00000"/>
                </a:solidFill>
              </a:rPr>
              <a:t>Provided that the insured event mentioned above </a:t>
            </a:r>
            <a:r>
              <a:rPr lang="en-US" sz="1400" dirty="0" smtClean="0">
                <a:solidFill>
                  <a:srgbClr val="C00000"/>
                </a:solidFill>
              </a:rPr>
              <a:t>occurs </a:t>
            </a:r>
            <a:r>
              <a:rPr lang="en-US" sz="1400" b="1" dirty="0" smtClean="0">
                <a:solidFill>
                  <a:srgbClr val="C00000"/>
                </a:solidFill>
              </a:rPr>
              <a:t>during </a:t>
            </a:r>
            <a:r>
              <a:rPr lang="en-US" sz="1400" b="1" dirty="0">
                <a:solidFill>
                  <a:srgbClr val="C00000"/>
                </a:solidFill>
              </a:rPr>
              <a:t>the Policy Period</a:t>
            </a:r>
            <a:r>
              <a:rPr lang="en-US" sz="1400" dirty="0">
                <a:solidFill>
                  <a:srgbClr val="C00000"/>
                </a:solidFill>
              </a:rPr>
              <a:t> and is notified to the Company </a:t>
            </a:r>
            <a:r>
              <a:rPr lang="en-US" sz="1400" dirty="0" smtClean="0">
                <a:solidFill>
                  <a:srgbClr val="C00000"/>
                </a:solidFill>
              </a:rPr>
              <a:t>in accordance </a:t>
            </a:r>
            <a:r>
              <a:rPr lang="en-US" sz="1400" dirty="0">
                <a:solidFill>
                  <a:srgbClr val="C00000"/>
                </a:solidFill>
              </a:rPr>
              <a:t>with </a:t>
            </a:r>
            <a:r>
              <a:rPr lang="en-US" sz="1400" b="1" dirty="0">
                <a:solidFill>
                  <a:srgbClr val="C00000"/>
                </a:solidFill>
              </a:rPr>
              <a:t>Condition </a:t>
            </a:r>
            <a:r>
              <a:rPr lang="en-US" sz="1400" b="1" dirty="0" smtClean="0">
                <a:solidFill>
                  <a:srgbClr val="C00000"/>
                </a:solidFill>
              </a:rPr>
              <a:t>6.3</a:t>
            </a:r>
            <a:endParaRPr lang="en-US" sz="1400" dirty="0">
              <a:solidFill>
                <a:srgbClr val="C00000"/>
              </a:solidFill>
            </a:endParaRPr>
          </a:p>
        </p:txBody>
      </p:sp>
      <p:sp>
        <p:nvSpPr>
          <p:cNvPr id="5" name="Text Placeholder 4"/>
          <p:cNvSpPr>
            <a:spLocks noGrp="1"/>
          </p:cNvSpPr>
          <p:nvPr>
            <p:ph type="body" sz="quarter" idx="15"/>
          </p:nvPr>
        </p:nvSpPr>
        <p:spPr/>
        <p:txBody>
          <a:bodyPr/>
          <a:lstStyle/>
          <a:p>
            <a:r>
              <a:rPr lang="en-US" dirty="0" smtClean="0"/>
              <a:t>Section 2</a:t>
            </a:r>
            <a:endParaRPr lang="en-US" dirty="0"/>
          </a:p>
        </p:txBody>
      </p:sp>
      <p:sp>
        <p:nvSpPr>
          <p:cNvPr id="6" name="Slide Number Placeholder 5"/>
          <p:cNvSpPr>
            <a:spLocks noGrp="1"/>
          </p:cNvSpPr>
          <p:nvPr>
            <p:ph type="sldNum" sz="quarter" idx="12"/>
          </p:nvPr>
        </p:nvSpPr>
        <p:spPr/>
        <p:txBody>
          <a:bodyPr/>
          <a:lstStyle/>
          <a:p>
            <a:fld id="{C465A074-71B0-1C47-A455-7677837C124E}" type="slidenum">
              <a:rPr lang="it-IT" smtClean="0"/>
              <a:pPr/>
              <a:t>15</a:t>
            </a:fld>
            <a:endParaRPr lang="it-IT"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 y="4846320"/>
            <a:ext cx="3048000" cy="1706880"/>
          </a:xfrm>
          <a:prstGeom prst="rect">
            <a:avLst/>
          </a:prstGeom>
          <a:effectLst>
            <a:glow rad="228600">
              <a:schemeClr val="accent1">
                <a:satMod val="175000"/>
                <a:alpha val="40000"/>
              </a:schemeClr>
            </a:glow>
          </a:effectLst>
        </p:spPr>
      </p:pic>
    </p:spTree>
    <p:extLst>
      <p:ext uri="{BB962C8B-B14F-4D97-AF65-F5344CB8AC3E}">
        <p14:creationId xmlns:p14="http://schemas.microsoft.com/office/powerpoint/2010/main" val="12726496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Money Insurance </a:t>
            </a:r>
            <a:endParaRPr lang="en-US" dirty="0"/>
          </a:p>
        </p:txBody>
      </p:sp>
      <p:sp>
        <p:nvSpPr>
          <p:cNvPr id="3" name="Subtitle 2"/>
          <p:cNvSpPr>
            <a:spLocks noGrp="1"/>
          </p:cNvSpPr>
          <p:nvPr>
            <p:ph type="subTitle" idx="1"/>
          </p:nvPr>
        </p:nvSpPr>
        <p:spPr>
          <a:xfrm>
            <a:off x="347300" y="997139"/>
            <a:ext cx="8386686" cy="323165"/>
          </a:xfrm>
        </p:spPr>
        <p:txBody>
          <a:bodyPr/>
          <a:lstStyle/>
          <a:p>
            <a:r>
              <a:rPr lang="en-US" dirty="0" smtClean="0"/>
              <a:t>Exceptions </a:t>
            </a:r>
            <a:endParaRPr lang="en-US" dirty="0"/>
          </a:p>
        </p:txBody>
      </p:sp>
      <p:sp>
        <p:nvSpPr>
          <p:cNvPr id="4" name="Text Placeholder 3"/>
          <p:cNvSpPr>
            <a:spLocks noGrp="1"/>
          </p:cNvSpPr>
          <p:nvPr>
            <p:ph type="body" sz="quarter" idx="14"/>
          </p:nvPr>
        </p:nvSpPr>
        <p:spPr/>
        <p:txBody>
          <a:bodyPr/>
          <a:lstStyle/>
          <a:p>
            <a:r>
              <a:rPr lang="en-US" sz="1400" dirty="0" smtClean="0">
                <a:solidFill>
                  <a:srgbClr val="C00000"/>
                </a:solidFill>
              </a:rPr>
              <a:t>1. </a:t>
            </a:r>
            <a:r>
              <a:rPr lang="en-US" sz="1400" dirty="0">
                <a:solidFill>
                  <a:srgbClr val="C00000"/>
                </a:solidFill>
              </a:rPr>
              <a:t>Any consequential losses of any kind, be they </a:t>
            </a:r>
            <a:r>
              <a:rPr lang="en-US" sz="1400" dirty="0" smtClean="0">
                <a:solidFill>
                  <a:srgbClr val="C00000"/>
                </a:solidFill>
              </a:rPr>
              <a:t>by way </a:t>
            </a:r>
            <a:r>
              <a:rPr lang="en-US" sz="1400" dirty="0">
                <a:solidFill>
                  <a:srgbClr val="C00000"/>
                </a:solidFill>
              </a:rPr>
              <a:t>of loss of profit, business interruption, market</a:t>
            </a:r>
          </a:p>
          <a:p>
            <a:r>
              <a:rPr lang="en-US" sz="1400" dirty="0">
                <a:solidFill>
                  <a:srgbClr val="C00000"/>
                </a:solidFill>
              </a:rPr>
              <a:t>loss or otherwise and any other legal liability of </a:t>
            </a:r>
            <a:r>
              <a:rPr lang="en-US" sz="1400" dirty="0" smtClean="0">
                <a:solidFill>
                  <a:srgbClr val="C00000"/>
                </a:solidFill>
              </a:rPr>
              <a:t>any kind</a:t>
            </a:r>
            <a:r>
              <a:rPr lang="en-US" sz="1400" dirty="0">
                <a:solidFill>
                  <a:srgbClr val="C00000"/>
                </a:solidFill>
              </a:rPr>
              <a:t>.</a:t>
            </a:r>
          </a:p>
          <a:p>
            <a:r>
              <a:rPr lang="en-US" sz="1400" dirty="0" smtClean="0">
                <a:solidFill>
                  <a:srgbClr val="C00000"/>
                </a:solidFill>
              </a:rPr>
              <a:t>2. </a:t>
            </a:r>
            <a:r>
              <a:rPr lang="en-US" sz="1400" dirty="0">
                <a:solidFill>
                  <a:srgbClr val="C00000"/>
                </a:solidFill>
              </a:rPr>
              <a:t>Loss of Money carried by anyone other than </a:t>
            </a:r>
            <a:r>
              <a:rPr lang="en-US" sz="1400" dirty="0" smtClean="0">
                <a:solidFill>
                  <a:srgbClr val="C00000"/>
                </a:solidFill>
              </a:rPr>
              <a:t>the Insured </a:t>
            </a:r>
            <a:r>
              <a:rPr lang="en-US" sz="1400" dirty="0">
                <a:solidFill>
                  <a:srgbClr val="C00000"/>
                </a:solidFill>
              </a:rPr>
              <a:t>or an </a:t>
            </a:r>
            <a:r>
              <a:rPr lang="en-US" sz="1400" dirty="0" err="1">
                <a:solidFill>
                  <a:srgbClr val="C00000"/>
                </a:solidFill>
              </a:rPr>
              <a:t>Authorised</a:t>
            </a:r>
            <a:r>
              <a:rPr lang="en-US" sz="1400" dirty="0">
                <a:solidFill>
                  <a:srgbClr val="C00000"/>
                </a:solidFill>
              </a:rPr>
              <a:t> Employee.</a:t>
            </a:r>
          </a:p>
          <a:p>
            <a:r>
              <a:rPr lang="en-US" sz="1400" dirty="0" smtClean="0">
                <a:solidFill>
                  <a:srgbClr val="C00000"/>
                </a:solidFill>
              </a:rPr>
              <a:t>3. </a:t>
            </a:r>
            <a:r>
              <a:rPr lang="en-US" sz="1400" dirty="0">
                <a:solidFill>
                  <a:srgbClr val="C00000"/>
                </a:solidFill>
              </a:rPr>
              <a:t>Loss of Money where the Insured or his </a:t>
            </a:r>
            <a:r>
              <a:rPr lang="en-US" sz="1400" dirty="0" err="1" smtClean="0">
                <a:solidFill>
                  <a:srgbClr val="C00000"/>
                </a:solidFill>
              </a:rPr>
              <a:t>Authorised</a:t>
            </a:r>
            <a:r>
              <a:rPr lang="en-US" sz="1400" dirty="0" smtClean="0">
                <a:solidFill>
                  <a:srgbClr val="C00000"/>
                </a:solidFill>
              </a:rPr>
              <a:t> Employee </a:t>
            </a:r>
            <a:r>
              <a:rPr lang="en-US" sz="1400" dirty="0">
                <a:solidFill>
                  <a:srgbClr val="C00000"/>
                </a:solidFill>
              </a:rPr>
              <a:t>is or is alleged to be involved as a</a:t>
            </a:r>
          </a:p>
          <a:p>
            <a:r>
              <a:rPr lang="en-US" sz="1400" dirty="0">
                <a:solidFill>
                  <a:srgbClr val="C00000"/>
                </a:solidFill>
              </a:rPr>
              <a:t>principal or accessory or is alleged to be in </a:t>
            </a:r>
            <a:r>
              <a:rPr lang="en-US" sz="1400" dirty="0" smtClean="0">
                <a:solidFill>
                  <a:srgbClr val="C00000"/>
                </a:solidFill>
              </a:rPr>
              <a:t>anyway concerned </a:t>
            </a:r>
            <a:r>
              <a:rPr lang="en-US" sz="1400" dirty="0">
                <a:solidFill>
                  <a:srgbClr val="C00000"/>
                </a:solidFill>
              </a:rPr>
              <a:t>or implicated.</a:t>
            </a:r>
          </a:p>
          <a:p>
            <a:r>
              <a:rPr lang="en-US" sz="1400" dirty="0" smtClean="0">
                <a:solidFill>
                  <a:srgbClr val="C00000"/>
                </a:solidFill>
              </a:rPr>
              <a:t>4. </a:t>
            </a:r>
            <a:r>
              <a:rPr lang="en-US" sz="1400" dirty="0">
                <a:solidFill>
                  <a:srgbClr val="C00000"/>
                </a:solidFill>
              </a:rPr>
              <a:t>Loss of Money in the Insured Premises where </a:t>
            </a:r>
            <a:r>
              <a:rPr lang="en-US" sz="1400" dirty="0" smtClean="0">
                <a:solidFill>
                  <a:srgbClr val="C00000"/>
                </a:solidFill>
              </a:rPr>
              <a:t>such Money </a:t>
            </a:r>
            <a:r>
              <a:rPr lang="en-US" sz="1400" dirty="0">
                <a:solidFill>
                  <a:srgbClr val="C00000"/>
                </a:solidFill>
              </a:rPr>
              <a:t>is stored other than in a Safe or Strong</a:t>
            </a:r>
          </a:p>
          <a:p>
            <a:r>
              <a:rPr lang="en-US" sz="1400" dirty="0">
                <a:solidFill>
                  <a:srgbClr val="C00000"/>
                </a:solidFill>
              </a:rPr>
              <a:t>Room, after business hours.</a:t>
            </a:r>
          </a:p>
          <a:p>
            <a:r>
              <a:rPr lang="en-US" sz="1400" dirty="0" smtClean="0">
                <a:solidFill>
                  <a:srgbClr val="C00000"/>
                </a:solidFill>
              </a:rPr>
              <a:t>5. </a:t>
            </a:r>
            <a:r>
              <a:rPr lang="en-US" sz="1400" dirty="0">
                <a:solidFill>
                  <a:srgbClr val="C00000"/>
                </a:solidFill>
              </a:rPr>
              <a:t>Money carried under contract of </a:t>
            </a:r>
            <a:r>
              <a:rPr lang="en-US" sz="1400" dirty="0" err="1">
                <a:solidFill>
                  <a:srgbClr val="C00000"/>
                </a:solidFill>
              </a:rPr>
              <a:t>affreightment</a:t>
            </a:r>
            <a:r>
              <a:rPr lang="en-US" sz="1400" dirty="0">
                <a:solidFill>
                  <a:srgbClr val="C00000"/>
                </a:solidFill>
              </a:rPr>
              <a:t>.</a:t>
            </a:r>
          </a:p>
          <a:p>
            <a:r>
              <a:rPr lang="en-US" sz="1400" dirty="0" smtClean="0">
                <a:solidFill>
                  <a:srgbClr val="C00000"/>
                </a:solidFill>
              </a:rPr>
              <a:t>6. </a:t>
            </a:r>
            <a:r>
              <a:rPr lang="en-US" sz="1400" dirty="0">
                <a:solidFill>
                  <a:srgbClr val="C00000"/>
                </a:solidFill>
              </a:rPr>
              <a:t>Loss of money from an unattended vehicle.</a:t>
            </a:r>
          </a:p>
          <a:p>
            <a:r>
              <a:rPr lang="en-US" sz="1400" dirty="0" smtClean="0">
                <a:solidFill>
                  <a:srgbClr val="C00000"/>
                </a:solidFill>
              </a:rPr>
              <a:t>7. Loss </a:t>
            </a:r>
            <a:r>
              <a:rPr lang="en-US" sz="1400" dirty="0">
                <a:solidFill>
                  <a:srgbClr val="C00000"/>
                </a:solidFill>
              </a:rPr>
              <a:t>of money from a Safe or Strong Room </a:t>
            </a:r>
            <a:r>
              <a:rPr lang="en-US" sz="1400" dirty="0" smtClean="0">
                <a:solidFill>
                  <a:srgbClr val="C00000"/>
                </a:solidFill>
              </a:rPr>
              <a:t>following the </a:t>
            </a:r>
            <a:r>
              <a:rPr lang="en-US" sz="1400" dirty="0">
                <a:solidFill>
                  <a:srgbClr val="C00000"/>
                </a:solidFill>
              </a:rPr>
              <a:t>use of a key belonging to the Insured and/or</a:t>
            </a:r>
          </a:p>
          <a:p>
            <a:r>
              <a:rPr lang="en-US" sz="1400" dirty="0">
                <a:solidFill>
                  <a:srgbClr val="C00000"/>
                </a:solidFill>
              </a:rPr>
              <a:t>combination and/or code to gain access, unless </a:t>
            </a:r>
            <a:r>
              <a:rPr lang="en-US" sz="1400" dirty="0" smtClean="0">
                <a:solidFill>
                  <a:srgbClr val="C00000"/>
                </a:solidFill>
              </a:rPr>
              <a:t>this has </a:t>
            </a:r>
            <a:r>
              <a:rPr lang="en-US" sz="1400" dirty="0">
                <a:solidFill>
                  <a:srgbClr val="C00000"/>
                </a:solidFill>
              </a:rPr>
              <a:t>been obtained by threat or violence against</a:t>
            </a:r>
          </a:p>
          <a:p>
            <a:r>
              <a:rPr lang="en-US" sz="1400" dirty="0">
                <a:solidFill>
                  <a:srgbClr val="C00000"/>
                </a:solidFill>
              </a:rPr>
              <a:t>Employees</a:t>
            </a:r>
            <a:r>
              <a:rPr lang="en-US" sz="1400" dirty="0" smtClean="0">
                <a:solidFill>
                  <a:srgbClr val="C00000"/>
                </a:solidFill>
              </a:rPr>
              <a:t>.</a:t>
            </a:r>
          </a:p>
        </p:txBody>
      </p:sp>
      <p:sp>
        <p:nvSpPr>
          <p:cNvPr id="5" name="Text Placeholder 4"/>
          <p:cNvSpPr>
            <a:spLocks noGrp="1"/>
          </p:cNvSpPr>
          <p:nvPr>
            <p:ph type="body" sz="quarter" idx="15"/>
          </p:nvPr>
        </p:nvSpPr>
        <p:spPr/>
        <p:txBody>
          <a:bodyPr/>
          <a:lstStyle/>
          <a:p>
            <a:r>
              <a:rPr lang="en-US" dirty="0" smtClean="0"/>
              <a:t>Section 2</a:t>
            </a:r>
            <a:endParaRPr lang="en-US" dirty="0"/>
          </a:p>
        </p:txBody>
      </p:sp>
      <p:sp>
        <p:nvSpPr>
          <p:cNvPr id="6" name="Slide Number Placeholder 5"/>
          <p:cNvSpPr>
            <a:spLocks noGrp="1"/>
          </p:cNvSpPr>
          <p:nvPr>
            <p:ph type="sldNum" sz="quarter" idx="12"/>
          </p:nvPr>
        </p:nvSpPr>
        <p:spPr/>
        <p:txBody>
          <a:bodyPr/>
          <a:lstStyle/>
          <a:p>
            <a:fld id="{C465A074-71B0-1C47-A455-7677837C124E}" type="slidenum">
              <a:rPr lang="it-IT" smtClean="0"/>
              <a:pPr/>
              <a:t>16</a:t>
            </a:fld>
            <a:endParaRPr lang="it-IT"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65185" y="4953000"/>
            <a:ext cx="1873940" cy="1258412"/>
          </a:xfrm>
          <a:prstGeom prst="rect">
            <a:avLst/>
          </a:prstGeom>
          <a:effectLst>
            <a:glow rad="228600">
              <a:schemeClr val="accent1">
                <a:satMod val="175000"/>
                <a:alpha val="40000"/>
              </a:schemeClr>
            </a:glow>
          </a:effectLst>
        </p:spPr>
      </p:pic>
    </p:spTree>
    <p:extLst>
      <p:ext uri="{BB962C8B-B14F-4D97-AF65-F5344CB8AC3E}">
        <p14:creationId xmlns:p14="http://schemas.microsoft.com/office/powerpoint/2010/main" val="38522145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Money Insurance </a:t>
            </a:r>
            <a:endParaRPr lang="en-US" dirty="0"/>
          </a:p>
        </p:txBody>
      </p:sp>
      <p:sp>
        <p:nvSpPr>
          <p:cNvPr id="3" name="Subtitle 2"/>
          <p:cNvSpPr>
            <a:spLocks noGrp="1"/>
          </p:cNvSpPr>
          <p:nvPr>
            <p:ph type="subTitle" idx="1"/>
          </p:nvPr>
        </p:nvSpPr>
        <p:spPr>
          <a:xfrm>
            <a:off x="347300" y="997139"/>
            <a:ext cx="8386686" cy="323165"/>
          </a:xfrm>
        </p:spPr>
        <p:txBody>
          <a:bodyPr/>
          <a:lstStyle/>
          <a:p>
            <a:r>
              <a:rPr lang="en-US" dirty="0" smtClean="0"/>
              <a:t>Exceptions </a:t>
            </a:r>
            <a:endParaRPr lang="en-US" dirty="0"/>
          </a:p>
        </p:txBody>
      </p:sp>
      <p:sp>
        <p:nvSpPr>
          <p:cNvPr id="4" name="Text Placeholder 3"/>
          <p:cNvSpPr>
            <a:spLocks noGrp="1"/>
          </p:cNvSpPr>
          <p:nvPr>
            <p:ph type="body" sz="quarter" idx="14"/>
          </p:nvPr>
        </p:nvSpPr>
        <p:spPr/>
        <p:txBody>
          <a:bodyPr/>
          <a:lstStyle/>
          <a:p>
            <a:r>
              <a:rPr lang="en-US" sz="1400" dirty="0" smtClean="0">
                <a:solidFill>
                  <a:srgbClr val="C00000"/>
                </a:solidFill>
              </a:rPr>
              <a:t>8. </a:t>
            </a:r>
            <a:r>
              <a:rPr lang="en-US" sz="1400" dirty="0">
                <a:solidFill>
                  <a:srgbClr val="C00000"/>
                </a:solidFill>
              </a:rPr>
              <a:t>Loss or damage whether direct or indirect </a:t>
            </a:r>
            <a:r>
              <a:rPr lang="en-US" sz="1400" dirty="0" smtClean="0">
                <a:solidFill>
                  <a:srgbClr val="C00000"/>
                </a:solidFill>
              </a:rPr>
              <a:t>arising from </a:t>
            </a:r>
            <a:r>
              <a:rPr lang="en-US" sz="1400" dirty="0">
                <a:solidFill>
                  <a:srgbClr val="C00000"/>
                </a:solidFill>
              </a:rPr>
              <a:t>war (whether war be declared or not), war-like</a:t>
            </a:r>
          </a:p>
          <a:p>
            <a:r>
              <a:rPr lang="en-US" sz="1400" dirty="0">
                <a:solidFill>
                  <a:srgbClr val="C00000"/>
                </a:solidFill>
              </a:rPr>
              <a:t>operations, act of foreign enemy, hostilities, </a:t>
            </a:r>
            <a:r>
              <a:rPr lang="en-US" sz="1400" dirty="0" smtClean="0">
                <a:solidFill>
                  <a:srgbClr val="C00000"/>
                </a:solidFill>
              </a:rPr>
              <a:t>civil war</a:t>
            </a:r>
            <a:r>
              <a:rPr lang="en-US" sz="1400" dirty="0">
                <a:solidFill>
                  <a:srgbClr val="C00000"/>
                </a:solidFill>
              </a:rPr>
              <a:t>, rebellion, insurrections, civil commotion,</a:t>
            </a:r>
          </a:p>
          <a:p>
            <a:r>
              <a:rPr lang="en-US" sz="1400" dirty="0">
                <a:solidFill>
                  <a:srgbClr val="C00000"/>
                </a:solidFill>
              </a:rPr>
              <a:t>military or usurped power, seizure, </a:t>
            </a:r>
            <a:r>
              <a:rPr lang="en-US" sz="1400" dirty="0" smtClean="0">
                <a:solidFill>
                  <a:srgbClr val="C00000"/>
                </a:solidFill>
              </a:rPr>
              <a:t>capture, confiscation</a:t>
            </a:r>
            <a:r>
              <a:rPr lang="en-US" sz="1400" dirty="0">
                <a:solidFill>
                  <a:srgbClr val="C00000"/>
                </a:solidFill>
              </a:rPr>
              <a:t>, arrests, restraint and/or detainment</a:t>
            </a:r>
          </a:p>
          <a:p>
            <a:r>
              <a:rPr lang="en-US" sz="1400" dirty="0">
                <a:solidFill>
                  <a:srgbClr val="C00000"/>
                </a:solidFill>
              </a:rPr>
              <a:t>by the order of any government or any </a:t>
            </a:r>
            <a:r>
              <a:rPr lang="en-US" sz="1400" dirty="0" smtClean="0">
                <a:solidFill>
                  <a:srgbClr val="C00000"/>
                </a:solidFill>
              </a:rPr>
              <a:t>other authority</a:t>
            </a:r>
            <a:r>
              <a:rPr lang="en-US" sz="1400" dirty="0">
                <a:solidFill>
                  <a:srgbClr val="C00000"/>
                </a:solidFill>
              </a:rPr>
              <a:t>, riot, strike or any terrorist activity.</a:t>
            </a:r>
          </a:p>
          <a:p>
            <a:r>
              <a:rPr lang="en-US" sz="1400" dirty="0" smtClean="0">
                <a:solidFill>
                  <a:srgbClr val="C00000"/>
                </a:solidFill>
              </a:rPr>
              <a:t>9. </a:t>
            </a:r>
            <a:r>
              <a:rPr lang="en-US" sz="1400" dirty="0">
                <a:solidFill>
                  <a:srgbClr val="C00000"/>
                </a:solidFill>
              </a:rPr>
              <a:t>Loss caused by any earthquake, flood, </a:t>
            </a:r>
            <a:r>
              <a:rPr lang="en-US" sz="1400" dirty="0" smtClean="0">
                <a:solidFill>
                  <a:srgbClr val="C00000"/>
                </a:solidFill>
              </a:rPr>
              <a:t>storm, cyclone </a:t>
            </a:r>
            <a:r>
              <a:rPr lang="en-US" sz="1400" dirty="0">
                <a:solidFill>
                  <a:srgbClr val="C00000"/>
                </a:solidFill>
              </a:rPr>
              <a:t>or other convulsions of nature </a:t>
            </a:r>
            <a:r>
              <a:rPr lang="en-US" sz="1400" dirty="0" smtClean="0">
                <a:solidFill>
                  <a:srgbClr val="C00000"/>
                </a:solidFill>
              </a:rPr>
              <a:t>or atmospheric </a:t>
            </a:r>
            <a:r>
              <a:rPr lang="en-US" sz="1400" dirty="0">
                <a:solidFill>
                  <a:srgbClr val="C00000"/>
                </a:solidFill>
              </a:rPr>
              <a:t>disturbances</a:t>
            </a:r>
            <a:r>
              <a:rPr lang="en-US" sz="1400" dirty="0" smtClean="0">
                <a:solidFill>
                  <a:srgbClr val="C00000"/>
                </a:solidFill>
              </a:rPr>
              <a:t>.</a:t>
            </a:r>
          </a:p>
          <a:p>
            <a:r>
              <a:rPr lang="en-US" sz="1400" dirty="0" smtClean="0">
                <a:solidFill>
                  <a:srgbClr val="C00000"/>
                </a:solidFill>
              </a:rPr>
              <a:t>10. Loss </a:t>
            </a:r>
            <a:r>
              <a:rPr lang="en-US" sz="1400" dirty="0">
                <a:solidFill>
                  <a:srgbClr val="C00000"/>
                </a:solidFill>
              </a:rPr>
              <a:t>due to or in any way contributed to by </a:t>
            </a:r>
            <a:r>
              <a:rPr lang="en-US" sz="1400" dirty="0" smtClean="0">
                <a:solidFill>
                  <a:srgbClr val="C00000"/>
                </a:solidFill>
              </a:rPr>
              <a:t>the Insured </a:t>
            </a:r>
            <a:r>
              <a:rPr lang="en-US" sz="1400" dirty="0">
                <a:solidFill>
                  <a:srgbClr val="C00000"/>
                </a:solidFill>
              </a:rPr>
              <a:t>having knowingly permitted or caused or</a:t>
            </a:r>
          </a:p>
          <a:p>
            <a:r>
              <a:rPr lang="en-US" sz="1400" dirty="0">
                <a:solidFill>
                  <a:srgbClr val="C00000"/>
                </a:solidFill>
              </a:rPr>
              <a:t>suffered anything to be done or not done </a:t>
            </a:r>
            <a:r>
              <a:rPr lang="en-US" sz="1400" dirty="0" smtClean="0">
                <a:solidFill>
                  <a:srgbClr val="C00000"/>
                </a:solidFill>
              </a:rPr>
              <a:t>whereby the </a:t>
            </a:r>
            <a:r>
              <a:rPr lang="en-US" sz="1400" dirty="0">
                <a:solidFill>
                  <a:srgbClr val="C00000"/>
                </a:solidFill>
              </a:rPr>
              <a:t>risks hereby insured against were increased</a:t>
            </a:r>
            <a:r>
              <a:rPr lang="en-US" sz="1400" dirty="0" smtClean="0">
                <a:solidFill>
                  <a:srgbClr val="C00000"/>
                </a:solidFill>
              </a:rPr>
              <a:t>.</a:t>
            </a:r>
          </a:p>
          <a:p>
            <a:r>
              <a:rPr lang="en-US" sz="1400" dirty="0" smtClean="0">
                <a:solidFill>
                  <a:srgbClr val="C00000"/>
                </a:solidFill>
              </a:rPr>
              <a:t>11. </a:t>
            </a:r>
            <a:r>
              <a:rPr lang="en-US" sz="1400" dirty="0">
                <a:solidFill>
                  <a:srgbClr val="C00000"/>
                </a:solidFill>
              </a:rPr>
              <a:t>Any loss of or damage to any property, </a:t>
            </a:r>
            <a:r>
              <a:rPr lang="en-US" sz="1400" dirty="0" smtClean="0">
                <a:solidFill>
                  <a:srgbClr val="C00000"/>
                </a:solidFill>
              </a:rPr>
              <a:t>whether belonging </a:t>
            </a:r>
            <a:r>
              <a:rPr lang="en-US" sz="1400" dirty="0">
                <a:solidFill>
                  <a:srgbClr val="C00000"/>
                </a:solidFill>
              </a:rPr>
              <a:t>to the Insured, an Employee or any third</a:t>
            </a:r>
          </a:p>
          <a:p>
            <a:r>
              <a:rPr lang="en-US" sz="1400" dirty="0">
                <a:solidFill>
                  <a:srgbClr val="C00000"/>
                </a:solidFill>
              </a:rPr>
              <a:t>party.</a:t>
            </a:r>
          </a:p>
          <a:p>
            <a:r>
              <a:rPr lang="en-US" sz="1400" dirty="0" smtClean="0">
                <a:solidFill>
                  <a:srgbClr val="C00000"/>
                </a:solidFill>
              </a:rPr>
              <a:t>12. </a:t>
            </a:r>
            <a:r>
              <a:rPr lang="en-US" sz="1400" dirty="0">
                <a:solidFill>
                  <a:srgbClr val="C00000"/>
                </a:solidFill>
              </a:rPr>
              <a:t>Any personal or bodily or mental injury or </a:t>
            </a:r>
            <a:r>
              <a:rPr lang="en-US" sz="1400" dirty="0" smtClean="0">
                <a:solidFill>
                  <a:srgbClr val="C00000"/>
                </a:solidFill>
              </a:rPr>
              <a:t>suffering of </a:t>
            </a:r>
            <a:r>
              <a:rPr lang="en-US" sz="1400" dirty="0">
                <a:solidFill>
                  <a:srgbClr val="C00000"/>
                </a:solidFill>
              </a:rPr>
              <a:t>any description.</a:t>
            </a:r>
          </a:p>
          <a:p>
            <a:r>
              <a:rPr lang="en-US" sz="1400" dirty="0">
                <a:solidFill>
                  <a:srgbClr val="C00000"/>
                </a:solidFill>
              </a:rPr>
              <a:t>In any action suit or other proceeding where </a:t>
            </a:r>
            <a:r>
              <a:rPr lang="en-US" sz="1400" dirty="0" smtClean="0">
                <a:solidFill>
                  <a:srgbClr val="C00000"/>
                </a:solidFill>
              </a:rPr>
              <a:t>the Company </a:t>
            </a:r>
            <a:r>
              <a:rPr lang="en-US" sz="1400" dirty="0">
                <a:solidFill>
                  <a:srgbClr val="C00000"/>
                </a:solidFill>
              </a:rPr>
              <a:t>alleges that by reason of any Exclusion</a:t>
            </a:r>
          </a:p>
          <a:p>
            <a:r>
              <a:rPr lang="en-US" sz="1400" dirty="0">
                <a:solidFill>
                  <a:srgbClr val="C00000"/>
                </a:solidFill>
              </a:rPr>
              <a:t>any Claim is not covered by this Policy, the </a:t>
            </a:r>
            <a:r>
              <a:rPr lang="en-US" sz="1400" dirty="0" smtClean="0">
                <a:solidFill>
                  <a:srgbClr val="C00000"/>
                </a:solidFill>
              </a:rPr>
              <a:t>burden of </a:t>
            </a:r>
            <a:r>
              <a:rPr lang="en-US" sz="1400" dirty="0">
                <a:solidFill>
                  <a:srgbClr val="C00000"/>
                </a:solidFill>
              </a:rPr>
              <a:t>proving that such Claim is covered shall be upon</a:t>
            </a:r>
          </a:p>
          <a:p>
            <a:r>
              <a:rPr lang="en-US" sz="1400" dirty="0">
                <a:solidFill>
                  <a:srgbClr val="C00000"/>
                </a:solidFill>
              </a:rPr>
              <a:t>the Insured.</a:t>
            </a:r>
          </a:p>
          <a:p>
            <a:endParaRPr lang="en-US" sz="1400" dirty="0">
              <a:solidFill>
                <a:srgbClr val="C00000"/>
              </a:solidFill>
            </a:endParaRPr>
          </a:p>
        </p:txBody>
      </p:sp>
      <p:sp>
        <p:nvSpPr>
          <p:cNvPr id="5" name="Text Placeholder 4"/>
          <p:cNvSpPr>
            <a:spLocks noGrp="1"/>
          </p:cNvSpPr>
          <p:nvPr>
            <p:ph type="body" sz="quarter" idx="15"/>
          </p:nvPr>
        </p:nvSpPr>
        <p:spPr/>
        <p:txBody>
          <a:bodyPr/>
          <a:lstStyle/>
          <a:p>
            <a:r>
              <a:rPr lang="en-US" dirty="0" smtClean="0"/>
              <a:t>Section 2</a:t>
            </a:r>
            <a:endParaRPr lang="en-US" dirty="0"/>
          </a:p>
        </p:txBody>
      </p:sp>
      <p:sp>
        <p:nvSpPr>
          <p:cNvPr id="6" name="Slide Number Placeholder 5"/>
          <p:cNvSpPr>
            <a:spLocks noGrp="1"/>
          </p:cNvSpPr>
          <p:nvPr>
            <p:ph type="sldNum" sz="quarter" idx="12"/>
          </p:nvPr>
        </p:nvSpPr>
        <p:spPr/>
        <p:txBody>
          <a:bodyPr/>
          <a:lstStyle/>
          <a:p>
            <a:fld id="{C465A074-71B0-1C47-A455-7677837C124E}" type="slidenum">
              <a:rPr lang="it-IT" smtClean="0"/>
              <a:pPr/>
              <a:t>17</a:t>
            </a:fld>
            <a:endParaRPr lang="it-IT"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53200" y="5046442"/>
            <a:ext cx="1676400" cy="1125758"/>
          </a:xfrm>
          <a:prstGeom prst="rect">
            <a:avLst/>
          </a:prstGeom>
          <a:effectLst>
            <a:glow rad="228600">
              <a:schemeClr val="accent1">
                <a:satMod val="175000"/>
                <a:alpha val="40000"/>
              </a:schemeClr>
            </a:glow>
          </a:effectLst>
        </p:spPr>
      </p:pic>
    </p:spTree>
    <p:extLst>
      <p:ext uri="{BB962C8B-B14F-4D97-AF65-F5344CB8AC3E}">
        <p14:creationId xmlns:p14="http://schemas.microsoft.com/office/powerpoint/2010/main" val="35572349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Money Insurance </a:t>
            </a:r>
            <a:endParaRPr lang="en-US" dirty="0"/>
          </a:p>
        </p:txBody>
      </p:sp>
      <p:sp>
        <p:nvSpPr>
          <p:cNvPr id="3" name="Subtitle 2"/>
          <p:cNvSpPr>
            <a:spLocks noGrp="1"/>
          </p:cNvSpPr>
          <p:nvPr>
            <p:ph type="subTitle" idx="1"/>
          </p:nvPr>
        </p:nvSpPr>
        <p:spPr>
          <a:xfrm>
            <a:off x="347300" y="997139"/>
            <a:ext cx="8386686" cy="323165"/>
          </a:xfrm>
        </p:spPr>
        <p:txBody>
          <a:bodyPr/>
          <a:lstStyle/>
          <a:p>
            <a:r>
              <a:rPr lang="en-US" dirty="0" smtClean="0"/>
              <a:t>Exceptions </a:t>
            </a:r>
            <a:endParaRPr lang="en-US" dirty="0"/>
          </a:p>
        </p:txBody>
      </p:sp>
      <p:sp>
        <p:nvSpPr>
          <p:cNvPr id="4" name="Text Placeholder 3"/>
          <p:cNvSpPr>
            <a:spLocks noGrp="1"/>
          </p:cNvSpPr>
          <p:nvPr>
            <p:ph type="body" sz="quarter" idx="14"/>
          </p:nvPr>
        </p:nvSpPr>
        <p:spPr/>
        <p:txBody>
          <a:bodyPr/>
          <a:lstStyle/>
          <a:p>
            <a:r>
              <a:rPr lang="en-US" sz="1400" dirty="0" smtClean="0">
                <a:solidFill>
                  <a:srgbClr val="C00000"/>
                </a:solidFill>
              </a:rPr>
              <a:t>13. </a:t>
            </a:r>
            <a:r>
              <a:rPr lang="en-US" sz="1400" dirty="0">
                <a:solidFill>
                  <a:srgbClr val="C00000"/>
                </a:solidFill>
              </a:rPr>
              <a:t>Loss or damage due to </a:t>
            </a:r>
            <a:r>
              <a:rPr lang="en-US" sz="1400" dirty="0" err="1">
                <a:solidFill>
                  <a:srgbClr val="C00000"/>
                </a:solidFill>
              </a:rPr>
              <a:t>ionising</a:t>
            </a:r>
            <a:r>
              <a:rPr lang="en-US" sz="1400" dirty="0">
                <a:solidFill>
                  <a:srgbClr val="C00000"/>
                </a:solidFill>
              </a:rPr>
              <a:t> radiation </a:t>
            </a:r>
            <a:r>
              <a:rPr lang="en-US" sz="1400" dirty="0" smtClean="0">
                <a:solidFill>
                  <a:srgbClr val="C00000"/>
                </a:solidFill>
              </a:rPr>
              <a:t>or contamination </a:t>
            </a:r>
            <a:r>
              <a:rPr lang="en-US" sz="1400" dirty="0">
                <a:solidFill>
                  <a:srgbClr val="C00000"/>
                </a:solidFill>
              </a:rPr>
              <a:t>by the radioactivity substance from</a:t>
            </a:r>
          </a:p>
          <a:p>
            <a:r>
              <a:rPr lang="en-US" sz="1400" dirty="0">
                <a:solidFill>
                  <a:srgbClr val="C00000"/>
                </a:solidFill>
              </a:rPr>
              <a:t>any nuclear fuel shall or from any nuclear </a:t>
            </a:r>
            <a:r>
              <a:rPr lang="en-US" sz="1400" dirty="0" smtClean="0">
                <a:solidFill>
                  <a:srgbClr val="C00000"/>
                </a:solidFill>
              </a:rPr>
              <a:t>assembly or </a:t>
            </a:r>
            <a:r>
              <a:rPr lang="en-US" sz="1400" dirty="0">
                <a:solidFill>
                  <a:srgbClr val="C00000"/>
                </a:solidFill>
              </a:rPr>
              <a:t>nuclear waste or from the combustion of nuclear</a:t>
            </a:r>
          </a:p>
          <a:p>
            <a:r>
              <a:rPr lang="en-US" sz="1400" dirty="0">
                <a:solidFill>
                  <a:srgbClr val="C00000"/>
                </a:solidFill>
              </a:rPr>
              <a:t>fuel.</a:t>
            </a:r>
          </a:p>
          <a:p>
            <a:r>
              <a:rPr lang="en-US" sz="1400" dirty="0" smtClean="0">
                <a:solidFill>
                  <a:srgbClr val="C00000"/>
                </a:solidFill>
              </a:rPr>
              <a:t>14. </a:t>
            </a:r>
            <a:r>
              <a:rPr lang="en-US" sz="1400" dirty="0">
                <a:solidFill>
                  <a:srgbClr val="C00000"/>
                </a:solidFill>
              </a:rPr>
              <a:t>Loss or damage due to the radioactive </a:t>
            </a:r>
            <a:r>
              <a:rPr lang="en-US" sz="1400" dirty="0" smtClean="0">
                <a:solidFill>
                  <a:srgbClr val="C00000"/>
                </a:solidFill>
              </a:rPr>
              <a:t>toxic explosive </a:t>
            </a:r>
            <a:r>
              <a:rPr lang="en-US" sz="1400" dirty="0">
                <a:solidFill>
                  <a:srgbClr val="C00000"/>
                </a:solidFill>
              </a:rPr>
              <a:t>or other hazardous properties of any</a:t>
            </a:r>
          </a:p>
          <a:p>
            <a:r>
              <a:rPr lang="en-US" sz="1400" dirty="0" smtClean="0">
                <a:solidFill>
                  <a:srgbClr val="C00000"/>
                </a:solidFill>
              </a:rPr>
              <a:t>Explosive</a:t>
            </a:r>
          </a:p>
          <a:p>
            <a:r>
              <a:rPr lang="en-US" sz="1400" dirty="0" smtClean="0">
                <a:solidFill>
                  <a:srgbClr val="C00000"/>
                </a:solidFill>
              </a:rPr>
              <a:t>15. </a:t>
            </a:r>
            <a:r>
              <a:rPr lang="en-US" sz="1400" dirty="0">
                <a:solidFill>
                  <a:srgbClr val="C00000"/>
                </a:solidFill>
              </a:rPr>
              <a:t>Policy excludes loss, damage cost or expense of whatsoever nature directly or indirectly caused by,</a:t>
            </a:r>
          </a:p>
          <a:p>
            <a:r>
              <a:rPr lang="en-US" sz="1400" dirty="0">
                <a:solidFill>
                  <a:srgbClr val="C00000"/>
                </a:solidFill>
              </a:rPr>
              <a:t>resulting from or in connection with any act of terrorism regardless of any other cause or event</a:t>
            </a:r>
          </a:p>
          <a:p>
            <a:r>
              <a:rPr lang="en-US" sz="1400" dirty="0">
                <a:solidFill>
                  <a:srgbClr val="C00000"/>
                </a:solidFill>
              </a:rPr>
              <a:t>contributing concurrently or in any other sequence to the loss.</a:t>
            </a:r>
          </a:p>
          <a:p>
            <a:endParaRPr lang="en-US" sz="1400" dirty="0">
              <a:solidFill>
                <a:srgbClr val="C00000"/>
              </a:solidFill>
            </a:endParaRPr>
          </a:p>
        </p:txBody>
      </p:sp>
      <p:sp>
        <p:nvSpPr>
          <p:cNvPr id="5" name="Text Placeholder 4"/>
          <p:cNvSpPr>
            <a:spLocks noGrp="1"/>
          </p:cNvSpPr>
          <p:nvPr>
            <p:ph type="body" sz="quarter" idx="15"/>
          </p:nvPr>
        </p:nvSpPr>
        <p:spPr/>
        <p:txBody>
          <a:bodyPr/>
          <a:lstStyle/>
          <a:p>
            <a:r>
              <a:rPr lang="en-US" dirty="0" smtClean="0"/>
              <a:t>Section 2</a:t>
            </a:r>
            <a:endParaRPr lang="en-US" dirty="0"/>
          </a:p>
        </p:txBody>
      </p:sp>
      <p:sp>
        <p:nvSpPr>
          <p:cNvPr id="6" name="Slide Number Placeholder 5"/>
          <p:cNvSpPr>
            <a:spLocks noGrp="1"/>
          </p:cNvSpPr>
          <p:nvPr>
            <p:ph type="sldNum" sz="quarter" idx="12"/>
          </p:nvPr>
        </p:nvSpPr>
        <p:spPr/>
        <p:txBody>
          <a:bodyPr/>
          <a:lstStyle/>
          <a:p>
            <a:fld id="{C465A074-71B0-1C47-A455-7677837C124E}" type="slidenum">
              <a:rPr lang="it-IT" smtClean="0"/>
              <a:pPr/>
              <a:t>18</a:t>
            </a:fld>
            <a:endParaRPr lang="it-IT"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4114800"/>
            <a:ext cx="1809750" cy="2533650"/>
          </a:xfrm>
          <a:prstGeom prst="rect">
            <a:avLst/>
          </a:prstGeom>
          <a:effectLst>
            <a:glow rad="228600">
              <a:schemeClr val="accent1">
                <a:satMod val="175000"/>
                <a:alpha val="40000"/>
              </a:schemeClr>
            </a:glow>
          </a:effectLst>
        </p:spPr>
      </p:pic>
    </p:spTree>
    <p:extLst>
      <p:ext uri="{BB962C8B-B14F-4D97-AF65-F5344CB8AC3E}">
        <p14:creationId xmlns:p14="http://schemas.microsoft.com/office/powerpoint/2010/main" val="41979542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Money Insurance </a:t>
            </a:r>
            <a:endParaRPr lang="en-US" dirty="0"/>
          </a:p>
        </p:txBody>
      </p:sp>
      <p:sp>
        <p:nvSpPr>
          <p:cNvPr id="3" name="Subtitle 2"/>
          <p:cNvSpPr>
            <a:spLocks noGrp="1"/>
          </p:cNvSpPr>
          <p:nvPr>
            <p:ph type="subTitle" idx="1"/>
          </p:nvPr>
        </p:nvSpPr>
        <p:spPr>
          <a:xfrm>
            <a:off x="347300" y="997139"/>
            <a:ext cx="8386686" cy="323165"/>
          </a:xfrm>
        </p:spPr>
        <p:txBody>
          <a:bodyPr/>
          <a:lstStyle/>
          <a:p>
            <a:r>
              <a:rPr lang="en-US" dirty="0" smtClean="0"/>
              <a:t>Cover ceases   </a:t>
            </a:r>
            <a:endParaRPr lang="en-US" dirty="0"/>
          </a:p>
        </p:txBody>
      </p:sp>
      <p:sp>
        <p:nvSpPr>
          <p:cNvPr id="4" name="Text Placeholder 3"/>
          <p:cNvSpPr>
            <a:spLocks noGrp="1"/>
          </p:cNvSpPr>
          <p:nvPr>
            <p:ph type="body" sz="quarter" idx="14"/>
          </p:nvPr>
        </p:nvSpPr>
        <p:spPr/>
        <p:txBody>
          <a:bodyPr/>
          <a:lstStyle/>
          <a:p>
            <a:r>
              <a:rPr lang="en-US" sz="1400" dirty="0">
                <a:solidFill>
                  <a:srgbClr val="C00000"/>
                </a:solidFill>
              </a:rPr>
              <a:t>The cover afforded under this Policy shall be </a:t>
            </a:r>
            <a:r>
              <a:rPr lang="en-US" sz="1400" dirty="0" smtClean="0">
                <a:solidFill>
                  <a:srgbClr val="C00000"/>
                </a:solidFill>
              </a:rPr>
              <a:t>immediately suspended </a:t>
            </a:r>
            <a:r>
              <a:rPr lang="en-US" sz="1400" dirty="0">
                <a:solidFill>
                  <a:srgbClr val="C00000"/>
                </a:solidFill>
              </a:rPr>
              <a:t>if</a:t>
            </a:r>
            <a:r>
              <a:rPr lang="en-US" sz="1400" dirty="0" smtClean="0">
                <a:solidFill>
                  <a:srgbClr val="C00000"/>
                </a:solidFill>
              </a:rPr>
              <a:t>:</a:t>
            </a:r>
          </a:p>
          <a:p>
            <a:endParaRPr lang="en-US" sz="1400" dirty="0">
              <a:solidFill>
                <a:srgbClr val="C00000"/>
              </a:solidFill>
            </a:endParaRPr>
          </a:p>
          <a:p>
            <a:r>
              <a:rPr lang="en-US" sz="1400" dirty="0">
                <a:solidFill>
                  <a:srgbClr val="C00000"/>
                </a:solidFill>
              </a:rPr>
              <a:t>4.1 there is any material change in the facts </a:t>
            </a:r>
            <a:r>
              <a:rPr lang="en-US" sz="1400" dirty="0" smtClean="0">
                <a:solidFill>
                  <a:srgbClr val="C00000"/>
                </a:solidFill>
              </a:rPr>
              <a:t>and matters </a:t>
            </a:r>
            <a:r>
              <a:rPr lang="en-US" sz="1400" dirty="0">
                <a:solidFill>
                  <a:srgbClr val="C00000"/>
                </a:solidFill>
              </a:rPr>
              <a:t>stated in the proposal, and/or</a:t>
            </a:r>
          </a:p>
          <a:p>
            <a:r>
              <a:rPr lang="en-US" sz="1400" dirty="0">
                <a:solidFill>
                  <a:srgbClr val="C00000"/>
                </a:solidFill>
              </a:rPr>
              <a:t>4.2 the ownership of the Insured Property passes </a:t>
            </a:r>
            <a:r>
              <a:rPr lang="en-US" sz="1400" dirty="0" smtClean="0">
                <a:solidFill>
                  <a:srgbClr val="C00000"/>
                </a:solidFill>
              </a:rPr>
              <a:t>from the </a:t>
            </a:r>
            <a:r>
              <a:rPr lang="en-US" sz="1400" dirty="0">
                <a:solidFill>
                  <a:srgbClr val="C00000"/>
                </a:solidFill>
              </a:rPr>
              <a:t>Insured to any other person or entity, and/or</a:t>
            </a:r>
          </a:p>
          <a:p>
            <a:r>
              <a:rPr lang="en-US" sz="1400" dirty="0">
                <a:solidFill>
                  <a:srgbClr val="C00000"/>
                </a:solidFill>
              </a:rPr>
              <a:t>4.3 the Insured Premises are Unused, during the </a:t>
            </a:r>
            <a:r>
              <a:rPr lang="en-US" sz="1400" dirty="0" smtClean="0">
                <a:solidFill>
                  <a:srgbClr val="C00000"/>
                </a:solidFill>
              </a:rPr>
              <a:t>period of </a:t>
            </a:r>
            <a:r>
              <a:rPr lang="en-US" sz="1400" dirty="0">
                <a:solidFill>
                  <a:srgbClr val="C00000"/>
                </a:solidFill>
              </a:rPr>
              <a:t>being Unused. And such suspension shall</a:t>
            </a:r>
          </a:p>
          <a:p>
            <a:r>
              <a:rPr lang="en-US" sz="1400" dirty="0">
                <a:solidFill>
                  <a:srgbClr val="C00000"/>
                </a:solidFill>
              </a:rPr>
              <a:t>continue until such time as the Company </a:t>
            </a:r>
            <a:r>
              <a:rPr lang="en-US" sz="1400" dirty="0" smtClean="0">
                <a:solidFill>
                  <a:srgbClr val="C00000"/>
                </a:solidFill>
              </a:rPr>
              <a:t>has agreed </a:t>
            </a:r>
            <a:r>
              <a:rPr lang="en-US" sz="1400" dirty="0">
                <a:solidFill>
                  <a:srgbClr val="C00000"/>
                </a:solidFill>
              </a:rPr>
              <a:t>to lift the suspension and the Insured has</a:t>
            </a:r>
          </a:p>
          <a:p>
            <a:r>
              <a:rPr lang="en-US" sz="1400" dirty="0">
                <a:solidFill>
                  <a:srgbClr val="C00000"/>
                </a:solidFill>
              </a:rPr>
              <a:t>paid any additional premium that may be </a:t>
            </a:r>
            <a:r>
              <a:rPr lang="en-US" sz="1400" dirty="0" smtClean="0">
                <a:solidFill>
                  <a:srgbClr val="C00000"/>
                </a:solidFill>
              </a:rPr>
              <a:t>requested by </a:t>
            </a:r>
            <a:r>
              <a:rPr lang="en-US" sz="1400" dirty="0">
                <a:solidFill>
                  <a:srgbClr val="C00000"/>
                </a:solidFill>
              </a:rPr>
              <a:t>the Company.</a:t>
            </a:r>
          </a:p>
        </p:txBody>
      </p:sp>
      <p:sp>
        <p:nvSpPr>
          <p:cNvPr id="5" name="Text Placeholder 4"/>
          <p:cNvSpPr>
            <a:spLocks noGrp="1"/>
          </p:cNvSpPr>
          <p:nvPr>
            <p:ph type="body" sz="quarter" idx="15"/>
          </p:nvPr>
        </p:nvSpPr>
        <p:spPr/>
        <p:txBody>
          <a:bodyPr/>
          <a:lstStyle/>
          <a:p>
            <a:r>
              <a:rPr lang="en-US" dirty="0" smtClean="0"/>
              <a:t>Section 2</a:t>
            </a:r>
            <a:endParaRPr lang="en-US" dirty="0"/>
          </a:p>
        </p:txBody>
      </p:sp>
      <p:sp>
        <p:nvSpPr>
          <p:cNvPr id="6" name="Slide Number Placeholder 5"/>
          <p:cNvSpPr>
            <a:spLocks noGrp="1"/>
          </p:cNvSpPr>
          <p:nvPr>
            <p:ph type="sldNum" sz="quarter" idx="12"/>
          </p:nvPr>
        </p:nvSpPr>
        <p:spPr/>
        <p:txBody>
          <a:bodyPr/>
          <a:lstStyle/>
          <a:p>
            <a:fld id="{C465A074-71B0-1C47-A455-7677837C124E}" type="slidenum">
              <a:rPr lang="it-IT" smtClean="0"/>
              <a:pPr/>
              <a:t>19</a:t>
            </a:fld>
            <a:endParaRPr lang="it-IT" dirty="0"/>
          </a:p>
        </p:txBody>
      </p:sp>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b="20282"/>
          <a:stretch/>
        </p:blipFill>
        <p:spPr>
          <a:xfrm>
            <a:off x="447675" y="4692337"/>
            <a:ext cx="2143125" cy="1708463"/>
          </a:xfrm>
          <a:prstGeom prst="rect">
            <a:avLst/>
          </a:prstGeom>
          <a:effectLst>
            <a:glow rad="228600">
              <a:schemeClr val="accent1">
                <a:satMod val="175000"/>
                <a:alpha val="40000"/>
              </a:schemeClr>
            </a:glow>
          </a:effectLst>
        </p:spPr>
      </p:pic>
    </p:spTree>
    <p:extLst>
      <p:ext uri="{BB962C8B-B14F-4D97-AF65-F5344CB8AC3E}">
        <p14:creationId xmlns:p14="http://schemas.microsoft.com/office/powerpoint/2010/main" val="13503221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smtClean="0"/>
              <a:t>Section 1</a:t>
            </a:r>
            <a:endParaRPr lang="en-US" dirty="0"/>
          </a:p>
        </p:txBody>
      </p:sp>
      <p:sp>
        <p:nvSpPr>
          <p:cNvPr id="3" name="Subtitle 2"/>
          <p:cNvSpPr>
            <a:spLocks noGrp="1"/>
          </p:cNvSpPr>
          <p:nvPr>
            <p:ph type="subTitle" idx="1"/>
          </p:nvPr>
        </p:nvSpPr>
        <p:spPr/>
        <p:txBody>
          <a:bodyPr/>
          <a:lstStyle/>
          <a:p>
            <a:r>
              <a:rPr lang="en-US" dirty="0" smtClean="0"/>
              <a:t>Theft with use of force </a:t>
            </a:r>
            <a:endParaRPr lang="en-US" dirty="0"/>
          </a:p>
        </p:txBody>
      </p:sp>
      <p:sp>
        <p:nvSpPr>
          <p:cNvPr id="4" name="Title 3"/>
          <p:cNvSpPr>
            <a:spLocks noGrp="1"/>
          </p:cNvSpPr>
          <p:nvPr>
            <p:ph type="ctrTitle"/>
          </p:nvPr>
        </p:nvSpPr>
        <p:spPr/>
        <p:txBody>
          <a:bodyPr/>
          <a:lstStyle/>
          <a:p>
            <a:r>
              <a:rPr lang="en-US" dirty="0" smtClean="0"/>
              <a:t>Burglary &amp; Housebreaking </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3709480"/>
            <a:ext cx="4023241" cy="2453196"/>
          </a:xfrm>
          <a:prstGeom prst="rect">
            <a:avLst/>
          </a:prstGeom>
          <a:effectLst>
            <a:glow rad="228600">
              <a:schemeClr val="accent1">
                <a:satMod val="175000"/>
                <a:alpha val="40000"/>
              </a:schemeClr>
            </a:glow>
          </a:effectLst>
        </p:spPr>
      </p:pic>
    </p:spTree>
    <p:extLst>
      <p:ext uri="{BB962C8B-B14F-4D97-AF65-F5344CB8AC3E}">
        <p14:creationId xmlns:p14="http://schemas.microsoft.com/office/powerpoint/2010/main" val="958124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Money Insurance </a:t>
            </a:r>
            <a:endParaRPr lang="en-US" dirty="0"/>
          </a:p>
        </p:txBody>
      </p:sp>
      <p:sp>
        <p:nvSpPr>
          <p:cNvPr id="3" name="Subtitle 2"/>
          <p:cNvSpPr>
            <a:spLocks noGrp="1"/>
          </p:cNvSpPr>
          <p:nvPr>
            <p:ph type="subTitle" idx="1"/>
          </p:nvPr>
        </p:nvSpPr>
        <p:spPr>
          <a:xfrm>
            <a:off x="347300" y="997139"/>
            <a:ext cx="8386686" cy="323165"/>
          </a:xfrm>
        </p:spPr>
        <p:txBody>
          <a:bodyPr/>
          <a:lstStyle/>
          <a:p>
            <a:r>
              <a:rPr lang="en-US" dirty="0" smtClean="0"/>
              <a:t>Conditions  </a:t>
            </a:r>
            <a:endParaRPr lang="en-US" dirty="0"/>
          </a:p>
        </p:txBody>
      </p:sp>
      <p:sp>
        <p:nvSpPr>
          <p:cNvPr id="4" name="Text Placeholder 3"/>
          <p:cNvSpPr>
            <a:spLocks noGrp="1"/>
          </p:cNvSpPr>
          <p:nvPr>
            <p:ph type="body" sz="quarter" idx="14"/>
          </p:nvPr>
        </p:nvSpPr>
        <p:spPr/>
        <p:txBody>
          <a:bodyPr/>
          <a:lstStyle/>
          <a:p>
            <a:r>
              <a:rPr lang="en-US" sz="1400" b="1" dirty="0">
                <a:solidFill>
                  <a:srgbClr val="C00000"/>
                </a:solidFill>
              </a:rPr>
              <a:t>Inspection of Books</a:t>
            </a:r>
          </a:p>
          <a:p>
            <a:r>
              <a:rPr lang="en-US" sz="1400" dirty="0">
                <a:solidFill>
                  <a:srgbClr val="C00000"/>
                </a:solidFill>
              </a:rPr>
              <a:t>The Insured acknowledges that the premium in so </a:t>
            </a:r>
            <a:r>
              <a:rPr lang="en-US" sz="1400" dirty="0" smtClean="0">
                <a:solidFill>
                  <a:srgbClr val="C00000"/>
                </a:solidFill>
              </a:rPr>
              <a:t>far as </a:t>
            </a:r>
            <a:r>
              <a:rPr lang="en-US" sz="1400" dirty="0">
                <a:solidFill>
                  <a:srgbClr val="C00000"/>
                </a:solidFill>
              </a:rPr>
              <a:t>it relates to Operative Part 1.1 has been </a:t>
            </a:r>
            <a:r>
              <a:rPr lang="en-US" sz="1400" dirty="0" smtClean="0">
                <a:solidFill>
                  <a:srgbClr val="C00000"/>
                </a:solidFill>
              </a:rPr>
              <a:t>determined by </a:t>
            </a:r>
            <a:r>
              <a:rPr lang="en-US" sz="1400" dirty="0">
                <a:solidFill>
                  <a:srgbClr val="C00000"/>
                </a:solidFill>
              </a:rPr>
              <a:t>reference to the Insured's estimate of the amount </a:t>
            </a:r>
            <a:r>
              <a:rPr lang="en-US" sz="1400" dirty="0" smtClean="0">
                <a:solidFill>
                  <a:srgbClr val="C00000"/>
                </a:solidFill>
              </a:rPr>
              <a:t>of Money </a:t>
            </a:r>
            <a:r>
              <a:rPr lang="en-US" sz="1400" dirty="0">
                <a:solidFill>
                  <a:srgbClr val="C00000"/>
                </a:solidFill>
              </a:rPr>
              <a:t>In Transit, as stated in the Schedule. It </a:t>
            </a:r>
            <a:r>
              <a:rPr lang="en-US" sz="1400" dirty="0" smtClean="0">
                <a:solidFill>
                  <a:srgbClr val="C00000"/>
                </a:solidFill>
              </a:rPr>
              <a:t>is hereby </a:t>
            </a:r>
            <a:r>
              <a:rPr lang="en-US" sz="1400" dirty="0">
                <a:solidFill>
                  <a:srgbClr val="C00000"/>
                </a:solidFill>
              </a:rPr>
              <a:t>agreed that during the Policy Period the </a:t>
            </a:r>
            <a:r>
              <a:rPr lang="en-US" sz="1400" dirty="0" smtClean="0">
                <a:solidFill>
                  <a:srgbClr val="C00000"/>
                </a:solidFill>
              </a:rPr>
              <a:t>Insured shall </a:t>
            </a:r>
            <a:r>
              <a:rPr lang="en-US" sz="1400" dirty="0">
                <a:solidFill>
                  <a:srgbClr val="C00000"/>
                </a:solidFill>
              </a:rPr>
              <a:t>maintain a proper and contemporaneous record </a:t>
            </a:r>
            <a:r>
              <a:rPr lang="en-US" sz="1400" dirty="0" smtClean="0">
                <a:solidFill>
                  <a:srgbClr val="C00000"/>
                </a:solidFill>
              </a:rPr>
              <a:t>of the </a:t>
            </a:r>
            <a:r>
              <a:rPr lang="en-US" sz="1400" dirty="0">
                <a:solidFill>
                  <a:srgbClr val="C00000"/>
                </a:solidFill>
              </a:rPr>
              <a:t>actual amount of Money In Transit, which </a:t>
            </a:r>
            <a:r>
              <a:rPr lang="en-US" sz="1400" dirty="0" smtClean="0">
                <a:solidFill>
                  <a:srgbClr val="C00000"/>
                </a:solidFill>
              </a:rPr>
              <a:t>record shall </a:t>
            </a:r>
            <a:r>
              <a:rPr lang="en-US" sz="1400" dirty="0">
                <a:solidFill>
                  <a:srgbClr val="C00000"/>
                </a:solidFill>
              </a:rPr>
              <a:t>be available for inspection by the Company at </a:t>
            </a:r>
            <a:r>
              <a:rPr lang="en-US" sz="1400" dirty="0" smtClean="0">
                <a:solidFill>
                  <a:srgbClr val="C00000"/>
                </a:solidFill>
              </a:rPr>
              <a:t>any reasonable </a:t>
            </a:r>
            <a:r>
              <a:rPr lang="en-US" sz="1400" dirty="0">
                <a:solidFill>
                  <a:srgbClr val="C00000"/>
                </a:solidFill>
              </a:rPr>
              <a:t>time.</a:t>
            </a:r>
          </a:p>
          <a:p>
            <a:endParaRPr lang="en-US" sz="1400" b="1" dirty="0" smtClean="0">
              <a:solidFill>
                <a:srgbClr val="C00000"/>
              </a:solidFill>
            </a:endParaRPr>
          </a:p>
          <a:p>
            <a:r>
              <a:rPr lang="en-US" sz="1400" b="1" dirty="0" smtClean="0">
                <a:solidFill>
                  <a:srgbClr val="C00000"/>
                </a:solidFill>
              </a:rPr>
              <a:t>Adjustment </a:t>
            </a:r>
            <a:r>
              <a:rPr lang="en-US" sz="1400" b="1" dirty="0">
                <a:solidFill>
                  <a:srgbClr val="C00000"/>
                </a:solidFill>
              </a:rPr>
              <a:t>of Premium</a:t>
            </a:r>
          </a:p>
          <a:p>
            <a:r>
              <a:rPr lang="en-US" sz="1400" dirty="0" smtClean="0">
                <a:solidFill>
                  <a:srgbClr val="C00000"/>
                </a:solidFill>
              </a:rPr>
              <a:t>Within </a:t>
            </a:r>
            <a:r>
              <a:rPr lang="en-US" sz="1400" dirty="0">
                <a:solidFill>
                  <a:srgbClr val="C00000"/>
                </a:solidFill>
              </a:rPr>
              <a:t>one month from the expiry </a:t>
            </a:r>
            <a:r>
              <a:rPr lang="en-US" sz="1400" dirty="0" smtClean="0">
                <a:solidFill>
                  <a:srgbClr val="C00000"/>
                </a:solidFill>
              </a:rPr>
              <a:t>of this </a:t>
            </a:r>
            <a:r>
              <a:rPr lang="en-US" sz="1400" dirty="0">
                <a:solidFill>
                  <a:srgbClr val="C00000"/>
                </a:solidFill>
              </a:rPr>
              <a:t>Policy, the Insured shall provide the Company with</a:t>
            </a:r>
          </a:p>
          <a:p>
            <a:r>
              <a:rPr lang="en-US" sz="1400" dirty="0">
                <a:solidFill>
                  <a:srgbClr val="C00000"/>
                </a:solidFill>
              </a:rPr>
              <a:t>a written record of the actual amount of Money </a:t>
            </a:r>
            <a:r>
              <a:rPr lang="en-US" sz="1400" dirty="0" smtClean="0">
                <a:solidFill>
                  <a:srgbClr val="C00000"/>
                </a:solidFill>
              </a:rPr>
              <a:t>In Transit </a:t>
            </a:r>
            <a:r>
              <a:rPr lang="en-US" sz="1400" dirty="0">
                <a:solidFill>
                  <a:srgbClr val="C00000"/>
                </a:solidFill>
              </a:rPr>
              <a:t>during the Policy Period and any information or</a:t>
            </a:r>
          </a:p>
          <a:p>
            <a:r>
              <a:rPr lang="en-US" sz="1400" dirty="0">
                <a:solidFill>
                  <a:srgbClr val="C00000"/>
                </a:solidFill>
              </a:rPr>
              <a:t>supporting documentation in respect thereof that </a:t>
            </a:r>
            <a:r>
              <a:rPr lang="en-US" sz="1400" dirty="0" smtClean="0">
                <a:solidFill>
                  <a:srgbClr val="C00000"/>
                </a:solidFill>
              </a:rPr>
              <a:t>the Company </a:t>
            </a:r>
            <a:r>
              <a:rPr lang="en-US" sz="1400" dirty="0">
                <a:solidFill>
                  <a:srgbClr val="C00000"/>
                </a:solidFill>
              </a:rPr>
              <a:t>may request. If the amount of Money In</a:t>
            </a:r>
          </a:p>
          <a:p>
            <a:r>
              <a:rPr lang="en-US" sz="1400" dirty="0">
                <a:solidFill>
                  <a:srgbClr val="C00000"/>
                </a:solidFill>
              </a:rPr>
              <a:t>Transit ascertained after the expiry of this Policy </a:t>
            </a:r>
            <a:r>
              <a:rPr lang="en-US" sz="1400" dirty="0" smtClean="0">
                <a:solidFill>
                  <a:srgbClr val="C00000"/>
                </a:solidFill>
              </a:rPr>
              <a:t>shall differ </a:t>
            </a:r>
            <a:r>
              <a:rPr lang="en-US" sz="1400" dirty="0">
                <a:solidFill>
                  <a:srgbClr val="C00000"/>
                </a:solidFill>
              </a:rPr>
              <a:t>from the Insured’s estimate thereof upon </a:t>
            </a:r>
            <a:r>
              <a:rPr lang="en-US" sz="1400" dirty="0" smtClean="0">
                <a:solidFill>
                  <a:srgbClr val="C00000"/>
                </a:solidFill>
              </a:rPr>
              <a:t>which the </a:t>
            </a:r>
            <a:r>
              <a:rPr lang="en-US" sz="1400" dirty="0">
                <a:solidFill>
                  <a:srgbClr val="C00000"/>
                </a:solidFill>
              </a:rPr>
              <a:t>premium for Operative Part 1.1 has been based</a:t>
            </a:r>
            <a:r>
              <a:rPr lang="en-US" sz="1400" dirty="0" smtClean="0">
                <a:solidFill>
                  <a:srgbClr val="C00000"/>
                </a:solidFill>
              </a:rPr>
              <a:t>,  then </a:t>
            </a:r>
            <a:r>
              <a:rPr lang="en-US" sz="1400" dirty="0">
                <a:solidFill>
                  <a:srgbClr val="C00000"/>
                </a:solidFill>
              </a:rPr>
              <a:t>(if the actual amount of Money In </a:t>
            </a:r>
            <a:r>
              <a:rPr lang="en-US" sz="1400" b="1" dirty="0">
                <a:solidFill>
                  <a:srgbClr val="C00000"/>
                </a:solidFill>
              </a:rPr>
              <a:t>Transit </a:t>
            </a:r>
            <a:r>
              <a:rPr lang="en-US" sz="1400" b="1" dirty="0" smtClean="0">
                <a:solidFill>
                  <a:srgbClr val="C00000"/>
                </a:solidFill>
              </a:rPr>
              <a:t>exceeds the </a:t>
            </a:r>
            <a:r>
              <a:rPr lang="en-US" sz="1400" b="1" dirty="0">
                <a:solidFill>
                  <a:srgbClr val="C00000"/>
                </a:solidFill>
              </a:rPr>
              <a:t>Insured’s estimate of the same) the Insured </a:t>
            </a:r>
            <a:r>
              <a:rPr lang="en-US" sz="1400" b="1" dirty="0" smtClean="0">
                <a:solidFill>
                  <a:srgbClr val="C00000"/>
                </a:solidFill>
              </a:rPr>
              <a:t>shall pay </a:t>
            </a:r>
            <a:r>
              <a:rPr lang="en-US" sz="1400" b="1" dirty="0">
                <a:solidFill>
                  <a:srgbClr val="C00000"/>
                </a:solidFill>
              </a:rPr>
              <a:t>to the Company any additional premium </a:t>
            </a:r>
            <a:r>
              <a:rPr lang="en-US" sz="1400" dirty="0">
                <a:solidFill>
                  <a:srgbClr val="C00000"/>
                </a:solidFill>
              </a:rPr>
              <a:t>that </a:t>
            </a:r>
            <a:r>
              <a:rPr lang="en-US" sz="1400" dirty="0" smtClean="0">
                <a:solidFill>
                  <a:srgbClr val="C00000"/>
                </a:solidFill>
              </a:rPr>
              <a:t>the Company </a:t>
            </a:r>
            <a:r>
              <a:rPr lang="en-US" sz="1400" dirty="0">
                <a:solidFill>
                  <a:srgbClr val="C00000"/>
                </a:solidFill>
              </a:rPr>
              <a:t>may determine by reference to </a:t>
            </a:r>
            <a:r>
              <a:rPr lang="en-US" sz="1400" dirty="0" smtClean="0">
                <a:solidFill>
                  <a:srgbClr val="C00000"/>
                </a:solidFill>
              </a:rPr>
              <a:t>the differential</a:t>
            </a:r>
            <a:r>
              <a:rPr lang="en-US" sz="1400" dirty="0">
                <a:solidFill>
                  <a:srgbClr val="C00000"/>
                </a:solidFill>
              </a:rPr>
              <a:t>, or (if the actual amount of Money </a:t>
            </a:r>
            <a:r>
              <a:rPr lang="en-US" sz="1400" dirty="0" smtClean="0">
                <a:solidFill>
                  <a:srgbClr val="C00000"/>
                </a:solidFill>
              </a:rPr>
              <a:t>In </a:t>
            </a:r>
            <a:r>
              <a:rPr lang="en-US" sz="1400" b="1" dirty="0" smtClean="0">
                <a:solidFill>
                  <a:srgbClr val="C00000"/>
                </a:solidFill>
              </a:rPr>
              <a:t>Transit </a:t>
            </a:r>
            <a:r>
              <a:rPr lang="en-US" sz="1400" b="1" dirty="0">
                <a:solidFill>
                  <a:srgbClr val="C00000"/>
                </a:solidFill>
              </a:rPr>
              <a:t>is less than the Insured’s estimate of the </a:t>
            </a:r>
            <a:r>
              <a:rPr lang="en-US" sz="1400" b="1" dirty="0" smtClean="0">
                <a:solidFill>
                  <a:srgbClr val="C00000"/>
                </a:solidFill>
              </a:rPr>
              <a:t>same) the </a:t>
            </a:r>
            <a:r>
              <a:rPr lang="en-US" sz="1400" b="1" dirty="0">
                <a:solidFill>
                  <a:srgbClr val="C00000"/>
                </a:solidFill>
              </a:rPr>
              <a:t>Company will reimburse </a:t>
            </a:r>
            <a:r>
              <a:rPr lang="en-US" sz="1400" dirty="0">
                <a:solidFill>
                  <a:srgbClr val="C00000"/>
                </a:solidFill>
              </a:rPr>
              <a:t>the Insured by </a:t>
            </a:r>
            <a:r>
              <a:rPr lang="en-US" sz="1400" dirty="0" smtClean="0">
                <a:solidFill>
                  <a:srgbClr val="C00000"/>
                </a:solidFill>
              </a:rPr>
              <a:t>reference to </a:t>
            </a:r>
            <a:r>
              <a:rPr lang="en-US" sz="1400" dirty="0">
                <a:solidFill>
                  <a:srgbClr val="C00000"/>
                </a:solidFill>
              </a:rPr>
              <a:t>the differential but subject to minimum retention </a:t>
            </a:r>
            <a:r>
              <a:rPr lang="en-US" sz="1400" dirty="0" smtClean="0">
                <a:solidFill>
                  <a:srgbClr val="C00000"/>
                </a:solidFill>
              </a:rPr>
              <a:t>of premium </a:t>
            </a:r>
            <a:r>
              <a:rPr lang="en-US" sz="1400" dirty="0">
                <a:solidFill>
                  <a:srgbClr val="C00000"/>
                </a:solidFill>
              </a:rPr>
              <a:t>of Rs.500/-. </a:t>
            </a:r>
            <a:endParaRPr lang="en-US" sz="1400" dirty="0" smtClean="0">
              <a:solidFill>
                <a:srgbClr val="C00000"/>
              </a:solidFill>
            </a:endParaRPr>
          </a:p>
          <a:p>
            <a:r>
              <a:rPr lang="en-US" sz="1400" b="1" dirty="0" smtClean="0">
                <a:solidFill>
                  <a:srgbClr val="C00000"/>
                </a:solidFill>
              </a:rPr>
              <a:t>For </a:t>
            </a:r>
            <a:r>
              <a:rPr lang="en-US" sz="1400" b="1" dirty="0">
                <a:solidFill>
                  <a:srgbClr val="C00000"/>
                </a:solidFill>
              </a:rPr>
              <a:t>Operative Part 1.2 and </a:t>
            </a:r>
            <a:r>
              <a:rPr lang="en-US" sz="1400" b="1" dirty="0" smtClean="0">
                <a:solidFill>
                  <a:srgbClr val="C00000"/>
                </a:solidFill>
              </a:rPr>
              <a:t>1.3 adjustment </a:t>
            </a:r>
            <a:r>
              <a:rPr lang="en-US" sz="1400" b="1" dirty="0">
                <a:solidFill>
                  <a:srgbClr val="C00000"/>
                </a:solidFill>
              </a:rPr>
              <a:t>of premium is not applicable.</a:t>
            </a:r>
          </a:p>
        </p:txBody>
      </p:sp>
      <p:sp>
        <p:nvSpPr>
          <p:cNvPr id="5" name="Text Placeholder 4"/>
          <p:cNvSpPr>
            <a:spLocks noGrp="1"/>
          </p:cNvSpPr>
          <p:nvPr>
            <p:ph type="body" sz="quarter" idx="15"/>
          </p:nvPr>
        </p:nvSpPr>
        <p:spPr/>
        <p:txBody>
          <a:bodyPr/>
          <a:lstStyle/>
          <a:p>
            <a:r>
              <a:rPr lang="en-US" dirty="0" smtClean="0"/>
              <a:t>Section 2</a:t>
            </a:r>
            <a:endParaRPr lang="en-US" dirty="0"/>
          </a:p>
        </p:txBody>
      </p:sp>
      <p:sp>
        <p:nvSpPr>
          <p:cNvPr id="6" name="Slide Number Placeholder 5"/>
          <p:cNvSpPr>
            <a:spLocks noGrp="1"/>
          </p:cNvSpPr>
          <p:nvPr>
            <p:ph type="sldNum" sz="quarter" idx="12"/>
          </p:nvPr>
        </p:nvSpPr>
        <p:spPr/>
        <p:txBody>
          <a:bodyPr/>
          <a:lstStyle/>
          <a:p>
            <a:fld id="{C465A074-71B0-1C47-A455-7677837C124E}" type="slidenum">
              <a:rPr lang="it-IT" smtClean="0"/>
              <a:pPr/>
              <a:t>20</a:t>
            </a:fld>
            <a:endParaRPr lang="it-IT"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34200" y="457200"/>
            <a:ext cx="1333500" cy="1333500"/>
          </a:xfrm>
          <a:prstGeom prst="rect">
            <a:avLst/>
          </a:prstGeom>
          <a:effectLst>
            <a:glow rad="228600">
              <a:schemeClr val="accent1">
                <a:satMod val="175000"/>
                <a:alpha val="40000"/>
              </a:schemeClr>
            </a:glow>
          </a:effectLst>
        </p:spPr>
      </p:pic>
    </p:spTree>
    <p:extLst>
      <p:ext uri="{BB962C8B-B14F-4D97-AF65-F5344CB8AC3E}">
        <p14:creationId xmlns:p14="http://schemas.microsoft.com/office/powerpoint/2010/main" val="667943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Money Insurance </a:t>
            </a:r>
            <a:endParaRPr lang="en-US" dirty="0"/>
          </a:p>
        </p:txBody>
      </p:sp>
      <p:sp>
        <p:nvSpPr>
          <p:cNvPr id="3" name="Subtitle 2"/>
          <p:cNvSpPr>
            <a:spLocks noGrp="1"/>
          </p:cNvSpPr>
          <p:nvPr>
            <p:ph type="subTitle" idx="1"/>
          </p:nvPr>
        </p:nvSpPr>
        <p:spPr>
          <a:xfrm>
            <a:off x="347300" y="997139"/>
            <a:ext cx="8386686" cy="323165"/>
          </a:xfrm>
        </p:spPr>
        <p:txBody>
          <a:bodyPr/>
          <a:lstStyle/>
          <a:p>
            <a:r>
              <a:rPr lang="en-US" dirty="0" smtClean="0"/>
              <a:t>Conditions  </a:t>
            </a:r>
            <a:endParaRPr lang="en-US" dirty="0"/>
          </a:p>
        </p:txBody>
      </p:sp>
      <p:sp>
        <p:nvSpPr>
          <p:cNvPr id="4" name="Text Placeholder 3"/>
          <p:cNvSpPr>
            <a:spLocks noGrp="1"/>
          </p:cNvSpPr>
          <p:nvPr>
            <p:ph type="body" sz="quarter" idx="14"/>
          </p:nvPr>
        </p:nvSpPr>
        <p:spPr/>
        <p:txBody>
          <a:bodyPr/>
          <a:lstStyle/>
          <a:p>
            <a:r>
              <a:rPr lang="en-US" sz="1400" dirty="0">
                <a:solidFill>
                  <a:srgbClr val="C00000"/>
                </a:solidFill>
              </a:rPr>
              <a:t>Insured's Duty upon the happening of an </a:t>
            </a:r>
            <a:r>
              <a:rPr lang="en-US" sz="1400" dirty="0" smtClean="0">
                <a:solidFill>
                  <a:srgbClr val="C00000"/>
                </a:solidFill>
              </a:rPr>
              <a:t>insured event </a:t>
            </a:r>
            <a:r>
              <a:rPr lang="en-US" sz="1400" dirty="0">
                <a:solidFill>
                  <a:srgbClr val="C00000"/>
                </a:solidFill>
              </a:rPr>
              <a:t>It is a condition precedent to the Company's</a:t>
            </a:r>
          </a:p>
          <a:p>
            <a:r>
              <a:rPr lang="en-US" sz="1400" dirty="0">
                <a:solidFill>
                  <a:srgbClr val="C00000"/>
                </a:solidFill>
              </a:rPr>
              <a:t>liability hereunder that the Insured shall:</a:t>
            </a:r>
          </a:p>
          <a:p>
            <a:r>
              <a:rPr lang="en-US" sz="1400" dirty="0">
                <a:solidFill>
                  <a:srgbClr val="C00000"/>
                </a:solidFill>
              </a:rPr>
              <a:t>6.3.1 Immediately and in </a:t>
            </a:r>
            <a:r>
              <a:rPr lang="en-US" sz="1400" b="1" dirty="0">
                <a:solidFill>
                  <a:srgbClr val="C00000"/>
                </a:solidFill>
              </a:rPr>
              <a:t>any event within </a:t>
            </a:r>
            <a:r>
              <a:rPr lang="en-US" sz="1400" b="1" dirty="0" smtClean="0">
                <a:solidFill>
                  <a:srgbClr val="C00000"/>
                </a:solidFill>
              </a:rPr>
              <a:t>24 hours </a:t>
            </a:r>
            <a:r>
              <a:rPr lang="en-US" sz="1400" dirty="0">
                <a:solidFill>
                  <a:srgbClr val="C00000"/>
                </a:solidFill>
              </a:rPr>
              <a:t>of the happening of any insured </a:t>
            </a:r>
            <a:r>
              <a:rPr lang="en-US" sz="1400" dirty="0" smtClean="0">
                <a:solidFill>
                  <a:srgbClr val="C00000"/>
                </a:solidFill>
              </a:rPr>
              <a:t>event giving </a:t>
            </a:r>
            <a:r>
              <a:rPr lang="en-US" sz="1400" dirty="0">
                <a:solidFill>
                  <a:srgbClr val="C00000"/>
                </a:solidFill>
              </a:rPr>
              <a:t>rise to or likely to give rise to </a:t>
            </a:r>
            <a:r>
              <a:rPr lang="en-US" sz="1400" dirty="0" smtClean="0">
                <a:solidFill>
                  <a:srgbClr val="C00000"/>
                </a:solidFill>
              </a:rPr>
              <a:t>any Claim </a:t>
            </a:r>
            <a:r>
              <a:rPr lang="en-US" sz="1400" dirty="0">
                <a:solidFill>
                  <a:srgbClr val="C00000"/>
                </a:solidFill>
              </a:rPr>
              <a:t>under this Policy give </a:t>
            </a:r>
            <a:r>
              <a:rPr lang="en-US" sz="1400" b="1" dirty="0">
                <a:solidFill>
                  <a:srgbClr val="C00000"/>
                </a:solidFill>
              </a:rPr>
              <a:t>written </a:t>
            </a:r>
            <a:r>
              <a:rPr lang="en-US" sz="1400" b="1" dirty="0" smtClean="0">
                <a:solidFill>
                  <a:srgbClr val="C00000"/>
                </a:solidFill>
              </a:rPr>
              <a:t>notice to </a:t>
            </a:r>
            <a:r>
              <a:rPr lang="en-US" sz="1400" b="1" dirty="0">
                <a:solidFill>
                  <a:srgbClr val="C00000"/>
                </a:solidFill>
              </a:rPr>
              <a:t>the </a:t>
            </a:r>
            <a:r>
              <a:rPr lang="en-US" sz="1400" b="1" dirty="0" smtClean="0">
                <a:solidFill>
                  <a:srgbClr val="C00000"/>
                </a:solidFill>
              </a:rPr>
              <a:t>Company</a:t>
            </a:r>
            <a:endParaRPr lang="en-US" sz="1400" b="1" dirty="0">
              <a:solidFill>
                <a:srgbClr val="C00000"/>
              </a:solidFill>
            </a:endParaRPr>
          </a:p>
          <a:p>
            <a:r>
              <a:rPr lang="en-US" sz="1400" dirty="0">
                <a:solidFill>
                  <a:srgbClr val="C00000"/>
                </a:solidFill>
              </a:rPr>
              <a:t>6.3.2 Immediately and in any event within </a:t>
            </a:r>
            <a:r>
              <a:rPr lang="en-US" sz="1400" dirty="0" smtClean="0">
                <a:solidFill>
                  <a:srgbClr val="C00000"/>
                </a:solidFill>
              </a:rPr>
              <a:t>24 hours </a:t>
            </a:r>
            <a:r>
              <a:rPr lang="en-US" sz="1400" b="1" dirty="0">
                <a:solidFill>
                  <a:srgbClr val="C00000"/>
                </a:solidFill>
              </a:rPr>
              <a:t>lodge a complaint with the </a:t>
            </a:r>
            <a:r>
              <a:rPr lang="en-US" sz="1400" b="1" dirty="0" smtClean="0">
                <a:solidFill>
                  <a:srgbClr val="C00000"/>
                </a:solidFill>
              </a:rPr>
              <a:t>police </a:t>
            </a:r>
            <a:r>
              <a:rPr lang="en-US" sz="1400" dirty="0" smtClean="0">
                <a:solidFill>
                  <a:srgbClr val="C00000"/>
                </a:solidFill>
              </a:rPr>
              <a:t>detailing </a:t>
            </a:r>
            <a:r>
              <a:rPr lang="en-US" sz="1400" dirty="0">
                <a:solidFill>
                  <a:srgbClr val="C00000"/>
                </a:solidFill>
              </a:rPr>
              <a:t>the Money lost in respect of </a:t>
            </a:r>
            <a:r>
              <a:rPr lang="en-US" sz="1400" dirty="0" smtClean="0">
                <a:solidFill>
                  <a:srgbClr val="C00000"/>
                </a:solidFill>
              </a:rPr>
              <a:t>which the </a:t>
            </a:r>
            <a:r>
              <a:rPr lang="en-US" sz="1400" dirty="0">
                <a:solidFill>
                  <a:srgbClr val="C00000"/>
                </a:solidFill>
              </a:rPr>
              <a:t>Insured intends to submit a Claim, </a:t>
            </a:r>
            <a:r>
              <a:rPr lang="en-US" sz="1400" dirty="0" smtClean="0">
                <a:solidFill>
                  <a:srgbClr val="C00000"/>
                </a:solidFill>
              </a:rPr>
              <a:t>and within </a:t>
            </a:r>
            <a:r>
              <a:rPr lang="en-US" sz="1400" dirty="0">
                <a:solidFill>
                  <a:srgbClr val="C00000"/>
                </a:solidFill>
              </a:rPr>
              <a:t>the same period provide a copy </a:t>
            </a:r>
            <a:r>
              <a:rPr lang="en-US" sz="1400" dirty="0" smtClean="0">
                <a:solidFill>
                  <a:srgbClr val="C00000"/>
                </a:solidFill>
              </a:rPr>
              <a:t>of that </a:t>
            </a:r>
            <a:r>
              <a:rPr lang="en-US" sz="1400" dirty="0">
                <a:solidFill>
                  <a:srgbClr val="C00000"/>
                </a:solidFill>
              </a:rPr>
              <a:t>written complaint, the First </a:t>
            </a:r>
            <a:r>
              <a:rPr lang="en-US" sz="1400" dirty="0" smtClean="0">
                <a:solidFill>
                  <a:srgbClr val="C00000"/>
                </a:solidFill>
              </a:rPr>
              <a:t>Information Report </a:t>
            </a:r>
            <a:r>
              <a:rPr lang="en-US" sz="1400" dirty="0">
                <a:solidFill>
                  <a:srgbClr val="C00000"/>
                </a:solidFill>
              </a:rPr>
              <a:t>to the Company, or </a:t>
            </a:r>
            <a:r>
              <a:rPr lang="en-US" sz="1400" dirty="0" smtClean="0">
                <a:solidFill>
                  <a:srgbClr val="C00000"/>
                </a:solidFill>
              </a:rPr>
              <a:t>the circumstances </a:t>
            </a:r>
            <a:r>
              <a:rPr lang="en-US" sz="1400" dirty="0">
                <a:solidFill>
                  <a:srgbClr val="C00000"/>
                </a:solidFill>
              </a:rPr>
              <a:t>which might reasonably </a:t>
            </a:r>
            <a:r>
              <a:rPr lang="en-US" sz="1400" dirty="0" smtClean="0">
                <a:solidFill>
                  <a:srgbClr val="C00000"/>
                </a:solidFill>
              </a:rPr>
              <a:t>be expected </a:t>
            </a:r>
            <a:r>
              <a:rPr lang="en-US" sz="1400" dirty="0">
                <a:solidFill>
                  <a:srgbClr val="C00000"/>
                </a:solidFill>
              </a:rPr>
              <a:t>to give rise to a Claim;</a:t>
            </a:r>
          </a:p>
          <a:p>
            <a:r>
              <a:rPr lang="en-US" sz="1400" dirty="0">
                <a:solidFill>
                  <a:srgbClr val="C00000"/>
                </a:solidFill>
              </a:rPr>
              <a:t>6.3.3 </a:t>
            </a:r>
            <a:r>
              <a:rPr lang="en-US" sz="1400" b="1" dirty="0">
                <a:solidFill>
                  <a:srgbClr val="C00000"/>
                </a:solidFill>
              </a:rPr>
              <a:t>within 14 days deliver to the Company </a:t>
            </a:r>
            <a:r>
              <a:rPr lang="en-US" sz="1400" dirty="0" smtClean="0">
                <a:solidFill>
                  <a:srgbClr val="C00000"/>
                </a:solidFill>
              </a:rPr>
              <a:t>a detailed </a:t>
            </a:r>
            <a:r>
              <a:rPr lang="en-US" sz="1400" dirty="0">
                <a:solidFill>
                  <a:srgbClr val="C00000"/>
                </a:solidFill>
              </a:rPr>
              <a:t>written statement of the Money </a:t>
            </a:r>
            <a:r>
              <a:rPr lang="en-US" sz="1400" dirty="0" smtClean="0">
                <a:solidFill>
                  <a:srgbClr val="C00000"/>
                </a:solidFill>
              </a:rPr>
              <a:t>lost and </a:t>
            </a:r>
            <a:r>
              <a:rPr lang="en-US" sz="1400" dirty="0">
                <a:solidFill>
                  <a:srgbClr val="C00000"/>
                </a:solidFill>
              </a:rPr>
              <a:t>an estimate of the quantum of </a:t>
            </a:r>
            <a:r>
              <a:rPr lang="en-US" sz="1400" dirty="0" smtClean="0">
                <a:solidFill>
                  <a:srgbClr val="C00000"/>
                </a:solidFill>
              </a:rPr>
              <a:t>any Claim </a:t>
            </a:r>
            <a:r>
              <a:rPr lang="en-US" sz="1400" dirty="0">
                <a:solidFill>
                  <a:srgbClr val="C00000"/>
                </a:solidFill>
              </a:rPr>
              <a:t>along with all documentation </a:t>
            </a:r>
            <a:r>
              <a:rPr lang="en-US" sz="1400" dirty="0" smtClean="0">
                <a:solidFill>
                  <a:srgbClr val="C00000"/>
                </a:solidFill>
              </a:rPr>
              <a:t>required to </a:t>
            </a:r>
            <a:r>
              <a:rPr lang="en-US" sz="1400" dirty="0">
                <a:solidFill>
                  <a:srgbClr val="C00000"/>
                </a:solidFill>
              </a:rPr>
              <a:t>support and substantiate the </a:t>
            </a:r>
            <a:r>
              <a:rPr lang="en-US" sz="1400" dirty="0" smtClean="0">
                <a:solidFill>
                  <a:srgbClr val="C00000"/>
                </a:solidFill>
              </a:rPr>
              <a:t>amount sought </a:t>
            </a:r>
            <a:r>
              <a:rPr lang="en-US" sz="1400" dirty="0">
                <a:solidFill>
                  <a:srgbClr val="C00000"/>
                </a:solidFill>
              </a:rPr>
              <a:t>from the Company. In the case </a:t>
            </a:r>
            <a:r>
              <a:rPr lang="en-US" sz="1400" dirty="0" smtClean="0">
                <a:solidFill>
                  <a:srgbClr val="C00000"/>
                </a:solidFill>
              </a:rPr>
              <a:t>of the </a:t>
            </a:r>
            <a:r>
              <a:rPr lang="en-US" sz="1400" dirty="0">
                <a:solidFill>
                  <a:srgbClr val="C00000"/>
                </a:solidFill>
              </a:rPr>
              <a:t>notification of an event likely to give</a:t>
            </a:r>
          </a:p>
          <a:p>
            <a:r>
              <a:rPr lang="en-US" sz="1400" dirty="0">
                <a:solidFill>
                  <a:srgbClr val="C00000"/>
                </a:solidFill>
              </a:rPr>
              <a:t>rise to a Claim, the Insured shall specify </a:t>
            </a:r>
            <a:r>
              <a:rPr lang="en-US" sz="1400" dirty="0" smtClean="0">
                <a:solidFill>
                  <a:srgbClr val="C00000"/>
                </a:solidFill>
              </a:rPr>
              <a:t>in writing </a:t>
            </a:r>
            <a:r>
              <a:rPr lang="en-US" sz="1400" dirty="0">
                <a:solidFill>
                  <a:srgbClr val="C00000"/>
                </a:solidFill>
              </a:rPr>
              <a:t>the grounds for holding such belief.</a:t>
            </a:r>
          </a:p>
          <a:p>
            <a:r>
              <a:rPr lang="en-US" sz="1400" dirty="0">
                <a:solidFill>
                  <a:srgbClr val="C00000"/>
                </a:solidFill>
              </a:rPr>
              <a:t>6.3.4 expeditiously provide the Company and </a:t>
            </a:r>
            <a:r>
              <a:rPr lang="en-US" sz="1400" dirty="0" smtClean="0">
                <a:solidFill>
                  <a:srgbClr val="C00000"/>
                </a:solidFill>
              </a:rPr>
              <a:t>its representatives </a:t>
            </a:r>
            <a:r>
              <a:rPr lang="en-US" sz="1400" dirty="0">
                <a:solidFill>
                  <a:srgbClr val="C00000"/>
                </a:solidFill>
              </a:rPr>
              <a:t>and appointees with all the</a:t>
            </a:r>
          </a:p>
          <a:p>
            <a:r>
              <a:rPr lang="en-US" sz="1400" b="1" dirty="0">
                <a:solidFill>
                  <a:srgbClr val="C00000"/>
                </a:solidFill>
              </a:rPr>
              <a:t>information, assistance and </a:t>
            </a:r>
            <a:r>
              <a:rPr lang="en-US" sz="1400" b="1" dirty="0" smtClean="0">
                <a:solidFill>
                  <a:srgbClr val="C00000"/>
                </a:solidFill>
              </a:rPr>
              <a:t>documentation </a:t>
            </a:r>
            <a:r>
              <a:rPr lang="en-US" sz="1400" dirty="0" smtClean="0">
                <a:solidFill>
                  <a:srgbClr val="C00000"/>
                </a:solidFill>
              </a:rPr>
              <a:t>that </a:t>
            </a:r>
            <a:r>
              <a:rPr lang="en-US" sz="1400" dirty="0">
                <a:solidFill>
                  <a:srgbClr val="C00000"/>
                </a:solidFill>
              </a:rPr>
              <a:t>they might reasonably require.</a:t>
            </a:r>
          </a:p>
          <a:p>
            <a:r>
              <a:rPr lang="en-US" sz="1400" dirty="0">
                <a:solidFill>
                  <a:srgbClr val="C00000"/>
                </a:solidFill>
              </a:rPr>
              <a:t>6.3.5 </a:t>
            </a:r>
            <a:r>
              <a:rPr lang="en-US" sz="1400" b="1" dirty="0">
                <a:solidFill>
                  <a:srgbClr val="C00000"/>
                </a:solidFill>
              </a:rPr>
              <a:t>take all reasonable steps </a:t>
            </a:r>
            <a:r>
              <a:rPr lang="en-US" sz="1400" dirty="0">
                <a:solidFill>
                  <a:srgbClr val="C00000"/>
                </a:solidFill>
              </a:rPr>
              <a:t>to identify </a:t>
            </a:r>
            <a:r>
              <a:rPr lang="en-US" sz="1400" dirty="0" smtClean="0">
                <a:solidFill>
                  <a:srgbClr val="C00000"/>
                </a:solidFill>
              </a:rPr>
              <a:t>the perpetrators </a:t>
            </a:r>
            <a:r>
              <a:rPr lang="en-US" sz="1400" dirty="0">
                <a:solidFill>
                  <a:srgbClr val="C00000"/>
                </a:solidFill>
              </a:rPr>
              <a:t>of the Burglary and/or </a:t>
            </a:r>
            <a:r>
              <a:rPr lang="en-US" sz="1400" dirty="0" smtClean="0">
                <a:solidFill>
                  <a:srgbClr val="C00000"/>
                </a:solidFill>
              </a:rPr>
              <a:t>Robbery and </a:t>
            </a:r>
            <a:r>
              <a:rPr lang="en-US" sz="1400" dirty="0">
                <a:solidFill>
                  <a:srgbClr val="C00000"/>
                </a:solidFill>
              </a:rPr>
              <a:t>discover and recover any Money lost;</a:t>
            </a:r>
          </a:p>
          <a:p>
            <a:r>
              <a:rPr lang="en-US" sz="1400" dirty="0">
                <a:solidFill>
                  <a:srgbClr val="C00000"/>
                </a:solidFill>
              </a:rPr>
              <a:t>6.3.6 </a:t>
            </a:r>
            <a:r>
              <a:rPr lang="en-US" sz="1400" b="1" dirty="0">
                <a:solidFill>
                  <a:srgbClr val="C00000"/>
                </a:solidFill>
              </a:rPr>
              <a:t>take all reasonable steps </a:t>
            </a:r>
            <a:r>
              <a:rPr lang="en-US" sz="1400" dirty="0">
                <a:solidFill>
                  <a:srgbClr val="C00000"/>
                </a:solidFill>
              </a:rPr>
              <a:t>to secure </a:t>
            </a:r>
            <a:r>
              <a:rPr lang="en-US" sz="1400" dirty="0" smtClean="0">
                <a:solidFill>
                  <a:srgbClr val="C00000"/>
                </a:solidFill>
              </a:rPr>
              <a:t>the Insured </a:t>
            </a:r>
            <a:r>
              <a:rPr lang="en-US" sz="1400" dirty="0">
                <a:solidFill>
                  <a:srgbClr val="C00000"/>
                </a:solidFill>
              </a:rPr>
              <a:t>Premises and Money against </a:t>
            </a:r>
            <a:r>
              <a:rPr lang="en-US" sz="1400" dirty="0" smtClean="0">
                <a:solidFill>
                  <a:srgbClr val="C00000"/>
                </a:solidFill>
              </a:rPr>
              <a:t>a repeat </a:t>
            </a:r>
            <a:r>
              <a:rPr lang="en-US" sz="1400" dirty="0">
                <a:solidFill>
                  <a:srgbClr val="C00000"/>
                </a:solidFill>
              </a:rPr>
              <a:t>of any Burglary and/or </a:t>
            </a:r>
            <a:r>
              <a:rPr lang="en-US" sz="1400" dirty="0" smtClean="0">
                <a:solidFill>
                  <a:srgbClr val="C00000"/>
                </a:solidFill>
              </a:rPr>
              <a:t>Robbery and/or </a:t>
            </a:r>
            <a:r>
              <a:rPr lang="en-US" sz="1400" dirty="0">
                <a:solidFill>
                  <a:srgbClr val="C00000"/>
                </a:solidFill>
              </a:rPr>
              <a:t>fortuitous event, and/or prevent </a:t>
            </a:r>
            <a:r>
              <a:rPr lang="en-US" sz="1400" dirty="0" smtClean="0">
                <a:solidFill>
                  <a:srgbClr val="C00000"/>
                </a:solidFill>
              </a:rPr>
              <a:t>the same </a:t>
            </a:r>
            <a:r>
              <a:rPr lang="en-US" sz="1400" dirty="0">
                <a:solidFill>
                  <a:srgbClr val="C00000"/>
                </a:solidFill>
              </a:rPr>
              <a:t>from occurring.</a:t>
            </a:r>
          </a:p>
        </p:txBody>
      </p:sp>
      <p:sp>
        <p:nvSpPr>
          <p:cNvPr id="5" name="Text Placeholder 4"/>
          <p:cNvSpPr>
            <a:spLocks noGrp="1"/>
          </p:cNvSpPr>
          <p:nvPr>
            <p:ph type="body" sz="quarter" idx="15"/>
          </p:nvPr>
        </p:nvSpPr>
        <p:spPr/>
        <p:txBody>
          <a:bodyPr/>
          <a:lstStyle/>
          <a:p>
            <a:r>
              <a:rPr lang="en-US" dirty="0" smtClean="0"/>
              <a:t>Section 2</a:t>
            </a:r>
            <a:endParaRPr lang="en-US" dirty="0"/>
          </a:p>
        </p:txBody>
      </p:sp>
      <p:sp>
        <p:nvSpPr>
          <p:cNvPr id="6" name="Slide Number Placeholder 5"/>
          <p:cNvSpPr>
            <a:spLocks noGrp="1"/>
          </p:cNvSpPr>
          <p:nvPr>
            <p:ph type="sldNum" sz="quarter" idx="12"/>
          </p:nvPr>
        </p:nvSpPr>
        <p:spPr/>
        <p:txBody>
          <a:bodyPr/>
          <a:lstStyle/>
          <a:p>
            <a:fld id="{C465A074-71B0-1C47-A455-7677837C124E}" type="slidenum">
              <a:rPr lang="it-IT" smtClean="0"/>
              <a:pPr/>
              <a:t>21</a:t>
            </a:fld>
            <a:endParaRPr lang="it-IT"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81800" y="304800"/>
            <a:ext cx="1447800" cy="1371600"/>
          </a:xfrm>
          <a:prstGeom prst="rect">
            <a:avLst/>
          </a:prstGeom>
          <a:effectLst>
            <a:glow rad="228600">
              <a:schemeClr val="accent1">
                <a:satMod val="175000"/>
                <a:alpha val="40000"/>
              </a:schemeClr>
            </a:glow>
          </a:effectLst>
        </p:spPr>
      </p:pic>
    </p:spTree>
    <p:extLst>
      <p:ext uri="{BB962C8B-B14F-4D97-AF65-F5344CB8AC3E}">
        <p14:creationId xmlns:p14="http://schemas.microsoft.com/office/powerpoint/2010/main" val="4820666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Money Insurance </a:t>
            </a:r>
            <a:endParaRPr lang="en-US" dirty="0"/>
          </a:p>
        </p:txBody>
      </p:sp>
      <p:sp>
        <p:nvSpPr>
          <p:cNvPr id="3" name="Subtitle 2"/>
          <p:cNvSpPr>
            <a:spLocks noGrp="1"/>
          </p:cNvSpPr>
          <p:nvPr>
            <p:ph type="subTitle" idx="1"/>
          </p:nvPr>
        </p:nvSpPr>
        <p:spPr>
          <a:xfrm>
            <a:off x="347300" y="997139"/>
            <a:ext cx="8386686" cy="323165"/>
          </a:xfrm>
        </p:spPr>
        <p:txBody>
          <a:bodyPr/>
          <a:lstStyle/>
          <a:p>
            <a:r>
              <a:rPr lang="en-US" dirty="0" smtClean="0"/>
              <a:t>Conditions  </a:t>
            </a:r>
            <a:endParaRPr lang="en-US" dirty="0"/>
          </a:p>
        </p:txBody>
      </p:sp>
      <p:sp>
        <p:nvSpPr>
          <p:cNvPr id="4" name="Text Placeholder 3"/>
          <p:cNvSpPr>
            <a:spLocks noGrp="1"/>
          </p:cNvSpPr>
          <p:nvPr>
            <p:ph type="body" sz="quarter" idx="14"/>
          </p:nvPr>
        </p:nvSpPr>
        <p:spPr>
          <a:xfrm>
            <a:off x="347663" y="1524000"/>
            <a:ext cx="8391525" cy="4378325"/>
          </a:xfrm>
        </p:spPr>
        <p:txBody>
          <a:bodyPr/>
          <a:lstStyle/>
          <a:p>
            <a:r>
              <a:rPr lang="en-US" sz="1400" dirty="0">
                <a:solidFill>
                  <a:srgbClr val="C00000"/>
                </a:solidFill>
              </a:rPr>
              <a:t>Reasonable Care: The Insured shall</a:t>
            </a:r>
            <a:r>
              <a:rPr lang="en-US" sz="1400" dirty="0" smtClean="0">
                <a:solidFill>
                  <a:srgbClr val="C00000"/>
                </a:solidFill>
              </a:rPr>
              <a:t>:</a:t>
            </a:r>
          </a:p>
          <a:p>
            <a:endParaRPr lang="en-US" sz="1400" dirty="0">
              <a:solidFill>
                <a:srgbClr val="C00000"/>
              </a:solidFill>
            </a:endParaRPr>
          </a:p>
          <a:p>
            <a:r>
              <a:rPr lang="en-US" sz="1400" dirty="0" smtClean="0">
                <a:solidFill>
                  <a:srgbClr val="C00000"/>
                </a:solidFill>
              </a:rPr>
              <a:t>1 </a:t>
            </a:r>
            <a:r>
              <a:rPr lang="en-US" sz="1400" dirty="0">
                <a:solidFill>
                  <a:srgbClr val="C00000"/>
                </a:solidFill>
              </a:rPr>
              <a:t>take all reasonable steps to safeguard </a:t>
            </a:r>
            <a:r>
              <a:rPr lang="en-US" sz="1400" dirty="0" smtClean="0">
                <a:solidFill>
                  <a:srgbClr val="C00000"/>
                </a:solidFill>
              </a:rPr>
              <a:t>the Money</a:t>
            </a:r>
            <a:r>
              <a:rPr lang="en-US" sz="1400" dirty="0">
                <a:solidFill>
                  <a:srgbClr val="C00000"/>
                </a:solidFill>
              </a:rPr>
              <a:t>, any means by which the Money is </a:t>
            </a:r>
            <a:r>
              <a:rPr lang="en-US" sz="1400" dirty="0" smtClean="0">
                <a:solidFill>
                  <a:srgbClr val="C00000"/>
                </a:solidFill>
              </a:rPr>
              <a:t>In Transit</a:t>
            </a:r>
            <a:r>
              <a:rPr lang="en-US" sz="1400" dirty="0">
                <a:solidFill>
                  <a:srgbClr val="C00000"/>
                </a:solidFill>
              </a:rPr>
              <a:t>, any Safe and/or Strong Room, </a:t>
            </a:r>
            <a:r>
              <a:rPr lang="en-US" sz="1400" dirty="0" smtClean="0">
                <a:solidFill>
                  <a:srgbClr val="C00000"/>
                </a:solidFill>
              </a:rPr>
              <a:t>and the </a:t>
            </a:r>
            <a:r>
              <a:rPr lang="en-US" sz="1400" dirty="0">
                <a:solidFill>
                  <a:srgbClr val="C00000"/>
                </a:solidFill>
              </a:rPr>
              <a:t>Insured Premises against any </a:t>
            </a:r>
            <a:r>
              <a:rPr lang="en-US" sz="1400" dirty="0" smtClean="0">
                <a:solidFill>
                  <a:srgbClr val="C00000"/>
                </a:solidFill>
              </a:rPr>
              <a:t>insured event</a:t>
            </a:r>
            <a:r>
              <a:rPr lang="en-US" sz="1400" dirty="0">
                <a:solidFill>
                  <a:srgbClr val="C00000"/>
                </a:solidFill>
              </a:rPr>
              <a:t>.</a:t>
            </a:r>
          </a:p>
          <a:p>
            <a:r>
              <a:rPr lang="en-US" sz="1400" dirty="0" smtClean="0">
                <a:solidFill>
                  <a:srgbClr val="C00000"/>
                </a:solidFill>
              </a:rPr>
              <a:t>2 </a:t>
            </a:r>
            <a:r>
              <a:rPr lang="en-US" sz="1400" dirty="0">
                <a:solidFill>
                  <a:srgbClr val="C00000"/>
                </a:solidFill>
              </a:rPr>
              <a:t>ensure that any security system or </a:t>
            </a:r>
            <a:r>
              <a:rPr lang="en-US" sz="1400" dirty="0" smtClean="0">
                <a:solidFill>
                  <a:srgbClr val="C00000"/>
                </a:solidFill>
              </a:rPr>
              <a:t>aid specified </a:t>
            </a:r>
            <a:r>
              <a:rPr lang="en-US" sz="1400" dirty="0">
                <a:solidFill>
                  <a:srgbClr val="C00000"/>
                </a:solidFill>
              </a:rPr>
              <a:t>in the proposal is maintained </a:t>
            </a:r>
            <a:r>
              <a:rPr lang="en-US" sz="1400" dirty="0" smtClean="0">
                <a:solidFill>
                  <a:srgbClr val="C00000"/>
                </a:solidFill>
              </a:rPr>
              <a:t>in accordance </a:t>
            </a:r>
            <a:r>
              <a:rPr lang="en-US" sz="1400" dirty="0">
                <a:solidFill>
                  <a:srgbClr val="C00000"/>
                </a:solidFill>
              </a:rPr>
              <a:t>with any maintenance </a:t>
            </a:r>
            <a:r>
              <a:rPr lang="en-US" sz="1400" dirty="0" smtClean="0">
                <a:solidFill>
                  <a:srgbClr val="C00000"/>
                </a:solidFill>
              </a:rPr>
              <a:t>schedule or </a:t>
            </a:r>
            <a:r>
              <a:rPr lang="en-US" sz="1400" dirty="0">
                <a:solidFill>
                  <a:srgbClr val="C00000"/>
                </a:solidFill>
              </a:rPr>
              <a:t>recommendations of the </a:t>
            </a:r>
            <a:r>
              <a:rPr lang="en-US" sz="1400" dirty="0" smtClean="0">
                <a:solidFill>
                  <a:srgbClr val="C00000"/>
                </a:solidFill>
              </a:rPr>
              <a:t>manufacturer or</a:t>
            </a:r>
            <a:r>
              <a:rPr lang="en-US" sz="1400" dirty="0">
                <a:solidFill>
                  <a:srgbClr val="C00000"/>
                </a:solidFill>
              </a:rPr>
              <a:t>, if none, then as may be required, </a:t>
            </a:r>
            <a:r>
              <a:rPr lang="en-US" sz="1400" dirty="0" smtClean="0">
                <a:solidFill>
                  <a:srgbClr val="C00000"/>
                </a:solidFill>
              </a:rPr>
              <a:t>and kept </a:t>
            </a:r>
            <a:r>
              <a:rPr lang="en-US" sz="1400" dirty="0">
                <a:solidFill>
                  <a:srgbClr val="C00000"/>
                </a:solidFill>
              </a:rPr>
              <a:t>in good and effective </a:t>
            </a:r>
            <a:r>
              <a:rPr lang="en-US" sz="1400" dirty="0" smtClean="0">
                <a:solidFill>
                  <a:srgbClr val="C00000"/>
                </a:solidFill>
              </a:rPr>
              <a:t>working condition.</a:t>
            </a:r>
          </a:p>
          <a:p>
            <a:r>
              <a:rPr lang="en-US" sz="1400" dirty="0" smtClean="0">
                <a:solidFill>
                  <a:srgbClr val="C00000"/>
                </a:solidFill>
              </a:rPr>
              <a:t>3 </a:t>
            </a:r>
            <a:r>
              <a:rPr lang="en-US" sz="1400" dirty="0">
                <a:solidFill>
                  <a:srgbClr val="C00000"/>
                </a:solidFill>
              </a:rPr>
              <a:t>ensure that:</a:t>
            </a:r>
          </a:p>
          <a:p>
            <a:r>
              <a:rPr lang="en-US" sz="1400" dirty="0" smtClean="0">
                <a:solidFill>
                  <a:srgbClr val="C00000"/>
                </a:solidFill>
              </a:rPr>
              <a:t>3.1 </a:t>
            </a:r>
            <a:r>
              <a:rPr lang="en-US" sz="1400" dirty="0">
                <a:solidFill>
                  <a:srgbClr val="C00000"/>
                </a:solidFill>
              </a:rPr>
              <a:t>all means of entry to or exit from any </a:t>
            </a:r>
            <a:r>
              <a:rPr lang="en-US" sz="1400" dirty="0" smtClean="0">
                <a:solidFill>
                  <a:srgbClr val="C00000"/>
                </a:solidFill>
              </a:rPr>
              <a:t>Safe and/or </a:t>
            </a:r>
            <a:r>
              <a:rPr lang="en-US" sz="1400" dirty="0">
                <a:solidFill>
                  <a:srgbClr val="C00000"/>
                </a:solidFill>
              </a:rPr>
              <a:t>Strong Room in the </a:t>
            </a:r>
            <a:r>
              <a:rPr lang="en-US" sz="1400" dirty="0" smtClean="0">
                <a:solidFill>
                  <a:srgbClr val="C00000"/>
                </a:solidFill>
              </a:rPr>
              <a:t>Insured Premises </a:t>
            </a:r>
            <a:r>
              <a:rPr lang="en-US" sz="1400" dirty="0">
                <a:solidFill>
                  <a:srgbClr val="C00000"/>
                </a:solidFill>
              </a:rPr>
              <a:t>have been properly secured, and</a:t>
            </a:r>
          </a:p>
          <a:p>
            <a:r>
              <a:rPr lang="en-US" sz="1400" dirty="0" smtClean="0">
                <a:solidFill>
                  <a:srgbClr val="C00000"/>
                </a:solidFill>
              </a:rPr>
              <a:t>3.2 </a:t>
            </a:r>
            <a:r>
              <a:rPr lang="en-US" sz="1400" dirty="0">
                <a:solidFill>
                  <a:srgbClr val="C00000"/>
                </a:solidFill>
              </a:rPr>
              <a:t>all safety installations and aids (</a:t>
            </a:r>
            <a:r>
              <a:rPr lang="en-US" sz="1400" dirty="0" smtClean="0">
                <a:solidFill>
                  <a:srgbClr val="C00000"/>
                </a:solidFill>
              </a:rPr>
              <a:t>including but </a:t>
            </a:r>
            <a:r>
              <a:rPr lang="en-US" sz="1400" dirty="0">
                <a:solidFill>
                  <a:srgbClr val="C00000"/>
                </a:solidFill>
              </a:rPr>
              <a:t>not limited to, any burglar </a:t>
            </a:r>
            <a:r>
              <a:rPr lang="en-US" sz="1400" dirty="0" smtClean="0">
                <a:solidFill>
                  <a:srgbClr val="C00000"/>
                </a:solidFill>
              </a:rPr>
              <a:t>alarm system</a:t>
            </a:r>
            <a:r>
              <a:rPr lang="en-US" sz="1400" dirty="0">
                <a:solidFill>
                  <a:srgbClr val="C00000"/>
                </a:solidFill>
              </a:rPr>
              <a:t>) have been properly deployed, and</a:t>
            </a:r>
          </a:p>
          <a:p>
            <a:r>
              <a:rPr lang="en-US" sz="1400" dirty="0" smtClean="0">
                <a:solidFill>
                  <a:srgbClr val="C00000"/>
                </a:solidFill>
              </a:rPr>
              <a:t>3.3 </a:t>
            </a:r>
            <a:r>
              <a:rPr lang="en-US" sz="1400" dirty="0">
                <a:solidFill>
                  <a:srgbClr val="C00000"/>
                </a:solidFill>
              </a:rPr>
              <a:t>any security system or aid specified in </a:t>
            </a:r>
            <a:r>
              <a:rPr lang="en-US" sz="1400" dirty="0" smtClean="0">
                <a:solidFill>
                  <a:srgbClr val="C00000"/>
                </a:solidFill>
              </a:rPr>
              <a:t>the Proposal </a:t>
            </a:r>
            <a:r>
              <a:rPr lang="en-US" sz="1400" dirty="0">
                <a:solidFill>
                  <a:srgbClr val="C00000"/>
                </a:solidFill>
              </a:rPr>
              <a:t>has been properly deployed, and</a:t>
            </a:r>
          </a:p>
          <a:p>
            <a:r>
              <a:rPr lang="en-US" sz="1400" dirty="0" smtClean="0">
                <a:solidFill>
                  <a:srgbClr val="C00000"/>
                </a:solidFill>
              </a:rPr>
              <a:t>3.4 </a:t>
            </a:r>
            <a:r>
              <a:rPr lang="en-US" sz="1400" dirty="0">
                <a:solidFill>
                  <a:srgbClr val="C00000"/>
                </a:solidFill>
              </a:rPr>
              <a:t>the keys of and/or any records as to </a:t>
            </a:r>
            <a:r>
              <a:rPr lang="en-US" sz="1400" dirty="0" smtClean="0">
                <a:solidFill>
                  <a:srgbClr val="C00000"/>
                </a:solidFill>
              </a:rPr>
              <a:t>the codes </a:t>
            </a:r>
            <a:r>
              <a:rPr lang="en-US" sz="1400" dirty="0">
                <a:solidFill>
                  <a:srgbClr val="C00000"/>
                </a:solidFill>
              </a:rPr>
              <a:t>to and/ or combinations to any </a:t>
            </a:r>
            <a:r>
              <a:rPr lang="en-US" sz="1400" dirty="0" smtClean="0">
                <a:solidFill>
                  <a:srgbClr val="C00000"/>
                </a:solidFill>
              </a:rPr>
              <a:t>Safe or </a:t>
            </a:r>
            <a:r>
              <a:rPr lang="en-US" sz="1400" dirty="0">
                <a:solidFill>
                  <a:srgbClr val="C00000"/>
                </a:solidFill>
              </a:rPr>
              <a:t>Strong Room are kept in a safe </a:t>
            </a:r>
            <a:r>
              <a:rPr lang="en-US" sz="1400" dirty="0" smtClean="0">
                <a:solidFill>
                  <a:srgbClr val="C00000"/>
                </a:solidFill>
              </a:rPr>
              <a:t>and secure </a:t>
            </a:r>
            <a:r>
              <a:rPr lang="en-US" sz="1400" dirty="0">
                <a:solidFill>
                  <a:srgbClr val="C00000"/>
                </a:solidFill>
              </a:rPr>
              <a:t>place away from the Safe </a:t>
            </a:r>
            <a:r>
              <a:rPr lang="en-US" sz="1400" dirty="0" smtClean="0">
                <a:solidFill>
                  <a:srgbClr val="C00000"/>
                </a:solidFill>
              </a:rPr>
              <a:t>and/or Strong </a:t>
            </a:r>
            <a:r>
              <a:rPr lang="en-US" sz="1400" dirty="0">
                <a:solidFill>
                  <a:srgbClr val="C00000"/>
                </a:solidFill>
              </a:rPr>
              <a:t>Room, and</a:t>
            </a:r>
          </a:p>
          <a:p>
            <a:r>
              <a:rPr lang="en-US" sz="1400" dirty="0" smtClean="0">
                <a:solidFill>
                  <a:srgbClr val="C00000"/>
                </a:solidFill>
              </a:rPr>
              <a:t>3.5 </a:t>
            </a:r>
            <a:r>
              <a:rPr lang="en-US" sz="1400" dirty="0">
                <a:solidFill>
                  <a:srgbClr val="C00000"/>
                </a:solidFill>
              </a:rPr>
              <a:t>out of normal office or business hours, </a:t>
            </a:r>
            <a:r>
              <a:rPr lang="en-US" sz="1400" dirty="0" smtClean="0">
                <a:solidFill>
                  <a:srgbClr val="C00000"/>
                </a:solidFill>
              </a:rPr>
              <a:t>the keys </a:t>
            </a:r>
            <a:r>
              <a:rPr lang="en-US" sz="1400" dirty="0">
                <a:solidFill>
                  <a:srgbClr val="C00000"/>
                </a:solidFill>
              </a:rPr>
              <a:t>of and/or any records as to the </a:t>
            </a:r>
            <a:r>
              <a:rPr lang="en-US" sz="1400" dirty="0" smtClean="0">
                <a:solidFill>
                  <a:srgbClr val="C00000"/>
                </a:solidFill>
              </a:rPr>
              <a:t>codes to </a:t>
            </a:r>
            <a:r>
              <a:rPr lang="en-US" sz="1400" dirty="0">
                <a:solidFill>
                  <a:srgbClr val="C00000"/>
                </a:solidFill>
              </a:rPr>
              <a:t>and/or combinations to any Safe </a:t>
            </a:r>
            <a:r>
              <a:rPr lang="en-US" sz="1400" dirty="0" smtClean="0">
                <a:solidFill>
                  <a:srgbClr val="C00000"/>
                </a:solidFill>
              </a:rPr>
              <a:t>or Strong </a:t>
            </a:r>
            <a:r>
              <a:rPr lang="en-US" sz="1400" dirty="0">
                <a:solidFill>
                  <a:srgbClr val="C00000"/>
                </a:solidFill>
              </a:rPr>
              <a:t>Room are removed to a safe </a:t>
            </a:r>
            <a:r>
              <a:rPr lang="en-US" sz="1400" dirty="0" smtClean="0">
                <a:solidFill>
                  <a:srgbClr val="C00000"/>
                </a:solidFill>
              </a:rPr>
              <a:t>and secure </a:t>
            </a:r>
            <a:r>
              <a:rPr lang="en-US" sz="1400" dirty="0">
                <a:solidFill>
                  <a:srgbClr val="C00000"/>
                </a:solidFill>
              </a:rPr>
              <a:t>place away from the </a:t>
            </a:r>
            <a:r>
              <a:rPr lang="en-US" sz="1400" dirty="0" smtClean="0">
                <a:solidFill>
                  <a:srgbClr val="C00000"/>
                </a:solidFill>
              </a:rPr>
              <a:t>Insured Premises </a:t>
            </a:r>
            <a:r>
              <a:rPr lang="en-US" sz="1400" dirty="0">
                <a:solidFill>
                  <a:srgbClr val="C00000"/>
                </a:solidFill>
              </a:rPr>
              <a:t>and, if there are several </a:t>
            </a:r>
            <a:r>
              <a:rPr lang="en-US" sz="1400" dirty="0" smtClean="0">
                <a:solidFill>
                  <a:srgbClr val="C00000"/>
                </a:solidFill>
              </a:rPr>
              <a:t>keys and/or </a:t>
            </a:r>
            <a:r>
              <a:rPr lang="en-US" sz="1400" dirty="0">
                <a:solidFill>
                  <a:srgbClr val="C00000"/>
                </a:solidFill>
              </a:rPr>
              <a:t>records as to the codes </a:t>
            </a:r>
            <a:r>
              <a:rPr lang="en-US" sz="1400" dirty="0" smtClean="0">
                <a:solidFill>
                  <a:srgbClr val="C00000"/>
                </a:solidFill>
              </a:rPr>
              <a:t>and/or combinations </a:t>
            </a:r>
            <a:r>
              <a:rPr lang="en-US" sz="1400" dirty="0">
                <a:solidFill>
                  <a:srgbClr val="C00000"/>
                </a:solidFill>
              </a:rPr>
              <a:t>for any Safe or Strong </a:t>
            </a:r>
            <a:r>
              <a:rPr lang="en-US" sz="1400" dirty="0" smtClean="0">
                <a:solidFill>
                  <a:srgbClr val="C00000"/>
                </a:solidFill>
              </a:rPr>
              <a:t>Room, that </a:t>
            </a:r>
            <a:r>
              <a:rPr lang="en-US" sz="1400" dirty="0">
                <a:solidFill>
                  <a:srgbClr val="C00000"/>
                </a:solidFill>
              </a:rPr>
              <a:t>these are kept separately from </a:t>
            </a:r>
            <a:r>
              <a:rPr lang="en-US" sz="1400" dirty="0" smtClean="0">
                <a:solidFill>
                  <a:srgbClr val="C00000"/>
                </a:solidFill>
              </a:rPr>
              <a:t>each other</a:t>
            </a:r>
            <a:r>
              <a:rPr lang="en-US" sz="1400" dirty="0">
                <a:solidFill>
                  <a:srgbClr val="C00000"/>
                </a:solidFill>
              </a:rPr>
              <a:t>.</a:t>
            </a:r>
            <a:endParaRPr lang="en-US" sz="1400" b="1" dirty="0">
              <a:solidFill>
                <a:srgbClr val="C00000"/>
              </a:solidFill>
            </a:endParaRPr>
          </a:p>
        </p:txBody>
      </p:sp>
      <p:sp>
        <p:nvSpPr>
          <p:cNvPr id="5" name="Text Placeholder 4"/>
          <p:cNvSpPr>
            <a:spLocks noGrp="1"/>
          </p:cNvSpPr>
          <p:nvPr>
            <p:ph type="body" sz="quarter" idx="15"/>
          </p:nvPr>
        </p:nvSpPr>
        <p:spPr/>
        <p:txBody>
          <a:bodyPr/>
          <a:lstStyle/>
          <a:p>
            <a:r>
              <a:rPr lang="en-US" dirty="0" smtClean="0"/>
              <a:t>Section 2</a:t>
            </a:r>
            <a:endParaRPr lang="en-US" dirty="0"/>
          </a:p>
        </p:txBody>
      </p:sp>
      <p:sp>
        <p:nvSpPr>
          <p:cNvPr id="6" name="Slide Number Placeholder 5"/>
          <p:cNvSpPr>
            <a:spLocks noGrp="1"/>
          </p:cNvSpPr>
          <p:nvPr>
            <p:ph type="sldNum" sz="quarter" idx="12"/>
          </p:nvPr>
        </p:nvSpPr>
        <p:spPr/>
        <p:txBody>
          <a:bodyPr/>
          <a:lstStyle/>
          <a:p>
            <a:fld id="{C465A074-71B0-1C47-A455-7677837C124E}" type="slidenum">
              <a:rPr lang="it-IT" smtClean="0"/>
              <a:pPr/>
              <a:t>22</a:t>
            </a:fld>
            <a:endParaRPr lang="it-IT"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8000" y="381000"/>
            <a:ext cx="1371600" cy="1390052"/>
          </a:xfrm>
          <a:prstGeom prst="rect">
            <a:avLst/>
          </a:prstGeom>
          <a:effectLst>
            <a:glow rad="228600">
              <a:schemeClr val="accent1">
                <a:satMod val="175000"/>
                <a:alpha val="40000"/>
              </a:schemeClr>
            </a:glow>
          </a:effectLst>
        </p:spPr>
      </p:pic>
    </p:spTree>
    <p:extLst>
      <p:ext uri="{BB962C8B-B14F-4D97-AF65-F5344CB8AC3E}">
        <p14:creationId xmlns:p14="http://schemas.microsoft.com/office/powerpoint/2010/main" val="16037355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Money Insurance </a:t>
            </a:r>
            <a:endParaRPr lang="en-US" dirty="0"/>
          </a:p>
        </p:txBody>
      </p:sp>
      <p:sp>
        <p:nvSpPr>
          <p:cNvPr id="3" name="Subtitle 2"/>
          <p:cNvSpPr>
            <a:spLocks noGrp="1"/>
          </p:cNvSpPr>
          <p:nvPr>
            <p:ph type="subTitle" idx="1"/>
          </p:nvPr>
        </p:nvSpPr>
        <p:spPr>
          <a:xfrm>
            <a:off x="347300" y="997139"/>
            <a:ext cx="8386686" cy="323165"/>
          </a:xfrm>
        </p:spPr>
        <p:txBody>
          <a:bodyPr/>
          <a:lstStyle/>
          <a:p>
            <a:r>
              <a:rPr lang="en-US" dirty="0" smtClean="0"/>
              <a:t>Conditions  </a:t>
            </a:r>
            <a:endParaRPr lang="en-US" dirty="0"/>
          </a:p>
        </p:txBody>
      </p:sp>
      <p:sp>
        <p:nvSpPr>
          <p:cNvPr id="4" name="Text Placeholder 3"/>
          <p:cNvSpPr>
            <a:spLocks noGrp="1"/>
          </p:cNvSpPr>
          <p:nvPr>
            <p:ph type="body" sz="quarter" idx="14"/>
          </p:nvPr>
        </p:nvSpPr>
        <p:spPr/>
        <p:txBody>
          <a:bodyPr/>
          <a:lstStyle/>
          <a:p>
            <a:r>
              <a:rPr lang="en-US" sz="1400" b="1" dirty="0" smtClean="0">
                <a:solidFill>
                  <a:srgbClr val="C00000"/>
                </a:solidFill>
              </a:rPr>
              <a:t>Contribution</a:t>
            </a:r>
            <a:endParaRPr lang="en-US" sz="1400" b="1" dirty="0">
              <a:solidFill>
                <a:srgbClr val="C00000"/>
              </a:solidFill>
            </a:endParaRPr>
          </a:p>
          <a:p>
            <a:endParaRPr lang="en-US" sz="1400" b="1" dirty="0">
              <a:solidFill>
                <a:srgbClr val="C00000"/>
              </a:solidFill>
            </a:endParaRPr>
          </a:p>
          <a:p>
            <a:r>
              <a:rPr lang="en-US" sz="1400" dirty="0">
                <a:solidFill>
                  <a:srgbClr val="C00000"/>
                </a:solidFill>
              </a:rPr>
              <a:t>If at the time of any loss or damage there shall be any other subsisting insurance against such loss or damage </a:t>
            </a:r>
            <a:r>
              <a:rPr lang="en-US" sz="1400" dirty="0" smtClean="0">
                <a:solidFill>
                  <a:srgbClr val="C00000"/>
                </a:solidFill>
              </a:rPr>
              <a:t>the Company </a:t>
            </a:r>
            <a:r>
              <a:rPr lang="en-US" sz="1400" dirty="0">
                <a:solidFill>
                  <a:srgbClr val="C00000"/>
                </a:solidFill>
              </a:rPr>
              <a:t>shall not be liable for more than its </a:t>
            </a:r>
            <a:r>
              <a:rPr lang="en-US" sz="1400" dirty="0" err="1">
                <a:solidFill>
                  <a:srgbClr val="C00000"/>
                </a:solidFill>
              </a:rPr>
              <a:t>rateable</a:t>
            </a:r>
            <a:r>
              <a:rPr lang="en-US" sz="1400" dirty="0">
                <a:solidFill>
                  <a:srgbClr val="C00000"/>
                </a:solidFill>
              </a:rPr>
              <a:t> proportion of such loss or damage</a:t>
            </a:r>
            <a:r>
              <a:rPr lang="en-US" sz="1400" dirty="0" smtClean="0">
                <a:solidFill>
                  <a:srgbClr val="C00000"/>
                </a:solidFill>
              </a:rPr>
              <a:t>.</a:t>
            </a:r>
          </a:p>
          <a:p>
            <a:endParaRPr lang="en-US" sz="1400" dirty="0">
              <a:solidFill>
                <a:srgbClr val="C00000"/>
              </a:solidFill>
            </a:endParaRPr>
          </a:p>
          <a:p>
            <a:r>
              <a:rPr lang="en-US" sz="1400" b="1" dirty="0" smtClean="0">
                <a:solidFill>
                  <a:srgbClr val="C00000"/>
                </a:solidFill>
              </a:rPr>
              <a:t>Subrogation</a:t>
            </a:r>
          </a:p>
          <a:p>
            <a:endParaRPr lang="en-US" sz="1400" b="1" dirty="0">
              <a:solidFill>
                <a:srgbClr val="C00000"/>
              </a:solidFill>
            </a:endParaRPr>
          </a:p>
          <a:p>
            <a:r>
              <a:rPr lang="en-US" sz="1400" b="1" dirty="0" smtClean="0">
                <a:solidFill>
                  <a:srgbClr val="C00000"/>
                </a:solidFill>
              </a:rPr>
              <a:t>Arbitration </a:t>
            </a:r>
            <a:endParaRPr lang="en-US" sz="1400" b="1" dirty="0">
              <a:solidFill>
                <a:srgbClr val="C00000"/>
              </a:solidFill>
            </a:endParaRPr>
          </a:p>
        </p:txBody>
      </p:sp>
      <p:sp>
        <p:nvSpPr>
          <p:cNvPr id="5" name="Text Placeholder 4"/>
          <p:cNvSpPr>
            <a:spLocks noGrp="1"/>
          </p:cNvSpPr>
          <p:nvPr>
            <p:ph type="body" sz="quarter" idx="15"/>
          </p:nvPr>
        </p:nvSpPr>
        <p:spPr/>
        <p:txBody>
          <a:bodyPr/>
          <a:lstStyle/>
          <a:p>
            <a:r>
              <a:rPr lang="en-US" dirty="0" smtClean="0"/>
              <a:t>Section 2</a:t>
            </a:r>
            <a:endParaRPr lang="en-US" dirty="0"/>
          </a:p>
        </p:txBody>
      </p:sp>
      <p:sp>
        <p:nvSpPr>
          <p:cNvPr id="6" name="Slide Number Placeholder 5"/>
          <p:cNvSpPr>
            <a:spLocks noGrp="1"/>
          </p:cNvSpPr>
          <p:nvPr>
            <p:ph type="sldNum" sz="quarter" idx="12"/>
          </p:nvPr>
        </p:nvSpPr>
        <p:spPr/>
        <p:txBody>
          <a:bodyPr/>
          <a:lstStyle/>
          <a:p>
            <a:fld id="{C465A074-71B0-1C47-A455-7677837C124E}" type="slidenum">
              <a:rPr lang="it-IT" smtClean="0"/>
              <a:pPr/>
              <a:t>23</a:t>
            </a:fld>
            <a:endParaRPr lang="it-IT"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4495800"/>
            <a:ext cx="2133600" cy="2133600"/>
          </a:xfrm>
          <a:prstGeom prst="rect">
            <a:avLst/>
          </a:prstGeom>
          <a:effectLst>
            <a:glow rad="228600">
              <a:schemeClr val="accent1">
                <a:satMod val="175000"/>
                <a:alpha val="40000"/>
              </a:schemeClr>
            </a:glow>
          </a:effectLst>
        </p:spPr>
      </p:pic>
    </p:spTree>
    <p:extLst>
      <p:ext uri="{BB962C8B-B14F-4D97-AF65-F5344CB8AC3E}">
        <p14:creationId xmlns:p14="http://schemas.microsoft.com/office/powerpoint/2010/main" val="15253925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Money Insurance </a:t>
            </a:r>
            <a:endParaRPr lang="en-US" dirty="0"/>
          </a:p>
        </p:txBody>
      </p:sp>
      <p:sp>
        <p:nvSpPr>
          <p:cNvPr id="3" name="Subtitle 2"/>
          <p:cNvSpPr>
            <a:spLocks noGrp="1"/>
          </p:cNvSpPr>
          <p:nvPr>
            <p:ph type="subTitle" idx="1"/>
          </p:nvPr>
        </p:nvSpPr>
        <p:spPr>
          <a:xfrm>
            <a:off x="347300" y="997139"/>
            <a:ext cx="8386686" cy="323165"/>
          </a:xfrm>
        </p:spPr>
        <p:txBody>
          <a:bodyPr/>
          <a:lstStyle/>
          <a:p>
            <a:r>
              <a:rPr lang="en-US" dirty="0" smtClean="0"/>
              <a:t>Conditions  </a:t>
            </a:r>
            <a:endParaRPr lang="en-US" dirty="0"/>
          </a:p>
        </p:txBody>
      </p:sp>
      <p:sp>
        <p:nvSpPr>
          <p:cNvPr id="4" name="Text Placeholder 3"/>
          <p:cNvSpPr>
            <a:spLocks noGrp="1"/>
          </p:cNvSpPr>
          <p:nvPr>
            <p:ph type="body" sz="quarter" idx="14"/>
          </p:nvPr>
        </p:nvSpPr>
        <p:spPr>
          <a:xfrm>
            <a:off x="347663" y="1524000"/>
            <a:ext cx="8391525" cy="4378325"/>
          </a:xfrm>
        </p:spPr>
        <p:txBody>
          <a:bodyPr/>
          <a:lstStyle/>
          <a:p>
            <a:r>
              <a:rPr lang="en-US" sz="1400" b="1" dirty="0">
                <a:solidFill>
                  <a:srgbClr val="C00000"/>
                </a:solidFill>
              </a:rPr>
              <a:t>Books of </a:t>
            </a:r>
            <a:r>
              <a:rPr lang="en-US" sz="1400" b="1" dirty="0" smtClean="0">
                <a:solidFill>
                  <a:srgbClr val="C00000"/>
                </a:solidFill>
              </a:rPr>
              <a:t>Record</a:t>
            </a:r>
          </a:p>
          <a:p>
            <a:endParaRPr lang="en-US" sz="1400" dirty="0">
              <a:solidFill>
                <a:srgbClr val="C00000"/>
              </a:solidFill>
            </a:endParaRPr>
          </a:p>
          <a:p>
            <a:r>
              <a:rPr lang="en-US" sz="1400" dirty="0" smtClean="0">
                <a:solidFill>
                  <a:srgbClr val="C00000"/>
                </a:solidFill>
              </a:rPr>
              <a:t>5.1 </a:t>
            </a:r>
            <a:r>
              <a:rPr lang="en-US" sz="1400" dirty="0">
                <a:solidFill>
                  <a:srgbClr val="C00000"/>
                </a:solidFill>
              </a:rPr>
              <a:t>The Insured shall maintain </a:t>
            </a:r>
            <a:r>
              <a:rPr lang="en-US" sz="1400" dirty="0" smtClean="0">
                <a:solidFill>
                  <a:srgbClr val="C00000"/>
                </a:solidFill>
              </a:rPr>
              <a:t>a contemporaneous </a:t>
            </a:r>
            <a:r>
              <a:rPr lang="en-US" sz="1400" dirty="0">
                <a:solidFill>
                  <a:srgbClr val="C00000"/>
                </a:solidFill>
              </a:rPr>
              <a:t>daily written record </a:t>
            </a:r>
            <a:r>
              <a:rPr lang="en-US" sz="1400" dirty="0" smtClean="0">
                <a:solidFill>
                  <a:srgbClr val="C00000"/>
                </a:solidFill>
              </a:rPr>
              <a:t>of the </a:t>
            </a:r>
            <a:r>
              <a:rPr lang="en-US" sz="1400" dirty="0">
                <a:solidFill>
                  <a:srgbClr val="C00000"/>
                </a:solidFill>
              </a:rPr>
              <a:t>Money contained in the Safe </a:t>
            </a:r>
            <a:r>
              <a:rPr lang="en-US" sz="1400" dirty="0" smtClean="0">
                <a:solidFill>
                  <a:srgbClr val="C00000"/>
                </a:solidFill>
              </a:rPr>
              <a:t>and/or Strong </a:t>
            </a:r>
            <a:r>
              <a:rPr lang="en-US" sz="1400" dirty="0">
                <a:solidFill>
                  <a:srgbClr val="C00000"/>
                </a:solidFill>
              </a:rPr>
              <a:t>Room and/or In Transit and </a:t>
            </a:r>
            <a:r>
              <a:rPr lang="en-US" sz="1400" dirty="0" smtClean="0">
                <a:solidFill>
                  <a:srgbClr val="C00000"/>
                </a:solidFill>
              </a:rPr>
              <a:t>such record </a:t>
            </a:r>
            <a:r>
              <a:rPr lang="en-US" sz="1400" dirty="0">
                <a:solidFill>
                  <a:srgbClr val="C00000"/>
                </a:solidFill>
              </a:rPr>
              <a:t>shall be deposited in a safe secure</a:t>
            </a:r>
          </a:p>
          <a:p>
            <a:r>
              <a:rPr lang="en-US" sz="1400" dirty="0">
                <a:solidFill>
                  <a:srgbClr val="C00000"/>
                </a:solidFill>
              </a:rPr>
              <a:t>place other than the Safe and/or </a:t>
            </a:r>
            <a:r>
              <a:rPr lang="en-US" sz="1400" dirty="0" smtClean="0">
                <a:solidFill>
                  <a:srgbClr val="C00000"/>
                </a:solidFill>
              </a:rPr>
              <a:t>Strong Room </a:t>
            </a:r>
            <a:r>
              <a:rPr lang="en-US" sz="1400" dirty="0">
                <a:solidFill>
                  <a:srgbClr val="C00000"/>
                </a:solidFill>
              </a:rPr>
              <a:t>and be produced to the Company </a:t>
            </a:r>
            <a:r>
              <a:rPr lang="en-US" sz="1400" dirty="0" smtClean="0">
                <a:solidFill>
                  <a:srgbClr val="C00000"/>
                </a:solidFill>
              </a:rPr>
              <a:t>in the </a:t>
            </a:r>
            <a:r>
              <a:rPr lang="en-US" sz="1400" dirty="0">
                <a:solidFill>
                  <a:srgbClr val="C00000"/>
                </a:solidFill>
              </a:rPr>
              <a:t>event of any Claim under this Policy.</a:t>
            </a:r>
          </a:p>
          <a:p>
            <a:r>
              <a:rPr lang="en-US" sz="1400" dirty="0" smtClean="0">
                <a:solidFill>
                  <a:srgbClr val="C00000"/>
                </a:solidFill>
              </a:rPr>
              <a:t>5.2 </a:t>
            </a:r>
            <a:r>
              <a:rPr lang="en-US" sz="1400" dirty="0">
                <a:solidFill>
                  <a:srgbClr val="C00000"/>
                </a:solidFill>
              </a:rPr>
              <a:t>The Insured shall allow the Company </a:t>
            </a:r>
            <a:r>
              <a:rPr lang="en-US" sz="1400" dirty="0" smtClean="0">
                <a:solidFill>
                  <a:srgbClr val="C00000"/>
                </a:solidFill>
              </a:rPr>
              <a:t>at any </a:t>
            </a:r>
            <a:r>
              <a:rPr lang="en-US" sz="1400" dirty="0">
                <a:solidFill>
                  <a:srgbClr val="C00000"/>
                </a:solidFill>
              </a:rPr>
              <a:t>reasonable time inspect the </a:t>
            </a:r>
            <a:r>
              <a:rPr lang="en-US" sz="1400" dirty="0" smtClean="0">
                <a:solidFill>
                  <a:srgbClr val="C00000"/>
                </a:solidFill>
              </a:rPr>
              <a:t>Safe and/or </a:t>
            </a:r>
            <a:r>
              <a:rPr lang="en-US" sz="1400" dirty="0">
                <a:solidFill>
                  <a:srgbClr val="C00000"/>
                </a:solidFill>
              </a:rPr>
              <a:t>Strong Room and/or </a:t>
            </a:r>
            <a:r>
              <a:rPr lang="en-US" sz="1400" dirty="0" smtClean="0">
                <a:solidFill>
                  <a:srgbClr val="C00000"/>
                </a:solidFill>
              </a:rPr>
              <a:t>Insured Premises </a:t>
            </a:r>
            <a:r>
              <a:rPr lang="en-US" sz="1400" dirty="0">
                <a:solidFill>
                  <a:srgbClr val="C00000"/>
                </a:solidFill>
              </a:rPr>
              <a:t>and in the event of any defect </a:t>
            </a:r>
            <a:r>
              <a:rPr lang="en-US" sz="1400" dirty="0" smtClean="0">
                <a:solidFill>
                  <a:srgbClr val="C00000"/>
                </a:solidFill>
              </a:rPr>
              <a:t>or danger </a:t>
            </a:r>
            <a:r>
              <a:rPr lang="en-US" sz="1400" dirty="0">
                <a:solidFill>
                  <a:srgbClr val="C00000"/>
                </a:solidFill>
              </a:rPr>
              <a:t>being apparent, the Company may</a:t>
            </a:r>
          </a:p>
          <a:p>
            <a:r>
              <a:rPr lang="en-US" sz="1400" dirty="0">
                <a:solidFill>
                  <a:srgbClr val="C00000"/>
                </a:solidFill>
              </a:rPr>
              <a:t>give written notice of the same to </a:t>
            </a:r>
            <a:r>
              <a:rPr lang="en-US" sz="1400" dirty="0" smtClean="0">
                <a:solidFill>
                  <a:srgbClr val="C00000"/>
                </a:solidFill>
              </a:rPr>
              <a:t>Insured whereupon </a:t>
            </a:r>
            <a:r>
              <a:rPr lang="en-US" sz="1400" dirty="0">
                <a:solidFill>
                  <a:srgbClr val="C00000"/>
                </a:solidFill>
              </a:rPr>
              <a:t>the indemnity under this </a:t>
            </a:r>
            <a:r>
              <a:rPr lang="en-US" sz="1400" dirty="0" smtClean="0">
                <a:solidFill>
                  <a:srgbClr val="C00000"/>
                </a:solidFill>
              </a:rPr>
              <a:t>Policy and </a:t>
            </a:r>
            <a:r>
              <a:rPr lang="en-US" sz="1400" dirty="0">
                <a:solidFill>
                  <a:srgbClr val="C00000"/>
                </a:solidFill>
              </a:rPr>
              <a:t>the liability of the Company </a:t>
            </a:r>
            <a:r>
              <a:rPr lang="en-US" sz="1400" dirty="0" smtClean="0">
                <a:solidFill>
                  <a:srgbClr val="C00000"/>
                </a:solidFill>
              </a:rPr>
              <a:t>arising from </a:t>
            </a:r>
            <a:r>
              <a:rPr lang="en-US" sz="1400" dirty="0">
                <a:solidFill>
                  <a:srgbClr val="C00000"/>
                </a:solidFill>
              </a:rPr>
              <a:t>or connected to such defect shall </a:t>
            </a:r>
            <a:r>
              <a:rPr lang="en-US" sz="1400" dirty="0" smtClean="0">
                <a:solidFill>
                  <a:srgbClr val="C00000"/>
                </a:solidFill>
              </a:rPr>
              <a:t>be suspended </a:t>
            </a:r>
            <a:r>
              <a:rPr lang="en-US" sz="1400" dirty="0">
                <a:solidFill>
                  <a:srgbClr val="C00000"/>
                </a:solidFill>
              </a:rPr>
              <a:t>until such time as it is </a:t>
            </a:r>
            <a:r>
              <a:rPr lang="en-US" sz="1400" dirty="0" smtClean="0">
                <a:solidFill>
                  <a:srgbClr val="C00000"/>
                </a:solidFill>
              </a:rPr>
              <a:t>rectified by </a:t>
            </a:r>
            <a:r>
              <a:rPr lang="en-US" sz="1400" dirty="0">
                <a:solidFill>
                  <a:srgbClr val="C00000"/>
                </a:solidFill>
              </a:rPr>
              <a:t>the Insured and confirmed by </a:t>
            </a:r>
            <a:r>
              <a:rPr lang="en-US" sz="1400" dirty="0" smtClean="0">
                <a:solidFill>
                  <a:srgbClr val="C00000"/>
                </a:solidFill>
              </a:rPr>
              <a:t>the Company </a:t>
            </a:r>
            <a:r>
              <a:rPr lang="en-US" sz="1400" dirty="0">
                <a:solidFill>
                  <a:srgbClr val="C00000"/>
                </a:solidFill>
              </a:rPr>
              <a:t>to have been rectified to </a:t>
            </a:r>
            <a:r>
              <a:rPr lang="en-US" sz="1400" dirty="0" smtClean="0">
                <a:solidFill>
                  <a:srgbClr val="C00000"/>
                </a:solidFill>
              </a:rPr>
              <a:t>its satisfaction</a:t>
            </a:r>
            <a:r>
              <a:rPr lang="en-US" sz="1400" dirty="0">
                <a:solidFill>
                  <a:srgbClr val="C00000"/>
                </a:solidFill>
              </a:rPr>
              <a:t>.</a:t>
            </a:r>
          </a:p>
        </p:txBody>
      </p:sp>
      <p:sp>
        <p:nvSpPr>
          <p:cNvPr id="5" name="Text Placeholder 4"/>
          <p:cNvSpPr>
            <a:spLocks noGrp="1"/>
          </p:cNvSpPr>
          <p:nvPr>
            <p:ph type="body" sz="quarter" idx="15"/>
          </p:nvPr>
        </p:nvSpPr>
        <p:spPr/>
        <p:txBody>
          <a:bodyPr/>
          <a:lstStyle/>
          <a:p>
            <a:r>
              <a:rPr lang="en-US" dirty="0" smtClean="0"/>
              <a:t>Section 2</a:t>
            </a:r>
            <a:endParaRPr lang="en-US" dirty="0"/>
          </a:p>
        </p:txBody>
      </p:sp>
      <p:sp>
        <p:nvSpPr>
          <p:cNvPr id="6" name="Slide Number Placeholder 5"/>
          <p:cNvSpPr>
            <a:spLocks noGrp="1"/>
          </p:cNvSpPr>
          <p:nvPr>
            <p:ph type="sldNum" sz="quarter" idx="12"/>
          </p:nvPr>
        </p:nvSpPr>
        <p:spPr/>
        <p:txBody>
          <a:bodyPr/>
          <a:lstStyle/>
          <a:p>
            <a:fld id="{C465A074-71B0-1C47-A455-7677837C124E}" type="slidenum">
              <a:rPr lang="it-IT" smtClean="0"/>
              <a:pPr/>
              <a:t>24</a:t>
            </a:fld>
            <a:endParaRPr lang="it-IT"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10400" y="685800"/>
            <a:ext cx="1219200" cy="1238250"/>
          </a:xfrm>
          <a:prstGeom prst="rect">
            <a:avLst/>
          </a:prstGeom>
          <a:effectLst>
            <a:glow rad="228600">
              <a:schemeClr val="accent1">
                <a:satMod val="175000"/>
                <a:alpha val="40000"/>
              </a:schemeClr>
            </a:glow>
          </a:effectLst>
        </p:spPr>
      </p:pic>
    </p:spTree>
    <p:extLst>
      <p:ext uri="{BB962C8B-B14F-4D97-AF65-F5344CB8AC3E}">
        <p14:creationId xmlns:p14="http://schemas.microsoft.com/office/powerpoint/2010/main" val="5388329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smtClean="0"/>
              <a:t>Section 3</a:t>
            </a:r>
            <a:endParaRPr lang="en-US" dirty="0"/>
          </a:p>
        </p:txBody>
      </p:sp>
      <p:sp>
        <p:nvSpPr>
          <p:cNvPr id="3" name="Subtitle 2"/>
          <p:cNvSpPr>
            <a:spLocks noGrp="1"/>
          </p:cNvSpPr>
          <p:nvPr>
            <p:ph type="subTitle" idx="1"/>
          </p:nvPr>
        </p:nvSpPr>
        <p:spPr/>
        <p:txBody>
          <a:bodyPr/>
          <a:lstStyle/>
          <a:p>
            <a:r>
              <a:rPr lang="en-US" dirty="0" smtClean="0"/>
              <a:t>Indemnity for direct pecuniary loss …</a:t>
            </a:r>
            <a:endParaRPr lang="en-US" dirty="0"/>
          </a:p>
        </p:txBody>
      </p:sp>
      <p:sp>
        <p:nvSpPr>
          <p:cNvPr id="4" name="Title 3"/>
          <p:cNvSpPr>
            <a:spLocks noGrp="1"/>
          </p:cNvSpPr>
          <p:nvPr>
            <p:ph type="ctrTitle"/>
          </p:nvPr>
        </p:nvSpPr>
        <p:spPr/>
        <p:txBody>
          <a:bodyPr/>
          <a:lstStyle/>
          <a:p>
            <a:r>
              <a:rPr lang="en-US" dirty="0" smtClean="0"/>
              <a:t>Fidelity Guarantee</a:t>
            </a: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3773025"/>
            <a:ext cx="3048000" cy="2440829"/>
          </a:xfrm>
          <a:prstGeom prst="rect">
            <a:avLst/>
          </a:prstGeom>
          <a:effectLst>
            <a:glow rad="228600">
              <a:schemeClr val="accent1">
                <a:satMod val="175000"/>
                <a:alpha val="40000"/>
              </a:schemeClr>
            </a:glow>
          </a:effectLst>
        </p:spPr>
      </p:pic>
    </p:spTree>
    <p:extLst>
      <p:ext uri="{BB962C8B-B14F-4D97-AF65-F5344CB8AC3E}">
        <p14:creationId xmlns:p14="http://schemas.microsoft.com/office/powerpoint/2010/main" val="2076418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Fidelity Guarantee </a:t>
            </a:r>
            <a:endParaRPr lang="en-US" dirty="0"/>
          </a:p>
        </p:txBody>
      </p:sp>
      <p:sp>
        <p:nvSpPr>
          <p:cNvPr id="3" name="Subtitle 2"/>
          <p:cNvSpPr>
            <a:spLocks noGrp="1"/>
          </p:cNvSpPr>
          <p:nvPr>
            <p:ph type="subTitle" idx="1"/>
          </p:nvPr>
        </p:nvSpPr>
        <p:spPr>
          <a:xfrm>
            <a:off x="347300" y="997139"/>
            <a:ext cx="8386686" cy="323165"/>
          </a:xfrm>
        </p:spPr>
        <p:txBody>
          <a:bodyPr/>
          <a:lstStyle/>
          <a:p>
            <a:r>
              <a:rPr lang="en-US" dirty="0" smtClean="0"/>
              <a:t>Operative clause  </a:t>
            </a:r>
            <a:endParaRPr lang="en-US" dirty="0"/>
          </a:p>
        </p:txBody>
      </p:sp>
      <p:sp>
        <p:nvSpPr>
          <p:cNvPr id="4" name="Text Placeholder 3"/>
          <p:cNvSpPr>
            <a:spLocks noGrp="1"/>
          </p:cNvSpPr>
          <p:nvPr>
            <p:ph type="body" sz="quarter" idx="14"/>
          </p:nvPr>
        </p:nvSpPr>
        <p:spPr>
          <a:xfrm>
            <a:off x="347663" y="1447800"/>
            <a:ext cx="8391525" cy="4378325"/>
          </a:xfrm>
        </p:spPr>
        <p:txBody>
          <a:bodyPr/>
          <a:lstStyle/>
          <a:p>
            <a:r>
              <a:rPr lang="en-US" sz="1400" dirty="0">
                <a:solidFill>
                  <a:srgbClr val="C00000"/>
                </a:solidFill>
              </a:rPr>
              <a:t>The </a:t>
            </a:r>
            <a:r>
              <a:rPr lang="en-US" sz="1400" b="1" dirty="0">
                <a:solidFill>
                  <a:srgbClr val="C00000"/>
                </a:solidFill>
              </a:rPr>
              <a:t>Company </a:t>
            </a:r>
            <a:r>
              <a:rPr lang="en-US" sz="1400" dirty="0">
                <a:solidFill>
                  <a:srgbClr val="C00000"/>
                </a:solidFill>
              </a:rPr>
              <a:t>will provide an indemnity in </a:t>
            </a:r>
            <a:r>
              <a:rPr lang="en-US" sz="1400" dirty="0" smtClean="0">
                <a:solidFill>
                  <a:srgbClr val="C00000"/>
                </a:solidFill>
              </a:rPr>
              <a:t>respect </a:t>
            </a:r>
            <a:r>
              <a:rPr lang="en-US" sz="1400" dirty="0">
                <a:solidFill>
                  <a:srgbClr val="C00000"/>
                </a:solidFill>
              </a:rPr>
              <a:t>of </a:t>
            </a:r>
            <a:r>
              <a:rPr lang="en-US" sz="1400" dirty="0" smtClean="0">
                <a:solidFill>
                  <a:srgbClr val="C00000"/>
                </a:solidFill>
              </a:rPr>
              <a:t>direct pecuniary loss </a:t>
            </a:r>
            <a:r>
              <a:rPr lang="en-US" sz="1400" dirty="0">
                <a:solidFill>
                  <a:srgbClr val="C00000"/>
                </a:solidFill>
              </a:rPr>
              <a:t>sustained by the </a:t>
            </a:r>
            <a:r>
              <a:rPr lang="en-US" sz="1400" b="1" dirty="0">
                <a:solidFill>
                  <a:srgbClr val="C00000"/>
                </a:solidFill>
              </a:rPr>
              <a:t>Insured </a:t>
            </a:r>
            <a:r>
              <a:rPr lang="en-US" sz="1400" dirty="0">
                <a:solidFill>
                  <a:srgbClr val="C00000"/>
                </a:solidFill>
              </a:rPr>
              <a:t>in </a:t>
            </a:r>
            <a:r>
              <a:rPr lang="en-US" sz="1400" dirty="0" smtClean="0">
                <a:solidFill>
                  <a:srgbClr val="C00000"/>
                </a:solidFill>
              </a:rPr>
              <a:t>consequence </a:t>
            </a:r>
            <a:r>
              <a:rPr lang="en-US" sz="1400" dirty="0">
                <a:solidFill>
                  <a:srgbClr val="C00000"/>
                </a:solidFill>
              </a:rPr>
              <a:t>of any </a:t>
            </a:r>
            <a:r>
              <a:rPr lang="en-US" sz="1400" dirty="0" smtClean="0">
                <a:solidFill>
                  <a:srgbClr val="C00000"/>
                </a:solidFill>
              </a:rPr>
              <a:t>deliberate fraudulent </a:t>
            </a:r>
            <a:r>
              <a:rPr lang="en-US" sz="1400" dirty="0">
                <a:solidFill>
                  <a:srgbClr val="C00000"/>
                </a:solidFill>
              </a:rPr>
              <a:t>or dishonest ac t of any </a:t>
            </a:r>
            <a:r>
              <a:rPr lang="en-US" sz="1400" b="1" dirty="0">
                <a:solidFill>
                  <a:srgbClr val="C00000"/>
                </a:solidFill>
              </a:rPr>
              <a:t>Employee</a:t>
            </a:r>
            <a:r>
              <a:rPr lang="en-US" sz="1400" dirty="0">
                <a:solidFill>
                  <a:srgbClr val="C00000"/>
                </a:solidFill>
              </a:rPr>
              <a:t>, provided that</a:t>
            </a:r>
            <a:r>
              <a:rPr lang="en-US" sz="1400" dirty="0" smtClean="0">
                <a:solidFill>
                  <a:srgbClr val="C00000"/>
                </a:solidFill>
              </a:rPr>
              <a:t>:</a:t>
            </a:r>
          </a:p>
          <a:p>
            <a:endParaRPr lang="en-US" sz="1400" dirty="0">
              <a:solidFill>
                <a:srgbClr val="C00000"/>
              </a:solidFill>
            </a:endParaRPr>
          </a:p>
          <a:p>
            <a:r>
              <a:rPr lang="en-US" sz="1400" dirty="0">
                <a:solidFill>
                  <a:srgbClr val="C00000"/>
                </a:solidFill>
              </a:rPr>
              <a:t>1.1 such loss is committed within the </a:t>
            </a:r>
            <a:r>
              <a:rPr lang="en-US" sz="1400" dirty="0" smtClean="0">
                <a:solidFill>
                  <a:srgbClr val="C00000"/>
                </a:solidFill>
              </a:rPr>
              <a:t>retroactive </a:t>
            </a:r>
            <a:r>
              <a:rPr lang="en-US" sz="1400" dirty="0">
                <a:solidFill>
                  <a:srgbClr val="C00000"/>
                </a:solidFill>
              </a:rPr>
              <a:t>period </a:t>
            </a:r>
            <a:r>
              <a:rPr lang="en-US" sz="1400" dirty="0" smtClean="0">
                <a:solidFill>
                  <a:srgbClr val="C00000"/>
                </a:solidFill>
              </a:rPr>
              <a:t>and during </a:t>
            </a:r>
            <a:r>
              <a:rPr lang="en-US" sz="1400" dirty="0">
                <a:solidFill>
                  <a:srgbClr val="C00000"/>
                </a:solidFill>
              </a:rPr>
              <a:t>the course of the </a:t>
            </a:r>
            <a:r>
              <a:rPr lang="en-US" sz="1400" b="1" dirty="0">
                <a:solidFill>
                  <a:srgbClr val="C00000"/>
                </a:solidFill>
              </a:rPr>
              <a:t>Business</a:t>
            </a:r>
            <a:r>
              <a:rPr lang="en-US" sz="1400" dirty="0">
                <a:solidFill>
                  <a:srgbClr val="C00000"/>
                </a:solidFill>
              </a:rPr>
              <a:t>, and</a:t>
            </a:r>
          </a:p>
          <a:p>
            <a:r>
              <a:rPr lang="en-US" sz="1400" dirty="0">
                <a:solidFill>
                  <a:srgbClr val="C00000"/>
                </a:solidFill>
              </a:rPr>
              <a:t>1.2 first discovered during the </a:t>
            </a:r>
            <a:r>
              <a:rPr lang="en-US" sz="1400" b="1" dirty="0">
                <a:solidFill>
                  <a:srgbClr val="C00000"/>
                </a:solidFill>
              </a:rPr>
              <a:t>Policy period </a:t>
            </a:r>
            <a:r>
              <a:rPr lang="en-US" sz="1400" dirty="0">
                <a:solidFill>
                  <a:srgbClr val="C00000"/>
                </a:solidFill>
              </a:rPr>
              <a:t>or within </a:t>
            </a:r>
            <a:r>
              <a:rPr lang="en-US" sz="1400" dirty="0" smtClean="0">
                <a:solidFill>
                  <a:srgbClr val="C00000"/>
                </a:solidFill>
              </a:rPr>
              <a:t>12 months </a:t>
            </a:r>
            <a:r>
              <a:rPr lang="en-US" sz="1400" dirty="0">
                <a:solidFill>
                  <a:srgbClr val="C00000"/>
                </a:solidFill>
              </a:rPr>
              <a:t>of expiry of the </a:t>
            </a:r>
            <a:r>
              <a:rPr lang="en-US" sz="1400" dirty="0" smtClean="0">
                <a:solidFill>
                  <a:srgbClr val="C00000"/>
                </a:solidFill>
              </a:rPr>
              <a:t>policy</a:t>
            </a:r>
            <a:r>
              <a:rPr lang="en-US" sz="1400" dirty="0">
                <a:solidFill>
                  <a:srgbClr val="C00000"/>
                </a:solidFill>
              </a:rPr>
              <a:t>, and</a:t>
            </a:r>
          </a:p>
          <a:p>
            <a:r>
              <a:rPr lang="en-US" sz="1400" dirty="0">
                <a:solidFill>
                  <a:srgbClr val="C00000"/>
                </a:solidFill>
              </a:rPr>
              <a:t>1.3 such loss is </a:t>
            </a:r>
            <a:r>
              <a:rPr lang="en-US" sz="1400" dirty="0" smtClean="0">
                <a:solidFill>
                  <a:srgbClr val="C00000"/>
                </a:solidFill>
              </a:rPr>
              <a:t>committed </a:t>
            </a:r>
            <a:r>
              <a:rPr lang="en-US" sz="1400" dirty="0">
                <a:solidFill>
                  <a:srgbClr val="C00000"/>
                </a:solidFill>
              </a:rPr>
              <a:t>by the </a:t>
            </a:r>
            <a:r>
              <a:rPr lang="en-US" sz="1400" b="1" dirty="0">
                <a:solidFill>
                  <a:srgbClr val="C00000"/>
                </a:solidFill>
              </a:rPr>
              <a:t>Employee </a:t>
            </a:r>
            <a:r>
              <a:rPr lang="en-US" sz="1400" dirty="0">
                <a:solidFill>
                  <a:srgbClr val="C00000"/>
                </a:solidFill>
              </a:rPr>
              <a:t>with the </a:t>
            </a:r>
            <a:r>
              <a:rPr lang="en-US" sz="1400" dirty="0" smtClean="0">
                <a:solidFill>
                  <a:srgbClr val="C00000"/>
                </a:solidFill>
              </a:rPr>
              <a:t>primary intention </a:t>
            </a:r>
            <a:r>
              <a:rPr lang="en-US" sz="1400" dirty="0">
                <a:solidFill>
                  <a:srgbClr val="C00000"/>
                </a:solidFill>
              </a:rPr>
              <a:t>to obtain personal </a:t>
            </a:r>
            <a:r>
              <a:rPr lang="en-US" sz="1400" dirty="0" smtClean="0">
                <a:solidFill>
                  <a:srgbClr val="C00000"/>
                </a:solidFill>
              </a:rPr>
              <a:t>financial </a:t>
            </a:r>
            <a:r>
              <a:rPr lang="en-US" sz="1400" dirty="0">
                <a:solidFill>
                  <a:srgbClr val="C00000"/>
                </a:solidFill>
              </a:rPr>
              <a:t>gain, and</a:t>
            </a:r>
          </a:p>
          <a:p>
            <a:r>
              <a:rPr lang="en-US" sz="1400" dirty="0">
                <a:solidFill>
                  <a:srgbClr val="C00000"/>
                </a:solidFill>
              </a:rPr>
              <a:t>1.4 the </a:t>
            </a:r>
            <a:r>
              <a:rPr lang="en-US" sz="1400" b="1" dirty="0">
                <a:solidFill>
                  <a:srgbClr val="C00000"/>
                </a:solidFill>
              </a:rPr>
              <a:t>Company’s </a:t>
            </a:r>
            <a:r>
              <a:rPr lang="en-US" sz="1400" dirty="0">
                <a:solidFill>
                  <a:srgbClr val="C00000"/>
                </a:solidFill>
              </a:rPr>
              <a:t>liability to indemnify is </a:t>
            </a:r>
            <a:r>
              <a:rPr lang="en-US" sz="1400" dirty="0" smtClean="0">
                <a:solidFill>
                  <a:srgbClr val="C00000"/>
                </a:solidFill>
              </a:rPr>
              <a:t>subject </a:t>
            </a:r>
            <a:r>
              <a:rPr lang="en-US" sz="1400" dirty="0">
                <a:solidFill>
                  <a:srgbClr val="C00000"/>
                </a:solidFill>
              </a:rPr>
              <a:t>to </a:t>
            </a:r>
            <a:r>
              <a:rPr lang="en-US" sz="1400" dirty="0" smtClean="0">
                <a:solidFill>
                  <a:srgbClr val="C00000"/>
                </a:solidFill>
              </a:rPr>
              <a:t>the </a:t>
            </a:r>
            <a:r>
              <a:rPr lang="en-US" sz="1400" b="1" dirty="0" smtClean="0">
                <a:solidFill>
                  <a:srgbClr val="C00000"/>
                </a:solidFill>
              </a:rPr>
              <a:t>Deductible</a:t>
            </a:r>
            <a:r>
              <a:rPr lang="en-US" sz="1400" dirty="0">
                <a:solidFill>
                  <a:srgbClr val="C00000"/>
                </a:solidFill>
              </a:rPr>
              <a:t>, the </a:t>
            </a:r>
            <a:r>
              <a:rPr lang="en-US" sz="1400" b="1" dirty="0">
                <a:solidFill>
                  <a:srgbClr val="C00000"/>
                </a:solidFill>
              </a:rPr>
              <a:t>Employee Sum Insured </a:t>
            </a:r>
            <a:r>
              <a:rPr lang="en-US" sz="1400" dirty="0">
                <a:solidFill>
                  <a:srgbClr val="C00000"/>
                </a:solidFill>
              </a:rPr>
              <a:t>and the </a:t>
            </a:r>
            <a:r>
              <a:rPr lang="en-US" sz="1400" b="1" dirty="0">
                <a:solidFill>
                  <a:srgbClr val="C00000"/>
                </a:solidFill>
              </a:rPr>
              <a:t>Limit </a:t>
            </a:r>
            <a:r>
              <a:rPr lang="en-US" sz="1400" b="1" dirty="0" smtClean="0">
                <a:solidFill>
                  <a:srgbClr val="C00000"/>
                </a:solidFill>
              </a:rPr>
              <a:t>of Indemnity</a:t>
            </a:r>
            <a:r>
              <a:rPr lang="en-US" sz="1400" dirty="0">
                <a:solidFill>
                  <a:srgbClr val="C00000"/>
                </a:solidFill>
              </a:rPr>
              <a:t>.</a:t>
            </a:r>
          </a:p>
        </p:txBody>
      </p:sp>
      <p:sp>
        <p:nvSpPr>
          <p:cNvPr id="5" name="Text Placeholder 4"/>
          <p:cNvSpPr>
            <a:spLocks noGrp="1"/>
          </p:cNvSpPr>
          <p:nvPr>
            <p:ph type="body" sz="quarter" idx="15"/>
          </p:nvPr>
        </p:nvSpPr>
        <p:spPr/>
        <p:txBody>
          <a:bodyPr/>
          <a:lstStyle/>
          <a:p>
            <a:r>
              <a:rPr lang="en-US" dirty="0" smtClean="0"/>
              <a:t>Section 3</a:t>
            </a:r>
            <a:endParaRPr lang="en-US" dirty="0"/>
          </a:p>
        </p:txBody>
      </p:sp>
      <p:sp>
        <p:nvSpPr>
          <p:cNvPr id="6" name="Slide Number Placeholder 5"/>
          <p:cNvSpPr>
            <a:spLocks noGrp="1"/>
          </p:cNvSpPr>
          <p:nvPr>
            <p:ph type="sldNum" sz="quarter" idx="12"/>
          </p:nvPr>
        </p:nvSpPr>
        <p:spPr/>
        <p:txBody>
          <a:bodyPr/>
          <a:lstStyle/>
          <a:p>
            <a:fld id="{C465A074-71B0-1C47-A455-7677837C124E}" type="slidenum">
              <a:rPr lang="it-IT" smtClean="0"/>
              <a:pPr/>
              <a:t>26</a:t>
            </a:fld>
            <a:endParaRPr lang="it-IT"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8625" y="3925036"/>
            <a:ext cx="3228975" cy="2418614"/>
          </a:xfrm>
          <a:prstGeom prst="rect">
            <a:avLst/>
          </a:prstGeom>
          <a:effectLst>
            <a:glow rad="228600">
              <a:schemeClr val="accent1">
                <a:satMod val="175000"/>
                <a:alpha val="40000"/>
              </a:schemeClr>
            </a:glow>
          </a:effectLst>
        </p:spPr>
      </p:pic>
    </p:spTree>
    <p:extLst>
      <p:ext uri="{BB962C8B-B14F-4D97-AF65-F5344CB8AC3E}">
        <p14:creationId xmlns:p14="http://schemas.microsoft.com/office/powerpoint/2010/main" val="14827434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Fidelity Guarantee</a:t>
            </a:r>
            <a:endParaRPr lang="en-US" dirty="0"/>
          </a:p>
        </p:txBody>
      </p:sp>
      <p:sp>
        <p:nvSpPr>
          <p:cNvPr id="3" name="Subtitle 2"/>
          <p:cNvSpPr>
            <a:spLocks noGrp="1"/>
          </p:cNvSpPr>
          <p:nvPr>
            <p:ph type="subTitle" idx="1"/>
          </p:nvPr>
        </p:nvSpPr>
        <p:spPr>
          <a:xfrm>
            <a:off x="347300" y="997139"/>
            <a:ext cx="8386686" cy="323165"/>
          </a:xfrm>
        </p:spPr>
        <p:txBody>
          <a:bodyPr/>
          <a:lstStyle/>
          <a:p>
            <a:r>
              <a:rPr lang="en-US" dirty="0" smtClean="0"/>
              <a:t>Exceptions </a:t>
            </a:r>
            <a:endParaRPr lang="en-US" dirty="0"/>
          </a:p>
        </p:txBody>
      </p:sp>
      <p:sp>
        <p:nvSpPr>
          <p:cNvPr id="4" name="Text Placeholder 3"/>
          <p:cNvSpPr>
            <a:spLocks noGrp="1"/>
          </p:cNvSpPr>
          <p:nvPr>
            <p:ph type="body" sz="quarter" idx="14"/>
          </p:nvPr>
        </p:nvSpPr>
        <p:spPr/>
        <p:txBody>
          <a:bodyPr/>
          <a:lstStyle/>
          <a:p>
            <a:r>
              <a:rPr lang="en-US" sz="1400" dirty="0" smtClean="0">
                <a:solidFill>
                  <a:srgbClr val="C00000"/>
                </a:solidFill>
              </a:rPr>
              <a:t>1 </a:t>
            </a:r>
            <a:r>
              <a:rPr lang="en-US" sz="1400" dirty="0">
                <a:solidFill>
                  <a:srgbClr val="C00000"/>
                </a:solidFill>
              </a:rPr>
              <a:t>The </a:t>
            </a:r>
            <a:r>
              <a:rPr lang="en-US" sz="1400" b="1" dirty="0">
                <a:solidFill>
                  <a:srgbClr val="C00000"/>
                </a:solidFill>
              </a:rPr>
              <a:t>Company </a:t>
            </a:r>
            <a:r>
              <a:rPr lang="en-US" sz="1400" dirty="0">
                <a:solidFill>
                  <a:srgbClr val="C00000"/>
                </a:solidFill>
              </a:rPr>
              <a:t>is not liable for and no indemnity will </a:t>
            </a:r>
            <a:r>
              <a:rPr lang="en-US" sz="1400" dirty="0" smtClean="0">
                <a:solidFill>
                  <a:srgbClr val="C00000"/>
                </a:solidFill>
              </a:rPr>
              <a:t>be provided </a:t>
            </a:r>
            <a:r>
              <a:rPr lang="en-US" sz="1400" dirty="0">
                <a:solidFill>
                  <a:srgbClr val="C00000"/>
                </a:solidFill>
              </a:rPr>
              <a:t>in respect of any loss </a:t>
            </a:r>
            <a:r>
              <a:rPr lang="en-US" sz="1400" dirty="0" smtClean="0">
                <a:solidFill>
                  <a:srgbClr val="C00000"/>
                </a:solidFill>
              </a:rPr>
              <a:t>arising </a:t>
            </a:r>
            <a:r>
              <a:rPr lang="en-US" sz="1400" dirty="0">
                <a:solidFill>
                  <a:srgbClr val="C00000"/>
                </a:solidFill>
              </a:rPr>
              <a:t>out of, caused </a:t>
            </a:r>
            <a:r>
              <a:rPr lang="en-US" sz="1400" dirty="0" smtClean="0">
                <a:solidFill>
                  <a:srgbClr val="C00000"/>
                </a:solidFill>
              </a:rPr>
              <a:t>by, occasioned </a:t>
            </a:r>
            <a:r>
              <a:rPr lang="en-US" sz="1400" dirty="0">
                <a:solidFill>
                  <a:srgbClr val="C00000"/>
                </a:solidFill>
              </a:rPr>
              <a:t>by, attributable to or howsoever connected to:</a:t>
            </a:r>
          </a:p>
          <a:p>
            <a:r>
              <a:rPr lang="en-US" sz="1400" dirty="0" smtClean="0">
                <a:solidFill>
                  <a:srgbClr val="C00000"/>
                </a:solidFill>
              </a:rPr>
              <a:t>1.1 </a:t>
            </a:r>
            <a:r>
              <a:rPr lang="en-US" sz="1400" dirty="0">
                <a:solidFill>
                  <a:srgbClr val="C00000"/>
                </a:solidFill>
              </a:rPr>
              <a:t>any consequential losses of any kind, be they by way of </a:t>
            </a:r>
            <a:r>
              <a:rPr lang="en-US" sz="1400" dirty="0" smtClean="0">
                <a:solidFill>
                  <a:srgbClr val="C00000"/>
                </a:solidFill>
              </a:rPr>
              <a:t>loss of </a:t>
            </a:r>
            <a:r>
              <a:rPr lang="en-US" sz="1400" dirty="0">
                <a:solidFill>
                  <a:srgbClr val="C00000"/>
                </a:solidFill>
              </a:rPr>
              <a:t>profit, any loss not </a:t>
            </a:r>
            <a:r>
              <a:rPr lang="en-US" sz="1400" dirty="0" smtClean="0">
                <a:solidFill>
                  <a:srgbClr val="C00000"/>
                </a:solidFill>
              </a:rPr>
              <a:t>reflected </a:t>
            </a:r>
            <a:r>
              <a:rPr lang="en-US" sz="1400" dirty="0">
                <a:solidFill>
                  <a:srgbClr val="C00000"/>
                </a:solidFill>
              </a:rPr>
              <a:t>in the </a:t>
            </a:r>
            <a:r>
              <a:rPr lang="en-US" sz="1400" b="1" dirty="0">
                <a:solidFill>
                  <a:srgbClr val="C00000"/>
                </a:solidFill>
              </a:rPr>
              <a:t>Insured’s </a:t>
            </a:r>
            <a:r>
              <a:rPr lang="en-US" sz="1400" dirty="0">
                <a:solidFill>
                  <a:srgbClr val="C00000"/>
                </a:solidFill>
              </a:rPr>
              <a:t>books </a:t>
            </a:r>
            <a:r>
              <a:rPr lang="en-US" sz="1400" dirty="0" smtClean="0">
                <a:solidFill>
                  <a:srgbClr val="C00000"/>
                </a:solidFill>
              </a:rPr>
              <a:t>of account</a:t>
            </a:r>
            <a:r>
              <a:rPr lang="en-US" sz="1400" dirty="0">
                <a:solidFill>
                  <a:srgbClr val="C00000"/>
                </a:solidFill>
              </a:rPr>
              <a:t>, loss of opportunity, </a:t>
            </a:r>
            <a:r>
              <a:rPr lang="en-US" sz="1400" dirty="0" smtClean="0">
                <a:solidFill>
                  <a:srgbClr val="C00000"/>
                </a:solidFill>
              </a:rPr>
              <a:t>business interruption</a:t>
            </a:r>
            <a:r>
              <a:rPr lang="en-US" sz="1400" dirty="0">
                <a:solidFill>
                  <a:srgbClr val="C00000"/>
                </a:solidFill>
              </a:rPr>
              <a:t>, </a:t>
            </a:r>
            <a:r>
              <a:rPr lang="en-US" sz="1400" dirty="0" smtClean="0">
                <a:solidFill>
                  <a:srgbClr val="C00000"/>
                </a:solidFill>
              </a:rPr>
              <a:t>market loss </a:t>
            </a:r>
            <a:r>
              <a:rPr lang="en-US" sz="1400" dirty="0">
                <a:solidFill>
                  <a:srgbClr val="C00000"/>
                </a:solidFill>
              </a:rPr>
              <a:t>, loss of gain or potential income or gain which </a:t>
            </a:r>
            <a:r>
              <a:rPr lang="en-US" sz="1400" dirty="0" smtClean="0">
                <a:solidFill>
                  <a:srgbClr val="C00000"/>
                </a:solidFill>
              </a:rPr>
              <a:t>should have </a:t>
            </a:r>
            <a:r>
              <a:rPr lang="en-US" sz="1400" dirty="0">
                <a:solidFill>
                  <a:srgbClr val="C00000"/>
                </a:solidFill>
              </a:rPr>
              <a:t>accrued to the </a:t>
            </a:r>
            <a:r>
              <a:rPr lang="en-US" sz="1400" b="1" dirty="0">
                <a:solidFill>
                  <a:srgbClr val="C00000"/>
                </a:solidFill>
              </a:rPr>
              <a:t>Insured </a:t>
            </a:r>
            <a:r>
              <a:rPr lang="en-US" sz="1400" dirty="0">
                <a:solidFill>
                  <a:srgbClr val="C00000"/>
                </a:solidFill>
              </a:rPr>
              <a:t>(including but not limited to</a:t>
            </a:r>
          </a:p>
          <a:p>
            <a:r>
              <a:rPr lang="en-US" sz="1400" dirty="0" smtClean="0">
                <a:solidFill>
                  <a:srgbClr val="C00000"/>
                </a:solidFill>
              </a:rPr>
              <a:t>interest </a:t>
            </a:r>
            <a:r>
              <a:rPr lang="en-US" sz="1400" dirty="0">
                <a:solidFill>
                  <a:srgbClr val="C00000"/>
                </a:solidFill>
              </a:rPr>
              <a:t>and dividends ), or otherwise;</a:t>
            </a:r>
          </a:p>
          <a:p>
            <a:r>
              <a:rPr lang="en-US" sz="1400" dirty="0" smtClean="0">
                <a:solidFill>
                  <a:srgbClr val="C00000"/>
                </a:solidFill>
              </a:rPr>
              <a:t>1.2 </a:t>
            </a:r>
            <a:r>
              <a:rPr lang="en-US" sz="1400" dirty="0">
                <a:solidFill>
                  <a:srgbClr val="C00000"/>
                </a:solidFill>
              </a:rPr>
              <a:t>any legal liability of any kind;</a:t>
            </a:r>
          </a:p>
          <a:p>
            <a:r>
              <a:rPr lang="en-US" sz="1400" dirty="0" smtClean="0">
                <a:solidFill>
                  <a:srgbClr val="C00000"/>
                </a:solidFill>
              </a:rPr>
              <a:t>1.3 </a:t>
            </a:r>
            <a:r>
              <a:rPr lang="en-US" sz="1400" dirty="0">
                <a:solidFill>
                  <a:srgbClr val="C00000"/>
                </a:solidFill>
              </a:rPr>
              <a:t>any fraudulent or dishonest act of an </a:t>
            </a:r>
            <a:r>
              <a:rPr lang="en-US" sz="1400" b="1" dirty="0">
                <a:solidFill>
                  <a:srgbClr val="C00000"/>
                </a:solidFill>
              </a:rPr>
              <a:t>Employee </a:t>
            </a:r>
            <a:r>
              <a:rPr lang="en-US" sz="1400" dirty="0" smtClean="0">
                <a:solidFill>
                  <a:srgbClr val="C00000"/>
                </a:solidFill>
              </a:rPr>
              <a:t>not discovered </a:t>
            </a:r>
            <a:r>
              <a:rPr lang="en-US" sz="1400" dirty="0">
                <a:solidFill>
                  <a:srgbClr val="C00000"/>
                </a:solidFill>
              </a:rPr>
              <a:t>within 12 months (</a:t>
            </a:r>
            <a:r>
              <a:rPr lang="en-US" sz="1400" dirty="0" smtClean="0">
                <a:solidFill>
                  <a:srgbClr val="C00000"/>
                </a:solidFill>
              </a:rPr>
              <a:t>subjec</a:t>
            </a:r>
            <a:r>
              <a:rPr lang="en-US" sz="1400" dirty="0">
                <a:solidFill>
                  <a:srgbClr val="C00000"/>
                </a:solidFill>
              </a:rPr>
              <a:t>t</a:t>
            </a:r>
            <a:r>
              <a:rPr lang="en-US" sz="1400" dirty="0" smtClean="0">
                <a:solidFill>
                  <a:srgbClr val="C00000"/>
                </a:solidFill>
              </a:rPr>
              <a:t> </a:t>
            </a:r>
            <a:r>
              <a:rPr lang="en-US" sz="1400" dirty="0">
                <a:solidFill>
                  <a:srgbClr val="C00000"/>
                </a:solidFill>
              </a:rPr>
              <a:t>to condition 4.3.2) </a:t>
            </a:r>
            <a:r>
              <a:rPr lang="en-US" sz="1400" dirty="0" smtClean="0">
                <a:solidFill>
                  <a:srgbClr val="C00000"/>
                </a:solidFill>
              </a:rPr>
              <a:t>of the </a:t>
            </a:r>
            <a:r>
              <a:rPr lang="en-US" sz="1400" dirty="0">
                <a:solidFill>
                  <a:srgbClr val="C00000"/>
                </a:solidFill>
              </a:rPr>
              <a:t>date upon which such </a:t>
            </a:r>
            <a:r>
              <a:rPr lang="en-US" sz="1400" b="1" dirty="0">
                <a:solidFill>
                  <a:srgbClr val="C00000"/>
                </a:solidFill>
              </a:rPr>
              <a:t>Employee </a:t>
            </a:r>
            <a:r>
              <a:rPr lang="en-US" sz="1400" dirty="0">
                <a:solidFill>
                  <a:srgbClr val="C00000"/>
                </a:solidFill>
              </a:rPr>
              <a:t>ceased to be </a:t>
            </a:r>
            <a:r>
              <a:rPr lang="en-US" sz="1400" dirty="0" smtClean="0">
                <a:solidFill>
                  <a:srgbClr val="C00000"/>
                </a:solidFill>
              </a:rPr>
              <a:t>an employee </a:t>
            </a:r>
            <a:r>
              <a:rPr lang="en-US" sz="1400" dirty="0">
                <a:solidFill>
                  <a:srgbClr val="C00000"/>
                </a:solidFill>
              </a:rPr>
              <a:t>of the </a:t>
            </a:r>
            <a:r>
              <a:rPr lang="en-US" sz="1400" b="1" dirty="0">
                <a:solidFill>
                  <a:srgbClr val="C00000"/>
                </a:solidFill>
              </a:rPr>
              <a:t>Insured </a:t>
            </a:r>
            <a:r>
              <a:rPr lang="en-US" sz="1400" dirty="0">
                <a:solidFill>
                  <a:srgbClr val="C00000"/>
                </a:solidFill>
              </a:rPr>
              <a:t>for any reason;</a:t>
            </a:r>
          </a:p>
          <a:p>
            <a:r>
              <a:rPr lang="en-US" sz="1400" dirty="0" smtClean="0">
                <a:solidFill>
                  <a:srgbClr val="C00000"/>
                </a:solidFill>
              </a:rPr>
              <a:t>1.4 </a:t>
            </a:r>
            <a:r>
              <a:rPr lang="en-US" sz="1400" dirty="0">
                <a:solidFill>
                  <a:srgbClr val="C00000"/>
                </a:solidFill>
              </a:rPr>
              <a:t>any expenses incurred by the </a:t>
            </a:r>
            <a:r>
              <a:rPr lang="en-US" sz="1400" b="1" dirty="0">
                <a:solidFill>
                  <a:srgbClr val="C00000"/>
                </a:solidFill>
              </a:rPr>
              <a:t>Insured </a:t>
            </a:r>
            <a:r>
              <a:rPr lang="en-US" sz="1400" dirty="0">
                <a:solidFill>
                  <a:srgbClr val="C00000"/>
                </a:solidFill>
              </a:rPr>
              <a:t>in establishing </a:t>
            </a:r>
            <a:r>
              <a:rPr lang="en-US" sz="1400" dirty="0" smtClean="0">
                <a:solidFill>
                  <a:srgbClr val="C00000"/>
                </a:solidFill>
              </a:rPr>
              <a:t>the existence </a:t>
            </a:r>
            <a:r>
              <a:rPr lang="en-US" sz="1400" dirty="0">
                <a:solidFill>
                  <a:srgbClr val="C00000"/>
                </a:solidFill>
              </a:rPr>
              <a:t>of or quantification of any fact or matter </a:t>
            </a:r>
            <a:r>
              <a:rPr lang="en-US" sz="1400" dirty="0" smtClean="0">
                <a:solidFill>
                  <a:srgbClr val="C00000"/>
                </a:solidFill>
              </a:rPr>
              <a:t>giving rise </a:t>
            </a:r>
            <a:r>
              <a:rPr lang="en-US" sz="1400" dirty="0">
                <a:solidFill>
                  <a:srgbClr val="C00000"/>
                </a:solidFill>
              </a:rPr>
              <a:t>to a </a:t>
            </a:r>
            <a:r>
              <a:rPr lang="en-US" sz="1400" b="1" dirty="0">
                <a:solidFill>
                  <a:srgbClr val="C00000"/>
                </a:solidFill>
              </a:rPr>
              <a:t>Claim </a:t>
            </a:r>
            <a:r>
              <a:rPr lang="en-US" sz="1400" dirty="0">
                <a:solidFill>
                  <a:srgbClr val="C00000"/>
                </a:solidFill>
              </a:rPr>
              <a:t>under this </a:t>
            </a:r>
            <a:r>
              <a:rPr lang="en-US" sz="1400" b="1" dirty="0">
                <a:solidFill>
                  <a:srgbClr val="C00000"/>
                </a:solidFill>
              </a:rPr>
              <a:t>Policy</a:t>
            </a:r>
            <a:r>
              <a:rPr lang="en-US" sz="1400" dirty="0">
                <a:solidFill>
                  <a:srgbClr val="C00000"/>
                </a:solidFill>
              </a:rPr>
              <a:t>;</a:t>
            </a:r>
          </a:p>
          <a:p>
            <a:r>
              <a:rPr lang="en-US" sz="1400" dirty="0" smtClean="0">
                <a:solidFill>
                  <a:srgbClr val="C00000"/>
                </a:solidFill>
              </a:rPr>
              <a:t>1.5 </a:t>
            </a:r>
            <a:r>
              <a:rPr lang="en-US" sz="1400" dirty="0">
                <a:solidFill>
                  <a:srgbClr val="C00000"/>
                </a:solidFill>
              </a:rPr>
              <a:t>any fact or matter or </a:t>
            </a:r>
            <a:r>
              <a:rPr lang="en-US" sz="1400" dirty="0" smtClean="0">
                <a:solidFill>
                  <a:srgbClr val="C00000"/>
                </a:solidFill>
              </a:rPr>
              <a:t>circumstance </a:t>
            </a:r>
            <a:r>
              <a:rPr lang="en-US" sz="1400" dirty="0">
                <a:solidFill>
                  <a:srgbClr val="C00000"/>
                </a:solidFill>
              </a:rPr>
              <a:t>of which the </a:t>
            </a:r>
            <a:r>
              <a:rPr lang="en-US" sz="1400" b="1" dirty="0" smtClean="0">
                <a:solidFill>
                  <a:srgbClr val="C00000"/>
                </a:solidFill>
              </a:rPr>
              <a:t>Insured </a:t>
            </a:r>
            <a:r>
              <a:rPr lang="en-US" sz="1400" dirty="0" smtClean="0">
                <a:solidFill>
                  <a:srgbClr val="C00000"/>
                </a:solidFill>
              </a:rPr>
              <a:t>was</a:t>
            </a:r>
            <a:r>
              <a:rPr lang="en-US" sz="1400" dirty="0">
                <a:solidFill>
                  <a:srgbClr val="C00000"/>
                </a:solidFill>
              </a:rPr>
              <a:t>, or ought reasonably to have been, aware at </a:t>
            </a:r>
            <a:r>
              <a:rPr lang="en-US" sz="1400" dirty="0" smtClean="0">
                <a:solidFill>
                  <a:srgbClr val="C00000"/>
                </a:solidFill>
              </a:rPr>
              <a:t>the commencement </a:t>
            </a:r>
            <a:r>
              <a:rPr lang="en-US" sz="1400" dirty="0">
                <a:solidFill>
                  <a:srgbClr val="C00000"/>
                </a:solidFill>
              </a:rPr>
              <a:t>of the </a:t>
            </a:r>
            <a:r>
              <a:rPr lang="en-US" sz="1400" b="1" dirty="0">
                <a:solidFill>
                  <a:srgbClr val="C00000"/>
                </a:solidFill>
              </a:rPr>
              <a:t>Policy Period</a:t>
            </a:r>
            <a:r>
              <a:rPr lang="en-US" sz="1400" dirty="0">
                <a:solidFill>
                  <a:srgbClr val="C00000"/>
                </a:solidFill>
              </a:rPr>
              <a:t>.</a:t>
            </a:r>
            <a:endParaRPr lang="en-US" sz="1400" dirty="0" smtClean="0">
              <a:solidFill>
                <a:srgbClr val="C00000"/>
              </a:solidFill>
            </a:endParaRPr>
          </a:p>
        </p:txBody>
      </p:sp>
      <p:sp>
        <p:nvSpPr>
          <p:cNvPr id="5" name="Text Placeholder 4"/>
          <p:cNvSpPr>
            <a:spLocks noGrp="1"/>
          </p:cNvSpPr>
          <p:nvPr>
            <p:ph type="body" sz="quarter" idx="15"/>
          </p:nvPr>
        </p:nvSpPr>
        <p:spPr/>
        <p:txBody>
          <a:bodyPr/>
          <a:lstStyle/>
          <a:p>
            <a:r>
              <a:rPr lang="en-US" dirty="0" smtClean="0"/>
              <a:t>Section 3</a:t>
            </a:r>
            <a:endParaRPr lang="en-US" dirty="0"/>
          </a:p>
        </p:txBody>
      </p:sp>
      <p:sp>
        <p:nvSpPr>
          <p:cNvPr id="6" name="Slide Number Placeholder 5"/>
          <p:cNvSpPr>
            <a:spLocks noGrp="1"/>
          </p:cNvSpPr>
          <p:nvPr>
            <p:ph type="sldNum" sz="quarter" idx="12"/>
          </p:nvPr>
        </p:nvSpPr>
        <p:spPr/>
        <p:txBody>
          <a:bodyPr/>
          <a:lstStyle/>
          <a:p>
            <a:fld id="{C465A074-71B0-1C47-A455-7677837C124E}" type="slidenum">
              <a:rPr lang="it-IT" smtClean="0"/>
              <a:pPr/>
              <a:t>27</a:t>
            </a:fld>
            <a:endParaRPr lang="it-IT"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65185" y="4953000"/>
            <a:ext cx="1873940" cy="1258412"/>
          </a:xfrm>
          <a:prstGeom prst="rect">
            <a:avLst/>
          </a:prstGeom>
          <a:effectLst>
            <a:glow rad="228600">
              <a:schemeClr val="accent1">
                <a:satMod val="175000"/>
                <a:alpha val="40000"/>
              </a:schemeClr>
            </a:glow>
          </a:effectLst>
        </p:spPr>
      </p:pic>
    </p:spTree>
    <p:extLst>
      <p:ext uri="{BB962C8B-B14F-4D97-AF65-F5344CB8AC3E}">
        <p14:creationId xmlns:p14="http://schemas.microsoft.com/office/powerpoint/2010/main" val="27591823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Fidelity Guarantee</a:t>
            </a:r>
            <a:endParaRPr lang="en-US" dirty="0"/>
          </a:p>
        </p:txBody>
      </p:sp>
      <p:sp>
        <p:nvSpPr>
          <p:cNvPr id="3" name="Subtitle 2"/>
          <p:cNvSpPr>
            <a:spLocks noGrp="1"/>
          </p:cNvSpPr>
          <p:nvPr>
            <p:ph type="subTitle" idx="1"/>
          </p:nvPr>
        </p:nvSpPr>
        <p:spPr>
          <a:xfrm>
            <a:off x="347300" y="997139"/>
            <a:ext cx="8386686" cy="323165"/>
          </a:xfrm>
        </p:spPr>
        <p:txBody>
          <a:bodyPr/>
          <a:lstStyle/>
          <a:p>
            <a:r>
              <a:rPr lang="en-US" dirty="0" smtClean="0"/>
              <a:t>Exceptions </a:t>
            </a:r>
            <a:endParaRPr lang="en-US" dirty="0"/>
          </a:p>
        </p:txBody>
      </p:sp>
      <p:sp>
        <p:nvSpPr>
          <p:cNvPr id="4" name="Text Placeholder 3"/>
          <p:cNvSpPr>
            <a:spLocks noGrp="1"/>
          </p:cNvSpPr>
          <p:nvPr>
            <p:ph type="body" sz="quarter" idx="14"/>
          </p:nvPr>
        </p:nvSpPr>
        <p:spPr/>
        <p:txBody>
          <a:bodyPr/>
          <a:lstStyle/>
          <a:p>
            <a:r>
              <a:rPr lang="en-US" sz="1400" dirty="0" smtClean="0">
                <a:solidFill>
                  <a:srgbClr val="C00000"/>
                </a:solidFill>
              </a:rPr>
              <a:t>2 </a:t>
            </a:r>
            <a:r>
              <a:rPr lang="en-US" sz="1400" dirty="0">
                <a:solidFill>
                  <a:srgbClr val="C00000"/>
                </a:solidFill>
              </a:rPr>
              <a:t>The </a:t>
            </a:r>
            <a:r>
              <a:rPr lang="en-US" sz="1400" b="1" dirty="0">
                <a:solidFill>
                  <a:srgbClr val="C00000"/>
                </a:solidFill>
              </a:rPr>
              <a:t>Company </a:t>
            </a:r>
            <a:r>
              <a:rPr lang="en-US" sz="1400" dirty="0">
                <a:solidFill>
                  <a:srgbClr val="C00000"/>
                </a:solidFill>
              </a:rPr>
              <a:t>is not liable for and no indemnity will </a:t>
            </a:r>
            <a:r>
              <a:rPr lang="en-US" sz="1400" dirty="0" smtClean="0">
                <a:solidFill>
                  <a:srgbClr val="C00000"/>
                </a:solidFill>
              </a:rPr>
              <a:t>be provided </a:t>
            </a:r>
            <a:r>
              <a:rPr lang="en-US" sz="1400" dirty="0">
                <a:solidFill>
                  <a:srgbClr val="C00000"/>
                </a:solidFill>
              </a:rPr>
              <a:t>in </a:t>
            </a:r>
            <a:r>
              <a:rPr lang="en-US" sz="1400" dirty="0" smtClean="0">
                <a:solidFill>
                  <a:srgbClr val="C00000"/>
                </a:solidFill>
              </a:rPr>
              <a:t>respect </a:t>
            </a:r>
            <a:r>
              <a:rPr lang="en-US" sz="1400" dirty="0">
                <a:solidFill>
                  <a:srgbClr val="C00000"/>
                </a:solidFill>
              </a:rPr>
              <a:t>of any loss arising in </a:t>
            </a:r>
            <a:r>
              <a:rPr lang="en-US" sz="1400" dirty="0" smtClean="0">
                <a:solidFill>
                  <a:srgbClr val="C00000"/>
                </a:solidFill>
              </a:rPr>
              <a:t>circumstances where</a:t>
            </a:r>
            <a:r>
              <a:rPr lang="en-US" sz="1400" dirty="0">
                <a:solidFill>
                  <a:srgbClr val="C00000"/>
                </a:solidFill>
              </a:rPr>
              <a:t>:</a:t>
            </a:r>
          </a:p>
          <a:p>
            <a:r>
              <a:rPr lang="en-US" sz="1400" dirty="0" smtClean="0">
                <a:solidFill>
                  <a:srgbClr val="C00000"/>
                </a:solidFill>
              </a:rPr>
              <a:t>2.1 </a:t>
            </a:r>
            <a:r>
              <a:rPr lang="en-US" sz="1400" dirty="0">
                <a:solidFill>
                  <a:srgbClr val="C00000"/>
                </a:solidFill>
              </a:rPr>
              <a:t>the </a:t>
            </a:r>
            <a:r>
              <a:rPr lang="en-US" sz="1400" b="1" dirty="0">
                <a:solidFill>
                  <a:srgbClr val="C00000"/>
                </a:solidFill>
              </a:rPr>
              <a:t>Insured </a:t>
            </a:r>
            <a:r>
              <a:rPr lang="en-US" sz="1400" dirty="0">
                <a:solidFill>
                  <a:srgbClr val="C00000"/>
                </a:solidFill>
              </a:rPr>
              <a:t>carries on any </a:t>
            </a:r>
            <a:r>
              <a:rPr lang="en-US" sz="1400" dirty="0" smtClean="0">
                <a:solidFill>
                  <a:srgbClr val="C00000"/>
                </a:solidFill>
              </a:rPr>
              <a:t>business </a:t>
            </a:r>
            <a:r>
              <a:rPr lang="en-US" sz="1400" dirty="0">
                <a:solidFill>
                  <a:srgbClr val="C00000"/>
                </a:solidFill>
              </a:rPr>
              <a:t>other than </a:t>
            </a:r>
            <a:r>
              <a:rPr lang="en-US" sz="1400" dirty="0" smtClean="0">
                <a:solidFill>
                  <a:srgbClr val="C00000"/>
                </a:solidFill>
              </a:rPr>
              <a:t>the </a:t>
            </a:r>
            <a:r>
              <a:rPr lang="en-US" sz="1400" b="1" dirty="0" smtClean="0">
                <a:solidFill>
                  <a:srgbClr val="C00000"/>
                </a:solidFill>
              </a:rPr>
              <a:t>Business</a:t>
            </a:r>
            <a:r>
              <a:rPr lang="en-US" sz="1400" dirty="0">
                <a:solidFill>
                  <a:srgbClr val="C00000"/>
                </a:solidFill>
              </a:rPr>
              <a:t>, and/or</a:t>
            </a:r>
          </a:p>
          <a:p>
            <a:r>
              <a:rPr lang="en-US" sz="1400" dirty="0" smtClean="0">
                <a:solidFill>
                  <a:srgbClr val="C00000"/>
                </a:solidFill>
              </a:rPr>
              <a:t>2.2 </a:t>
            </a:r>
            <a:r>
              <a:rPr lang="en-US" sz="1400" dirty="0">
                <a:solidFill>
                  <a:srgbClr val="C00000"/>
                </a:solidFill>
              </a:rPr>
              <a:t>there is any material change in the facts and matters </a:t>
            </a:r>
            <a:r>
              <a:rPr lang="en-US" sz="1400" dirty="0" smtClean="0">
                <a:solidFill>
                  <a:srgbClr val="C00000"/>
                </a:solidFill>
              </a:rPr>
              <a:t>stated in </a:t>
            </a:r>
            <a:r>
              <a:rPr lang="en-US" sz="1400" dirty="0">
                <a:solidFill>
                  <a:srgbClr val="C00000"/>
                </a:solidFill>
              </a:rPr>
              <a:t>the </a:t>
            </a:r>
            <a:r>
              <a:rPr lang="en-US" sz="1400" b="1" dirty="0">
                <a:solidFill>
                  <a:srgbClr val="C00000"/>
                </a:solidFill>
              </a:rPr>
              <a:t>Insured’s </a:t>
            </a:r>
            <a:r>
              <a:rPr lang="en-US" sz="1400" dirty="0">
                <a:solidFill>
                  <a:srgbClr val="C00000"/>
                </a:solidFill>
              </a:rPr>
              <a:t>proposal, and/or</a:t>
            </a:r>
          </a:p>
          <a:p>
            <a:r>
              <a:rPr lang="en-US" sz="1400" dirty="0" smtClean="0">
                <a:solidFill>
                  <a:srgbClr val="C00000"/>
                </a:solidFill>
              </a:rPr>
              <a:t>2.3 </a:t>
            </a:r>
            <a:r>
              <a:rPr lang="en-US" sz="1400" dirty="0">
                <a:solidFill>
                  <a:srgbClr val="C00000"/>
                </a:solidFill>
              </a:rPr>
              <a:t>the duties or terms of service of </a:t>
            </a:r>
            <a:r>
              <a:rPr lang="en-US" sz="1400" b="1" dirty="0">
                <a:solidFill>
                  <a:srgbClr val="C00000"/>
                </a:solidFill>
              </a:rPr>
              <a:t>Employees </a:t>
            </a:r>
            <a:r>
              <a:rPr lang="en-US" sz="1400" dirty="0">
                <a:solidFill>
                  <a:srgbClr val="C00000"/>
                </a:solidFill>
              </a:rPr>
              <a:t>differ </a:t>
            </a:r>
            <a:r>
              <a:rPr lang="en-US" sz="1400" dirty="0" smtClean="0">
                <a:solidFill>
                  <a:srgbClr val="C00000"/>
                </a:solidFill>
              </a:rPr>
              <a:t>from those described </a:t>
            </a:r>
            <a:r>
              <a:rPr lang="en-US" sz="1400" dirty="0">
                <a:solidFill>
                  <a:srgbClr val="C00000"/>
                </a:solidFill>
              </a:rPr>
              <a:t>in the proposal, and/or</a:t>
            </a:r>
          </a:p>
          <a:p>
            <a:r>
              <a:rPr lang="en-US" sz="1400" dirty="0" smtClean="0">
                <a:solidFill>
                  <a:srgbClr val="C00000"/>
                </a:solidFill>
              </a:rPr>
              <a:t>2.4 </a:t>
            </a:r>
            <a:r>
              <a:rPr lang="en-US" sz="1400" dirty="0">
                <a:solidFill>
                  <a:srgbClr val="C00000"/>
                </a:solidFill>
              </a:rPr>
              <a:t>the precautions and checks for ensuring the accuracy of </a:t>
            </a:r>
            <a:r>
              <a:rPr lang="en-US" sz="1400" dirty="0" smtClean="0">
                <a:solidFill>
                  <a:srgbClr val="C00000"/>
                </a:solidFill>
              </a:rPr>
              <a:t>the </a:t>
            </a:r>
            <a:r>
              <a:rPr lang="en-US" sz="1400" b="1" dirty="0" smtClean="0">
                <a:solidFill>
                  <a:srgbClr val="C00000"/>
                </a:solidFill>
              </a:rPr>
              <a:t>Insured’s </a:t>
            </a:r>
            <a:r>
              <a:rPr lang="en-US" sz="1400" dirty="0">
                <a:solidFill>
                  <a:srgbClr val="C00000"/>
                </a:solidFill>
              </a:rPr>
              <a:t>accounts and stocks are not as described in </a:t>
            </a:r>
            <a:r>
              <a:rPr lang="en-US" sz="1400" dirty="0" smtClean="0">
                <a:solidFill>
                  <a:srgbClr val="C00000"/>
                </a:solidFill>
              </a:rPr>
              <a:t>the </a:t>
            </a:r>
            <a:r>
              <a:rPr lang="en-US" sz="1400" b="1" dirty="0" smtClean="0">
                <a:solidFill>
                  <a:srgbClr val="C00000"/>
                </a:solidFill>
              </a:rPr>
              <a:t>Insured’s </a:t>
            </a:r>
            <a:r>
              <a:rPr lang="en-US" sz="1400" dirty="0">
                <a:solidFill>
                  <a:srgbClr val="C00000"/>
                </a:solidFill>
              </a:rPr>
              <a:t>proposal,</a:t>
            </a:r>
          </a:p>
        </p:txBody>
      </p:sp>
      <p:sp>
        <p:nvSpPr>
          <p:cNvPr id="5" name="Text Placeholder 4"/>
          <p:cNvSpPr>
            <a:spLocks noGrp="1"/>
          </p:cNvSpPr>
          <p:nvPr>
            <p:ph type="body" sz="quarter" idx="15"/>
          </p:nvPr>
        </p:nvSpPr>
        <p:spPr/>
        <p:txBody>
          <a:bodyPr/>
          <a:lstStyle/>
          <a:p>
            <a:r>
              <a:rPr lang="en-US" dirty="0" smtClean="0"/>
              <a:t>Section 3</a:t>
            </a:r>
            <a:endParaRPr lang="en-US" dirty="0"/>
          </a:p>
        </p:txBody>
      </p:sp>
      <p:sp>
        <p:nvSpPr>
          <p:cNvPr id="6" name="Slide Number Placeholder 5"/>
          <p:cNvSpPr>
            <a:spLocks noGrp="1"/>
          </p:cNvSpPr>
          <p:nvPr>
            <p:ph type="sldNum" sz="quarter" idx="12"/>
          </p:nvPr>
        </p:nvSpPr>
        <p:spPr/>
        <p:txBody>
          <a:bodyPr/>
          <a:lstStyle/>
          <a:p>
            <a:fld id="{C465A074-71B0-1C47-A455-7677837C124E}" type="slidenum">
              <a:rPr lang="it-IT" smtClean="0"/>
              <a:pPr/>
              <a:t>28</a:t>
            </a:fld>
            <a:endParaRPr lang="it-IT"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19751" y="4419600"/>
            <a:ext cx="2609849" cy="1752600"/>
          </a:xfrm>
          <a:prstGeom prst="rect">
            <a:avLst/>
          </a:prstGeom>
          <a:effectLst>
            <a:glow rad="228600">
              <a:schemeClr val="accent1">
                <a:satMod val="175000"/>
                <a:alpha val="40000"/>
              </a:schemeClr>
            </a:glow>
          </a:effectLst>
        </p:spPr>
      </p:pic>
    </p:spTree>
    <p:extLst>
      <p:ext uri="{BB962C8B-B14F-4D97-AF65-F5344CB8AC3E}">
        <p14:creationId xmlns:p14="http://schemas.microsoft.com/office/powerpoint/2010/main" val="40558215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Fidelity Guarantee</a:t>
            </a:r>
            <a:endParaRPr lang="en-US" dirty="0"/>
          </a:p>
        </p:txBody>
      </p:sp>
      <p:sp>
        <p:nvSpPr>
          <p:cNvPr id="3" name="Subtitle 2"/>
          <p:cNvSpPr>
            <a:spLocks noGrp="1"/>
          </p:cNvSpPr>
          <p:nvPr>
            <p:ph type="subTitle" idx="1"/>
          </p:nvPr>
        </p:nvSpPr>
        <p:spPr>
          <a:xfrm>
            <a:off x="347300" y="997139"/>
            <a:ext cx="8386686" cy="323165"/>
          </a:xfrm>
        </p:spPr>
        <p:txBody>
          <a:bodyPr/>
          <a:lstStyle/>
          <a:p>
            <a:r>
              <a:rPr lang="en-US" dirty="0" smtClean="0"/>
              <a:t>Conditions  </a:t>
            </a:r>
            <a:endParaRPr lang="en-US" dirty="0"/>
          </a:p>
        </p:txBody>
      </p:sp>
      <p:sp>
        <p:nvSpPr>
          <p:cNvPr id="4" name="Text Placeholder 3"/>
          <p:cNvSpPr>
            <a:spLocks noGrp="1"/>
          </p:cNvSpPr>
          <p:nvPr>
            <p:ph type="body" sz="quarter" idx="14"/>
          </p:nvPr>
        </p:nvSpPr>
        <p:spPr>
          <a:xfrm>
            <a:off x="347663" y="1524000"/>
            <a:ext cx="8391525" cy="4378325"/>
          </a:xfrm>
        </p:spPr>
        <p:txBody>
          <a:bodyPr/>
          <a:lstStyle/>
          <a:p>
            <a:r>
              <a:rPr lang="en-US" sz="1400" b="1" dirty="0">
                <a:solidFill>
                  <a:srgbClr val="C00000"/>
                </a:solidFill>
              </a:rPr>
              <a:t>Claims </a:t>
            </a:r>
            <a:r>
              <a:rPr lang="en-US" sz="1400" b="1" dirty="0" smtClean="0">
                <a:solidFill>
                  <a:srgbClr val="C00000"/>
                </a:solidFill>
              </a:rPr>
              <a:t>Notification</a:t>
            </a:r>
            <a:endParaRPr lang="en-US" sz="1400" b="1" dirty="0">
              <a:solidFill>
                <a:srgbClr val="C00000"/>
              </a:solidFill>
            </a:endParaRPr>
          </a:p>
          <a:p>
            <a:r>
              <a:rPr lang="en-US" sz="1400" dirty="0" smtClean="0">
                <a:solidFill>
                  <a:srgbClr val="C00000"/>
                </a:solidFill>
              </a:rPr>
              <a:t>3.1 </a:t>
            </a:r>
            <a:r>
              <a:rPr lang="en-US" sz="1400" dirty="0">
                <a:solidFill>
                  <a:srgbClr val="C00000"/>
                </a:solidFill>
              </a:rPr>
              <a:t>I t is a condition precedent to the Company’s liability </a:t>
            </a:r>
            <a:r>
              <a:rPr lang="en-US" sz="1400" dirty="0" smtClean="0">
                <a:solidFill>
                  <a:srgbClr val="C00000"/>
                </a:solidFill>
              </a:rPr>
              <a:t>under this </a:t>
            </a:r>
            <a:r>
              <a:rPr lang="en-US" sz="1400" dirty="0">
                <a:solidFill>
                  <a:srgbClr val="C00000"/>
                </a:solidFill>
              </a:rPr>
              <a:t>Policy that upon the discovery of any event giving rise </a:t>
            </a:r>
            <a:r>
              <a:rPr lang="en-US" sz="1400" dirty="0" smtClean="0">
                <a:solidFill>
                  <a:srgbClr val="C00000"/>
                </a:solidFill>
              </a:rPr>
              <a:t>to a </a:t>
            </a:r>
            <a:r>
              <a:rPr lang="en-US" sz="1400" dirty="0">
                <a:solidFill>
                  <a:srgbClr val="C00000"/>
                </a:solidFill>
              </a:rPr>
              <a:t>claim, or the existence of circumstances likely to give </a:t>
            </a:r>
            <a:r>
              <a:rPr lang="en-US" sz="1400" dirty="0" smtClean="0">
                <a:solidFill>
                  <a:srgbClr val="C00000"/>
                </a:solidFill>
              </a:rPr>
              <a:t>rise to </a:t>
            </a:r>
            <a:r>
              <a:rPr lang="en-US" sz="1400" dirty="0">
                <a:solidFill>
                  <a:srgbClr val="C00000"/>
                </a:solidFill>
              </a:rPr>
              <a:t>a </a:t>
            </a:r>
            <a:r>
              <a:rPr lang="en-US" sz="1400" dirty="0" smtClean="0">
                <a:solidFill>
                  <a:srgbClr val="C00000"/>
                </a:solidFill>
              </a:rPr>
              <a:t>claim, </a:t>
            </a:r>
            <a:r>
              <a:rPr lang="en-US" sz="1400" dirty="0">
                <a:solidFill>
                  <a:srgbClr val="C00000"/>
                </a:solidFill>
              </a:rPr>
              <a:t>the Insured shall:</a:t>
            </a:r>
          </a:p>
          <a:p>
            <a:r>
              <a:rPr lang="en-US" sz="1400" dirty="0" smtClean="0">
                <a:solidFill>
                  <a:srgbClr val="C00000"/>
                </a:solidFill>
              </a:rPr>
              <a:t>3.1.1 </a:t>
            </a:r>
            <a:r>
              <a:rPr lang="en-US" sz="1400" dirty="0">
                <a:solidFill>
                  <a:srgbClr val="C00000"/>
                </a:solidFill>
              </a:rPr>
              <a:t>immediately and, in any event, within 7 days, give </a:t>
            </a:r>
            <a:r>
              <a:rPr lang="en-US" sz="1400" dirty="0" smtClean="0">
                <a:solidFill>
                  <a:srgbClr val="C00000"/>
                </a:solidFill>
              </a:rPr>
              <a:t>full written </a:t>
            </a:r>
            <a:r>
              <a:rPr lang="en-US" sz="1400" dirty="0">
                <a:solidFill>
                  <a:srgbClr val="C00000"/>
                </a:solidFill>
              </a:rPr>
              <a:t>notice of the same </a:t>
            </a:r>
            <a:r>
              <a:rPr lang="en-US" sz="1400" dirty="0" smtClean="0">
                <a:solidFill>
                  <a:srgbClr val="C00000"/>
                </a:solidFill>
              </a:rPr>
              <a:t>and </a:t>
            </a:r>
            <a:r>
              <a:rPr lang="en-US" sz="1400" dirty="0">
                <a:solidFill>
                  <a:srgbClr val="C00000"/>
                </a:solidFill>
              </a:rPr>
              <a:t>in the case of the existence </a:t>
            </a:r>
            <a:r>
              <a:rPr lang="en-US" sz="1400" dirty="0" smtClean="0">
                <a:solidFill>
                  <a:srgbClr val="C00000"/>
                </a:solidFill>
              </a:rPr>
              <a:t>of circumstances </a:t>
            </a:r>
            <a:r>
              <a:rPr lang="en-US" sz="1400" dirty="0">
                <a:solidFill>
                  <a:srgbClr val="C00000"/>
                </a:solidFill>
              </a:rPr>
              <a:t>likely to give rise to a </a:t>
            </a:r>
            <a:r>
              <a:rPr lang="en-US" sz="1400" b="1" dirty="0">
                <a:solidFill>
                  <a:srgbClr val="C00000"/>
                </a:solidFill>
              </a:rPr>
              <a:t>Claim </a:t>
            </a:r>
            <a:r>
              <a:rPr lang="en-US" sz="1400" dirty="0">
                <a:solidFill>
                  <a:srgbClr val="C00000"/>
                </a:solidFill>
              </a:rPr>
              <a:t>shall </a:t>
            </a:r>
            <a:r>
              <a:rPr lang="en-US" sz="1400" dirty="0" smtClean="0">
                <a:solidFill>
                  <a:srgbClr val="C00000"/>
                </a:solidFill>
              </a:rPr>
              <a:t>specify the </a:t>
            </a:r>
            <a:r>
              <a:rPr lang="en-US" sz="1400" dirty="0">
                <a:solidFill>
                  <a:srgbClr val="C00000"/>
                </a:solidFill>
              </a:rPr>
              <a:t>grounds for such belief, and</a:t>
            </a:r>
          </a:p>
          <a:p>
            <a:r>
              <a:rPr lang="en-US" sz="1400" dirty="0" smtClean="0">
                <a:solidFill>
                  <a:srgbClr val="C00000"/>
                </a:solidFill>
              </a:rPr>
              <a:t>3.1.2 </a:t>
            </a:r>
            <a:r>
              <a:rPr lang="en-US" sz="1400" dirty="0">
                <a:solidFill>
                  <a:srgbClr val="C00000"/>
                </a:solidFill>
              </a:rPr>
              <a:t>take all reasonable steps to </a:t>
            </a:r>
            <a:r>
              <a:rPr lang="en-US" sz="1400" dirty="0" err="1">
                <a:solidFill>
                  <a:srgbClr val="C00000"/>
                </a:solidFill>
              </a:rPr>
              <a:t>minimise</a:t>
            </a:r>
            <a:r>
              <a:rPr lang="en-US" sz="1400" dirty="0">
                <a:solidFill>
                  <a:srgbClr val="C00000"/>
                </a:solidFill>
              </a:rPr>
              <a:t> the quantum </a:t>
            </a:r>
            <a:r>
              <a:rPr lang="en-US" sz="1400" dirty="0" smtClean="0">
                <a:solidFill>
                  <a:srgbClr val="C00000"/>
                </a:solidFill>
              </a:rPr>
              <a:t>of any </a:t>
            </a:r>
            <a:r>
              <a:rPr lang="en-US" sz="1400" b="1" dirty="0">
                <a:solidFill>
                  <a:srgbClr val="C00000"/>
                </a:solidFill>
              </a:rPr>
              <a:t>Claim </a:t>
            </a:r>
            <a:r>
              <a:rPr lang="en-US" sz="1400" dirty="0">
                <a:solidFill>
                  <a:srgbClr val="C00000"/>
                </a:solidFill>
              </a:rPr>
              <a:t>that may be made and/or any further </a:t>
            </a:r>
            <a:r>
              <a:rPr lang="en-US" sz="1400" dirty="0" smtClean="0">
                <a:solidFill>
                  <a:srgbClr val="C00000"/>
                </a:solidFill>
              </a:rPr>
              <a:t>loss that </a:t>
            </a:r>
            <a:r>
              <a:rPr lang="en-US" sz="1400" dirty="0">
                <a:solidFill>
                  <a:srgbClr val="C00000"/>
                </a:solidFill>
              </a:rPr>
              <a:t>might arise, and</a:t>
            </a:r>
          </a:p>
          <a:p>
            <a:r>
              <a:rPr lang="en-US" sz="1400" dirty="0" smtClean="0">
                <a:solidFill>
                  <a:srgbClr val="C00000"/>
                </a:solidFill>
              </a:rPr>
              <a:t>3.1.3 </a:t>
            </a:r>
            <a:r>
              <a:rPr lang="en-US" sz="1400" dirty="0">
                <a:solidFill>
                  <a:srgbClr val="C00000"/>
                </a:solidFill>
              </a:rPr>
              <a:t>immediately lodge a complaint with the police </a:t>
            </a:r>
            <a:r>
              <a:rPr lang="en-US" sz="1400" dirty="0" smtClean="0">
                <a:solidFill>
                  <a:srgbClr val="C00000"/>
                </a:solidFill>
              </a:rPr>
              <a:t>detailing the </a:t>
            </a:r>
            <a:r>
              <a:rPr lang="en-US" sz="1400" dirty="0">
                <a:solidFill>
                  <a:srgbClr val="C00000"/>
                </a:solidFill>
              </a:rPr>
              <a:t>loss in </a:t>
            </a:r>
            <a:r>
              <a:rPr lang="en-US" sz="1400" dirty="0" smtClean="0">
                <a:solidFill>
                  <a:srgbClr val="C00000"/>
                </a:solidFill>
              </a:rPr>
              <a:t>respect </a:t>
            </a:r>
            <a:r>
              <a:rPr lang="en-US" sz="1400" dirty="0">
                <a:solidFill>
                  <a:srgbClr val="C00000"/>
                </a:solidFill>
              </a:rPr>
              <a:t>of which the </a:t>
            </a:r>
            <a:r>
              <a:rPr lang="en-US" sz="1400" b="1" dirty="0">
                <a:solidFill>
                  <a:srgbClr val="C00000"/>
                </a:solidFill>
              </a:rPr>
              <a:t>Insured </a:t>
            </a:r>
            <a:r>
              <a:rPr lang="en-US" sz="1400" dirty="0">
                <a:solidFill>
                  <a:srgbClr val="C00000"/>
                </a:solidFill>
              </a:rPr>
              <a:t>intends </a:t>
            </a:r>
            <a:r>
              <a:rPr lang="en-US" sz="1400" dirty="0" smtClean="0">
                <a:solidFill>
                  <a:srgbClr val="C00000"/>
                </a:solidFill>
              </a:rPr>
              <a:t>to claim</a:t>
            </a:r>
            <a:r>
              <a:rPr lang="en-US" sz="1400" dirty="0">
                <a:solidFill>
                  <a:srgbClr val="C00000"/>
                </a:solidFill>
              </a:rPr>
              <a:t>, and provide a copy of that written complaint, </a:t>
            </a:r>
            <a:r>
              <a:rPr lang="en-US" sz="1400" dirty="0" smtClean="0">
                <a:solidFill>
                  <a:srgbClr val="C00000"/>
                </a:solidFill>
              </a:rPr>
              <a:t>the First </a:t>
            </a:r>
            <a:r>
              <a:rPr lang="en-US" sz="1400" dirty="0">
                <a:solidFill>
                  <a:srgbClr val="C00000"/>
                </a:solidFill>
              </a:rPr>
              <a:t>Information Report and/or Final Report to </a:t>
            </a:r>
            <a:r>
              <a:rPr lang="en-US" sz="1400" dirty="0" smtClean="0">
                <a:solidFill>
                  <a:srgbClr val="C00000"/>
                </a:solidFill>
              </a:rPr>
              <a:t>the </a:t>
            </a:r>
            <a:r>
              <a:rPr lang="en-US" sz="1400" b="1" dirty="0" smtClean="0">
                <a:solidFill>
                  <a:srgbClr val="C00000"/>
                </a:solidFill>
              </a:rPr>
              <a:t>Company</a:t>
            </a:r>
            <a:r>
              <a:rPr lang="en-US" sz="1400" dirty="0">
                <a:solidFill>
                  <a:srgbClr val="C00000"/>
                </a:solidFill>
              </a:rPr>
              <a:t>, and</a:t>
            </a:r>
          </a:p>
          <a:p>
            <a:r>
              <a:rPr lang="en-US" sz="1400" dirty="0" smtClean="0">
                <a:solidFill>
                  <a:srgbClr val="C00000"/>
                </a:solidFill>
              </a:rPr>
              <a:t>3.1.4 </a:t>
            </a:r>
            <a:r>
              <a:rPr lang="en-US" sz="1400" dirty="0">
                <a:solidFill>
                  <a:srgbClr val="C00000"/>
                </a:solidFill>
              </a:rPr>
              <a:t>within 14 days deliver to the </a:t>
            </a:r>
            <a:r>
              <a:rPr lang="en-US" sz="1400" b="1" dirty="0">
                <a:solidFill>
                  <a:srgbClr val="C00000"/>
                </a:solidFill>
              </a:rPr>
              <a:t>Company </a:t>
            </a:r>
            <a:r>
              <a:rPr lang="en-US" sz="1400" dirty="0">
                <a:solidFill>
                  <a:srgbClr val="C00000"/>
                </a:solidFill>
              </a:rPr>
              <a:t>a </a:t>
            </a:r>
            <a:r>
              <a:rPr lang="en-US" sz="1400" dirty="0" smtClean="0">
                <a:solidFill>
                  <a:srgbClr val="C00000"/>
                </a:solidFill>
              </a:rPr>
              <a:t>detailed written statement </a:t>
            </a:r>
            <a:r>
              <a:rPr lang="en-US" sz="1400" dirty="0">
                <a:solidFill>
                  <a:srgbClr val="C00000"/>
                </a:solidFill>
              </a:rPr>
              <a:t>of the loss that has occurred and </a:t>
            </a:r>
            <a:r>
              <a:rPr lang="en-US" sz="1400" dirty="0" smtClean="0">
                <a:solidFill>
                  <a:srgbClr val="C00000"/>
                </a:solidFill>
              </a:rPr>
              <a:t>an estimate </a:t>
            </a:r>
            <a:r>
              <a:rPr lang="en-US" sz="1400" dirty="0">
                <a:solidFill>
                  <a:srgbClr val="C00000"/>
                </a:solidFill>
              </a:rPr>
              <a:t>of the quantum of any claim along with </a:t>
            </a:r>
            <a:r>
              <a:rPr lang="en-US" sz="1400" dirty="0" smtClean="0">
                <a:solidFill>
                  <a:srgbClr val="C00000"/>
                </a:solidFill>
              </a:rPr>
              <a:t>all documentation </a:t>
            </a:r>
            <a:r>
              <a:rPr lang="en-US" sz="1400" dirty="0">
                <a:solidFill>
                  <a:srgbClr val="C00000"/>
                </a:solidFill>
              </a:rPr>
              <a:t>required to support and </a:t>
            </a:r>
            <a:r>
              <a:rPr lang="en-US" sz="1400" dirty="0" smtClean="0">
                <a:solidFill>
                  <a:srgbClr val="C00000"/>
                </a:solidFill>
              </a:rPr>
              <a:t>substantiate the amount </a:t>
            </a:r>
            <a:r>
              <a:rPr lang="en-US" sz="1400" dirty="0">
                <a:solidFill>
                  <a:srgbClr val="C00000"/>
                </a:solidFill>
              </a:rPr>
              <a:t>sought from the </a:t>
            </a:r>
            <a:r>
              <a:rPr lang="en-US" sz="1400" b="1" dirty="0">
                <a:solidFill>
                  <a:srgbClr val="C00000"/>
                </a:solidFill>
              </a:rPr>
              <a:t>Company</a:t>
            </a:r>
            <a:r>
              <a:rPr lang="en-US" sz="1400" dirty="0">
                <a:solidFill>
                  <a:srgbClr val="C00000"/>
                </a:solidFill>
              </a:rPr>
              <a:t>, and</a:t>
            </a:r>
          </a:p>
          <a:p>
            <a:r>
              <a:rPr lang="en-US" sz="1400" dirty="0" smtClean="0">
                <a:solidFill>
                  <a:srgbClr val="C00000"/>
                </a:solidFill>
              </a:rPr>
              <a:t>3.1.5 </a:t>
            </a:r>
            <a:r>
              <a:rPr lang="en-US" sz="1400" dirty="0">
                <a:solidFill>
                  <a:srgbClr val="C00000"/>
                </a:solidFill>
              </a:rPr>
              <a:t>expeditiously and at the </a:t>
            </a:r>
            <a:r>
              <a:rPr lang="en-US" sz="1400" b="1" dirty="0">
                <a:solidFill>
                  <a:srgbClr val="C00000"/>
                </a:solidFill>
              </a:rPr>
              <a:t>Insured’s </a:t>
            </a:r>
            <a:r>
              <a:rPr lang="en-US" sz="1400" dirty="0">
                <a:solidFill>
                  <a:srgbClr val="C00000"/>
                </a:solidFill>
              </a:rPr>
              <a:t>cost provide </a:t>
            </a:r>
            <a:r>
              <a:rPr lang="en-US" sz="1400" dirty="0" smtClean="0">
                <a:solidFill>
                  <a:srgbClr val="C00000"/>
                </a:solidFill>
              </a:rPr>
              <a:t>the </a:t>
            </a:r>
            <a:r>
              <a:rPr lang="en-US" sz="1400" b="1" dirty="0" smtClean="0">
                <a:solidFill>
                  <a:srgbClr val="C00000"/>
                </a:solidFill>
              </a:rPr>
              <a:t>Company </a:t>
            </a:r>
            <a:r>
              <a:rPr lang="en-US" sz="1400" dirty="0">
                <a:solidFill>
                  <a:srgbClr val="C00000"/>
                </a:solidFill>
              </a:rPr>
              <a:t>and its representatives and appointees </a:t>
            </a:r>
            <a:r>
              <a:rPr lang="en-US" sz="1400" dirty="0" smtClean="0">
                <a:solidFill>
                  <a:srgbClr val="C00000"/>
                </a:solidFill>
              </a:rPr>
              <a:t>with access </a:t>
            </a:r>
            <a:r>
              <a:rPr lang="en-US" sz="1400" dirty="0">
                <a:solidFill>
                  <a:srgbClr val="C00000"/>
                </a:solidFill>
              </a:rPr>
              <a:t>to and all of the information, assistance, </a:t>
            </a:r>
            <a:r>
              <a:rPr lang="en-US" sz="1400" dirty="0" smtClean="0">
                <a:solidFill>
                  <a:srgbClr val="C00000"/>
                </a:solidFill>
              </a:rPr>
              <a:t>records and </a:t>
            </a:r>
            <a:r>
              <a:rPr lang="en-US" sz="1400" dirty="0">
                <a:solidFill>
                  <a:srgbClr val="C00000"/>
                </a:solidFill>
              </a:rPr>
              <a:t>documentation in relation to the loss and </a:t>
            </a:r>
            <a:r>
              <a:rPr lang="en-US" sz="1400" dirty="0" smtClean="0">
                <a:solidFill>
                  <a:srgbClr val="C00000"/>
                </a:solidFill>
              </a:rPr>
              <a:t>the </a:t>
            </a:r>
            <a:r>
              <a:rPr lang="en-US" sz="1400" b="1" dirty="0" smtClean="0">
                <a:solidFill>
                  <a:srgbClr val="C00000"/>
                </a:solidFill>
              </a:rPr>
              <a:t>Company’s </a:t>
            </a:r>
            <a:r>
              <a:rPr lang="en-US" sz="1400" dirty="0">
                <a:solidFill>
                  <a:srgbClr val="C00000"/>
                </a:solidFill>
              </a:rPr>
              <a:t>liability hereunder that might reasonably </a:t>
            </a:r>
            <a:r>
              <a:rPr lang="en-US" sz="1400" dirty="0" smtClean="0">
                <a:solidFill>
                  <a:srgbClr val="C00000"/>
                </a:solidFill>
              </a:rPr>
              <a:t>be required</a:t>
            </a:r>
            <a:r>
              <a:rPr lang="en-US" sz="1400" dirty="0">
                <a:solidFill>
                  <a:srgbClr val="C00000"/>
                </a:solidFill>
              </a:rPr>
              <a:t>.</a:t>
            </a:r>
          </a:p>
          <a:p>
            <a:r>
              <a:rPr lang="en-US" sz="1400" dirty="0" smtClean="0">
                <a:solidFill>
                  <a:srgbClr val="C00000"/>
                </a:solidFill>
              </a:rPr>
              <a:t>3.2 </a:t>
            </a:r>
            <a:r>
              <a:rPr lang="en-US" sz="1400" dirty="0">
                <a:solidFill>
                  <a:srgbClr val="C00000"/>
                </a:solidFill>
              </a:rPr>
              <a:t>In the event of the non-renewal or cancellation of </a:t>
            </a:r>
            <a:r>
              <a:rPr lang="en-US" sz="1400" dirty="0" smtClean="0">
                <a:solidFill>
                  <a:srgbClr val="C00000"/>
                </a:solidFill>
              </a:rPr>
              <a:t>this </a:t>
            </a:r>
            <a:r>
              <a:rPr lang="en-US" sz="1400" b="1" dirty="0" smtClean="0">
                <a:solidFill>
                  <a:srgbClr val="C00000"/>
                </a:solidFill>
              </a:rPr>
              <a:t>Policy</a:t>
            </a:r>
            <a:r>
              <a:rPr lang="en-US" sz="1400" dirty="0">
                <a:solidFill>
                  <a:srgbClr val="C00000"/>
                </a:solidFill>
              </a:rPr>
              <a:t>, the </a:t>
            </a:r>
            <a:r>
              <a:rPr lang="en-US" sz="1400" b="1" dirty="0">
                <a:solidFill>
                  <a:srgbClr val="C00000"/>
                </a:solidFill>
              </a:rPr>
              <a:t>Company </a:t>
            </a:r>
            <a:r>
              <a:rPr lang="en-US" sz="1400" dirty="0">
                <a:solidFill>
                  <a:srgbClr val="C00000"/>
                </a:solidFill>
              </a:rPr>
              <a:t>shall </a:t>
            </a:r>
            <a:r>
              <a:rPr lang="en-US" sz="1400" dirty="0" smtClean="0">
                <a:solidFill>
                  <a:srgbClr val="C00000"/>
                </a:solidFill>
              </a:rPr>
              <a:t>accept </a:t>
            </a:r>
            <a:r>
              <a:rPr lang="en-US" sz="1400" dirty="0">
                <a:solidFill>
                  <a:srgbClr val="C00000"/>
                </a:solidFill>
              </a:rPr>
              <a:t>losses </a:t>
            </a:r>
            <a:r>
              <a:rPr lang="en-US" sz="1400" dirty="0" smtClean="0">
                <a:solidFill>
                  <a:srgbClr val="C00000"/>
                </a:solidFill>
              </a:rPr>
              <a:t>arising </a:t>
            </a:r>
            <a:r>
              <a:rPr lang="en-US" sz="1400" dirty="0">
                <a:solidFill>
                  <a:srgbClr val="C00000"/>
                </a:solidFill>
              </a:rPr>
              <a:t>during </a:t>
            </a:r>
            <a:r>
              <a:rPr lang="en-US" sz="1400" dirty="0" smtClean="0">
                <a:solidFill>
                  <a:srgbClr val="C00000"/>
                </a:solidFill>
              </a:rPr>
              <a:t>the </a:t>
            </a:r>
            <a:r>
              <a:rPr lang="en-US" sz="1400" b="1" dirty="0" smtClean="0">
                <a:solidFill>
                  <a:srgbClr val="C00000"/>
                </a:solidFill>
              </a:rPr>
              <a:t>Policy </a:t>
            </a:r>
            <a:r>
              <a:rPr lang="en-US" sz="1400" b="1" dirty="0">
                <a:solidFill>
                  <a:srgbClr val="C00000"/>
                </a:solidFill>
              </a:rPr>
              <a:t>Period </a:t>
            </a:r>
            <a:r>
              <a:rPr lang="en-US" sz="1400" dirty="0">
                <a:solidFill>
                  <a:srgbClr val="C00000"/>
                </a:solidFill>
              </a:rPr>
              <a:t>and </a:t>
            </a:r>
            <a:r>
              <a:rPr lang="en-US" sz="1400" b="1" dirty="0" smtClean="0">
                <a:solidFill>
                  <a:srgbClr val="C00000"/>
                </a:solidFill>
              </a:rPr>
              <a:t>first </a:t>
            </a:r>
            <a:r>
              <a:rPr lang="en-US" sz="1400" b="1" dirty="0">
                <a:solidFill>
                  <a:srgbClr val="C00000"/>
                </a:solidFill>
              </a:rPr>
              <a:t>discovered within 90 days of the </a:t>
            </a:r>
            <a:r>
              <a:rPr lang="en-US" sz="1400" b="1" dirty="0" smtClean="0">
                <a:solidFill>
                  <a:srgbClr val="C00000"/>
                </a:solidFill>
              </a:rPr>
              <a:t>date of </a:t>
            </a:r>
            <a:r>
              <a:rPr lang="en-US" sz="1400" b="1" dirty="0">
                <a:solidFill>
                  <a:srgbClr val="C00000"/>
                </a:solidFill>
              </a:rPr>
              <a:t>cancellation or expiry </a:t>
            </a:r>
            <a:r>
              <a:rPr lang="en-US" sz="1400" dirty="0">
                <a:solidFill>
                  <a:srgbClr val="C00000"/>
                </a:solidFill>
              </a:rPr>
              <a:t>of the </a:t>
            </a:r>
            <a:r>
              <a:rPr lang="en-US" sz="1400" b="1" dirty="0">
                <a:solidFill>
                  <a:srgbClr val="C00000"/>
                </a:solidFill>
              </a:rPr>
              <a:t>Policy Period</a:t>
            </a:r>
            <a:r>
              <a:rPr lang="en-US" sz="1400" dirty="0">
                <a:solidFill>
                  <a:srgbClr val="C00000"/>
                </a:solidFill>
              </a:rPr>
              <a:t>, as the </a:t>
            </a:r>
            <a:r>
              <a:rPr lang="en-US" sz="1400" dirty="0" smtClean="0">
                <a:solidFill>
                  <a:srgbClr val="C00000"/>
                </a:solidFill>
              </a:rPr>
              <a:t>case may </a:t>
            </a:r>
            <a:r>
              <a:rPr lang="en-US" sz="1400" dirty="0">
                <a:solidFill>
                  <a:srgbClr val="C00000"/>
                </a:solidFill>
              </a:rPr>
              <a:t>be.</a:t>
            </a:r>
          </a:p>
        </p:txBody>
      </p:sp>
      <p:sp>
        <p:nvSpPr>
          <p:cNvPr id="5" name="Text Placeholder 4"/>
          <p:cNvSpPr>
            <a:spLocks noGrp="1"/>
          </p:cNvSpPr>
          <p:nvPr>
            <p:ph type="body" sz="quarter" idx="15"/>
          </p:nvPr>
        </p:nvSpPr>
        <p:spPr/>
        <p:txBody>
          <a:bodyPr/>
          <a:lstStyle/>
          <a:p>
            <a:r>
              <a:rPr lang="en-US" dirty="0" smtClean="0"/>
              <a:t>Section 3</a:t>
            </a:r>
            <a:endParaRPr lang="en-US" dirty="0"/>
          </a:p>
        </p:txBody>
      </p:sp>
      <p:sp>
        <p:nvSpPr>
          <p:cNvPr id="6" name="Slide Number Placeholder 5"/>
          <p:cNvSpPr>
            <a:spLocks noGrp="1"/>
          </p:cNvSpPr>
          <p:nvPr>
            <p:ph type="sldNum" sz="quarter" idx="12"/>
          </p:nvPr>
        </p:nvSpPr>
        <p:spPr/>
        <p:txBody>
          <a:bodyPr/>
          <a:lstStyle/>
          <a:p>
            <a:fld id="{C465A074-71B0-1C47-A455-7677837C124E}" type="slidenum">
              <a:rPr lang="it-IT" smtClean="0"/>
              <a:pPr/>
              <a:t>29</a:t>
            </a:fld>
            <a:endParaRPr lang="it-IT"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81800" y="304800"/>
            <a:ext cx="1447800" cy="1371600"/>
          </a:xfrm>
          <a:prstGeom prst="rect">
            <a:avLst/>
          </a:prstGeom>
          <a:effectLst>
            <a:glow rad="228600">
              <a:schemeClr val="accent1">
                <a:satMod val="175000"/>
                <a:alpha val="40000"/>
              </a:schemeClr>
            </a:glow>
          </a:effectLst>
        </p:spPr>
      </p:pic>
    </p:spTree>
    <p:extLst>
      <p:ext uri="{BB962C8B-B14F-4D97-AF65-F5344CB8AC3E}">
        <p14:creationId xmlns:p14="http://schemas.microsoft.com/office/powerpoint/2010/main" val="3285202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Burglary &amp; Housebreaking </a:t>
            </a:r>
            <a:endParaRPr lang="en-US" dirty="0"/>
          </a:p>
        </p:txBody>
      </p:sp>
      <p:sp>
        <p:nvSpPr>
          <p:cNvPr id="3" name="Subtitle 2"/>
          <p:cNvSpPr>
            <a:spLocks noGrp="1"/>
          </p:cNvSpPr>
          <p:nvPr>
            <p:ph type="subTitle" idx="1"/>
          </p:nvPr>
        </p:nvSpPr>
        <p:spPr>
          <a:xfrm>
            <a:off x="347300" y="997139"/>
            <a:ext cx="8386686" cy="323165"/>
          </a:xfrm>
        </p:spPr>
        <p:txBody>
          <a:bodyPr/>
          <a:lstStyle/>
          <a:p>
            <a:r>
              <a:rPr lang="en-US" dirty="0" smtClean="0"/>
              <a:t>Operative clause  </a:t>
            </a:r>
            <a:endParaRPr lang="en-US" dirty="0"/>
          </a:p>
        </p:txBody>
      </p:sp>
      <p:sp>
        <p:nvSpPr>
          <p:cNvPr id="4" name="Text Placeholder 3"/>
          <p:cNvSpPr>
            <a:spLocks noGrp="1"/>
          </p:cNvSpPr>
          <p:nvPr>
            <p:ph type="body" sz="quarter" idx="14"/>
          </p:nvPr>
        </p:nvSpPr>
        <p:spPr/>
        <p:txBody>
          <a:bodyPr/>
          <a:lstStyle/>
          <a:p>
            <a:pPr marL="342900" indent="-342900">
              <a:buAutoNum type="alphaLcParenR"/>
            </a:pPr>
            <a:r>
              <a:rPr lang="en-US" sz="1400" dirty="0" smtClean="0">
                <a:solidFill>
                  <a:srgbClr val="C00000"/>
                </a:solidFill>
              </a:rPr>
              <a:t>If the insured property shall </a:t>
            </a:r>
            <a:r>
              <a:rPr lang="en-US" sz="1400" dirty="0">
                <a:solidFill>
                  <a:srgbClr val="C00000"/>
                </a:solidFill>
              </a:rPr>
              <a:t>be lost destroyed or damaged </a:t>
            </a:r>
            <a:r>
              <a:rPr lang="en-US" sz="1400" dirty="0" smtClean="0">
                <a:solidFill>
                  <a:srgbClr val="C00000"/>
                </a:solidFill>
              </a:rPr>
              <a:t>by </a:t>
            </a:r>
            <a:r>
              <a:rPr lang="en-US" sz="1400" b="1" u="sng" dirty="0" smtClean="0">
                <a:solidFill>
                  <a:srgbClr val="C00000"/>
                </a:solidFill>
              </a:rPr>
              <a:t>Housebreaking </a:t>
            </a:r>
            <a:r>
              <a:rPr lang="en-US" sz="1400" dirty="0">
                <a:solidFill>
                  <a:srgbClr val="C00000"/>
                </a:solidFill>
              </a:rPr>
              <a:t>(theft following upon an actual forcible </a:t>
            </a:r>
            <a:r>
              <a:rPr lang="en-US" sz="1400" dirty="0" smtClean="0">
                <a:solidFill>
                  <a:srgbClr val="C00000"/>
                </a:solidFill>
              </a:rPr>
              <a:t>and violent </a:t>
            </a:r>
            <a:r>
              <a:rPr lang="en-US" sz="1400" dirty="0">
                <a:solidFill>
                  <a:srgbClr val="C00000"/>
                </a:solidFill>
              </a:rPr>
              <a:t>entry of or exit from the premises by the person </a:t>
            </a:r>
            <a:r>
              <a:rPr lang="en-US" sz="1400" dirty="0" smtClean="0">
                <a:solidFill>
                  <a:srgbClr val="C00000"/>
                </a:solidFill>
              </a:rPr>
              <a:t>or persons </a:t>
            </a:r>
            <a:r>
              <a:rPr lang="en-US" sz="1400" dirty="0">
                <a:solidFill>
                  <a:srgbClr val="C00000"/>
                </a:solidFill>
              </a:rPr>
              <a:t>committing such theft) or Hold-up</a:t>
            </a:r>
            <a:r>
              <a:rPr lang="en-US" sz="1400" dirty="0" smtClean="0">
                <a:solidFill>
                  <a:srgbClr val="C00000"/>
                </a:solidFill>
              </a:rPr>
              <a:t>;</a:t>
            </a:r>
          </a:p>
          <a:p>
            <a:pPr marL="342900" indent="-342900">
              <a:buAutoNum type="alphaLcParenR"/>
            </a:pPr>
            <a:endParaRPr lang="en-US" sz="1400" dirty="0">
              <a:solidFill>
                <a:srgbClr val="C00000"/>
              </a:solidFill>
            </a:endParaRPr>
          </a:p>
          <a:p>
            <a:pPr marL="342900" indent="-342900">
              <a:buFont typeface="Arial" pitchFamily="34" charset="0"/>
              <a:buAutoNum type="alphaLcParenR"/>
            </a:pPr>
            <a:r>
              <a:rPr lang="en-US" sz="1400" dirty="0">
                <a:solidFill>
                  <a:srgbClr val="C00000"/>
                </a:solidFill>
              </a:rPr>
              <a:t> </a:t>
            </a:r>
            <a:r>
              <a:rPr lang="en-US" sz="1400" dirty="0" smtClean="0">
                <a:solidFill>
                  <a:srgbClr val="C00000"/>
                </a:solidFill>
              </a:rPr>
              <a:t>Any </a:t>
            </a:r>
            <a:r>
              <a:rPr lang="en-US" sz="1400" dirty="0">
                <a:solidFill>
                  <a:srgbClr val="C00000"/>
                </a:solidFill>
              </a:rPr>
              <a:t>damage </a:t>
            </a:r>
            <a:r>
              <a:rPr lang="en-US" sz="1400" dirty="0" smtClean="0">
                <a:solidFill>
                  <a:srgbClr val="C00000"/>
                </a:solidFill>
              </a:rPr>
              <a:t>shall </a:t>
            </a:r>
            <a:r>
              <a:rPr lang="en-US" sz="1400" dirty="0">
                <a:solidFill>
                  <a:srgbClr val="C00000"/>
                </a:solidFill>
              </a:rPr>
              <a:t>be done to the premises </a:t>
            </a:r>
            <a:r>
              <a:rPr lang="en-US" sz="1400" dirty="0" smtClean="0">
                <a:solidFill>
                  <a:srgbClr val="C00000"/>
                </a:solidFill>
              </a:rPr>
              <a:t>following </a:t>
            </a:r>
            <a:r>
              <a:rPr lang="en-US" sz="1400" dirty="0">
                <a:solidFill>
                  <a:srgbClr val="C00000"/>
                </a:solidFill>
              </a:rPr>
              <a:t>upon or </a:t>
            </a:r>
            <a:r>
              <a:rPr lang="en-US" sz="1400" b="1" u="sng" dirty="0">
                <a:solidFill>
                  <a:srgbClr val="C00000"/>
                </a:solidFill>
              </a:rPr>
              <a:t>occasioned by an actual forcible </a:t>
            </a:r>
            <a:r>
              <a:rPr lang="en-US" sz="1400" dirty="0">
                <a:solidFill>
                  <a:srgbClr val="C00000"/>
                </a:solidFill>
              </a:rPr>
              <a:t>and violent entry of or exit from the premises or any attempt thereat by the person or persons committing or attempting to commit such theft then the Company will subject to the terms exceptions and conditions contained herein or endorsed hereon </a:t>
            </a:r>
            <a:r>
              <a:rPr lang="en-US" sz="1400" b="1" u="sng" dirty="0">
                <a:solidFill>
                  <a:srgbClr val="C00000"/>
                </a:solidFill>
              </a:rPr>
              <a:t>pay or make good to the Insured </a:t>
            </a:r>
            <a:r>
              <a:rPr lang="en-US" sz="1400" dirty="0">
                <a:solidFill>
                  <a:srgbClr val="C00000"/>
                </a:solidFill>
              </a:rPr>
              <a:t>such loss to the extent of the intrinsic value of the property </a:t>
            </a:r>
            <a:r>
              <a:rPr lang="en-US" sz="1400" dirty="0" smtClean="0">
                <a:solidFill>
                  <a:srgbClr val="C00000"/>
                </a:solidFill>
              </a:rPr>
              <a:t>so lost </a:t>
            </a:r>
            <a:r>
              <a:rPr lang="en-US" sz="1400" dirty="0">
                <a:solidFill>
                  <a:srgbClr val="C00000"/>
                </a:solidFill>
              </a:rPr>
              <a:t>or such damage to the amount so sustained. </a:t>
            </a:r>
            <a:endParaRPr lang="en-US" sz="1400" dirty="0" smtClean="0">
              <a:solidFill>
                <a:srgbClr val="C00000"/>
              </a:solidFill>
            </a:endParaRPr>
          </a:p>
          <a:p>
            <a:endParaRPr lang="en-US" sz="1400" dirty="0">
              <a:solidFill>
                <a:srgbClr val="C00000"/>
              </a:solidFill>
            </a:endParaRPr>
          </a:p>
          <a:p>
            <a:r>
              <a:rPr lang="en-US" sz="1400" dirty="0" smtClean="0">
                <a:solidFill>
                  <a:srgbClr val="C00000"/>
                </a:solidFill>
              </a:rPr>
              <a:t>“</a:t>
            </a:r>
            <a:r>
              <a:rPr lang="en-US" sz="1400" dirty="0">
                <a:solidFill>
                  <a:srgbClr val="C00000"/>
                </a:solidFill>
              </a:rPr>
              <a:t>Housebreaking” means the unforeseen and </a:t>
            </a:r>
            <a:r>
              <a:rPr lang="en-US" sz="1400" dirty="0" err="1" smtClean="0">
                <a:solidFill>
                  <a:srgbClr val="C00000"/>
                </a:solidFill>
              </a:rPr>
              <a:t>unauthorised</a:t>
            </a:r>
            <a:r>
              <a:rPr lang="en-US" sz="1400" dirty="0" smtClean="0">
                <a:solidFill>
                  <a:srgbClr val="C00000"/>
                </a:solidFill>
              </a:rPr>
              <a:t> entry </a:t>
            </a:r>
            <a:r>
              <a:rPr lang="en-US" sz="1400" dirty="0">
                <a:solidFill>
                  <a:srgbClr val="C00000"/>
                </a:solidFill>
              </a:rPr>
              <a:t>to or exit from the Insured Premises by </a:t>
            </a:r>
            <a:r>
              <a:rPr lang="en-US" sz="1400" dirty="0" smtClean="0">
                <a:solidFill>
                  <a:srgbClr val="C00000"/>
                </a:solidFill>
              </a:rPr>
              <a:t>aggressive and </a:t>
            </a:r>
            <a:r>
              <a:rPr lang="en-US" sz="1400" dirty="0">
                <a:solidFill>
                  <a:srgbClr val="C00000"/>
                </a:solidFill>
              </a:rPr>
              <a:t>detectable means with the intent </a:t>
            </a:r>
            <a:r>
              <a:rPr lang="en-US" sz="1400" dirty="0" smtClean="0">
                <a:solidFill>
                  <a:srgbClr val="C00000"/>
                </a:solidFill>
              </a:rPr>
              <a:t>to </a:t>
            </a:r>
            <a:r>
              <a:rPr lang="en-US" sz="1400" dirty="0">
                <a:solidFill>
                  <a:srgbClr val="C00000"/>
                </a:solidFill>
              </a:rPr>
              <a:t>steal </a:t>
            </a:r>
            <a:r>
              <a:rPr lang="en-US" sz="1400" dirty="0" smtClean="0">
                <a:solidFill>
                  <a:srgbClr val="C00000"/>
                </a:solidFill>
              </a:rPr>
              <a:t>Contents therefrom.</a:t>
            </a:r>
          </a:p>
          <a:p>
            <a:endParaRPr lang="en-US" sz="1400" dirty="0">
              <a:solidFill>
                <a:srgbClr val="C00000"/>
              </a:solidFill>
            </a:endParaRPr>
          </a:p>
          <a:p>
            <a:endParaRPr lang="en-US" sz="1400" dirty="0">
              <a:solidFill>
                <a:srgbClr val="C00000"/>
              </a:solidFill>
            </a:endParaRPr>
          </a:p>
        </p:txBody>
      </p:sp>
      <p:sp>
        <p:nvSpPr>
          <p:cNvPr id="5" name="Text Placeholder 4"/>
          <p:cNvSpPr>
            <a:spLocks noGrp="1"/>
          </p:cNvSpPr>
          <p:nvPr>
            <p:ph type="body" sz="quarter" idx="15"/>
          </p:nvPr>
        </p:nvSpPr>
        <p:spPr/>
        <p:txBody>
          <a:bodyPr/>
          <a:lstStyle/>
          <a:p>
            <a:r>
              <a:rPr lang="en-US" dirty="0" smtClean="0"/>
              <a:t>Section 1</a:t>
            </a:r>
            <a:endParaRPr lang="en-US" dirty="0"/>
          </a:p>
        </p:txBody>
      </p:sp>
      <p:sp>
        <p:nvSpPr>
          <p:cNvPr id="6" name="Slide Number Placeholder 5"/>
          <p:cNvSpPr>
            <a:spLocks noGrp="1"/>
          </p:cNvSpPr>
          <p:nvPr>
            <p:ph type="sldNum" sz="quarter" idx="12"/>
          </p:nvPr>
        </p:nvSpPr>
        <p:spPr/>
        <p:txBody>
          <a:bodyPr/>
          <a:lstStyle/>
          <a:p>
            <a:fld id="{C465A074-71B0-1C47-A455-7677837C124E}" type="slidenum">
              <a:rPr lang="it-IT" smtClean="0"/>
              <a:pPr/>
              <a:t>3</a:t>
            </a:fld>
            <a:endParaRPr lang="it-IT"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 y="4846320"/>
            <a:ext cx="3048000" cy="1706880"/>
          </a:xfrm>
          <a:prstGeom prst="rect">
            <a:avLst/>
          </a:prstGeom>
          <a:effectLst>
            <a:glow rad="228600">
              <a:schemeClr val="accent1">
                <a:satMod val="175000"/>
                <a:alpha val="40000"/>
              </a:schemeClr>
            </a:glow>
          </a:effectLst>
        </p:spPr>
      </p:pic>
    </p:spTree>
    <p:extLst>
      <p:ext uri="{BB962C8B-B14F-4D97-AF65-F5344CB8AC3E}">
        <p14:creationId xmlns:p14="http://schemas.microsoft.com/office/powerpoint/2010/main" val="14935386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Fidelity Guarantee</a:t>
            </a:r>
            <a:endParaRPr lang="en-US" dirty="0"/>
          </a:p>
        </p:txBody>
      </p:sp>
      <p:sp>
        <p:nvSpPr>
          <p:cNvPr id="3" name="Subtitle 2"/>
          <p:cNvSpPr>
            <a:spLocks noGrp="1"/>
          </p:cNvSpPr>
          <p:nvPr>
            <p:ph type="subTitle" idx="1"/>
          </p:nvPr>
        </p:nvSpPr>
        <p:spPr>
          <a:xfrm>
            <a:off x="347300" y="997139"/>
            <a:ext cx="8386686" cy="323165"/>
          </a:xfrm>
        </p:spPr>
        <p:txBody>
          <a:bodyPr/>
          <a:lstStyle/>
          <a:p>
            <a:r>
              <a:rPr lang="en-US" dirty="0" smtClean="0"/>
              <a:t>Conditions  </a:t>
            </a:r>
            <a:endParaRPr lang="en-US" dirty="0"/>
          </a:p>
        </p:txBody>
      </p:sp>
      <p:sp>
        <p:nvSpPr>
          <p:cNvPr id="4" name="Text Placeholder 3"/>
          <p:cNvSpPr>
            <a:spLocks noGrp="1"/>
          </p:cNvSpPr>
          <p:nvPr>
            <p:ph type="body" sz="quarter" idx="14"/>
          </p:nvPr>
        </p:nvSpPr>
        <p:spPr/>
        <p:txBody>
          <a:bodyPr/>
          <a:lstStyle/>
          <a:p>
            <a:r>
              <a:rPr lang="en-US" sz="1400" b="1" dirty="0" smtClean="0">
                <a:solidFill>
                  <a:srgbClr val="C00000"/>
                </a:solidFill>
              </a:rPr>
              <a:t>Contribution</a:t>
            </a:r>
          </a:p>
          <a:p>
            <a:endParaRPr lang="en-US" sz="1400" b="1" dirty="0">
              <a:solidFill>
                <a:srgbClr val="C00000"/>
              </a:solidFill>
            </a:endParaRPr>
          </a:p>
          <a:p>
            <a:r>
              <a:rPr lang="en-US" sz="1400" dirty="0" smtClean="0">
                <a:solidFill>
                  <a:srgbClr val="C00000"/>
                </a:solidFill>
              </a:rPr>
              <a:t>If</a:t>
            </a:r>
            <a:r>
              <a:rPr lang="en-US" sz="1400" dirty="0">
                <a:solidFill>
                  <a:srgbClr val="C00000"/>
                </a:solidFill>
              </a:rPr>
              <a:t>, at the time of any </a:t>
            </a:r>
            <a:r>
              <a:rPr lang="en-US" sz="1400" b="1" dirty="0">
                <a:solidFill>
                  <a:srgbClr val="C00000"/>
                </a:solidFill>
              </a:rPr>
              <a:t>Claim</a:t>
            </a:r>
            <a:r>
              <a:rPr lang="en-US" sz="1400" dirty="0">
                <a:solidFill>
                  <a:srgbClr val="C00000"/>
                </a:solidFill>
              </a:rPr>
              <a:t>, there is, or but for the existence of </a:t>
            </a:r>
            <a:r>
              <a:rPr lang="en-US" sz="1400" dirty="0" smtClean="0">
                <a:solidFill>
                  <a:srgbClr val="C00000"/>
                </a:solidFill>
              </a:rPr>
              <a:t>this </a:t>
            </a:r>
            <a:r>
              <a:rPr lang="en-US" sz="1400" b="1" dirty="0" smtClean="0">
                <a:solidFill>
                  <a:srgbClr val="C00000"/>
                </a:solidFill>
              </a:rPr>
              <a:t>Policy </a:t>
            </a:r>
            <a:r>
              <a:rPr lang="en-US" sz="1400" dirty="0">
                <a:solidFill>
                  <a:srgbClr val="C00000"/>
                </a:solidFill>
              </a:rPr>
              <a:t>would be, any other policy of indemnity or insurance in </a:t>
            </a:r>
            <a:r>
              <a:rPr lang="en-US" sz="1400" dirty="0" err="1">
                <a:solidFill>
                  <a:srgbClr val="C00000"/>
                </a:solidFill>
              </a:rPr>
              <a:t>favour</a:t>
            </a:r>
            <a:r>
              <a:rPr lang="en-US" sz="1400" dirty="0">
                <a:solidFill>
                  <a:srgbClr val="C00000"/>
                </a:solidFill>
              </a:rPr>
              <a:t> </a:t>
            </a:r>
            <a:r>
              <a:rPr lang="en-US" sz="1400" dirty="0" smtClean="0">
                <a:solidFill>
                  <a:srgbClr val="C00000"/>
                </a:solidFill>
              </a:rPr>
              <a:t>of or effec</a:t>
            </a:r>
            <a:r>
              <a:rPr lang="en-US" sz="1400" dirty="0">
                <a:solidFill>
                  <a:srgbClr val="C00000"/>
                </a:solidFill>
              </a:rPr>
              <a:t>t</a:t>
            </a:r>
            <a:r>
              <a:rPr lang="en-US" sz="1400" dirty="0" smtClean="0">
                <a:solidFill>
                  <a:srgbClr val="C00000"/>
                </a:solidFill>
              </a:rPr>
              <a:t>ed </a:t>
            </a:r>
            <a:r>
              <a:rPr lang="en-US" sz="1400" dirty="0">
                <a:solidFill>
                  <a:srgbClr val="C00000"/>
                </a:solidFill>
              </a:rPr>
              <a:t>by or on behalf of the </a:t>
            </a:r>
            <a:r>
              <a:rPr lang="en-US" sz="1400" b="1" dirty="0">
                <a:solidFill>
                  <a:srgbClr val="C00000"/>
                </a:solidFill>
              </a:rPr>
              <a:t>Insured </a:t>
            </a:r>
            <a:r>
              <a:rPr lang="en-US" sz="1400" dirty="0">
                <a:solidFill>
                  <a:srgbClr val="C00000"/>
                </a:solidFill>
              </a:rPr>
              <a:t>applicable to such </a:t>
            </a:r>
            <a:r>
              <a:rPr lang="en-US" sz="1400" b="1" dirty="0">
                <a:solidFill>
                  <a:srgbClr val="C00000"/>
                </a:solidFill>
              </a:rPr>
              <a:t>Claim</a:t>
            </a:r>
            <a:r>
              <a:rPr lang="en-US" sz="1400" dirty="0">
                <a:solidFill>
                  <a:srgbClr val="C00000"/>
                </a:solidFill>
              </a:rPr>
              <a:t>,</a:t>
            </a:r>
          </a:p>
          <a:p>
            <a:r>
              <a:rPr lang="en-US" sz="1400" dirty="0">
                <a:solidFill>
                  <a:srgbClr val="C00000"/>
                </a:solidFill>
              </a:rPr>
              <a:t>then the </a:t>
            </a:r>
            <a:r>
              <a:rPr lang="en-US" sz="1400" b="1" dirty="0">
                <a:solidFill>
                  <a:srgbClr val="C00000"/>
                </a:solidFill>
              </a:rPr>
              <a:t>Company </a:t>
            </a:r>
            <a:r>
              <a:rPr lang="en-US" sz="1400" dirty="0">
                <a:solidFill>
                  <a:srgbClr val="C00000"/>
                </a:solidFill>
              </a:rPr>
              <a:t>shall not be liable to pay or contribute more </a:t>
            </a:r>
            <a:r>
              <a:rPr lang="en-US" sz="1400" dirty="0" smtClean="0">
                <a:solidFill>
                  <a:srgbClr val="C00000"/>
                </a:solidFill>
              </a:rPr>
              <a:t>than its </a:t>
            </a:r>
            <a:r>
              <a:rPr lang="en-US" sz="1400" dirty="0" err="1">
                <a:solidFill>
                  <a:srgbClr val="C00000"/>
                </a:solidFill>
              </a:rPr>
              <a:t>rateable</a:t>
            </a:r>
            <a:r>
              <a:rPr lang="en-US" sz="1400" dirty="0">
                <a:solidFill>
                  <a:srgbClr val="C00000"/>
                </a:solidFill>
              </a:rPr>
              <a:t> proportion of any loss or damage.</a:t>
            </a:r>
          </a:p>
          <a:p>
            <a:endParaRPr lang="en-US" sz="1400" b="1" dirty="0" smtClean="0">
              <a:solidFill>
                <a:srgbClr val="C00000"/>
              </a:solidFill>
            </a:endParaRPr>
          </a:p>
          <a:p>
            <a:r>
              <a:rPr lang="en-US" sz="1400" b="1" dirty="0" smtClean="0">
                <a:solidFill>
                  <a:srgbClr val="C00000"/>
                </a:solidFill>
              </a:rPr>
              <a:t>Subrogation</a:t>
            </a:r>
          </a:p>
          <a:p>
            <a:endParaRPr lang="en-US" sz="1400" b="1" dirty="0">
              <a:solidFill>
                <a:srgbClr val="C00000"/>
              </a:solidFill>
            </a:endParaRPr>
          </a:p>
          <a:p>
            <a:r>
              <a:rPr lang="en-US" sz="1400" b="1" dirty="0" smtClean="0">
                <a:solidFill>
                  <a:srgbClr val="C00000"/>
                </a:solidFill>
              </a:rPr>
              <a:t>Arbitration </a:t>
            </a:r>
            <a:endParaRPr lang="en-US" sz="1400" b="1" dirty="0">
              <a:solidFill>
                <a:srgbClr val="C00000"/>
              </a:solidFill>
            </a:endParaRPr>
          </a:p>
        </p:txBody>
      </p:sp>
      <p:sp>
        <p:nvSpPr>
          <p:cNvPr id="5" name="Text Placeholder 4"/>
          <p:cNvSpPr>
            <a:spLocks noGrp="1"/>
          </p:cNvSpPr>
          <p:nvPr>
            <p:ph type="body" sz="quarter" idx="15"/>
          </p:nvPr>
        </p:nvSpPr>
        <p:spPr/>
        <p:txBody>
          <a:bodyPr/>
          <a:lstStyle/>
          <a:p>
            <a:r>
              <a:rPr lang="en-US" dirty="0" smtClean="0"/>
              <a:t>Section 3</a:t>
            </a:r>
            <a:endParaRPr lang="en-US" dirty="0"/>
          </a:p>
        </p:txBody>
      </p:sp>
      <p:sp>
        <p:nvSpPr>
          <p:cNvPr id="6" name="Slide Number Placeholder 5"/>
          <p:cNvSpPr>
            <a:spLocks noGrp="1"/>
          </p:cNvSpPr>
          <p:nvPr>
            <p:ph type="sldNum" sz="quarter" idx="12"/>
          </p:nvPr>
        </p:nvSpPr>
        <p:spPr/>
        <p:txBody>
          <a:bodyPr/>
          <a:lstStyle/>
          <a:p>
            <a:fld id="{C465A074-71B0-1C47-A455-7677837C124E}" type="slidenum">
              <a:rPr lang="it-IT" smtClean="0"/>
              <a:pPr/>
              <a:t>30</a:t>
            </a:fld>
            <a:endParaRPr lang="it-IT"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4495800"/>
            <a:ext cx="2133600" cy="2133600"/>
          </a:xfrm>
          <a:prstGeom prst="rect">
            <a:avLst/>
          </a:prstGeom>
          <a:effectLst>
            <a:glow rad="228600">
              <a:schemeClr val="accent1">
                <a:satMod val="175000"/>
                <a:alpha val="40000"/>
              </a:schemeClr>
            </a:glow>
          </a:effectLst>
        </p:spPr>
      </p:pic>
    </p:spTree>
    <p:extLst>
      <p:ext uri="{BB962C8B-B14F-4D97-AF65-F5344CB8AC3E}">
        <p14:creationId xmlns:p14="http://schemas.microsoft.com/office/powerpoint/2010/main" val="10452726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Fidelity Guarantee</a:t>
            </a:r>
            <a:endParaRPr lang="en-US" dirty="0"/>
          </a:p>
        </p:txBody>
      </p:sp>
      <p:sp>
        <p:nvSpPr>
          <p:cNvPr id="3" name="Subtitle 2"/>
          <p:cNvSpPr>
            <a:spLocks noGrp="1"/>
          </p:cNvSpPr>
          <p:nvPr>
            <p:ph type="subTitle" idx="1"/>
          </p:nvPr>
        </p:nvSpPr>
        <p:spPr>
          <a:xfrm>
            <a:off x="347300" y="997139"/>
            <a:ext cx="8386686" cy="323165"/>
          </a:xfrm>
        </p:spPr>
        <p:txBody>
          <a:bodyPr/>
          <a:lstStyle/>
          <a:p>
            <a:r>
              <a:rPr lang="en-US" dirty="0" smtClean="0"/>
              <a:t>Basis of loss payment   </a:t>
            </a:r>
            <a:endParaRPr lang="en-US" dirty="0"/>
          </a:p>
        </p:txBody>
      </p:sp>
      <p:sp>
        <p:nvSpPr>
          <p:cNvPr id="4" name="Text Placeholder 3"/>
          <p:cNvSpPr>
            <a:spLocks noGrp="1"/>
          </p:cNvSpPr>
          <p:nvPr>
            <p:ph type="body" sz="quarter" idx="14"/>
          </p:nvPr>
        </p:nvSpPr>
        <p:spPr/>
        <p:txBody>
          <a:bodyPr/>
          <a:lstStyle/>
          <a:p>
            <a:pPr marL="285750" indent="-285750">
              <a:buFont typeface="Arial" pitchFamily="34" charset="0"/>
              <a:buChar char="•"/>
            </a:pPr>
            <a:r>
              <a:rPr lang="en-US" sz="1400" dirty="0">
                <a:solidFill>
                  <a:srgbClr val="C00000"/>
                </a:solidFill>
              </a:rPr>
              <a:t>If a loss is sustained by the </a:t>
            </a:r>
            <a:r>
              <a:rPr lang="en-US" sz="1400" b="1" dirty="0">
                <a:solidFill>
                  <a:srgbClr val="C00000"/>
                </a:solidFill>
              </a:rPr>
              <a:t>Insured </a:t>
            </a:r>
            <a:r>
              <a:rPr lang="en-US" sz="1400" dirty="0">
                <a:solidFill>
                  <a:srgbClr val="C00000"/>
                </a:solidFill>
              </a:rPr>
              <a:t>as a result of </a:t>
            </a:r>
            <a:r>
              <a:rPr lang="en-US" sz="1400" dirty="0" smtClean="0">
                <a:solidFill>
                  <a:srgbClr val="C00000"/>
                </a:solidFill>
              </a:rPr>
              <a:t>the fraudulent </a:t>
            </a:r>
            <a:r>
              <a:rPr lang="en-US" sz="1400" dirty="0">
                <a:solidFill>
                  <a:srgbClr val="C00000"/>
                </a:solidFill>
              </a:rPr>
              <a:t>or </a:t>
            </a:r>
            <a:r>
              <a:rPr lang="en-US" sz="1400" dirty="0" smtClean="0">
                <a:solidFill>
                  <a:srgbClr val="C00000"/>
                </a:solidFill>
              </a:rPr>
              <a:t>dishonest conduct </a:t>
            </a:r>
            <a:r>
              <a:rPr lang="en-US" sz="1400" dirty="0">
                <a:solidFill>
                  <a:srgbClr val="C00000"/>
                </a:solidFill>
              </a:rPr>
              <a:t>of a named </a:t>
            </a:r>
            <a:r>
              <a:rPr lang="en-US" sz="1400" b="1" dirty="0" smtClean="0">
                <a:solidFill>
                  <a:srgbClr val="C00000"/>
                </a:solidFill>
              </a:rPr>
              <a:t>Employee </a:t>
            </a:r>
            <a:r>
              <a:rPr lang="en-US" sz="1400" dirty="0" smtClean="0">
                <a:solidFill>
                  <a:srgbClr val="C00000"/>
                </a:solidFill>
              </a:rPr>
              <a:t>and/or </a:t>
            </a:r>
            <a:r>
              <a:rPr lang="en-US" sz="1400" dirty="0">
                <a:solidFill>
                  <a:srgbClr val="C00000"/>
                </a:solidFill>
              </a:rPr>
              <a:t>persons </a:t>
            </a:r>
            <a:r>
              <a:rPr lang="en-US" sz="1400" dirty="0" smtClean="0">
                <a:solidFill>
                  <a:srgbClr val="C00000"/>
                </a:solidFill>
              </a:rPr>
              <a:t>comprising </a:t>
            </a:r>
            <a:r>
              <a:rPr lang="en-US" sz="1400" dirty="0">
                <a:solidFill>
                  <a:srgbClr val="C00000"/>
                </a:solidFill>
              </a:rPr>
              <a:t>a category of </a:t>
            </a:r>
            <a:r>
              <a:rPr lang="en-US" sz="1400" b="1" dirty="0">
                <a:solidFill>
                  <a:srgbClr val="C00000"/>
                </a:solidFill>
              </a:rPr>
              <a:t>Employees </a:t>
            </a:r>
            <a:r>
              <a:rPr lang="en-US" sz="1400" dirty="0" smtClean="0">
                <a:solidFill>
                  <a:srgbClr val="C00000"/>
                </a:solidFill>
              </a:rPr>
              <a:t>and other </a:t>
            </a:r>
            <a:r>
              <a:rPr lang="en-US" sz="1400" dirty="0">
                <a:solidFill>
                  <a:srgbClr val="C00000"/>
                </a:solidFill>
              </a:rPr>
              <a:t>employees, then the liability of the Company </a:t>
            </a:r>
            <a:r>
              <a:rPr lang="en-US" sz="1400" dirty="0" smtClean="0">
                <a:solidFill>
                  <a:srgbClr val="C00000"/>
                </a:solidFill>
              </a:rPr>
              <a:t>shall stand </a:t>
            </a:r>
            <a:r>
              <a:rPr lang="en-US" sz="1400" dirty="0">
                <a:solidFill>
                  <a:srgbClr val="C00000"/>
                </a:solidFill>
              </a:rPr>
              <a:t>reduced in the same proportion as the number </a:t>
            </a:r>
            <a:r>
              <a:rPr lang="en-US" sz="1400" dirty="0" smtClean="0">
                <a:solidFill>
                  <a:srgbClr val="C00000"/>
                </a:solidFill>
              </a:rPr>
              <a:t>of named </a:t>
            </a:r>
            <a:r>
              <a:rPr lang="en-US" sz="1400" b="1" dirty="0">
                <a:solidFill>
                  <a:srgbClr val="C00000"/>
                </a:solidFill>
              </a:rPr>
              <a:t>Employees </a:t>
            </a:r>
            <a:r>
              <a:rPr lang="en-US" sz="1400" dirty="0">
                <a:solidFill>
                  <a:srgbClr val="C00000"/>
                </a:solidFill>
              </a:rPr>
              <a:t>and/or categories of </a:t>
            </a:r>
            <a:r>
              <a:rPr lang="en-US" sz="1400" b="1" dirty="0">
                <a:solidFill>
                  <a:srgbClr val="C00000"/>
                </a:solidFill>
              </a:rPr>
              <a:t>Employees </a:t>
            </a:r>
            <a:r>
              <a:rPr lang="en-US" sz="1400" dirty="0">
                <a:solidFill>
                  <a:srgbClr val="C00000"/>
                </a:solidFill>
              </a:rPr>
              <a:t>bears </a:t>
            </a:r>
            <a:r>
              <a:rPr lang="en-US" sz="1400" dirty="0" smtClean="0">
                <a:solidFill>
                  <a:srgbClr val="C00000"/>
                </a:solidFill>
              </a:rPr>
              <a:t>to the </a:t>
            </a:r>
            <a:r>
              <a:rPr lang="en-US" sz="1400" dirty="0">
                <a:solidFill>
                  <a:srgbClr val="C00000"/>
                </a:solidFill>
              </a:rPr>
              <a:t>number of employees involved in causing the said loss.</a:t>
            </a:r>
          </a:p>
          <a:p>
            <a:pPr marL="285750" indent="-285750">
              <a:buFont typeface="Arial" pitchFamily="34" charset="0"/>
              <a:buChar char="•"/>
            </a:pPr>
            <a:endParaRPr lang="en-US" sz="1400" dirty="0" smtClean="0">
              <a:solidFill>
                <a:srgbClr val="C00000"/>
              </a:solidFill>
            </a:endParaRPr>
          </a:p>
          <a:p>
            <a:pPr marL="285750" indent="-285750">
              <a:buFont typeface="Arial" pitchFamily="34" charset="0"/>
              <a:buChar char="•"/>
            </a:pPr>
            <a:r>
              <a:rPr lang="en-US" sz="1400" dirty="0" smtClean="0">
                <a:solidFill>
                  <a:srgbClr val="C00000"/>
                </a:solidFill>
              </a:rPr>
              <a:t>Any </a:t>
            </a:r>
            <a:r>
              <a:rPr lang="en-US" sz="1400" dirty="0">
                <a:solidFill>
                  <a:srgbClr val="C00000"/>
                </a:solidFill>
              </a:rPr>
              <a:t>monies which, but for the dishonest or </a:t>
            </a:r>
            <a:r>
              <a:rPr lang="en-US" sz="1400" dirty="0" smtClean="0">
                <a:solidFill>
                  <a:srgbClr val="C00000"/>
                </a:solidFill>
              </a:rPr>
              <a:t>fraudulent conduct </a:t>
            </a:r>
            <a:r>
              <a:rPr lang="en-US" sz="1400" dirty="0">
                <a:solidFill>
                  <a:srgbClr val="C00000"/>
                </a:solidFill>
              </a:rPr>
              <a:t>of the </a:t>
            </a:r>
            <a:r>
              <a:rPr lang="en-US" sz="1400" b="1" dirty="0">
                <a:solidFill>
                  <a:srgbClr val="C00000"/>
                </a:solidFill>
              </a:rPr>
              <a:t>Employee </a:t>
            </a:r>
            <a:r>
              <a:rPr lang="en-US" sz="1400" dirty="0">
                <a:solidFill>
                  <a:srgbClr val="C00000"/>
                </a:solidFill>
              </a:rPr>
              <a:t>concerned, would have </a:t>
            </a:r>
            <a:r>
              <a:rPr lang="en-US" sz="1400" dirty="0" smtClean="0">
                <a:solidFill>
                  <a:srgbClr val="C00000"/>
                </a:solidFill>
              </a:rPr>
              <a:t>been payable </a:t>
            </a:r>
            <a:r>
              <a:rPr lang="en-US" sz="1400" dirty="0">
                <a:solidFill>
                  <a:srgbClr val="C00000"/>
                </a:solidFill>
              </a:rPr>
              <a:t>to such </a:t>
            </a:r>
            <a:r>
              <a:rPr lang="en-US" sz="1400" b="1" dirty="0">
                <a:solidFill>
                  <a:srgbClr val="C00000"/>
                </a:solidFill>
              </a:rPr>
              <a:t>Employee </a:t>
            </a:r>
            <a:r>
              <a:rPr lang="en-US" sz="1400" dirty="0">
                <a:solidFill>
                  <a:srgbClr val="C00000"/>
                </a:solidFill>
              </a:rPr>
              <a:t>by the </a:t>
            </a:r>
            <a:r>
              <a:rPr lang="en-US" sz="1400" b="1" dirty="0">
                <a:solidFill>
                  <a:srgbClr val="C00000"/>
                </a:solidFill>
              </a:rPr>
              <a:t>Insured </a:t>
            </a:r>
            <a:r>
              <a:rPr lang="en-US" sz="1400" dirty="0">
                <a:solidFill>
                  <a:srgbClr val="C00000"/>
                </a:solidFill>
              </a:rPr>
              <a:t>and any </a:t>
            </a:r>
            <a:r>
              <a:rPr lang="en-US" sz="1400" dirty="0" smtClean="0">
                <a:solidFill>
                  <a:srgbClr val="C00000"/>
                </a:solidFill>
              </a:rPr>
              <a:t>monies of </a:t>
            </a:r>
            <a:r>
              <a:rPr lang="en-US" sz="1400" dirty="0">
                <a:solidFill>
                  <a:srgbClr val="C00000"/>
                </a:solidFill>
              </a:rPr>
              <a:t>such </a:t>
            </a:r>
            <a:r>
              <a:rPr lang="en-US" sz="1400" b="1" dirty="0">
                <a:solidFill>
                  <a:srgbClr val="C00000"/>
                </a:solidFill>
              </a:rPr>
              <a:t>Employee </a:t>
            </a:r>
            <a:r>
              <a:rPr lang="en-US" sz="1400" dirty="0">
                <a:solidFill>
                  <a:srgbClr val="C00000"/>
                </a:solidFill>
              </a:rPr>
              <a:t>with the </a:t>
            </a:r>
            <a:r>
              <a:rPr lang="en-US" sz="1400" b="1" dirty="0">
                <a:solidFill>
                  <a:srgbClr val="C00000"/>
                </a:solidFill>
              </a:rPr>
              <a:t>Insured </a:t>
            </a:r>
            <a:r>
              <a:rPr lang="en-US" sz="1400" dirty="0">
                <a:solidFill>
                  <a:srgbClr val="C00000"/>
                </a:solidFill>
              </a:rPr>
              <a:t>(or which may </a:t>
            </a:r>
            <a:r>
              <a:rPr lang="en-US" sz="1400" dirty="0" smtClean="0">
                <a:solidFill>
                  <a:srgbClr val="C00000"/>
                </a:solidFill>
              </a:rPr>
              <a:t>come into </a:t>
            </a:r>
            <a:r>
              <a:rPr lang="en-US" sz="1400" dirty="0">
                <a:solidFill>
                  <a:srgbClr val="C00000"/>
                </a:solidFill>
              </a:rPr>
              <a:t>the custody, care or control of the </a:t>
            </a:r>
            <a:r>
              <a:rPr lang="en-US" sz="1400" b="1" dirty="0">
                <a:solidFill>
                  <a:srgbClr val="C00000"/>
                </a:solidFill>
              </a:rPr>
              <a:t>Insured</a:t>
            </a:r>
            <a:r>
              <a:rPr lang="en-US" sz="1400" dirty="0">
                <a:solidFill>
                  <a:srgbClr val="C00000"/>
                </a:solidFill>
              </a:rPr>
              <a:t>) shall </a:t>
            </a:r>
            <a:r>
              <a:rPr lang="en-US" sz="1400" dirty="0" smtClean="0">
                <a:solidFill>
                  <a:srgbClr val="C00000"/>
                </a:solidFill>
              </a:rPr>
              <a:t>be applied </a:t>
            </a:r>
            <a:r>
              <a:rPr lang="en-US" sz="1400" dirty="0">
                <a:solidFill>
                  <a:srgbClr val="C00000"/>
                </a:solidFill>
              </a:rPr>
              <a:t>by the </a:t>
            </a:r>
            <a:r>
              <a:rPr lang="en-US" sz="1400" b="1" dirty="0">
                <a:solidFill>
                  <a:srgbClr val="C00000"/>
                </a:solidFill>
              </a:rPr>
              <a:t>Insured</a:t>
            </a:r>
            <a:r>
              <a:rPr lang="en-US" sz="1400" dirty="0">
                <a:solidFill>
                  <a:srgbClr val="C00000"/>
                </a:solidFill>
              </a:rPr>
              <a:t>, to the extent it is legally entitled </a:t>
            </a:r>
            <a:r>
              <a:rPr lang="en-US" sz="1400" dirty="0" smtClean="0">
                <a:solidFill>
                  <a:srgbClr val="C00000"/>
                </a:solidFill>
              </a:rPr>
              <a:t>to do </a:t>
            </a:r>
            <a:r>
              <a:rPr lang="en-US" sz="1400" dirty="0">
                <a:solidFill>
                  <a:srgbClr val="C00000"/>
                </a:solidFill>
              </a:rPr>
              <a:t>so, against the amount payable by the </a:t>
            </a:r>
            <a:r>
              <a:rPr lang="en-US" sz="1400" b="1" dirty="0">
                <a:solidFill>
                  <a:srgbClr val="C00000"/>
                </a:solidFill>
              </a:rPr>
              <a:t>Company </a:t>
            </a:r>
            <a:r>
              <a:rPr lang="en-US" sz="1400" dirty="0" smtClean="0">
                <a:solidFill>
                  <a:srgbClr val="C00000"/>
                </a:solidFill>
              </a:rPr>
              <a:t>in diminution </a:t>
            </a:r>
            <a:r>
              <a:rPr lang="en-US" sz="1400" dirty="0">
                <a:solidFill>
                  <a:srgbClr val="C00000"/>
                </a:solidFill>
              </a:rPr>
              <a:t>or </a:t>
            </a:r>
            <a:r>
              <a:rPr lang="en-US" sz="1400" dirty="0" smtClean="0">
                <a:solidFill>
                  <a:srgbClr val="C00000"/>
                </a:solidFill>
              </a:rPr>
              <a:t>extinction </a:t>
            </a:r>
            <a:r>
              <a:rPr lang="en-US" sz="1400" dirty="0">
                <a:solidFill>
                  <a:srgbClr val="C00000"/>
                </a:solidFill>
              </a:rPr>
              <a:t>of any loss .</a:t>
            </a:r>
          </a:p>
          <a:p>
            <a:pPr marL="285750" indent="-285750">
              <a:buFont typeface="Arial" pitchFamily="34" charset="0"/>
              <a:buChar char="•"/>
            </a:pPr>
            <a:endParaRPr lang="en-US" sz="1400" dirty="0" smtClean="0">
              <a:solidFill>
                <a:srgbClr val="C00000"/>
              </a:solidFill>
            </a:endParaRPr>
          </a:p>
          <a:p>
            <a:pPr marL="285750" indent="-285750">
              <a:buFont typeface="Arial" pitchFamily="34" charset="0"/>
              <a:buChar char="•"/>
            </a:pPr>
            <a:r>
              <a:rPr lang="en-US" sz="1400" dirty="0" smtClean="0">
                <a:solidFill>
                  <a:srgbClr val="C00000"/>
                </a:solidFill>
              </a:rPr>
              <a:t>In </a:t>
            </a:r>
            <a:r>
              <a:rPr lang="en-US" sz="1400" dirty="0">
                <a:solidFill>
                  <a:srgbClr val="C00000"/>
                </a:solidFill>
              </a:rPr>
              <a:t>no event shall the </a:t>
            </a:r>
            <a:r>
              <a:rPr lang="en-US" sz="1400" b="1" dirty="0">
                <a:solidFill>
                  <a:srgbClr val="C00000"/>
                </a:solidFill>
              </a:rPr>
              <a:t>Company </a:t>
            </a:r>
            <a:r>
              <a:rPr lang="en-US" sz="1400" dirty="0">
                <a:solidFill>
                  <a:srgbClr val="C00000"/>
                </a:solidFill>
              </a:rPr>
              <a:t>be liable under this </a:t>
            </a:r>
            <a:r>
              <a:rPr lang="en-US" sz="1400" b="1" dirty="0" smtClean="0">
                <a:solidFill>
                  <a:srgbClr val="C00000"/>
                </a:solidFill>
              </a:rPr>
              <a:t>Policy </a:t>
            </a:r>
            <a:r>
              <a:rPr lang="en-US" sz="1400" dirty="0" smtClean="0">
                <a:solidFill>
                  <a:srgbClr val="C00000"/>
                </a:solidFill>
              </a:rPr>
              <a:t>for </a:t>
            </a:r>
            <a:r>
              <a:rPr lang="en-US" sz="1400" dirty="0">
                <a:solidFill>
                  <a:srgbClr val="C00000"/>
                </a:solidFill>
              </a:rPr>
              <a:t>more than the actual cash value of money, </a:t>
            </a:r>
            <a:r>
              <a:rPr lang="en-US" sz="1400" dirty="0" smtClean="0">
                <a:solidFill>
                  <a:srgbClr val="C00000"/>
                </a:solidFill>
              </a:rPr>
              <a:t>bullion, travellers </a:t>
            </a:r>
            <a:r>
              <a:rPr lang="en-US" sz="1400" dirty="0" err="1">
                <a:solidFill>
                  <a:srgbClr val="C00000"/>
                </a:solidFill>
              </a:rPr>
              <a:t>cheques</a:t>
            </a:r>
            <a:r>
              <a:rPr lang="en-US" sz="1400" dirty="0">
                <a:solidFill>
                  <a:srgbClr val="C00000"/>
                </a:solidFill>
              </a:rPr>
              <a:t>, negotiable instruments, bearer bonds </a:t>
            </a:r>
            <a:r>
              <a:rPr lang="en-US" sz="1400" dirty="0" smtClean="0">
                <a:solidFill>
                  <a:srgbClr val="C00000"/>
                </a:solidFill>
              </a:rPr>
              <a:t>or coupons</a:t>
            </a:r>
            <a:r>
              <a:rPr lang="en-US" sz="1400" dirty="0">
                <a:solidFill>
                  <a:srgbClr val="C00000"/>
                </a:solidFill>
              </a:rPr>
              <a:t>, stamps, </a:t>
            </a:r>
            <a:r>
              <a:rPr lang="en-US" sz="1400" dirty="0" err="1">
                <a:solidFill>
                  <a:srgbClr val="C00000"/>
                </a:solidFill>
              </a:rPr>
              <a:t>cheques</a:t>
            </a:r>
            <a:r>
              <a:rPr lang="en-US" sz="1400" dirty="0">
                <a:solidFill>
                  <a:srgbClr val="C00000"/>
                </a:solidFill>
              </a:rPr>
              <a:t>, bank or currency notes or </a:t>
            </a:r>
            <a:r>
              <a:rPr lang="en-US" sz="1400" dirty="0" smtClean="0">
                <a:solidFill>
                  <a:srgbClr val="C00000"/>
                </a:solidFill>
              </a:rPr>
              <a:t>similar instruments </a:t>
            </a:r>
            <a:r>
              <a:rPr lang="en-US" sz="1400" dirty="0">
                <a:solidFill>
                  <a:srgbClr val="C00000"/>
                </a:solidFill>
              </a:rPr>
              <a:t>on the day upon which the loss is discovered.</a:t>
            </a:r>
            <a:endParaRPr lang="en-US" sz="1400" b="1" dirty="0">
              <a:solidFill>
                <a:srgbClr val="C00000"/>
              </a:solidFill>
            </a:endParaRPr>
          </a:p>
        </p:txBody>
      </p:sp>
      <p:sp>
        <p:nvSpPr>
          <p:cNvPr id="5" name="Text Placeholder 4"/>
          <p:cNvSpPr>
            <a:spLocks noGrp="1"/>
          </p:cNvSpPr>
          <p:nvPr>
            <p:ph type="body" sz="quarter" idx="15"/>
          </p:nvPr>
        </p:nvSpPr>
        <p:spPr/>
        <p:txBody>
          <a:bodyPr/>
          <a:lstStyle/>
          <a:p>
            <a:r>
              <a:rPr lang="en-US" dirty="0" smtClean="0"/>
              <a:t>Section 3</a:t>
            </a:r>
            <a:endParaRPr lang="en-US" dirty="0"/>
          </a:p>
        </p:txBody>
      </p:sp>
      <p:sp>
        <p:nvSpPr>
          <p:cNvPr id="6" name="Slide Number Placeholder 5"/>
          <p:cNvSpPr>
            <a:spLocks noGrp="1"/>
          </p:cNvSpPr>
          <p:nvPr>
            <p:ph type="sldNum" sz="quarter" idx="12"/>
          </p:nvPr>
        </p:nvSpPr>
        <p:spPr/>
        <p:txBody>
          <a:bodyPr/>
          <a:lstStyle/>
          <a:p>
            <a:fld id="{C465A074-71B0-1C47-A455-7677837C124E}" type="slidenum">
              <a:rPr lang="it-IT" smtClean="0"/>
              <a:pPr/>
              <a:t>31</a:t>
            </a:fld>
            <a:endParaRPr lang="it-IT"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05600" y="381000"/>
            <a:ext cx="1552575" cy="1162933"/>
          </a:xfrm>
          <a:prstGeom prst="rect">
            <a:avLst/>
          </a:prstGeom>
          <a:effectLst>
            <a:glow rad="228600">
              <a:schemeClr val="accent1">
                <a:satMod val="175000"/>
                <a:alpha val="40000"/>
              </a:schemeClr>
            </a:glow>
          </a:effectLst>
        </p:spPr>
      </p:pic>
    </p:spTree>
    <p:extLst>
      <p:ext uri="{BB962C8B-B14F-4D97-AF65-F5344CB8AC3E}">
        <p14:creationId xmlns:p14="http://schemas.microsoft.com/office/powerpoint/2010/main" val="31817993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3962400"/>
            <a:ext cx="4648200" cy="276999"/>
          </a:xfrm>
          <a:prstGeom prst="rect">
            <a:avLst/>
          </a:prstGeom>
          <a:noFill/>
        </p:spPr>
        <p:txBody>
          <a:bodyPr wrap="square" rtlCol="0">
            <a:spAutoFit/>
          </a:bodyPr>
          <a:lstStyle/>
          <a:p>
            <a:r>
              <a:rPr lang="en-IN" sz="1200" dirty="0">
                <a:solidFill>
                  <a:schemeClr val="bg1"/>
                </a:solidFill>
                <a:latin typeface="Arial" panose="020B0604020202020204" pitchFamily="34" charset="0"/>
                <a:cs typeface="Arial" panose="020B0604020202020204" pitchFamily="34" charset="0"/>
              </a:rPr>
              <a:t>Future Generali India Insurance Company Limited </a:t>
            </a:r>
          </a:p>
        </p:txBody>
      </p:sp>
    </p:spTree>
    <p:extLst>
      <p:ext uri="{BB962C8B-B14F-4D97-AF65-F5344CB8AC3E}">
        <p14:creationId xmlns:p14="http://schemas.microsoft.com/office/powerpoint/2010/main" val="8064549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Burglary &amp; Housebreaking </a:t>
            </a:r>
            <a:endParaRPr lang="en-US" dirty="0"/>
          </a:p>
        </p:txBody>
      </p:sp>
      <p:sp>
        <p:nvSpPr>
          <p:cNvPr id="3" name="Subtitle 2"/>
          <p:cNvSpPr>
            <a:spLocks noGrp="1"/>
          </p:cNvSpPr>
          <p:nvPr>
            <p:ph type="subTitle" idx="1"/>
          </p:nvPr>
        </p:nvSpPr>
        <p:spPr>
          <a:xfrm>
            <a:off x="347300" y="997139"/>
            <a:ext cx="8386686" cy="323165"/>
          </a:xfrm>
        </p:spPr>
        <p:txBody>
          <a:bodyPr/>
          <a:lstStyle/>
          <a:p>
            <a:r>
              <a:rPr lang="en-US" dirty="0" smtClean="0"/>
              <a:t>Exceptions </a:t>
            </a:r>
            <a:endParaRPr lang="en-US" dirty="0"/>
          </a:p>
        </p:txBody>
      </p:sp>
      <p:sp>
        <p:nvSpPr>
          <p:cNvPr id="4" name="Text Placeholder 3"/>
          <p:cNvSpPr>
            <a:spLocks noGrp="1"/>
          </p:cNvSpPr>
          <p:nvPr>
            <p:ph type="body" sz="quarter" idx="14"/>
          </p:nvPr>
        </p:nvSpPr>
        <p:spPr/>
        <p:txBody>
          <a:bodyPr/>
          <a:lstStyle/>
          <a:p>
            <a:r>
              <a:rPr lang="en-US" sz="1400" dirty="0">
                <a:solidFill>
                  <a:srgbClr val="C00000"/>
                </a:solidFill>
              </a:rPr>
              <a:t>a) </a:t>
            </a:r>
            <a:r>
              <a:rPr lang="en-US" sz="1400" b="1" dirty="0">
                <a:solidFill>
                  <a:srgbClr val="C00000"/>
                </a:solidFill>
              </a:rPr>
              <a:t>Gold</a:t>
            </a:r>
            <a:r>
              <a:rPr lang="en-US" sz="1400" dirty="0">
                <a:solidFill>
                  <a:srgbClr val="C00000"/>
                </a:solidFill>
              </a:rPr>
              <a:t> or Silver articles, watches, </a:t>
            </a:r>
            <a:r>
              <a:rPr lang="en-US" sz="1400" dirty="0" err="1">
                <a:solidFill>
                  <a:srgbClr val="C00000"/>
                </a:solidFill>
              </a:rPr>
              <a:t>jewellery</a:t>
            </a:r>
            <a:r>
              <a:rPr lang="en-US" sz="1400" dirty="0">
                <a:solidFill>
                  <a:srgbClr val="C00000"/>
                </a:solidFill>
              </a:rPr>
              <a:t>, </a:t>
            </a:r>
            <a:r>
              <a:rPr lang="en-US" sz="1400" dirty="0" smtClean="0">
                <a:solidFill>
                  <a:srgbClr val="C00000"/>
                </a:solidFill>
              </a:rPr>
              <a:t>precious </a:t>
            </a:r>
            <a:r>
              <a:rPr lang="fr-FR" sz="1400" dirty="0" smtClean="0">
                <a:solidFill>
                  <a:srgbClr val="C00000"/>
                </a:solidFill>
              </a:rPr>
              <a:t>stones</a:t>
            </a:r>
            <a:r>
              <a:rPr lang="fr-FR" sz="1400" dirty="0">
                <a:solidFill>
                  <a:srgbClr val="C00000"/>
                </a:solidFill>
              </a:rPr>
              <a:t>, </a:t>
            </a:r>
            <a:r>
              <a:rPr lang="fr-FR" sz="1400" dirty="0" err="1">
                <a:solidFill>
                  <a:srgbClr val="C00000"/>
                </a:solidFill>
              </a:rPr>
              <a:t>medals</a:t>
            </a:r>
            <a:r>
              <a:rPr lang="fr-FR" sz="1400" dirty="0">
                <a:solidFill>
                  <a:srgbClr val="C00000"/>
                </a:solidFill>
              </a:rPr>
              <a:t>, coins, </a:t>
            </a:r>
            <a:r>
              <a:rPr lang="fr-FR" sz="1400" dirty="0" err="1">
                <a:solidFill>
                  <a:srgbClr val="C00000"/>
                </a:solidFill>
              </a:rPr>
              <a:t>stamp</a:t>
            </a:r>
            <a:r>
              <a:rPr lang="fr-FR" sz="1400" dirty="0">
                <a:solidFill>
                  <a:srgbClr val="C00000"/>
                </a:solidFill>
              </a:rPr>
              <a:t> collections, coin </a:t>
            </a:r>
            <a:r>
              <a:rPr lang="fr-FR" sz="1400" dirty="0" smtClean="0">
                <a:solidFill>
                  <a:srgbClr val="C00000"/>
                </a:solidFill>
              </a:rPr>
              <a:t>collections, </a:t>
            </a:r>
            <a:r>
              <a:rPr lang="en-US" sz="1400" dirty="0" smtClean="0">
                <a:solidFill>
                  <a:srgbClr val="C00000"/>
                </a:solidFill>
              </a:rPr>
              <a:t>curiosities</a:t>
            </a:r>
            <a:r>
              <a:rPr lang="en-US" sz="1400" dirty="0">
                <a:solidFill>
                  <a:srgbClr val="C00000"/>
                </a:solidFill>
              </a:rPr>
              <a:t>, sculptures, manuscripts, rare books </a:t>
            </a:r>
            <a:r>
              <a:rPr lang="en-US" sz="1400" dirty="0" smtClean="0">
                <a:solidFill>
                  <a:srgbClr val="C00000"/>
                </a:solidFill>
              </a:rPr>
              <a:t>or documents </a:t>
            </a:r>
            <a:r>
              <a:rPr lang="en-US" sz="1400" dirty="0">
                <a:solidFill>
                  <a:srgbClr val="C00000"/>
                </a:solidFill>
              </a:rPr>
              <a:t>of any kind.</a:t>
            </a:r>
          </a:p>
          <a:p>
            <a:r>
              <a:rPr lang="en-US" sz="1400" dirty="0">
                <a:solidFill>
                  <a:srgbClr val="C00000"/>
                </a:solidFill>
              </a:rPr>
              <a:t>b) </a:t>
            </a:r>
            <a:r>
              <a:rPr lang="en-US" sz="1400" b="1" dirty="0">
                <a:solidFill>
                  <a:srgbClr val="C00000"/>
                </a:solidFill>
              </a:rPr>
              <a:t>Deeds</a:t>
            </a:r>
            <a:r>
              <a:rPr lang="en-US" sz="1400" dirty="0">
                <a:solidFill>
                  <a:srgbClr val="C00000"/>
                </a:solidFill>
              </a:rPr>
              <a:t>, bonds, bills of exchange, promissory notes, </a:t>
            </a:r>
            <a:r>
              <a:rPr lang="en-US" sz="1400" dirty="0" smtClean="0">
                <a:solidFill>
                  <a:srgbClr val="C00000"/>
                </a:solidFill>
              </a:rPr>
              <a:t>money or </a:t>
            </a:r>
            <a:r>
              <a:rPr lang="en-US" sz="1400" dirty="0">
                <a:solidFill>
                  <a:srgbClr val="C00000"/>
                </a:solidFill>
              </a:rPr>
              <a:t>securities for money, monetary instruments, </a:t>
            </a:r>
            <a:r>
              <a:rPr lang="en-US" sz="1400" dirty="0" smtClean="0">
                <a:solidFill>
                  <a:srgbClr val="C00000"/>
                </a:solidFill>
              </a:rPr>
              <a:t>stamps, business </a:t>
            </a:r>
            <a:r>
              <a:rPr lang="en-US" sz="1400" dirty="0">
                <a:solidFill>
                  <a:srgbClr val="C00000"/>
                </a:solidFill>
              </a:rPr>
              <a:t>books or documents, books of </a:t>
            </a:r>
            <a:r>
              <a:rPr lang="en-US" sz="1400" dirty="0" smtClean="0">
                <a:solidFill>
                  <a:srgbClr val="C00000"/>
                </a:solidFill>
              </a:rPr>
              <a:t>accounts, </a:t>
            </a:r>
            <a:r>
              <a:rPr lang="en-US" sz="1400" dirty="0" err="1" smtClean="0">
                <a:solidFill>
                  <a:srgbClr val="C00000"/>
                </a:solidFill>
              </a:rPr>
              <a:t>cheques</a:t>
            </a:r>
            <a:r>
              <a:rPr lang="en-US" sz="1400" dirty="0">
                <a:solidFill>
                  <a:srgbClr val="C00000"/>
                </a:solidFill>
              </a:rPr>
              <a:t>, share certificates, tickets, stamps, </a:t>
            </a:r>
            <a:r>
              <a:rPr lang="en-US" sz="1400" dirty="0" smtClean="0">
                <a:solidFill>
                  <a:srgbClr val="C00000"/>
                </a:solidFill>
              </a:rPr>
              <a:t>plans, patterns</a:t>
            </a:r>
            <a:r>
              <a:rPr lang="en-US" sz="1400" dirty="0">
                <a:solidFill>
                  <a:srgbClr val="C00000"/>
                </a:solidFill>
              </a:rPr>
              <a:t>, models, </a:t>
            </a:r>
            <a:r>
              <a:rPr lang="en-US" sz="1400" dirty="0" err="1">
                <a:solidFill>
                  <a:srgbClr val="C00000"/>
                </a:solidFill>
              </a:rPr>
              <a:t>moulds</a:t>
            </a:r>
            <a:r>
              <a:rPr lang="en-US" sz="1400" dirty="0">
                <a:solidFill>
                  <a:srgbClr val="C00000"/>
                </a:solidFill>
              </a:rPr>
              <a:t>, designs, specifications, </a:t>
            </a:r>
            <a:r>
              <a:rPr lang="en-US" sz="1400" dirty="0" smtClean="0">
                <a:solidFill>
                  <a:srgbClr val="C00000"/>
                </a:solidFill>
              </a:rPr>
              <a:t>blue prints</a:t>
            </a:r>
            <a:r>
              <a:rPr lang="en-US" sz="1400" dirty="0">
                <a:solidFill>
                  <a:srgbClr val="C00000"/>
                </a:solidFill>
              </a:rPr>
              <a:t>, document of title to goods, contracts or other </a:t>
            </a:r>
            <a:r>
              <a:rPr lang="en-US" sz="1400" dirty="0" smtClean="0">
                <a:solidFill>
                  <a:srgbClr val="C00000"/>
                </a:solidFill>
              </a:rPr>
              <a:t>legal documents </a:t>
            </a:r>
            <a:r>
              <a:rPr lang="en-US" sz="1400" dirty="0">
                <a:solidFill>
                  <a:srgbClr val="C00000"/>
                </a:solidFill>
              </a:rPr>
              <a:t>or documents of any other kind.</a:t>
            </a:r>
          </a:p>
          <a:p>
            <a:r>
              <a:rPr lang="en-US" sz="1400" dirty="0">
                <a:solidFill>
                  <a:srgbClr val="C00000"/>
                </a:solidFill>
              </a:rPr>
              <a:t>c) Loss or damage by </a:t>
            </a:r>
            <a:r>
              <a:rPr lang="en-US" sz="1400" b="1" dirty="0">
                <a:solidFill>
                  <a:srgbClr val="C00000"/>
                </a:solidFill>
              </a:rPr>
              <a:t>fire or explosion </a:t>
            </a:r>
            <a:r>
              <a:rPr lang="en-US" sz="1400" dirty="0">
                <a:solidFill>
                  <a:srgbClr val="C00000"/>
                </a:solidFill>
              </a:rPr>
              <a:t>however </a:t>
            </a:r>
            <a:r>
              <a:rPr lang="en-US" sz="1400" dirty="0" smtClean="0">
                <a:solidFill>
                  <a:srgbClr val="C00000"/>
                </a:solidFill>
              </a:rPr>
              <a:t>caused </a:t>
            </a:r>
          </a:p>
          <a:p>
            <a:r>
              <a:rPr lang="en-US" sz="1400" dirty="0" smtClean="0">
                <a:solidFill>
                  <a:srgbClr val="C00000"/>
                </a:solidFill>
              </a:rPr>
              <a:t>d</a:t>
            </a:r>
            <a:r>
              <a:rPr lang="en-US" sz="1400" dirty="0">
                <a:solidFill>
                  <a:srgbClr val="C00000"/>
                </a:solidFill>
              </a:rPr>
              <a:t>) Loss or damage where any inmate or member of </a:t>
            </a:r>
            <a:r>
              <a:rPr lang="en-US" sz="1400" dirty="0" smtClean="0">
                <a:solidFill>
                  <a:srgbClr val="C00000"/>
                </a:solidFill>
              </a:rPr>
              <a:t>the </a:t>
            </a:r>
            <a:r>
              <a:rPr lang="en-US" sz="1400" b="1" u="sng" dirty="0" smtClean="0">
                <a:solidFill>
                  <a:srgbClr val="C00000"/>
                </a:solidFill>
              </a:rPr>
              <a:t>Insured’s </a:t>
            </a:r>
            <a:r>
              <a:rPr lang="en-US" sz="1400" b="1" u="sng" dirty="0">
                <a:solidFill>
                  <a:srgbClr val="C00000"/>
                </a:solidFill>
              </a:rPr>
              <a:t>household or of his business staff </a:t>
            </a:r>
            <a:r>
              <a:rPr lang="en-US" sz="1400" dirty="0">
                <a:solidFill>
                  <a:srgbClr val="C00000"/>
                </a:solidFill>
              </a:rPr>
              <a:t>or any </a:t>
            </a:r>
            <a:r>
              <a:rPr lang="en-US" sz="1400" dirty="0" smtClean="0">
                <a:solidFill>
                  <a:srgbClr val="C00000"/>
                </a:solidFill>
              </a:rPr>
              <a:t>other person </a:t>
            </a:r>
            <a:r>
              <a:rPr lang="en-US" sz="1400" dirty="0">
                <a:solidFill>
                  <a:srgbClr val="C00000"/>
                </a:solidFill>
              </a:rPr>
              <a:t>lawfully in the premises is concerned in the </a:t>
            </a:r>
            <a:r>
              <a:rPr lang="en-US" sz="1400" dirty="0" smtClean="0">
                <a:solidFill>
                  <a:srgbClr val="C00000"/>
                </a:solidFill>
              </a:rPr>
              <a:t>actual theft </a:t>
            </a:r>
            <a:r>
              <a:rPr lang="en-US" sz="1400" dirty="0">
                <a:solidFill>
                  <a:srgbClr val="C00000"/>
                </a:solidFill>
              </a:rPr>
              <a:t>of or damage to any of the articles or premises </a:t>
            </a:r>
            <a:r>
              <a:rPr lang="en-US" sz="1400" dirty="0" smtClean="0">
                <a:solidFill>
                  <a:srgbClr val="C00000"/>
                </a:solidFill>
              </a:rPr>
              <a:t>or where </a:t>
            </a:r>
            <a:r>
              <a:rPr lang="en-US" sz="1400" dirty="0">
                <a:solidFill>
                  <a:srgbClr val="C00000"/>
                </a:solidFill>
              </a:rPr>
              <a:t>such loss or damage has been expedited or in </a:t>
            </a:r>
            <a:r>
              <a:rPr lang="en-US" sz="1400" dirty="0" smtClean="0">
                <a:solidFill>
                  <a:srgbClr val="C00000"/>
                </a:solidFill>
              </a:rPr>
              <a:t>any way </a:t>
            </a:r>
            <a:r>
              <a:rPr lang="en-US" sz="1400" dirty="0">
                <a:solidFill>
                  <a:srgbClr val="C00000"/>
                </a:solidFill>
              </a:rPr>
              <a:t>assisted or brought about by any such person </a:t>
            </a:r>
            <a:r>
              <a:rPr lang="en-US" sz="1400" dirty="0" smtClean="0">
                <a:solidFill>
                  <a:srgbClr val="C00000"/>
                </a:solidFill>
              </a:rPr>
              <a:t>or persons</a:t>
            </a:r>
            <a:r>
              <a:rPr lang="en-US" sz="1400" dirty="0">
                <a:solidFill>
                  <a:srgbClr val="C00000"/>
                </a:solidFill>
              </a:rPr>
              <a:t>.</a:t>
            </a:r>
          </a:p>
          <a:p>
            <a:r>
              <a:rPr lang="en-US" sz="1400" dirty="0">
                <a:solidFill>
                  <a:srgbClr val="C00000"/>
                </a:solidFill>
              </a:rPr>
              <a:t>e) Loss or damage caused by </a:t>
            </a:r>
            <a:r>
              <a:rPr lang="en-US" sz="1400" b="1" dirty="0">
                <a:solidFill>
                  <a:srgbClr val="C00000"/>
                </a:solidFill>
              </a:rPr>
              <a:t>wear and tear </a:t>
            </a:r>
            <a:r>
              <a:rPr lang="en-US" sz="1400" dirty="0">
                <a:solidFill>
                  <a:srgbClr val="C00000"/>
                </a:solidFill>
              </a:rPr>
              <a:t>or </a:t>
            </a:r>
            <a:r>
              <a:rPr lang="en-US" sz="1400" dirty="0" smtClean="0">
                <a:solidFill>
                  <a:srgbClr val="C00000"/>
                </a:solidFill>
              </a:rPr>
              <a:t>gradual deterioration</a:t>
            </a:r>
            <a:r>
              <a:rPr lang="en-US" sz="1400" dirty="0">
                <a:solidFill>
                  <a:srgbClr val="C00000"/>
                </a:solidFill>
              </a:rPr>
              <a:t>.</a:t>
            </a:r>
          </a:p>
          <a:p>
            <a:r>
              <a:rPr lang="en-US" sz="1400" dirty="0">
                <a:solidFill>
                  <a:srgbClr val="C00000"/>
                </a:solidFill>
              </a:rPr>
              <a:t>f) Loss or damage </a:t>
            </a:r>
            <a:r>
              <a:rPr lang="en-US" sz="1400" b="1" u="sng" dirty="0">
                <a:solidFill>
                  <a:srgbClr val="C00000"/>
                </a:solidFill>
              </a:rPr>
              <a:t>occasioned by loot, sack, spillage </a:t>
            </a:r>
            <a:r>
              <a:rPr lang="en-US" sz="1400" b="1" u="sng" dirty="0" smtClean="0">
                <a:solidFill>
                  <a:srgbClr val="C00000"/>
                </a:solidFill>
              </a:rPr>
              <a:t>or pilferage</a:t>
            </a:r>
            <a:r>
              <a:rPr lang="en-US" sz="1400" b="1" u="sng" dirty="0">
                <a:solidFill>
                  <a:srgbClr val="C00000"/>
                </a:solidFill>
              </a:rPr>
              <a:t>.</a:t>
            </a:r>
          </a:p>
          <a:p>
            <a:r>
              <a:rPr lang="en-US" sz="1400" dirty="0">
                <a:solidFill>
                  <a:srgbClr val="C00000"/>
                </a:solidFill>
              </a:rPr>
              <a:t>g) </a:t>
            </a:r>
            <a:r>
              <a:rPr lang="en-US" sz="1400" b="1" dirty="0">
                <a:solidFill>
                  <a:srgbClr val="C00000"/>
                </a:solidFill>
              </a:rPr>
              <a:t>Consequential loss </a:t>
            </a:r>
            <a:r>
              <a:rPr lang="en-US" sz="1400" dirty="0">
                <a:solidFill>
                  <a:srgbClr val="C00000"/>
                </a:solidFill>
              </a:rPr>
              <a:t>or damage of any kind</a:t>
            </a:r>
          </a:p>
          <a:p>
            <a:r>
              <a:rPr lang="en-US" sz="1400" dirty="0">
                <a:solidFill>
                  <a:srgbClr val="C00000"/>
                </a:solidFill>
              </a:rPr>
              <a:t>h) </a:t>
            </a:r>
            <a:r>
              <a:rPr lang="en-US" sz="1400" b="1" dirty="0">
                <a:solidFill>
                  <a:srgbClr val="C00000"/>
                </a:solidFill>
              </a:rPr>
              <a:t>Unexplained losses</a:t>
            </a:r>
            <a:r>
              <a:rPr lang="en-US" sz="1400" dirty="0">
                <a:solidFill>
                  <a:srgbClr val="C00000"/>
                </a:solidFill>
              </a:rPr>
              <a:t>, shortages due to error or </a:t>
            </a:r>
            <a:r>
              <a:rPr lang="en-US" sz="1400" dirty="0" smtClean="0">
                <a:solidFill>
                  <a:srgbClr val="C00000"/>
                </a:solidFill>
              </a:rPr>
              <a:t>omissions, losses </a:t>
            </a:r>
            <a:r>
              <a:rPr lang="en-US" sz="1400" dirty="0">
                <a:solidFill>
                  <a:srgbClr val="C00000"/>
                </a:solidFill>
              </a:rPr>
              <a:t>discovered when making an inventory or a </a:t>
            </a:r>
            <a:r>
              <a:rPr lang="en-US" sz="1400" dirty="0" smtClean="0">
                <a:solidFill>
                  <a:srgbClr val="C00000"/>
                </a:solidFill>
              </a:rPr>
              <a:t>periodic stock </a:t>
            </a:r>
            <a:r>
              <a:rPr lang="en-US" sz="1400" dirty="0">
                <a:solidFill>
                  <a:srgbClr val="C00000"/>
                </a:solidFill>
              </a:rPr>
              <a:t>taking or loss resulting from the </a:t>
            </a:r>
            <a:r>
              <a:rPr lang="en-US" sz="1400" dirty="0" smtClean="0">
                <a:solidFill>
                  <a:srgbClr val="C00000"/>
                </a:solidFill>
              </a:rPr>
              <a:t>Insured's voluntarily </a:t>
            </a:r>
            <a:r>
              <a:rPr lang="en-US" sz="1400" dirty="0">
                <a:solidFill>
                  <a:srgbClr val="C00000"/>
                </a:solidFill>
              </a:rPr>
              <a:t>parting with title or possession of any </a:t>
            </a:r>
            <a:r>
              <a:rPr lang="en-US" sz="1400" dirty="0" smtClean="0">
                <a:solidFill>
                  <a:srgbClr val="C00000"/>
                </a:solidFill>
              </a:rPr>
              <a:t>property or </a:t>
            </a:r>
            <a:r>
              <a:rPr lang="en-US" sz="1400" dirty="0">
                <a:solidFill>
                  <a:srgbClr val="C00000"/>
                </a:solidFill>
              </a:rPr>
              <a:t>induced to do so by deception.</a:t>
            </a:r>
          </a:p>
          <a:p>
            <a:r>
              <a:rPr lang="en-US" sz="1400" dirty="0" smtClean="0">
                <a:solidFill>
                  <a:srgbClr val="C00000"/>
                </a:solidFill>
              </a:rPr>
              <a:t>i) </a:t>
            </a:r>
            <a:r>
              <a:rPr lang="en-US" sz="1400" b="1" dirty="0" smtClean="0">
                <a:solidFill>
                  <a:srgbClr val="C00000"/>
                </a:solidFill>
              </a:rPr>
              <a:t>Theft </a:t>
            </a:r>
            <a:r>
              <a:rPr lang="en-US" sz="1400" b="1" dirty="0">
                <a:solidFill>
                  <a:srgbClr val="C00000"/>
                </a:solidFill>
              </a:rPr>
              <a:t>or attempted theft </a:t>
            </a:r>
            <a:r>
              <a:rPr lang="en-US" sz="1400" dirty="0">
                <a:solidFill>
                  <a:srgbClr val="C00000"/>
                </a:solidFill>
              </a:rPr>
              <a:t>from yards, gardens, open </a:t>
            </a:r>
            <a:r>
              <a:rPr lang="en-US" sz="1400" dirty="0" smtClean="0">
                <a:solidFill>
                  <a:srgbClr val="C00000"/>
                </a:solidFill>
              </a:rPr>
              <a:t>spaces or </a:t>
            </a:r>
            <a:r>
              <a:rPr lang="en-US" sz="1400" dirty="0">
                <a:solidFill>
                  <a:srgbClr val="C00000"/>
                </a:solidFill>
              </a:rPr>
              <a:t>out-buildings unless the contents thereof </a:t>
            </a:r>
            <a:r>
              <a:rPr lang="en-US" sz="1400" dirty="0" smtClean="0">
                <a:solidFill>
                  <a:srgbClr val="C00000"/>
                </a:solidFill>
              </a:rPr>
              <a:t>are specifically </a:t>
            </a:r>
            <a:r>
              <a:rPr lang="en-US" sz="1400" dirty="0">
                <a:solidFill>
                  <a:srgbClr val="C00000"/>
                </a:solidFill>
              </a:rPr>
              <a:t>insured by the Policy</a:t>
            </a:r>
            <a:r>
              <a:rPr lang="en-US" sz="1400" dirty="0" smtClean="0">
                <a:solidFill>
                  <a:srgbClr val="C00000"/>
                </a:solidFill>
              </a:rPr>
              <a:t>.</a:t>
            </a:r>
          </a:p>
        </p:txBody>
      </p:sp>
      <p:sp>
        <p:nvSpPr>
          <p:cNvPr id="5" name="Text Placeholder 4"/>
          <p:cNvSpPr>
            <a:spLocks noGrp="1"/>
          </p:cNvSpPr>
          <p:nvPr>
            <p:ph type="body" sz="quarter" idx="15"/>
          </p:nvPr>
        </p:nvSpPr>
        <p:spPr/>
        <p:txBody>
          <a:bodyPr/>
          <a:lstStyle/>
          <a:p>
            <a:r>
              <a:rPr lang="en-US" dirty="0" smtClean="0"/>
              <a:t>Section 1</a:t>
            </a:r>
            <a:endParaRPr lang="en-US" dirty="0"/>
          </a:p>
        </p:txBody>
      </p:sp>
      <p:sp>
        <p:nvSpPr>
          <p:cNvPr id="6" name="Slide Number Placeholder 5"/>
          <p:cNvSpPr>
            <a:spLocks noGrp="1"/>
          </p:cNvSpPr>
          <p:nvPr>
            <p:ph type="sldNum" sz="quarter" idx="12"/>
          </p:nvPr>
        </p:nvSpPr>
        <p:spPr/>
        <p:txBody>
          <a:bodyPr/>
          <a:lstStyle/>
          <a:p>
            <a:fld id="{C465A074-71B0-1C47-A455-7677837C124E}" type="slidenum">
              <a:rPr lang="it-IT" smtClean="0"/>
              <a:pPr/>
              <a:t>4</a:t>
            </a:fld>
            <a:endParaRPr lang="it-IT"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05600" y="608488"/>
            <a:ext cx="1533525" cy="1029812"/>
          </a:xfrm>
          <a:prstGeom prst="rect">
            <a:avLst/>
          </a:prstGeom>
          <a:effectLst>
            <a:glow rad="228600">
              <a:schemeClr val="accent1">
                <a:satMod val="175000"/>
                <a:alpha val="40000"/>
              </a:schemeClr>
            </a:glow>
          </a:effectLst>
        </p:spPr>
      </p:pic>
    </p:spTree>
    <p:extLst>
      <p:ext uri="{BB962C8B-B14F-4D97-AF65-F5344CB8AC3E}">
        <p14:creationId xmlns:p14="http://schemas.microsoft.com/office/powerpoint/2010/main" val="3580946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Burglary &amp; Housebreaking </a:t>
            </a:r>
            <a:endParaRPr lang="en-US" dirty="0"/>
          </a:p>
        </p:txBody>
      </p:sp>
      <p:sp>
        <p:nvSpPr>
          <p:cNvPr id="3" name="Subtitle 2"/>
          <p:cNvSpPr>
            <a:spLocks noGrp="1"/>
          </p:cNvSpPr>
          <p:nvPr>
            <p:ph type="subTitle" idx="1"/>
          </p:nvPr>
        </p:nvSpPr>
        <p:spPr>
          <a:xfrm>
            <a:off x="347300" y="997139"/>
            <a:ext cx="8386686" cy="323165"/>
          </a:xfrm>
        </p:spPr>
        <p:txBody>
          <a:bodyPr/>
          <a:lstStyle/>
          <a:p>
            <a:r>
              <a:rPr lang="en-US" dirty="0" smtClean="0"/>
              <a:t>Exceptions </a:t>
            </a:r>
            <a:endParaRPr lang="en-US" dirty="0"/>
          </a:p>
        </p:txBody>
      </p:sp>
      <p:sp>
        <p:nvSpPr>
          <p:cNvPr id="4" name="Text Placeholder 3"/>
          <p:cNvSpPr>
            <a:spLocks noGrp="1"/>
          </p:cNvSpPr>
          <p:nvPr>
            <p:ph type="body" sz="quarter" idx="14"/>
          </p:nvPr>
        </p:nvSpPr>
        <p:spPr/>
        <p:txBody>
          <a:bodyPr/>
          <a:lstStyle/>
          <a:p>
            <a:r>
              <a:rPr lang="en-US" sz="1400" dirty="0" smtClean="0">
                <a:solidFill>
                  <a:srgbClr val="C00000"/>
                </a:solidFill>
              </a:rPr>
              <a:t>k</a:t>
            </a:r>
            <a:r>
              <a:rPr lang="en-US" sz="1400" dirty="0">
                <a:solidFill>
                  <a:srgbClr val="C00000"/>
                </a:solidFill>
              </a:rPr>
              <a:t>) Loss damage or </a:t>
            </a:r>
            <a:r>
              <a:rPr lang="en-US" sz="1400" b="1" dirty="0">
                <a:solidFill>
                  <a:srgbClr val="C00000"/>
                </a:solidFill>
              </a:rPr>
              <a:t>consequential loss </a:t>
            </a:r>
            <a:r>
              <a:rPr lang="en-US" sz="1400" dirty="0">
                <a:solidFill>
                  <a:srgbClr val="C00000"/>
                </a:solidFill>
              </a:rPr>
              <a:t>directly </a:t>
            </a:r>
            <a:r>
              <a:rPr lang="en-US" sz="1400" dirty="0" smtClean="0">
                <a:solidFill>
                  <a:srgbClr val="C00000"/>
                </a:solidFill>
              </a:rPr>
              <a:t>or indirectly </a:t>
            </a:r>
            <a:r>
              <a:rPr lang="en-US" sz="1400" dirty="0">
                <a:solidFill>
                  <a:srgbClr val="C00000"/>
                </a:solidFill>
              </a:rPr>
              <a:t>caused by, consisting of, or arising from:</a:t>
            </a:r>
          </a:p>
          <a:p>
            <a:r>
              <a:rPr lang="en-US" sz="1400" dirty="0">
                <a:solidFill>
                  <a:srgbClr val="C00000"/>
                </a:solidFill>
              </a:rPr>
              <a:t>(i) any functioning or </a:t>
            </a:r>
            <a:r>
              <a:rPr lang="en-US" sz="1400" b="1" dirty="0">
                <a:solidFill>
                  <a:srgbClr val="C00000"/>
                </a:solidFill>
              </a:rPr>
              <a:t>malfunctioning </a:t>
            </a:r>
            <a:r>
              <a:rPr lang="en-US" sz="1400" dirty="0">
                <a:solidFill>
                  <a:srgbClr val="C00000"/>
                </a:solidFill>
              </a:rPr>
              <a:t>of the </a:t>
            </a:r>
            <a:r>
              <a:rPr lang="en-US" sz="1400" dirty="0" smtClean="0">
                <a:solidFill>
                  <a:srgbClr val="C00000"/>
                </a:solidFill>
              </a:rPr>
              <a:t>internet or </a:t>
            </a:r>
            <a:r>
              <a:rPr lang="en-US" sz="1400" dirty="0">
                <a:solidFill>
                  <a:srgbClr val="C00000"/>
                </a:solidFill>
              </a:rPr>
              <a:t>similar facility, or of any intranet or private</a:t>
            </a:r>
          </a:p>
          <a:p>
            <a:r>
              <a:rPr lang="en-US" sz="1400" dirty="0">
                <a:solidFill>
                  <a:srgbClr val="C00000"/>
                </a:solidFill>
              </a:rPr>
              <a:t>network or similar facility</a:t>
            </a:r>
            <a:r>
              <a:rPr lang="en-US" sz="1400" dirty="0" smtClean="0">
                <a:solidFill>
                  <a:srgbClr val="C00000"/>
                </a:solidFill>
              </a:rPr>
              <a:t>, </a:t>
            </a:r>
          </a:p>
          <a:p>
            <a:r>
              <a:rPr lang="en-US" sz="1400" dirty="0" smtClean="0">
                <a:solidFill>
                  <a:srgbClr val="C00000"/>
                </a:solidFill>
              </a:rPr>
              <a:t>(</a:t>
            </a:r>
            <a:r>
              <a:rPr lang="en-US" sz="1400" dirty="0">
                <a:solidFill>
                  <a:srgbClr val="C00000"/>
                </a:solidFill>
              </a:rPr>
              <a:t>ii) </a:t>
            </a:r>
            <a:r>
              <a:rPr lang="en-US" sz="1400" b="1" dirty="0">
                <a:solidFill>
                  <a:srgbClr val="C00000"/>
                </a:solidFill>
              </a:rPr>
              <a:t>any corruption</a:t>
            </a:r>
            <a:r>
              <a:rPr lang="en-US" sz="1400" dirty="0">
                <a:solidFill>
                  <a:srgbClr val="C00000"/>
                </a:solidFill>
              </a:rPr>
              <a:t>, destruction, distortion, </a:t>
            </a:r>
            <a:r>
              <a:rPr lang="en-US" sz="1400" dirty="0" smtClean="0">
                <a:solidFill>
                  <a:srgbClr val="C00000"/>
                </a:solidFill>
              </a:rPr>
              <a:t>erasure or </a:t>
            </a:r>
            <a:r>
              <a:rPr lang="en-US" sz="1400" dirty="0">
                <a:solidFill>
                  <a:srgbClr val="C00000"/>
                </a:solidFill>
              </a:rPr>
              <a:t>other loss or damage to data, software, or</a:t>
            </a:r>
          </a:p>
          <a:p>
            <a:r>
              <a:rPr lang="en-US" sz="1400" dirty="0">
                <a:solidFill>
                  <a:srgbClr val="C00000"/>
                </a:solidFill>
              </a:rPr>
              <a:t>and kind of programming or instruction set,</a:t>
            </a:r>
          </a:p>
          <a:p>
            <a:r>
              <a:rPr lang="en-US" sz="1400" dirty="0">
                <a:solidFill>
                  <a:srgbClr val="C00000"/>
                </a:solidFill>
              </a:rPr>
              <a:t>(iii) </a:t>
            </a:r>
            <a:r>
              <a:rPr lang="en-US" sz="1400" b="1" dirty="0">
                <a:solidFill>
                  <a:srgbClr val="C00000"/>
                </a:solidFill>
              </a:rPr>
              <a:t>loss of use </a:t>
            </a:r>
            <a:r>
              <a:rPr lang="en-US" sz="1400" dirty="0">
                <a:solidFill>
                  <a:srgbClr val="C00000"/>
                </a:solidFill>
              </a:rPr>
              <a:t>or functionality whether partial </a:t>
            </a:r>
            <a:r>
              <a:rPr lang="en-US" sz="1400" dirty="0" smtClean="0">
                <a:solidFill>
                  <a:srgbClr val="C00000"/>
                </a:solidFill>
              </a:rPr>
              <a:t>or entire </a:t>
            </a:r>
            <a:r>
              <a:rPr lang="en-US" sz="1400" dirty="0">
                <a:solidFill>
                  <a:srgbClr val="C00000"/>
                </a:solidFill>
              </a:rPr>
              <a:t>of data, coding, program, software, </a:t>
            </a:r>
            <a:r>
              <a:rPr lang="en-US" sz="1400" dirty="0" smtClean="0">
                <a:solidFill>
                  <a:srgbClr val="C00000"/>
                </a:solidFill>
              </a:rPr>
              <a:t>any computer </a:t>
            </a:r>
            <a:r>
              <a:rPr lang="en-US" sz="1400" dirty="0">
                <a:solidFill>
                  <a:srgbClr val="C00000"/>
                </a:solidFill>
              </a:rPr>
              <a:t>or computer system or other </a:t>
            </a:r>
            <a:r>
              <a:rPr lang="en-US" sz="1400" dirty="0" smtClean="0">
                <a:solidFill>
                  <a:srgbClr val="C00000"/>
                </a:solidFill>
              </a:rPr>
              <a:t>device dependent </a:t>
            </a:r>
            <a:r>
              <a:rPr lang="en-US" sz="1400" dirty="0">
                <a:solidFill>
                  <a:srgbClr val="C00000"/>
                </a:solidFill>
              </a:rPr>
              <a:t>upon any microchip or </a:t>
            </a:r>
            <a:r>
              <a:rPr lang="en-US" sz="1400" dirty="0" smtClean="0">
                <a:solidFill>
                  <a:srgbClr val="C00000"/>
                </a:solidFill>
              </a:rPr>
              <a:t>embedded logic</a:t>
            </a:r>
            <a:r>
              <a:rPr lang="en-US" sz="1400" dirty="0">
                <a:solidFill>
                  <a:srgbClr val="C00000"/>
                </a:solidFill>
              </a:rPr>
              <a:t>, and any ensuing liability or failure of </a:t>
            </a:r>
            <a:r>
              <a:rPr lang="en-US" sz="1400" dirty="0" smtClean="0">
                <a:solidFill>
                  <a:srgbClr val="C00000"/>
                </a:solidFill>
              </a:rPr>
              <a:t>the Insured </a:t>
            </a:r>
            <a:r>
              <a:rPr lang="en-US" sz="1400" dirty="0">
                <a:solidFill>
                  <a:srgbClr val="C00000"/>
                </a:solidFill>
              </a:rPr>
              <a:t>to conduct </a:t>
            </a:r>
            <a:r>
              <a:rPr lang="en-US" sz="1400" dirty="0" smtClean="0">
                <a:solidFill>
                  <a:srgbClr val="C00000"/>
                </a:solidFill>
              </a:rPr>
              <a:t>business. </a:t>
            </a:r>
          </a:p>
          <a:p>
            <a:r>
              <a:rPr lang="en-US" sz="1400" dirty="0" smtClean="0">
                <a:solidFill>
                  <a:srgbClr val="C00000"/>
                </a:solidFill>
              </a:rPr>
              <a:t>l</a:t>
            </a:r>
            <a:r>
              <a:rPr lang="en-US" sz="1400" dirty="0">
                <a:solidFill>
                  <a:srgbClr val="C00000"/>
                </a:solidFill>
              </a:rPr>
              <a:t>) Loss or damage which either in origin or extent </a:t>
            </a:r>
            <a:r>
              <a:rPr lang="en-US" sz="1400" dirty="0" smtClean="0">
                <a:solidFill>
                  <a:srgbClr val="C00000"/>
                </a:solidFill>
              </a:rPr>
              <a:t>or directly </a:t>
            </a:r>
            <a:r>
              <a:rPr lang="en-US" sz="1400" dirty="0">
                <a:solidFill>
                  <a:srgbClr val="C00000"/>
                </a:solidFill>
              </a:rPr>
              <a:t>or indirectly proximately or remotely,</a:t>
            </a:r>
          </a:p>
          <a:p>
            <a:r>
              <a:rPr lang="en-US" sz="1400" dirty="0">
                <a:solidFill>
                  <a:srgbClr val="C00000"/>
                </a:solidFill>
              </a:rPr>
              <a:t>occasioned by or contributed to by or which either </a:t>
            </a:r>
            <a:r>
              <a:rPr lang="en-US" sz="1400" dirty="0" smtClean="0">
                <a:solidFill>
                  <a:srgbClr val="C00000"/>
                </a:solidFill>
              </a:rPr>
              <a:t>in origin </a:t>
            </a:r>
            <a:r>
              <a:rPr lang="en-US" sz="1400" dirty="0">
                <a:solidFill>
                  <a:srgbClr val="C00000"/>
                </a:solidFill>
              </a:rPr>
              <a:t>or extent directly or indirectly, proximately or</a:t>
            </a:r>
          </a:p>
          <a:p>
            <a:r>
              <a:rPr lang="en-US" sz="1400" dirty="0">
                <a:solidFill>
                  <a:srgbClr val="C00000"/>
                </a:solidFill>
              </a:rPr>
              <a:t>remotely, arise out of or in connection </a:t>
            </a:r>
            <a:r>
              <a:rPr lang="en-US" sz="1400" dirty="0" smtClean="0">
                <a:solidFill>
                  <a:srgbClr val="C00000"/>
                </a:solidFill>
              </a:rPr>
              <a:t>with </a:t>
            </a:r>
            <a:r>
              <a:rPr lang="en-US" sz="1400" b="1" dirty="0" smtClean="0">
                <a:solidFill>
                  <a:srgbClr val="C00000"/>
                </a:solidFill>
              </a:rPr>
              <a:t>earthquake</a:t>
            </a:r>
            <a:r>
              <a:rPr lang="en-US" sz="1400" b="1" dirty="0">
                <a:solidFill>
                  <a:srgbClr val="C00000"/>
                </a:solidFill>
              </a:rPr>
              <a:t>, volcanic eruption, typhoon </a:t>
            </a:r>
            <a:r>
              <a:rPr lang="en-US" sz="1400" b="1" dirty="0" smtClean="0">
                <a:solidFill>
                  <a:srgbClr val="C00000"/>
                </a:solidFill>
              </a:rPr>
              <a:t>hurricane, tornado</a:t>
            </a:r>
            <a:r>
              <a:rPr lang="en-US" sz="1400" b="1" dirty="0">
                <a:solidFill>
                  <a:srgbClr val="C00000"/>
                </a:solidFill>
              </a:rPr>
              <a:t>, cyclone, or other convulsion of nature </a:t>
            </a:r>
            <a:r>
              <a:rPr lang="en-US" sz="1400" b="1" dirty="0" smtClean="0">
                <a:solidFill>
                  <a:srgbClr val="C00000"/>
                </a:solidFill>
              </a:rPr>
              <a:t>or atmosphere </a:t>
            </a:r>
            <a:r>
              <a:rPr lang="en-US" sz="1400" b="1" dirty="0">
                <a:solidFill>
                  <a:srgbClr val="C00000"/>
                </a:solidFill>
              </a:rPr>
              <a:t>disturbance, or war</a:t>
            </a:r>
            <a:r>
              <a:rPr lang="en-US" sz="1400" dirty="0">
                <a:solidFill>
                  <a:srgbClr val="C00000"/>
                </a:solidFill>
              </a:rPr>
              <a:t>, invasion, act </a:t>
            </a:r>
            <a:r>
              <a:rPr lang="en-US" sz="1400" dirty="0" smtClean="0">
                <a:solidFill>
                  <a:srgbClr val="C00000"/>
                </a:solidFill>
              </a:rPr>
              <a:t>of foreign </a:t>
            </a:r>
            <a:r>
              <a:rPr lang="en-US" sz="1400" dirty="0">
                <a:solidFill>
                  <a:srgbClr val="C00000"/>
                </a:solidFill>
              </a:rPr>
              <a:t>enemy, hostilities or warlike </a:t>
            </a:r>
            <a:r>
              <a:rPr lang="en-US" sz="1400" dirty="0" smtClean="0">
                <a:solidFill>
                  <a:srgbClr val="C00000"/>
                </a:solidFill>
              </a:rPr>
              <a:t>operations (whether </a:t>
            </a:r>
            <a:r>
              <a:rPr lang="en-US" sz="1400" dirty="0">
                <a:solidFill>
                  <a:srgbClr val="C00000"/>
                </a:solidFill>
              </a:rPr>
              <a:t>war be declared or not), mutiny, riot, </a:t>
            </a:r>
            <a:r>
              <a:rPr lang="en-US" sz="1400" dirty="0" smtClean="0">
                <a:solidFill>
                  <a:srgbClr val="C00000"/>
                </a:solidFill>
              </a:rPr>
              <a:t>civil commotion</a:t>
            </a:r>
            <a:r>
              <a:rPr lang="en-US" sz="1400" dirty="0">
                <a:solidFill>
                  <a:srgbClr val="C00000"/>
                </a:solidFill>
              </a:rPr>
              <a:t>, insurrection, rebellion, </a:t>
            </a:r>
            <a:r>
              <a:rPr lang="en-US" sz="1400" dirty="0" smtClean="0">
                <a:solidFill>
                  <a:srgbClr val="C00000"/>
                </a:solidFill>
              </a:rPr>
              <a:t>revolution, conspiracy</a:t>
            </a:r>
            <a:r>
              <a:rPr lang="en-US" sz="1400" dirty="0">
                <a:solidFill>
                  <a:srgbClr val="C00000"/>
                </a:solidFill>
              </a:rPr>
              <a:t>, military naval or usurped power, </a:t>
            </a:r>
            <a:r>
              <a:rPr lang="en-US" sz="1400" dirty="0" smtClean="0">
                <a:solidFill>
                  <a:srgbClr val="C00000"/>
                </a:solidFill>
              </a:rPr>
              <a:t>martial law </a:t>
            </a:r>
            <a:r>
              <a:rPr lang="en-US" sz="1400" dirty="0">
                <a:solidFill>
                  <a:srgbClr val="C00000"/>
                </a:solidFill>
              </a:rPr>
              <a:t>or state of siege or any of the events or </a:t>
            </a:r>
            <a:r>
              <a:rPr lang="en-US" sz="1400" dirty="0" smtClean="0">
                <a:solidFill>
                  <a:srgbClr val="C00000"/>
                </a:solidFill>
              </a:rPr>
              <a:t>cause which </a:t>
            </a:r>
            <a:r>
              <a:rPr lang="en-US" sz="1400" dirty="0">
                <a:solidFill>
                  <a:srgbClr val="C00000"/>
                </a:solidFill>
              </a:rPr>
              <a:t>determine the proclamation or maintenance </a:t>
            </a:r>
            <a:r>
              <a:rPr lang="en-US" sz="1400" dirty="0" smtClean="0">
                <a:solidFill>
                  <a:srgbClr val="C00000"/>
                </a:solidFill>
              </a:rPr>
              <a:t>of martial </a:t>
            </a:r>
            <a:r>
              <a:rPr lang="en-US" sz="1400" dirty="0">
                <a:solidFill>
                  <a:srgbClr val="C00000"/>
                </a:solidFill>
              </a:rPr>
              <a:t>law or state of siege.</a:t>
            </a:r>
          </a:p>
          <a:p>
            <a:endParaRPr lang="en-US" sz="1400" dirty="0">
              <a:solidFill>
                <a:srgbClr val="C00000"/>
              </a:solidFill>
            </a:endParaRPr>
          </a:p>
          <a:p>
            <a:endParaRPr lang="en-US" sz="1400" dirty="0">
              <a:solidFill>
                <a:srgbClr val="C00000"/>
              </a:solidFill>
            </a:endParaRPr>
          </a:p>
        </p:txBody>
      </p:sp>
      <p:sp>
        <p:nvSpPr>
          <p:cNvPr id="5" name="Text Placeholder 4"/>
          <p:cNvSpPr>
            <a:spLocks noGrp="1"/>
          </p:cNvSpPr>
          <p:nvPr>
            <p:ph type="body" sz="quarter" idx="15"/>
          </p:nvPr>
        </p:nvSpPr>
        <p:spPr/>
        <p:txBody>
          <a:bodyPr/>
          <a:lstStyle/>
          <a:p>
            <a:r>
              <a:rPr lang="en-US" dirty="0" smtClean="0"/>
              <a:t>Section 1</a:t>
            </a:r>
            <a:endParaRPr lang="en-US" dirty="0"/>
          </a:p>
        </p:txBody>
      </p:sp>
      <p:sp>
        <p:nvSpPr>
          <p:cNvPr id="6" name="Slide Number Placeholder 5"/>
          <p:cNvSpPr>
            <a:spLocks noGrp="1"/>
          </p:cNvSpPr>
          <p:nvPr>
            <p:ph type="sldNum" sz="quarter" idx="12"/>
          </p:nvPr>
        </p:nvSpPr>
        <p:spPr/>
        <p:txBody>
          <a:bodyPr/>
          <a:lstStyle/>
          <a:p>
            <a:fld id="{C465A074-71B0-1C47-A455-7677837C124E}" type="slidenum">
              <a:rPr lang="it-IT" smtClean="0"/>
              <a:pPr/>
              <a:t>5</a:t>
            </a:fld>
            <a:endParaRPr lang="it-IT"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48400" y="304800"/>
            <a:ext cx="1981200" cy="1330441"/>
          </a:xfrm>
          <a:prstGeom prst="rect">
            <a:avLst/>
          </a:prstGeom>
          <a:effectLst>
            <a:glow rad="228600">
              <a:schemeClr val="accent1">
                <a:satMod val="175000"/>
                <a:alpha val="40000"/>
              </a:schemeClr>
            </a:glow>
          </a:effectLst>
        </p:spPr>
      </p:pic>
    </p:spTree>
    <p:extLst>
      <p:ext uri="{BB962C8B-B14F-4D97-AF65-F5344CB8AC3E}">
        <p14:creationId xmlns:p14="http://schemas.microsoft.com/office/powerpoint/2010/main" val="24341588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Burglary &amp; Housebreaking </a:t>
            </a:r>
            <a:endParaRPr lang="en-US" dirty="0"/>
          </a:p>
        </p:txBody>
      </p:sp>
      <p:sp>
        <p:nvSpPr>
          <p:cNvPr id="3" name="Subtitle 2"/>
          <p:cNvSpPr>
            <a:spLocks noGrp="1"/>
          </p:cNvSpPr>
          <p:nvPr>
            <p:ph type="subTitle" idx="1"/>
          </p:nvPr>
        </p:nvSpPr>
        <p:spPr>
          <a:xfrm>
            <a:off x="347300" y="997139"/>
            <a:ext cx="8386686" cy="323165"/>
          </a:xfrm>
        </p:spPr>
        <p:txBody>
          <a:bodyPr/>
          <a:lstStyle/>
          <a:p>
            <a:r>
              <a:rPr lang="en-US" dirty="0" smtClean="0"/>
              <a:t>Exceptions </a:t>
            </a:r>
            <a:endParaRPr lang="en-US" dirty="0"/>
          </a:p>
        </p:txBody>
      </p:sp>
      <p:sp>
        <p:nvSpPr>
          <p:cNvPr id="4" name="Text Placeholder 3"/>
          <p:cNvSpPr>
            <a:spLocks noGrp="1"/>
          </p:cNvSpPr>
          <p:nvPr>
            <p:ph type="body" sz="quarter" idx="14"/>
          </p:nvPr>
        </p:nvSpPr>
        <p:spPr/>
        <p:txBody>
          <a:bodyPr/>
          <a:lstStyle/>
          <a:p>
            <a:r>
              <a:rPr lang="en-US" sz="1400" dirty="0">
                <a:solidFill>
                  <a:srgbClr val="C00000"/>
                </a:solidFill>
              </a:rPr>
              <a:t>m) </a:t>
            </a:r>
            <a:r>
              <a:rPr lang="en-US" sz="1400" b="1" dirty="0">
                <a:solidFill>
                  <a:srgbClr val="C00000"/>
                </a:solidFill>
              </a:rPr>
              <a:t>Terrorism</a:t>
            </a:r>
            <a:r>
              <a:rPr lang="en-US" sz="1400" dirty="0">
                <a:solidFill>
                  <a:srgbClr val="C00000"/>
                </a:solidFill>
              </a:rPr>
              <a:t> Damage Exclusion Warranty</a:t>
            </a:r>
            <a:r>
              <a:rPr lang="en-US" sz="1400" dirty="0" smtClean="0">
                <a:solidFill>
                  <a:srgbClr val="C00000"/>
                </a:solidFill>
              </a:rPr>
              <a:t>:</a:t>
            </a:r>
          </a:p>
          <a:p>
            <a:r>
              <a:rPr lang="en-US" sz="1400" dirty="0">
                <a:solidFill>
                  <a:srgbClr val="C00000"/>
                </a:solidFill>
              </a:rPr>
              <a:t>n) Loss or damage directly or indirectly caused by </a:t>
            </a:r>
            <a:r>
              <a:rPr lang="en-US" sz="1400" dirty="0" smtClean="0">
                <a:solidFill>
                  <a:srgbClr val="C00000"/>
                </a:solidFill>
              </a:rPr>
              <a:t>or contributed </a:t>
            </a:r>
            <a:r>
              <a:rPr lang="en-US" sz="1400" dirty="0">
                <a:solidFill>
                  <a:srgbClr val="C00000"/>
                </a:solidFill>
              </a:rPr>
              <a:t>to by or arising from </a:t>
            </a:r>
            <a:r>
              <a:rPr lang="en-US" sz="1400" b="1" dirty="0" err="1">
                <a:solidFill>
                  <a:srgbClr val="C00000"/>
                </a:solidFill>
              </a:rPr>
              <a:t>ionising</a:t>
            </a:r>
            <a:r>
              <a:rPr lang="en-US" sz="1400" b="1" dirty="0">
                <a:solidFill>
                  <a:srgbClr val="C00000"/>
                </a:solidFill>
              </a:rPr>
              <a:t> radiations </a:t>
            </a:r>
            <a:r>
              <a:rPr lang="en-US" sz="1400" dirty="0" smtClean="0">
                <a:solidFill>
                  <a:srgbClr val="C00000"/>
                </a:solidFill>
              </a:rPr>
              <a:t>or contamination </a:t>
            </a:r>
            <a:r>
              <a:rPr lang="en-US" sz="1400" dirty="0">
                <a:solidFill>
                  <a:srgbClr val="C00000"/>
                </a:solidFill>
              </a:rPr>
              <a:t>by radioactivity from any nuclear fuel </a:t>
            </a:r>
            <a:r>
              <a:rPr lang="en-US" sz="1400" dirty="0" smtClean="0">
                <a:solidFill>
                  <a:srgbClr val="C00000"/>
                </a:solidFill>
              </a:rPr>
              <a:t>or from </a:t>
            </a:r>
            <a:r>
              <a:rPr lang="en-US" sz="1400" dirty="0">
                <a:solidFill>
                  <a:srgbClr val="C00000"/>
                </a:solidFill>
              </a:rPr>
              <a:t>any </a:t>
            </a:r>
            <a:r>
              <a:rPr lang="en-US" sz="1400" b="1" dirty="0">
                <a:solidFill>
                  <a:srgbClr val="C00000"/>
                </a:solidFill>
              </a:rPr>
              <a:t>nuclear </a:t>
            </a:r>
            <a:r>
              <a:rPr lang="en-US" sz="1400" dirty="0">
                <a:solidFill>
                  <a:srgbClr val="C00000"/>
                </a:solidFill>
              </a:rPr>
              <a:t>waste or from the combustion of </a:t>
            </a:r>
            <a:r>
              <a:rPr lang="en-US" sz="1400" dirty="0" smtClean="0">
                <a:solidFill>
                  <a:srgbClr val="C00000"/>
                </a:solidFill>
              </a:rPr>
              <a:t>nuclear fuel </a:t>
            </a:r>
            <a:r>
              <a:rPr lang="en-US" sz="1400" dirty="0">
                <a:solidFill>
                  <a:srgbClr val="C00000"/>
                </a:solidFill>
              </a:rPr>
              <a:t>nor any consequential loss and for the purpose of </a:t>
            </a:r>
            <a:r>
              <a:rPr lang="en-US" sz="1400" dirty="0" smtClean="0">
                <a:solidFill>
                  <a:srgbClr val="C00000"/>
                </a:solidFill>
              </a:rPr>
              <a:t>this exception </a:t>
            </a:r>
            <a:r>
              <a:rPr lang="en-US" sz="1400" dirty="0">
                <a:solidFill>
                  <a:srgbClr val="C00000"/>
                </a:solidFill>
              </a:rPr>
              <a:t>combustion shall include any </a:t>
            </a:r>
            <a:r>
              <a:rPr lang="en-US" sz="1400" dirty="0" smtClean="0">
                <a:solidFill>
                  <a:srgbClr val="C00000"/>
                </a:solidFill>
              </a:rPr>
              <a:t>self-sustaining process </a:t>
            </a:r>
            <a:r>
              <a:rPr lang="en-US" sz="1400" dirty="0">
                <a:solidFill>
                  <a:srgbClr val="C00000"/>
                </a:solidFill>
              </a:rPr>
              <a:t>of nuclear fission directly or indirectly caused </a:t>
            </a:r>
            <a:r>
              <a:rPr lang="en-US" sz="1400" dirty="0" smtClean="0">
                <a:solidFill>
                  <a:srgbClr val="C00000"/>
                </a:solidFill>
              </a:rPr>
              <a:t>by or </a:t>
            </a:r>
            <a:r>
              <a:rPr lang="en-US" sz="1400" dirty="0">
                <a:solidFill>
                  <a:srgbClr val="C00000"/>
                </a:solidFill>
              </a:rPr>
              <a:t>contribution to by or arising from nuclear </a:t>
            </a:r>
            <a:r>
              <a:rPr lang="en-US" sz="1400" dirty="0" smtClean="0">
                <a:solidFill>
                  <a:srgbClr val="C00000"/>
                </a:solidFill>
              </a:rPr>
              <a:t>weapons material</a:t>
            </a:r>
            <a:r>
              <a:rPr lang="en-US" sz="1400" dirty="0">
                <a:solidFill>
                  <a:srgbClr val="C00000"/>
                </a:solidFill>
              </a:rPr>
              <a:t>.</a:t>
            </a:r>
          </a:p>
          <a:p>
            <a:r>
              <a:rPr lang="en-US" sz="1400" dirty="0">
                <a:solidFill>
                  <a:srgbClr val="C00000"/>
                </a:solidFill>
              </a:rPr>
              <a:t>o) Permanent or temporary </a:t>
            </a:r>
            <a:r>
              <a:rPr lang="en-US" sz="1400" b="1" dirty="0">
                <a:solidFill>
                  <a:srgbClr val="C00000"/>
                </a:solidFill>
              </a:rPr>
              <a:t>dispossession</a:t>
            </a:r>
            <a:r>
              <a:rPr lang="en-US" sz="1400" dirty="0">
                <a:solidFill>
                  <a:srgbClr val="C00000"/>
                </a:solidFill>
              </a:rPr>
              <a:t> resulting </a:t>
            </a:r>
            <a:r>
              <a:rPr lang="en-US" sz="1400" dirty="0" smtClean="0">
                <a:solidFill>
                  <a:srgbClr val="C00000"/>
                </a:solidFill>
              </a:rPr>
              <a:t>from confiscation</a:t>
            </a:r>
            <a:r>
              <a:rPr lang="en-US" sz="1400" dirty="0">
                <a:solidFill>
                  <a:srgbClr val="C00000"/>
                </a:solidFill>
              </a:rPr>
              <a:t>, commandeering or requisition by any </a:t>
            </a:r>
            <a:r>
              <a:rPr lang="en-US" sz="1400" dirty="0" smtClean="0">
                <a:solidFill>
                  <a:srgbClr val="C00000"/>
                </a:solidFill>
              </a:rPr>
              <a:t>lawfully constituted </a:t>
            </a:r>
            <a:r>
              <a:rPr lang="en-US" sz="1400" dirty="0">
                <a:solidFill>
                  <a:srgbClr val="C00000"/>
                </a:solidFill>
              </a:rPr>
              <a:t>authority.</a:t>
            </a:r>
          </a:p>
          <a:p>
            <a:r>
              <a:rPr lang="en-US" sz="1400" dirty="0" smtClean="0">
                <a:solidFill>
                  <a:srgbClr val="C00000"/>
                </a:solidFill>
              </a:rPr>
              <a:t>p) For the amount of the </a:t>
            </a:r>
            <a:r>
              <a:rPr lang="en-US" sz="1400" b="1" dirty="0" smtClean="0">
                <a:solidFill>
                  <a:srgbClr val="C00000"/>
                </a:solidFill>
              </a:rPr>
              <a:t>Excess </a:t>
            </a:r>
            <a:r>
              <a:rPr lang="en-US" sz="1400" dirty="0" smtClean="0">
                <a:solidFill>
                  <a:srgbClr val="C00000"/>
                </a:solidFill>
              </a:rPr>
              <a:t>specified in the Schedule ascertained after the application of all other terms and conditions of this Policy including any condition of average (under-insurance)</a:t>
            </a:r>
          </a:p>
          <a:p>
            <a:endParaRPr lang="en-US" sz="1400" dirty="0">
              <a:solidFill>
                <a:srgbClr val="C00000"/>
              </a:solidFill>
            </a:endParaRPr>
          </a:p>
        </p:txBody>
      </p:sp>
      <p:sp>
        <p:nvSpPr>
          <p:cNvPr id="5" name="Text Placeholder 4"/>
          <p:cNvSpPr>
            <a:spLocks noGrp="1"/>
          </p:cNvSpPr>
          <p:nvPr>
            <p:ph type="body" sz="quarter" idx="15"/>
          </p:nvPr>
        </p:nvSpPr>
        <p:spPr/>
        <p:txBody>
          <a:bodyPr/>
          <a:lstStyle/>
          <a:p>
            <a:r>
              <a:rPr lang="en-US" dirty="0" smtClean="0"/>
              <a:t>Section 1</a:t>
            </a:r>
            <a:endParaRPr lang="en-US" dirty="0"/>
          </a:p>
        </p:txBody>
      </p:sp>
      <p:sp>
        <p:nvSpPr>
          <p:cNvPr id="6" name="Slide Number Placeholder 5"/>
          <p:cNvSpPr>
            <a:spLocks noGrp="1"/>
          </p:cNvSpPr>
          <p:nvPr>
            <p:ph type="sldNum" sz="quarter" idx="12"/>
          </p:nvPr>
        </p:nvSpPr>
        <p:spPr/>
        <p:txBody>
          <a:bodyPr/>
          <a:lstStyle/>
          <a:p>
            <a:fld id="{C465A074-71B0-1C47-A455-7677837C124E}" type="slidenum">
              <a:rPr lang="it-IT" smtClean="0"/>
              <a:pPr/>
              <a:t>6</a:t>
            </a:fld>
            <a:endParaRPr lang="it-IT"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4114800"/>
            <a:ext cx="1809750" cy="2533650"/>
          </a:xfrm>
          <a:prstGeom prst="rect">
            <a:avLst/>
          </a:prstGeom>
          <a:effectLst>
            <a:glow rad="228600">
              <a:schemeClr val="accent1">
                <a:satMod val="175000"/>
                <a:alpha val="40000"/>
              </a:schemeClr>
            </a:glow>
          </a:effectLst>
        </p:spPr>
      </p:pic>
    </p:spTree>
    <p:extLst>
      <p:ext uri="{BB962C8B-B14F-4D97-AF65-F5344CB8AC3E}">
        <p14:creationId xmlns:p14="http://schemas.microsoft.com/office/powerpoint/2010/main" val="1303599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Burglary &amp; Housebreaking </a:t>
            </a:r>
            <a:endParaRPr lang="en-US" dirty="0"/>
          </a:p>
        </p:txBody>
      </p:sp>
      <p:sp>
        <p:nvSpPr>
          <p:cNvPr id="3" name="Subtitle 2"/>
          <p:cNvSpPr>
            <a:spLocks noGrp="1"/>
          </p:cNvSpPr>
          <p:nvPr>
            <p:ph type="subTitle" idx="1"/>
          </p:nvPr>
        </p:nvSpPr>
        <p:spPr>
          <a:xfrm>
            <a:off x="347300" y="997139"/>
            <a:ext cx="8386686" cy="323165"/>
          </a:xfrm>
        </p:spPr>
        <p:txBody>
          <a:bodyPr/>
          <a:lstStyle/>
          <a:p>
            <a:r>
              <a:rPr lang="en-US" dirty="0" smtClean="0"/>
              <a:t>Cover ceases   </a:t>
            </a:r>
            <a:endParaRPr lang="en-US" dirty="0"/>
          </a:p>
        </p:txBody>
      </p:sp>
      <p:sp>
        <p:nvSpPr>
          <p:cNvPr id="4" name="Text Placeholder 3"/>
          <p:cNvSpPr>
            <a:spLocks noGrp="1"/>
          </p:cNvSpPr>
          <p:nvPr>
            <p:ph type="body" sz="quarter" idx="14"/>
          </p:nvPr>
        </p:nvSpPr>
        <p:spPr/>
        <p:txBody>
          <a:bodyPr/>
          <a:lstStyle/>
          <a:p>
            <a:r>
              <a:rPr lang="en-US" sz="1400" b="1" dirty="0">
                <a:solidFill>
                  <a:srgbClr val="C00000"/>
                </a:solidFill>
              </a:rPr>
              <a:t>This Policy shall cease to </a:t>
            </a:r>
            <a:r>
              <a:rPr lang="en-US" sz="1400" b="1" dirty="0" smtClean="0">
                <a:solidFill>
                  <a:srgbClr val="C00000"/>
                </a:solidFill>
              </a:rPr>
              <a:t>attach</a:t>
            </a:r>
          </a:p>
          <a:p>
            <a:endParaRPr lang="en-US" sz="1400" b="1" dirty="0">
              <a:solidFill>
                <a:srgbClr val="C00000"/>
              </a:solidFill>
            </a:endParaRPr>
          </a:p>
          <a:p>
            <a:r>
              <a:rPr lang="en-US" sz="1400" dirty="0">
                <a:solidFill>
                  <a:srgbClr val="C00000"/>
                </a:solidFill>
              </a:rPr>
              <a:t>a) If the premises shall have been left uninhabited by </a:t>
            </a:r>
            <a:r>
              <a:rPr lang="en-US" sz="1400" dirty="0" smtClean="0">
                <a:solidFill>
                  <a:srgbClr val="C00000"/>
                </a:solidFill>
              </a:rPr>
              <a:t>day and </a:t>
            </a:r>
            <a:r>
              <a:rPr lang="en-US" sz="1400" dirty="0">
                <a:solidFill>
                  <a:srgbClr val="C00000"/>
                </a:solidFill>
              </a:rPr>
              <a:t>night for seven or more consecutive days and </a:t>
            </a:r>
            <a:r>
              <a:rPr lang="en-US" sz="1400" dirty="0" smtClean="0">
                <a:solidFill>
                  <a:srgbClr val="C00000"/>
                </a:solidFill>
              </a:rPr>
              <a:t>nights while </a:t>
            </a:r>
            <a:r>
              <a:rPr lang="en-US" sz="1400" dirty="0">
                <a:solidFill>
                  <a:srgbClr val="C00000"/>
                </a:solidFill>
              </a:rPr>
              <a:t>the premises shall have been left uninhabited.</a:t>
            </a:r>
          </a:p>
          <a:p>
            <a:r>
              <a:rPr lang="en-US" sz="1400" dirty="0">
                <a:solidFill>
                  <a:srgbClr val="C00000"/>
                </a:solidFill>
              </a:rPr>
              <a:t>b) If the Insured shall cause or suffer any material </a:t>
            </a:r>
            <a:r>
              <a:rPr lang="en-US" sz="1400" dirty="0" smtClean="0">
                <a:solidFill>
                  <a:srgbClr val="C00000"/>
                </a:solidFill>
              </a:rPr>
              <a:t>alteration to </a:t>
            </a:r>
            <a:r>
              <a:rPr lang="en-US" sz="1400" dirty="0">
                <a:solidFill>
                  <a:srgbClr val="C00000"/>
                </a:solidFill>
              </a:rPr>
              <a:t>be made in the premises or anything to be </a:t>
            </a:r>
            <a:r>
              <a:rPr lang="en-US" sz="1400" dirty="0" smtClean="0">
                <a:solidFill>
                  <a:srgbClr val="C00000"/>
                </a:solidFill>
              </a:rPr>
              <a:t>done whereby </a:t>
            </a:r>
            <a:r>
              <a:rPr lang="en-US" sz="1400" dirty="0">
                <a:solidFill>
                  <a:srgbClr val="C00000"/>
                </a:solidFill>
              </a:rPr>
              <a:t>the risk is increased; change or relax any of </a:t>
            </a:r>
            <a:r>
              <a:rPr lang="en-US" sz="1400" dirty="0" smtClean="0">
                <a:solidFill>
                  <a:srgbClr val="C00000"/>
                </a:solidFill>
              </a:rPr>
              <a:t>the safeguards </a:t>
            </a:r>
            <a:r>
              <a:rPr lang="en-US" sz="1400" dirty="0">
                <a:solidFill>
                  <a:srgbClr val="C00000"/>
                </a:solidFill>
              </a:rPr>
              <a:t>for securing the premises.</a:t>
            </a:r>
          </a:p>
          <a:p>
            <a:r>
              <a:rPr lang="en-US" sz="1400" dirty="0">
                <a:solidFill>
                  <a:srgbClr val="C00000"/>
                </a:solidFill>
              </a:rPr>
              <a:t>c) To any property insured which shall be removed from </a:t>
            </a:r>
            <a:r>
              <a:rPr lang="en-US" sz="1400" dirty="0" smtClean="0">
                <a:solidFill>
                  <a:srgbClr val="C00000"/>
                </a:solidFill>
              </a:rPr>
              <a:t>the premises </a:t>
            </a:r>
            <a:r>
              <a:rPr lang="en-US" sz="1400" dirty="0">
                <a:solidFill>
                  <a:srgbClr val="C00000"/>
                </a:solidFill>
              </a:rPr>
              <a:t>in which it is herein stated to be safe so far as </a:t>
            </a:r>
            <a:r>
              <a:rPr lang="en-US" sz="1400" dirty="0" smtClean="0">
                <a:solidFill>
                  <a:srgbClr val="C00000"/>
                </a:solidFill>
              </a:rPr>
              <a:t>is expressly </a:t>
            </a:r>
            <a:r>
              <a:rPr lang="en-US" sz="1400" dirty="0">
                <a:solidFill>
                  <a:srgbClr val="C00000"/>
                </a:solidFill>
              </a:rPr>
              <a:t>provided for in the Policy or these conditions.</a:t>
            </a:r>
          </a:p>
          <a:p>
            <a:r>
              <a:rPr lang="en-US" sz="1400" dirty="0">
                <a:solidFill>
                  <a:srgbClr val="C00000"/>
                </a:solidFill>
              </a:rPr>
              <a:t>d) To any property the interest of the Insured which </a:t>
            </a:r>
            <a:r>
              <a:rPr lang="en-US" sz="1400" dirty="0" smtClean="0">
                <a:solidFill>
                  <a:srgbClr val="C00000"/>
                </a:solidFill>
              </a:rPr>
              <a:t>shall pass </a:t>
            </a:r>
            <a:r>
              <a:rPr lang="en-US" sz="1400" dirty="0">
                <a:solidFill>
                  <a:srgbClr val="C00000"/>
                </a:solidFill>
              </a:rPr>
              <a:t>from the Insured otherwise than by will or </a:t>
            </a:r>
            <a:r>
              <a:rPr lang="en-US" sz="1400" dirty="0" smtClean="0">
                <a:solidFill>
                  <a:srgbClr val="C00000"/>
                </a:solidFill>
              </a:rPr>
              <a:t> operation of </a:t>
            </a:r>
            <a:r>
              <a:rPr lang="en-US" sz="1400" dirty="0">
                <a:solidFill>
                  <a:srgbClr val="C00000"/>
                </a:solidFill>
              </a:rPr>
              <a:t>law; unless in every case the consent of the </a:t>
            </a:r>
            <a:r>
              <a:rPr lang="en-US" sz="1400" dirty="0" smtClean="0">
                <a:solidFill>
                  <a:srgbClr val="C00000"/>
                </a:solidFill>
              </a:rPr>
              <a:t>Company to </a:t>
            </a:r>
            <a:r>
              <a:rPr lang="en-US" sz="1400" dirty="0">
                <a:solidFill>
                  <a:srgbClr val="C00000"/>
                </a:solidFill>
              </a:rPr>
              <a:t>the continuance of the insurance thereon is </a:t>
            </a:r>
            <a:r>
              <a:rPr lang="en-US" sz="1400" dirty="0" smtClean="0">
                <a:solidFill>
                  <a:srgbClr val="C00000"/>
                </a:solidFill>
              </a:rPr>
              <a:t>obtained and </a:t>
            </a:r>
            <a:r>
              <a:rPr lang="en-US" sz="1400" dirty="0">
                <a:solidFill>
                  <a:srgbClr val="C00000"/>
                </a:solidFill>
              </a:rPr>
              <a:t>signified by a memorandum made on the Policy by </a:t>
            </a:r>
            <a:r>
              <a:rPr lang="en-US" sz="1400" dirty="0" smtClean="0">
                <a:solidFill>
                  <a:srgbClr val="C00000"/>
                </a:solidFill>
              </a:rPr>
              <a:t>or on </a:t>
            </a:r>
            <a:r>
              <a:rPr lang="en-US" sz="1400" dirty="0">
                <a:solidFill>
                  <a:srgbClr val="C00000"/>
                </a:solidFill>
              </a:rPr>
              <a:t>behalf of the Company.</a:t>
            </a:r>
          </a:p>
        </p:txBody>
      </p:sp>
      <p:sp>
        <p:nvSpPr>
          <p:cNvPr id="5" name="Text Placeholder 4"/>
          <p:cNvSpPr>
            <a:spLocks noGrp="1"/>
          </p:cNvSpPr>
          <p:nvPr>
            <p:ph type="body" sz="quarter" idx="15"/>
          </p:nvPr>
        </p:nvSpPr>
        <p:spPr/>
        <p:txBody>
          <a:bodyPr/>
          <a:lstStyle/>
          <a:p>
            <a:r>
              <a:rPr lang="en-US" dirty="0" smtClean="0"/>
              <a:t>Section 1</a:t>
            </a:r>
            <a:endParaRPr lang="en-US" dirty="0"/>
          </a:p>
        </p:txBody>
      </p:sp>
      <p:sp>
        <p:nvSpPr>
          <p:cNvPr id="6" name="Slide Number Placeholder 5"/>
          <p:cNvSpPr>
            <a:spLocks noGrp="1"/>
          </p:cNvSpPr>
          <p:nvPr>
            <p:ph type="sldNum" sz="quarter" idx="12"/>
          </p:nvPr>
        </p:nvSpPr>
        <p:spPr/>
        <p:txBody>
          <a:bodyPr/>
          <a:lstStyle/>
          <a:p>
            <a:fld id="{C465A074-71B0-1C47-A455-7677837C124E}" type="slidenum">
              <a:rPr lang="it-IT" smtClean="0"/>
              <a:pPr/>
              <a:t>7</a:t>
            </a:fld>
            <a:endParaRPr lang="it-IT" dirty="0"/>
          </a:p>
        </p:txBody>
      </p:sp>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b="20282"/>
          <a:stretch/>
        </p:blipFill>
        <p:spPr>
          <a:xfrm>
            <a:off x="447675" y="4692337"/>
            <a:ext cx="2143125" cy="1708463"/>
          </a:xfrm>
          <a:prstGeom prst="rect">
            <a:avLst/>
          </a:prstGeom>
          <a:effectLst>
            <a:glow rad="228600">
              <a:schemeClr val="accent1">
                <a:satMod val="175000"/>
                <a:alpha val="40000"/>
              </a:schemeClr>
            </a:glow>
          </a:effectLst>
        </p:spPr>
      </p:pic>
    </p:spTree>
    <p:extLst>
      <p:ext uri="{BB962C8B-B14F-4D97-AF65-F5344CB8AC3E}">
        <p14:creationId xmlns:p14="http://schemas.microsoft.com/office/powerpoint/2010/main" val="3353726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Burglary &amp; Housebreaking </a:t>
            </a:r>
            <a:endParaRPr lang="en-US" dirty="0"/>
          </a:p>
        </p:txBody>
      </p:sp>
      <p:sp>
        <p:nvSpPr>
          <p:cNvPr id="3" name="Subtitle 2"/>
          <p:cNvSpPr>
            <a:spLocks noGrp="1"/>
          </p:cNvSpPr>
          <p:nvPr>
            <p:ph type="subTitle" idx="1"/>
          </p:nvPr>
        </p:nvSpPr>
        <p:spPr>
          <a:xfrm>
            <a:off x="347300" y="997139"/>
            <a:ext cx="8386686" cy="323165"/>
          </a:xfrm>
        </p:spPr>
        <p:txBody>
          <a:bodyPr/>
          <a:lstStyle/>
          <a:p>
            <a:r>
              <a:rPr lang="en-US" dirty="0" smtClean="0"/>
              <a:t>Conditions  </a:t>
            </a:r>
            <a:endParaRPr lang="en-US" dirty="0"/>
          </a:p>
        </p:txBody>
      </p:sp>
      <p:sp>
        <p:nvSpPr>
          <p:cNvPr id="4" name="Text Placeholder 3"/>
          <p:cNvSpPr>
            <a:spLocks noGrp="1"/>
          </p:cNvSpPr>
          <p:nvPr>
            <p:ph type="body" sz="quarter" idx="14"/>
          </p:nvPr>
        </p:nvSpPr>
        <p:spPr/>
        <p:txBody>
          <a:bodyPr/>
          <a:lstStyle/>
          <a:p>
            <a:r>
              <a:rPr lang="en-US" sz="1400" b="1" dirty="0">
                <a:solidFill>
                  <a:srgbClr val="C00000"/>
                </a:solidFill>
              </a:rPr>
              <a:t>Claim Notification and Proof of </a:t>
            </a:r>
            <a:r>
              <a:rPr lang="en-US" sz="1400" b="1" dirty="0" smtClean="0">
                <a:solidFill>
                  <a:srgbClr val="C00000"/>
                </a:solidFill>
              </a:rPr>
              <a:t>Loss</a:t>
            </a:r>
          </a:p>
          <a:p>
            <a:endParaRPr lang="en-US" sz="1400" b="1" dirty="0">
              <a:solidFill>
                <a:srgbClr val="C00000"/>
              </a:solidFill>
            </a:endParaRPr>
          </a:p>
          <a:p>
            <a:r>
              <a:rPr lang="en-US" sz="1400" dirty="0">
                <a:solidFill>
                  <a:srgbClr val="C00000"/>
                </a:solidFill>
              </a:rPr>
              <a:t>On the happening of any loss or damage the Insured </a:t>
            </a:r>
            <a:r>
              <a:rPr lang="en-US" sz="1400" dirty="0" smtClean="0">
                <a:solidFill>
                  <a:srgbClr val="C00000"/>
                </a:solidFill>
              </a:rPr>
              <a:t>shall forthwith </a:t>
            </a:r>
            <a:r>
              <a:rPr lang="en-US" sz="1400" dirty="0">
                <a:solidFill>
                  <a:srgbClr val="C00000"/>
                </a:solidFill>
              </a:rPr>
              <a:t>give notice thereof in writing to the Police and also </a:t>
            </a:r>
            <a:r>
              <a:rPr lang="en-US" sz="1400" dirty="0" smtClean="0">
                <a:solidFill>
                  <a:srgbClr val="C00000"/>
                </a:solidFill>
              </a:rPr>
              <a:t>to the </a:t>
            </a:r>
            <a:r>
              <a:rPr lang="en-US" sz="1400" dirty="0">
                <a:solidFill>
                  <a:srgbClr val="C00000"/>
                </a:solidFill>
              </a:rPr>
              <a:t>Company detailing the circumstances of the case and </a:t>
            </a:r>
            <a:r>
              <a:rPr lang="en-US" sz="1400" dirty="0" smtClean="0">
                <a:solidFill>
                  <a:srgbClr val="C00000"/>
                </a:solidFill>
              </a:rPr>
              <a:t>shall within </a:t>
            </a:r>
            <a:r>
              <a:rPr lang="en-US" sz="1400" dirty="0">
                <a:solidFill>
                  <a:srgbClr val="C00000"/>
                </a:solidFill>
              </a:rPr>
              <a:t>seven days after such loss or damage shall have come </a:t>
            </a:r>
            <a:r>
              <a:rPr lang="en-US" sz="1400" dirty="0" smtClean="0">
                <a:solidFill>
                  <a:srgbClr val="C00000"/>
                </a:solidFill>
              </a:rPr>
              <a:t>to the </a:t>
            </a:r>
            <a:r>
              <a:rPr lang="en-US" sz="1400" dirty="0">
                <a:solidFill>
                  <a:srgbClr val="C00000"/>
                </a:solidFill>
              </a:rPr>
              <a:t>Insured's knowledge and at the Insured's own </a:t>
            </a:r>
            <a:r>
              <a:rPr lang="en-US" sz="1400" dirty="0" smtClean="0">
                <a:solidFill>
                  <a:srgbClr val="C00000"/>
                </a:solidFill>
              </a:rPr>
              <a:t>expense deliver </a:t>
            </a:r>
            <a:r>
              <a:rPr lang="en-US" sz="1400" dirty="0">
                <a:solidFill>
                  <a:srgbClr val="C00000"/>
                </a:solidFill>
              </a:rPr>
              <a:t>to the Company a claim in writing and containing </a:t>
            </a:r>
            <a:r>
              <a:rPr lang="en-US" sz="1400" dirty="0" smtClean="0">
                <a:solidFill>
                  <a:srgbClr val="C00000"/>
                </a:solidFill>
              </a:rPr>
              <a:t>as particular </a:t>
            </a:r>
            <a:r>
              <a:rPr lang="en-US" sz="1400" dirty="0">
                <a:solidFill>
                  <a:srgbClr val="C00000"/>
                </a:solidFill>
              </a:rPr>
              <a:t>an account as may be reasonably practicable of </a:t>
            </a:r>
            <a:r>
              <a:rPr lang="en-US" sz="1400" dirty="0" smtClean="0">
                <a:solidFill>
                  <a:srgbClr val="C00000"/>
                </a:solidFill>
              </a:rPr>
              <a:t>all the </a:t>
            </a:r>
            <a:r>
              <a:rPr lang="en-US" sz="1400" dirty="0">
                <a:solidFill>
                  <a:srgbClr val="C00000"/>
                </a:solidFill>
              </a:rPr>
              <a:t>property lost or damaged and of the amount of the loss or</a:t>
            </a:r>
          </a:p>
          <a:p>
            <a:r>
              <a:rPr lang="en-US" sz="1400" dirty="0">
                <a:solidFill>
                  <a:srgbClr val="C00000"/>
                </a:solidFill>
              </a:rPr>
              <a:t>damage in respect thereof respectively having regard to </a:t>
            </a:r>
            <a:r>
              <a:rPr lang="en-US" sz="1400" dirty="0" smtClean="0">
                <a:solidFill>
                  <a:srgbClr val="C00000"/>
                </a:solidFill>
              </a:rPr>
              <a:t>its value </a:t>
            </a:r>
            <a:r>
              <a:rPr lang="en-US" sz="1400" dirty="0">
                <a:solidFill>
                  <a:srgbClr val="C00000"/>
                </a:solidFill>
              </a:rPr>
              <a:t>at the time of the loss or damage and also of the </a:t>
            </a:r>
            <a:r>
              <a:rPr lang="en-US" sz="1400" dirty="0" smtClean="0">
                <a:solidFill>
                  <a:srgbClr val="C00000"/>
                </a:solidFill>
              </a:rPr>
              <a:t>damage (if </a:t>
            </a:r>
            <a:r>
              <a:rPr lang="en-US" sz="1400" dirty="0">
                <a:solidFill>
                  <a:srgbClr val="C00000"/>
                </a:solidFill>
              </a:rPr>
              <a:t>any) to the premises.</a:t>
            </a:r>
          </a:p>
        </p:txBody>
      </p:sp>
      <p:sp>
        <p:nvSpPr>
          <p:cNvPr id="5" name="Text Placeholder 4"/>
          <p:cNvSpPr>
            <a:spLocks noGrp="1"/>
          </p:cNvSpPr>
          <p:nvPr>
            <p:ph type="body" sz="quarter" idx="15"/>
          </p:nvPr>
        </p:nvSpPr>
        <p:spPr/>
        <p:txBody>
          <a:bodyPr/>
          <a:lstStyle/>
          <a:p>
            <a:r>
              <a:rPr lang="en-US" dirty="0" smtClean="0"/>
              <a:t>Section 1</a:t>
            </a:r>
            <a:endParaRPr lang="en-US" dirty="0"/>
          </a:p>
        </p:txBody>
      </p:sp>
      <p:sp>
        <p:nvSpPr>
          <p:cNvPr id="6" name="Slide Number Placeholder 5"/>
          <p:cNvSpPr>
            <a:spLocks noGrp="1"/>
          </p:cNvSpPr>
          <p:nvPr>
            <p:ph type="sldNum" sz="quarter" idx="12"/>
          </p:nvPr>
        </p:nvSpPr>
        <p:spPr/>
        <p:txBody>
          <a:bodyPr/>
          <a:lstStyle/>
          <a:p>
            <a:fld id="{C465A074-71B0-1C47-A455-7677837C124E}" type="slidenum">
              <a:rPr lang="it-IT" smtClean="0"/>
              <a:pPr/>
              <a:t>8</a:t>
            </a:fld>
            <a:endParaRPr lang="it-IT"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4419600"/>
            <a:ext cx="1752600" cy="1752600"/>
          </a:xfrm>
          <a:prstGeom prst="rect">
            <a:avLst/>
          </a:prstGeom>
          <a:effectLst>
            <a:glow rad="228600">
              <a:schemeClr val="accent1">
                <a:satMod val="175000"/>
                <a:alpha val="40000"/>
              </a:schemeClr>
            </a:glow>
          </a:effectLst>
        </p:spPr>
      </p:pic>
    </p:spTree>
    <p:extLst>
      <p:ext uri="{BB962C8B-B14F-4D97-AF65-F5344CB8AC3E}">
        <p14:creationId xmlns:p14="http://schemas.microsoft.com/office/powerpoint/2010/main" val="42721471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Burglary &amp; Housebreaking </a:t>
            </a:r>
            <a:endParaRPr lang="en-US" dirty="0"/>
          </a:p>
        </p:txBody>
      </p:sp>
      <p:sp>
        <p:nvSpPr>
          <p:cNvPr id="3" name="Subtitle 2"/>
          <p:cNvSpPr>
            <a:spLocks noGrp="1"/>
          </p:cNvSpPr>
          <p:nvPr>
            <p:ph type="subTitle" idx="1"/>
          </p:nvPr>
        </p:nvSpPr>
        <p:spPr>
          <a:xfrm>
            <a:off x="347300" y="997139"/>
            <a:ext cx="8386686" cy="323165"/>
          </a:xfrm>
        </p:spPr>
        <p:txBody>
          <a:bodyPr/>
          <a:lstStyle/>
          <a:p>
            <a:r>
              <a:rPr lang="en-US" dirty="0" smtClean="0"/>
              <a:t>Conditions  </a:t>
            </a:r>
            <a:endParaRPr lang="en-US" dirty="0"/>
          </a:p>
        </p:txBody>
      </p:sp>
      <p:sp>
        <p:nvSpPr>
          <p:cNvPr id="4" name="Text Placeholder 3"/>
          <p:cNvSpPr>
            <a:spLocks noGrp="1"/>
          </p:cNvSpPr>
          <p:nvPr>
            <p:ph type="body" sz="quarter" idx="14"/>
          </p:nvPr>
        </p:nvSpPr>
        <p:spPr/>
        <p:txBody>
          <a:bodyPr/>
          <a:lstStyle/>
          <a:p>
            <a:r>
              <a:rPr lang="en-US" sz="1400" b="1" dirty="0">
                <a:solidFill>
                  <a:srgbClr val="C00000"/>
                </a:solidFill>
              </a:rPr>
              <a:t>Reinstatement and </a:t>
            </a:r>
            <a:r>
              <a:rPr lang="en-US" sz="1400" b="1" dirty="0" smtClean="0">
                <a:solidFill>
                  <a:srgbClr val="C00000"/>
                </a:solidFill>
              </a:rPr>
              <a:t>Repair</a:t>
            </a:r>
          </a:p>
          <a:p>
            <a:endParaRPr lang="en-US" sz="1400" b="1" dirty="0">
              <a:solidFill>
                <a:srgbClr val="C00000"/>
              </a:solidFill>
            </a:endParaRPr>
          </a:p>
          <a:p>
            <a:r>
              <a:rPr lang="en-US" sz="1400" dirty="0">
                <a:solidFill>
                  <a:srgbClr val="C00000"/>
                </a:solidFill>
              </a:rPr>
              <a:t>The Company at any time before payment of a claim </a:t>
            </a:r>
            <a:r>
              <a:rPr lang="en-US" sz="1400" dirty="0" smtClean="0">
                <a:solidFill>
                  <a:srgbClr val="C00000"/>
                </a:solidFill>
              </a:rPr>
              <a:t>and notwithstanding </a:t>
            </a:r>
            <a:r>
              <a:rPr lang="en-US" sz="1400" dirty="0">
                <a:solidFill>
                  <a:srgbClr val="C00000"/>
                </a:solidFill>
              </a:rPr>
              <a:t>that an offer of settlement has been </a:t>
            </a:r>
            <a:r>
              <a:rPr lang="en-US" sz="1400" dirty="0" smtClean="0">
                <a:solidFill>
                  <a:srgbClr val="C00000"/>
                </a:solidFill>
              </a:rPr>
              <a:t>made instead </a:t>
            </a:r>
            <a:r>
              <a:rPr lang="en-US" sz="1400" dirty="0">
                <a:solidFill>
                  <a:srgbClr val="C00000"/>
                </a:solidFill>
              </a:rPr>
              <a:t>of paying the amount of the loss or damage </a:t>
            </a:r>
            <a:r>
              <a:rPr lang="en-US" sz="1400" dirty="0" smtClean="0">
                <a:solidFill>
                  <a:srgbClr val="C00000"/>
                </a:solidFill>
              </a:rPr>
              <a:t>in respect </a:t>
            </a:r>
            <a:r>
              <a:rPr lang="en-US" sz="1400" dirty="0">
                <a:solidFill>
                  <a:srgbClr val="C00000"/>
                </a:solidFill>
              </a:rPr>
              <a:t>of any property or the premises may make it </a:t>
            </a:r>
            <a:r>
              <a:rPr lang="en-US" sz="1400" dirty="0" smtClean="0">
                <a:solidFill>
                  <a:srgbClr val="C00000"/>
                </a:solidFill>
              </a:rPr>
              <a:t>good by </a:t>
            </a:r>
            <a:r>
              <a:rPr lang="en-US" sz="1400" dirty="0">
                <a:solidFill>
                  <a:srgbClr val="C00000"/>
                </a:solidFill>
              </a:rPr>
              <a:t>reinstating or replacing any of the property stolen </a:t>
            </a:r>
            <a:r>
              <a:rPr lang="en-US" sz="1400" dirty="0" smtClean="0">
                <a:solidFill>
                  <a:srgbClr val="C00000"/>
                </a:solidFill>
              </a:rPr>
              <a:t>or repairing </a:t>
            </a:r>
            <a:r>
              <a:rPr lang="en-US" sz="1400" dirty="0">
                <a:solidFill>
                  <a:srgbClr val="C00000"/>
                </a:solidFill>
              </a:rPr>
              <a:t>the premises damaged or such items or </a:t>
            </a:r>
            <a:r>
              <a:rPr lang="en-US" sz="1400" dirty="0" smtClean="0">
                <a:solidFill>
                  <a:srgbClr val="C00000"/>
                </a:solidFill>
              </a:rPr>
              <a:t>part thereof </a:t>
            </a:r>
            <a:r>
              <a:rPr lang="en-US" sz="1400" dirty="0">
                <a:solidFill>
                  <a:srgbClr val="C00000"/>
                </a:solidFill>
              </a:rPr>
              <a:t>as the Company may think fit and paying </a:t>
            </a:r>
            <a:r>
              <a:rPr lang="en-US" sz="1400" dirty="0" smtClean="0">
                <a:solidFill>
                  <a:srgbClr val="C00000"/>
                </a:solidFill>
              </a:rPr>
              <a:t>the amount </a:t>
            </a:r>
            <a:r>
              <a:rPr lang="en-US" sz="1400" dirty="0">
                <a:solidFill>
                  <a:srgbClr val="C00000"/>
                </a:solidFill>
              </a:rPr>
              <a:t>of the loss or damage in respect of the residue </a:t>
            </a:r>
            <a:r>
              <a:rPr lang="en-US" sz="1400" dirty="0" smtClean="0">
                <a:solidFill>
                  <a:srgbClr val="C00000"/>
                </a:solidFill>
              </a:rPr>
              <a:t>of such </a:t>
            </a:r>
            <a:r>
              <a:rPr lang="en-US" sz="1400" dirty="0">
                <a:solidFill>
                  <a:srgbClr val="C00000"/>
                </a:solidFill>
              </a:rPr>
              <a:t>property or premises. Provided that if the </a:t>
            </a:r>
            <a:r>
              <a:rPr lang="en-US" sz="1400" dirty="0" smtClean="0">
                <a:solidFill>
                  <a:srgbClr val="C00000"/>
                </a:solidFill>
              </a:rPr>
              <a:t>Company elects </a:t>
            </a:r>
            <a:r>
              <a:rPr lang="en-US" sz="1400" dirty="0">
                <a:solidFill>
                  <a:srgbClr val="C00000"/>
                </a:solidFill>
              </a:rPr>
              <a:t>to replace any property or reinstate any </a:t>
            </a:r>
            <a:r>
              <a:rPr lang="en-US" sz="1400" dirty="0" smtClean="0">
                <a:solidFill>
                  <a:srgbClr val="C00000"/>
                </a:solidFill>
              </a:rPr>
              <a:t>premises the </a:t>
            </a:r>
            <a:r>
              <a:rPr lang="en-US" sz="1400" dirty="0">
                <a:solidFill>
                  <a:srgbClr val="C00000"/>
                </a:solidFill>
              </a:rPr>
              <a:t>Company in making good the loss or damage shall </a:t>
            </a:r>
            <a:r>
              <a:rPr lang="en-US" sz="1400" dirty="0" smtClean="0">
                <a:solidFill>
                  <a:srgbClr val="C00000"/>
                </a:solidFill>
              </a:rPr>
              <a:t>not be </a:t>
            </a:r>
            <a:r>
              <a:rPr lang="en-US" sz="1400" dirty="0">
                <a:solidFill>
                  <a:srgbClr val="C00000"/>
                </a:solidFill>
              </a:rPr>
              <a:t>bound to replace or reinstate such property or </a:t>
            </a:r>
            <a:r>
              <a:rPr lang="en-US" sz="1400" dirty="0" smtClean="0">
                <a:solidFill>
                  <a:srgbClr val="C00000"/>
                </a:solidFill>
              </a:rPr>
              <a:t>premises exactly </a:t>
            </a:r>
            <a:r>
              <a:rPr lang="en-US" sz="1400" dirty="0">
                <a:solidFill>
                  <a:srgbClr val="C00000"/>
                </a:solidFill>
              </a:rPr>
              <a:t>and completely but only to do so substantially </a:t>
            </a:r>
            <a:r>
              <a:rPr lang="en-US" sz="1400" dirty="0" smtClean="0">
                <a:solidFill>
                  <a:srgbClr val="C00000"/>
                </a:solidFill>
              </a:rPr>
              <a:t>as nearly </a:t>
            </a:r>
            <a:r>
              <a:rPr lang="en-US" sz="1400" dirty="0">
                <a:solidFill>
                  <a:srgbClr val="C00000"/>
                </a:solidFill>
              </a:rPr>
              <a:t>as circumstances permit and in a </a:t>
            </a:r>
            <a:r>
              <a:rPr lang="en-US" sz="1400" dirty="0" smtClean="0">
                <a:solidFill>
                  <a:srgbClr val="C00000"/>
                </a:solidFill>
              </a:rPr>
              <a:t>reasonably sufficient </a:t>
            </a:r>
            <a:r>
              <a:rPr lang="en-US" sz="1400" dirty="0">
                <a:solidFill>
                  <a:srgbClr val="C00000"/>
                </a:solidFill>
              </a:rPr>
              <a:t>manner. In case where any of the property </a:t>
            </a:r>
            <a:r>
              <a:rPr lang="en-US" sz="1400" dirty="0" smtClean="0">
                <a:solidFill>
                  <a:srgbClr val="C00000"/>
                </a:solidFill>
              </a:rPr>
              <a:t>or premises </a:t>
            </a:r>
            <a:r>
              <a:rPr lang="en-US" sz="1400" dirty="0">
                <a:solidFill>
                  <a:srgbClr val="C00000"/>
                </a:solidFill>
              </a:rPr>
              <a:t>are insured elsewhere the Company may </a:t>
            </a:r>
            <a:r>
              <a:rPr lang="en-US" sz="1400" dirty="0" smtClean="0">
                <a:solidFill>
                  <a:srgbClr val="C00000"/>
                </a:solidFill>
              </a:rPr>
              <a:t>join with </a:t>
            </a:r>
            <a:r>
              <a:rPr lang="en-US" sz="1400" dirty="0">
                <a:solidFill>
                  <a:srgbClr val="C00000"/>
                </a:solidFill>
              </a:rPr>
              <a:t>any other insurance company or insurers in </a:t>
            </a:r>
            <a:r>
              <a:rPr lang="en-US" sz="1400" dirty="0" smtClean="0">
                <a:solidFill>
                  <a:srgbClr val="C00000"/>
                </a:solidFill>
              </a:rPr>
              <a:t>replacing or </a:t>
            </a:r>
            <a:r>
              <a:rPr lang="en-US" sz="1400" dirty="0">
                <a:solidFill>
                  <a:srgbClr val="C00000"/>
                </a:solidFill>
              </a:rPr>
              <a:t>reinstating the same.</a:t>
            </a:r>
          </a:p>
        </p:txBody>
      </p:sp>
      <p:sp>
        <p:nvSpPr>
          <p:cNvPr id="5" name="Text Placeholder 4"/>
          <p:cNvSpPr>
            <a:spLocks noGrp="1"/>
          </p:cNvSpPr>
          <p:nvPr>
            <p:ph type="body" sz="quarter" idx="15"/>
          </p:nvPr>
        </p:nvSpPr>
        <p:spPr/>
        <p:txBody>
          <a:bodyPr/>
          <a:lstStyle/>
          <a:p>
            <a:r>
              <a:rPr lang="en-US" dirty="0" smtClean="0"/>
              <a:t>Section 1</a:t>
            </a:r>
            <a:endParaRPr lang="en-US" dirty="0"/>
          </a:p>
        </p:txBody>
      </p:sp>
      <p:sp>
        <p:nvSpPr>
          <p:cNvPr id="6" name="Slide Number Placeholder 5"/>
          <p:cNvSpPr>
            <a:spLocks noGrp="1"/>
          </p:cNvSpPr>
          <p:nvPr>
            <p:ph type="sldNum" sz="quarter" idx="12"/>
          </p:nvPr>
        </p:nvSpPr>
        <p:spPr/>
        <p:txBody>
          <a:bodyPr/>
          <a:lstStyle/>
          <a:p>
            <a:fld id="{C465A074-71B0-1C47-A455-7677837C124E}" type="slidenum">
              <a:rPr lang="it-IT" smtClean="0"/>
              <a:pPr/>
              <a:t>9</a:t>
            </a:fld>
            <a:endParaRPr lang="it-IT"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8625" y="4552950"/>
            <a:ext cx="2466975" cy="1847850"/>
          </a:xfrm>
          <a:prstGeom prst="rect">
            <a:avLst/>
          </a:prstGeom>
          <a:effectLst>
            <a:glow rad="228600">
              <a:schemeClr val="accent1">
                <a:satMod val="175000"/>
                <a:alpha val="40000"/>
              </a:schemeClr>
            </a:glow>
          </a:effectLst>
        </p:spPr>
      </p:pic>
    </p:spTree>
    <p:extLst>
      <p:ext uri="{BB962C8B-B14F-4D97-AF65-F5344CB8AC3E}">
        <p14:creationId xmlns:p14="http://schemas.microsoft.com/office/powerpoint/2010/main" val="2465182167"/>
      </p:ext>
    </p:extLst>
  </p:cSld>
  <p:clrMapOvr>
    <a:masterClrMapping/>
  </p:clrMapOvr>
</p:sld>
</file>

<file path=ppt/theme/theme1.xml><?xml version="1.0" encoding="utf-8"?>
<a:theme xmlns:a="http://schemas.openxmlformats.org/drawingml/2006/main" name="PPT Template New Guideline Feb 15 v1">
  <a:themeElements>
    <a:clrScheme name="Red 1.0 Primary palette">
      <a:dk1>
        <a:sysClr val="windowText" lastClr="000000"/>
      </a:dk1>
      <a:lt1>
        <a:sysClr val="window" lastClr="FFFFFF"/>
      </a:lt1>
      <a:dk2>
        <a:srgbClr val="1F497D"/>
      </a:dk2>
      <a:lt2>
        <a:srgbClr val="EEECE1"/>
      </a:lt2>
      <a:accent1>
        <a:srgbClr val="C21B17"/>
      </a:accent1>
      <a:accent2>
        <a:srgbClr val="C21B17"/>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32E8C04F5C79047B0001AA4FE9C990D" ma:contentTypeVersion="2" ma:contentTypeDescription="Create a new document." ma:contentTypeScope="" ma:versionID="00f1901ad16a6ed1cc0136e9432b104e">
  <xsd:schema xmlns:xsd="http://www.w3.org/2001/XMLSchema" xmlns:xs="http://www.w3.org/2001/XMLSchema" xmlns:p="http://schemas.microsoft.com/office/2006/metadata/properties" xmlns:ns2="34b09e2f-0383-41f5-b65e-e2b9199fb399" xmlns:ns3="6e9a517d-cacc-4f94-8a1e-c930d5ece0fd" targetNamespace="http://schemas.microsoft.com/office/2006/metadata/properties" ma:root="true" ma:fieldsID="a6dd8442beca57d8f178589b703e9192" ns2:_="" ns3:_="">
    <xsd:import namespace="34b09e2f-0383-41f5-b65e-e2b9199fb399"/>
    <xsd:import namespace="6e9a517d-cacc-4f94-8a1e-c930d5ece0fd"/>
    <xsd:element name="properties">
      <xsd:complexType>
        <xsd:sequence>
          <xsd:element name="documentManagement">
            <xsd:complexType>
              <xsd:all>
                <xsd:element ref="ns2:IsActive"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b09e2f-0383-41f5-b65e-e2b9199fb399" elementFormDefault="qualified">
    <xsd:import namespace="http://schemas.microsoft.com/office/2006/documentManagement/types"/>
    <xsd:import namespace="http://schemas.microsoft.com/office/infopath/2007/PartnerControls"/>
    <xsd:element name="IsActive" ma:index="8" nillable="true" ma:displayName="IsActive" ma:default="1" ma:internalName="IsActi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e9a517d-cacc-4f94-8a1e-c930d5ece0fd" elementFormDefault="qualified">
    <xsd:import namespace="http://schemas.microsoft.com/office/2006/documentManagement/types"/>
    <xsd:import namespace="http://schemas.microsoft.com/office/infopath/2007/PartnerControls"/>
    <xsd:element name="SharedWithUsers" ma:index="9"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sActive xmlns="34b09e2f-0383-41f5-b65e-e2b9199fb399">true</IsActiv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5CCBF68-7395-404D-AE4D-80B03B3EDB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b09e2f-0383-41f5-b65e-e2b9199fb399"/>
    <ds:schemaRef ds:uri="6e9a517d-cacc-4f94-8a1e-c930d5ece0f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E5FFD27-CB9B-40AF-88EF-B9B351231A2F}">
  <ds:schemaRefs>
    <ds:schemaRef ds:uri="http://purl.org/dc/terms/"/>
    <ds:schemaRef ds:uri="http://schemas.microsoft.com/office/2006/documentManagement/types"/>
    <ds:schemaRef ds:uri="http://purl.org/dc/dcmitype/"/>
    <ds:schemaRef ds:uri="http://www.w3.org/XML/1998/namespace"/>
    <ds:schemaRef ds:uri="http://schemas.openxmlformats.org/package/2006/metadata/core-properties"/>
    <ds:schemaRef ds:uri="6e9a517d-cacc-4f94-8a1e-c930d5ece0fd"/>
    <ds:schemaRef ds:uri="34b09e2f-0383-41f5-b65e-e2b9199fb399"/>
    <ds:schemaRef ds:uri="http://schemas.microsoft.com/office/infopath/2007/PartnerControls"/>
    <ds:schemaRef ds:uri="http://schemas.microsoft.com/office/2006/metadata/properties"/>
    <ds:schemaRef ds:uri="http://purl.org/dc/elements/1.1/"/>
  </ds:schemaRefs>
</ds:datastoreItem>
</file>

<file path=customXml/itemProps3.xml><?xml version="1.0" encoding="utf-8"?>
<ds:datastoreItem xmlns:ds="http://schemas.openxmlformats.org/officeDocument/2006/customXml" ds:itemID="{1B1C2343-8524-46C8-9BA9-A4019DB54A4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4715</TotalTime>
  <Words>4801</Words>
  <Application>Microsoft Office PowerPoint</Application>
  <PresentationFormat>On-screen Show (4:3)</PresentationFormat>
  <Paragraphs>322</Paragraphs>
  <Slides>32</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32</vt:i4>
      </vt:variant>
    </vt:vector>
  </HeadingPairs>
  <TitlesOfParts>
    <vt:vector size="35" baseType="lpstr">
      <vt:lpstr>Arial</vt:lpstr>
      <vt:lpstr>Calibri</vt:lpstr>
      <vt:lpstr>PPT Template New Guideline Feb 15 v1</vt:lpstr>
      <vt:lpstr>Miscellaneous Insurance</vt:lpstr>
      <vt:lpstr>Burglary &amp; Housebreaking </vt:lpstr>
      <vt:lpstr>Burglary &amp; Housebreaking </vt:lpstr>
      <vt:lpstr>Burglary &amp; Housebreaking </vt:lpstr>
      <vt:lpstr>Burglary &amp; Housebreaking </vt:lpstr>
      <vt:lpstr>Burglary &amp; Housebreaking </vt:lpstr>
      <vt:lpstr>Burglary &amp; Housebreaking </vt:lpstr>
      <vt:lpstr>Burglary &amp; Housebreaking </vt:lpstr>
      <vt:lpstr>Burglary &amp; Housebreaking </vt:lpstr>
      <vt:lpstr>Burglary &amp; Housebreaking </vt:lpstr>
      <vt:lpstr>Burglary &amp; Housebreaking </vt:lpstr>
      <vt:lpstr>Burglary &amp; Housebreaking </vt:lpstr>
      <vt:lpstr>Burglary &amp; Housebreaking </vt:lpstr>
      <vt:lpstr>Money Insurance </vt:lpstr>
      <vt:lpstr>Money Insurance </vt:lpstr>
      <vt:lpstr>Money Insurance </vt:lpstr>
      <vt:lpstr>Money Insurance </vt:lpstr>
      <vt:lpstr>Money Insurance </vt:lpstr>
      <vt:lpstr>Money Insurance </vt:lpstr>
      <vt:lpstr>Money Insurance </vt:lpstr>
      <vt:lpstr>Money Insurance </vt:lpstr>
      <vt:lpstr>Money Insurance </vt:lpstr>
      <vt:lpstr>Money Insurance </vt:lpstr>
      <vt:lpstr>Money Insurance </vt:lpstr>
      <vt:lpstr>Fidelity Guarantee</vt:lpstr>
      <vt:lpstr>Fidelity Guarantee </vt:lpstr>
      <vt:lpstr>Fidelity Guarantee</vt:lpstr>
      <vt:lpstr>Fidelity Guarantee</vt:lpstr>
      <vt:lpstr>Fidelity Guarantee</vt:lpstr>
      <vt:lpstr>Fidelity Guarantee</vt:lpstr>
      <vt:lpstr>Fidelity Guarantee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Burglary Money Fidelity</dc:title>
  <dc:creator>RAMANATHAN SRIDHAR</dc:creator>
  <cp:lastModifiedBy>PRASHANT SHINDE</cp:lastModifiedBy>
  <cp:revision>516</cp:revision>
  <dcterms:created xsi:type="dcterms:W3CDTF">2015-02-19T12:08:54Z</dcterms:created>
  <dcterms:modified xsi:type="dcterms:W3CDTF">2021-01-07T08:42:59Z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0x010100632E8C04F5C79047B0001AA4FE9C990D</vt:lpwstr>
  </property>
</Properties>
</file>