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8" r:id="rId5"/>
    <p:sldId id="259" r:id="rId6"/>
    <p:sldId id="260" r:id="rId7"/>
    <p:sldId id="264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A1836-59F7-4667-ABB9-3AD0DBEC07B3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1A199-8D54-4056-BC03-17F422247F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627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8977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/>
          <a:srcRect r="21050"/>
          <a:stretch/>
        </p:blipFill>
        <p:spPr>
          <a:xfrm>
            <a:off x="0" y="0"/>
            <a:ext cx="200533" cy="6858000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152401"/>
            <a:ext cx="1981199" cy="693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olo 1"/>
          <p:cNvSpPr>
            <a:spLocks noGrp="1"/>
          </p:cNvSpPr>
          <p:nvPr>
            <p:ph type="ctrTitle" hasCustomPrompt="1"/>
          </p:nvPr>
        </p:nvSpPr>
        <p:spPr>
          <a:xfrm>
            <a:off x="28977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3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24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347300" y="685800"/>
            <a:ext cx="7958500" cy="381000"/>
          </a:xfrm>
          <a:prstGeom prst="rect">
            <a:avLst/>
          </a:prstGeom>
        </p:spPr>
        <p:txBody>
          <a:bodyPr/>
          <a:lstStyle>
            <a:lvl1pPr marL="342900" indent="-342900">
              <a:buNone/>
              <a:def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lvl="0" indent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5152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25152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31470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9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</a:t>
            </a:r>
            <a:endParaRPr lang="it-IT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itchFamily="34" charset="0"/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0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439549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6" name="Segnaposto testo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13770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3388795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622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3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4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590882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347299" y="1600199"/>
            <a:ext cx="8392071" cy="3203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4289516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347663" y="1484313"/>
            <a:ext cx="8291512" cy="3313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icon to add chart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661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: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testo 18"/>
          <p:cNvSpPr>
            <a:spLocks noGrp="1"/>
          </p:cNvSpPr>
          <p:nvPr>
            <p:ph type="body" sz="quarter" idx="14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pitchFamily="34" charset="0"/>
                <a:cs typeface="Arial" pitchFamily="34" charset="0"/>
              </a:defRPr>
            </a:lvl1pPr>
            <a:lvl2pPr>
              <a:defRPr sz="16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1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  <a:buNone/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2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8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857276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rgbClr val="C21C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216246"/>
            <a:ext cx="1777653" cy="69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457200" y="32766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Thanks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4343400"/>
            <a:ext cx="358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lang="en-US" sz="1600" b="0" dirty="0">
                <a:solidFill>
                  <a:schemeClr val="bg1"/>
                </a:solidFill>
                <a:latin typeface="Arial" charset="0"/>
              </a:defRPr>
            </a:lvl1pPr>
          </a:lstStyle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Name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Email address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Contact</a:t>
            </a:r>
            <a:r>
              <a:rPr lang="en-US" sz="1600" b="0" baseline="0" dirty="0" smtClean="0">
                <a:solidFill>
                  <a:schemeClr val="bg1"/>
                </a:solidFill>
              </a:rPr>
              <a:t> Information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baseline="0" dirty="0" smtClean="0">
                <a:solidFill>
                  <a:schemeClr val="bg1"/>
                </a:solidFill>
              </a:rPr>
              <a:t>www.futuregenerali.in</a:t>
            </a:r>
            <a:endParaRPr lang="en-US" sz="1600" b="0" dirty="0" smtClean="0">
              <a:solidFill>
                <a:schemeClr val="bg1"/>
              </a:solidFill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270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165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7" r:id="rId7"/>
    <p:sldLayoutId id="2147483654" r:id="rId8"/>
    <p:sldLayoutId id="2147483656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ctrTitle"/>
          </p:nvPr>
        </p:nvSpPr>
        <p:spPr>
          <a:xfrm>
            <a:off x="300114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Burglary Insurance</a:t>
            </a:r>
            <a:endParaRPr lang="it-IT" dirty="0"/>
          </a:p>
        </p:txBody>
      </p:sp>
      <p:pic>
        <p:nvPicPr>
          <p:cNvPr id="1026" name="Picture 2" descr="https://general.futuregenerali.in/general-insurance/img/slides/BURGLARY%20INSURA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4402330"/>
            <a:ext cx="8851900" cy="2421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37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Burglary &amp; Housebreaking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47663" y="1108075"/>
            <a:ext cx="8391525" cy="4378325"/>
          </a:xfrm>
        </p:spPr>
        <p:txBody>
          <a:bodyPr/>
          <a:lstStyle/>
          <a:p>
            <a:r>
              <a:rPr lang="en-US" dirty="0"/>
              <a:t>Every successful business be it a small or medium enterprise or a retail store, needs complete protection against various risks.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Occurrences </a:t>
            </a:r>
            <a:r>
              <a:rPr lang="en-US" dirty="0"/>
              <a:t>like burglary, housebreaking etc. can cause a severe financial strain on your business.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Although </a:t>
            </a:r>
            <a:r>
              <a:rPr lang="en-US" dirty="0"/>
              <a:t>you cannot completely safeguard your business from such occurrences, you can still take necessary precautions against them.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Burglary </a:t>
            </a:r>
            <a:r>
              <a:rPr lang="en-US" dirty="0"/>
              <a:t>Insurance can assist in safeguarding your assets that you value the most. </a:t>
            </a:r>
          </a:p>
        </p:txBody>
      </p:sp>
      <p:pic>
        <p:nvPicPr>
          <p:cNvPr id="1026" name="Picture 2" descr="http://i.telegraph.co.uk/multimedia/archive/01877/burglar_1877168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99" y="4295447"/>
            <a:ext cx="3851275" cy="2410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6582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What’s </a:t>
            </a:r>
            <a:r>
              <a:rPr lang="en-US" b="1" dirty="0" smtClean="0"/>
              <a:t>Covered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47663" y="1295400"/>
            <a:ext cx="8391525" cy="4378325"/>
          </a:xfrm>
        </p:spPr>
        <p:txBody>
          <a:bodyPr/>
          <a:lstStyle/>
          <a:p>
            <a:r>
              <a:rPr lang="en-US" dirty="0" smtClean="0"/>
              <a:t>Covers </a:t>
            </a:r>
            <a:r>
              <a:rPr lang="en-US" dirty="0"/>
              <a:t>property contained in your premises.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also covers cash, valuables, securities kept in a locked safe or cash box in locked steel cupboard on specific request. 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Policy pays actual loss/damage </a:t>
            </a:r>
            <a:r>
              <a:rPr lang="en-US" dirty="0" smtClean="0"/>
              <a:t>subject </a:t>
            </a:r>
            <a:r>
              <a:rPr lang="en-US" dirty="0"/>
              <a:t>to the limit of Sum Insured. If Sum Insured is not adequate, Policy pays only proportionate loss.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There is also a provision in the Policy to cover bulk items on </a:t>
            </a:r>
            <a:r>
              <a:rPr lang="en-US" b="1" dirty="0"/>
              <a:t>‘first loss’ basis</a:t>
            </a:r>
            <a:r>
              <a:rPr lang="en-US" dirty="0"/>
              <a:t> wherein a percentage of total stock stored can be taken as that exposed to the risk of burglary and housebreaking. The premium is charged on this percentage selected only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0" name="Picture 2" descr="http://www.locksmithsmelbourne.biz/wp-content/uploads/2015/06/burglary-crime-burglar-opening-a-door-1038x57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4800600"/>
            <a:ext cx="3505200" cy="1944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4381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Additional covers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osts </a:t>
            </a:r>
            <a:r>
              <a:rPr lang="en-US" dirty="0"/>
              <a:t>for changing locks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Cost </a:t>
            </a:r>
            <a:r>
              <a:rPr lang="en-US" dirty="0"/>
              <a:t>for repair of damage to your </a:t>
            </a:r>
            <a:r>
              <a:rPr lang="en-US" dirty="0" smtClean="0"/>
              <a:t>premises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Riot</a:t>
            </a:r>
            <a:r>
              <a:rPr lang="en-US" dirty="0"/>
              <a:t>, Strike, Malicious Damage cover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on </a:t>
            </a:r>
            <a:r>
              <a:rPr lang="en-US" dirty="0"/>
              <a:t>payment of additional premium</a:t>
            </a:r>
          </a:p>
          <a:p>
            <a:endParaRPr lang="en-US" dirty="0"/>
          </a:p>
        </p:txBody>
      </p:sp>
      <p:pic>
        <p:nvPicPr>
          <p:cNvPr id="3074" name="Picture 2" descr="http://dclocksmithpros.com/wp-content/uploads/2015/09/change-repair-loc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895600"/>
            <a:ext cx="3423369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46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What's Not </a:t>
            </a:r>
            <a:r>
              <a:rPr lang="en-US" b="1" dirty="0" smtClean="0"/>
              <a:t>Covered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Destruction </a:t>
            </a:r>
            <a:r>
              <a:rPr lang="en-US" dirty="0"/>
              <a:t>damage or loss if the premises have been unoccupied for longer than 7</a:t>
            </a:r>
            <a:r>
              <a:rPr lang="en-US" dirty="0" smtClean="0"/>
              <a:t> </a:t>
            </a:r>
            <a:r>
              <a:rPr lang="en-US" dirty="0"/>
              <a:t>continuous </a:t>
            </a:r>
            <a:r>
              <a:rPr lang="en-US" dirty="0" smtClean="0"/>
              <a:t>days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Nuclear activity, weapons, waste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War</a:t>
            </a:r>
            <a:r>
              <a:rPr lang="en-US" dirty="0"/>
              <a:t>, invasion, act of foreign enemy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Confiscation</a:t>
            </a:r>
            <a:r>
              <a:rPr lang="en-US" dirty="0"/>
              <a:t>, </a:t>
            </a:r>
            <a:r>
              <a:rPr lang="en-US" dirty="0" err="1" smtClean="0"/>
              <a:t>nationalisation</a:t>
            </a:r>
            <a:r>
              <a:rPr lang="en-US" dirty="0" smtClean="0"/>
              <a:t> </a:t>
            </a:r>
            <a:r>
              <a:rPr lang="en-US" dirty="0"/>
              <a:t>by government authority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Consequential </a:t>
            </a:r>
            <a:r>
              <a:rPr lang="en-US" dirty="0"/>
              <a:t>loss of any type.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Riots </a:t>
            </a:r>
            <a:r>
              <a:rPr lang="en-US" dirty="0"/>
              <a:t>strikes civil </a:t>
            </a:r>
            <a:r>
              <a:rPr lang="en-US" dirty="0" smtClean="0"/>
              <a:t>commotion</a:t>
            </a:r>
            <a:endParaRPr lang="en-US" dirty="0"/>
          </a:p>
          <a:p>
            <a:endParaRPr lang="en-US" dirty="0"/>
          </a:p>
        </p:txBody>
      </p:sp>
      <p:pic>
        <p:nvPicPr>
          <p:cNvPr id="4098" name="Picture 2" descr="http://www.managementtrust.com/Portals/25103/images/TheftPreventi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850" y="2152650"/>
            <a:ext cx="325755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951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Claim Notification and Proof of </a:t>
            </a:r>
            <a:r>
              <a:rPr lang="en-US" b="1" dirty="0" smtClean="0"/>
              <a:t>Loss</a:t>
            </a:r>
            <a:endParaRPr lang="en-US" dirty="0"/>
          </a:p>
        </p:txBody>
      </p:sp>
      <p:pic>
        <p:nvPicPr>
          <p:cNvPr id="2050" name="Picture 2" descr="https://general.futuregenerali.in/general-insurance/img/claims/Other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1828800"/>
            <a:ext cx="9296400" cy="232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://insurancezone.co.za/wp-content/themes/eohdigitalresponsive/core/images/burglary_theft_clai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648200"/>
            <a:ext cx="5781675" cy="145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77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Document </a:t>
            </a:r>
            <a:r>
              <a:rPr lang="en-US" b="1" dirty="0" smtClean="0"/>
              <a:t>Checklist for Claims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Duly completed claim form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Copy of the complaint lodged duly acknowledged by the police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FIR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Final investigation report from Police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Non traceable certificate issued by the police authority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Estimate of loss.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Copy of all invoices, price list, based on which quantum of loss is arrived &amp; supporting bills.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Letter of indemnity and subrogation form from insured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dirty="0"/>
              <a:t>Stock statement a day before the date of loss.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 algn="just"/>
            <a:r>
              <a:rPr lang="en-US" dirty="0" smtClean="0"/>
              <a:t>The </a:t>
            </a:r>
            <a:r>
              <a:rPr lang="en-US" dirty="0"/>
              <a:t>list is indicative and where the circumstances of loss necessitate submission of any further documents, the Insurer/surveyor shall advise the insured of the same within 7 days of being informed of the loss.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19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9477894"/>
      </p:ext>
    </p:extLst>
  </p:cSld>
  <p:clrMapOvr>
    <a:masterClrMapping/>
  </p:clrMapOvr>
</p:sld>
</file>

<file path=ppt/theme/theme1.xml><?xml version="1.0" encoding="utf-8"?>
<a:theme xmlns:a="http://schemas.openxmlformats.org/drawingml/2006/main" name="PPT Template New Guideline Feb 15 v1">
  <a:themeElements>
    <a:clrScheme name="Red 1.0 Primary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21B17"/>
      </a:accent1>
      <a:accent2>
        <a:srgbClr val="C21B17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Active xmlns="34b09e2f-0383-41f5-b65e-e2b9199fb399">true</IsActi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E8C04F5C79047B0001AA4FE9C990D" ma:contentTypeVersion="2" ma:contentTypeDescription="Create a new document." ma:contentTypeScope="" ma:versionID="00f1901ad16a6ed1cc0136e9432b104e">
  <xsd:schema xmlns:xsd="http://www.w3.org/2001/XMLSchema" xmlns:xs="http://www.w3.org/2001/XMLSchema" xmlns:p="http://schemas.microsoft.com/office/2006/metadata/properties" xmlns:ns2="34b09e2f-0383-41f5-b65e-e2b9199fb399" xmlns:ns3="6e9a517d-cacc-4f94-8a1e-c930d5ece0fd" targetNamespace="http://schemas.microsoft.com/office/2006/metadata/properties" ma:root="true" ma:fieldsID="a6dd8442beca57d8f178589b703e9192" ns2:_="" ns3:_="">
    <xsd:import namespace="34b09e2f-0383-41f5-b65e-e2b9199fb399"/>
    <xsd:import namespace="6e9a517d-cacc-4f94-8a1e-c930d5ece0fd"/>
    <xsd:element name="properties">
      <xsd:complexType>
        <xsd:sequence>
          <xsd:element name="documentManagement">
            <xsd:complexType>
              <xsd:all>
                <xsd:element ref="ns2:IsActiv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09e2f-0383-41f5-b65e-e2b9199fb399" elementFormDefault="qualified">
    <xsd:import namespace="http://schemas.microsoft.com/office/2006/documentManagement/types"/>
    <xsd:import namespace="http://schemas.microsoft.com/office/infopath/2007/PartnerControls"/>
    <xsd:element name="IsActive" ma:index="8" nillable="true" ma:displayName="IsActive" ma:default="1" ma:internalName="IsActi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9a517d-cacc-4f94-8a1e-c930d5ece0f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76EBA1-AA84-4329-8F43-59E0A52075AC}">
  <ds:schemaRefs>
    <ds:schemaRef ds:uri="http://purl.org/dc/terms/"/>
    <ds:schemaRef ds:uri="34b09e2f-0383-41f5-b65e-e2b9199fb399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6e9a517d-cacc-4f94-8a1e-c930d5ece0f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00A33FE-DB62-49FA-99A4-432B636716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67987A-6213-4367-AE77-9561925898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b09e2f-0383-41f5-b65e-e2b9199fb399"/>
    <ds:schemaRef ds:uri="6e9a517d-cacc-4f94-8a1e-c930d5ece0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Template New Guideline Feb 15 v1</Template>
  <TotalTime>66</TotalTime>
  <Words>377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PPT Template New Guideline Feb 15 v1</vt:lpstr>
      <vt:lpstr>Burglary Insurance</vt:lpstr>
      <vt:lpstr>Burglary &amp; Housebreaking</vt:lpstr>
      <vt:lpstr>What’s Covered</vt:lpstr>
      <vt:lpstr>Additional covers</vt:lpstr>
      <vt:lpstr>What's Not Covered</vt:lpstr>
      <vt:lpstr>Claim Notification and Proof of Loss</vt:lpstr>
      <vt:lpstr>Document Checklist for Claims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Burglary Insurance</dc:title>
  <dc:creator>SAKTHIVEL MURUGAN</dc:creator>
  <cp:lastModifiedBy>PRASHANT SHINDE</cp:lastModifiedBy>
  <cp:revision>14</cp:revision>
  <dcterms:created xsi:type="dcterms:W3CDTF">2015-07-16T10:26:48Z</dcterms:created>
  <dcterms:modified xsi:type="dcterms:W3CDTF">2021-01-07T08:41:55Z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0x010100632E8C04F5C79047B0001AA4FE9C990D</vt:lpwstr>
  </property>
</Properties>
</file>