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7"/>
  </p:notesMasterIdLst>
  <p:sldIdLst>
    <p:sldId id="256" r:id="rId5"/>
    <p:sldId id="275" r:id="rId6"/>
    <p:sldId id="307" r:id="rId7"/>
    <p:sldId id="269" r:id="rId8"/>
    <p:sldId id="270" r:id="rId9"/>
    <p:sldId id="271" r:id="rId10"/>
    <p:sldId id="273" r:id="rId11"/>
    <p:sldId id="274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2" r:id="rId21"/>
    <p:sldId id="311" r:id="rId22"/>
    <p:sldId id="285" r:id="rId23"/>
    <p:sldId id="309" r:id="rId24"/>
    <p:sldId id="310" r:id="rId25"/>
    <p:sldId id="286" r:id="rId26"/>
    <p:sldId id="287" r:id="rId27"/>
    <p:sldId id="312" r:id="rId28"/>
    <p:sldId id="288" r:id="rId29"/>
    <p:sldId id="289" r:id="rId30"/>
    <p:sldId id="290" r:id="rId31"/>
    <p:sldId id="313" r:id="rId32"/>
    <p:sldId id="338" r:id="rId33"/>
    <p:sldId id="315" r:id="rId34"/>
    <p:sldId id="316" r:id="rId35"/>
    <p:sldId id="317" r:id="rId36"/>
    <p:sldId id="292" r:id="rId37"/>
    <p:sldId id="293" r:id="rId38"/>
    <p:sldId id="291" r:id="rId39"/>
    <p:sldId id="294" r:id="rId40"/>
    <p:sldId id="295" r:id="rId41"/>
    <p:sldId id="298" r:id="rId42"/>
    <p:sldId id="297" r:id="rId43"/>
    <p:sldId id="299" r:id="rId44"/>
    <p:sldId id="300" r:id="rId45"/>
    <p:sldId id="329" r:id="rId46"/>
    <p:sldId id="318" r:id="rId47"/>
    <p:sldId id="327" r:id="rId48"/>
    <p:sldId id="319" r:id="rId49"/>
    <p:sldId id="322" r:id="rId50"/>
    <p:sldId id="323" r:id="rId51"/>
    <p:sldId id="328" r:id="rId52"/>
    <p:sldId id="324" r:id="rId53"/>
    <p:sldId id="325" r:id="rId54"/>
    <p:sldId id="326" r:id="rId55"/>
    <p:sldId id="304" r:id="rId56"/>
    <p:sldId id="305" r:id="rId57"/>
    <p:sldId id="306" r:id="rId58"/>
    <p:sldId id="331" r:id="rId59"/>
    <p:sldId id="330" r:id="rId60"/>
    <p:sldId id="332" r:id="rId61"/>
    <p:sldId id="333" r:id="rId62"/>
    <p:sldId id="334" r:id="rId63"/>
    <p:sldId id="335" r:id="rId64"/>
    <p:sldId id="336" r:id="rId65"/>
    <p:sldId id="33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97E71-7AB4-495E-9606-BA77A4AC09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AC25A-2B2E-48C5-BA83-E40627083327}">
      <dgm:prSet phldrT="[Text]" custT="1"/>
      <dgm:spPr/>
      <dgm:t>
        <a:bodyPr/>
        <a:lstStyle/>
        <a:p>
          <a:r>
            <a:rPr lang="en-US" sz="1600" dirty="0" smtClean="0"/>
            <a:t>Fire</a:t>
          </a:r>
          <a:endParaRPr lang="en-US" sz="1600" dirty="0"/>
        </a:p>
      </dgm:t>
    </dgm:pt>
    <dgm:pt modelId="{F067B066-BF7C-472F-9B97-C248CED2C78C}" type="parTrans" cxnId="{D8D60A36-7FBF-41A8-846E-9A4895528196}">
      <dgm:prSet/>
      <dgm:spPr/>
      <dgm:t>
        <a:bodyPr/>
        <a:lstStyle/>
        <a:p>
          <a:endParaRPr lang="en-US"/>
        </a:p>
      </dgm:t>
    </dgm:pt>
    <dgm:pt modelId="{F8D9E0E9-1310-437D-8C7F-6C4817707320}" type="sibTrans" cxnId="{D8D60A36-7FBF-41A8-846E-9A4895528196}">
      <dgm:prSet/>
      <dgm:spPr/>
      <dgm:t>
        <a:bodyPr/>
        <a:lstStyle/>
        <a:p>
          <a:endParaRPr lang="en-US"/>
        </a:p>
      </dgm:t>
    </dgm:pt>
    <dgm:pt modelId="{F16A84FA-B9AD-4F6A-9D29-D1932BE75B8F}">
      <dgm:prSet custT="1"/>
      <dgm:spPr/>
      <dgm:t>
        <a:bodyPr/>
        <a:lstStyle/>
        <a:p>
          <a:r>
            <a:rPr lang="en-US" sz="1600" smtClean="0"/>
            <a:t>Lightening</a:t>
          </a:r>
          <a:endParaRPr lang="en-US" sz="1600" dirty="0" smtClean="0"/>
        </a:p>
      </dgm:t>
    </dgm:pt>
    <dgm:pt modelId="{20E4E43A-72AF-4174-A9E0-6CC987FF39AC}" type="parTrans" cxnId="{9E05E428-AB91-4E63-AA43-BC0D79DCEA54}">
      <dgm:prSet/>
      <dgm:spPr/>
      <dgm:t>
        <a:bodyPr/>
        <a:lstStyle/>
        <a:p>
          <a:endParaRPr lang="en-US"/>
        </a:p>
      </dgm:t>
    </dgm:pt>
    <dgm:pt modelId="{40316F5F-5108-4675-8BCE-E26E1309EE63}" type="sibTrans" cxnId="{9E05E428-AB91-4E63-AA43-BC0D79DCEA54}">
      <dgm:prSet/>
      <dgm:spPr/>
      <dgm:t>
        <a:bodyPr/>
        <a:lstStyle/>
        <a:p>
          <a:endParaRPr lang="en-US"/>
        </a:p>
      </dgm:t>
    </dgm:pt>
    <dgm:pt modelId="{D69E391A-F0B2-46C5-A372-CACDB3313212}">
      <dgm:prSet custT="1"/>
      <dgm:spPr/>
      <dgm:t>
        <a:bodyPr/>
        <a:lstStyle/>
        <a:p>
          <a:r>
            <a:rPr lang="en-US" sz="1600" smtClean="0"/>
            <a:t>Explosion/Implosion</a:t>
          </a:r>
          <a:endParaRPr lang="en-US" sz="1600" dirty="0" smtClean="0"/>
        </a:p>
      </dgm:t>
    </dgm:pt>
    <dgm:pt modelId="{1D9025DC-032C-4B51-BB13-F34E21054E08}" type="parTrans" cxnId="{11604D7D-ED8B-42CF-A342-28B7A9D77441}">
      <dgm:prSet/>
      <dgm:spPr/>
      <dgm:t>
        <a:bodyPr/>
        <a:lstStyle/>
        <a:p>
          <a:endParaRPr lang="en-US"/>
        </a:p>
      </dgm:t>
    </dgm:pt>
    <dgm:pt modelId="{A47F5613-73A4-42FC-ABEE-41ED88F8D59A}" type="sibTrans" cxnId="{11604D7D-ED8B-42CF-A342-28B7A9D77441}">
      <dgm:prSet/>
      <dgm:spPr/>
      <dgm:t>
        <a:bodyPr/>
        <a:lstStyle/>
        <a:p>
          <a:endParaRPr lang="en-US"/>
        </a:p>
      </dgm:t>
    </dgm:pt>
    <dgm:pt modelId="{FB780E9F-53BF-4919-9743-3A144DA8DB73}">
      <dgm:prSet custT="1"/>
      <dgm:spPr/>
      <dgm:t>
        <a:bodyPr/>
        <a:lstStyle/>
        <a:p>
          <a:r>
            <a:rPr lang="en-US" sz="1600" smtClean="0"/>
            <a:t>Aircraft Damage</a:t>
          </a:r>
          <a:endParaRPr lang="en-US" sz="1600" dirty="0" smtClean="0"/>
        </a:p>
      </dgm:t>
    </dgm:pt>
    <dgm:pt modelId="{DBF21254-B3B1-49A4-A69F-C0C0DDB6B681}" type="parTrans" cxnId="{793F58B5-7B04-4AC1-8BA8-9440BC056650}">
      <dgm:prSet/>
      <dgm:spPr/>
      <dgm:t>
        <a:bodyPr/>
        <a:lstStyle/>
        <a:p>
          <a:endParaRPr lang="en-US"/>
        </a:p>
      </dgm:t>
    </dgm:pt>
    <dgm:pt modelId="{BECDF27E-8BC0-4308-9ABB-E201AA5EDF31}" type="sibTrans" cxnId="{793F58B5-7B04-4AC1-8BA8-9440BC056650}">
      <dgm:prSet/>
      <dgm:spPr/>
      <dgm:t>
        <a:bodyPr/>
        <a:lstStyle/>
        <a:p>
          <a:endParaRPr lang="en-US"/>
        </a:p>
      </dgm:t>
    </dgm:pt>
    <dgm:pt modelId="{FC4932EE-00E3-48C6-B5A2-8533389671F3}">
      <dgm:prSet custT="1"/>
      <dgm:spPr/>
      <dgm:t>
        <a:bodyPr/>
        <a:lstStyle/>
        <a:p>
          <a:r>
            <a:rPr lang="en-US" sz="1600" smtClean="0"/>
            <a:t>Riot, Strike and Malicious Damage</a:t>
          </a:r>
          <a:endParaRPr lang="en-US" sz="1600" dirty="0" smtClean="0"/>
        </a:p>
      </dgm:t>
    </dgm:pt>
    <dgm:pt modelId="{2CFA5C09-D2A9-4774-9658-35F4D1B94C20}" type="parTrans" cxnId="{110F3EE4-2251-4DCC-9F9B-34D28B8F7DE8}">
      <dgm:prSet/>
      <dgm:spPr/>
      <dgm:t>
        <a:bodyPr/>
        <a:lstStyle/>
        <a:p>
          <a:endParaRPr lang="en-US"/>
        </a:p>
      </dgm:t>
    </dgm:pt>
    <dgm:pt modelId="{70343160-3D74-41CB-AF72-CD0D22A76675}" type="sibTrans" cxnId="{110F3EE4-2251-4DCC-9F9B-34D28B8F7DE8}">
      <dgm:prSet/>
      <dgm:spPr/>
      <dgm:t>
        <a:bodyPr/>
        <a:lstStyle/>
        <a:p>
          <a:endParaRPr lang="en-US"/>
        </a:p>
      </dgm:t>
    </dgm:pt>
    <dgm:pt modelId="{762928C3-41CF-4A76-96CB-F5DFDDA778CB}">
      <dgm:prSet custT="1"/>
      <dgm:spPr/>
      <dgm:t>
        <a:bodyPr/>
        <a:lstStyle/>
        <a:p>
          <a:r>
            <a:rPr lang="en-US" sz="1600" dirty="0" smtClean="0"/>
            <a:t>Storm, Cyclone, Typhoon, Tempest, Hurricane, Tornado, Flood and Inundation</a:t>
          </a:r>
        </a:p>
      </dgm:t>
    </dgm:pt>
    <dgm:pt modelId="{94685398-D9F5-4367-8A5E-A0E7565A5942}" type="parTrans" cxnId="{4E8111C8-68F0-45E4-8048-1D81D4D7BC9D}">
      <dgm:prSet/>
      <dgm:spPr/>
      <dgm:t>
        <a:bodyPr/>
        <a:lstStyle/>
        <a:p>
          <a:endParaRPr lang="en-US"/>
        </a:p>
      </dgm:t>
    </dgm:pt>
    <dgm:pt modelId="{FBA26CB8-CD53-45A5-AE82-4708A6823AD9}" type="sibTrans" cxnId="{4E8111C8-68F0-45E4-8048-1D81D4D7BC9D}">
      <dgm:prSet/>
      <dgm:spPr/>
      <dgm:t>
        <a:bodyPr/>
        <a:lstStyle/>
        <a:p>
          <a:endParaRPr lang="en-US"/>
        </a:p>
      </dgm:t>
    </dgm:pt>
    <dgm:pt modelId="{A588EC4C-F641-4AD7-B8AC-E7032A8AB0DF}">
      <dgm:prSet custT="1"/>
      <dgm:spPr/>
      <dgm:t>
        <a:bodyPr/>
        <a:lstStyle/>
        <a:p>
          <a:r>
            <a:rPr lang="en-US" sz="1600" smtClean="0"/>
            <a:t>Impact Damage</a:t>
          </a:r>
          <a:endParaRPr lang="en-US" sz="1600" dirty="0" smtClean="0"/>
        </a:p>
      </dgm:t>
    </dgm:pt>
    <dgm:pt modelId="{634965BA-37A9-4A69-BFB0-7ECB839E8305}" type="parTrans" cxnId="{66BA285B-8C37-4768-9E6E-22CD6451F4EE}">
      <dgm:prSet/>
      <dgm:spPr/>
      <dgm:t>
        <a:bodyPr/>
        <a:lstStyle/>
        <a:p>
          <a:endParaRPr lang="en-US"/>
        </a:p>
      </dgm:t>
    </dgm:pt>
    <dgm:pt modelId="{EF2E39A9-5EA2-416E-9883-4402EFD7AC32}" type="sibTrans" cxnId="{66BA285B-8C37-4768-9E6E-22CD6451F4EE}">
      <dgm:prSet/>
      <dgm:spPr/>
      <dgm:t>
        <a:bodyPr/>
        <a:lstStyle/>
        <a:p>
          <a:endParaRPr lang="en-US"/>
        </a:p>
      </dgm:t>
    </dgm:pt>
    <dgm:pt modelId="{6BA0C380-AD83-4FBB-8D8B-B4905B0D80FD}">
      <dgm:prSet custT="1"/>
      <dgm:spPr/>
      <dgm:t>
        <a:bodyPr/>
        <a:lstStyle/>
        <a:p>
          <a:r>
            <a:rPr lang="en-US" sz="1600" smtClean="0"/>
            <a:t>Subsidence and Landslide including Rock Sildes</a:t>
          </a:r>
          <a:endParaRPr lang="en-US" sz="1600" dirty="0" smtClean="0"/>
        </a:p>
      </dgm:t>
    </dgm:pt>
    <dgm:pt modelId="{8977E6A8-84D5-4216-8406-54780C8F3928}" type="parTrans" cxnId="{766BE4BE-77D8-4EE2-831B-EAFF137934CE}">
      <dgm:prSet/>
      <dgm:spPr/>
      <dgm:t>
        <a:bodyPr/>
        <a:lstStyle/>
        <a:p>
          <a:endParaRPr lang="en-US"/>
        </a:p>
      </dgm:t>
    </dgm:pt>
    <dgm:pt modelId="{32AF172A-02EF-4B56-84D6-39A0B94D6203}" type="sibTrans" cxnId="{766BE4BE-77D8-4EE2-831B-EAFF137934CE}">
      <dgm:prSet/>
      <dgm:spPr/>
      <dgm:t>
        <a:bodyPr/>
        <a:lstStyle/>
        <a:p>
          <a:endParaRPr lang="en-US"/>
        </a:p>
      </dgm:t>
    </dgm:pt>
    <dgm:pt modelId="{3F45D2EC-CBBB-468B-A5A1-D1D054E0ADAB}">
      <dgm:prSet custT="1"/>
      <dgm:spPr/>
      <dgm:t>
        <a:bodyPr/>
        <a:lstStyle/>
        <a:p>
          <a:r>
            <a:rPr lang="en-US" sz="1600" dirty="0" smtClean="0"/>
            <a:t>Bursting and or Overflowing of water tanks</a:t>
          </a:r>
        </a:p>
      </dgm:t>
    </dgm:pt>
    <dgm:pt modelId="{BB52EF2B-B645-4635-9589-E6FBC7380193}" type="parTrans" cxnId="{A47D51B0-147F-452E-9B2B-9379F574298E}">
      <dgm:prSet/>
      <dgm:spPr/>
      <dgm:t>
        <a:bodyPr/>
        <a:lstStyle/>
        <a:p>
          <a:endParaRPr lang="en-US"/>
        </a:p>
      </dgm:t>
    </dgm:pt>
    <dgm:pt modelId="{00755D67-5050-4077-8E11-12228FC32388}" type="sibTrans" cxnId="{A47D51B0-147F-452E-9B2B-9379F574298E}">
      <dgm:prSet/>
      <dgm:spPr/>
      <dgm:t>
        <a:bodyPr/>
        <a:lstStyle/>
        <a:p>
          <a:endParaRPr lang="en-US"/>
        </a:p>
      </dgm:t>
    </dgm:pt>
    <dgm:pt modelId="{8B688B89-85CE-47BC-9C0E-D7B2CA26D361}">
      <dgm:prSet custT="1"/>
      <dgm:spPr/>
      <dgm:t>
        <a:bodyPr/>
        <a:lstStyle/>
        <a:p>
          <a:r>
            <a:rPr lang="en-US" sz="1600" smtClean="0"/>
            <a:t>Missile Testing Operations</a:t>
          </a:r>
          <a:endParaRPr lang="en-US" sz="1600" dirty="0" smtClean="0"/>
        </a:p>
      </dgm:t>
    </dgm:pt>
    <dgm:pt modelId="{702FBB5E-F973-404D-B690-C6566A905C3E}" type="parTrans" cxnId="{AB59F23E-02E4-4B22-839A-23A60BAFC652}">
      <dgm:prSet/>
      <dgm:spPr/>
      <dgm:t>
        <a:bodyPr/>
        <a:lstStyle/>
        <a:p>
          <a:endParaRPr lang="en-US"/>
        </a:p>
      </dgm:t>
    </dgm:pt>
    <dgm:pt modelId="{48E4B0E5-BE2D-4C26-B729-CFA0660CFBC1}" type="sibTrans" cxnId="{AB59F23E-02E4-4B22-839A-23A60BAFC652}">
      <dgm:prSet/>
      <dgm:spPr/>
      <dgm:t>
        <a:bodyPr/>
        <a:lstStyle/>
        <a:p>
          <a:endParaRPr lang="en-US"/>
        </a:p>
      </dgm:t>
    </dgm:pt>
    <dgm:pt modelId="{BA84BD28-2CF9-4249-8FE7-AD205FE9E6A2}">
      <dgm:prSet custT="1"/>
      <dgm:spPr/>
      <dgm:t>
        <a:bodyPr/>
        <a:lstStyle/>
        <a:p>
          <a:r>
            <a:rPr lang="en-US" sz="1600" smtClean="0"/>
            <a:t>Leakage from Automatic Sprinkler Installations</a:t>
          </a:r>
          <a:endParaRPr lang="en-US" sz="1600" dirty="0" smtClean="0"/>
        </a:p>
      </dgm:t>
    </dgm:pt>
    <dgm:pt modelId="{BB4A79B1-98BC-40A0-BAF9-1492A57FF008}" type="parTrans" cxnId="{DA3918B8-F815-47D9-AE2E-2DC420926336}">
      <dgm:prSet/>
      <dgm:spPr/>
      <dgm:t>
        <a:bodyPr/>
        <a:lstStyle/>
        <a:p>
          <a:endParaRPr lang="en-US"/>
        </a:p>
      </dgm:t>
    </dgm:pt>
    <dgm:pt modelId="{E74BAE51-EA17-4ADE-89D2-322680439B6C}" type="sibTrans" cxnId="{DA3918B8-F815-47D9-AE2E-2DC420926336}">
      <dgm:prSet/>
      <dgm:spPr/>
      <dgm:t>
        <a:bodyPr/>
        <a:lstStyle/>
        <a:p>
          <a:endParaRPr lang="en-US"/>
        </a:p>
      </dgm:t>
    </dgm:pt>
    <dgm:pt modelId="{705E77B1-D49C-4912-98AA-E49F15AC1BAA}">
      <dgm:prSet custT="1"/>
      <dgm:spPr/>
      <dgm:t>
        <a:bodyPr/>
        <a:lstStyle/>
        <a:p>
          <a:r>
            <a:rPr lang="en-US" sz="1600" smtClean="0"/>
            <a:t>Bush Fire</a:t>
          </a:r>
          <a:endParaRPr lang="en-US" sz="1600" dirty="0" smtClean="0"/>
        </a:p>
      </dgm:t>
    </dgm:pt>
    <dgm:pt modelId="{2EA3CD21-2CB1-4945-8699-309E107ACD47}" type="parTrans" cxnId="{602A8B7F-626C-4AE9-85D2-F3685A85DDC1}">
      <dgm:prSet/>
      <dgm:spPr/>
      <dgm:t>
        <a:bodyPr/>
        <a:lstStyle/>
        <a:p>
          <a:endParaRPr lang="en-US"/>
        </a:p>
      </dgm:t>
    </dgm:pt>
    <dgm:pt modelId="{EBCEA3DB-2A93-4EB1-89B7-5E2D2BBD527D}" type="sibTrans" cxnId="{602A8B7F-626C-4AE9-85D2-F3685A85DDC1}">
      <dgm:prSet/>
      <dgm:spPr/>
      <dgm:t>
        <a:bodyPr/>
        <a:lstStyle/>
        <a:p>
          <a:endParaRPr lang="en-US"/>
        </a:p>
      </dgm:t>
    </dgm:pt>
    <dgm:pt modelId="{EF40ADA4-47EE-46F0-919C-230E20B4026D}">
      <dgm:prSet custT="1"/>
      <dgm:spPr/>
      <dgm:t>
        <a:bodyPr/>
        <a:lstStyle/>
        <a:p>
          <a:pPr algn="ctr"/>
          <a:r>
            <a:rPr lang="en-US" sz="1600" dirty="0" smtClean="0"/>
            <a:t>Earthquake</a:t>
          </a:r>
        </a:p>
      </dgm:t>
    </dgm:pt>
    <dgm:pt modelId="{C95201DA-778B-491A-9F1F-438DBBE67236}" type="parTrans" cxnId="{B098DB58-4B1C-42A8-B657-25E4D203358D}">
      <dgm:prSet/>
      <dgm:spPr/>
      <dgm:t>
        <a:bodyPr/>
        <a:lstStyle/>
        <a:p>
          <a:endParaRPr lang="en-US"/>
        </a:p>
      </dgm:t>
    </dgm:pt>
    <dgm:pt modelId="{AD7C221C-9B17-4F41-B521-FD80CCF7D996}" type="sibTrans" cxnId="{B098DB58-4B1C-42A8-B657-25E4D203358D}">
      <dgm:prSet/>
      <dgm:spPr/>
      <dgm:t>
        <a:bodyPr/>
        <a:lstStyle/>
        <a:p>
          <a:endParaRPr lang="en-US"/>
        </a:p>
      </dgm:t>
    </dgm:pt>
    <dgm:pt modelId="{125C918A-AF69-40A6-9311-CB227763EC99}">
      <dgm:prSet custT="1"/>
      <dgm:spPr/>
      <dgm:t>
        <a:bodyPr/>
        <a:lstStyle/>
        <a:p>
          <a:pPr algn="ctr"/>
          <a:r>
            <a:rPr lang="en-US" sz="1600" dirty="0" smtClean="0"/>
            <a:t>Terrorism (if opted)</a:t>
          </a:r>
        </a:p>
      </dgm:t>
    </dgm:pt>
    <dgm:pt modelId="{EF86C19D-E14A-4291-A3CF-DB2398BD3532}" type="parTrans" cxnId="{B8476CB6-A95B-4567-948D-13B40F642460}">
      <dgm:prSet/>
      <dgm:spPr/>
      <dgm:t>
        <a:bodyPr/>
        <a:lstStyle/>
        <a:p>
          <a:endParaRPr lang="en-US"/>
        </a:p>
      </dgm:t>
    </dgm:pt>
    <dgm:pt modelId="{AAEDFD62-16E3-4B75-A64A-7F4D3A4F764B}" type="sibTrans" cxnId="{B8476CB6-A95B-4567-948D-13B40F642460}">
      <dgm:prSet/>
      <dgm:spPr/>
      <dgm:t>
        <a:bodyPr/>
        <a:lstStyle/>
        <a:p>
          <a:endParaRPr lang="en-US"/>
        </a:p>
      </dgm:t>
    </dgm:pt>
    <dgm:pt modelId="{10C41738-1A97-4BF5-99F5-8A5FBBCA335F}" type="pres">
      <dgm:prSet presAssocID="{46297E71-7AB4-495E-9606-BA77A4AC09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E8D0D-D975-47E6-878A-62AED7B7372D}" type="pres">
      <dgm:prSet presAssocID="{EFCAC25A-2B2E-48C5-BA83-E40627083327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BF020-7D43-497F-BFEE-3A4F4E62455A}" type="pres">
      <dgm:prSet presAssocID="{F8D9E0E9-1310-437D-8C7F-6C4817707320}" presName="sibTrans" presStyleCnt="0"/>
      <dgm:spPr/>
    </dgm:pt>
    <dgm:pt modelId="{A5C674F6-B041-4438-B4E8-BF823F038258}" type="pres">
      <dgm:prSet presAssocID="{F16A84FA-B9AD-4F6A-9D29-D1932BE75B8F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16A92-324E-4EF9-92AC-30EF4351116C}" type="pres">
      <dgm:prSet presAssocID="{40316F5F-5108-4675-8BCE-E26E1309EE63}" presName="sibTrans" presStyleCnt="0"/>
      <dgm:spPr/>
    </dgm:pt>
    <dgm:pt modelId="{D3AAA62A-9B32-4F10-A2A0-7A3866728022}" type="pres">
      <dgm:prSet presAssocID="{D69E391A-F0B2-46C5-A372-CACDB3313212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4605A-517F-40E8-8C5E-B1FC8027E285}" type="pres">
      <dgm:prSet presAssocID="{A47F5613-73A4-42FC-ABEE-41ED88F8D59A}" presName="sibTrans" presStyleCnt="0"/>
      <dgm:spPr/>
    </dgm:pt>
    <dgm:pt modelId="{5E167CB5-E36F-4D7A-9615-F555A3097595}" type="pres">
      <dgm:prSet presAssocID="{FB780E9F-53BF-4919-9743-3A144DA8DB73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0522D-0C12-44A8-80A1-BB3EC81C023C}" type="pres">
      <dgm:prSet presAssocID="{BECDF27E-8BC0-4308-9ABB-E201AA5EDF31}" presName="sibTrans" presStyleCnt="0"/>
      <dgm:spPr/>
    </dgm:pt>
    <dgm:pt modelId="{5A648032-0FE2-4655-87FC-639F456F87AD}" type="pres">
      <dgm:prSet presAssocID="{FC4932EE-00E3-48C6-B5A2-8533389671F3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D3D39-ABEF-461B-9AC5-CF29699386C4}" type="pres">
      <dgm:prSet presAssocID="{70343160-3D74-41CB-AF72-CD0D22A76675}" presName="sibTrans" presStyleCnt="0"/>
      <dgm:spPr/>
    </dgm:pt>
    <dgm:pt modelId="{B2AFB341-2F08-450A-AB5B-9FEECDD4B8D0}" type="pres">
      <dgm:prSet presAssocID="{762928C3-41CF-4A76-96CB-F5DFDDA778CB}" presName="node" presStyleLbl="node1" presStyleIdx="5" presStyleCnt="14" custLinFactNeighborX="510" custLinFactNeighborY="-3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80498-EFAA-4992-AD9B-5FFEE0CC197F}" type="pres">
      <dgm:prSet presAssocID="{FBA26CB8-CD53-45A5-AE82-4708A6823AD9}" presName="sibTrans" presStyleCnt="0"/>
      <dgm:spPr/>
    </dgm:pt>
    <dgm:pt modelId="{A9EF0E98-0B3B-49BA-8A2B-2C82C5E0A6B1}" type="pres">
      <dgm:prSet presAssocID="{A588EC4C-F641-4AD7-B8AC-E7032A8AB0DF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87D6C-A397-4BC8-A994-93DA39FBD3C1}" type="pres">
      <dgm:prSet presAssocID="{EF2E39A9-5EA2-416E-9883-4402EFD7AC32}" presName="sibTrans" presStyleCnt="0"/>
      <dgm:spPr/>
    </dgm:pt>
    <dgm:pt modelId="{56162407-1528-44C4-AA0E-B0A3C184A082}" type="pres">
      <dgm:prSet presAssocID="{6BA0C380-AD83-4FBB-8D8B-B4905B0D80FD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B6401-DCEE-4F5E-AFD3-E8B55D1889F7}" type="pres">
      <dgm:prSet presAssocID="{32AF172A-02EF-4B56-84D6-39A0B94D6203}" presName="sibTrans" presStyleCnt="0"/>
      <dgm:spPr/>
    </dgm:pt>
    <dgm:pt modelId="{7DF228E4-4EA1-41FB-8A32-DED1F8F65521}" type="pres">
      <dgm:prSet presAssocID="{3F45D2EC-CBBB-468B-A5A1-D1D054E0ADAB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614BE-3581-4057-A480-A15B1C28AF3B}" type="pres">
      <dgm:prSet presAssocID="{00755D67-5050-4077-8E11-12228FC32388}" presName="sibTrans" presStyleCnt="0"/>
      <dgm:spPr/>
    </dgm:pt>
    <dgm:pt modelId="{19017D75-5B68-46B4-B2AE-EF1F8CB39596}" type="pres">
      <dgm:prSet presAssocID="{8B688B89-85CE-47BC-9C0E-D7B2CA26D361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7CD12-DAB2-4769-8E94-7B52AD2335EA}" type="pres">
      <dgm:prSet presAssocID="{48E4B0E5-BE2D-4C26-B729-CFA0660CFBC1}" presName="sibTrans" presStyleCnt="0"/>
      <dgm:spPr/>
    </dgm:pt>
    <dgm:pt modelId="{8116259D-C463-4FDF-BED8-B519F5DD469B}" type="pres">
      <dgm:prSet presAssocID="{BA84BD28-2CF9-4249-8FE7-AD205FE9E6A2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33AD5-4BA6-4767-855E-A7EC96F95436}" type="pres">
      <dgm:prSet presAssocID="{E74BAE51-EA17-4ADE-89D2-322680439B6C}" presName="sibTrans" presStyleCnt="0"/>
      <dgm:spPr/>
    </dgm:pt>
    <dgm:pt modelId="{D50A6FA2-D72F-45E7-8741-F55918B61D86}" type="pres">
      <dgm:prSet presAssocID="{705E77B1-D49C-4912-98AA-E49F15AC1BAA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26D24-A3BC-4360-A898-DFD623DCF0E5}" type="pres">
      <dgm:prSet presAssocID="{EBCEA3DB-2A93-4EB1-89B7-5E2D2BBD527D}" presName="sibTrans" presStyleCnt="0"/>
      <dgm:spPr/>
    </dgm:pt>
    <dgm:pt modelId="{BEEABD92-F7EE-4520-AC03-7F1166444CAD}" type="pres">
      <dgm:prSet presAssocID="{EF40ADA4-47EE-46F0-919C-230E20B4026D}" presName="node" presStyleLbl="node1" presStyleIdx="12" presStyleCnt="14" custLinFactNeighborX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694DF-82F2-4B05-8C43-E76EC0FAD10A}" type="pres">
      <dgm:prSet presAssocID="{AD7C221C-9B17-4F41-B521-FD80CCF7D996}" presName="sibTrans" presStyleCnt="0"/>
      <dgm:spPr/>
    </dgm:pt>
    <dgm:pt modelId="{E2119F4A-7514-4DA1-8E59-DF587BCA4400}" type="pres">
      <dgm:prSet presAssocID="{125C918A-AF69-40A6-9311-CB227763EC99}" presName="node" presStyleLbl="node1" presStyleIdx="13" presStyleCnt="14" custLinFactNeighborX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E1A47D-4640-401B-84F0-91250EACE2AC}" type="presOf" srcId="{762928C3-41CF-4A76-96CB-F5DFDDA778CB}" destId="{B2AFB341-2F08-450A-AB5B-9FEECDD4B8D0}" srcOrd="0" destOrd="0" presId="urn:microsoft.com/office/officeart/2005/8/layout/default"/>
    <dgm:cxn modelId="{B8476CB6-A95B-4567-948D-13B40F642460}" srcId="{46297E71-7AB4-495E-9606-BA77A4AC09EB}" destId="{125C918A-AF69-40A6-9311-CB227763EC99}" srcOrd="13" destOrd="0" parTransId="{EF86C19D-E14A-4291-A3CF-DB2398BD3532}" sibTransId="{AAEDFD62-16E3-4B75-A64A-7F4D3A4F764B}"/>
    <dgm:cxn modelId="{95E66C2D-59D8-431E-8CF1-487C931C733C}" type="presOf" srcId="{F16A84FA-B9AD-4F6A-9D29-D1932BE75B8F}" destId="{A5C674F6-B041-4438-B4E8-BF823F038258}" srcOrd="0" destOrd="0" presId="urn:microsoft.com/office/officeart/2005/8/layout/default"/>
    <dgm:cxn modelId="{B098DB58-4B1C-42A8-B657-25E4D203358D}" srcId="{46297E71-7AB4-495E-9606-BA77A4AC09EB}" destId="{EF40ADA4-47EE-46F0-919C-230E20B4026D}" srcOrd="12" destOrd="0" parTransId="{C95201DA-778B-491A-9F1F-438DBBE67236}" sibTransId="{AD7C221C-9B17-4F41-B521-FD80CCF7D996}"/>
    <dgm:cxn modelId="{3A4A69A2-7FA4-4C82-AB7B-6EB8A21689DA}" type="presOf" srcId="{705E77B1-D49C-4912-98AA-E49F15AC1BAA}" destId="{D50A6FA2-D72F-45E7-8741-F55918B61D86}" srcOrd="0" destOrd="0" presId="urn:microsoft.com/office/officeart/2005/8/layout/default"/>
    <dgm:cxn modelId="{9E05E428-AB91-4E63-AA43-BC0D79DCEA54}" srcId="{46297E71-7AB4-495E-9606-BA77A4AC09EB}" destId="{F16A84FA-B9AD-4F6A-9D29-D1932BE75B8F}" srcOrd="1" destOrd="0" parTransId="{20E4E43A-72AF-4174-A9E0-6CC987FF39AC}" sibTransId="{40316F5F-5108-4675-8BCE-E26E1309EE63}"/>
    <dgm:cxn modelId="{DFA5507A-5F40-4665-836E-9513EAC7B0A1}" type="presOf" srcId="{125C918A-AF69-40A6-9311-CB227763EC99}" destId="{E2119F4A-7514-4DA1-8E59-DF587BCA4400}" srcOrd="0" destOrd="0" presId="urn:microsoft.com/office/officeart/2005/8/layout/default"/>
    <dgm:cxn modelId="{4E8111C8-68F0-45E4-8048-1D81D4D7BC9D}" srcId="{46297E71-7AB4-495E-9606-BA77A4AC09EB}" destId="{762928C3-41CF-4A76-96CB-F5DFDDA778CB}" srcOrd="5" destOrd="0" parTransId="{94685398-D9F5-4367-8A5E-A0E7565A5942}" sibTransId="{FBA26CB8-CD53-45A5-AE82-4708A6823AD9}"/>
    <dgm:cxn modelId="{766BE4BE-77D8-4EE2-831B-EAFF137934CE}" srcId="{46297E71-7AB4-495E-9606-BA77A4AC09EB}" destId="{6BA0C380-AD83-4FBB-8D8B-B4905B0D80FD}" srcOrd="7" destOrd="0" parTransId="{8977E6A8-84D5-4216-8406-54780C8F3928}" sibTransId="{32AF172A-02EF-4B56-84D6-39A0B94D6203}"/>
    <dgm:cxn modelId="{110F3EE4-2251-4DCC-9F9B-34D28B8F7DE8}" srcId="{46297E71-7AB4-495E-9606-BA77A4AC09EB}" destId="{FC4932EE-00E3-48C6-B5A2-8533389671F3}" srcOrd="4" destOrd="0" parTransId="{2CFA5C09-D2A9-4774-9658-35F4D1B94C20}" sibTransId="{70343160-3D74-41CB-AF72-CD0D22A76675}"/>
    <dgm:cxn modelId="{83F87785-F256-4AF4-B693-F75D4B31CFBC}" type="presOf" srcId="{EF40ADA4-47EE-46F0-919C-230E20B4026D}" destId="{BEEABD92-F7EE-4520-AC03-7F1166444CAD}" srcOrd="0" destOrd="0" presId="urn:microsoft.com/office/officeart/2005/8/layout/default"/>
    <dgm:cxn modelId="{AB59F23E-02E4-4B22-839A-23A60BAFC652}" srcId="{46297E71-7AB4-495E-9606-BA77A4AC09EB}" destId="{8B688B89-85CE-47BC-9C0E-D7B2CA26D361}" srcOrd="9" destOrd="0" parTransId="{702FBB5E-F973-404D-B690-C6566A905C3E}" sibTransId="{48E4B0E5-BE2D-4C26-B729-CFA0660CFBC1}"/>
    <dgm:cxn modelId="{594A0454-B27F-48AA-BD17-9BD8AA926D46}" type="presOf" srcId="{8B688B89-85CE-47BC-9C0E-D7B2CA26D361}" destId="{19017D75-5B68-46B4-B2AE-EF1F8CB39596}" srcOrd="0" destOrd="0" presId="urn:microsoft.com/office/officeart/2005/8/layout/default"/>
    <dgm:cxn modelId="{AFAFF27B-AB62-4417-AB32-4C1E8B074F64}" type="presOf" srcId="{46297E71-7AB4-495E-9606-BA77A4AC09EB}" destId="{10C41738-1A97-4BF5-99F5-8A5FBBCA335F}" srcOrd="0" destOrd="0" presId="urn:microsoft.com/office/officeart/2005/8/layout/default"/>
    <dgm:cxn modelId="{AA75F8B5-2280-4DA2-BCA4-193D37E7AD40}" type="presOf" srcId="{EFCAC25A-2B2E-48C5-BA83-E40627083327}" destId="{468E8D0D-D975-47E6-878A-62AED7B7372D}" srcOrd="0" destOrd="0" presId="urn:microsoft.com/office/officeart/2005/8/layout/default"/>
    <dgm:cxn modelId="{5BF53E0E-F26B-4A84-8D96-39B38AB74C3E}" type="presOf" srcId="{6BA0C380-AD83-4FBB-8D8B-B4905B0D80FD}" destId="{56162407-1528-44C4-AA0E-B0A3C184A082}" srcOrd="0" destOrd="0" presId="urn:microsoft.com/office/officeart/2005/8/layout/default"/>
    <dgm:cxn modelId="{10FE8FB6-1472-4472-B0F6-AE211C247B38}" type="presOf" srcId="{D69E391A-F0B2-46C5-A372-CACDB3313212}" destId="{D3AAA62A-9B32-4F10-A2A0-7A3866728022}" srcOrd="0" destOrd="0" presId="urn:microsoft.com/office/officeart/2005/8/layout/default"/>
    <dgm:cxn modelId="{81776744-E24F-45AE-8EC4-FAFFAC5F8BB7}" type="presOf" srcId="{FB780E9F-53BF-4919-9743-3A144DA8DB73}" destId="{5E167CB5-E36F-4D7A-9615-F555A3097595}" srcOrd="0" destOrd="0" presId="urn:microsoft.com/office/officeart/2005/8/layout/default"/>
    <dgm:cxn modelId="{ED9A516E-9F95-43CD-8021-266D2718D446}" type="presOf" srcId="{A588EC4C-F641-4AD7-B8AC-E7032A8AB0DF}" destId="{A9EF0E98-0B3B-49BA-8A2B-2C82C5E0A6B1}" srcOrd="0" destOrd="0" presId="urn:microsoft.com/office/officeart/2005/8/layout/default"/>
    <dgm:cxn modelId="{66BA285B-8C37-4768-9E6E-22CD6451F4EE}" srcId="{46297E71-7AB4-495E-9606-BA77A4AC09EB}" destId="{A588EC4C-F641-4AD7-B8AC-E7032A8AB0DF}" srcOrd="6" destOrd="0" parTransId="{634965BA-37A9-4A69-BFB0-7ECB839E8305}" sibTransId="{EF2E39A9-5EA2-416E-9883-4402EFD7AC32}"/>
    <dgm:cxn modelId="{D8D60A36-7FBF-41A8-846E-9A4895528196}" srcId="{46297E71-7AB4-495E-9606-BA77A4AC09EB}" destId="{EFCAC25A-2B2E-48C5-BA83-E40627083327}" srcOrd="0" destOrd="0" parTransId="{F067B066-BF7C-472F-9B97-C248CED2C78C}" sibTransId="{F8D9E0E9-1310-437D-8C7F-6C4817707320}"/>
    <dgm:cxn modelId="{EDF05ABC-EFDA-4280-89C8-7654746B95E3}" type="presOf" srcId="{3F45D2EC-CBBB-468B-A5A1-D1D054E0ADAB}" destId="{7DF228E4-4EA1-41FB-8A32-DED1F8F65521}" srcOrd="0" destOrd="0" presId="urn:microsoft.com/office/officeart/2005/8/layout/default"/>
    <dgm:cxn modelId="{11604D7D-ED8B-42CF-A342-28B7A9D77441}" srcId="{46297E71-7AB4-495E-9606-BA77A4AC09EB}" destId="{D69E391A-F0B2-46C5-A372-CACDB3313212}" srcOrd="2" destOrd="0" parTransId="{1D9025DC-032C-4B51-BB13-F34E21054E08}" sibTransId="{A47F5613-73A4-42FC-ABEE-41ED88F8D59A}"/>
    <dgm:cxn modelId="{A47D51B0-147F-452E-9B2B-9379F574298E}" srcId="{46297E71-7AB4-495E-9606-BA77A4AC09EB}" destId="{3F45D2EC-CBBB-468B-A5A1-D1D054E0ADAB}" srcOrd="8" destOrd="0" parTransId="{BB52EF2B-B645-4635-9589-E6FBC7380193}" sibTransId="{00755D67-5050-4077-8E11-12228FC32388}"/>
    <dgm:cxn modelId="{793F58B5-7B04-4AC1-8BA8-9440BC056650}" srcId="{46297E71-7AB4-495E-9606-BA77A4AC09EB}" destId="{FB780E9F-53BF-4919-9743-3A144DA8DB73}" srcOrd="3" destOrd="0" parTransId="{DBF21254-B3B1-49A4-A69F-C0C0DDB6B681}" sibTransId="{BECDF27E-8BC0-4308-9ABB-E201AA5EDF31}"/>
    <dgm:cxn modelId="{56C56C9C-2FF7-4C86-84FA-159868A4A543}" type="presOf" srcId="{FC4932EE-00E3-48C6-B5A2-8533389671F3}" destId="{5A648032-0FE2-4655-87FC-639F456F87AD}" srcOrd="0" destOrd="0" presId="urn:microsoft.com/office/officeart/2005/8/layout/default"/>
    <dgm:cxn modelId="{DA3918B8-F815-47D9-AE2E-2DC420926336}" srcId="{46297E71-7AB4-495E-9606-BA77A4AC09EB}" destId="{BA84BD28-2CF9-4249-8FE7-AD205FE9E6A2}" srcOrd="10" destOrd="0" parTransId="{BB4A79B1-98BC-40A0-BAF9-1492A57FF008}" sibTransId="{E74BAE51-EA17-4ADE-89D2-322680439B6C}"/>
    <dgm:cxn modelId="{4E407F8C-7C12-4CCB-A7CB-34A597153336}" type="presOf" srcId="{BA84BD28-2CF9-4249-8FE7-AD205FE9E6A2}" destId="{8116259D-C463-4FDF-BED8-B519F5DD469B}" srcOrd="0" destOrd="0" presId="urn:microsoft.com/office/officeart/2005/8/layout/default"/>
    <dgm:cxn modelId="{602A8B7F-626C-4AE9-85D2-F3685A85DDC1}" srcId="{46297E71-7AB4-495E-9606-BA77A4AC09EB}" destId="{705E77B1-D49C-4912-98AA-E49F15AC1BAA}" srcOrd="11" destOrd="0" parTransId="{2EA3CD21-2CB1-4945-8699-309E107ACD47}" sibTransId="{EBCEA3DB-2A93-4EB1-89B7-5E2D2BBD527D}"/>
    <dgm:cxn modelId="{1A965281-FA0A-4E0D-B526-7D3C863B7C44}" type="presParOf" srcId="{10C41738-1A97-4BF5-99F5-8A5FBBCA335F}" destId="{468E8D0D-D975-47E6-878A-62AED7B7372D}" srcOrd="0" destOrd="0" presId="urn:microsoft.com/office/officeart/2005/8/layout/default"/>
    <dgm:cxn modelId="{6B635E73-F591-4A6E-9F58-F2800FA5848E}" type="presParOf" srcId="{10C41738-1A97-4BF5-99F5-8A5FBBCA335F}" destId="{96FBF020-7D43-497F-BFEE-3A4F4E62455A}" srcOrd="1" destOrd="0" presId="urn:microsoft.com/office/officeart/2005/8/layout/default"/>
    <dgm:cxn modelId="{72C35A0E-1A1E-4F03-8C9D-33BD7C14592B}" type="presParOf" srcId="{10C41738-1A97-4BF5-99F5-8A5FBBCA335F}" destId="{A5C674F6-B041-4438-B4E8-BF823F038258}" srcOrd="2" destOrd="0" presId="urn:microsoft.com/office/officeart/2005/8/layout/default"/>
    <dgm:cxn modelId="{A383EFA4-0727-4414-BE3F-72F7833C4E30}" type="presParOf" srcId="{10C41738-1A97-4BF5-99F5-8A5FBBCA335F}" destId="{C8816A92-324E-4EF9-92AC-30EF4351116C}" srcOrd="3" destOrd="0" presId="urn:microsoft.com/office/officeart/2005/8/layout/default"/>
    <dgm:cxn modelId="{C62E69DE-8495-428A-B773-DA5912F129A5}" type="presParOf" srcId="{10C41738-1A97-4BF5-99F5-8A5FBBCA335F}" destId="{D3AAA62A-9B32-4F10-A2A0-7A3866728022}" srcOrd="4" destOrd="0" presId="urn:microsoft.com/office/officeart/2005/8/layout/default"/>
    <dgm:cxn modelId="{7011C7E3-5A69-436D-AC33-07C5E776E9FB}" type="presParOf" srcId="{10C41738-1A97-4BF5-99F5-8A5FBBCA335F}" destId="{85E4605A-517F-40E8-8C5E-B1FC8027E285}" srcOrd="5" destOrd="0" presId="urn:microsoft.com/office/officeart/2005/8/layout/default"/>
    <dgm:cxn modelId="{279D1C96-D8FF-4D9F-B4A6-BD9E02721ACC}" type="presParOf" srcId="{10C41738-1A97-4BF5-99F5-8A5FBBCA335F}" destId="{5E167CB5-E36F-4D7A-9615-F555A3097595}" srcOrd="6" destOrd="0" presId="urn:microsoft.com/office/officeart/2005/8/layout/default"/>
    <dgm:cxn modelId="{5BC88F23-F674-4AE2-B7DE-14C620F0570E}" type="presParOf" srcId="{10C41738-1A97-4BF5-99F5-8A5FBBCA335F}" destId="{21E0522D-0C12-44A8-80A1-BB3EC81C023C}" srcOrd="7" destOrd="0" presId="urn:microsoft.com/office/officeart/2005/8/layout/default"/>
    <dgm:cxn modelId="{B0AB8DCD-B50E-4E74-A2B0-DD8A00977C91}" type="presParOf" srcId="{10C41738-1A97-4BF5-99F5-8A5FBBCA335F}" destId="{5A648032-0FE2-4655-87FC-639F456F87AD}" srcOrd="8" destOrd="0" presId="urn:microsoft.com/office/officeart/2005/8/layout/default"/>
    <dgm:cxn modelId="{8B2A17AE-2F1A-4184-B45A-01B0480EC290}" type="presParOf" srcId="{10C41738-1A97-4BF5-99F5-8A5FBBCA335F}" destId="{193D3D39-ABEF-461B-9AC5-CF29699386C4}" srcOrd="9" destOrd="0" presId="urn:microsoft.com/office/officeart/2005/8/layout/default"/>
    <dgm:cxn modelId="{D0A72BEB-698E-412B-8961-058B8B49807B}" type="presParOf" srcId="{10C41738-1A97-4BF5-99F5-8A5FBBCA335F}" destId="{B2AFB341-2F08-450A-AB5B-9FEECDD4B8D0}" srcOrd="10" destOrd="0" presId="urn:microsoft.com/office/officeart/2005/8/layout/default"/>
    <dgm:cxn modelId="{C4BC6B2A-5CE6-4300-809C-B24E93890486}" type="presParOf" srcId="{10C41738-1A97-4BF5-99F5-8A5FBBCA335F}" destId="{79C80498-EFAA-4992-AD9B-5FFEE0CC197F}" srcOrd="11" destOrd="0" presId="urn:microsoft.com/office/officeart/2005/8/layout/default"/>
    <dgm:cxn modelId="{71705433-A437-45B0-A565-B7B9C313D413}" type="presParOf" srcId="{10C41738-1A97-4BF5-99F5-8A5FBBCA335F}" destId="{A9EF0E98-0B3B-49BA-8A2B-2C82C5E0A6B1}" srcOrd="12" destOrd="0" presId="urn:microsoft.com/office/officeart/2005/8/layout/default"/>
    <dgm:cxn modelId="{8A3619D0-3288-46D4-8A64-CE4B661FEC23}" type="presParOf" srcId="{10C41738-1A97-4BF5-99F5-8A5FBBCA335F}" destId="{CB787D6C-A397-4BC8-A994-93DA39FBD3C1}" srcOrd="13" destOrd="0" presId="urn:microsoft.com/office/officeart/2005/8/layout/default"/>
    <dgm:cxn modelId="{318986A6-EA08-40A6-A43B-E1E98334B558}" type="presParOf" srcId="{10C41738-1A97-4BF5-99F5-8A5FBBCA335F}" destId="{56162407-1528-44C4-AA0E-B0A3C184A082}" srcOrd="14" destOrd="0" presId="urn:microsoft.com/office/officeart/2005/8/layout/default"/>
    <dgm:cxn modelId="{D2A4ACF5-8045-4EF4-974A-C98801229298}" type="presParOf" srcId="{10C41738-1A97-4BF5-99F5-8A5FBBCA335F}" destId="{73EB6401-DCEE-4F5E-AFD3-E8B55D1889F7}" srcOrd="15" destOrd="0" presId="urn:microsoft.com/office/officeart/2005/8/layout/default"/>
    <dgm:cxn modelId="{27C2DD1D-DF52-4CD1-A44E-9F516B5F639D}" type="presParOf" srcId="{10C41738-1A97-4BF5-99F5-8A5FBBCA335F}" destId="{7DF228E4-4EA1-41FB-8A32-DED1F8F65521}" srcOrd="16" destOrd="0" presId="urn:microsoft.com/office/officeart/2005/8/layout/default"/>
    <dgm:cxn modelId="{CAC7D675-567B-47B0-8346-21544045DA92}" type="presParOf" srcId="{10C41738-1A97-4BF5-99F5-8A5FBBCA335F}" destId="{286614BE-3581-4057-A480-A15B1C28AF3B}" srcOrd="17" destOrd="0" presId="urn:microsoft.com/office/officeart/2005/8/layout/default"/>
    <dgm:cxn modelId="{C25CC4AC-709A-411C-97B6-942302B23FF2}" type="presParOf" srcId="{10C41738-1A97-4BF5-99F5-8A5FBBCA335F}" destId="{19017D75-5B68-46B4-B2AE-EF1F8CB39596}" srcOrd="18" destOrd="0" presId="urn:microsoft.com/office/officeart/2005/8/layout/default"/>
    <dgm:cxn modelId="{8BB3A659-BC3D-4AF6-8BF7-4379C2E9B8C5}" type="presParOf" srcId="{10C41738-1A97-4BF5-99F5-8A5FBBCA335F}" destId="{9FE7CD12-DAB2-4769-8E94-7B52AD2335EA}" srcOrd="19" destOrd="0" presId="urn:microsoft.com/office/officeart/2005/8/layout/default"/>
    <dgm:cxn modelId="{26918B14-FD69-4817-85F0-0FCB2A1B6012}" type="presParOf" srcId="{10C41738-1A97-4BF5-99F5-8A5FBBCA335F}" destId="{8116259D-C463-4FDF-BED8-B519F5DD469B}" srcOrd="20" destOrd="0" presId="urn:microsoft.com/office/officeart/2005/8/layout/default"/>
    <dgm:cxn modelId="{C60B59E4-840F-453F-B47F-8F1499274C71}" type="presParOf" srcId="{10C41738-1A97-4BF5-99F5-8A5FBBCA335F}" destId="{16133AD5-4BA6-4767-855E-A7EC96F95436}" srcOrd="21" destOrd="0" presId="urn:microsoft.com/office/officeart/2005/8/layout/default"/>
    <dgm:cxn modelId="{790F6AB1-7EB2-46B9-A78E-F3DD64711929}" type="presParOf" srcId="{10C41738-1A97-4BF5-99F5-8A5FBBCA335F}" destId="{D50A6FA2-D72F-45E7-8741-F55918B61D86}" srcOrd="22" destOrd="0" presId="urn:microsoft.com/office/officeart/2005/8/layout/default"/>
    <dgm:cxn modelId="{96834473-058C-4BCE-A2FC-6A83CA561574}" type="presParOf" srcId="{10C41738-1A97-4BF5-99F5-8A5FBBCA335F}" destId="{D6326D24-A3BC-4360-A898-DFD623DCF0E5}" srcOrd="23" destOrd="0" presId="urn:microsoft.com/office/officeart/2005/8/layout/default"/>
    <dgm:cxn modelId="{715B2F55-DB39-4D55-BB8F-7A22D1752FD1}" type="presParOf" srcId="{10C41738-1A97-4BF5-99F5-8A5FBBCA335F}" destId="{BEEABD92-F7EE-4520-AC03-7F1166444CAD}" srcOrd="24" destOrd="0" presId="urn:microsoft.com/office/officeart/2005/8/layout/default"/>
    <dgm:cxn modelId="{642B67CD-B744-4B3A-A712-B576E61D060E}" type="presParOf" srcId="{10C41738-1A97-4BF5-99F5-8A5FBBCA335F}" destId="{5D6694DF-82F2-4B05-8C43-E76EC0FAD10A}" srcOrd="25" destOrd="0" presId="urn:microsoft.com/office/officeart/2005/8/layout/default"/>
    <dgm:cxn modelId="{87F52DBE-5C64-42D1-B46C-4505C4338BE1}" type="presParOf" srcId="{10C41738-1A97-4BF5-99F5-8A5FBBCA335F}" destId="{E2119F4A-7514-4DA1-8E59-DF587BCA4400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1836-59F7-4667-ABB9-3AD0DBEC07B3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1A199-8D54-4056-BC03-17F422247F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762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382E-5C9E-4466-8E71-BDE8826A59B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5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382E-5C9E-4466-8E71-BDE8826A59B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5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382E-5C9E-4466-8E71-BDE8826A59B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89770" y="3048000"/>
            <a:ext cx="8386686" cy="6284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6F707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Presentation/Cover Subtitle</a:t>
            </a:r>
            <a:br>
              <a:rPr lang="it-IT" dirty="0" smtClean="0"/>
            </a:br>
            <a:r>
              <a:rPr lang="it-IT" dirty="0" smtClean="0"/>
              <a:t>Arial Regular 20/24pt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1981199" cy="69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>
            <a:spLocks noGrp="1"/>
          </p:cNvSpPr>
          <p:nvPr>
            <p:ph type="ctrTitle" hasCustomPrompt="1"/>
          </p:nvPr>
        </p:nvSpPr>
        <p:spPr>
          <a:xfrm>
            <a:off x="289770" y="2130426"/>
            <a:ext cx="8386686" cy="86909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300" b="1" baseline="0">
                <a:solidFill>
                  <a:srgbClr val="C2171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7300" y="685800"/>
            <a:ext cx="7958500" cy="381000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48000"/>
            <a:ext cx="8386686" cy="6284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6F707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Presentation/Cover Subtitle</a:t>
            </a:r>
            <a:br>
              <a:rPr lang="it-IT" dirty="0" smtClean="0"/>
            </a:br>
            <a:r>
              <a:rPr lang="it-IT" dirty="0" smtClean="0"/>
              <a:t>Arial Regular 20/24pt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251520" y="2130426"/>
            <a:ext cx="8386686" cy="86909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300" b="1" baseline="0">
                <a:solidFill>
                  <a:srgbClr val="C2171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31470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42999"/>
            <a:ext cx="838668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997139"/>
            <a:ext cx="8386686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 smtClean="0"/>
              <a:t>Slide Sub title</a:t>
            </a:r>
            <a:endParaRPr lang="it-IT" dirty="0"/>
          </a:p>
        </p:txBody>
      </p:sp>
      <p:sp>
        <p:nvSpPr>
          <p:cNvPr id="9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8391525" cy="437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Content Box</a:t>
            </a:r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7662" y="152400"/>
            <a:ext cx="7958137" cy="33064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43954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42999"/>
            <a:ext cx="838668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347300" y="997139"/>
            <a:ext cx="8386686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 smtClean="0"/>
              <a:t>Slide Sub title</a:t>
            </a:r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00200"/>
            <a:ext cx="4224337" cy="446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Content Box Two Columns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3770" y="1600200"/>
            <a:ext cx="4224337" cy="446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Content Box Two Columns</a:t>
            </a:r>
            <a:endParaRPr lang="it-IT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47662" y="152400"/>
            <a:ext cx="7958137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3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38879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42999"/>
            <a:ext cx="838668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347300" y="997139"/>
            <a:ext cx="8386686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 smtClean="0"/>
              <a:t>Slide Sub title</a:t>
            </a:r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00200"/>
            <a:ext cx="4224337" cy="446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Content Box Two Columns</a:t>
            </a:r>
            <a:endParaRPr lang="it-IT" dirty="0"/>
          </a:p>
        </p:txBody>
      </p:sp>
      <p:sp>
        <p:nvSpPr>
          <p:cNvPr id="15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62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7662" y="152400"/>
            <a:ext cx="7958137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13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4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59088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row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347299" y="1600199"/>
            <a:ext cx="8392071" cy="320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7299" y="4876800"/>
            <a:ext cx="8392071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42999"/>
            <a:ext cx="838668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17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347300" y="997139"/>
            <a:ext cx="8386686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 smtClean="0"/>
              <a:t>Slide Sub title</a:t>
            </a:r>
            <a:endParaRPr lang="it-IT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7662" y="152400"/>
            <a:ext cx="7958137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16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428951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2 row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7299" y="4876800"/>
            <a:ext cx="8392071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42999"/>
            <a:ext cx="838668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17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347300" y="997139"/>
            <a:ext cx="8386686" cy="3744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</a:pPr>
            <a:r>
              <a:rPr lang="it-IT" dirty="0" smtClean="0"/>
              <a:t>Slide Sub title</a:t>
            </a:r>
            <a:endParaRPr lang="it-IT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7662" y="152400"/>
            <a:ext cx="7958137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47663" y="1484313"/>
            <a:ext cx="8291512" cy="331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66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42999"/>
            <a:ext cx="8386686" cy="523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200"/>
              </a:lnSpc>
              <a:defRPr sz="2000" b="0" i="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Slide Title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997139"/>
            <a:ext cx="8386686" cy="37446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it-IT" sz="1500" b="0" i="0" baseline="0" dirty="0">
                <a:solidFill>
                  <a:srgbClr val="6F70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ts val="2200"/>
              </a:lnSpc>
              <a:spcBef>
                <a:spcPct val="0"/>
              </a:spcBef>
              <a:buNone/>
            </a:pPr>
            <a:r>
              <a:rPr lang="it-IT" dirty="0" smtClean="0"/>
              <a:t>Slide Sub title</a:t>
            </a:r>
            <a:endParaRPr lang="it-IT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47300" y="6324600"/>
            <a:ext cx="453970" cy="2542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rgbClr val="BE2328"/>
                </a:solidFill>
                <a:effectLst/>
                <a:latin typeface="ArialMT"/>
                <a:ea typeface="Calibri"/>
                <a:cs typeface="ArialMT"/>
              </a:defRPr>
            </a:lvl1pPr>
          </a:lstStyle>
          <a:p>
            <a:pPr lvl="0"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Date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7662" y="152400"/>
            <a:ext cx="7958137" cy="330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12" name="Picture 2" descr="D:\Work\Life\Logo Change campaign\Stationaries with new logo\03 02 15\logo\FG_LOGO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37313"/>
            <a:ext cx="1872208" cy="3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8" name="Segnaposto numero diapositiva 5"/>
          <p:cNvSpPr txBox="1">
            <a:spLocks/>
          </p:cNvSpPr>
          <p:nvPr userDrawn="1"/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465A074-71B0-1C47-A455-7677837C124E}" type="slidenum">
              <a:rPr lang="it-IT" sz="800" smtClean="0"/>
              <a:pPr/>
              <a:t>‹#›</a:t>
            </a:fld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85727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C2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6246"/>
            <a:ext cx="1777653" cy="69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57200" y="3276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43434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fontAlgn="base">
              <a:spcBef>
                <a:spcPct val="0"/>
              </a:spcBef>
              <a:spcAft>
                <a:spcPct val="0"/>
              </a:spcAft>
              <a:buNone/>
              <a:defRPr lang="en-US" sz="1600" b="0" dirty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Name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0" dirty="0" smtClean="0">
                <a:solidFill>
                  <a:schemeClr val="bg1"/>
                </a:solidFill>
              </a:rPr>
              <a:t>Email address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0" dirty="0" smtClean="0">
                <a:solidFill>
                  <a:schemeClr val="bg1"/>
                </a:solidFill>
              </a:rPr>
              <a:t>Contact</a:t>
            </a:r>
            <a:r>
              <a:rPr lang="en-US" sz="1600" b="0" baseline="0" dirty="0" smtClean="0">
                <a:solidFill>
                  <a:schemeClr val="bg1"/>
                </a:solidFill>
              </a:rPr>
              <a:t> Information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0" baseline="0" dirty="0" smtClean="0">
                <a:solidFill>
                  <a:schemeClr val="bg1"/>
                </a:solidFill>
              </a:rPr>
              <a:t>www.futuregenerali.in</a:t>
            </a:r>
            <a:endParaRPr lang="en-US" sz="1600" b="0" dirty="0" smtClean="0">
              <a:solidFill>
                <a:schemeClr val="bg1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7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65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4" r:id="rId8"/>
    <p:sldLayoutId id="2147483656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in/url?sa=i&amp;rct=j&amp;q=&amp;esrc=s&amp;source=images&amp;cd=&amp;cad=rja&amp;uact=8&amp;ved=0ahUKEwiproCRtb3KAhVQG44KHRCADPgQjRwIBw&amp;url=http://www.cardbhai.com/2014/06/identity-theft-shopping-at-capital-first-indian-consumer-rights.html&amp;bvm=bv.112454388,d.c2E&amp;psig=AFQjCNHC0bDAn17KzKWdLuNVDB7qduxKEA&amp;ust=1453551933527475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in/url?sa=i&amp;rct=j&amp;q=&amp;esrc=s&amp;source=images&amp;cd=&amp;cad=rja&amp;uact=8&amp;ved=0ahUKEwiJ94ydtb3KAhULCI4KHSfdAAQQjRwIBw&amp;url=http://timesofindia.indiatimes.com/business/india-business/Gold-jewellery-demand-likely-to-rise-10-in-2015-ICRA/articleshow/45706070.cms&amp;bvm=bv.112454388,d.c2E&amp;psig=AFQjCNHC0bDAn17KzKWdLuNVDB7qduxKEA&amp;ust=1453551933527475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n/url?sa=i&amp;rct=j&amp;q=&amp;esrc=s&amp;source=images&amp;cd=&amp;cad=rja&amp;uact=8&amp;ved=0ahUKEwj1p7P9sr3KAhUDbY4KHW74CscQjRwIBw&amp;url=http://www.dnaindia.com/mumbai/report-watch-mumbai-housebreaking-gang-s-final-attempt-at-theft-2012091&amp;bvm=bv.112454388,d.c2E&amp;psig=AFQjCNE0IZ0OyMDZkbK-5kFS-OUBxa6MCg&amp;ust=1453551365132016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ahUKEwjslNqGsL3KAhUXA44KHcwzDOAQjRwIBw&amp;url=http://www.un.org/apps/news/story.asp?NewsID=43892&amp;bvm=bv.112454388,d.c2E&amp;psig=AFQjCNGn4MD_8ijexjRogTTnn9zNmm09Xg&amp;ust=145355056563263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.in/url?sa=i&amp;rct=j&amp;q=&amp;esrc=s&amp;source=images&amp;cd=&amp;cad=rja&amp;uact=8&amp;ved=0ahUKEwiNkbTijsnKAhWOW44KHU5dAREQjRwIBw&amp;url=http://www.carinsurancecomparison.com/what-is-not-covered-under-a-car-insurance-policy/&amp;bvm=bv.112766941,d.c2E&amp;psig=AFQjCNE_7CncofJW9VNO455KwzfnvVVTXw&amp;ust=1453953964591001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ahUKEwibxLS8tL3KAhXRCo4KHWKGA7oQjRwIBw&amp;url=http://www.secularnewsnetwork.com/2011/06/an-act-of-god/&amp;bvm=bv.112454388,d.c2E&amp;psig=AFQjCNGjDKjRNKhaQb0Huvm0cENxUl34Tw&amp;ust=1453551756313497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in/url?sa=i&amp;rct=j&amp;q=&amp;esrc=s&amp;source=images&amp;cd=&amp;cad=rja&amp;uact=8&amp;ved=0ahUKEwiorpKK5KHKAhVCG44KHXCpDoIQjRwIBw&amp;url=http://ermnavigator.com/ermnavigator_29.html&amp;bvm=bv.111396085,d.c2E&amp;psig=AFQjCNE7M4aqzHJENt4UR6TgxrLo0O12Uw&amp;ust=1452602438872833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Protect what protects </a:t>
            </a:r>
            <a:r>
              <a:rPr lang="en-US" dirty="0" smtClean="0"/>
              <a:t>you</a:t>
            </a:r>
          </a:p>
          <a:p>
            <a:r>
              <a:rPr lang="en-US" dirty="0"/>
              <a:t>Insure your home and everything in it.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Secure</a:t>
            </a:r>
            <a:endParaRPr lang="en-US" dirty="0"/>
          </a:p>
        </p:txBody>
      </p:sp>
      <p:pic>
        <p:nvPicPr>
          <p:cNvPr id="13314" name="Picture 2" descr="https://general.futuregenerali.in/general-insurance/img/slides/Home%20Surak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5" y="4191000"/>
            <a:ext cx="894334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17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2.bp.blogspot.com/-9XvB_dDRHvg/T9y7BCAFWBI/AAAAAAAAAZs/mXrZrOAV3Jo/s640/Fire+Insu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91" y="1752600"/>
            <a:ext cx="4762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Basis for loss settlements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Partial Loss </a:t>
            </a:r>
          </a:p>
          <a:p>
            <a:r>
              <a:rPr lang="en-US" dirty="0" smtClean="0"/>
              <a:t>Cost required for reinstating or repairing the items to their previous state before the loss.</a:t>
            </a:r>
          </a:p>
          <a:p>
            <a:r>
              <a:rPr lang="en-US" dirty="0" smtClean="0"/>
              <a:t>No depreciation shall be applicable</a:t>
            </a:r>
          </a:p>
          <a:p>
            <a:endParaRPr lang="en-US" dirty="0"/>
          </a:p>
          <a:p>
            <a:r>
              <a:rPr lang="en-US" b="1" dirty="0" smtClean="0"/>
              <a:t>Total Loss</a:t>
            </a:r>
          </a:p>
          <a:p>
            <a:r>
              <a:rPr lang="en-US" dirty="0" smtClean="0"/>
              <a:t>Cost required for replacing or reinstating the affected items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loss is more than 110% then the </a:t>
            </a:r>
            <a:r>
              <a:rPr lang="en-US" dirty="0" err="1" smtClean="0"/>
              <a:t>rateable</a:t>
            </a:r>
            <a:r>
              <a:rPr lang="en-US" dirty="0" smtClean="0"/>
              <a:t> proportion will be borne by the insurer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7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Burglary and Theft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Contents ( excluding money and valuables)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Purchase </a:t>
            </a:r>
            <a:r>
              <a:rPr lang="en-US" dirty="0"/>
              <a:t>Protection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Enhanced Cover during family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Deeds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ardbhai.com/wp/wp-content/uploads/2014/06/Identity-Theft-and-Shopping-300x2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77174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8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Burglary/Theft by family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Livestock, Motor vehicle and Pedal cycles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Jewelry and precious stones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Deductible of 5% of claim subject to minimum of </a:t>
            </a:r>
            <a:r>
              <a:rPr lang="en-US" dirty="0" err="1" smtClean="0"/>
              <a:t>Rs</a:t>
            </a:r>
            <a:r>
              <a:rPr lang="en-US" dirty="0" smtClean="0"/>
              <a:t>. 5000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registered immediately as police complaint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encrypted-tbn2.gstatic.com/images?q=tbn:ANd9GcT0f_HMuwHtHMuxqv_AL3vl5emxE4row3f5WZxrJmUOzMzLtZ84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3733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9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Basis of Loss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Repaired or reinstated at a cost less than the replacement cost</a:t>
            </a:r>
          </a:p>
          <a:p>
            <a:r>
              <a:rPr lang="en-US" dirty="0" smtClean="0"/>
              <a:t>For total loss, we will restoration or replacement costs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oratib.com/images/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62200"/>
            <a:ext cx="3352800" cy="28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98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Protection of Your Valuables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err="1"/>
              <a:t>Jewellery</a:t>
            </a:r>
            <a:r>
              <a:rPr lang="en-US" b="1" dirty="0"/>
              <a:t> &amp; Precious Items - All </a:t>
            </a:r>
            <a:r>
              <a:rPr lang="en-US" b="1" dirty="0" smtClean="0"/>
              <a:t>Risks</a:t>
            </a:r>
          </a:p>
          <a:p>
            <a:endParaRPr lang="en-US" b="1" dirty="0"/>
          </a:p>
          <a:p>
            <a:r>
              <a:rPr lang="en-US" dirty="0" smtClean="0"/>
              <a:t>Accidental </a:t>
            </a:r>
            <a:r>
              <a:rPr lang="en-US" dirty="0"/>
              <a:t>loss </a:t>
            </a:r>
            <a:r>
              <a:rPr lang="en-US" dirty="0" smtClean="0"/>
              <a:t>of or </a:t>
            </a:r>
            <a:r>
              <a:rPr lang="en-US" dirty="0"/>
              <a:t>damage to </a:t>
            </a:r>
            <a:r>
              <a:rPr lang="en-US" b="1" dirty="0" err="1"/>
              <a:t>Jewellery</a:t>
            </a:r>
            <a:r>
              <a:rPr lang="en-US" b="1" dirty="0"/>
              <a:t> </a:t>
            </a:r>
            <a:r>
              <a:rPr lang="en-US" dirty="0"/>
              <a:t>and/or </a:t>
            </a:r>
            <a:r>
              <a:rPr lang="en-US" b="1" dirty="0"/>
              <a:t>Precious </a:t>
            </a:r>
            <a:r>
              <a:rPr lang="en-US" b="1" dirty="0" smtClean="0"/>
              <a:t>Items </a:t>
            </a:r>
            <a:r>
              <a:rPr lang="en-US" dirty="0" smtClean="0"/>
              <a:t>anywhere </a:t>
            </a:r>
            <a:r>
              <a:rPr lang="en-US" dirty="0"/>
              <a:t>in India.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imesofindia.indiatimes.com/thumb/msid-45706099,width-400,resizemode-4/JEWELL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8" y="3165764"/>
            <a:ext cx="3810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42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dirty="0"/>
              <a:t>or damage due to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cracking</a:t>
            </a:r>
            <a:r>
              <a:rPr lang="en-US" dirty="0"/>
              <a:t>, scratching </a:t>
            </a:r>
            <a:r>
              <a:rPr lang="en-US" dirty="0" smtClean="0"/>
              <a:t>or Breakage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caused by any process </a:t>
            </a:r>
            <a:r>
              <a:rPr lang="en-US" dirty="0" smtClean="0"/>
              <a:t>of cleaning</a:t>
            </a:r>
            <a:r>
              <a:rPr lang="en-US" dirty="0"/>
              <a:t>, dyeing, repairing or </a:t>
            </a:r>
            <a:r>
              <a:rPr lang="en-US" dirty="0" smtClean="0"/>
              <a:t>restoring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caused by moth or </a:t>
            </a:r>
            <a:r>
              <a:rPr lang="en-US" dirty="0" smtClean="0"/>
              <a:t>vermin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being conveyed by </a:t>
            </a:r>
            <a:r>
              <a:rPr lang="en-US" dirty="0" smtClean="0"/>
              <a:t>any carrier </a:t>
            </a:r>
            <a:r>
              <a:rPr lang="en-US" dirty="0"/>
              <a:t>under a contract of </a:t>
            </a:r>
            <a:r>
              <a:rPr lang="en-US" dirty="0" err="1" smtClean="0"/>
              <a:t>affreightment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/>
              <a:t>No one </a:t>
            </a:r>
            <a:r>
              <a:rPr lang="en-US" dirty="0" smtClean="0"/>
              <a:t>or </a:t>
            </a:r>
            <a:r>
              <a:rPr lang="en-US" dirty="0"/>
              <a:t>pair of articles is deemed to be </a:t>
            </a:r>
            <a:r>
              <a:rPr lang="en-US" dirty="0" smtClean="0"/>
              <a:t>worth more </a:t>
            </a:r>
            <a:r>
              <a:rPr lang="en-US" dirty="0"/>
              <a:t>than 10% of the </a:t>
            </a:r>
            <a:r>
              <a:rPr lang="en-US" b="1" dirty="0"/>
              <a:t>Sum Assured </a:t>
            </a:r>
            <a:r>
              <a:rPr lang="en-US" dirty="0" smtClean="0"/>
              <a:t>unless </a:t>
            </a:r>
            <a:r>
              <a:rPr lang="en-US" dirty="0"/>
              <a:t>its value is specifically and separately stated in </a:t>
            </a:r>
            <a:r>
              <a:rPr lang="en-US" dirty="0" smtClean="0"/>
              <a:t>the </a:t>
            </a:r>
            <a:r>
              <a:rPr lang="en-US" b="1" dirty="0" smtClean="0"/>
              <a:t>Schedule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8" descr="http://static.dnaindia.com/sites/default/files/styles/half/public/2014/08/19/260795-jail.jpg?itok=Aa18ZvC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352800"/>
            <a:ext cx="3425825" cy="19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3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Contents of Safe Deposit Box in bank - All Risks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Valuable </a:t>
            </a:r>
            <a:r>
              <a:rPr lang="en-US" dirty="0"/>
              <a:t>items / contents </a:t>
            </a:r>
            <a:r>
              <a:rPr lang="en-US" dirty="0" smtClean="0"/>
              <a:t>kept in </a:t>
            </a:r>
            <a:r>
              <a:rPr lang="en-US" dirty="0"/>
              <a:t>Safe deposit box in bank </a:t>
            </a:r>
            <a:r>
              <a:rPr lang="en-US" b="1" dirty="0"/>
              <a:t>excluding cash</a:t>
            </a:r>
            <a:r>
              <a:rPr lang="en-US" dirty="0"/>
              <a:t>, so lost, destroyed </a:t>
            </a:r>
            <a:r>
              <a:rPr lang="en-US" dirty="0" smtClean="0"/>
              <a:t>or damaged</a:t>
            </a:r>
            <a:r>
              <a:rPr lang="en-US" dirty="0"/>
              <a:t>, by Fire, Riot and Strike, Theft or Accident, from </a:t>
            </a:r>
            <a:r>
              <a:rPr lang="en-US" dirty="0" smtClean="0"/>
              <a:t>any fortuitous cause.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 descr="http://arlingtonva.s3.amazonaws.com/wp-content/uploads/sites/15/2013/11/lease-and-k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71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Portable Computer – All Risk excluding Breakdown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Value of portable </a:t>
            </a:r>
            <a:r>
              <a:rPr lang="en-US" dirty="0"/>
              <a:t>computers anywhere in the World, so lost, destroyed </a:t>
            </a:r>
            <a:r>
              <a:rPr lang="en-US" dirty="0" smtClean="0"/>
              <a:t>or damaged</a:t>
            </a:r>
            <a:r>
              <a:rPr lang="en-US" dirty="0"/>
              <a:t>, by Fire, Riot and Strike, Theft or Accident, from </a:t>
            </a:r>
            <a:r>
              <a:rPr lang="en-US" dirty="0" smtClean="0"/>
              <a:t>any fortuitous cause.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 computer includes any computer, data </a:t>
            </a:r>
            <a:r>
              <a:rPr lang="en-US" dirty="0" smtClean="0"/>
              <a:t>processing equipment</a:t>
            </a:r>
            <a:r>
              <a:rPr lang="en-US" dirty="0"/>
              <a:t>, microchip, integrated circuit or similar device </a:t>
            </a:r>
            <a:r>
              <a:rPr lang="en-US" dirty="0" smtClean="0"/>
              <a:t>or any </a:t>
            </a:r>
            <a:r>
              <a:rPr lang="en-US" dirty="0"/>
              <a:t>computer software tools operating system or any</a:t>
            </a:r>
          </a:p>
          <a:p>
            <a:r>
              <a:rPr lang="en-US" dirty="0"/>
              <a:t>computer hardware or peripherals and the information </a:t>
            </a:r>
            <a:r>
              <a:rPr lang="en-US" dirty="0" smtClean="0"/>
              <a:t>or data </a:t>
            </a:r>
            <a:r>
              <a:rPr lang="en-US" dirty="0"/>
              <a:t>stored in or on any of the </a:t>
            </a:r>
            <a:r>
              <a:rPr lang="en-US" dirty="0" smtClean="0"/>
              <a:t>above.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http://www.multiplecatch.com/images/mobile-tablet-laptop-c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149850" cy="27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03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Cleaning, repairing or renovation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Breakage of glass, cameras, lenses, musical instruments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Over winding, denting or internal damage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Theft from Car (except securely locked in car)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Legal Liability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Confiscation by Customs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Consequential Loss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4.bp.blogspot.com/-IJQ9-ooh5pw/VYli3TpcIGI/AAAAAAAAACQ/EeJ6IxTGaUI/s1600/fgfbf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810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84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Protection of Your Electronic </a:t>
            </a:r>
            <a:r>
              <a:rPr lang="en-US" b="1" dirty="0" err="1"/>
              <a:t>Equipments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Audio Visual </a:t>
            </a:r>
            <a:r>
              <a:rPr lang="en-US" b="1" dirty="0" err="1"/>
              <a:t>Equipments</a:t>
            </a:r>
            <a:r>
              <a:rPr lang="en-US" b="1" dirty="0"/>
              <a:t> (Electronic </a:t>
            </a:r>
            <a:r>
              <a:rPr lang="en-US" b="1" dirty="0" err="1"/>
              <a:t>Equipments</a:t>
            </a:r>
            <a:r>
              <a:rPr lang="en-US" b="1" dirty="0"/>
              <a:t>) – </a:t>
            </a:r>
            <a:r>
              <a:rPr lang="en-US" b="1" dirty="0" smtClean="0"/>
              <a:t>All Risk</a:t>
            </a:r>
          </a:p>
          <a:p>
            <a:endParaRPr lang="en-US" b="1" dirty="0"/>
          </a:p>
          <a:p>
            <a:r>
              <a:rPr lang="en-US" b="1" dirty="0"/>
              <a:t>Computers (Electronic </a:t>
            </a:r>
            <a:r>
              <a:rPr lang="en-US" b="1" dirty="0" err="1"/>
              <a:t>Equipments</a:t>
            </a:r>
            <a:r>
              <a:rPr lang="en-US" b="1" dirty="0"/>
              <a:t>) – All Risk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www.themesnap.com/data/products/4f0dac047bfa3d22f343937ed99aac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343400" cy="23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33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300" y="997139"/>
            <a:ext cx="8386686" cy="323165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err="1"/>
              <a:t>Generali's</a:t>
            </a:r>
            <a:r>
              <a:rPr lang="en-US" dirty="0"/>
              <a:t> Home Secure protects your Home worries when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Home </a:t>
            </a:r>
            <a:r>
              <a:rPr lang="en-US" dirty="0"/>
              <a:t>gets burgled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Gas </a:t>
            </a:r>
            <a:r>
              <a:rPr lang="en-US" dirty="0"/>
              <a:t>cylinder explodes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Jewellery</a:t>
            </a:r>
            <a:r>
              <a:rPr lang="en-US" dirty="0" smtClean="0"/>
              <a:t> </a:t>
            </a:r>
            <a:r>
              <a:rPr lang="en-US" dirty="0"/>
              <a:t>gets stolen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costly plate glass fixed on </a:t>
            </a:r>
            <a:r>
              <a:rPr lang="en-US" dirty="0" smtClean="0"/>
              <a:t>the </a:t>
            </a:r>
            <a:r>
              <a:rPr lang="en-US" dirty="0"/>
              <a:t>balcony </a:t>
            </a:r>
            <a:r>
              <a:rPr lang="en-US" dirty="0" smtClean="0"/>
              <a:t>breaks accidentally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computer </a:t>
            </a:r>
            <a:r>
              <a:rPr lang="en-US" dirty="0"/>
              <a:t>accidentally falls down damaging </a:t>
            </a:r>
            <a:r>
              <a:rPr lang="en-US" dirty="0" smtClean="0"/>
              <a:t>the monitor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Breakdown </a:t>
            </a:r>
            <a:r>
              <a:rPr lang="en-US" dirty="0"/>
              <a:t>of electronic equipment / home appliances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Baggage </a:t>
            </a:r>
            <a:r>
              <a:rPr lang="en-US" dirty="0"/>
              <a:t>containing costly clothing gets </a:t>
            </a:r>
            <a:r>
              <a:rPr lang="en-US" dirty="0" smtClean="0"/>
              <a:t>stolen during the </a:t>
            </a:r>
            <a:r>
              <a:rPr lang="en-US" dirty="0"/>
              <a:t>holiday trip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one sues against you for your liability towards </a:t>
            </a:r>
            <a:r>
              <a:rPr lang="en-US" dirty="0" smtClean="0"/>
              <a:t>a third </a:t>
            </a:r>
            <a:r>
              <a:rPr lang="en-US" dirty="0"/>
              <a:t>party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insurance policy is tailored to take care of the </a:t>
            </a:r>
            <a:r>
              <a:rPr lang="en-US" dirty="0" smtClean="0"/>
              <a:t>various unfortunate </a:t>
            </a:r>
            <a:r>
              <a:rPr lang="en-US" dirty="0"/>
              <a:t>events of daily life.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lerablog.org/wp-content/uploads/2013/06/home-security-syste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514600" cy="20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58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Any fault or defect before the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Manufacture or supplier is responsible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Natural wear and tear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Maintenance operations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Willful 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Consequential loss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Portable items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Pressure waves by aircraft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Deductible as stated in the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Bulbs, valves, tubes, belts, wires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Aesthetic defects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ponderspawnbrokers.net/cs/Satellite?blobcol=urlimagefile&amp;blobheader=image%2Fpng&amp;blobheadername1=Content-Disposition&amp;blobheadervalue1=inline%3B+filename%3Dpawnbrokers-lakewood-wa-ponders-pawnbrokers-inc-callout2.png&amp;blobkey=id&amp;blobtable=UXImage&amp;blobwhere=1361748586096&amp;ssbinary=true&amp;moddate=2013-03-01%2012:02: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04160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62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Basis of Loss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Value of System Software is also included</a:t>
            </a:r>
          </a:p>
          <a:p>
            <a:endParaRPr lang="en-US" dirty="0" smtClean="0"/>
          </a:p>
          <a:p>
            <a:r>
              <a:rPr lang="en-US" dirty="0"/>
              <a:t>In case of repair, the cost necessary to restore to the previous serviceability plus the cost for dismantling and re-erection.</a:t>
            </a:r>
          </a:p>
          <a:p>
            <a:endParaRPr lang="en-US" dirty="0"/>
          </a:p>
          <a:p>
            <a:r>
              <a:rPr lang="en-US" dirty="0"/>
              <a:t>If the item is destroyed, then the actual value is calculated by deducting the depreciation from the  replacement value.</a:t>
            </a:r>
          </a:p>
          <a:p>
            <a:endParaRPr lang="en-US" dirty="0" smtClean="0"/>
          </a:p>
          <a:p>
            <a:r>
              <a:rPr lang="en-US" dirty="0" smtClean="0"/>
              <a:t>In total loss, replace the lost with a similar type of similar configuration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couponpedia.in/wp-content/uploads/2014/12/electronics-i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4267200" cy="21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5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Protection of Your Household Mechanical / </a:t>
            </a:r>
            <a:r>
              <a:rPr lang="en-US" b="1" dirty="0" smtClean="0"/>
              <a:t>Electrical </a:t>
            </a:r>
            <a:r>
              <a:rPr lang="en-US" b="1" dirty="0" err="1" smtClean="0"/>
              <a:t>Equipments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Household Appliances – </a:t>
            </a:r>
            <a:r>
              <a:rPr lang="en-US" b="1" dirty="0" smtClean="0"/>
              <a:t>Breakdown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ramdevhomeappliances.in/images/bann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19375"/>
            <a:ext cx="7810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0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Protection for You and your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Accidental Compensation (Personal Accident</a:t>
            </a:r>
            <a:r>
              <a:rPr lang="en-US" b="1" dirty="0" smtClean="0"/>
              <a:t>) 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Accidental </a:t>
            </a:r>
            <a:r>
              <a:rPr lang="en-US" dirty="0"/>
              <a:t>Death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Permanent Total Disability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Permanent Partial Disability </a:t>
            </a:r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3.imimg.com/data3/FR/VV/MY-5507330/public-liability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r.photos1.fotosearch.com/bthumb/CSP/CSP990/k9800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93" y="2667000"/>
            <a:ext cx="266930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44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Intentional Injury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Accidents under alcohol and drug influence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Riot, crime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Willful violation of law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Motor racing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War, invasion, civil war, rebellion, revolution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Nuclear energy, radiation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riskmanagement365.com/wp-content/uploads/2012/08/accidents-at-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19250"/>
            <a:ext cx="2752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Domestic Workers Compensation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l</a:t>
            </a:r>
            <a:r>
              <a:rPr lang="en-US" dirty="0" smtClean="0"/>
              <a:t>egal </a:t>
            </a:r>
            <a:r>
              <a:rPr lang="en-US" dirty="0"/>
              <a:t>liability to pay compensation </a:t>
            </a:r>
            <a:r>
              <a:rPr lang="en-US" dirty="0" smtClean="0"/>
              <a:t>under the </a:t>
            </a:r>
            <a:r>
              <a:rPr lang="en-US" dirty="0"/>
              <a:t>Fatal Accidents Act 1855, the Workmen’s</a:t>
            </a:r>
          </a:p>
          <a:p>
            <a:r>
              <a:rPr lang="en-US" dirty="0"/>
              <a:t>Compensation Act 1923 or any </a:t>
            </a:r>
            <a:r>
              <a:rPr lang="en-US" dirty="0" smtClean="0"/>
              <a:t>amendment thereto </a:t>
            </a:r>
            <a:r>
              <a:rPr lang="en-US" dirty="0"/>
              <a:t>or under common law in respect of</a:t>
            </a:r>
          </a:p>
          <a:p>
            <a:r>
              <a:rPr lang="en-US" dirty="0"/>
              <a:t>personal injury by accident or </a:t>
            </a:r>
            <a:r>
              <a:rPr lang="en-US" dirty="0" smtClean="0"/>
              <a:t>disease sustained </a:t>
            </a:r>
            <a:r>
              <a:rPr lang="en-US" dirty="0"/>
              <a:t>by domestic </a:t>
            </a:r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8" descr="https://encrypted-tbn1.gstatic.com/images?q=tbn:ANd9GcTgvKJEBNSJN5NrTPrI0CvAs2Tt3rVgncTT7HIppGATG63Il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667000" cy="23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un.org/News/dh/photos/large/2013/January/01-09-ilo-domesti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876800" cy="23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9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Public 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l</a:t>
            </a:r>
            <a:r>
              <a:rPr lang="en-US" dirty="0" smtClean="0"/>
              <a:t>egal liability to pay </a:t>
            </a:r>
            <a:r>
              <a:rPr lang="en-US" b="1" dirty="0" smtClean="0"/>
              <a:t>Damages </a:t>
            </a:r>
            <a:r>
              <a:rPr lang="en-US" dirty="0" smtClean="0"/>
              <a:t>for civil claims of </a:t>
            </a:r>
            <a:r>
              <a:rPr lang="en-US" b="1" dirty="0" smtClean="0"/>
              <a:t>Bodily Injury </a:t>
            </a:r>
            <a:r>
              <a:rPr lang="en-US" dirty="0" smtClean="0"/>
              <a:t>or </a:t>
            </a:r>
            <a:r>
              <a:rPr lang="en-US" b="1" dirty="0" smtClean="0"/>
              <a:t>Property Damage </a:t>
            </a:r>
            <a:r>
              <a:rPr lang="en-US" dirty="0" smtClean="0"/>
              <a:t>arising out of Your use, ownership or occupation of the Insured Premises</a:t>
            </a:r>
            <a:r>
              <a:rPr lang="en-US" b="1" dirty="0" smtClean="0"/>
              <a:t> </a:t>
            </a:r>
            <a:r>
              <a:rPr lang="en-US" dirty="0" smtClean="0"/>
              <a:t>for solely domestic purposes </a:t>
            </a:r>
          </a:p>
          <a:p>
            <a:endParaRPr lang="en-US" dirty="0" smtClean="0"/>
          </a:p>
          <a:p>
            <a:r>
              <a:rPr lang="en-US" dirty="0" smtClean="0"/>
              <a:t>caused by the negligent act, error or omission of </a:t>
            </a:r>
            <a:r>
              <a:rPr lang="en-US" b="1" dirty="0" smtClean="0"/>
              <a:t>You</a:t>
            </a:r>
            <a:r>
              <a:rPr lang="en-US" dirty="0" smtClean="0"/>
              <a:t>, </a:t>
            </a:r>
            <a:r>
              <a:rPr lang="en-US" b="1" dirty="0" smtClean="0"/>
              <a:t>Your Family </a:t>
            </a:r>
            <a:r>
              <a:rPr lang="en-US" dirty="0" smtClean="0"/>
              <a:t>or </a:t>
            </a:r>
            <a:r>
              <a:rPr lang="en-US" b="1" dirty="0" smtClean="0"/>
              <a:t>Your Household Staff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any liability that may be incurred under the Public Liability Insurance Act 1991 or any other law base</a:t>
            </a:r>
          </a:p>
          <a:p>
            <a:endParaRPr lang="en-US" dirty="0" smtClean="0"/>
          </a:p>
          <a:p>
            <a:r>
              <a:rPr lang="en-US" dirty="0" smtClean="0"/>
              <a:t>As the keeper and owner of domestic pets.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2" descr="http://www.commercialinsuranceleicester.co.uk/wp-content/uploads/2011/08/public-liabil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60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Enhanced Protection covers (Other Covers 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Baggage – All </a:t>
            </a:r>
            <a:r>
              <a:rPr lang="en-US" dirty="0" smtClean="0"/>
              <a:t>Risk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Plate Glass – All </a:t>
            </a:r>
            <a:r>
              <a:rPr lang="en-US" dirty="0" smtClean="0"/>
              <a:t>Risk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Pedal </a:t>
            </a:r>
            <a:r>
              <a:rPr lang="en-US" dirty="0" smtClean="0"/>
              <a:t>Cycle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ATM Cash Withdrawal – All </a:t>
            </a:r>
            <a:r>
              <a:rPr lang="en-US" dirty="0" smtClean="0"/>
              <a:t>Risk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Credit Card/ Debit Card ( Loss or Theft) – </a:t>
            </a:r>
            <a:r>
              <a:rPr lang="en-US" dirty="0" smtClean="0"/>
              <a:t>Fraudulent Use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Veterinary Cost – Road Accident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05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Baggage – All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Accidental loss or damage to personal baggage while travelling anywhere in India beyond 25 </a:t>
            </a:r>
            <a:r>
              <a:rPr lang="en-US" dirty="0" err="1" smtClean="0"/>
              <a:t>kms</a:t>
            </a:r>
            <a:r>
              <a:rPr lang="en-US" dirty="0" smtClean="0"/>
              <a:t> of the insured premises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://cdn.images.express.co.uk/img/dynamic/79/590x/Ferne-McCann-arrives-back-in-the-UK-6254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71800" y="2457450"/>
            <a:ext cx="2809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05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Any electrical machines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Theft from Car ( other than properly secured)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Under contract of </a:t>
            </a:r>
            <a:r>
              <a:rPr lang="en-US" dirty="0" err="1" smtClean="0"/>
              <a:t>affreightment</a:t>
            </a:r>
            <a:r>
              <a:rPr lang="en-US" dirty="0" smtClean="0"/>
              <a:t> in a carrier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Jewellery</a:t>
            </a:r>
            <a:r>
              <a:rPr lang="en-US" dirty="0" smtClean="0"/>
              <a:t>, valuables, Cash, </a:t>
            </a:r>
            <a:r>
              <a:rPr lang="en-US" dirty="0" err="1" smtClean="0"/>
              <a:t>Cheques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Mobiles, Laptops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Loose articles like umbrella, handbags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luggagelady.com/wp-content/uploads/2013/07/Stack-of-lugg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048000"/>
            <a:ext cx="38004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43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insurancetight.com/wp-content/uploads/2015/09/What-is-the-Best-Home-Insurance-in-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77000" cy="43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248400" y="1752600"/>
            <a:ext cx="14478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6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Glass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Accidental Loss or damage to Plate Glass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Reasonable cost for erecting any temporary boarding subject to maximum of Rs.5000</a:t>
            </a:r>
          </a:p>
          <a:p>
            <a:endParaRPr lang="en-US" dirty="0"/>
          </a:p>
          <a:p>
            <a:r>
              <a:rPr lang="en-US" dirty="0" smtClean="0"/>
              <a:t>Deductible of 5% of claim amount or Rs.2500 is applicable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intawindow.co.nz/img/residential-t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6767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94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Alteration, removal or repair of plate glass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Breakage of lettering unaccompanied by breaking of plate glass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Consequential damage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remminhdang.com/upload/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7999"/>
            <a:ext cx="2438400" cy="27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82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Pedal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Repair or replacement cost for Pedal Cycle</a:t>
            </a:r>
          </a:p>
          <a:p>
            <a:endParaRPr lang="en-US" dirty="0"/>
          </a:p>
          <a:p>
            <a:r>
              <a:rPr lang="en-US" dirty="0" smtClean="0"/>
              <a:t>Legal liability to pay for litigation expenses, compensation for accidental damage to property, bodily injury or death other than the family, </a:t>
            </a:r>
            <a:r>
              <a:rPr lang="en-US" dirty="0" err="1" smtClean="0"/>
              <a:t>upto</a:t>
            </a:r>
            <a:r>
              <a:rPr lang="en-US" dirty="0" smtClean="0"/>
              <a:t> a limit of Rs.30,000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hotos.gograph.com/thumbs/CSP/CSP819/k21787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RY1olM9ZcB4ZO8iZEdmZGnR9Ow8mdwh-wRX-_m5VHWspUZlWyA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276600"/>
            <a:ext cx="2552700" cy="24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0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ATM Cash Withdrawal – All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loss In Transit of Money whilst carried by You </a:t>
            </a:r>
            <a:r>
              <a:rPr lang="en-US" dirty="0" smtClean="0"/>
              <a:t>after withdrawal </a:t>
            </a:r>
            <a:r>
              <a:rPr lang="en-US" dirty="0"/>
              <a:t>from ATM machine, caused by Robbery, Theft or hold </a:t>
            </a:r>
            <a:r>
              <a:rPr lang="en-US" dirty="0" smtClean="0"/>
              <a:t>up during </a:t>
            </a:r>
            <a:r>
              <a:rPr lang="en-US" dirty="0"/>
              <a:t>your journey from the ATM to your residence or office </a:t>
            </a:r>
            <a:r>
              <a:rPr lang="en-US" dirty="0" smtClean="0"/>
              <a:t>or bank </a:t>
            </a:r>
            <a:r>
              <a:rPr lang="en-US" dirty="0"/>
              <a:t>or any other destination where you are traveling to.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6" descr="http://static.dnaindia.com/sites/default/files/styles/third/public/2015/11/28/399214-thief-rna.jpg?itok=poiX_OY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3124200"/>
            <a:ext cx="40576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ivemint.com/r/LiveMint/Period1/2012/07/30/Photos/ATM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3124200"/>
            <a:ext cx="342900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76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Credit Card/ Debit Card ( Loss or Theft) – </a:t>
            </a:r>
            <a:r>
              <a:rPr lang="en-US" b="1" dirty="0" smtClean="0"/>
              <a:t>Fraudulent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Loss </a:t>
            </a:r>
            <a:r>
              <a:rPr lang="en-US" dirty="0"/>
              <a:t>of credit card </a:t>
            </a:r>
            <a:r>
              <a:rPr lang="en-US" dirty="0" smtClean="0"/>
              <a:t>or debit </a:t>
            </a:r>
            <a:r>
              <a:rPr lang="en-US" dirty="0"/>
              <a:t>card if they are used by someone without </a:t>
            </a:r>
            <a:r>
              <a:rPr lang="en-US" b="1" dirty="0" smtClean="0"/>
              <a:t>Your </a:t>
            </a:r>
            <a:r>
              <a:rPr lang="en-US" dirty="0" smtClean="0"/>
              <a:t>permission </a:t>
            </a:r>
            <a:r>
              <a:rPr lang="en-US" dirty="0"/>
              <a:t>following a loss or theft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Cover </a:t>
            </a:r>
            <a:r>
              <a:rPr lang="en-US" dirty="0"/>
              <a:t>is provided for credit and debit cards held </a:t>
            </a:r>
            <a:r>
              <a:rPr lang="en-US" dirty="0" smtClean="0"/>
              <a:t>for domestic </a:t>
            </a:r>
            <a:r>
              <a:rPr lang="en-US" dirty="0"/>
              <a:t>purposes up to the limit shown in the schedule.</a:t>
            </a:r>
          </a:p>
          <a:p>
            <a:endParaRPr lang="en-US" dirty="0" smtClean="0"/>
          </a:p>
          <a:p>
            <a:r>
              <a:rPr lang="en-US" dirty="0" smtClean="0"/>
              <a:t>Policy </a:t>
            </a:r>
            <a:r>
              <a:rPr lang="en-US" dirty="0"/>
              <a:t>will not cover for</a:t>
            </a:r>
            <a:r>
              <a:rPr lang="en-US" dirty="0" smtClean="0"/>
              <a:t>:-</a:t>
            </a:r>
          </a:p>
          <a:p>
            <a:endParaRPr lang="en-US" dirty="0"/>
          </a:p>
          <a:p>
            <a:r>
              <a:rPr lang="en-US" dirty="0"/>
              <a:t>Loss caused by mistakes.</a:t>
            </a:r>
          </a:p>
          <a:p>
            <a:r>
              <a:rPr lang="en-US" dirty="0"/>
              <a:t>Loss not reported to police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4" descr="http://www.bigbe.com/CreditCardLocked-280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276600"/>
            <a:ext cx="319469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59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Veterinary Cost – Road Accident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We </a:t>
            </a:r>
            <a:r>
              <a:rPr lang="en-US" dirty="0"/>
              <a:t>will reimburse you the necessary cost of Veterinary doctors </a:t>
            </a:r>
            <a:r>
              <a:rPr lang="en-US" dirty="0" smtClean="0"/>
              <a:t>due an </a:t>
            </a:r>
            <a:r>
              <a:rPr lang="en-US" dirty="0"/>
              <a:t>unforeseen accident caused to your pet dog up to limit </a:t>
            </a:r>
            <a:r>
              <a:rPr lang="en-US" dirty="0" smtClean="0"/>
              <a:t>specified in </a:t>
            </a:r>
            <a:r>
              <a:rPr lang="en-US" dirty="0"/>
              <a:t>the schedule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s://encrypted-tbn2.gstatic.com/images?q=tbn:ANd9GcRNVZd9Qlhb4mUQn1k2YO3TLZ1wQISxTL5vCLZ3D59vQyiOQH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590800"/>
            <a:ext cx="27336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09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Exclusions applicable to all sections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irect </a:t>
            </a:r>
            <a:r>
              <a:rPr lang="en-US" dirty="0"/>
              <a:t>or indirect arising from War</a:t>
            </a:r>
            <a:r>
              <a:rPr lang="en-US" dirty="0" smtClean="0"/>
              <a:t>, Warlike </a:t>
            </a:r>
            <a:r>
              <a:rPr lang="en-US" dirty="0"/>
              <a:t>operations, Act of Foreign Enemy, Hostilities (</a:t>
            </a:r>
            <a:r>
              <a:rPr lang="en-US" dirty="0" smtClean="0"/>
              <a:t>whether war </a:t>
            </a:r>
            <a:r>
              <a:rPr lang="en-US" dirty="0"/>
              <a:t>be declared or not), Civil war, rebellion, Insurrection, </a:t>
            </a:r>
            <a:r>
              <a:rPr lang="en-US" dirty="0" smtClean="0"/>
              <a:t>Civil Commotion</a:t>
            </a:r>
            <a:r>
              <a:rPr lang="en-US" dirty="0"/>
              <a:t>, Military or Usurped Power, Seizure, Capture</a:t>
            </a:r>
            <a:r>
              <a:rPr lang="en-US" dirty="0" smtClean="0"/>
              <a:t>, confiscation</a:t>
            </a:r>
            <a:r>
              <a:rPr lang="en-US" dirty="0"/>
              <a:t>, Arrests Restraints and Detainment by the order </a:t>
            </a:r>
            <a:r>
              <a:rPr lang="en-US" dirty="0" smtClean="0"/>
              <a:t>of any </a:t>
            </a:r>
            <a:r>
              <a:rPr lang="en-US" dirty="0"/>
              <a:t>Government or any other authority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Loss or damage caused by depreciation or wear and tear.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Consequential </a:t>
            </a:r>
            <a:r>
              <a:rPr lang="en-US" dirty="0"/>
              <a:t>loss of any kind or description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nuclear </a:t>
            </a:r>
            <a:r>
              <a:rPr lang="en-US" dirty="0" smtClean="0"/>
              <a:t>weapons or </a:t>
            </a:r>
            <a:r>
              <a:rPr lang="en-US" dirty="0" err="1"/>
              <a:t>ionising</a:t>
            </a:r>
            <a:r>
              <a:rPr lang="en-US" dirty="0"/>
              <a:t> radiation or contamination by </a:t>
            </a:r>
            <a:r>
              <a:rPr lang="en-US" dirty="0" smtClean="0"/>
              <a:t>radioactivity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2" descr="data:image/jpeg;base64,/9j/4AAQSkZJRgABAQAAAQABAAD/2wCEAAkGBxQSEhUUERQUFhUWFhUWGBgUFBQVHBQVFRQWFhgVGBgYHSggGBwlHBQUITEhJSorLi4uFx8zODMsNygtLiwBCgoKDg0OGxAQGiwmHyQsLDQsLCwsLCwsLSwsMSwsLCwsMCwsLCwsLCwsLCwsLywsLCwsLCwsLiwsLCwsLSwsK//AABEIALQBGAMBIgACEQEDEQH/xAAcAAEAAQUBAQAAAAAAAAAAAAAABwEDBAUGAgj/xABCEAABAwIDBAgDBQYEBwEAAAABAAIDBBEFEiEGMUFRBxMiYXGBkaEjMrEUM0JSwWJygpLh8BVDU6IWFyQ0c5PRCP/EABsBAQADAQEBAQAAAAAAAAAAAAABAgQDBQYH/8QALREAAgIBAwMDAgYDAQAAAAAAAAECAxEEITESQVEFE2EikTJxgdHh8HKhsSP/2gAMAwEAAhEDEQA/AJd2mMwpZTSkCYMJZcA6jW1ioT2QrMYxgyhuIdT1RAc3I0HXuHgp/KgzFAcEx5sw0pavfyGbRw8nEHzKA3jOiKaTWqxKof3NuB9VsaXoZw8fe9dKeb5HfQKQJZ7NzDUWvpy5rxBXMezOxwLbHUd29CeltZwfPe2eD/4LiTPsjjHDO0C172BNnA3U97O0TIaeNseoyh1/zEi91Gu0OzDsXgqqk3ztzCnHcz/6tl0H7TmopTTSn41MchB3ll7D03Kkd9zVqFKn/wAM/L/Px+hJaIiuZAqLFxGubCwvedOAG8ngAsfCxI/4kul/lZ+Ud/emS6rfT1Pg2SqqKqFAiIgCIiAIiIAiIgCIiAIiIAiIgCIiAIiIAiIgCIiAIiIAuH6XdmPt1A8MF5YviR99vmb5i67hUIQEW9GXSNTOoGNrZ44pYfhu6x1i5o+V2vdb0VvFtvMNhLxTVLSJQc7WhxAJHzDSwK3v/KTDDI6R0DnFzi4gyOy3JubNG5bii2Gw+H7ukhFuJYD7lQ1k61WyreV9jgcP6YKWKFsVPTVExaAOw0AE8SuZ2Vir/wDF/t1NQzRwyv7bHCwyP+Y6246qfoKKNnyRsb+61o+gV9SUnJyk5PuFbqJ2saXONmtBJJ5BXCuSxuV1ZUCljv1TCHTuHGx+7uqyeEddPT7kt9kt2/C/vBfwVrquQ1Mg+GDaFp5f6h8V0wCtwRBjQ1osALADgArgUpYRW633JbLCXC8IqiIpOQREQBERAEREAREQBERAEREAREQBERAEREAREQBERAEREAREQFCbLQV222Hw6SVlODy61pOncCt+4aar5rxbZumoMebFWR5qSZ2Zt7gBst7ai2jXaEckBK1Z0w4VH/nOf/44nm/mbBaWfpvhcSKWjqZTw7IAP8pJXYN2OwymaZBR04DBmzGJryBz1BW4wk074w+mEWQ7jG1oHtuQt0y6erG3kh/F+mGujLRJQ9QyTQOlEgPeRcAaXUrbJYcIadpvmfIOse78zn67/NR10h4TJjL52QEZKNhLdPvJdczAfKy2HQXtSamlNLKfjU3Z13mLc299bg3HoqrDeTTdGdMfaffDfn4T/wCkoIi4Cp2zlbLJC8MZI17sovY5GvIBsd4Itr5pKSjyZUm+Dv0XNYXtWx+koynmNR5jeF0MUzXC7SCDxBBRST4GC4i8OkA3myo2Zp3EeqsQXEVLqqAIiIAiIgCIiAIiIAiIgCIiAIiIAiIgCIiAIiIAiIgCjjpw2V+2URmjHxqa8gsNXR/jbz3DN5KR14kjDgQ4XBBBB4g7wgOJ6JdpRiGHs6wgyxfClB1vYdlxH7Tbe6s4xhFRQF8mHNLo5bh0O/q3uGkjAPoo1ZUy7OYvMyOJ8tPM3M1jb9pjiSy2m9rrtXUN6TcVn0pcJf4yCS3uGj3VXHJo0+plS+Mp8p8MkTY/B/stMxjvvHduQ83u1N1D+1kLsCxyOriBFNUHM8DdZ7vis8Ro4eK3737UVLSA2npge9gI87vKx6ronxCtynEsRz5dQ1rS/KeNr2A9FKWDnbZKybnLlkw08zZGNewgtcA5pHEEXB9CtRtBstT1YPWs7VgM7dHC27XjZXNk8F+xUsdN1rpRGMrXOABy8G6cBuWfX1jYWOkebNaCSjS7lYdWfp5I5xDZKppe1CeujHDXOLceZ91pTjz35afQOedCAQ7fxN/H0Ur4LO+VnWSDLn1a38rOF+9cvXbKRxVrqkHSQOOT8shtmc3xF9BzK4yr7o6yypNS5RdpMb6ljWPa92UBudrjmIHF195WzpcRgl3SNJ5SDKfUWWolpeR37uRWJJRAHtNt3jT3XTJwOqNO5urTJ/C4PHodVVtdINBlPc67D7rmoHzR26t+YDgTY+u4+YW1p9odzZWi/J/YJ8CbsPqE6kMM28eJ/mY8eAuPZZcVWx25w8Ny0jqynJs/PCT+a7AfPVvurwoi4XilZI3k+x9Ht/qpTBu7qq5/rpIvma9veO20+Y3edlmR4kbXc025gKcg2iKxBVNf8pCvomAiIpAREQBERAEREAREQBERAEREAREQBERAW3QtJuQCRuJAuPNe1VRzth0twUFQ+ndTzvlZbdla05gCCCd414BASMihgdLOJT/9phL7Hc5wmePUMaPdUNZtRVA5Y46cHuiaRf8AeLigJmXJ4zerq46YfdRWlm5F1+yz9VGe0uxWMMpZaiqxFzurYX9WySTtW1IBFh7LqegXGGT0cjHG88b/AIhcbucwgZHEnXgR5KHvsaNPYqsz742/P+ESe0W0VmtpGytLXi4PqDwIPA96v2VVJnOIr4ZKd1n9th3O5/vcnd/FX4ZQR+ZvLi3++S6qpp2vaWuFwVxGL4BNHNHLA85Wmz4z+KMkXseNt9iq4LN5MiSk/FEbjiOXirQnB7LwPMLZOg4glp5jj4jisaosdJAATx4Hz/RVaILDeyLRus38pGZh/hO7yWG6lZfM0Pgd+eBxAvzLd3qsp1OW7jp7Ly8crgqERkyKOprWggzxSMto58RLvPKQCrMddVwakNnZxyCxHPsH9FnYFXtjJZNYXNwSNO8HktxPSMdq3TkQrJsGnocVp6j5HdXJxG7Xlbgtqypkj+cZm8wtLiuBxym729rhIzsuHmN/msSF1ZS/KftEXLc8Dvbx8lOUDtKeqa8aHyV+64TE9tqeKndNlcJL5WxnM28lvlOmnMrgMH2zqGzunc8vc/fcnKG3uGtbuAHqqysUdma9Po7LouUeCe0XG4Nt/DK4MeC1x0vwuuvZICLg3B5K0ZKXBxtpnU8TWD2ipdFY5FUREAREQBERAEREAREQBERAFDv/AOgdmyYoq+EHrIXNY8tG6O5LXn911v5lMSxsSomTxPikF2SMcxw5tcCD9UBo+j7aVuIUUU/47ZJBylaAHeR3+a3kFfE9zmMe1zmGzmgglp7xwUHdFta/CsWnwyc9iVxawni8axuGn42G3jZSVtNs4/rRWURyVLB2m8J2jUsPC53XVZNpZSO+nrhZLpnLHh9s/Px8mN0jVJkNNRRntTytLwP9IHX318lGVa3/AIexxr2giln8bdU9wzjvLHC/hbmpD2SMlbiEtZLGYxFGIWtdwfvd9T6qz034XBUUDi6SNk0F5Y8zmhzrDtxgXubj3AVK98y/uxq1yVUYUd4rL/yf7LBI0UgcAWm4IBB5g6gr2o06C9qftdF1EhHW01mb9XRW7DvLVvkFJa6nnFFpMUxAunZTxfMe291r5GDu5lZ2L4i2nhfK/c0E+J4BajYukcWOqJvvZzm1/Cz8LfRVb3waqq0q5Wy4Wy+X/HP2MiaOVvzRh4/NGRfzY79CVz8eJObUugl7bHguju3KRaxLCCBci5366Luy261+JUDJG2kaHDhfeD47we8I0cMp8o56alc0XhOdvFh3+RP0K5/HMSmYz/pS1km60ovlPnxXSS0csbrsdnHI2zgeO548dfFY2JYbBWxnrCWPjNs7SQWmwIuOIsRoe9Va8EbLkjOj2yq6U5K5hmZf5jYO8nAWd4FdxgGPMmGain1GpidvHcWO+oWjxfZ+ppwesaKiD87Rew/abvC5aXZ9jz1lHJkeNQLkWPcd4VFPH4i3RndE10mOMecs7eqduvvafPh5rPkpvxXGUa5r6WHG6hnDtuqintFiERkG4P0a4DxAs/6ra7XbStbRtbSPJbVZgTqMrG2zix3E3A9VZySWSaqpWTUF3OZ202h+3VLnD7pl2R+ANi/+K1/Cy1sTQxnZJzk6nSwbbd47ljRtGgG9ZL2cuCwyll5PsNPUq4KPZF2mqdd9tV0lLtJUwxljJCL6c7D9CuXpwMwJF7a+PcVepz2i4n+vcoUmjtKmNnKydxQ7dVMbAC4O/eF9F2OA7dRTWbL2Hc9bf0UOmXXVehMrxvkmcr/SNPZHGMPyj6NjkDgCCCDxGq93UGYNtRPTm7ZDbkbEHyUkYPtvBK1olOR53jUj14LXC+Mj53V+lXUbr6l8HVorcUocAWkEHiNVcXY8sIiIAiIgCIiAIiIAiIgIj6b9kJp309ZRRufPG4McGC7iAc0b/wCEg+qwM+1VTpZlODpf4DfPXM5TWiAhodG+M1AtV4oWN4iMyOv4hpYD5rLw3oIpG61E88zuNssYJ58T7qWkQHObL7D0WHuLqSHI9wyl5e97i24NruJsLgbl0RVuadrBd7g0c3ED6rTYltTTMimeyaJ7om3LWPa4gnRoIB0uULQg5yUY8s0W0bzX1sdEz7uIiWcjmPlZ/fNdyxthYbguX2BwxzITNKPi1DusdzsdWj3911IVIeTXrZxUlTD8MNvzfd/f/RVUsqormIxKilvuWA64W6VmWAHxVWgczIHxkmJpAvctuC13gD8p9lqq3A6aqu4AwTDe5rcuv7TNxHf7rrp6fmPMLEnhFu0L8u7wI3KGWT8EbYthU0Ay1MYliP8AmNFxbvG9pUf4tXB7w1n3UQLIxybmLi7xJJPopn2xrzSUUrmPuZB1TAd4c/Qm/GwzHyUJilHDTuWW76dke76TV1N2P9DIoKV8jXllrtANrgXubC1/P0VmmqHDTQj+9ValDhpwVINNR/fJZsnvqDZsWPAbrv3+PcrjNBb+7rDpe0b8vqssqrZphFRPWZVBXhW5TwG8/RQdMmTA6/aO4aDvPNZLJliDgOSrmU5Ixnk6PB9p5qc/DebcQdQfJSLgG3UUxDJRkedL37JP6KF+stqsiGQtF76n2C7V3Siedq/TKb98YflH0ZHKHC7SCOYN17CgrB9pZac9hxA5cD4hSDgW38UlmzjIfzD5fPktcL4yPm9T6RdTvH6kdqitwzNeAWkEHcQbqi7nlF1ERAEREAREQBcp0ibWuwynE7YDM0vDHWflDLg5SdDoSLeYXVrX49hTKunlp5RdkrHMPdcaOHeDY+SAhyDpPxmtF6ChbkJLcwY+QA8sxIaCLjerz8J2oq7dZM2naRwfHHb/ANQJusXoUxd9DXVGF1Btd78l9PjR6GwPB7RceHepqxWsMMT5Ax0mRpdlZvdbkhMYuTSRD8XQnUzG9diL38w3PIf5pHfouKrsJiwnGGwPkc+mzxZzcA5HEHt2sLtOvgp/p9rYJKR9S02DAczXWzNfbRhHO5Ci/aLYl9Zhk1a4E1Jeaho17UQBzNt3i5HgFRvLwbYaedUJWybi4tJeer+ETfDawy2tYWtutbRXFGvQdtX9rohA915qazDfe6L8DvL5fJSUrmEIiIAiIgKELFqKUHdostUKhoEW9LFE/q4LA5WueSeFyBb9VGvV23r6GxVmZpBAIPAgEe6jDaHZ1pN4rN7uH9Fltrzuj2/TtbGtdEjhyFj1EFh2dOJW2rMMfGe0NOfBYMgubc/oFlksH0NNinvFninbYBXAvRC82XM34PblYiFzm9FWZ3Dn9F7adLIRgqFVVCtzOsPogDDd3cPqrxcrMQsF7TJJ7EiuMmNwBvKxyVWndoXcTu7gpTIaydRhG001PYRvOUG9t4J8Ci5sPRdVbJdzHZ6fRN5lFH0uiIvTPgQiIgCIiAIiICD+nXBJKaop8Vp9C1zGvIB7MjCXRvNuBAynwA4qV9lMcZXUkNSy3xGAuA/C8Cz2eTrhXNp8GZW0s1PJulYW3/K78Lh3g2PkoO2TwXaGkZJT0kZjjMjjmk6sDMOyXMz8DYHcgJSxjYOOafOx5jje4GaNu6SxvcAaA810FZilLTMtNNDExoDe3IxgA3W1KiZvR3jlVrWYkWA/hbLK7/azK30WfR9BFOTmqquoldxy5W383BxUJJHe3U22xjGcspcHCUuOQYXjpmo5WSUj39rqyS0RSntN5dg6juAX0rHIHAFpBBAII4gi4IXIYZ0W4XBupWPPOYmX2dp7Lr44wxoa0ANAAAAsABoABwCk4FJp2ttmIFzYXO8ngOauLisLea/EHym5gpbsjHB0p+Z/iNV2oChPJ31FHstRb3wm/jPb7FURFJwCo5VRAYVVHdaGuw8HgumexYs0Kq0XjLBwOKYXma5vMHy71wmJYO+E3Iu3mOffyU0VFHfgtDXYXv0uO9cLK0z09HrZUy24Iksll1+JbMsJJZdp5cD5cFzlbhr4vmbpzGoWOVbR9Np9fVbw9zWht3E8tFUtVyJuiqQueDepJnhpVonM7uH1V2TQXVuJlgoJ2LpVQrV17DwAhXBZnNyG+qvKzA29yVdCkllbovJVUGT6dREXsn5oEREAREQBERAEReJXWBIFyATYce5Ae0UNy9NE8szoKPDZHyguGVzyXNLTY3Yxp3cdVU4ntPVXyU8VM08SGNI/nc4+yAmK65rbnaKOlpZD1sYlLcrGl7cxLuzcC9+K4D/lrjFVY1uKFvNsbpHewytXI9JXRmzDYY5I5pZZHOdnzhoGUAai2vHiVD4O1CfuJpZxvjzjdk67E4Z9npImW7RGd/e52p/QeS3y4Xog2q+30Lc5+NBaKTvsOw/zHuCu6RLCK22O2bnLlvIREUnMIiIChC8OYriIDDkjWHPT34LbFisSRquCyZz1Rh4PBaeswtdm+JYktMquJ2ja0Rpiez7Xajsu7tx8lzNdhr4/mbpzG5TDVUF1p6vDe5Z50pnraX1OyvZ7oiaUXsF6IXZYhs4w3LRlPC26/eFzNbh74z2hpzG5ZpVtHv6fX1298M17mqzNy5rJcFYAu4nkueDcmGmy9tcqOC8FQOT1UPsNEVk6nuCIEfUyIi9o/NAiIgCIiAIiIAhREBBHSVSvwjF4MSgHwpnDrAOLt0rLftM1HeCpvoatk0bJYzdj2te082uFwfdaLpC2cFfQzQfjy54zykZct9d3muH6A9py+F9BMbS05JYDv6q9nN/hcfQhASO/HoW1H2d7i2QgEZgQHX/K46Erm9uYRLW0MTgHNc5+YHUEdkEFdNjuCRVTMko1GrXDRzHcCCuVpMDrPt1OagiSOAOyyi3aBGgcN+bd6Kks8Hq6L2U/cUsNRllPu8NJx/YjnD3HZ/HTG4kUk5tfh1T75Cf3H6eA719BtNxcKLennDaeaizukibUQHMwOe0Oe1xAfGBv1FiO9q2fQxtV9toWsebzU9o383N/A/0FvEK55RICIiAIiIAiIgCoQqogLT2K05iyl5c1RglM18kSxJqe62zmqy+NRgupHPVWHgrTVmHb9F2ckSwp6YFUccnWFrRGOJbPNNy3sn2/oucqcPdF8w8xuUu1eHrR1mG79FnnSj1tN6nZDZ7ojRWn6C66rEcBG9vZPt/Rc9V0T2mxH6hZpVtHvUa6u3h7mGxuiK4QiobOo+oERF7J+bBERAEREAREQBERAUK+ets5P8P2kZJS9kvMb3A6gmW7Xi3I/VVRAXNs+lvEIpTHCYYxrq2O5/3kj2XC1O2mIVTg2asnIJsQ1+QejAAqIgJJ2A6MKKqjEtR10hOpBksP9oB91LGz2ylJQ3+yQMjLgA4i5c4A6AucSSiKESbtERSQEREAREQBERAFRVRAeSFbc1VRQSWXhWXtRFBJiysC11RENURVZ0iaWsgC0dXCN1kRcpGuts5bF6RrLFotclERZJcn0+kk3Uss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19200"/>
            <a:ext cx="3981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UUERQUFhUWFhUWGBgUFBQVHBQVFRQWFhgVGBgYHSggGBwlHBQUITEhJSorLi4uFx8zODMsNygtLiwBCgoKDg0OGxAQGiwmHyQsLDQsLCwsLCwsLSwsMSwsLCwsMCwsLCwsLCwsLCwsLywsLCwsLCwsLiwsLCwsLSwsK//AABEIALQBGAMBIgACEQEDEQH/xAAcAAEAAQUBAQAAAAAAAAAAAAAABwEDBAUGAgj/xABCEAABAwIDBAgDBQYEBwEAAAABAAIDBBEFEiEGMUFRBxMiYXGBkaEjMrEUM0JSwWJygpLh8BVDU6IWFyQ0c5PRCP/EABsBAQADAQEBAQAAAAAAAAAAAAABAgQDBQYH/8QALREAAgIBAwMDAgYDAQAAAAAAAAECAxEEITESQVEFE2EikTJxgdHh8HKhsSP/2gAMAwEAAhEDEQA/AJd2mMwpZTSkCYMJZcA6jW1ioT2QrMYxgyhuIdT1RAc3I0HXuHgp/KgzFAcEx5sw0pavfyGbRw8nEHzKA3jOiKaTWqxKof3NuB9VsaXoZw8fe9dKeb5HfQKQJZ7NzDUWvpy5rxBXMezOxwLbHUd29CeltZwfPe2eD/4LiTPsjjHDO0C172BNnA3U97O0TIaeNseoyh1/zEi91Gu0OzDsXgqqk3ztzCnHcz/6tl0H7TmopTTSn41MchB3ll7D03Kkd9zVqFKn/wAM/L/Px+hJaIiuZAqLFxGubCwvedOAG8ngAsfCxI/4kul/lZ+Ud/emS6rfT1Pg2SqqKqFAiIgCIiAIiIAiIgCIiAIiIAiIgCIiAIiIAiIgCIiAIiIAuH6XdmPt1A8MF5YviR99vmb5i67hUIQEW9GXSNTOoGNrZ44pYfhu6x1i5o+V2vdb0VvFtvMNhLxTVLSJQc7WhxAJHzDSwK3v/KTDDI6R0DnFzi4gyOy3JubNG5bii2Gw+H7ukhFuJYD7lQ1k61WyreV9jgcP6YKWKFsVPTVExaAOw0AE8SuZ2Vir/wDF/t1NQzRwyv7bHCwyP+Y6246qfoKKNnyRsb+61o+gV9SUnJyk5PuFbqJ2saXONmtBJJ5BXCuSxuV1ZUCljv1TCHTuHGx+7uqyeEddPT7kt9kt2/C/vBfwVrquQ1Mg+GDaFp5f6h8V0wCtwRBjQ1osALADgArgUpYRW633JbLCXC8IqiIpOQREQBERAEREAREQBERAEREAREQBERAEREAREQBERAEREAREQFCbLQV222Hw6SVlODy61pOncCt+4aar5rxbZumoMebFWR5qSZ2Zt7gBst7ai2jXaEckBK1Z0w4VH/nOf/44nm/mbBaWfpvhcSKWjqZTw7IAP8pJXYN2OwymaZBR04DBmzGJryBz1BW4wk074w+mEWQ7jG1oHtuQt0y6erG3kh/F+mGujLRJQ9QyTQOlEgPeRcAaXUrbJYcIadpvmfIOse78zn67/NR10h4TJjL52QEZKNhLdPvJdczAfKy2HQXtSamlNLKfjU3Z13mLc299bg3HoqrDeTTdGdMfaffDfn4T/wCkoIi4Cp2zlbLJC8MZI17sovY5GvIBsd4Itr5pKSjyZUm+Dv0XNYXtWx+koynmNR5jeF0MUzXC7SCDxBBRST4GC4i8OkA3myo2Zp3EeqsQXEVLqqAIiIAiIgCIiAIiIAiIgCIiAIiIAiIgCIiAIiIAiIgCjjpw2V+2URmjHxqa8gsNXR/jbz3DN5KR14kjDgQ4XBBBB4g7wgOJ6JdpRiGHs6wgyxfClB1vYdlxH7Tbe6s4xhFRQF8mHNLo5bh0O/q3uGkjAPoo1ZUy7OYvMyOJ8tPM3M1jb9pjiSy2m9rrtXUN6TcVn0pcJf4yCS3uGj3VXHJo0+plS+Mp8p8MkTY/B/stMxjvvHduQ83u1N1D+1kLsCxyOriBFNUHM8DdZ7vis8Ro4eK3737UVLSA2npge9gI87vKx6ronxCtynEsRz5dQ1rS/KeNr2A9FKWDnbZKybnLlkw08zZGNewgtcA5pHEEXB9CtRtBstT1YPWs7VgM7dHC27XjZXNk8F+xUsdN1rpRGMrXOABy8G6cBuWfX1jYWOkebNaCSjS7lYdWfp5I5xDZKppe1CeujHDXOLceZ91pTjz35afQOedCAQ7fxN/H0Ur4LO+VnWSDLn1a38rOF+9cvXbKRxVrqkHSQOOT8shtmc3xF9BzK4yr7o6yypNS5RdpMb6ljWPa92UBudrjmIHF195WzpcRgl3SNJ5SDKfUWWolpeR37uRWJJRAHtNt3jT3XTJwOqNO5urTJ/C4PHodVVtdINBlPc67D7rmoHzR26t+YDgTY+u4+YW1p9odzZWi/J/YJ8CbsPqE6kMM28eJ/mY8eAuPZZcVWx25w8Ny0jqynJs/PCT+a7AfPVvurwoi4XilZI3k+x9Ht/qpTBu7qq5/rpIvma9veO20+Y3edlmR4kbXc025gKcg2iKxBVNf8pCvomAiIpAREQBERAEREAREQBERAEREAREQBERAW3QtJuQCRuJAuPNe1VRzth0twUFQ+ndTzvlZbdla05gCCCd414BASMihgdLOJT/9phL7Hc5wmePUMaPdUNZtRVA5Y46cHuiaRf8AeLigJmXJ4zerq46YfdRWlm5F1+yz9VGe0uxWMMpZaiqxFzurYX9WySTtW1IBFh7LqegXGGT0cjHG88b/AIhcbucwgZHEnXgR5KHvsaNPYqsz742/P+ESe0W0VmtpGytLXi4PqDwIPA96v2VVJnOIr4ZKd1n9th3O5/vcnd/FX4ZQR+ZvLi3++S6qpp2vaWuFwVxGL4BNHNHLA85Wmz4z+KMkXseNt9iq4LN5MiSk/FEbjiOXirQnB7LwPMLZOg4glp5jj4jisaosdJAATx4Hz/RVaILDeyLRus38pGZh/hO7yWG6lZfM0Pgd+eBxAvzLd3qsp1OW7jp7Ly8crgqERkyKOprWggzxSMto58RLvPKQCrMddVwakNnZxyCxHPsH9FnYFXtjJZNYXNwSNO8HktxPSMdq3TkQrJsGnocVp6j5HdXJxG7Xlbgtqypkj+cZm8wtLiuBxym729rhIzsuHmN/msSF1ZS/KftEXLc8Dvbx8lOUDtKeqa8aHyV+64TE9tqeKndNlcJL5WxnM28lvlOmnMrgMH2zqGzunc8vc/fcnKG3uGtbuAHqqysUdma9Po7LouUeCe0XG4Nt/DK4MeC1x0vwuuvZICLg3B5K0ZKXBxtpnU8TWD2ipdFY5FUREAREQBERAEREAREQBERAFDv/AOgdmyYoq+EHrIXNY8tG6O5LXn911v5lMSxsSomTxPikF2SMcxw5tcCD9UBo+j7aVuIUUU/47ZJBylaAHeR3+a3kFfE9zmMe1zmGzmgglp7xwUHdFta/CsWnwyc9iVxawni8axuGn42G3jZSVtNs4/rRWURyVLB2m8J2jUsPC53XVZNpZSO+nrhZLpnLHh9s/Px8mN0jVJkNNRRntTytLwP9IHX318lGVa3/AIexxr2giln8bdU9wzjvLHC/hbmpD2SMlbiEtZLGYxFGIWtdwfvd9T6qz034XBUUDi6SNk0F5Y8zmhzrDtxgXubj3AVK98y/uxq1yVUYUd4rL/yf7LBI0UgcAWm4IBB5g6gr2o06C9qftdF1EhHW01mb9XRW7DvLVvkFJa6nnFFpMUxAunZTxfMe291r5GDu5lZ2L4i2nhfK/c0E+J4BajYukcWOqJvvZzm1/Cz8LfRVb3waqq0q5Wy4Wy+X/HP2MiaOVvzRh4/NGRfzY79CVz8eJObUugl7bHguju3KRaxLCCBci5366Luy261+JUDJG2kaHDhfeD47we8I0cMp8o56alc0XhOdvFh3+RP0K5/HMSmYz/pS1km60ovlPnxXSS0csbrsdnHI2zgeO548dfFY2JYbBWxnrCWPjNs7SQWmwIuOIsRoe9Va8EbLkjOj2yq6U5K5hmZf5jYO8nAWd4FdxgGPMmGain1GpidvHcWO+oWjxfZ+ppwesaKiD87Rew/abvC5aXZ9jz1lHJkeNQLkWPcd4VFPH4i3RndE10mOMecs7eqduvvafPh5rPkpvxXGUa5r6WHG6hnDtuqintFiERkG4P0a4DxAs/6ra7XbStbRtbSPJbVZgTqMrG2zix3E3A9VZySWSaqpWTUF3OZ202h+3VLnD7pl2R+ANi/+K1/Cy1sTQxnZJzk6nSwbbd47ljRtGgG9ZL2cuCwyll5PsNPUq4KPZF2mqdd9tV0lLtJUwxljJCL6c7D9CuXpwMwJF7a+PcVepz2i4n+vcoUmjtKmNnKydxQ7dVMbAC4O/eF9F2OA7dRTWbL2Hc9bf0UOmXXVehMrxvkmcr/SNPZHGMPyj6NjkDgCCCDxGq93UGYNtRPTm7ZDbkbEHyUkYPtvBK1olOR53jUj14LXC+Mj53V+lXUbr6l8HVorcUocAWkEHiNVcXY8sIiIAiIgCIiAIiIAiIgIj6b9kJp309ZRRufPG4McGC7iAc0b/wCEg+qwM+1VTpZlODpf4DfPXM5TWiAhodG+M1AtV4oWN4iMyOv4hpYD5rLw3oIpG61E88zuNssYJ58T7qWkQHObL7D0WHuLqSHI9wyl5e97i24NruJsLgbl0RVuadrBd7g0c3ED6rTYltTTMimeyaJ7om3LWPa4gnRoIB0uULQg5yUY8s0W0bzX1sdEz7uIiWcjmPlZ/fNdyxthYbguX2BwxzITNKPi1DusdzsdWj3911IVIeTXrZxUlTD8MNvzfd/f/RVUsqormIxKilvuWA64W6VmWAHxVWgczIHxkmJpAvctuC13gD8p9lqq3A6aqu4AwTDe5rcuv7TNxHf7rrp6fmPMLEnhFu0L8u7wI3KGWT8EbYthU0Ay1MYliP8AmNFxbvG9pUf4tXB7w1n3UQLIxybmLi7xJJPopn2xrzSUUrmPuZB1TAd4c/Qm/GwzHyUJilHDTuWW76dke76TV1N2P9DIoKV8jXllrtANrgXubC1/P0VmmqHDTQj+9ValDhpwVINNR/fJZsnvqDZsWPAbrv3+PcrjNBb+7rDpe0b8vqssqrZphFRPWZVBXhW5TwG8/RQdMmTA6/aO4aDvPNZLJliDgOSrmU5Ixnk6PB9p5qc/DebcQdQfJSLgG3UUxDJRkedL37JP6KF+stqsiGQtF76n2C7V3Siedq/TKb98YflH0ZHKHC7SCOYN17CgrB9pZac9hxA5cD4hSDgW38UlmzjIfzD5fPktcL4yPm9T6RdTvH6kdqitwzNeAWkEHcQbqi7nlF1ERAEREAREQBcp0ibWuwynE7YDM0vDHWflDLg5SdDoSLeYXVrX49hTKunlp5RdkrHMPdcaOHeDY+SAhyDpPxmtF6ChbkJLcwY+QA8sxIaCLjerz8J2oq7dZM2naRwfHHb/ANQJusXoUxd9DXVGF1Btd78l9PjR6GwPB7RceHepqxWsMMT5Ax0mRpdlZvdbkhMYuTSRD8XQnUzG9diL38w3PIf5pHfouKrsJiwnGGwPkc+mzxZzcA5HEHt2sLtOvgp/p9rYJKR9S02DAczXWzNfbRhHO5Ci/aLYl9Zhk1a4E1Jeaho17UQBzNt3i5HgFRvLwbYaedUJWybi4tJeer+ETfDawy2tYWtutbRXFGvQdtX9rohA915qazDfe6L8DvL5fJSUrmEIiIAiIgKELFqKUHdostUKhoEW9LFE/q4LA5WueSeFyBb9VGvV23r6GxVmZpBAIPAgEe6jDaHZ1pN4rN7uH9Fltrzuj2/TtbGtdEjhyFj1EFh2dOJW2rMMfGe0NOfBYMgubc/oFlksH0NNinvFninbYBXAvRC82XM34PblYiFzm9FWZ3Dn9F7adLIRgqFVVCtzOsPogDDd3cPqrxcrMQsF7TJJ7EiuMmNwBvKxyVWndoXcTu7gpTIaydRhG001PYRvOUG9t4J8Ci5sPRdVbJdzHZ6fRN5lFH0uiIvTPgQiIgCIiAIiICD+nXBJKaop8Vp9C1zGvIB7MjCXRvNuBAynwA4qV9lMcZXUkNSy3xGAuA/C8Cz2eTrhXNp8GZW0s1PJulYW3/K78Lh3g2PkoO2TwXaGkZJT0kZjjMjjmk6sDMOyXMz8DYHcgJSxjYOOafOx5jje4GaNu6SxvcAaA810FZilLTMtNNDExoDe3IxgA3W1KiZvR3jlVrWYkWA/hbLK7/azK30WfR9BFOTmqquoldxy5W383BxUJJHe3U22xjGcspcHCUuOQYXjpmo5WSUj39rqyS0RSntN5dg6juAX0rHIHAFpBBAII4gi4IXIYZ0W4XBupWPPOYmX2dp7Lr44wxoa0ANAAAAsABoABwCk4FJp2ttmIFzYXO8ngOauLisLea/EHym5gpbsjHB0p+Z/iNV2oChPJ31FHstRb3wm/jPb7FURFJwCo5VRAYVVHdaGuw8HgumexYs0Kq0XjLBwOKYXma5vMHy71wmJYO+E3Iu3mOffyU0VFHfgtDXYXv0uO9cLK0z09HrZUy24Iksll1+JbMsJJZdp5cD5cFzlbhr4vmbpzGoWOVbR9Np9fVbw9zWht3E8tFUtVyJuiqQueDepJnhpVonM7uH1V2TQXVuJlgoJ2LpVQrV17DwAhXBZnNyG+qvKzA29yVdCkllbovJVUGT6dREXsn5oEREAREQBERAEReJXWBIFyATYce5Ae0UNy9NE8szoKPDZHyguGVzyXNLTY3Yxp3cdVU4ntPVXyU8VM08SGNI/nc4+yAmK65rbnaKOlpZD1sYlLcrGl7cxLuzcC9+K4D/lrjFVY1uKFvNsbpHewytXI9JXRmzDYY5I5pZZHOdnzhoGUAai2vHiVD4O1CfuJpZxvjzjdk67E4Z9npImW7RGd/e52p/QeS3y4Xog2q+30Lc5+NBaKTvsOw/zHuCu6RLCK22O2bnLlvIREUnMIiIChC8OYriIDDkjWHPT34LbFisSRquCyZz1Rh4PBaeswtdm+JYktMquJ2ja0Rpiez7Xajsu7tx8lzNdhr4/mbpzG5TDVUF1p6vDe5Z50pnraX1OyvZ7oiaUXsF6IXZYhs4w3LRlPC26/eFzNbh74z2hpzG5ZpVtHv6fX1298M17mqzNy5rJcFYAu4nkueDcmGmy9tcqOC8FQOT1UPsNEVk6nuCIEfUyIi9o/NAiIgCIiAIiIAhREBBHSVSvwjF4MSgHwpnDrAOLt0rLftM1HeCpvoatk0bJYzdj2te082uFwfdaLpC2cFfQzQfjy54zykZct9d3muH6A9py+F9BMbS05JYDv6q9nN/hcfQhASO/HoW1H2d7i2QgEZgQHX/K46Erm9uYRLW0MTgHNc5+YHUEdkEFdNjuCRVTMko1GrXDRzHcCCuVpMDrPt1OagiSOAOyyi3aBGgcN+bd6Kks8Hq6L2U/cUsNRllPu8NJx/YjnD3HZ/HTG4kUk5tfh1T75Cf3H6eA719BtNxcKLennDaeaizukibUQHMwOe0Oe1xAfGBv1FiO9q2fQxtV9toWsebzU9o383N/A/0FvEK55RICIiAIiIAiIgCoQqogLT2K05iyl5c1RglM18kSxJqe62zmqy+NRgupHPVWHgrTVmHb9F2ckSwp6YFUccnWFrRGOJbPNNy3sn2/oucqcPdF8w8xuUu1eHrR1mG79FnnSj1tN6nZDZ7ojRWn6C66rEcBG9vZPt/Rc9V0T2mxH6hZpVtHvUa6u3h7mGxuiK4QiobOo+oERF7J+bBERAEREAREQBERAUK+ets5P8P2kZJS9kvMb3A6gmW7Xi3I/VVRAXNs+lvEIpTHCYYxrq2O5/3kj2XC1O2mIVTg2asnIJsQ1+QejAAqIgJJ2A6MKKqjEtR10hOpBksP9oB91LGz2ylJQ3+yQMjLgA4i5c4A6AucSSiKESbtERSQEREAREQBERAFRVRAeSFbc1VRQSWXhWXtRFBJiysC11RENURVZ0iaWsgC0dXCN1kRcpGuts5bF6RrLFotclERZJcn0+kk3Uss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066800"/>
            <a:ext cx="3981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SEhUUERQUFhUWFhUWGBgUFBQVHBQVFRQWFhgVGBgYHSggGBwlHBQUITEhJSorLi4uFx8zODMsNygtLiwBCgoKDg0OGxAQGiwmHyQsLDQsLCwsLCwsLSwsMSwsLCwsMCwsLCwsLCwsLCwsLywsLCwsLCwsLiwsLCwsLSwsK//AABEIALQBGAMBIgACEQEDEQH/xAAcAAEAAQUBAQAAAAAAAAAAAAAABwEDBAUGAgj/xABCEAABAwIDBAgDBQYEBwEAAAABAAIDBBEFEiEGMUFRBxMiYXGBkaEjMrEUM0JSwWJygpLh8BVDU6IWFyQ0c5PRCP/EABsBAQADAQEBAQAAAAAAAAAAAAABAgQDBQYH/8QALREAAgIBAwMDAgYDAQAAAAAAAAECAxEEITESQVEFE2EikTJxgdHh8HKhsSP/2gAMAwEAAhEDEQA/AJd2mMwpZTSkCYMJZcA6jW1ioT2QrMYxgyhuIdT1RAc3I0HXuHgp/KgzFAcEx5sw0pavfyGbRw8nEHzKA3jOiKaTWqxKof3NuB9VsaXoZw8fe9dKeb5HfQKQJZ7NzDUWvpy5rxBXMezOxwLbHUd29CeltZwfPe2eD/4LiTPsjjHDO0C172BNnA3U97O0TIaeNseoyh1/zEi91Gu0OzDsXgqqk3ztzCnHcz/6tl0H7TmopTTSn41MchB3ll7D03Kkd9zVqFKn/wAM/L/Px+hJaIiuZAqLFxGubCwvedOAG8ngAsfCxI/4kul/lZ+Ud/emS6rfT1Pg2SqqKqFAiIgCIiAIiIAiIgCIiAIiIAiIgCIiAIiIAiIgCIiAIiIAuH6XdmPt1A8MF5YviR99vmb5i67hUIQEW9GXSNTOoGNrZ44pYfhu6x1i5o+V2vdb0VvFtvMNhLxTVLSJQc7WhxAJHzDSwK3v/KTDDI6R0DnFzi4gyOy3JubNG5bii2Gw+H7ukhFuJYD7lQ1k61WyreV9jgcP6YKWKFsVPTVExaAOw0AE8SuZ2Vir/wDF/t1NQzRwyv7bHCwyP+Y6246qfoKKNnyRsb+61o+gV9SUnJyk5PuFbqJ2saXONmtBJJ5BXCuSxuV1ZUCljv1TCHTuHGx+7uqyeEddPT7kt9kt2/C/vBfwVrquQ1Mg+GDaFp5f6h8V0wCtwRBjQ1osALADgArgUpYRW633JbLCXC8IqiIpOQREQBERAEREAREQBERAEREAREQBERAEREAREQBERAEREAREQFCbLQV222Hw6SVlODy61pOncCt+4aar5rxbZumoMebFWR5qSZ2Zt7gBst7ai2jXaEckBK1Z0w4VH/nOf/44nm/mbBaWfpvhcSKWjqZTw7IAP8pJXYN2OwymaZBR04DBmzGJryBz1BW4wk074w+mEWQ7jG1oHtuQt0y6erG3kh/F+mGujLRJQ9QyTQOlEgPeRcAaXUrbJYcIadpvmfIOse78zn67/NR10h4TJjL52QEZKNhLdPvJdczAfKy2HQXtSamlNLKfjU3Z13mLc299bg3HoqrDeTTdGdMfaffDfn4T/wCkoIi4Cp2zlbLJC8MZI17sovY5GvIBsd4Itr5pKSjyZUm+Dv0XNYXtWx+koynmNR5jeF0MUzXC7SCDxBBRST4GC4i8OkA3myo2Zp3EeqsQXEVLqqAIiIAiIgCIiAIiIAiIgCIiAIiIAiIgCIiAIiIAiIgCjjpw2V+2URmjHxqa8gsNXR/jbz3DN5KR14kjDgQ4XBBBB4g7wgOJ6JdpRiGHs6wgyxfClB1vYdlxH7Tbe6s4xhFRQF8mHNLo5bh0O/q3uGkjAPoo1ZUy7OYvMyOJ8tPM3M1jb9pjiSy2m9rrtXUN6TcVn0pcJf4yCS3uGj3VXHJo0+plS+Mp8p8MkTY/B/stMxjvvHduQ83u1N1D+1kLsCxyOriBFNUHM8DdZ7vis8Ro4eK3737UVLSA2npge9gI87vKx6ronxCtynEsRz5dQ1rS/KeNr2A9FKWDnbZKybnLlkw08zZGNewgtcA5pHEEXB9CtRtBstT1YPWs7VgM7dHC27XjZXNk8F+xUsdN1rpRGMrXOABy8G6cBuWfX1jYWOkebNaCSjS7lYdWfp5I5xDZKppe1CeujHDXOLceZ91pTjz35afQOedCAQ7fxN/H0Ur4LO+VnWSDLn1a38rOF+9cvXbKRxVrqkHSQOOT8shtmc3xF9BzK4yr7o6yypNS5RdpMb6ljWPa92UBudrjmIHF195WzpcRgl3SNJ5SDKfUWWolpeR37uRWJJRAHtNt3jT3XTJwOqNO5urTJ/C4PHodVVtdINBlPc67D7rmoHzR26t+YDgTY+u4+YW1p9odzZWi/J/YJ8CbsPqE6kMM28eJ/mY8eAuPZZcVWx25w8Ny0jqynJs/PCT+a7AfPVvurwoi4XilZI3k+x9Ht/qpTBu7qq5/rpIvma9veO20+Y3edlmR4kbXc025gKcg2iKxBVNf8pCvomAiIpAREQBERAEREAREQBERAEREAREQBERAW3QtJuQCRuJAuPNe1VRzth0twUFQ+ndTzvlZbdla05gCCCd414BASMihgdLOJT/9phL7Hc5wmePUMaPdUNZtRVA5Y46cHuiaRf8AeLigJmXJ4zerq46YfdRWlm5F1+yz9VGe0uxWMMpZaiqxFzurYX9WySTtW1IBFh7LqegXGGT0cjHG88b/AIhcbucwgZHEnXgR5KHvsaNPYqsz742/P+ESe0W0VmtpGytLXi4PqDwIPA96v2VVJnOIr4ZKd1n9th3O5/vcnd/FX4ZQR+ZvLi3++S6qpp2vaWuFwVxGL4BNHNHLA85Wmz4z+KMkXseNt9iq4LN5MiSk/FEbjiOXirQnB7LwPMLZOg4glp5jj4jisaosdJAATx4Hz/RVaILDeyLRus38pGZh/hO7yWG6lZfM0Pgd+eBxAvzLd3qsp1OW7jp7Ly8crgqERkyKOprWggzxSMto58RLvPKQCrMddVwakNnZxyCxHPsH9FnYFXtjJZNYXNwSNO8HktxPSMdq3TkQrJsGnocVp6j5HdXJxG7Xlbgtqypkj+cZm8wtLiuBxym729rhIzsuHmN/msSF1ZS/KftEXLc8Dvbx8lOUDtKeqa8aHyV+64TE9tqeKndNlcJL5WxnM28lvlOmnMrgMH2zqGzunc8vc/fcnKG3uGtbuAHqqysUdma9Po7LouUeCe0XG4Nt/DK4MeC1x0vwuuvZICLg3B5K0ZKXBxtpnU8TWD2ipdFY5FUREAREQBERAEREAREQBERAFDv/AOgdmyYoq+EHrIXNY8tG6O5LXn911v5lMSxsSomTxPikF2SMcxw5tcCD9UBo+j7aVuIUUU/47ZJBylaAHeR3+a3kFfE9zmMe1zmGzmgglp7xwUHdFta/CsWnwyc9iVxawni8axuGn42G3jZSVtNs4/rRWURyVLB2m8J2jUsPC53XVZNpZSO+nrhZLpnLHh9s/Px8mN0jVJkNNRRntTytLwP9IHX318lGVa3/AIexxr2giln8bdU9wzjvLHC/hbmpD2SMlbiEtZLGYxFGIWtdwfvd9T6qz034XBUUDi6SNk0F5Y8zmhzrDtxgXubj3AVK98y/uxq1yVUYUd4rL/yf7LBI0UgcAWm4IBB5g6gr2o06C9qftdF1EhHW01mb9XRW7DvLVvkFJa6nnFFpMUxAunZTxfMe291r5GDu5lZ2L4i2nhfK/c0E+J4BajYukcWOqJvvZzm1/Cz8LfRVb3waqq0q5Wy4Wy+X/HP2MiaOVvzRh4/NGRfzY79CVz8eJObUugl7bHguju3KRaxLCCBci5366Luy261+JUDJG2kaHDhfeD47we8I0cMp8o56alc0XhOdvFh3+RP0K5/HMSmYz/pS1km60ovlPnxXSS0csbrsdnHI2zgeO548dfFY2JYbBWxnrCWPjNs7SQWmwIuOIsRoe9Va8EbLkjOj2yq6U5K5hmZf5jYO8nAWd4FdxgGPMmGain1GpidvHcWO+oWjxfZ+ppwesaKiD87Rew/abvC5aXZ9jz1lHJkeNQLkWPcd4VFPH4i3RndE10mOMecs7eqduvvafPh5rPkpvxXGUa5r6WHG6hnDtuqintFiERkG4P0a4DxAs/6ra7XbStbRtbSPJbVZgTqMrG2zix3E3A9VZySWSaqpWTUF3OZ202h+3VLnD7pl2R+ANi/+K1/Cy1sTQxnZJzk6nSwbbd47ljRtGgG9ZL2cuCwyll5PsNPUq4KPZF2mqdd9tV0lLtJUwxljJCL6c7D9CuXpwMwJF7a+PcVepz2i4n+vcoUmjtKmNnKydxQ7dVMbAC4O/eF9F2OA7dRTWbL2Hc9bf0UOmXXVehMrxvkmcr/SNPZHGMPyj6NjkDgCCCDxGq93UGYNtRPTm7ZDbkbEHyUkYPtvBK1olOR53jUj14LXC+Mj53V+lXUbr6l8HVorcUocAWkEHiNVcXY8sIiIAiIgCIiAIiIAiIgIj6b9kJp309ZRRufPG4McGC7iAc0b/wCEg+qwM+1VTpZlODpf4DfPXM5TWiAhodG+M1AtV4oWN4iMyOv4hpYD5rLw3oIpG61E88zuNssYJ58T7qWkQHObL7D0WHuLqSHI9wyl5e97i24NruJsLgbl0RVuadrBd7g0c3ED6rTYltTTMimeyaJ7om3LWPa4gnRoIB0uULQg5yUY8s0W0bzX1sdEz7uIiWcjmPlZ/fNdyxthYbguX2BwxzITNKPi1DusdzsdWj3911IVIeTXrZxUlTD8MNvzfd/f/RVUsqormIxKilvuWA64W6VmWAHxVWgczIHxkmJpAvctuC13gD8p9lqq3A6aqu4AwTDe5rcuv7TNxHf7rrp6fmPMLEnhFu0L8u7wI3KGWT8EbYthU0Ay1MYliP8AmNFxbvG9pUf4tXB7w1n3UQLIxybmLi7xJJPopn2xrzSUUrmPuZB1TAd4c/Qm/GwzHyUJilHDTuWW76dke76TV1N2P9DIoKV8jXllrtANrgXubC1/P0VmmqHDTQj+9ValDhpwVINNR/fJZsnvqDZsWPAbrv3+PcrjNBb+7rDpe0b8vqssqrZphFRPWZVBXhW5TwG8/RQdMmTA6/aO4aDvPNZLJliDgOSrmU5Ixnk6PB9p5qc/DebcQdQfJSLgG3UUxDJRkedL37JP6KF+stqsiGQtF76n2C7V3Siedq/TKb98YflH0ZHKHC7SCOYN17CgrB9pZac9hxA5cD4hSDgW38UlmzjIfzD5fPktcL4yPm9T6RdTvH6kdqitwzNeAWkEHcQbqi7nlF1ERAEREAREQBcp0ibWuwynE7YDM0vDHWflDLg5SdDoSLeYXVrX49hTKunlp5RdkrHMPdcaOHeDY+SAhyDpPxmtF6ChbkJLcwY+QA8sxIaCLjerz8J2oq7dZM2naRwfHHb/ANQJusXoUxd9DXVGF1Btd78l9PjR6GwPB7RceHepqxWsMMT5Ax0mRpdlZvdbkhMYuTSRD8XQnUzG9diL38w3PIf5pHfouKrsJiwnGGwPkc+mzxZzcA5HEHt2sLtOvgp/p9rYJKR9S02DAczXWzNfbRhHO5Ci/aLYl9Zhk1a4E1Jeaho17UQBzNt3i5HgFRvLwbYaedUJWybi4tJeer+ETfDawy2tYWtutbRXFGvQdtX9rohA915qazDfe6L8DvL5fJSUrmEIiIAiIgKELFqKUHdostUKhoEW9LFE/q4LA5WueSeFyBb9VGvV23r6GxVmZpBAIPAgEe6jDaHZ1pN4rN7uH9Fltrzuj2/TtbGtdEjhyFj1EFh2dOJW2rMMfGe0NOfBYMgubc/oFlksH0NNinvFninbYBXAvRC82XM34PblYiFzm9FWZ3Dn9F7adLIRgqFVVCtzOsPogDDd3cPqrxcrMQsF7TJJ7EiuMmNwBvKxyVWndoXcTu7gpTIaydRhG001PYRvOUG9t4J8Ci5sPRdVbJdzHZ6fRN5lFH0uiIvTPgQiIgCIiAIiICD+nXBJKaop8Vp9C1zGvIB7MjCXRvNuBAynwA4qV9lMcZXUkNSy3xGAuA/C8Cz2eTrhXNp8GZW0s1PJulYW3/K78Lh3g2PkoO2TwXaGkZJT0kZjjMjjmk6sDMOyXMz8DYHcgJSxjYOOafOx5jje4GaNu6SxvcAaA810FZilLTMtNNDExoDe3IxgA3W1KiZvR3jlVrWYkWA/hbLK7/azK30WfR9BFOTmqquoldxy5W383BxUJJHe3U22xjGcspcHCUuOQYXjpmo5WSUj39rqyS0RSntN5dg6juAX0rHIHAFpBBAII4gi4IXIYZ0W4XBupWPPOYmX2dp7Lr44wxoa0ANAAAAsABoABwCk4FJp2ttmIFzYXO8ngOauLisLea/EHym5gpbsjHB0p+Z/iNV2oChPJ31FHstRb3wm/jPb7FURFJwCo5VRAYVVHdaGuw8HgumexYs0Kq0XjLBwOKYXma5vMHy71wmJYO+E3Iu3mOffyU0VFHfgtDXYXv0uO9cLK0z09HrZUy24Iksll1+JbMsJJZdp5cD5cFzlbhr4vmbpzGoWOVbR9Np9fVbw9zWht3E8tFUtVyJuiqQueDepJnhpVonM7uH1V2TQXVuJlgoJ2LpVQrV17DwAhXBZnNyG+qvKzA29yVdCkllbovJVUGT6dREXsn5oEREAREQBERAEReJXWBIFyATYce5Ae0UNy9NE8szoKPDZHyguGVzyXNLTY3Yxp3cdVU4ntPVXyU8VM08SGNI/nc4+yAmK65rbnaKOlpZD1sYlLcrGl7cxLuzcC9+K4D/lrjFVY1uKFvNsbpHewytXI9JXRmzDYY5I5pZZHOdnzhoGUAai2vHiVD4O1CfuJpZxvjzjdk67E4Z9npImW7RGd/e52p/QeS3y4Xog2q+30Lc5+NBaKTvsOw/zHuCu6RLCK22O2bnLlvIREUnMIiIChC8OYriIDDkjWHPT34LbFisSRquCyZz1Rh4PBaeswtdm+JYktMquJ2ja0Rpiez7Xajsu7tx8lzNdhr4/mbpzG5TDVUF1p6vDe5Z50pnraX1OyvZ7oiaUXsF6IXZYhs4w3LRlPC26/eFzNbh74z2hpzG5ZpVtHv6fX1298M17mqzNy5rJcFYAu4nkueDcmGmy9tcqOC8FQOT1UPsNEVk6nuCIEfUyIi9o/NAiIgCIiAIiIAhREBBHSVSvwjF4MSgHwpnDrAOLt0rLftM1HeCpvoatk0bJYzdj2te082uFwfdaLpC2cFfQzQfjy54zykZct9d3muH6A9py+F9BMbS05JYDv6q9nN/hcfQhASO/HoW1H2d7i2QgEZgQHX/K46Erm9uYRLW0MTgHNc5+YHUEdkEFdNjuCRVTMko1GrXDRzHcCCuVpMDrPt1OagiSOAOyyi3aBGgcN+bd6Kks8Hq6L2U/cUsNRllPu8NJx/YjnD3HZ/HTG4kUk5tfh1T75Cf3H6eA719BtNxcKLennDaeaizukibUQHMwOe0Oe1xAfGBv1FiO9q2fQxtV9toWsebzU9o383N/A/0FvEK55RICIiAIiIAiIgCoQqogLT2K05iyl5c1RglM18kSxJqe62zmqy+NRgupHPVWHgrTVmHb9F2ckSwp6YFUccnWFrRGOJbPNNy3sn2/oucqcPdF8w8xuUu1eHrR1mG79FnnSj1tN6nZDZ7ojRWn6C66rEcBG9vZPt/Rc9V0T2mxH6hZpVtHvUa6u3h7mGxuiK4QiobOo+oERF7J+bBERAEREAREQBERAUK+ets5P8P2kZJS9kvMb3A6gmW7Xi3I/VVRAXNs+lvEIpTHCYYxrq2O5/3kj2XC1O2mIVTg2asnIJsQ1+QejAAqIgJJ2A6MKKqjEtR10hOpBksP9oB91LGz2ylJQ3+yQMjLgA4i5c4A6AucSSiKESbtERSQEREAREQBERAFRVRAeSFbc1VRQSWXhWXtRFBJiysC11RENURVZ0iaWsgC0dXCN1kRcpGuts5bF6RrLFotclERZJcn0+kk3Uss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8775" y="-914400"/>
            <a:ext cx="3981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boxinsurance.com/wp-content/uploads/2015/12/Disasters-That-Are-Not-Covered-by-Homeowners-Insurance-Polic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01" y="4648201"/>
            <a:ext cx="3573459" cy="17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31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Terrorism Damage Exclusion Warranty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Notwithstanding any provision </a:t>
            </a:r>
            <a:r>
              <a:rPr lang="en-US" dirty="0"/>
              <a:t>to the contrary within this insurance it is agreed that</a:t>
            </a:r>
          </a:p>
          <a:p>
            <a:r>
              <a:rPr lang="en-US" dirty="0"/>
              <a:t>this insurance excludes loss, damage cost or expense </a:t>
            </a:r>
            <a:r>
              <a:rPr lang="en-US" dirty="0" smtClean="0"/>
              <a:t>of whatsoever </a:t>
            </a:r>
            <a:r>
              <a:rPr lang="en-US" dirty="0"/>
              <a:t>nature directly or indirectly caused by, </a:t>
            </a:r>
            <a:r>
              <a:rPr lang="en-US" dirty="0" smtClean="0"/>
              <a:t>resulting from </a:t>
            </a:r>
            <a:r>
              <a:rPr lang="en-US" dirty="0"/>
              <a:t>or in connection with any act of terrorism regardless of</a:t>
            </a:r>
          </a:p>
          <a:p>
            <a:r>
              <a:rPr lang="en-US" dirty="0"/>
              <a:t>any other cause or event contributing concurrently or in </a:t>
            </a:r>
            <a:r>
              <a:rPr lang="en-US" dirty="0" smtClean="0"/>
              <a:t>any other </a:t>
            </a:r>
            <a:r>
              <a:rPr lang="en-US" dirty="0"/>
              <a:t>sequence to the loss.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stanleyrogouski.files.wordpress.com/2015/11/terrori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09900"/>
            <a:ext cx="5867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96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s://mustlovejogs.files.wordpress.com/2014/07/lets-re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810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ITEhUSEhMVFRUVGRcVGBUXGBcXFhcVFxUWFxcWFhgYHiggGBolGxcVIjEhJSkrLi4uFx8zODMtNygtLisBCgoKDg0OGhAQGy0lICUtLS0tLS0tKy0tLS0tLS0tLS0tLS0tLS0tLS0vLS0tLS0tLS0tLS0tLS0tLS0tLS0tLf/AABEIALgA8AMBEQACEQEDEQH/xAAcAAAABwEBAAAAAAAAAAAAAAAAAQIDBAUGBwj/xABIEAABAwEEBwIJCQUIAwEAAAABAgMRAAQSITEFEyJBUWFxgZEGFDJScqGxstEHI0JTYpPB0vBUkpSioxUzQ3OCs8LhFmPxw//EABoBAAIDAQEAAAAAAAAAAAAAAAABAgMEBQb/xAAzEQACAgEDAwEGBgICAwEAAAAAAQIRAxIhMQRBUZETYXGBwfAFIjKhsdFC4RRSI2KSM//aAAwDAQACEQMRAD8AoFpkkkkkkkkmSSTJJJzNToLC1VFBYeqFFCELujM0nsMjrdxwiPbSsCUlAIB441KhB6uigsPV09IBolKkqSSkhSSCMCCFDEGlQHo6oDKHwsJuNgEiVGY3wkxNXYeWU5nsjN3TxPeavKLBdPE95oCwrp4nvNAWC6eJ7zQFgunie80BYLp4nvNAWC6eJ7zQFhXTxPeaAsvvBGbzokxCDE75Xj7O6qc3CLsL3ZpqoLzzpZ7ZaFJClWh8qUJJ1rmJOJyVhXacYp0kvQx6mOeMPfXv/eu/mpaY+F6ILYPGHvr3/vXfzUaV4Xogtg8Ye+vf+9d/NRpj4Xogth+MPfXv/eu/moqPheiC2Dxh769/71381GmPheiC2H4w99e/967+ajTHwvRBb8g8Ye+vf+9c/NRpj4Xogt+R6xWp8ONkPvyFo/xXD9MZgqgjlSlGNPZeg02Q6waTRYdGkLBT0BZWPGVGeJ9VZpcsmJpASLNaAAQeOHbn+udWQkktxMfRaUnDLrhU1KL2FuPTU9IrEqOXVPvCnoCz0ZWQmUvhMmUt+kfdNXYeWUZ+EUOrq8zA1dAwaugLC1dAWDV0ADV0BYNXQFg1dAWXHgwmFOdEe1dU5uEXYOWaGqDSeerIzsJ6D2V2pPcwJ7D2qpWOwaqkFkmw6KeeJDLS3IzKRsg8Co4A8ppSnGPLGk3wh61aAtTYlyzugZyE3gBxJRMdtJZYS4Y3GS5RAS3OIqZGw9VQFg1VAWO2ZrbR6aPfFJ8MLKfWVVoNGoBcpOKSthZFdfJ5D9Z1hnlcuNkWpUN1WMFAAoAIikwJabSDyrdDLGTrgraaFKcy6p94Vo0ENR6TrlF5U+EAwR1Psq7DyzPn4RTXauM4LtAAu0wBdpAC5QALlMAXKABcoAtPB8bS+ifaqqc3CL8HLLuqDScJszWwnoK7D5OcuB3VUhlpoDQ6X1nWG622AVmYJmYSDuyJJ3AVXknpW3JKKs32iNKMKTcYUm6gDZSCAkGYwjkaxzhLmRfGa7Fqi01U4lqkZjwo8FEvS9Z4S7mpOSXOfJfPfv4jRizOO0uCrJjvdGDdsykqKFpKVDNKhBHZ+NbE090Zn7xOqpgLs7W2j0ke8KT4YJ7mRVgJqWSahFyLoq3Q0VGubLPOSakaFBLdAqkkCgAUACgAUAFQAtGOHNPvCuh0maUrjLsUZIpbnp2ueXlXp0YI6n2Vbh7lGfhFTdq+zOC7QFAigKCu0WFB3aAoK7QFEHSOkQ0Qm4pSilSkpA8q5F4J3FUGQN8Gs+XPodJbmjD0+tam9iNZUvqWC4UphQICeAvBQM7iLpG8Yis0JTlkTb++5qnGMcbSW33RqNAEErIyIT7VVqySUkmjJii4yaZdVUaDi9nb2U9BXXfJzVwOaukMfQ6oNqaGAWoFXMAQE9KVW7Cw7DanWSS0c7pIIm9dmATnG0cN9RlBS5GpUWngxpJ5b6ytZULsqByEGE3RknE7huqrJCKjsTjJ3uaNWnmEquKdQFTBE+SftHJMczVPs5NXRbrQ/pGxtWhN11M+aoYLT6J/DKlCUoO0SaUluYnSehHWCbwvI3OJGyR9rzD19dbIZYyM0ouJDYRtI9JPvCpPgimY5xmRFSyw1wcS6MtLshLbIzB/DvrlyxyhyjUpJ8MTNQGCaAHEMLOSFnolXwoANdmcGKm1gcSkj8KaTfCE2lyNmk9uRhpQTkCeypRhKX6VYm0uSYzZ4AnMlPvDCujgxezjvyzPOepnpKuYaSq0+6lKUFRgFQSMzKlYJAAxJJNWY3VlOVWkV92rigK7RYqBdoHQLtAqBdosKBdosCNpC0JabU6r6I4SZJAAAGJMndVeWSjHV3Rbii5S0du5HYtrSiQDeIvA71QFFChGZhQIvcqzxyY+/wBrwaJY8nb7fn/ReeDwUCuYiE3Y4bVT/NVOq7EVpcrV33su6RM4/N1sKuqVAGCYmN5xIrpzlpTdWcyO4dnfbcm4oKuxMTkcjjnUIZseS1B3Q3Fx5HtXVogauixDDzq2VB1tV0nZOR6Z9PVSaT5JxZAsyk3038U3gVTjImTPGaH7hnQbJpJLgvoUFA8N3IjMGszhRYpE5q1c6g4k1MbcsNncIKm0zIMp2TMjzYp6pR4YaYye6OPauugV2C5TsA7lFsAiihPcTLYuk7zXFqtjcRLcqYHU/gPxrb0ceZfIozPhCLTZgkgBxtZKb6g2tK7gkDbuk3cxnzrRHLcnBpr49ytxpWM3KtsiEUZdU+8KQHoSuMbTDfKtpVbLLSBNx9amnLirjoRq1GWl/QWCAQSCNxqMp6Q0KRFs+lHLcWnbK6qzpbcWH2loSpawUjVwcQE+V17KsU9fGxV7NQtSV+CbozTDb5cQ2SSyoNrKk3drETwxKVfqKnGalsuxGWNxpvuDSOkg1dvJWq9MXROKYwiZ38Kry5njV038C7p+nWZ1qSd97/qgWPSTbphKhezuzjzwzpY+px5HUWSz9FmwK5x289vUmAmrzLQoLNFipFfpm0K+bQhSUqJKoIm9dSSEjAxjBms/US4SNHTx5ZVKZgjWshWKTebBA+ZSHZUJIALpVdTv51mNRrPA8K1UqVevCQYiUlSokcY9taYf/mjM3/5H8jQ0xnJLSyksLChKdWqexJP4V0cyUoST8M5mP9Ua8oiaQLrbLbiALyUtJVCZJSbkydyR0Jx3VRlc4Y4zhykk9u2xZFKU3F8WyxYDm0HEpSUqIF0kpKcCCJx5HpV8HPfWu/bwVOtqHblTERdKI+aWeEH1iglHkz4XTLKHrK6sK+bKgpWzsmCeVJgavQz9oGDxSUgAJ3rkcSMCI7arlFdhai6YtOI6j21W4k1I5nq62EQaugA9XQFg1dJyUVb7DSb2Qu9XINwEtXjmBzJgAc/gK6eNezgk/tmOT1yLJtu6EobabK16pp1IJLykFSt6pSNtQvJSAUpgm9dgZMynq9p9r789y/G41pIb2jlIKgVJVcJBUkgX7pUFqQgm8UpIAJ47oFacObWt1/RTkhpezIxby6p94VeV2d3ccAzrjm8518rL0t2cmP7xUfdmqsnBZjMdovR1qJC2gtr/ANhJbBHLeodhFUa6JtJ8m9sdqcS2A5cU59JaRdCj5xA3xE1Z/wAppbIpeFN8ibTbylKlqMJQCoxhgBl25dtVSzZJbX6E1jiuxWeBxTaEax3aeZWcZ3L20kjfBKwOQ31pxRjJbrdeoZcmSFxi3TVV295pX3gjPPcN/wD8q3Jmjj558GaMHIrS6qSZIJ4VzvaSvVZq0xqhD+3N7GQRO+CIMHdT9rLu7GklshSFQIG4QOyn7QaNPoJ9CrwTOyEiCI4x7DWyOWM1UexmUJRbb7lxUiRyx1m8ytI3trHehVdLJvGS9zOXjdSi/ev5I6bQl1LCUqB1gQ4YIMIbShapj7RbTH2jwqpTU1FL3ft/ss0ODm32tfN2v4tlhdq4pBdoApfCO1gANDMwpXIDyR1Jx7OdNFkF3KMK4Yk4AcScAKkWGrsOikNReAUveo5A8E8OudRKXKydSIjjLhCk9U+0UmtiSe5lNXVpYMWp9Ldy9Pziw2mB9I8eAqE8ihV93RZjxud12Tb+Q/q6mVke0qjDtP4Vk6qfEEaMEf8AIFnbJx3D1mq+nxanqfCJZcmlUh5BSpSkpUFKRF5I8pMgESM4xzyrYskZNxvdcooljnGKk1s+GS7A8GlawJvLTiifJSrzyM1EbhlxmiactuwoyS37jKwpRKlEqUcSomSTzNT2WyI3YSWZjqPaKTdAtzri1SZrknQKXwiQCGyQCQowSAYN3dOVZ+o4RKJUzNZCdkcPKUSG0iBgXFGEE7wgDFcbzgOZik2kMPxWSFOKvx5KIutpI+ldklSuaiY3AVHU+wWNeBbKW7fbmQIStDDradwAK74Ha4K3dJK7sjn3hF/Eat9ktXjNodZeQEKc2WXAVIUhKEJJkGUEqCsutZ804vI6JQa0JNBuaUDYHjKCzP0/7xmf8xA2f9YTVafgdXwPf2gzE61s9FpV7s1KhUyTNBGy58GXIU50RP8APWjp+/y+pGRqAZrUROLWy3qcSEpkIjtV15cqp6nrHl2htH939+DLiw6Vb5IDbdwgo2SMAU4EDh0rHGTi7i6Zc1fJcWDTEm67HpjAf6xu6108HX29OX1/v+zNPB3j6BaV08lEoaIWvIqGKE9POPqrp0VRhfJmS4SSSSScSTiSeJqRaGlZBkGCMQRmCN9IC88GbYbykKUoiJSCdlIElaiTlupMryLuT9KadZYCbxKyoSEogm7uUTMAHdxg8KKIxg5EdfhXZgi8hRK5F1BQoG9Iid0dtFEljdqwaupAR21NuLUiBfaVNwkFQxUlDgjcRPSccxNOPNHI3Hunx9UXZMUsaUk9pLn6McKbgl1SRJwySJjyUTio+vpU3NQVzf37iEYuf6Fxz/b7Ir7NZ1OkqOCZz48k/GscMcssnKXH3saJzWNaVyWgZAwAgVuVJUjI227ZXaS0O0VB+9qHEkHWgwCREBaSYUMAMIJHGsufp8b/APJel+e338DVh6ucFoe68CndMWeTClETuSqI7Ypy67BfPomZ1jkJTplgmJV+4fwpf8/D5fox+zkWrQBAKSCJGIx3irVNS3TsONjpxrnm4qfCEbKPSPums3UuooaKasLdkgUgsJSwASSAAJJOAAGZJ3CmothZnbO0/wCOOWhKVNpcZdS0pQnFLaShLic0hVw4GDCswa0Yo/432Lbjpon6I0608lMw24Y+bUcyfMVkocs+VUuDRGUWi0MQQQCCIIOII3gjeKgQsiaKTcRqQT80SkA+Vq7x1RJ+lsRjvg7wak3vZKTt2SamnZGy28Hc3P8AR/zrT0/f5fUizR2Vzd3VqEct014MOpAFndSpIGKV7C/3hsn1VZ0/SYofqV/Hj0MsshSt6GtA8paUD0r57hh662Sw4pcxT+RX7XwaDRmkww2WcwTN/C8Sc7/EcOFKOCEf0qhOcmtyi0qGlm8AAeKYHeBgauQRtFKTTJgmgBSXCJg5iDzBzFAETSS8EzmJA5J4dJoGiC2dpPpJ94UEjcr03ZR/jA+ilw/8ayvrMC/y/Z/0Z/Zy8EDTWnmlWd1LS16wphOypJzEwrdhVWXrMcoNRe/wZf08dOWLnx6/sZm0gi7JdN0j/FK5N1cqTjsiUo/e31zdbdOTZ2Pb4knprf4Gm0RpplthCXHFFSSsQEKKim+q6VbgSIOfdXQw9XjhjSk9/gzj9RHVkbhwM23woJwZRd+0uCexIw756VDJ174xr5v+iEcXkon7SpZvLUVHiTPdwrBOUpu5O2WpJcDd+ogSLHiZ4VKKGiysltU2oKSd4kHJQkZ/GrceSWN3EGr5O6xjFaC8geFCLrbY+3/xVWTq/wBK+IGemsQxJNWKIEVxgqWkqVeSJNwCEzAuqOZUZ4mOVTHew+8/cSpZ+ilSj2AmkJK3RSeDmiCgB1wbcbKfNBHlH7R4bqlJ9izJO9kX01BpMqDBqDVAA0lsBbeDubn+j/nW3pnd/L6gXaTjWoDF2q1YV0Yo5kmUlrtFTGkVNoepk0V7zlMkQXsaBjBeWN4PWgkJVa1/ZHZJ9dAUMKUTmSetMBKTBB4EHuM0gErtKQSCoAgkEEwQRgQQcjXm6ZKxPjaPPT3iigtBeNI85PeKKFaB42jz094p0FoHjaPPT3iigtBeNo89PeKKC0DxpHnp7xRQWiysjyQkbQxxzFNEkPB0EgAgkqSABiSbwyFSQz0VZUySeFai4qvC/wAhs7rxx/0msnV8L4iZmSscfZWaKCwr441KwsF8caLQBKIIgwRwpa0FhlzmKFJCsF8cRTsYL/OjYVh3xxFVvYLLvwYTe1xG7V//AKTWnpP8vl9RouRW0ZzO0WjAY10onOoqLRaBxFTGiuefHEUyaIbjw4igZGW6OIpjGFuDiKQxpTg4jvpgJKxxFIAr44imB6eWhiTIamcZuTO+a5BqCuWbgz/JRQAuWbgz/JRQAuWfg1/JQAk+K/8Ap/koATesvFj+nQAL9k4sf06AIJcs3Fn+SgAIXZ5EFqZwi5M8ooAubKNmgBrSVsaaReeWhCZgFZABVuGO+igKP+2rF9ex++ilSAH9tWLfaLOOZWj40aUBKR4QaOAjxmzfeN/GikAr/wAi0d+02b7xv40aV4AH/kWjv2mzfeN/GjSgI72nNH5ptNm6axv40UA3/bVj+vY/fRRSAdY07YgcX7PHpoopAW2jrew6CWHG3ADBLakqAMZG7vinVANupgkUAUP9o6LvHWOWXMzeLee+e2pqU/IvZp9gzpHQn1lh72qerJ5Yey9wk23Qfn2D+lRqyeWP2fuC8a0F51g/o0asnlh7P3BeMaC46P8A6NGrJ5Yez9wnxnQPnaP/AKNGvJ5Y/Z+4HjGgOOjv6NGrJ5YvZ+4LxjQHHR39GjVk8sPZ+4dslp0HrEapVg1l4BF3U3rxMC7G+aHKfdsPZ+4wdoaF9eA8tfvGmUjeqTwHdQANSngO6gBDzaAlRUBdAM4boxjnQ3StgudjIhlHmjtAmOcVh1GzSJcsqDgUiOgq2O3JWxlWjGj9BP7oqdiosXNHp80dwpiK7SVhhCikAEAkEYEEZEHdjQB6lZy/XGgDBfK0mRZeTjh7dWeNSiBgSgZnE9vtqVd2L3DNoSmACme2B3DE94pxUa35E7shlkcB2fhSodi0sgwLuH2UgqPeR7QKkora9hN+NxTtmAySQOcH2Uml2Gr7idVMCB0AE+rE9tDQiZZwQIOG4/hNFNbBs9xzVDkeUfGlQzYfI+zdetoj6Nm4blWnhSmqBOzoNpG0OyoDOGNs/NgcqsLRjU0xg1NAA1NACHUx1OVRlJIlGNke5UNRZpCu09QaQXaeoWkXZkfON+m376aNQnHY1L421+kv3jVhzxEUCBFADVrQS2sJAJKVQDiCYyiozTcXRKLWpWYtDgwrmqR0HEevVZqKtIJp6g0loKsTIUM2xEoV0PsqakRo9FMHDvqQjCfKxlZf8xf+3VuJXZGTS5MJPQ9vwqekVjFpBMRzqSjYNpDCZOAk45AZnsxNS09hWuSRZxEyBPfFRcaGnY4UzhI7f+6WkLIQPEkcxh+hViW9kX4HrHv7PxqDiSskClpCzZfJL/fW30bN7bTUMqpL5jRvrV5Q/W+qSRxtDOwOlWFg1qKAD8XosCO+u6Yid9U5M2mVUX48OuN2Q3MTNUvJbs0Rx6VSDbs5VMRhVWTqYY2lIthglNNxJgs4Au/rrXOfUylLWzcsEVHSiGmym8RwzNdCXVxUFLz2MK6aTm4+O4pDF1xveCtHvpqeDqFlV+CObB7M0L421+kr3jXROEIimIF2gCLpVtwsr1RhWeGBujygDuMVXlUtD08lmJx1rUYq5EVy0dEPWU7FQoLp6h+zk46knXnt6lvo8FdxIzVhjyGPsq6H5mkimf5U2Wb2hTBlwRBnZIMcsa0exfko9qvB2+yrxI7aYGC+WVUIsv8AmL/2609MrbITdGDZcvARid+Qq9wohqA6AcJHWcJ44UKIWQlggx6xOP8A1ViSFZKaQU4GY3SLvXDOOtQcV2BMW47Akx0/WVJQseogJcBO+dwA/wC8Kt0EdRKsZkYYk1CUdxqQ9rMc6jpHZsvkecl+3ejZfetVV9TGox+f0JQ3s6C+rarGWHL0MbI6VYTsHi1MLIz7qEG6qZ5CY61nydTjxy0y/gvx9PkyR1RRWWxG2qCFA4gjgd3ZWHNNe0bTs6GCD9mrVC2bIkpBM49lc3N1s45HGNbHQxdJCUE5dyTcrD7Rvk16PAVyn7QWgK5UlkFoAhmVIH20H+cVf0+dwyJ/Ipz4VODRYvjaV6SveNeuPFCIoAEUwB+scu3lQBjrXo350ICkkqCYI8nayjlXHyx9km3vSvY6mNvK9K2t1v2F2nQxQVlQKW0YlUbuA3msUerjKEdO8n2Oouij/wAiWrbGnd+7wt/lf1I+kLKUBIAMGCDBxnIRGGeVTwZLW/LbLfxTTOVY1UIpUuyT8Ly+7e/Bo9AaIU0LznlkYJ3IBzk71eyuzhw6N5cnmsuZT2jwWzvknpV5SdOSqDNUlxh/lkF5uykfWL/2629HzIpzcI5ulBSZwx3A+2Mq2OmVWTEAETl+vXUGmh2h1sEGUkjmM+w7uoqLGJKYxJI9p786EvANkN+TlIHt61alRFsS3YlESBhlJwE9TTboVk5LAAA4VS3ZMMpjGB2ifbRyBr/kbTdctpPmWb3rVVXW/pj8/oTxPk6BONYC459bHA0gHC8RsjnxPIVV1XUxwQvu+F99jV0nTS6iddly/p8WUiErWZKiSnakmSMZwrz2Tqsn6rba3W56LH02P9KSSe23cLSlnUkBwkkrN48cCJB3CRU8eTJkac9202/p9Dn/AIj1OHosLlHiMopLz3dfJMCrIJwrGuslFNSW51100J1KD2f3sPtt7huE9grHPI27fc0qKikl8AXdq59LDDeL2U8MjRf5dXb+iKnBtq+ORy0tXSBujPid9RhkvccPzKxoo+NTUx6UJsa5cjzVojoYPtn1VrjHS8cvP0f9GDH1UM2TPhXMOfmv7TJzw2lekr3jXtzxLExQAUUAItDKVoUlXkqBCsY2d+O6k0mmmOMmmmhGgXrK6tqzJb/u5W24SkAlMQkBW0okmY33Zrzf4trhLXjl+Vx01/L/ANvyzsdJGUoSlJcNNv48fDg06dGqugKuqWBBN0pSVRmQJuiuA2r24N6zNcszTS5UuFtLQkpSjVhUJKUi8CpXlY5HhXr/AMI6f2WJylGpN96v/Xw+NnI/Euo9rNJN0l8vv3+gdns6UXrs7SisySdoxOeQwyrqKKV0YJTcmr7Kh53yT0oA6WaoLzGfKU1eQwOC1n+StXSumyrL2MCWIzB7PxM1vszg1H6igVhhv9TFA7CDf6In8DSCwan9QadhZIasoGJGPs6cKrlKySH7nH2fDAVAZHfG4ewH1GrIoi2a75MUkLtR84Wf1G0fGs/WPaPz+hZh5fy+pv2W5PtrCaDnHhCpGtZQMyhZPLaTcnrt91cT8aacYzjyv4Op+FdVHFm/48/8918V/f0IadnIcuznXAjObV+D0rjC0m92QdKOFxu9jdkp5GJBy3V0Omco5Wm90k+fP38vmeP/AB/NjzdNjeJ/l1STaXh1z42ulbe3gsmrIq4gKAvEmSDIIGSp3yMe2sHWVjytLitjv/hXVZMnTqWZ7rb4+/5rcdszYE7zJGPAGPbWbJL8i/f+jdObbr3WVjVoAtKstoFMniII/Gupl6e+kile2/rz9DyfS/iDf4nPXLZ/lVcfl48b871y2i1tLEqBGMDI8fh8Ko6yMMail4p/2dz8N6mUlkU+8m1xsvHx/b3jYYTiSorIzA4wDHrHfWNOeySpfTg3PqU7UWlX7bWU1jdi0CRErSmOBvyMRmc+6u/OGuMdNbU9vB4f8J6uOHrJ64v89xu903daq2d734fG1l08NpXpK9416spYiKAABQBmtK6U1qtU0diYkfTI/wCI9dc/qOpSi2uF+5v6XpXOcY8N7fAqYBk4GN/Ugdu/vrHUtSctm7+W2y/s9B/yunhgyYcG+NaLtbzuTU3fbbSo+OeCW7pK1LF02h8oACSnWLKYG4ice3Gs+aGPHlTSSvfZcG78Fx9Pm6OSePVONp6qWptXSe+3beqHNF6RLKjhKTF5IzwyInePXNdPHnlF290/B5nN0mGUWoScZx5jOrfwa2v3PnlGnstoQ4JbUFD1jqMxW+MlLg5MouPI4s4HpUqFZ0xQxrMajKeHqZSz6SvdrR0/LKsvYyBZndWqygYesUggEj1k9pqvPcoUv2Vv794JJMjMWRxCdqFGTETI80E79/eKpxzngxJSV+Fy/cr+6JOKY9ZEhaZyglJ34jn21oxZ/aRtqmQcaZKQyBlU3KwoVq6QxDoIyAPUwAOORnpTSsTYyW6sIGx+T1raeA3hr2u1j6p8fP6GnD3N+03AishecS0veL4IInApvYCYwBjLhJrzrlqjJztp+PHu+HheCvqnLH+IR0NRaqrW1+Hzz5fu42LCwWi+l5JCQpKjnHkxh3EKqvH0/s8dLulZrn+KPqsjk1WnVW67qr7e/wDiynavhqMwFHAgyCQJJM5ZY843Vp31t18X/H1/l8nnoyfsFG+Hsq9fd8Hz2WyLJu1KasyVgFStyT5OZ7sMKw5ulWfMk1Srd9/uzudJ176TodTtu9l8/wCv4LVMGFzCVCRllicTWLF014J2rknXfaufX3W9jtT6/wD8sHFrTpbfG98en1M6p5GvCim8CpMpIJOYukE5nCa6ns2sVQlv54+Vb/Pk8nHqEuqc5xtSe65+DTfquFW2yLnStt1bjYAm8raMfROGB4yQegqPV4HlhJPstvivfzurXodTB10OnywjX6n52Se3w5rttuQtGWgh168kkEzO4FIPlEZSmI6VJYovFpS7V573x8TNh6qb6jJKTf6r7JWk1T32tfdkWxPgPJuxC1IBTEZqBBA3R+JqWTEpJb8d3z7/AF7mb8O6n2PVJqO0tnFKkr4aX/rz8LLp1O0r0le8a9YibIVvt7TP94sA+aMVnokfjFQyZI4/1MnDHKf6V/Rl9JaecfIaaQpKVGLoxcXyMYAch2mK5+fqtSfZdzbi6ZRdvdjdoeQwgspuqeWPnXAQQ2D/AILZGBMeUqd8bsOck8s1OW0VwvP/ALP6I1xk4ppd+42zHirixnrm21E5XShSkpQd6rwJUOBTU5Sft4p8aW18bSbfy4+YouoOK7tei7A0XpENq25LZ8oASR9pPPlS6nB7aO36u39M0dJ1eTppbPZ8r6ltpKxKCDaAhp6zkiFoJC0pO5YjAg1k6eatYtUoz8Omm/cX9R1XtHryQjJdnxJL4lSpEAOtqJG+DDjRmIXGIHBQwNdGGZ6tMtn2fZ/D6rsc6eONXHde/t7n/Y854RvIQokpXAJ2hjlxTFbIdTNc7mZ9NB8bHol1kHkauKzFfKAoISzenFSgIx+jU4Zo495FWRN0ZFtaFGb88AowB0TlPPOtEM+OfD+n8lLi0SNUd366VcRG3mpSoJgqgwM8RiMKhkWqLiufiSg0pJsCmglKXAIbVviElJxB7J7iaitEUnDZfTt6D3f5Xz9f9jpZIAJEAyAd0jOO+re5AbUOlSUfJFyEamfiPjUyNgLVAGu+TlBCrRIjZZ573t++svVcR+f0NHTvd/L6m4rGaTg1u3bWBAO8SDv4CY/U1wMSaik2n+/7nJ6uayZXKud+Kv31wr/2x3RqIU4khJ2SCcL4xEwc7pjETuFXK6p8CxSa1Rvb7+35DSyS0AciSYmcMcSetGluKK1FuKXke0u0UtIbOflHiMIznETx4VBW5X4NOdKGFY+73fn9n+7LDQq/mICUJiYujYM7yIgcSB3VCWJNfmt2+73dfv8APn3mzB1EpQtJJpPtS+L29UVC21FzZG84xjI86cJPPDGp1ulVXtS+n3wctRbm9Pq/rzz7/gO+EJvOjJV0RBBIJ3hQP6xqT92y921F3UZH7RPmvO9/FMjWTAlJMC5dUASSRuSok44jnRs3b/Yzxe7947ZEgPohMAKTn6YE8hl0qEoxb03Vv79S7p5OOZSirrffx58qvK4KXSNvfUtwKeci+4ICroi+rcmK6Ms2RveTPQxw41xFFdqqpLBbailK0iNuAVfSCRJKQdwVhPG6BlNJxtpvsAxqqYiR4wS0GVCUJUpxEbJS4oAKJIG0CBEHsIqGip61zw/gMiFupiJWirathwOJF4ZLbJ2HUHBSFjIyN8YVDLjWWOl/J90/KBbE612Rl2V2AOpIELsrmLsE+UyUk61HFMyIBjGq4zyQ2ztPxLt8/D8MKM/blHVr9E+ytUeUCW56treYTnvyuMuLTZUttuLN9w7CVKjYjG6MM6ozJtKiE+xi0aEtcYpQD5i3WwvtBOHaaiunytXRVrXkVbdD2tlN9xg3PPQpK0480k0niyJ1p9CWpCBo61gBQsr0GClQSeoIIypezmv8Ra0TLP8A2g2m5c2cfm3FNyEqmRBUDBk58a0QXUJVp295Gc4t33CtmkFpabQ8uXU4C4oLN0AC8s5TAGyCca6WCMlBaluVSeqTceCltWkHwrYfSoHOUkiPRUM+hq8aS8BsPFd4bJHmK3k/SGGBwzwpA1Qix6bcaCmnEX9ySpUFIiIOBvDhTBwT3RsvkSWdZbkhRKAmzFKZJSmTaZujIZDKsvVf4/M0YkdTeBKSBEwYnKYwnlWNlj4OS2nRQC2gtcqWogkSbt1Mg8ZmvO9Pm9vjlOGN6Uo0nUbt71yqS9SjL0KjJvJO5d2t68e+x5nRjaFQBIUsSScSgJJISNxm92VY45dLapScWkuUpX+6r3c9h48XT41Tt2/p/f7C7UydWsBAx1pATnCrtwDsv4dKlhhlhnhLV+VKKdvlpPU/m6379zRqwaWlGn22rv8A0NWuwa1JK5nbISIwMAoBO/MjlBpRhWSMdO35U5X/APW3ur52UdRix5rblXNKvr9+4k2azJTdbCTdVdJ+zKFEieIISO2syydV7FtQqUVt31PUlx71bNEcXTrbVs36L4ht2VGuAi6gJcBVxN4FMnfhx4UtfVx6XXpvI5p14Wmn8Nyah0ylpVVS+bvv5Ky36IvqUZjbCYgkG+Ttg8BGJrSnpjF/m/Q5Pi7X+NeX2Xg50+jeSblqS3/nv9/sIRZbqpOOCc+JGyD3/qKvUo17S9t/22/YhLppwkly34/YkaFs41oJGMXh6N+PXeHdXO/EJOMcdd5uLvzFr/Z0/wAJ6VRm5z5pNfBp/wA7ehkLU38456bnvqrsPk1rgZLVIYktUAJLdAhJboAIt0AJLdACS1QBGt7XzS/RPsoXI0tz1NXROeZjw2vENBKiASqcSJ2REgZ1p6blmXqnsjJL0duvQeED2TNa7MuoiOWJtGLigOsI/wC6Bpt8DKnmoll8tEb0uECeYJoryS/N3KG2wCSpSVSZvXgqTxJznrTLER2LeEyCLyDmk5dQNxpg0E+02cULAHA4/wDdAK+5HbhJkKk5TECgYLWtKxtCee8dDQNG8+Q9IDttifJsufpWqsvVcR+f0LsfB1isZactaUISd4GB4TnXHU3RkUqRX6ZtK0qbulIjaxyJkYE/RwwnnS1GfNNqUS1DnZyzjlNOzTqBrKLDUHrKLDUFrKLDUHrKLCwFdDd8gpVwNWZqHkuAwIKLsYbSmzPZc/mNRzQhmjGM1w7v3+S/F1M8buPw+XgyNpb21+mv31VrZ01wMlqkAktUAJLVACS1QAktUAEWqAElqgCNbmvm1+ifZSGuT0zXROcc5+WO0vJTZUsuFsLU5eUDBgIEC8MRnurX0vLKcyW1nMBowZ64XuJQfevTWsq1e4kWWwJmXHZ9AY9qlfCgTfgXbbKAJaUVjelUXuyMFDs76EJPyQmmirJs9xT7YoJXQp6wqGMEDsV7DQFh2cNjPa6n8BQDsftNlSRKQUdQbp6zlQJMhpszkxA6yIoHaOm/I9ZUoXa9q8ops97zRBtEAb95xNZeq4j8/oWYZW2jplYy85HZ3NlPQVwYvZHNUtiq0u4q/wBnqy7sTU9zPlbci2aWbqZEGBhw5UrNCewvWUWPUDWUWGoGsosNQesosNQNZRYahbLm0n0k+8Kae6GpbmdtbRDjgIIIWuQcCNs1sfJ6JcIZuUh0FcoFQVygKCKKAoSUUCoK5QFBFugKGbRZypJSkFSlCAACSScAABmaTVrYFsz0RXROcc5+WexvLbsqmmnHAlawrVoUtQvIwJSgExgcelaumaTdsryK6OYCxWv9ktX8O/8AkrXqj5XqirQxQsdr/ZLX/Dv/AJKNUfK9UGh+BQslr/ZbX/Dv/ko1R8r1QaGK8Vtf7La/4d/8lGqPleqDQxQs1r/ZbX/Dv/ko1R8r1QtDFhi1/stq/h3/AMlGqPleqDQ/AoM2v9ltX8O/+SjVHyvVC0PwJFjtH7Jaf4d/8lGqPleqDSzofyRMvBVqLjLjSSGAnWNqbkgvlV0KAJi8nvrL1TTUafn6FuKNWzpFZC45Gzo20BISWHpAAOwo4gRmBBrhRxZEqcX6HKUZpbpgTox4G8LO7PHVrnvipezn/wBX6Bold6WL8Qf+oe+7V8KPZz/6v0Hpl4YPEX/qHvu1fCj2c/8Aq/QNM/DB4i/9Q992v4Uezn/1foGmfhg8Rf8AqHvu1/Cj2c/+r9A0z8P0D8Rf+oe+7X8KXs5/9X6Bpl4foDxF/wCoe+7X8Keif/V+gaZeH6Dlm0faCtA1DvlJzQoDyhmSIFOOOdrZ+g1Gd8M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50925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ITEhUSEhMVFRUVGRcVGBUXGBcXFhcVFxUWFxcWFhgYHiggGBolGxcVIjEhJSkrLi4uFx8zODMtNygtLisBCgoKDg0OGhAQGy0lICUtLS0tLS0tKy0tLS0tLS0tLS0tLS0tLS0tLS0vLS0tLS0tLS0tLS0tLS0tLS0tLS0tLf/AABEIALgA8AMBEQACEQEDEQH/xAAcAAAABwEBAAAAAAAAAAAAAAAAAQIDBAUGBwj/xABIEAABAwEEBwIJCQUIAwEAAAABAgMRAAQSITEFEyJBUWFxgZEGFDJScqGxstEHI0JTYpPB0vBUkpSioxUzQ3OCs8LhFmPxw//EABoBAAIDAQEAAAAAAAAAAAAAAAABAgMEBQb/xAAzEQACAgEDAwEGBgICAwEAAAAAAQIRAxIhMQRBUZETYXGBwfAFIjKhsdFC4RRSI2KSM//aAAwDAQACEQMRAD8AoFpkkkkkkkkmSSTJJJzNToLC1VFBYeqFFCELujM0nsMjrdxwiPbSsCUlAIB441KhB6uigsPV09IBolKkqSSkhSSCMCCFDEGlQHo6oDKHwsJuNgEiVGY3wkxNXYeWU5nsjN3TxPeavKLBdPE95oCwrp4nvNAWC6eJ7zQFgunie80BYLp4nvNAWC6eJ7zQFhXTxPeaAsvvBGbzokxCDE75Xj7O6qc3CLsL3ZpqoLzzpZ7ZaFJClWh8qUJJ1rmJOJyVhXacYp0kvQx6mOeMPfXv/eu/mpaY+F6ILYPGHvr3/vXfzUaV4Xogtg8Ye+vf+9d/NRpj4Xogth+MPfXv/eu/moqPheiC2Dxh769/71381GmPheiC2H4w99e/967+ajTHwvRBb8g8Ye+vf+9c/NRpj4Xogt+R6xWp8ONkPvyFo/xXD9MZgqgjlSlGNPZeg02Q6waTRYdGkLBT0BZWPGVGeJ9VZpcsmJpASLNaAAQeOHbn+udWQkktxMfRaUnDLrhU1KL2FuPTU9IrEqOXVPvCnoCz0ZWQmUvhMmUt+kfdNXYeWUZ+EUOrq8zA1dAwaugLC1dAWDV0ADV0BYNXQFg1dAWXHgwmFOdEe1dU5uEXYOWaGqDSeerIzsJ6D2V2pPcwJ7D2qpWOwaqkFkmw6KeeJDLS3IzKRsg8Co4A8ppSnGPLGk3wh61aAtTYlyzugZyE3gBxJRMdtJZYS4Y3GS5RAS3OIqZGw9VQFg1VAWO2ZrbR6aPfFJ8MLKfWVVoNGoBcpOKSthZFdfJ5D9Z1hnlcuNkWpUN1WMFAAoAIikwJabSDyrdDLGTrgraaFKcy6p94Vo0ENR6TrlF5U+EAwR1Psq7DyzPn4RTXauM4LtAAu0wBdpAC5QALlMAXKABcoAtPB8bS+ifaqqc3CL8HLLuqDScJszWwnoK7D5OcuB3VUhlpoDQ6X1nWG622AVmYJmYSDuyJJ3AVXknpW3JKKs32iNKMKTcYUm6gDZSCAkGYwjkaxzhLmRfGa7Fqi01U4lqkZjwo8FEvS9Z4S7mpOSXOfJfPfv4jRizOO0uCrJjvdGDdsykqKFpKVDNKhBHZ+NbE090Zn7xOqpgLs7W2j0ke8KT4YJ7mRVgJqWSahFyLoq3Q0VGubLPOSakaFBLdAqkkCgAUACgAUAFQAtGOHNPvCuh0maUrjLsUZIpbnp2ueXlXp0YI6n2Vbh7lGfhFTdq+zOC7QFAigKCu0WFB3aAoK7QFEHSOkQ0Qm4pSilSkpA8q5F4J3FUGQN8Gs+XPodJbmjD0+tam9iNZUvqWC4UphQICeAvBQM7iLpG8Yis0JTlkTb++5qnGMcbSW33RqNAEErIyIT7VVqySUkmjJii4yaZdVUaDi9nb2U9BXXfJzVwOaukMfQ6oNqaGAWoFXMAQE9KVW7Cw7DanWSS0c7pIIm9dmATnG0cN9RlBS5GpUWngxpJ5b6ytZULsqByEGE3RknE7huqrJCKjsTjJ3uaNWnmEquKdQFTBE+SftHJMczVPs5NXRbrQ/pGxtWhN11M+aoYLT6J/DKlCUoO0SaUluYnSehHWCbwvI3OJGyR9rzD19dbIZYyM0ouJDYRtI9JPvCpPgimY5xmRFSyw1wcS6MtLshLbIzB/DvrlyxyhyjUpJ8MTNQGCaAHEMLOSFnolXwoANdmcGKm1gcSkj8KaTfCE2lyNmk9uRhpQTkCeypRhKX6VYm0uSYzZ4AnMlPvDCujgxezjvyzPOepnpKuYaSq0+6lKUFRgFQSMzKlYJAAxJJNWY3VlOVWkV92rigK7RYqBdoHQLtAqBdosKBdosCNpC0JabU6r6I4SZJAAAGJMndVeWSjHV3Rbii5S0du5HYtrSiQDeIvA71QFFChGZhQIvcqzxyY+/wBrwaJY8nb7fn/ReeDwUCuYiE3Y4bVT/NVOq7EVpcrV33su6RM4/N1sKuqVAGCYmN5xIrpzlpTdWcyO4dnfbcm4oKuxMTkcjjnUIZseS1B3Q3Fx5HtXVogauixDDzq2VB1tV0nZOR6Z9PVSaT5JxZAsyk3038U3gVTjImTPGaH7hnQbJpJLgvoUFA8N3IjMGszhRYpE5q1c6g4k1MbcsNncIKm0zIMp2TMjzYp6pR4YaYye6OPauugV2C5TsA7lFsAiihPcTLYuk7zXFqtjcRLcqYHU/gPxrb0ceZfIozPhCLTZgkgBxtZKb6g2tK7gkDbuk3cxnzrRHLcnBpr49ytxpWM3KtsiEUZdU+8KQHoSuMbTDfKtpVbLLSBNx9amnLirjoRq1GWl/QWCAQSCNxqMp6Q0KRFs+lHLcWnbK6qzpbcWH2loSpawUjVwcQE+V17KsU9fGxV7NQtSV+CbozTDb5cQ2SSyoNrKk3drETwxKVfqKnGalsuxGWNxpvuDSOkg1dvJWq9MXROKYwiZ38Kry5njV038C7p+nWZ1qSd97/qgWPSTbphKhezuzjzwzpY+px5HUWSz9FmwK5x289vUmAmrzLQoLNFipFfpm0K+bQhSUqJKoIm9dSSEjAxjBms/US4SNHTx5ZVKZgjWshWKTebBA+ZSHZUJIALpVdTv51mNRrPA8K1UqVevCQYiUlSokcY9taYf/mjM3/5H8jQ0xnJLSyksLChKdWqexJP4V0cyUoST8M5mP9Ua8oiaQLrbLbiALyUtJVCZJSbkydyR0Jx3VRlc4Y4zhykk9u2xZFKU3F8WyxYDm0HEpSUqIF0kpKcCCJx5HpV8HPfWu/bwVOtqHblTERdKI+aWeEH1iglHkz4XTLKHrK6sK+bKgpWzsmCeVJgavQz9oGDxSUgAJ3rkcSMCI7arlFdhai6YtOI6j21W4k1I5nq62EQaugA9XQFg1dJyUVb7DSb2Qu9XINwEtXjmBzJgAc/gK6eNezgk/tmOT1yLJtu6EobabK16pp1IJLykFSt6pSNtQvJSAUpgm9dgZMynq9p9r789y/G41pIb2jlIKgVJVcJBUkgX7pUFqQgm8UpIAJ47oFacObWt1/RTkhpezIxby6p94VeV2d3ccAzrjm8518rL0t2cmP7xUfdmqsnBZjMdovR1qJC2gtr/ANhJbBHLeodhFUa6JtJ8m9sdqcS2A5cU59JaRdCj5xA3xE1Z/wAppbIpeFN8ibTbylKlqMJQCoxhgBl25dtVSzZJbX6E1jiuxWeBxTaEax3aeZWcZ3L20kjfBKwOQ31pxRjJbrdeoZcmSFxi3TVV295pX3gjPPcN/wD8q3Jmjj558GaMHIrS6qSZIJ4VzvaSvVZq0xqhD+3N7GQRO+CIMHdT9rLu7GklshSFQIG4QOyn7QaNPoJ9CrwTOyEiCI4x7DWyOWM1UexmUJRbb7lxUiRyx1m8ytI3trHehVdLJvGS9zOXjdSi/ev5I6bQl1LCUqB1gQ4YIMIbShapj7RbTH2jwqpTU1FL3ft/ss0ODm32tfN2v4tlhdq4pBdoApfCO1gANDMwpXIDyR1Jx7OdNFkF3KMK4Yk4AcScAKkWGrsOikNReAUveo5A8E8OudRKXKydSIjjLhCk9U+0UmtiSe5lNXVpYMWp9Ldy9Pziw2mB9I8eAqE8ihV93RZjxud12Tb+Q/q6mVke0qjDtP4Vk6qfEEaMEf8AIFnbJx3D1mq+nxanqfCJZcmlUh5BSpSkpUFKRF5I8pMgESM4xzyrYskZNxvdcooljnGKk1s+GS7A8GlawJvLTiifJSrzyM1EbhlxmiactuwoyS37jKwpRKlEqUcSomSTzNT2WyI3YSWZjqPaKTdAtzri1SZrknQKXwiQCGyQCQowSAYN3dOVZ+o4RKJUzNZCdkcPKUSG0iBgXFGEE7wgDFcbzgOZik2kMPxWSFOKvx5KIutpI+ldklSuaiY3AVHU+wWNeBbKW7fbmQIStDDradwAK74Ha4K3dJK7sjn3hF/Eat9ktXjNodZeQEKc2WXAVIUhKEJJkGUEqCsutZ804vI6JQa0JNBuaUDYHjKCzP0/7xmf8xA2f9YTVafgdXwPf2gzE61s9FpV7s1KhUyTNBGy58GXIU50RP8APWjp+/y+pGRqAZrUROLWy3qcSEpkIjtV15cqp6nrHl2htH939+DLiw6Vb5IDbdwgo2SMAU4EDh0rHGTi7i6Zc1fJcWDTEm67HpjAf6xu6108HX29OX1/v+zNPB3j6BaV08lEoaIWvIqGKE9POPqrp0VRhfJmS4SSSSScSTiSeJqRaGlZBkGCMQRmCN9IC88GbYbykKUoiJSCdlIElaiTlupMryLuT9KadZYCbxKyoSEogm7uUTMAHdxg8KKIxg5EdfhXZgi8hRK5F1BQoG9Iid0dtFEljdqwaupAR21NuLUiBfaVNwkFQxUlDgjcRPSccxNOPNHI3Hunx9UXZMUsaUk9pLn6McKbgl1SRJwySJjyUTio+vpU3NQVzf37iEYuf6Fxz/b7Ir7NZ1OkqOCZz48k/GscMcssnKXH3saJzWNaVyWgZAwAgVuVJUjI227ZXaS0O0VB+9qHEkHWgwCREBaSYUMAMIJHGsufp8b/APJel+e338DVh6ucFoe68CndMWeTClETuSqI7Ypy67BfPomZ1jkJTplgmJV+4fwpf8/D5fox+zkWrQBAKSCJGIx3irVNS3TsONjpxrnm4qfCEbKPSPums3UuooaKasLdkgUgsJSwASSAAJJOAAGZJ3CmothZnbO0/wCOOWhKVNpcZdS0pQnFLaShLic0hVw4GDCswa0Yo/432Lbjpon6I0608lMw24Y+bUcyfMVkocs+VUuDRGUWi0MQQQCCIIOII3gjeKgQsiaKTcRqQT80SkA+Vq7x1RJ+lsRjvg7wak3vZKTt2SamnZGy28Hc3P8AR/zrT0/f5fUizR2Vzd3VqEct014MOpAFndSpIGKV7C/3hsn1VZ0/SYofqV/Hj0MsshSt6GtA8paUD0r57hh662Sw4pcxT+RX7XwaDRmkww2WcwTN/C8Sc7/EcOFKOCEf0qhOcmtyi0qGlm8AAeKYHeBgauQRtFKTTJgmgBSXCJg5iDzBzFAETSS8EzmJA5J4dJoGiC2dpPpJ94UEjcr03ZR/jA+ilw/8ayvrMC/y/Z/0Z/Zy8EDTWnmlWd1LS16wphOypJzEwrdhVWXrMcoNRe/wZf08dOWLnx6/sZm0gi7JdN0j/FK5N1cqTjsiUo/e31zdbdOTZ2Pb4knprf4Gm0RpplthCXHFFSSsQEKKim+q6VbgSIOfdXQw9XjhjSk9/gzj9RHVkbhwM23woJwZRd+0uCexIw756VDJ174xr5v+iEcXkon7SpZvLUVHiTPdwrBOUpu5O2WpJcDd+ogSLHiZ4VKKGiysltU2oKSd4kHJQkZ/GrceSWN3EGr5O6xjFaC8geFCLrbY+3/xVWTq/wBK+IGemsQxJNWKIEVxgqWkqVeSJNwCEzAuqOZUZ4mOVTHew+8/cSpZ+ilSj2AmkJK3RSeDmiCgB1wbcbKfNBHlH7R4bqlJ9izJO9kX01BpMqDBqDVAA0lsBbeDubn+j/nW3pnd/L6gXaTjWoDF2q1YV0Yo5kmUlrtFTGkVNoepk0V7zlMkQXsaBjBeWN4PWgkJVa1/ZHZJ9dAUMKUTmSetMBKTBB4EHuM0gErtKQSCoAgkEEwQRgQQcjXm6ZKxPjaPPT3iigtBeNI85PeKKFaB42jz094p0FoHjaPPT3iigtBeNo89PeKKC0DxpHnp7xRQWiysjyQkbQxxzFNEkPB0EgAgkqSABiSbwyFSQz0VZUySeFai4qvC/wAhs7rxx/0msnV8L4iZmSscfZWaKCwr441KwsF8caLQBKIIgwRwpa0FhlzmKFJCsF8cRTsYL/OjYVh3xxFVvYLLvwYTe1xG7V//AKTWnpP8vl9RouRW0ZzO0WjAY10onOoqLRaBxFTGiuefHEUyaIbjw4igZGW6OIpjGFuDiKQxpTg4jvpgJKxxFIAr44imB6eWhiTIamcZuTO+a5BqCuWbgz/JRQAuWbgz/JRQAuWfg1/JQAk+K/8Ap/koATesvFj+nQAL9k4sf06AIJcs3Fn+SgAIXZ5EFqZwi5M8ooAubKNmgBrSVsaaReeWhCZgFZABVuGO+igKP+2rF9ex++ilSAH9tWLfaLOOZWj40aUBKR4QaOAjxmzfeN/GikAr/wAi0d+02b7xv40aV4AH/kWjv2mzfeN/GjSgI72nNH5ptNm6axv40UA3/bVj+vY/fRRSAdY07YgcX7PHpoopAW2jrew6CWHG3ADBLakqAMZG7vinVANupgkUAUP9o6LvHWOWXMzeLee+e2pqU/IvZp9gzpHQn1lh72qerJ5Yey9wk23Qfn2D+lRqyeWP2fuC8a0F51g/o0asnlh7P3BeMaC46P8A6NGrJ5Yez9wnxnQPnaP/AKNGvJ5Y/Z+4HjGgOOjv6NGrJ5YvZ+4LxjQHHR39GjVk8sPZ+4dslp0HrEapVg1l4BF3U3rxMC7G+aHKfdsPZ+4wdoaF9eA8tfvGmUjeqTwHdQANSngO6gBDzaAlRUBdAM4boxjnQ3StgudjIhlHmjtAmOcVh1GzSJcsqDgUiOgq2O3JWxlWjGj9BP7oqdiosXNHp80dwpiK7SVhhCikAEAkEYEEZEHdjQB6lZy/XGgDBfK0mRZeTjh7dWeNSiBgSgZnE9vtqVd2L3DNoSmACme2B3DE94pxUa35E7shlkcB2fhSodi0sgwLuH2UgqPeR7QKkora9hN+NxTtmAySQOcH2Uml2Gr7idVMCB0AE+rE9tDQiZZwQIOG4/hNFNbBs9xzVDkeUfGlQzYfI+zdetoj6Nm4blWnhSmqBOzoNpG0OyoDOGNs/NgcqsLRjU0xg1NAA1NACHUx1OVRlJIlGNke5UNRZpCu09QaQXaeoWkXZkfON+m376aNQnHY1L421+kv3jVhzxEUCBFADVrQS2sJAJKVQDiCYyiozTcXRKLWpWYtDgwrmqR0HEevVZqKtIJp6g0loKsTIUM2xEoV0PsqakRo9FMHDvqQjCfKxlZf8xf+3VuJXZGTS5MJPQ9vwqekVjFpBMRzqSjYNpDCZOAk45AZnsxNS09hWuSRZxEyBPfFRcaGnY4UzhI7f+6WkLIQPEkcxh+hViW9kX4HrHv7PxqDiSskClpCzZfJL/fW30bN7bTUMqpL5jRvrV5Q/W+qSRxtDOwOlWFg1qKAD8XosCO+u6Yid9U5M2mVUX48OuN2Q3MTNUvJbs0Rx6VSDbs5VMRhVWTqYY2lIthglNNxJgs4Au/rrXOfUylLWzcsEVHSiGmym8RwzNdCXVxUFLz2MK6aTm4+O4pDF1xveCtHvpqeDqFlV+CObB7M0L421+kr3jXROEIimIF2gCLpVtwsr1RhWeGBujygDuMVXlUtD08lmJx1rUYq5EVy0dEPWU7FQoLp6h+zk46knXnt6lvo8FdxIzVhjyGPsq6H5mkimf5U2Wb2hTBlwRBnZIMcsa0exfko9qvB2+yrxI7aYGC+WVUIsv8AmL/2609MrbITdGDZcvARid+Qq9wohqA6AcJHWcJ44UKIWQlggx6xOP8A1ViSFZKaQU4GY3SLvXDOOtQcV2BMW47Akx0/WVJQseogJcBO+dwA/wC8Kt0EdRKsZkYYk1CUdxqQ9rMc6jpHZsvkecl+3ejZfetVV9TGox+f0JQ3s6C+rarGWHL0MbI6VYTsHi1MLIz7qEG6qZ5CY61nydTjxy0y/gvx9PkyR1RRWWxG2qCFA4gjgd3ZWHNNe0bTs6GCD9mrVC2bIkpBM49lc3N1s45HGNbHQxdJCUE5dyTcrD7Rvk16PAVyn7QWgK5UlkFoAhmVIH20H+cVf0+dwyJ/Ipz4VODRYvjaV6SveNeuPFCIoAEUwB+scu3lQBjrXo350ICkkqCYI8nayjlXHyx9km3vSvY6mNvK9K2t1v2F2nQxQVlQKW0YlUbuA3msUerjKEdO8n2Oouij/wAiWrbGnd+7wt/lf1I+kLKUBIAMGCDBxnIRGGeVTwZLW/LbLfxTTOVY1UIpUuyT8Ly+7e/Bo9AaIU0LznlkYJ3IBzk71eyuzhw6N5cnmsuZT2jwWzvknpV5SdOSqDNUlxh/lkF5uykfWL/2629HzIpzcI5ulBSZwx3A+2Mq2OmVWTEAETl+vXUGmh2h1sEGUkjmM+w7uoqLGJKYxJI9p786EvANkN+TlIHt61alRFsS3YlESBhlJwE9TTboVk5LAAA4VS3ZMMpjGB2ifbRyBr/kbTdctpPmWb3rVVXW/pj8/oTxPk6BONYC459bHA0gHC8RsjnxPIVV1XUxwQvu+F99jV0nTS6iddly/p8WUiErWZKiSnakmSMZwrz2Tqsn6rba3W56LH02P9KSSe23cLSlnUkBwkkrN48cCJB3CRU8eTJkac9202/p9Dn/AIj1OHosLlHiMopLz3dfJMCrIJwrGuslFNSW51100J1KD2f3sPtt7huE9grHPI27fc0qKikl8AXdq59LDDeL2U8MjRf5dXb+iKnBtq+ORy0tXSBujPid9RhkvccPzKxoo+NTUx6UJsa5cjzVojoYPtn1VrjHS8cvP0f9GDH1UM2TPhXMOfmv7TJzw2lekr3jXtzxLExQAUUAItDKVoUlXkqBCsY2d+O6k0mmmOMmmmhGgXrK6tqzJb/u5W24SkAlMQkBW0okmY33Zrzf4trhLXjl+Vx01/L/ANvyzsdJGUoSlJcNNv48fDg06dGqugKuqWBBN0pSVRmQJuiuA2r24N6zNcszTS5UuFtLQkpSjVhUJKUi8CpXlY5HhXr/AMI6f2WJylGpN96v/Xw+NnI/Euo9rNJN0l8vv3+gdns6UXrs7SisySdoxOeQwyrqKKV0YJTcmr7Kh53yT0oA6WaoLzGfKU1eQwOC1n+StXSumyrL2MCWIzB7PxM1vszg1H6igVhhv9TFA7CDf6In8DSCwan9QadhZIasoGJGPs6cKrlKySH7nH2fDAVAZHfG4ewH1GrIoi2a75MUkLtR84Wf1G0fGs/WPaPz+hZh5fy+pv2W5PtrCaDnHhCpGtZQMyhZPLaTcnrt91cT8aacYzjyv4Op+FdVHFm/48/8918V/f0IadnIcuznXAjObV+D0rjC0m92QdKOFxu9jdkp5GJBy3V0Omco5Wm90k+fP38vmeP/AB/NjzdNjeJ/l1STaXh1z42ulbe3gsmrIq4gKAvEmSDIIGSp3yMe2sHWVjytLitjv/hXVZMnTqWZ7rb4+/5rcdszYE7zJGPAGPbWbJL8i/f+jdObbr3WVjVoAtKstoFMniII/Gupl6e+kile2/rz9DyfS/iDf4nPXLZ/lVcfl48b871y2i1tLEqBGMDI8fh8Ko6yMMail4p/2dz8N6mUlkU+8m1xsvHx/b3jYYTiSorIzA4wDHrHfWNOeySpfTg3PqU7UWlX7bWU1jdi0CRErSmOBvyMRmc+6u/OGuMdNbU9vB4f8J6uOHrJ64v89xu903daq2d734fG1l08NpXpK9416spYiKAABQBmtK6U1qtU0diYkfTI/wCI9dc/qOpSi2uF+5v6XpXOcY8N7fAqYBk4GN/Ugdu/vrHUtSctm7+W2y/s9B/yunhgyYcG+NaLtbzuTU3fbbSo+OeCW7pK1LF02h8oACSnWLKYG4ice3Gs+aGPHlTSSvfZcG78Fx9Pm6OSePVONp6qWptXSe+3beqHNF6RLKjhKTF5IzwyInePXNdPHnlF290/B5nN0mGUWoScZx5jOrfwa2v3PnlGnstoQ4JbUFD1jqMxW+MlLg5MouPI4s4HpUqFZ0xQxrMajKeHqZSz6SvdrR0/LKsvYyBZndWqygYesUggEj1k9pqvPcoUv2Vv794JJMjMWRxCdqFGTETI80E79/eKpxzngxJSV+Fy/cr+6JOKY9ZEhaZyglJ34jn21oxZ/aRtqmQcaZKQyBlU3KwoVq6QxDoIyAPUwAOORnpTSsTYyW6sIGx+T1raeA3hr2u1j6p8fP6GnD3N+03AishecS0veL4IInApvYCYwBjLhJrzrlqjJztp+PHu+HheCvqnLH+IR0NRaqrW1+Hzz5fu42LCwWi+l5JCQpKjnHkxh3EKqvH0/s8dLulZrn+KPqsjk1WnVW67qr7e/wDiynavhqMwFHAgyCQJJM5ZY843Vp31t18X/H1/l8nnoyfsFG+Hsq9fd8Hz2WyLJu1KasyVgFStyT5OZ7sMKw5ulWfMk1Srd9/uzudJ176TodTtu9l8/wCv4LVMGFzCVCRllicTWLF014J2rknXfaufX3W9jtT6/wD8sHFrTpbfG98en1M6p5GvCim8CpMpIJOYukE5nCa6ns2sVQlv54+Vb/Pk8nHqEuqc5xtSe65+DTfquFW2yLnStt1bjYAm8raMfROGB4yQegqPV4HlhJPstvivfzurXodTB10OnywjX6n52Se3w5rttuQtGWgh168kkEzO4FIPlEZSmI6VJYovFpS7V573x8TNh6qb6jJKTf6r7JWk1T32tfdkWxPgPJuxC1IBTEZqBBA3R+JqWTEpJb8d3z7/AF7mb8O6n2PVJqO0tnFKkr4aX/rz8LLp1O0r0le8a9YibIVvt7TP94sA+aMVnokfjFQyZI4/1MnDHKf6V/Rl9JaecfIaaQpKVGLoxcXyMYAch2mK5+fqtSfZdzbi6ZRdvdjdoeQwgspuqeWPnXAQQ2D/AILZGBMeUqd8bsOck8s1OW0VwvP/ALP6I1xk4ppd+42zHirixnrm21E5XShSkpQd6rwJUOBTU5Sft4p8aW18bSbfy4+YouoOK7tei7A0XpENq25LZ8oASR9pPPlS6nB7aO36u39M0dJ1eTppbPZ8r6ltpKxKCDaAhp6zkiFoJC0pO5YjAg1k6eatYtUoz8Omm/cX9R1XtHryQjJdnxJL4lSpEAOtqJG+DDjRmIXGIHBQwNdGGZ6tMtn2fZ/D6rsc6eONXHde/t7n/Y854RvIQokpXAJ2hjlxTFbIdTNc7mZ9NB8bHol1kHkauKzFfKAoISzenFSgIx+jU4Zo495FWRN0ZFtaFGb88AowB0TlPPOtEM+OfD+n8lLi0SNUd366VcRG3mpSoJgqgwM8RiMKhkWqLiufiSg0pJsCmglKXAIbVviElJxB7J7iaitEUnDZfTt6D3f5Xz9f9jpZIAJEAyAd0jOO+re5AbUOlSUfJFyEamfiPjUyNgLVAGu+TlBCrRIjZZ573t++svVcR+f0NHTvd/L6m4rGaTg1u3bWBAO8SDv4CY/U1wMSaik2n+/7nJ6uayZXKud+Kv31wr/2x3RqIU4khJ2SCcL4xEwc7pjETuFXK6p8CxSa1Rvb7+35DSyS0AciSYmcMcSetGluKK1FuKXke0u0UtIbOflHiMIznETx4VBW5X4NOdKGFY+73fn9n+7LDQq/mICUJiYujYM7yIgcSB3VCWJNfmt2+73dfv8APn3mzB1EpQtJJpPtS+L29UVC21FzZG84xjI86cJPPDGp1ulVXtS+n3wctRbm9Pq/rzz7/gO+EJvOjJV0RBBIJ3hQP6xqT92y921F3UZH7RPmvO9/FMjWTAlJMC5dUASSRuSok44jnRs3b/Yzxe7947ZEgPohMAKTn6YE8hl0qEoxb03Vv79S7p5OOZSirrffx58qvK4KXSNvfUtwKeci+4ICroi+rcmK6Ms2RveTPQxw41xFFdqqpLBbailK0iNuAVfSCRJKQdwVhPG6BlNJxtpvsAxqqYiR4wS0GVCUJUpxEbJS4oAKJIG0CBEHsIqGip61zw/gMiFupiJWirathwOJF4ZLbJ2HUHBSFjIyN8YVDLjWWOl/J90/KBbE612Rl2V2AOpIELsrmLsE+UyUk61HFMyIBjGq4zyQ2ztPxLt8/D8MKM/blHVr9E+ytUeUCW56treYTnvyuMuLTZUttuLN9w7CVKjYjG6MM6ozJtKiE+xi0aEtcYpQD5i3WwvtBOHaaiunytXRVrXkVbdD2tlN9xg3PPQpK0480k0niyJ1p9CWpCBo61gBQsr0GClQSeoIIypezmv8Ra0TLP8A2g2m5c2cfm3FNyEqmRBUDBk58a0QXUJVp295Gc4t33CtmkFpabQ8uXU4C4oLN0AC8s5TAGyCca6WCMlBaluVSeqTceCltWkHwrYfSoHOUkiPRUM+hq8aS8BsPFd4bJHmK3k/SGGBwzwpA1Qix6bcaCmnEX9ySpUFIiIOBvDhTBwT3RsvkSWdZbkhRKAmzFKZJSmTaZujIZDKsvVf4/M0YkdTeBKSBEwYnKYwnlWNlj4OS2nRQC2gtcqWogkSbt1Mg8ZmvO9Pm9vjlOGN6Uo0nUbt71yqS9SjL0KjJvJO5d2t68e+x5nRjaFQBIUsSScSgJJISNxm92VY45dLapScWkuUpX+6r3c9h48XT41Tt2/p/f7C7UydWsBAx1pATnCrtwDsv4dKlhhlhnhLV+VKKdvlpPU/m6379zRqwaWlGn22rv8A0NWuwa1JK5nbISIwMAoBO/MjlBpRhWSMdO35U5X/APW3ur52UdRix5rblXNKvr9+4k2azJTdbCTdVdJ+zKFEieIISO2syydV7FtQqUVt31PUlx71bNEcXTrbVs36L4ht2VGuAi6gJcBVxN4FMnfhx4UtfVx6XXpvI5p14Wmn8Nyah0ylpVVS+bvv5Ky36IvqUZjbCYgkG+Ttg8BGJrSnpjF/m/Q5Pi7X+NeX2Xg50+jeSblqS3/nv9/sIRZbqpOOCc+JGyD3/qKvUo17S9t/22/YhLppwkly34/YkaFs41oJGMXh6N+PXeHdXO/EJOMcdd5uLvzFr/Z0/wAJ6VRm5z5pNfBp/wA7ehkLU38456bnvqrsPk1rgZLVIYktUAJLdAhJboAIt0AJLdACS1QBGt7XzS/RPsoXI0tz1NXROeZjw2vENBKiASqcSJ2REgZ1p6blmXqnsjJL0duvQeED2TNa7MuoiOWJtGLigOsI/wC6Bpt8DKnmoll8tEb0uECeYJoryS/N3KG2wCSpSVSZvXgqTxJznrTLER2LeEyCLyDmk5dQNxpg0E+02cULAHA4/wDdAK+5HbhJkKk5TECgYLWtKxtCee8dDQNG8+Q9IDttifJsufpWqsvVcR+f0LsfB1isZactaUISd4GB4TnXHU3RkUqRX6ZtK0qbulIjaxyJkYE/RwwnnS1GfNNqUS1DnZyzjlNOzTqBrKLDUHrKLDUFrKLDUHrKLCwFdDd8gpVwNWZqHkuAwIKLsYbSmzPZc/mNRzQhmjGM1w7v3+S/F1M8buPw+XgyNpb21+mv31VrZ01wMlqkAktUAJLVACS1QAktUAEWqAElqgCNbmvm1+ifZSGuT0zXROcc5+WO0vJTZUsuFsLU5eUDBgIEC8MRnurX0vLKcyW1nMBowZ64XuJQfevTWsq1e4kWWwJmXHZ9AY9qlfCgTfgXbbKAJaUVjelUXuyMFDs76EJPyQmmirJs9xT7YoJXQp6wqGMEDsV7DQFh2cNjPa6n8BQDsftNlSRKQUdQbp6zlQJMhpszkxA6yIoHaOm/I9ZUoXa9q8ops97zRBtEAb95xNZeq4j8/oWYZW2jplYy85HZ3NlPQVwYvZHNUtiq0u4q/wBnqy7sTU9zPlbci2aWbqZEGBhw5UrNCewvWUWPUDWUWGoGsosNQesosNQNZRYahbLm0n0k+8Kae6GpbmdtbRDjgIIIWuQcCNs1sfJ6JcIZuUh0FcoFQVygKCKKAoSUUCoK5QFBFugKGbRZypJSkFSlCAACSScAABmaTVrYFsz0RXROcc5+WexvLbsqmmnHAlawrVoUtQvIwJSgExgcelaumaTdsryK6OYCxWv9ktX8O/8AkrXqj5XqirQxQsdr/ZLX/Dv/AJKNUfK9UGh+BQslr/ZbX/Dv/ko1R8r1QaGK8Vtf7La/4d/8lGqPleqDQxQs1r/ZbX/Dv/ko1R8r1QtDFhi1/stq/h3/AMlGqPleqDQ/AoM2v9ltX8O/+SjVHyvVC0PwJFjtH7Jaf4d/8lGqPleqDSzofyRMvBVqLjLjSSGAnWNqbkgvlV0KAJi8nvrL1TTUafn6FuKNWzpFZC45Gzo20BISWHpAAOwo4gRmBBrhRxZEqcX6HKUZpbpgTox4G8LO7PHVrnvipezn/wBX6Bold6WL8Qf+oe+7V8KPZz/6v0Hpl4YPEX/qHvu1fCj2c/8Aq/QNM/DB4i/9Q992v4Uezn/1foGmfhg8Rf8AqHvu1/Cj2c/+r9A0z8P0D8Rf+oe+7X8KXs5/9X6Bpl4foDxF/wCoe+7X8Keif/V+gaZeH6Dlm0faCtA1DvlJzQoDyhmSIFOOOdrZ+g1Gd8M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898525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2286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97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Eligibility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Home </a:t>
            </a:r>
            <a:r>
              <a:rPr lang="en-US" dirty="0"/>
              <a:t>owned by you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Home </a:t>
            </a:r>
            <a:r>
              <a:rPr lang="en-US" dirty="0"/>
              <a:t>not owned by you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www.blogcdn.com/realestate.aol.com/blog/media/2010/10/500xambani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8" y="3038475"/>
            <a:ext cx="19240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offlineproperty.com/images/property/house_Delhi_16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95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Details</a:t>
            </a:r>
            <a:endParaRPr lang="en-US" dirty="0"/>
          </a:p>
        </p:txBody>
      </p:sp>
      <p:pic>
        <p:nvPicPr>
          <p:cNvPr id="39938" name="Picture 2" descr="https://d13yacurqjgara.cloudfront.net/users/206733/screenshots/1113489/icon-audi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71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What’s </a:t>
            </a:r>
            <a:r>
              <a:rPr lang="en-US" b="1" dirty="0" smtClean="0"/>
              <a:t>Covered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4800" y="1905000"/>
            <a:ext cx="8391525" cy="437832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Burglary </a:t>
            </a:r>
            <a:r>
              <a:rPr lang="en-US" dirty="0"/>
              <a:t>/ Housebreaking and natural calamities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Coverage </a:t>
            </a:r>
            <a:r>
              <a:rPr lang="en-US" dirty="0"/>
              <a:t>for Baggage, Plate Glass, Pedal Cycle, ATM Cash Withdrawal, Misuse of Credit Card, Veterinary Costs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Losses </a:t>
            </a:r>
            <a:r>
              <a:rPr lang="en-US" dirty="0"/>
              <a:t>or damages to domestic &amp; electronic appliances, portable </a:t>
            </a:r>
            <a:r>
              <a:rPr lang="en-US" dirty="0" err="1"/>
              <a:t>equipments</a:t>
            </a:r>
            <a:r>
              <a:rPr lang="en-US" dirty="0"/>
              <a:t> like lap tops 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Liabilities </a:t>
            </a:r>
            <a:r>
              <a:rPr lang="en-US" dirty="0"/>
              <a:t>like tenants legal liability, Domestic Workmen compensation and Public liability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housedelic.com/wp-content/uploads/2013/11/2-290x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78873"/>
            <a:ext cx="2762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82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Exclusions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Consequential </a:t>
            </a:r>
            <a:r>
              <a:rPr lang="en-US" dirty="0"/>
              <a:t>Loss of any Kind or Description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or Damage Caused by Depreciation or Wear and Tear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Damage </a:t>
            </a:r>
            <a:r>
              <a:rPr lang="en-US" dirty="0"/>
              <a:t>to Contents of a Consumable Nature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or Damage to Mobile Phones or Similar Communication Devices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si.wsj.net/public/resources/images/BN-EI405_irealt_G_20140831235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020428"/>
            <a:ext cx="3809999" cy="25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89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minodesantiago.me/wp-content/uploads/Why-do-we-walk-the-camino-de-santi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18" y="-1"/>
            <a:ext cx="43053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Top reasons why this is ideal for </a:t>
            </a:r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b="1" dirty="0" smtClean="0"/>
              <a:t>Protection </a:t>
            </a:r>
            <a:r>
              <a:rPr lang="en-US" b="1" dirty="0"/>
              <a:t>under a single policy</a:t>
            </a:r>
          </a:p>
          <a:p>
            <a:r>
              <a:rPr lang="en-US" dirty="0"/>
              <a:t>Complete protection for property, contents, along with the interests of yourself and your family members under a single policy.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b="1" dirty="0" smtClean="0"/>
              <a:t>Affordable </a:t>
            </a:r>
            <a:r>
              <a:rPr lang="en-US" b="1" dirty="0"/>
              <a:t>premium</a:t>
            </a:r>
          </a:p>
          <a:p>
            <a:r>
              <a:rPr lang="en-US" dirty="0"/>
              <a:t>Affordable and attractive premium rates.</a:t>
            </a:r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b="1" dirty="0" smtClean="0"/>
              <a:t>In-house </a:t>
            </a:r>
            <a:r>
              <a:rPr lang="en-US" b="1" dirty="0"/>
              <a:t>claims unit</a:t>
            </a:r>
          </a:p>
          <a:p>
            <a:r>
              <a:rPr lang="en-US" dirty="0"/>
              <a:t>State of the art, In-house claims servicing unit for hassle-free claims process.</a:t>
            </a:r>
          </a:p>
          <a:p>
            <a:endParaRPr lang="en-US" dirty="0" smtClean="0"/>
          </a:p>
          <a:p>
            <a:r>
              <a:rPr lang="en-US" dirty="0" smtClean="0"/>
              <a:t>4 </a:t>
            </a:r>
            <a:r>
              <a:rPr lang="en-US" b="1" dirty="0" smtClean="0"/>
              <a:t>All-inclusive </a:t>
            </a:r>
            <a:r>
              <a:rPr lang="en-US" b="1" dirty="0"/>
              <a:t>Home Insurance</a:t>
            </a:r>
          </a:p>
          <a:p>
            <a:r>
              <a:rPr lang="en-US" dirty="0"/>
              <a:t>All Risk Insurance for </a:t>
            </a:r>
            <a:r>
              <a:rPr lang="en-US" dirty="0" err="1"/>
              <a:t>jewellery</a:t>
            </a:r>
            <a:r>
              <a:rPr lang="en-US" dirty="0"/>
              <a:t>, ornaments or high value items. Portable </a:t>
            </a:r>
            <a:r>
              <a:rPr lang="en-US" dirty="0" err="1"/>
              <a:t>equipments</a:t>
            </a:r>
            <a:r>
              <a:rPr lang="en-US" dirty="0"/>
              <a:t> such as laptops are also covered.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04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Underwriting Guidelines</a:t>
            </a:r>
            <a:endParaRPr lang="en-US" dirty="0"/>
          </a:p>
        </p:txBody>
      </p:sp>
      <p:pic>
        <p:nvPicPr>
          <p:cNvPr id="38916" name="Picture 4" descr="http://ermnavigator.com/images/untitsubl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4343400" cy="33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34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Home </a:t>
            </a:r>
            <a:r>
              <a:rPr lang="en-US" b="1" dirty="0" smtClean="0"/>
              <a:t>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Value </a:t>
            </a:r>
            <a:r>
              <a:rPr lang="en-US" b="1" dirty="0"/>
              <a:t>of House Structure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most accurate way to determine the replacement / reinstatement cost of your house is to hire a building contractor or other building professional to produce a detailed estimate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</a:t>
            </a:r>
            <a:r>
              <a:rPr lang="en-US" dirty="0"/>
              <a:t>the cost of the property’s structure and its associated systems, fixtures, and finishes will be included in the estimate.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Land </a:t>
            </a:r>
            <a:r>
              <a:rPr lang="en-US" dirty="0"/>
              <a:t>value is not included in the amount of insurance you buy.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Value of Home Contents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best way to work out the value of your contents is to systematically go through every room and make an inventory.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Don't </a:t>
            </a:r>
            <a:r>
              <a:rPr lang="en-US" dirty="0"/>
              <a:t>leave anything out, whether it's a sofa set or a pair of curtains - they'd all need to be replaced if, say, there was a fire in your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Don't </a:t>
            </a:r>
            <a:r>
              <a:rPr lang="en-US" dirty="0"/>
              <a:t>simply guess the value of your contents: research shows that one in five households does not have enough insurance.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Just like the house structure, the contents should also be insured for replacement costs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9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basic criteria for </a:t>
            </a:r>
            <a:r>
              <a:rPr lang="en-US" b="1" dirty="0" smtClean="0"/>
              <a:t>acceptance are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The construction type of shop should be Class A (Brick wall in RCC framework) and no </a:t>
            </a:r>
            <a:r>
              <a:rPr lang="en-US" dirty="0" err="1"/>
              <a:t>kutcha</a:t>
            </a:r>
            <a:endParaRPr lang="en-US" dirty="0"/>
          </a:p>
          <a:p>
            <a:r>
              <a:rPr lang="en-US" dirty="0"/>
              <a:t>construction is allowed.</a:t>
            </a:r>
          </a:p>
          <a:p>
            <a:r>
              <a:rPr lang="en-US" dirty="0"/>
              <a:t>2. This policy is designed mainly for shops covering building and /or Contents of shop only. Any</a:t>
            </a:r>
          </a:p>
          <a:p>
            <a:r>
              <a:rPr lang="en-US" dirty="0"/>
              <a:t>separate storage not in the premises of shop but belonging to shop owner / Proposer to be</a:t>
            </a:r>
          </a:p>
          <a:p>
            <a:r>
              <a:rPr lang="en-US" dirty="0"/>
              <a:t>referred to local / zonal underwriter for approval.</a:t>
            </a:r>
          </a:p>
          <a:p>
            <a:r>
              <a:rPr lang="en-US" dirty="0"/>
              <a:t>3. Shop should not be situated in basement.</a:t>
            </a:r>
          </a:p>
          <a:p>
            <a:r>
              <a:rPr lang="en-US" dirty="0"/>
              <a:t>4. No manufacturing / Repair work should be carried out in the shop premises.</a:t>
            </a:r>
          </a:p>
          <a:p>
            <a:r>
              <a:rPr lang="en-US" dirty="0"/>
              <a:t>5. Shop should not be silent (closed) in nature.</a:t>
            </a:r>
          </a:p>
          <a:p>
            <a:r>
              <a:rPr lang="en-US" dirty="0"/>
              <a:t>6. Shop should not be situated in low laying area and having past flood loss history.</a:t>
            </a:r>
          </a:p>
          <a:p>
            <a:r>
              <a:rPr lang="en-US" dirty="0"/>
              <a:t>7. Proposal form with clear and complete details such as coverage, sum insured limits and duly</a:t>
            </a:r>
          </a:p>
          <a:p>
            <a:r>
              <a:rPr lang="en-US" dirty="0"/>
              <a:t>signed by Proposer / Shopkeeper.</a:t>
            </a:r>
          </a:p>
          <a:p>
            <a:r>
              <a:rPr lang="en-US" dirty="0"/>
              <a:t>8. Burglary sum insured should be identical to total sum insured of content under section I and</a:t>
            </a:r>
          </a:p>
          <a:p>
            <a:r>
              <a:rPr lang="en-US" dirty="0"/>
              <a:t>first loss limit to be clearly mentioned in customized proposals.</a:t>
            </a:r>
          </a:p>
          <a:p>
            <a:r>
              <a:rPr lang="en-US" dirty="0"/>
              <a:t>9. Minimum 3 sections to be opted and out of that Fire and Burglary section is compulsory.</a:t>
            </a:r>
          </a:p>
          <a:p>
            <a:r>
              <a:rPr lang="en-US" dirty="0"/>
              <a:t>10.No short period policy proposals shall be accepted.</a:t>
            </a:r>
          </a:p>
          <a:p>
            <a:r>
              <a:rPr lang="en-US" dirty="0"/>
              <a:t>11.Equipment age under Electrical and Mechanical appliance and electronic appliances section</a:t>
            </a:r>
          </a:p>
          <a:p>
            <a:r>
              <a:rPr lang="en-US" dirty="0"/>
              <a:t>shall not be more than 7 years.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17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ggetto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15932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700" b="1" dirty="0">
              <a:latin typeface="Arial Regular"/>
              <a:cs typeface="Arial"/>
              <a:sym typeface="Arial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Cover Limits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80575"/>
              </p:ext>
            </p:extLst>
          </p:nvPr>
        </p:nvGraphicFramePr>
        <p:xfrm>
          <a:off x="228600" y="1143000"/>
          <a:ext cx="8610600" cy="49447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/>
                <a:gridCol w="3276600"/>
                <a:gridCol w="4419600"/>
              </a:tblGrid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Covers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Limits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  <a:tr h="1603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 and Special Perils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Building and Contents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3 Crs.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  <a:tr h="2109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(Building and Contents value shall be shown separately and both put together should not exceed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3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Home Contents sum insured can be up to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3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if building cover is not opted if it is leased / hired premises. Sum insured value of building; FFF, home Contents/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Equipments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should be on reinstatement basis. Adequacy of sum insured of Building and Contents to be ensured to avoid underinsurance. If the Building and/or Contents sum insured exceed 3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then refer the proposal to Local / Zonal Underwriter.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Rent for alternate accommodation / Loss of Rent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up to 100,000 (IP 3 Months)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 and / or Housekeeping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3 Crs. Burglary sum insured should be either equal to sum insured of contents under section I of policy or first loss limit (25% or 40%). Basis of valuation is on Market Value basis for contents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  <a:tr h="460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Jewellery &amp; Precious Items / in Bank Lockers (excluding Cash)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10 Lacs with valuation report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  <a:tr h="5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Portable Computer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1 Lac, Serial No is required at the time of issue of policy. Geographical Limit: India.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451" marR="6451" marT="6451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515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ggetto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02343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700" b="1" dirty="0">
              <a:latin typeface="Arial Regular"/>
              <a:cs typeface="Arial"/>
              <a:sym typeface="Arial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Cover Limits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22785"/>
              </p:ext>
            </p:extLst>
          </p:nvPr>
        </p:nvGraphicFramePr>
        <p:xfrm>
          <a:off x="304800" y="1143000"/>
          <a:ext cx="8534400" cy="48768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/>
                <a:gridCol w="2971800"/>
                <a:gridCol w="4724400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Covers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Limits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Electronic Equipment (Audio / Visual / Computer)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25% of sum insured of contents under section I. Per Equipment sum insured max limit to 200,000. Each equipment age should not be more than 7 years. Insured should be on Reinstatement Basis.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Household Electrical and Mechanical Appliances ( Machinery Breakdown)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25% of sum insured of contents under section I. Per Equipment sum insured max limit to 2,00,000.  Each equipment age should not be more than 5 years. Sum Insured should be on Reinstatement Basis.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Accidental Compensation (Personal Accident) – Death / PTD / PPD / Hospital Expenses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10 Lacs.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7016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Tenant fire legal liability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up to 10% of sum insured of building premises.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717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Workman’s Compensation – Domestic Employees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no of employees up to 5 having wages not exceeding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4000.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anchor="b" horzOverflow="overflow"/>
                </a:tc>
              </a:tr>
              <a:tr h="298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limit up to 25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Lacs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anchor="b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421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Cover Limits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18257"/>
              </p:ext>
            </p:extLst>
          </p:nvPr>
        </p:nvGraphicFramePr>
        <p:xfrm>
          <a:off x="533400" y="1295400"/>
          <a:ext cx="8153400" cy="45751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5500"/>
                <a:gridCol w="2560638"/>
                <a:gridCol w="4767262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Covers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Limits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VIII –A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Baggage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Limit up to 20,000.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VIII –B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Fixed Plate Glass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Limit of total sum insured 2 Lacs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VIII –C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Pedal Cycle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Limit per cycle is Rs. 10,000.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VIII –D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Limit up to Rs. 10,000.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VIII –E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(Loss or Theft)- Misuse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up to Rs. 25,000.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XIII –C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Veterinary Cost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 up to Rs. 10,000.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55" marR="9255" marT="9255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38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65678"/>
              </p:ext>
            </p:extLst>
          </p:nvPr>
        </p:nvGraphicFramePr>
        <p:xfrm>
          <a:off x="304800" y="1371596"/>
          <a:ext cx="8534400" cy="46482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09600"/>
                <a:gridCol w="3505200"/>
                <a:gridCol w="441960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Covers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Excess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2651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 and Special Perils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NIL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422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Terrorism: 0.5% of total sum insured subject to min of Rs. 10,000.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Rent for alternate accommodation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 and / or Housekeeping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Jewellery &amp; Precious Items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Portable Computer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5% of claim amount subject to min of Rs. 2500.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Electronic Equipment (Audio / Visual / Computer)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Computers: 5% of claim amount subject to min of Rs. 2500.                For all other equipments: 5% of claim amount subject to min of Rs. 500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Household Electrical and Mechanical Appliances ( Machinery Breakdown)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1% of sum insured subject to min of Rs. 250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Accidental Compensation (Personal Accident) – Death / PTD / PPD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912" marR="8912" marT="8912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08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Protection of your Assets- Standard Fire &amp; Special Perils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Buildings</a:t>
            </a:r>
          </a:p>
          <a:p>
            <a:endParaRPr lang="en-US" dirty="0"/>
          </a:p>
          <a:p>
            <a:r>
              <a:rPr lang="en-US" dirty="0" smtClean="0"/>
              <a:t>Contents (excluding Valuables)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1" descr="http://enlightenme.com/images/2014/08/the-most-common-natural-disa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75596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techhive.com/images/article/2014/10/flood-100471076-primary.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47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ggetto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878411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700" b="1" dirty="0">
              <a:latin typeface="Arial Regular"/>
              <a:cs typeface="Arial"/>
              <a:sym typeface="Arial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1295400"/>
            <a:ext cx="807720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800" b="1" dirty="0" smtClean="0">
                <a:ea typeface="ＭＳ Ｐゴシック" pitchFamily="34" charset="-128"/>
              </a:rPr>
              <a:t>Sectional </a:t>
            </a:r>
            <a:r>
              <a:rPr lang="en-US" altLang="ja-JP" sz="1800" b="1" dirty="0">
                <a:ea typeface="ＭＳ Ｐゴシック" pitchFamily="34" charset="-128"/>
              </a:rPr>
              <a:t>Discounts</a:t>
            </a:r>
          </a:p>
          <a:p>
            <a:pPr marL="342900" indent="-342900">
              <a:defRPr/>
            </a:pPr>
            <a:endParaRPr lang="en-US" altLang="ja-JP" sz="1800" b="1" dirty="0">
              <a:ea typeface="ＭＳ Ｐゴシック" pitchFamily="34" charset="-128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ja-JP" sz="1800" dirty="0">
                <a:ea typeface="ＭＳ Ｐゴシック" pitchFamily="34" charset="-128"/>
              </a:rPr>
              <a:t>Section I and II is compulsory.</a:t>
            </a:r>
          </a:p>
          <a:p>
            <a:pPr marL="342900" indent="-342900">
              <a:buFont typeface="Wingdings" pitchFamily="2" charset="2"/>
              <a:buNone/>
              <a:defRPr/>
            </a:pPr>
            <a:endParaRPr lang="en-US" altLang="ja-JP" sz="1800" dirty="0">
              <a:ea typeface="ＭＳ Ｐゴシック" pitchFamily="34" charset="-128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ja-JP" sz="1800" dirty="0">
                <a:ea typeface="ＭＳ Ｐゴシック" pitchFamily="34" charset="-128"/>
              </a:rPr>
              <a:t>Discounts shall be allowed </a:t>
            </a:r>
            <a:r>
              <a:rPr lang="en-US" altLang="ja-JP" sz="1800" dirty="0" smtClean="0">
                <a:ea typeface="ＭＳ Ｐゴシック" pitchFamily="34" charset="-128"/>
              </a:rPr>
              <a:t>for </a:t>
            </a:r>
            <a:r>
              <a:rPr lang="en-US" altLang="ja-JP" sz="1800" dirty="0">
                <a:ea typeface="ＭＳ Ｐゴシック" pitchFamily="34" charset="-128"/>
              </a:rPr>
              <a:t>opting higher section as under,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en-US" altLang="ja-JP" sz="1800" dirty="0">
              <a:ea typeface="ＭＳ Ｐゴシック" pitchFamily="34" charset="-128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altLang="ja-JP" sz="1800" dirty="0">
                <a:ea typeface="ＭＳ Ｐゴシック" pitchFamily="34" charset="-128"/>
              </a:rPr>
              <a:t>More than 2 and Up to 5 Section			10%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altLang="ja-JP" sz="1800" dirty="0">
                <a:ea typeface="ＭＳ Ｐゴシック" pitchFamily="34" charset="-128"/>
              </a:rPr>
              <a:t>More than 5 section 				</a:t>
            </a:r>
            <a:r>
              <a:rPr lang="en-US" altLang="ja-JP" sz="1800" dirty="0" smtClean="0">
                <a:ea typeface="ＭＳ Ｐゴシック" pitchFamily="34" charset="-128"/>
              </a:rPr>
              <a:t>	20</a:t>
            </a:r>
            <a:r>
              <a:rPr lang="en-US" altLang="ja-JP" sz="1800" dirty="0">
                <a:ea typeface="ＭＳ Ｐゴシック" pitchFamily="34" charset="-128"/>
              </a:rPr>
              <a:t>%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en-US" altLang="ja-JP" sz="1800" dirty="0">
              <a:ea typeface="ＭＳ Ｐゴシック" pitchFamily="34" charset="-128"/>
            </a:endParaRPr>
          </a:p>
          <a:p>
            <a:pPr marL="342900" indent="-342900">
              <a:defRPr/>
            </a:pPr>
            <a:endParaRPr lang="en-US" altLang="ja-JP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657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7300" y="96830"/>
            <a:ext cx="7958137" cy="330640"/>
          </a:xfrm>
        </p:spPr>
        <p:txBody>
          <a:bodyPr/>
          <a:lstStyle/>
          <a:p>
            <a:r>
              <a:rPr lang="en-US" dirty="0"/>
              <a:t>Details Required for Premium Quote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80195"/>
              </p:ext>
            </p:extLst>
          </p:nvPr>
        </p:nvGraphicFramePr>
        <p:xfrm>
          <a:off x="457198" y="442990"/>
          <a:ext cx="7696201" cy="6279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056"/>
                <a:gridCol w="803386"/>
                <a:gridCol w="803386"/>
                <a:gridCol w="861602"/>
                <a:gridCol w="2107432"/>
                <a:gridCol w="1490339"/>
              </a:tblGrid>
              <a:tr h="275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lang="en-US" sz="10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Interest Insured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 Insured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</a:t>
                      </a:r>
                      <a:endParaRPr lang="en-US" sz="10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Building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Terrorism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Additional Cost for Temporary Accommodation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Loss of Rent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Purchase Protection - Upto 90 Days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Cash in House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First Loss Percentage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 Risk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Jewellery &amp; Valuables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 of Safe Deposit Box in Bank (Excluding Cash)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Portable Computer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Electronic Equipments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Audio Visual Equipments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Computers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Breakdown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Home Appliances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Conditioner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Personal Accident Death / PTD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Spouse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Working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Kid One (Upto Age 21Yrs)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Kid Two (Upto Age 21 Yrs)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 of Hospitalisation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Cover Opted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Legal Liability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Tenant Liability - Fire Damage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Domestic W C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10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Misc Covers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Baggage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Plate Glass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Pedal Cycle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Withdrawal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Cover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Veterinary Costs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10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urscanada.com/wp-content/uploads/2014/09/clai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562600" cy="40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55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chill.ie/images/company/insurance-claim-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29337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47663" y="1946275"/>
            <a:ext cx="8391525" cy="4378325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b="1" dirty="0"/>
              <a:t>in-house claim settlement </a:t>
            </a:r>
            <a:r>
              <a:rPr lang="en-US" dirty="0"/>
              <a:t>team processes your claims within 7 working days from the time we receive your claim intimation form along with required documentation.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In-house team of professionals who can give </a:t>
            </a:r>
            <a:r>
              <a:rPr lang="en-US" dirty="0" err="1"/>
              <a:t>specialised</a:t>
            </a:r>
            <a:r>
              <a:rPr lang="en-US" dirty="0"/>
              <a:t> advice.</a:t>
            </a:r>
          </a:p>
          <a:p>
            <a:endParaRPr lang="en-US" dirty="0" smtClean="0"/>
          </a:p>
          <a:p>
            <a:r>
              <a:rPr lang="en-US" b="1" dirty="0" smtClean="0"/>
              <a:t>Claim </a:t>
            </a:r>
            <a:r>
              <a:rPr lang="en-US" b="1" dirty="0"/>
              <a:t>form</a:t>
            </a:r>
            <a:r>
              <a:rPr lang="en-US" dirty="0"/>
              <a:t> – You can intimate your claim online or submit the form to your nearest branch or alternatively email it to us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Complaint/feedback form </a:t>
            </a:r>
            <a:r>
              <a:rPr lang="en-US" dirty="0"/>
              <a:t>– Should you have any complaints/feedback, you can fill in the form and submit it to the nearest branch or email us.</a:t>
            </a:r>
          </a:p>
          <a:p>
            <a:endParaRPr lang="en-US" dirty="0" smtClean="0"/>
          </a:p>
          <a:p>
            <a:r>
              <a:rPr lang="en-US" b="1" dirty="0" smtClean="0"/>
              <a:t>Grievance </a:t>
            </a:r>
            <a:r>
              <a:rPr lang="en-US" b="1" dirty="0" err="1"/>
              <a:t>Redressal</a:t>
            </a:r>
            <a:r>
              <a:rPr lang="en-US" dirty="0"/>
              <a:t> - procedure along with list of ombudsman addresses. In case you are not satisfied with the resolution to the complaint as provided by us, you may approach the </a:t>
            </a:r>
            <a:r>
              <a:rPr lang="en-US" b="1" dirty="0"/>
              <a:t>Insurance Ombudsman</a:t>
            </a:r>
            <a:r>
              <a:rPr lang="en-US" dirty="0"/>
              <a:t> for review.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Making a </a:t>
            </a:r>
            <a:r>
              <a:rPr lang="en-US" b="1" dirty="0" smtClean="0"/>
              <a:t>claim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Call </a:t>
            </a:r>
            <a:r>
              <a:rPr lang="en-US" dirty="0"/>
              <a:t>us on: </a:t>
            </a:r>
          </a:p>
          <a:p>
            <a:endParaRPr lang="en-US" dirty="0" smtClean="0"/>
          </a:p>
          <a:p>
            <a:r>
              <a:rPr lang="en-US" dirty="0" smtClean="0"/>
              <a:t>1800-220-233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1860-500-3333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022-67837800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Registered </a:t>
            </a:r>
            <a:r>
              <a:rPr lang="en-US" b="1" dirty="0"/>
              <a:t>&amp; Corporate Office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Future </a:t>
            </a:r>
            <a:r>
              <a:rPr lang="en-US" b="1" i="1" dirty="0" err="1"/>
              <a:t>Generali</a:t>
            </a:r>
            <a:r>
              <a:rPr lang="en-US" b="1" i="1" dirty="0"/>
              <a:t> India Insurance Co Ltd.,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Indiabulls</a:t>
            </a:r>
            <a:r>
              <a:rPr lang="en-US" dirty="0"/>
              <a:t> Finance Centre, </a:t>
            </a:r>
            <a:r>
              <a:rPr lang="en-US" dirty="0" smtClean="0"/>
              <a:t>Tower </a:t>
            </a:r>
            <a:r>
              <a:rPr lang="en-US" dirty="0"/>
              <a:t>3, 6th Floor, </a:t>
            </a:r>
            <a:br>
              <a:rPr lang="en-US" dirty="0"/>
            </a:br>
            <a:r>
              <a:rPr lang="en-US" dirty="0" err="1"/>
              <a:t>Senapati</a:t>
            </a:r>
            <a:r>
              <a:rPr lang="en-US" dirty="0"/>
              <a:t> </a:t>
            </a:r>
            <a:r>
              <a:rPr lang="en-US" dirty="0" err="1"/>
              <a:t>Bapat</a:t>
            </a:r>
            <a:r>
              <a:rPr lang="en-US" dirty="0"/>
              <a:t> </a:t>
            </a:r>
            <a:r>
              <a:rPr lang="en-US" dirty="0" err="1" smtClean="0"/>
              <a:t>Marg</a:t>
            </a:r>
            <a:r>
              <a:rPr lang="en-US" dirty="0" smtClean="0"/>
              <a:t>, </a:t>
            </a:r>
            <a:r>
              <a:rPr lang="en-US" dirty="0" err="1" smtClean="0"/>
              <a:t>Elphinstone</a:t>
            </a:r>
            <a:r>
              <a:rPr lang="en-US" dirty="0" smtClean="0"/>
              <a:t> </a:t>
            </a:r>
            <a:r>
              <a:rPr lang="en-US" dirty="0"/>
              <a:t>(W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Mumbai - 400 013.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Contact our </a:t>
            </a:r>
            <a:r>
              <a:rPr lang="en-US" b="1" dirty="0" smtClean="0"/>
              <a:t>Helpline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sf-express.com/cn/en/.galleries/MEMBERS/Clai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515668" cy="21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ssets.nydailynews.com/polopoly_fs/1.995608!/img/httpImage/image.jpg_gen/derivatives/gallery_1200/waves-overflow-land-2011-japan-tsuna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78" y="3560999"/>
            <a:ext cx="3470275" cy="25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91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14287"/>
              </p:ext>
            </p:extLst>
          </p:nvPr>
        </p:nvGraphicFramePr>
        <p:xfrm>
          <a:off x="1035050" y="3322638"/>
          <a:ext cx="7073903" cy="54864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7073903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Future </a:t>
                      </a:r>
                      <a:r>
                        <a:rPr lang="en-US" sz="3600" u="none" strike="noStrike" dirty="0" err="1">
                          <a:effectLst/>
                        </a:rPr>
                        <a:t>Generali</a:t>
                      </a:r>
                      <a:r>
                        <a:rPr lang="en-US" sz="3600" u="none" strike="noStrike" dirty="0">
                          <a:effectLst/>
                        </a:rPr>
                        <a:t> Home Plans</a:t>
                      </a:r>
                      <a:endParaRPr lang="en-US" sz="36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671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81428"/>
              </p:ext>
            </p:extLst>
          </p:nvPr>
        </p:nvGraphicFramePr>
        <p:xfrm>
          <a:off x="457201" y="443003"/>
          <a:ext cx="7988302" cy="59586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76158"/>
                <a:gridCol w="2067054"/>
                <a:gridCol w="2067054"/>
                <a:gridCol w="1378036"/>
              </a:tblGrid>
              <a:tr h="27726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Future </a:t>
                      </a:r>
                      <a:r>
                        <a:rPr lang="en-US" sz="1200" u="none" strike="noStrike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Generali</a:t>
                      </a:r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Home Plans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8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 Name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Gold-I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104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 Insured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200,000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330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200,000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300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Personal Accident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200,000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120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 of Hospitalisation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25,000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38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Misc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Cover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Withdrawl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5,000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25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Liability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100,000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40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WC - Max salary Rs.4000/-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48,000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280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 Risk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Laptop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Jewellary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Gross 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1,133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 Service Tax @ 14.50%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165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Premium Payable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1,298 </a:t>
                      </a:r>
                      <a:endParaRPr lang="en-US" sz="12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686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18180"/>
              </p:ext>
            </p:extLst>
          </p:nvPr>
        </p:nvGraphicFramePr>
        <p:xfrm>
          <a:off x="347301" y="304801"/>
          <a:ext cx="8449402" cy="595693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19087"/>
                <a:gridCol w="2186368"/>
                <a:gridCol w="2186368"/>
                <a:gridCol w="1457579"/>
              </a:tblGrid>
              <a:tr h="27718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Future Generali Home Plans</a:t>
                      </a:r>
                      <a:endParaRPr lang="en-US" sz="1400" b="1" i="0" u="none" strike="noStrike"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7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 Name</a:t>
                      </a:r>
                      <a:endParaRPr lang="en-US" sz="10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Gold-II</a:t>
                      </a:r>
                      <a:endParaRPr lang="en-US" sz="10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103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 Insured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Premium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300,000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714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300,000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450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Personal Accident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300,000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180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 of Hospitalisation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50,000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75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Misc</a:t>
                      </a:r>
                      <a:endParaRPr lang="en-US" sz="10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Cover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10,000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50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Withdrawl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10,000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50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Liability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200,000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80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WC - Max salary Rs.4000/-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48,000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280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 Risk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Laptop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50,000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750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Jewellary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Gross Premium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2,629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 Service Tax @ 14.50%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382 </a:t>
                      </a:r>
                      <a:endParaRPr lang="en-US" sz="10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59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Premium Payable</a:t>
                      </a:r>
                      <a:endParaRPr lang="en-US" sz="10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3,011 </a:t>
                      </a:r>
                      <a:endParaRPr lang="en-US" sz="10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80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19722"/>
              </p:ext>
            </p:extLst>
          </p:nvPr>
        </p:nvGraphicFramePr>
        <p:xfrm>
          <a:off x="347301" y="443003"/>
          <a:ext cx="8449402" cy="59586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19087"/>
                <a:gridCol w="2186368"/>
                <a:gridCol w="2186368"/>
                <a:gridCol w="1457579"/>
              </a:tblGrid>
              <a:tr h="27726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Future </a:t>
                      </a:r>
                      <a:r>
                        <a:rPr lang="en-US" sz="1200" u="none" strike="noStrike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Generali</a:t>
                      </a:r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Home Plans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8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 Name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Gold-III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104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 Insured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500,000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1,139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500,000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750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Personal Accident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500,000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300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 of Hospitalisation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75,000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113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Misc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Cover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15,000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75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Withdrawl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20,000 </a:t>
                      </a:r>
                      <a:endParaRPr lang="en-US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Liability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300,000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120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WC - Max salary Rs.4000/-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96,000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561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 Risk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Laptop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50,000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750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Jewellary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50,000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625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Gross 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4,533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 Service Tax @ 14.50%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658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6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Premium Payable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5,191 </a:t>
                      </a:r>
                      <a:endParaRPr lang="en-US" sz="12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439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40075"/>
              </p:ext>
            </p:extLst>
          </p:nvPr>
        </p:nvGraphicFramePr>
        <p:xfrm>
          <a:off x="457200" y="483044"/>
          <a:ext cx="8276786" cy="557802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65581"/>
                <a:gridCol w="2141702"/>
                <a:gridCol w="2141702"/>
                <a:gridCol w="1427801"/>
              </a:tblGrid>
              <a:tr h="2595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Future </a:t>
                      </a:r>
                      <a:r>
                        <a:rPr lang="en-US" sz="1200" u="none" strike="noStrike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Generali</a:t>
                      </a:r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Home Plans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2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 Name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Standard-I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969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 Insured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200,000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332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</a:t>
                      </a:r>
                      <a:endParaRPr lang="en-US" sz="12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200,000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300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Personal Accident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200,000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120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 of Hospitalisation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25,000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38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Misc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Cover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Withdrawl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5,000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25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Liability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WC - Max salary Rs.4000/-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 Risk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Laptop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Jewellary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Gross 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815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 Service Tax @ 14.50%</a:t>
                      </a:r>
                      <a:endParaRPr lang="en-US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119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707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Premium Payable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934 </a:t>
                      </a:r>
                      <a:endParaRPr lang="en-US" sz="12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477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Perils Covered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69077188"/>
              </p:ext>
            </p:extLst>
          </p:nvPr>
        </p:nvGraphicFramePr>
        <p:xfrm>
          <a:off x="685800" y="976745"/>
          <a:ext cx="8001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542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83512"/>
              </p:ext>
            </p:extLst>
          </p:nvPr>
        </p:nvGraphicFramePr>
        <p:xfrm>
          <a:off x="410018" y="470539"/>
          <a:ext cx="8323969" cy="593026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80206"/>
                <a:gridCol w="2153911"/>
                <a:gridCol w="2153911"/>
                <a:gridCol w="1435941"/>
              </a:tblGrid>
              <a:tr h="2759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Future </a:t>
                      </a:r>
                      <a:r>
                        <a:rPr lang="en-US" sz="1200" u="none" strike="noStrike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Generali</a:t>
                      </a:r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Home Plans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 Name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Standard-II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094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 Insured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300,000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600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300,000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450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Personal Accident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300,000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180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 of Hospitalisation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50,000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75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Misc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Cover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10,000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50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Withdrawl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10,000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50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Liability</a:t>
                      </a:r>
                      <a:endParaRPr lang="en-US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WC - Max salary Rs.4000/-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 Risk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Laptop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Jewellary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Gross Premium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1,405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 Service Tax @ 14.50%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204 </a:t>
                      </a:r>
                      <a:endParaRPr lang="en-US" sz="12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94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Premium Payable</a:t>
                      </a:r>
                      <a:endParaRPr lang="en-US" sz="12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1,609 </a:t>
                      </a:r>
                      <a:endParaRPr lang="en-US" sz="12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146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5391"/>
              </p:ext>
            </p:extLst>
          </p:nvPr>
        </p:nvGraphicFramePr>
        <p:xfrm>
          <a:off x="347300" y="121090"/>
          <a:ext cx="8412870" cy="63416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07763"/>
                <a:gridCol w="2176915"/>
                <a:gridCol w="2176915"/>
                <a:gridCol w="1451277"/>
              </a:tblGrid>
              <a:tr h="26884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Future </a:t>
                      </a:r>
                      <a:r>
                        <a:rPr lang="en-US" sz="1400" u="none" strike="noStrike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Generali</a:t>
                      </a:r>
                      <a:r>
                        <a:rPr lang="en-US" sz="14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Home Plans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0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 Name</a:t>
                      </a:r>
                      <a:endParaRPr lang="en-US" sz="14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Standard-III</a:t>
                      </a:r>
                      <a:endParaRPr lang="en-US" sz="14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9933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040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</a:t>
                      </a:r>
                      <a:endParaRPr lang="en-US" sz="14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Sum Insured</a:t>
                      </a:r>
                      <a:endParaRPr lang="en-US" sz="14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Premium</a:t>
                      </a:r>
                      <a:endParaRPr lang="en-US" sz="14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Fire</a:t>
                      </a:r>
                      <a:endParaRPr lang="en-US" sz="14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500,000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1,745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Burglary</a:t>
                      </a:r>
                      <a:endParaRPr lang="en-US" sz="14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Contents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500,000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750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Personal Accident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500,000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300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 of Hospitalisation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Self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75,000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113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Misc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Credit Card Cover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15,000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75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ATM Cash Withdrawl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20,000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100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Liability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Public Liability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WC - Max salary Rs.4000/-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 Risk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Laptop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Jewellary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-  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aGross</a:t>
                      </a:r>
                      <a:r>
                        <a:rPr lang="en-US" sz="14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Premium</a:t>
                      </a:r>
                      <a:endParaRPr lang="en-US" sz="14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3,083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 Service Tax @ 14.50%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448 </a:t>
                      </a:r>
                      <a:endParaRPr lang="en-US" sz="1400" b="0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840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Premium Payable</a:t>
                      </a:r>
                      <a:endParaRPr lang="en-US" sz="1400" b="1" i="0" u="none" strike="noStrike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969696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</a:t>
                      </a:r>
                      <a:r>
                        <a:rPr lang="en-US" sz="14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3,531 </a:t>
                      </a:r>
                      <a:endParaRPr lang="en-US" sz="1400" b="1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12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Cost of alternative </a:t>
            </a:r>
            <a:r>
              <a:rPr lang="en-US" b="1" dirty="0" smtClean="0"/>
              <a:t>accommodation</a:t>
            </a:r>
          </a:p>
          <a:p>
            <a:endParaRPr lang="en-US" b="1" dirty="0"/>
          </a:p>
          <a:p>
            <a:r>
              <a:rPr lang="en-US" dirty="0"/>
              <a:t>If the home is damaged </a:t>
            </a:r>
            <a:r>
              <a:rPr lang="en-US" dirty="0" smtClean="0"/>
              <a:t>and </a:t>
            </a:r>
            <a:r>
              <a:rPr lang="en-US" b="1" dirty="0" smtClean="0"/>
              <a:t>You </a:t>
            </a:r>
            <a:r>
              <a:rPr lang="en-US" dirty="0"/>
              <a:t>cannot live there, </a:t>
            </a:r>
            <a:r>
              <a:rPr lang="en-US" b="1" dirty="0"/>
              <a:t>We </a:t>
            </a:r>
            <a:r>
              <a:rPr lang="en-US" dirty="0"/>
              <a:t>will pay </a:t>
            </a:r>
            <a:r>
              <a:rPr lang="en-US" b="1" dirty="0"/>
              <a:t>You </a:t>
            </a:r>
            <a:r>
              <a:rPr lang="en-US" dirty="0"/>
              <a:t>reasonable </a:t>
            </a:r>
            <a:r>
              <a:rPr lang="en-US" dirty="0" smtClean="0"/>
              <a:t>accommodation expenses</a:t>
            </a:r>
            <a:r>
              <a:rPr lang="en-US" dirty="0"/>
              <a:t>, up to the </a:t>
            </a:r>
            <a:r>
              <a:rPr lang="en-US" dirty="0" smtClean="0"/>
              <a:t>limit, </a:t>
            </a:r>
            <a:r>
              <a:rPr lang="en-US" dirty="0"/>
              <a:t>until the home is </a:t>
            </a:r>
            <a:r>
              <a:rPr lang="en-US" dirty="0" smtClean="0"/>
              <a:t>fit to </a:t>
            </a:r>
            <a:r>
              <a:rPr lang="en-US" dirty="0"/>
              <a:t>live 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Loss of </a:t>
            </a:r>
            <a:r>
              <a:rPr lang="en-US" b="1" dirty="0" smtClean="0"/>
              <a:t>rent</a:t>
            </a:r>
          </a:p>
          <a:p>
            <a:r>
              <a:rPr lang="en-US" dirty="0"/>
              <a:t>If the home is damaged </a:t>
            </a:r>
            <a:r>
              <a:rPr lang="en-US" dirty="0" smtClean="0"/>
              <a:t>and </a:t>
            </a:r>
            <a:r>
              <a:rPr lang="en-US" b="1" dirty="0" smtClean="0"/>
              <a:t>You </a:t>
            </a:r>
            <a:r>
              <a:rPr lang="en-US" dirty="0"/>
              <a:t>cannot live there, </a:t>
            </a:r>
            <a:r>
              <a:rPr lang="en-US" b="1" dirty="0"/>
              <a:t>We </a:t>
            </a:r>
            <a:r>
              <a:rPr lang="en-US" dirty="0"/>
              <a:t>will pay </a:t>
            </a:r>
            <a:r>
              <a:rPr lang="en-US" b="1" dirty="0"/>
              <a:t>You </a:t>
            </a:r>
            <a:r>
              <a:rPr lang="en-US" dirty="0"/>
              <a:t>loss of rent, up to the </a:t>
            </a:r>
            <a:r>
              <a:rPr lang="en-US" dirty="0" smtClean="0"/>
              <a:t>limit, </a:t>
            </a:r>
            <a:r>
              <a:rPr lang="en-US" dirty="0"/>
              <a:t>until the home is fit to live 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Purchase </a:t>
            </a:r>
            <a:r>
              <a:rPr lang="en-US" b="1" dirty="0" smtClean="0"/>
              <a:t>Protection</a:t>
            </a:r>
          </a:p>
          <a:p>
            <a:r>
              <a:rPr lang="en-US" dirty="0"/>
              <a:t>We will indemnify you in respect of additional purchase made </a:t>
            </a:r>
            <a:r>
              <a:rPr lang="en-US" dirty="0" smtClean="0"/>
              <a:t>up </a:t>
            </a:r>
            <a:r>
              <a:rPr lang="en-US" dirty="0"/>
              <a:t>to 90 days from the date of purchase.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4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Deeds</a:t>
            </a:r>
          </a:p>
          <a:p>
            <a:r>
              <a:rPr lang="en-US" b="1" dirty="0" smtClean="0"/>
              <a:t>We </a:t>
            </a:r>
            <a:r>
              <a:rPr lang="en-US" dirty="0"/>
              <a:t>will pay the cost of preparing new title deeds to the home </a:t>
            </a:r>
            <a:r>
              <a:rPr lang="en-US" dirty="0" smtClean="0"/>
              <a:t>if </a:t>
            </a:r>
            <a:r>
              <a:rPr lang="en-US" dirty="0"/>
              <a:t>they are lost or damaged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Emergency Storage of Contents (Household Removal</a:t>
            </a:r>
            <a:r>
              <a:rPr lang="en-US" b="1" dirty="0" smtClean="0"/>
              <a:t>)</a:t>
            </a:r>
          </a:p>
          <a:p>
            <a:r>
              <a:rPr lang="en-US" b="1" dirty="0"/>
              <a:t>We </a:t>
            </a:r>
            <a:r>
              <a:rPr lang="en-US" dirty="0"/>
              <a:t>will provide cover for loss of or damage to </a:t>
            </a:r>
            <a:r>
              <a:rPr lang="en-US" dirty="0" smtClean="0"/>
              <a:t>contents while </a:t>
            </a:r>
            <a:r>
              <a:rPr lang="en-US" dirty="0"/>
              <a:t>being moved by professional furniture removers </a:t>
            </a:r>
            <a:r>
              <a:rPr lang="en-US" dirty="0" smtClean="0"/>
              <a:t>from the </a:t>
            </a:r>
            <a:r>
              <a:rPr lang="en-US" dirty="0"/>
              <a:t>home to </a:t>
            </a:r>
            <a:r>
              <a:rPr lang="en-US" b="1" dirty="0"/>
              <a:t>Insured’s </a:t>
            </a:r>
            <a:r>
              <a:rPr lang="en-US" dirty="0"/>
              <a:t>new permanent home (</a:t>
            </a:r>
            <a:r>
              <a:rPr lang="en-US" dirty="0" smtClean="0"/>
              <a:t>including temporary </a:t>
            </a:r>
            <a:r>
              <a:rPr lang="en-US" dirty="0"/>
              <a:t>storage in a furniture depository for up to </a:t>
            </a:r>
            <a:r>
              <a:rPr lang="en-US" dirty="0" smtClean="0"/>
              <a:t>seven days </a:t>
            </a:r>
            <a:r>
              <a:rPr lang="en-US" dirty="0"/>
              <a:t>in a row)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Enhanced cover during family </a:t>
            </a:r>
            <a:r>
              <a:rPr lang="en-US" b="1" dirty="0" smtClean="0"/>
              <a:t>event</a:t>
            </a:r>
          </a:p>
          <a:p>
            <a:endParaRPr lang="en-US" b="1" dirty="0"/>
          </a:p>
          <a:p>
            <a:r>
              <a:rPr lang="en-US" b="1" dirty="0"/>
              <a:t>We </a:t>
            </a:r>
            <a:r>
              <a:rPr lang="en-US" dirty="0"/>
              <a:t>will increase the sum insured for contents section </a:t>
            </a:r>
            <a:r>
              <a:rPr lang="en-US" dirty="0" smtClean="0"/>
              <a:t>for </a:t>
            </a:r>
            <a:r>
              <a:rPr lang="en-US" dirty="0"/>
              <a:t>losses during </a:t>
            </a:r>
            <a:r>
              <a:rPr lang="en-US" dirty="0" smtClean="0"/>
              <a:t>any month </a:t>
            </a:r>
            <a:r>
              <a:rPr lang="en-US" dirty="0"/>
              <a:t>in which insured celebrate a religious festival </a:t>
            </a:r>
            <a:r>
              <a:rPr lang="en-US" dirty="0" smtClean="0"/>
              <a:t>to cover </a:t>
            </a:r>
            <a:r>
              <a:rPr lang="en-US" dirty="0"/>
              <a:t>gifts and food bought for the occasion.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7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pclaimshelp.com/wp-content/uploads/2012/02/bp-clai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96252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Stocks in cold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Bullions, precious stones, curios, drawings, manuscripts, securities, coins, </a:t>
            </a:r>
            <a:r>
              <a:rPr lang="en-US" dirty="0" err="1"/>
              <a:t>cheques</a:t>
            </a:r>
            <a:r>
              <a:rPr lang="en-US" dirty="0"/>
              <a:t>, books of accounts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 to electrical machines arising by Over running, excessive pressure, short circuiting, self heating or leakage of electricity shall apply to the particular electrical machine and not to other machines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 of earnings, consequential loss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Spoilage as a result of the perils covered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 by theft under riots, strike and malicious damage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Volcanic eruptions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Temporarily removed for cleaning, repairs, not exceeding 60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5% for claim amount subject to minimum of Rs.10,000 for claims on AOG perils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Rs.10,000 for claims other than AOG perils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reditcardfinder.com.au/images/Exclusions_credit-c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45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louQqJyE6bZyTciRsN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louQqJyE6bZyTciRsN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louQqJyE6bZyTciRsNhw"/>
</p:tagLst>
</file>

<file path=ppt/theme/theme1.xml><?xml version="1.0" encoding="utf-8"?>
<a:theme xmlns:a="http://schemas.openxmlformats.org/drawingml/2006/main" name="PPT Template New Guideline Feb 15 v1">
  <a:themeElements>
    <a:clrScheme name="Red 1.0 Primary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21B17"/>
      </a:accent1>
      <a:accent2>
        <a:srgbClr val="C21B1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E8C04F5C79047B0001AA4FE9C990D" ma:contentTypeVersion="2" ma:contentTypeDescription="Create a new document." ma:contentTypeScope="" ma:versionID="00f1901ad16a6ed1cc0136e9432b104e">
  <xsd:schema xmlns:xsd="http://www.w3.org/2001/XMLSchema" xmlns:xs="http://www.w3.org/2001/XMLSchema" xmlns:p="http://schemas.microsoft.com/office/2006/metadata/properties" xmlns:ns2="34b09e2f-0383-41f5-b65e-e2b9199fb399" xmlns:ns3="6e9a517d-cacc-4f94-8a1e-c930d5ece0fd" targetNamespace="http://schemas.microsoft.com/office/2006/metadata/properties" ma:root="true" ma:fieldsID="a6dd8442beca57d8f178589b703e9192" ns2:_="" ns3:_="">
    <xsd:import namespace="34b09e2f-0383-41f5-b65e-e2b9199fb399"/>
    <xsd:import namespace="6e9a517d-cacc-4f94-8a1e-c930d5ece0fd"/>
    <xsd:element name="properties">
      <xsd:complexType>
        <xsd:sequence>
          <xsd:element name="documentManagement">
            <xsd:complexType>
              <xsd:all>
                <xsd:element ref="ns2:IsActiv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9e2f-0383-41f5-b65e-e2b9199fb399" elementFormDefault="qualified">
    <xsd:import namespace="http://schemas.microsoft.com/office/2006/documentManagement/types"/>
    <xsd:import namespace="http://schemas.microsoft.com/office/infopath/2007/PartnerControls"/>
    <xsd:element name="IsActive" ma:index="8" nillable="true" ma:displayName="IsActive" ma:default="1" ma:internalName="IsActi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a517d-cacc-4f94-8a1e-c930d5ece0f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Active xmlns="34b09e2f-0383-41f5-b65e-e2b9199fb399">true</IsActive>
  </documentManagement>
</p:properties>
</file>

<file path=customXml/itemProps1.xml><?xml version="1.0" encoding="utf-8"?>
<ds:datastoreItem xmlns:ds="http://schemas.openxmlformats.org/officeDocument/2006/customXml" ds:itemID="{A26F61B5-CDE7-4079-A99A-16F2D939E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b09e2f-0383-41f5-b65e-e2b9199fb399"/>
    <ds:schemaRef ds:uri="6e9a517d-cacc-4f94-8a1e-c930d5ece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095B48-7F88-4A1C-A253-BE814E170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A598D3-7676-4749-9BCB-DA7734565A34}">
  <ds:schemaRefs>
    <ds:schemaRef ds:uri="6e9a517d-cacc-4f94-8a1e-c930d5ece0fd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4b09e2f-0383-41f5-b65e-e2b9199fb3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New Guideline Feb 15 v1</Template>
  <TotalTime>635</TotalTime>
  <Words>3767</Words>
  <Application>Microsoft Office PowerPoint</Application>
  <PresentationFormat>On-screen Show (4:3)</PresentationFormat>
  <Paragraphs>867</Paragraphs>
  <Slides>62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Arial Regular</vt:lpstr>
      <vt:lpstr>Calibri</vt:lpstr>
      <vt:lpstr>Verdana</vt:lpstr>
      <vt:lpstr>Wingdings</vt:lpstr>
      <vt:lpstr>PPT Template New Guideline Feb 15 v1</vt:lpstr>
      <vt:lpstr>think-cell Slide</vt:lpstr>
      <vt:lpstr>Home Secure</vt:lpstr>
      <vt:lpstr>PowerPoint Presentation</vt:lpstr>
      <vt:lpstr>PowerPoint Presentation</vt:lpstr>
      <vt:lpstr>Product Details</vt:lpstr>
      <vt:lpstr>Protection of your Assets- Standard Fire &amp; Special Perils </vt:lpstr>
      <vt:lpstr>Perils Covered</vt:lpstr>
      <vt:lpstr>PowerPoint Presentation</vt:lpstr>
      <vt:lpstr>PowerPoint Presentation</vt:lpstr>
      <vt:lpstr>Exclusions</vt:lpstr>
      <vt:lpstr>Basis for loss settlements</vt:lpstr>
      <vt:lpstr>Burglary and Theft</vt:lpstr>
      <vt:lpstr>Exclusion</vt:lpstr>
      <vt:lpstr>Basis of Loss</vt:lpstr>
      <vt:lpstr>Protection of Your Valuables</vt:lpstr>
      <vt:lpstr>Exclusions</vt:lpstr>
      <vt:lpstr>Contents of Safe Deposit Box in bank - All Risks</vt:lpstr>
      <vt:lpstr>Portable Computer – All Risk excluding Breakdown</vt:lpstr>
      <vt:lpstr>Exclusions</vt:lpstr>
      <vt:lpstr>Protection of Your Electronic Equipments</vt:lpstr>
      <vt:lpstr>Exclusion</vt:lpstr>
      <vt:lpstr>Basis of Loss</vt:lpstr>
      <vt:lpstr>Protection of Your Household Mechanical / Electrical Equipments</vt:lpstr>
      <vt:lpstr>Protection for You and your Family</vt:lpstr>
      <vt:lpstr>Exclusion</vt:lpstr>
      <vt:lpstr>Domestic Workers Compensation</vt:lpstr>
      <vt:lpstr>Public Liability</vt:lpstr>
      <vt:lpstr>Enhanced Protection covers (Other Covers )</vt:lpstr>
      <vt:lpstr>Baggage – All Risk</vt:lpstr>
      <vt:lpstr>Exclusions</vt:lpstr>
      <vt:lpstr>Plate Glass</vt:lpstr>
      <vt:lpstr>Exclusion</vt:lpstr>
      <vt:lpstr>Pedal Cycle</vt:lpstr>
      <vt:lpstr>ATM Cash Withdrawal – All Risk</vt:lpstr>
      <vt:lpstr>Credit Card/ Debit Card ( Loss or Theft) – Fraudulent Use</vt:lpstr>
      <vt:lpstr>Veterinary Cost – Road Accident</vt:lpstr>
      <vt:lpstr>Exclusions applicable to all sections</vt:lpstr>
      <vt:lpstr>Terrorism Damage Exclusion Warranty</vt:lpstr>
      <vt:lpstr>PowerPoint Presentation</vt:lpstr>
      <vt:lpstr>Eligibility </vt:lpstr>
      <vt:lpstr>What’s Covered</vt:lpstr>
      <vt:lpstr>Exclusions</vt:lpstr>
      <vt:lpstr>Top reasons why this is ideal for you</vt:lpstr>
      <vt:lpstr>Underwriting Guidelines</vt:lpstr>
      <vt:lpstr>Home Valuation</vt:lpstr>
      <vt:lpstr>The basic criteria for acceptance are </vt:lpstr>
      <vt:lpstr>Cover Limits</vt:lpstr>
      <vt:lpstr>Cover Limits</vt:lpstr>
      <vt:lpstr>Cover Limits</vt:lpstr>
      <vt:lpstr>Excess</vt:lpstr>
      <vt:lpstr>Discounts</vt:lpstr>
      <vt:lpstr>PowerPoint Presentation</vt:lpstr>
      <vt:lpstr>PowerPoint Presentation</vt:lpstr>
      <vt:lpstr>Making a claim</vt:lpstr>
      <vt:lpstr>Contact our Helpline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Secure</dc:title>
  <dc:creator>SAKTHIVEL MURUGAN</dc:creator>
  <cp:lastModifiedBy>PRASHANT SHINDE</cp:lastModifiedBy>
  <cp:revision>95</cp:revision>
  <dcterms:created xsi:type="dcterms:W3CDTF">2015-07-16T10:26:48Z</dcterms:created>
  <dcterms:modified xsi:type="dcterms:W3CDTF">2021-01-07T09:24:10Z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0x010100632E8C04F5C79047B0001AA4FE9C990D</vt:lpwstr>
  </property>
</Properties>
</file>