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9"/>
  </p:notesMasterIdLst>
  <p:sldIdLst>
    <p:sldId id="312" r:id="rId5"/>
    <p:sldId id="274" r:id="rId6"/>
    <p:sldId id="314" r:id="rId7"/>
    <p:sldId id="315" r:id="rId8"/>
    <p:sldId id="316" r:id="rId9"/>
    <p:sldId id="317" r:id="rId10"/>
    <p:sldId id="318" r:id="rId11"/>
    <p:sldId id="319" r:id="rId12"/>
    <p:sldId id="320" r:id="rId13"/>
    <p:sldId id="321" r:id="rId14"/>
    <p:sldId id="322" r:id="rId15"/>
    <p:sldId id="323" r:id="rId16"/>
    <p:sldId id="324" r:id="rId17"/>
    <p:sldId id="325" r:id="rId18"/>
    <p:sldId id="326" r:id="rId19"/>
    <p:sldId id="327" r:id="rId20"/>
    <p:sldId id="328" r:id="rId21"/>
    <p:sldId id="329" r:id="rId22"/>
    <p:sldId id="330" r:id="rId23"/>
    <p:sldId id="331" r:id="rId24"/>
    <p:sldId id="332" r:id="rId25"/>
    <p:sldId id="333" r:id="rId26"/>
    <p:sldId id="334" r:id="rId27"/>
    <p:sldId id="271"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70" d="100"/>
          <a:sy n="70" d="100"/>
        </p:scale>
        <p:origin x="1386"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4A1836-59F7-4667-ABB9-3AD0DBEC07B3}" type="datetimeFigureOut">
              <a:rPr lang="en-IN" smtClean="0"/>
              <a:pPr/>
              <a:t>07-01-2021</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921A199-8D54-4056-BC03-17F422247FEE}" type="slidenum">
              <a:rPr lang="en-IN" smtClean="0"/>
              <a:pPr/>
              <a:t>‹#›</a:t>
            </a:fld>
            <a:endParaRPr lang="en-IN"/>
          </a:p>
        </p:txBody>
      </p:sp>
    </p:spTree>
    <p:extLst>
      <p:ext uri="{BB962C8B-B14F-4D97-AF65-F5344CB8AC3E}">
        <p14:creationId xmlns:p14="http://schemas.microsoft.com/office/powerpoint/2010/main" val="34976277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2</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11</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12</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13</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14</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15</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16</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17</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18</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19</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20</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3</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21</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22</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23</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4</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5</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6</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7</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8</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9</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pPr/>
              <a:t>10</a:t>
            </a:fld>
            <a:endParaRPr lang="en-IN"/>
          </a:p>
        </p:txBody>
      </p:sp>
    </p:spTree>
    <p:extLst>
      <p:ext uri="{BB962C8B-B14F-4D97-AF65-F5344CB8AC3E}">
        <p14:creationId xmlns:p14="http://schemas.microsoft.com/office/powerpoint/2010/main" val="153154190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8" name="Sottotitolo 2"/>
          <p:cNvSpPr>
            <a:spLocks noGrp="1"/>
          </p:cNvSpPr>
          <p:nvPr>
            <p:ph type="subTitle" idx="1" hasCustomPrompt="1"/>
          </p:nvPr>
        </p:nvSpPr>
        <p:spPr>
          <a:xfrm>
            <a:off x="289770" y="3048000"/>
            <a:ext cx="8386686" cy="628494"/>
          </a:xfrm>
          <a:prstGeom prst="rect">
            <a:avLst/>
          </a:prstGeom>
        </p:spPr>
        <p:txBody>
          <a:bodyPr lIns="0" tIns="0" rIns="0" bIns="0">
            <a:noAutofit/>
          </a:bodyPr>
          <a:lstStyle>
            <a:lvl1pPr marL="0" indent="0" algn="l">
              <a:lnSpc>
                <a:spcPts val="2400"/>
              </a:lnSpc>
              <a:spcBef>
                <a:spcPts val="0"/>
              </a:spcBef>
              <a:buNone/>
              <a:defRPr sz="2000" baseline="0">
                <a:solidFill>
                  <a:srgbClr val="6F7072"/>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dirty="0" smtClean="0"/>
              <a:t>Presentation/Cover Subtitle</a:t>
            </a:r>
            <a:br>
              <a:rPr lang="it-IT" dirty="0" smtClean="0"/>
            </a:br>
            <a:r>
              <a:rPr lang="it-IT" dirty="0" smtClean="0"/>
              <a:t>Arial Regular 20/24pt</a:t>
            </a:r>
            <a:endParaRPr lang="it-IT" dirty="0"/>
          </a:p>
        </p:txBody>
      </p:sp>
      <p:pic>
        <p:nvPicPr>
          <p:cNvPr id="9" name="Picture 8"/>
          <p:cNvPicPr>
            <a:picLocks noChangeAspect="1"/>
          </p:cNvPicPr>
          <p:nvPr userDrawn="1"/>
        </p:nvPicPr>
        <p:blipFill rotWithShape="1">
          <a:blip r:embed="rId2" cstate="print"/>
          <a:srcRect r="21050"/>
          <a:stretch/>
        </p:blipFill>
        <p:spPr>
          <a:xfrm>
            <a:off x="0" y="0"/>
            <a:ext cx="200533" cy="6858000"/>
          </a:xfrm>
          <a:prstGeom prst="rect">
            <a:avLst/>
          </a:prstGeom>
        </p:spPr>
      </p:pic>
      <p:pic>
        <p:nvPicPr>
          <p:cNvPr id="10" name="Picture 3"/>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04801" y="152401"/>
            <a:ext cx="1981199" cy="693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Titolo 1"/>
          <p:cNvSpPr>
            <a:spLocks noGrp="1"/>
          </p:cNvSpPr>
          <p:nvPr>
            <p:ph type="ctrTitle" hasCustomPrompt="1"/>
          </p:nvPr>
        </p:nvSpPr>
        <p:spPr>
          <a:xfrm>
            <a:off x="289770" y="2130426"/>
            <a:ext cx="8386686" cy="869098"/>
          </a:xfrm>
          <a:prstGeom prst="rect">
            <a:avLst/>
          </a:prstGeom>
        </p:spPr>
        <p:txBody>
          <a:bodyPr/>
          <a:lstStyle>
            <a:lvl1pPr algn="l">
              <a:lnSpc>
                <a:spcPts val="3500"/>
              </a:lnSpc>
              <a:defRPr sz="3300" b="1" baseline="0">
                <a:solidFill>
                  <a:srgbClr val="C2171B"/>
                </a:solidFill>
                <a:latin typeface="Arial" pitchFamily="34" charset="0"/>
                <a:cs typeface="Arial" pitchFamily="34" charset="0"/>
              </a:defRPr>
            </a:lvl1pPr>
          </a:lstStyle>
          <a:p>
            <a:r>
              <a:rPr lang="it-IT" dirty="0" smtClean="0"/>
              <a:t>Presentation Title</a:t>
            </a:r>
            <a:br>
              <a:rPr lang="it-IT" dirty="0" smtClean="0"/>
            </a:br>
            <a:r>
              <a:rPr lang="it-IT" dirty="0" err="1" smtClean="0"/>
              <a:t>Arial</a:t>
            </a:r>
            <a:r>
              <a:rPr lang="it-IT" dirty="0" smtClean="0"/>
              <a:t> </a:t>
            </a:r>
            <a:r>
              <a:rPr lang="it-IT" dirty="0" err="1" smtClean="0"/>
              <a:t>Bold</a:t>
            </a:r>
            <a:r>
              <a:rPr lang="it-IT" dirty="0" smtClean="0"/>
              <a:t> 33/35pt</a:t>
            </a:r>
            <a:endParaRPr lang="it-IT" dirty="0"/>
          </a:p>
        </p:txBody>
      </p:sp>
      <p:sp>
        <p:nvSpPr>
          <p:cNvPr id="7" name="TextBox 6"/>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spTree>
    <p:extLst>
      <p:ext uri="{BB962C8B-B14F-4D97-AF65-F5344CB8AC3E}">
        <p14:creationId xmlns:p14="http://schemas.microsoft.com/office/powerpoint/2010/main" val="17425393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Separator">
    <p:spTree>
      <p:nvGrpSpPr>
        <p:cNvPr id="1" name=""/>
        <p:cNvGrpSpPr/>
        <p:nvPr/>
      </p:nvGrpSpPr>
      <p:grpSpPr>
        <a:xfrm>
          <a:off x="0" y="0"/>
          <a:ext cx="0" cy="0"/>
          <a:chOff x="0" y="0"/>
          <a:chExt cx="0" cy="0"/>
        </a:xfrm>
      </p:grpSpPr>
      <p:pic>
        <p:nvPicPr>
          <p:cNvPr id="6" name="Picture 5"/>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24" name="Text Placeholder 23"/>
          <p:cNvSpPr>
            <a:spLocks noGrp="1"/>
          </p:cNvSpPr>
          <p:nvPr>
            <p:ph type="body" sz="quarter" idx="10" hasCustomPrompt="1"/>
          </p:nvPr>
        </p:nvSpPr>
        <p:spPr>
          <a:xfrm>
            <a:off x="347300" y="685800"/>
            <a:ext cx="7958500" cy="381000"/>
          </a:xfrm>
          <a:prstGeom prst="rect">
            <a:avLst/>
          </a:prstGeom>
        </p:spPr>
        <p:txBody>
          <a:bodyPr/>
          <a:lstStyle>
            <a:lvl1pPr marL="342900" indent="-342900">
              <a:buNone/>
              <a:defRPr lang="en-US" sz="1600" dirty="0">
                <a:solidFill>
                  <a:srgbClr val="C00000"/>
                </a:solidFill>
                <a:latin typeface="Arial" pitchFamily="34" charset="0"/>
                <a:cs typeface="Arial" pitchFamily="34" charset="0"/>
              </a:defRPr>
            </a:lvl1pPr>
          </a:lstStyle>
          <a:p>
            <a:pPr marL="0" lvl="0" indent="0"/>
            <a:r>
              <a:rPr lang="en-US" dirty="0" smtClean="0"/>
              <a:t>Section</a:t>
            </a:r>
            <a:endParaRPr lang="en-US" dirty="0"/>
          </a:p>
        </p:txBody>
      </p:sp>
      <p:sp>
        <p:nvSpPr>
          <p:cNvPr id="8" name="Sottotitolo 2"/>
          <p:cNvSpPr>
            <a:spLocks noGrp="1"/>
          </p:cNvSpPr>
          <p:nvPr>
            <p:ph type="subTitle" idx="1" hasCustomPrompt="1"/>
          </p:nvPr>
        </p:nvSpPr>
        <p:spPr>
          <a:xfrm>
            <a:off x="251520" y="3048000"/>
            <a:ext cx="8386686" cy="628494"/>
          </a:xfrm>
          <a:prstGeom prst="rect">
            <a:avLst/>
          </a:prstGeom>
        </p:spPr>
        <p:txBody>
          <a:bodyPr lIns="0" tIns="0" rIns="0" bIns="0">
            <a:noAutofit/>
          </a:bodyPr>
          <a:lstStyle>
            <a:lvl1pPr marL="0" indent="0" algn="l">
              <a:lnSpc>
                <a:spcPts val="2400"/>
              </a:lnSpc>
              <a:spcBef>
                <a:spcPts val="0"/>
              </a:spcBef>
              <a:buNone/>
              <a:defRPr sz="2000" baseline="0">
                <a:solidFill>
                  <a:srgbClr val="6F7072"/>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dirty="0" smtClean="0"/>
              <a:t>Presentation/Cover Subtitle</a:t>
            </a:r>
            <a:br>
              <a:rPr lang="it-IT" dirty="0" smtClean="0"/>
            </a:br>
            <a:r>
              <a:rPr lang="it-IT" dirty="0" smtClean="0"/>
              <a:t>Arial Regular 20/24pt</a:t>
            </a:r>
            <a:endParaRPr lang="it-IT" dirty="0"/>
          </a:p>
        </p:txBody>
      </p:sp>
      <p:sp>
        <p:nvSpPr>
          <p:cNvPr id="9" name="Titolo 1"/>
          <p:cNvSpPr>
            <a:spLocks noGrp="1"/>
          </p:cNvSpPr>
          <p:nvPr>
            <p:ph type="ctrTitle" hasCustomPrompt="1"/>
          </p:nvPr>
        </p:nvSpPr>
        <p:spPr>
          <a:xfrm>
            <a:off x="251520" y="2130426"/>
            <a:ext cx="8386686" cy="869098"/>
          </a:xfrm>
          <a:prstGeom prst="rect">
            <a:avLst/>
          </a:prstGeom>
        </p:spPr>
        <p:txBody>
          <a:bodyPr/>
          <a:lstStyle>
            <a:lvl1pPr algn="l">
              <a:lnSpc>
                <a:spcPts val="3500"/>
              </a:lnSpc>
              <a:defRPr sz="3300" b="1" baseline="0">
                <a:solidFill>
                  <a:srgbClr val="C2171B"/>
                </a:solidFill>
                <a:latin typeface="Arial" pitchFamily="34" charset="0"/>
                <a:cs typeface="Arial" pitchFamily="34" charset="0"/>
              </a:defRPr>
            </a:lvl1pPr>
          </a:lstStyle>
          <a:p>
            <a:r>
              <a:rPr lang="it-IT" dirty="0" smtClean="0"/>
              <a:t>Presentation Title</a:t>
            </a:r>
            <a:br>
              <a:rPr lang="it-IT" dirty="0" smtClean="0"/>
            </a:br>
            <a:r>
              <a:rPr lang="it-IT" dirty="0" err="1" smtClean="0"/>
              <a:t>Arial</a:t>
            </a:r>
            <a:r>
              <a:rPr lang="it-IT" dirty="0" smtClean="0"/>
              <a:t> </a:t>
            </a:r>
            <a:r>
              <a:rPr lang="it-IT" dirty="0" err="1" smtClean="0"/>
              <a:t>Bold</a:t>
            </a:r>
            <a:r>
              <a:rPr lang="it-IT" dirty="0" smtClean="0"/>
              <a:t> 33/35pt</a:t>
            </a:r>
            <a:endParaRPr lang="it-IT" dirty="0"/>
          </a:p>
        </p:txBody>
      </p:sp>
      <p:sp>
        <p:nvSpPr>
          <p:cNvPr id="10" name="TextBox 9"/>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pic>
        <p:nvPicPr>
          <p:cNvPr id="1026"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12"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13"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131470049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ontent Slide - Standard">
    <p:spTree>
      <p:nvGrpSpPr>
        <p:cNvPr id="1" name=""/>
        <p:cNvGrpSpPr/>
        <p:nvPr/>
      </p:nvGrpSpPr>
      <p:grpSpPr>
        <a:xfrm>
          <a:off x="0" y="0"/>
          <a:ext cx="0" cy="0"/>
          <a:chOff x="0" y="0"/>
          <a:chExt cx="0" cy="0"/>
        </a:xfrm>
      </p:grpSpPr>
      <p:sp>
        <p:nvSpPr>
          <p:cNvPr id="7"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8" name="Sottotitolo 2"/>
          <p:cNvSpPr>
            <a:spLocks noGrp="1"/>
          </p:cNvSpPr>
          <p:nvPr>
            <p:ph type="subTitle" idx="1"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smtClean="0"/>
              <a:t>Slide Sub title</a:t>
            </a:r>
            <a:endParaRPr lang="it-IT" dirty="0"/>
          </a:p>
        </p:txBody>
      </p:sp>
      <p:sp>
        <p:nvSpPr>
          <p:cNvPr id="9" name="Segnaposto testo 18"/>
          <p:cNvSpPr>
            <a:spLocks noGrp="1"/>
          </p:cNvSpPr>
          <p:nvPr>
            <p:ph type="body" sz="quarter" idx="14" hasCustomPrompt="1"/>
          </p:nvPr>
        </p:nvSpPr>
        <p:spPr>
          <a:xfrm>
            <a:off x="347663" y="1682750"/>
            <a:ext cx="8391525" cy="4378325"/>
          </a:xfrm>
          <a:prstGeom prst="rect">
            <a:avLst/>
          </a:prstGeom>
        </p:spPr>
        <p:txBody>
          <a:bodyPr/>
          <a:lstStyle>
            <a:lvl1pPr marL="0" indent="0">
              <a:buNone/>
              <a:defRPr sz="1600">
                <a:latin typeface="Arial" pitchFamily="34" charset="0"/>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it-IT" dirty="0" smtClean="0"/>
              <a:t>Content Box</a:t>
            </a:r>
            <a:endParaRPr lang="it-IT" dirty="0"/>
          </a:p>
        </p:txBody>
      </p:sp>
      <p:pic>
        <p:nvPicPr>
          <p:cNvPr id="11" name="Picture 10"/>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10"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Font typeface="Arial" pitchFamily="34" charset="0"/>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sp>
        <p:nvSpPr>
          <p:cNvPr id="13" name="TextBox 12"/>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pic>
        <p:nvPicPr>
          <p:cNvPr id="16"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19"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0"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143954952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lide - 2 Column">
    <p:spTree>
      <p:nvGrpSpPr>
        <p:cNvPr id="1" name=""/>
        <p:cNvGrpSpPr/>
        <p:nvPr/>
      </p:nvGrpSpPr>
      <p:grpSpPr>
        <a:xfrm>
          <a:off x="0" y="0"/>
          <a:ext cx="0" cy="0"/>
          <a:chOff x="0" y="0"/>
          <a:chExt cx="0" cy="0"/>
        </a:xfrm>
      </p:grpSpPr>
      <p:pic>
        <p:nvPicPr>
          <p:cNvPr id="21" name="Picture 20"/>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9"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12" name="Sottotitolo 2"/>
          <p:cNvSpPr>
            <a:spLocks noGrp="1"/>
          </p:cNvSpPr>
          <p:nvPr>
            <p:ph type="subTitle" idx="13"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smtClean="0"/>
              <a:t>Slide Sub title</a:t>
            </a:r>
            <a:endParaRPr lang="it-IT" dirty="0"/>
          </a:p>
        </p:txBody>
      </p:sp>
      <p:sp>
        <p:nvSpPr>
          <p:cNvPr id="14" name="Segnaposto testo 18"/>
          <p:cNvSpPr>
            <a:spLocks noGrp="1"/>
          </p:cNvSpPr>
          <p:nvPr>
            <p:ph type="body" sz="quarter" idx="14" hasCustomPrompt="1"/>
          </p:nvPr>
        </p:nvSpPr>
        <p:spPr>
          <a:xfrm>
            <a:off x="347663" y="1600200"/>
            <a:ext cx="4224337" cy="4460875"/>
          </a:xfrm>
          <a:prstGeom prst="rect">
            <a:avLst/>
          </a:prstGeom>
        </p:spPr>
        <p:txBody>
          <a:bodyPr/>
          <a:lstStyle>
            <a:lvl1pPr marL="0" indent="0">
              <a:buNone/>
              <a:defRPr sz="1600">
                <a:latin typeface="Arial" pitchFamily="34" charset="0"/>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it-IT" dirty="0" smtClean="0"/>
              <a:t>Content Box Two Columns</a:t>
            </a:r>
            <a:endParaRPr lang="it-IT" dirty="0"/>
          </a:p>
        </p:txBody>
      </p:sp>
      <p:sp>
        <p:nvSpPr>
          <p:cNvPr id="16" name="Segnaposto testo 18"/>
          <p:cNvSpPr>
            <a:spLocks noGrp="1"/>
          </p:cNvSpPr>
          <p:nvPr>
            <p:ph type="body" sz="quarter" idx="15" hasCustomPrompt="1"/>
          </p:nvPr>
        </p:nvSpPr>
        <p:spPr>
          <a:xfrm>
            <a:off x="4613770" y="1600200"/>
            <a:ext cx="4224337" cy="4460875"/>
          </a:xfrm>
          <a:prstGeom prst="rect">
            <a:avLst/>
          </a:prstGeom>
        </p:spPr>
        <p:txBody>
          <a:bodyPr/>
          <a:lstStyle>
            <a:lvl1pPr marL="0" indent="0">
              <a:buNone/>
              <a:defRPr sz="1600">
                <a:latin typeface="Arial" pitchFamily="34" charset="0"/>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it-IT" dirty="0" smtClean="0"/>
              <a:t>Content Box Two Columns</a:t>
            </a:r>
            <a:endParaRPr lang="it-IT" dirty="0"/>
          </a:p>
        </p:txBody>
      </p:sp>
      <p:sp>
        <p:nvSpPr>
          <p:cNvPr id="15" name="Text Placeholder 19"/>
          <p:cNvSpPr>
            <a:spLocks noGrp="1"/>
          </p:cNvSpPr>
          <p:nvPr>
            <p:ph type="body" sz="quarter" idx="16"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sp>
        <p:nvSpPr>
          <p:cNvPr id="13" name="TextBox 12"/>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pic>
        <p:nvPicPr>
          <p:cNvPr id="17"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22"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3"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338879566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Slide - 2 Column with image">
    <p:spTree>
      <p:nvGrpSpPr>
        <p:cNvPr id="1" name=""/>
        <p:cNvGrpSpPr/>
        <p:nvPr/>
      </p:nvGrpSpPr>
      <p:grpSpPr>
        <a:xfrm>
          <a:off x="0" y="0"/>
          <a:ext cx="0" cy="0"/>
          <a:chOff x="0" y="0"/>
          <a:chExt cx="0" cy="0"/>
        </a:xfrm>
      </p:grpSpPr>
      <p:pic>
        <p:nvPicPr>
          <p:cNvPr id="21" name="Picture 20"/>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9"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12" name="Sottotitolo 2"/>
          <p:cNvSpPr>
            <a:spLocks noGrp="1"/>
          </p:cNvSpPr>
          <p:nvPr>
            <p:ph type="subTitle" idx="13"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smtClean="0"/>
              <a:t>Slide Sub title</a:t>
            </a:r>
            <a:endParaRPr lang="it-IT" dirty="0"/>
          </a:p>
        </p:txBody>
      </p:sp>
      <p:sp>
        <p:nvSpPr>
          <p:cNvPr id="14" name="Segnaposto testo 18"/>
          <p:cNvSpPr>
            <a:spLocks noGrp="1"/>
          </p:cNvSpPr>
          <p:nvPr>
            <p:ph type="body" sz="quarter" idx="14" hasCustomPrompt="1"/>
          </p:nvPr>
        </p:nvSpPr>
        <p:spPr>
          <a:xfrm>
            <a:off x="347663" y="1600200"/>
            <a:ext cx="4224337" cy="4460875"/>
          </a:xfrm>
          <a:prstGeom prst="rect">
            <a:avLst/>
          </a:prstGeom>
        </p:spPr>
        <p:txBody>
          <a:bodyPr/>
          <a:lstStyle>
            <a:lvl1pPr marL="0" indent="0">
              <a:buNone/>
              <a:defRPr sz="1600">
                <a:latin typeface="Arial" pitchFamily="34" charset="0"/>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it-IT" dirty="0" smtClean="0"/>
              <a:t>Content Box Two Columns</a:t>
            </a:r>
            <a:endParaRPr lang="it-IT" dirty="0"/>
          </a:p>
        </p:txBody>
      </p:sp>
      <p:sp>
        <p:nvSpPr>
          <p:cNvPr id="15" name="Content Placeholder 12"/>
          <p:cNvSpPr>
            <a:spLocks noGrp="1"/>
          </p:cNvSpPr>
          <p:nvPr>
            <p:ph sz="half" idx="2"/>
          </p:nvPr>
        </p:nvSpPr>
        <p:spPr>
          <a:xfrm>
            <a:off x="4648200" y="1600200"/>
            <a:ext cx="4038600" cy="4462272"/>
          </a:xfrm>
          <a:prstGeom prst="rect">
            <a:avLst/>
          </a:prstGeom>
        </p:spPr>
        <p:txBody>
          <a:bodyPr/>
          <a:lstStyle>
            <a:lvl1pPr marL="0" indent="0">
              <a:buNone/>
              <a:defRPr sz="1600">
                <a:latin typeface="Arial" pitchFamily="34" charset="0"/>
                <a:cs typeface="Arial" pitchFamily="34" charset="0"/>
              </a:defRPr>
            </a:lvl1pPr>
          </a:lstStyle>
          <a:p>
            <a:pPr lvl="0"/>
            <a:r>
              <a:rPr lang="en-US" smtClean="0"/>
              <a:t>Click to edit Master text styles</a:t>
            </a:r>
          </a:p>
        </p:txBody>
      </p:sp>
      <p:sp>
        <p:nvSpPr>
          <p:cNvPr id="17" name="TextBox 16"/>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sp>
        <p:nvSpPr>
          <p:cNvPr id="16"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pic>
        <p:nvPicPr>
          <p:cNvPr id="13"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23"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4"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259088206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Slide - 2 rows with image">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10" name="Picture Placeholder 2"/>
          <p:cNvSpPr>
            <a:spLocks noGrp="1"/>
          </p:cNvSpPr>
          <p:nvPr>
            <p:ph type="pic" idx="14"/>
          </p:nvPr>
        </p:nvSpPr>
        <p:spPr>
          <a:xfrm>
            <a:off x="347299" y="1600199"/>
            <a:ext cx="8392071" cy="3203575"/>
          </a:xfrm>
          <a:prstGeom prst="rect">
            <a:avLst/>
          </a:prstGeom>
        </p:spPr>
        <p:txBody>
          <a:bodyPr/>
          <a:lstStyle>
            <a:lvl1pPr marL="0" indent="0">
              <a:buNone/>
              <a:defRPr sz="1600">
                <a:latin typeface="Arial" pitchFamily="34" charset="0"/>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11" name="Text Placeholder 3"/>
          <p:cNvSpPr>
            <a:spLocks noGrp="1"/>
          </p:cNvSpPr>
          <p:nvPr>
            <p:ph type="body" sz="half" idx="2" hasCustomPrompt="1"/>
          </p:nvPr>
        </p:nvSpPr>
        <p:spPr>
          <a:xfrm>
            <a:off x="347299" y="4876800"/>
            <a:ext cx="8392071" cy="1219200"/>
          </a:xfrm>
          <a:prstGeom prst="rect">
            <a:avLst/>
          </a:prstGeom>
        </p:spPr>
        <p:txBody>
          <a:bodyPr/>
          <a:lstStyle>
            <a:lvl1pPr marL="0" indent="0">
              <a:buNone/>
              <a:defRPr sz="1600">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Content</a:t>
            </a:r>
          </a:p>
        </p:txBody>
      </p:sp>
      <p:sp>
        <p:nvSpPr>
          <p:cNvPr id="15"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17" name="Sottotitolo 2"/>
          <p:cNvSpPr>
            <a:spLocks noGrp="1"/>
          </p:cNvSpPr>
          <p:nvPr>
            <p:ph type="subTitle" idx="13"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smtClean="0"/>
              <a:t>Slide Sub title</a:t>
            </a:r>
            <a:endParaRPr lang="it-IT" dirty="0"/>
          </a:p>
        </p:txBody>
      </p:sp>
      <p:sp>
        <p:nvSpPr>
          <p:cNvPr id="19" name="TextBox 18"/>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sp>
        <p:nvSpPr>
          <p:cNvPr id="12"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pic>
        <p:nvPicPr>
          <p:cNvPr id="16"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21"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2"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4289516767"/>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Content Slide - 2 rows with image">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11" name="Text Placeholder 3"/>
          <p:cNvSpPr>
            <a:spLocks noGrp="1"/>
          </p:cNvSpPr>
          <p:nvPr>
            <p:ph type="body" sz="half" idx="2" hasCustomPrompt="1"/>
          </p:nvPr>
        </p:nvSpPr>
        <p:spPr>
          <a:xfrm>
            <a:off x="347299" y="4876800"/>
            <a:ext cx="8392071" cy="1219200"/>
          </a:xfrm>
          <a:prstGeom prst="rect">
            <a:avLst/>
          </a:prstGeom>
        </p:spPr>
        <p:txBody>
          <a:bodyPr/>
          <a:lstStyle>
            <a:lvl1pPr marL="0" indent="0">
              <a:buNone/>
              <a:defRPr sz="1600">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Content</a:t>
            </a:r>
          </a:p>
        </p:txBody>
      </p:sp>
      <p:sp>
        <p:nvSpPr>
          <p:cNvPr id="15"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17" name="Sottotitolo 2"/>
          <p:cNvSpPr>
            <a:spLocks noGrp="1"/>
          </p:cNvSpPr>
          <p:nvPr>
            <p:ph type="subTitle" idx="13"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smtClean="0"/>
              <a:t>Slide Sub title</a:t>
            </a:r>
            <a:endParaRPr lang="it-IT" dirty="0"/>
          </a:p>
        </p:txBody>
      </p:sp>
      <p:sp>
        <p:nvSpPr>
          <p:cNvPr id="18"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sp>
        <p:nvSpPr>
          <p:cNvPr id="16" name="TextBox 15"/>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pic>
        <p:nvPicPr>
          <p:cNvPr id="20"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21"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2"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
        <p:nvSpPr>
          <p:cNvPr id="3" name="Chart Placeholder 2"/>
          <p:cNvSpPr>
            <a:spLocks noGrp="1"/>
          </p:cNvSpPr>
          <p:nvPr>
            <p:ph type="chart" sz="quarter" idx="16"/>
          </p:nvPr>
        </p:nvSpPr>
        <p:spPr>
          <a:xfrm>
            <a:off x="347663" y="1484313"/>
            <a:ext cx="8291512" cy="3313112"/>
          </a:xfrm>
          <a:prstGeom prst="rect">
            <a:avLst/>
          </a:prstGeom>
        </p:spPr>
        <p:txBody>
          <a:bodyPr/>
          <a:lstStyle>
            <a:lvl1pPr marL="0" indent="0">
              <a:buNone/>
              <a:defRPr sz="1600">
                <a:latin typeface="Arial" pitchFamily="34" charset="0"/>
                <a:cs typeface="Arial" pitchFamily="34" charset="0"/>
              </a:defRPr>
            </a:lvl1pPr>
          </a:lstStyle>
          <a:p>
            <a:r>
              <a:rPr lang="en-US" smtClean="0"/>
              <a:t>Click icon to add chart</a:t>
            </a:r>
            <a:endParaRPr lang="en-IN" dirty="0"/>
          </a:p>
        </p:txBody>
      </p:sp>
    </p:spTree>
    <p:extLst>
      <p:ext uri="{BB962C8B-B14F-4D97-AF65-F5344CB8AC3E}">
        <p14:creationId xmlns:p14="http://schemas.microsoft.com/office/powerpoint/2010/main" val="286661301"/>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lide Text: 1 column">
    <p:spTree>
      <p:nvGrpSpPr>
        <p:cNvPr id="1" name=""/>
        <p:cNvGrpSpPr/>
        <p:nvPr/>
      </p:nvGrpSpPr>
      <p:grpSpPr>
        <a:xfrm>
          <a:off x="0" y="0"/>
          <a:ext cx="0" cy="0"/>
          <a:chOff x="0" y="0"/>
          <a:chExt cx="0" cy="0"/>
        </a:xfrm>
      </p:grpSpPr>
      <p:sp>
        <p:nvSpPr>
          <p:cNvPr id="19" name="Segnaposto testo 18"/>
          <p:cNvSpPr>
            <a:spLocks noGrp="1"/>
          </p:cNvSpPr>
          <p:nvPr>
            <p:ph type="body" sz="quarter" idx="14"/>
          </p:nvPr>
        </p:nvSpPr>
        <p:spPr>
          <a:xfrm>
            <a:off x="347663" y="1682750"/>
            <a:ext cx="8391525" cy="4378325"/>
          </a:xfrm>
          <a:prstGeom prst="rect">
            <a:avLst/>
          </a:prstGeom>
        </p:spPr>
        <p:txBody>
          <a:bodyPr/>
          <a:lstStyle>
            <a:lvl1pPr>
              <a:defRPr sz="1600">
                <a:latin typeface="Arial" pitchFamily="34" charset="0"/>
                <a:cs typeface="Arial" pitchFamily="34" charset="0"/>
              </a:defRPr>
            </a:lvl1pPr>
            <a:lvl2pPr>
              <a:defRPr sz="1600">
                <a:latin typeface="Arial" pitchFamily="34" charset="0"/>
                <a:cs typeface="Arial" pitchFamily="34" charset="0"/>
              </a:defRPr>
            </a:lvl2pPr>
            <a:lvl3pPr>
              <a:defRPr sz="1600">
                <a:latin typeface="Arial" pitchFamily="34" charset="0"/>
                <a:cs typeface="Arial" pitchFamily="34" charset="0"/>
              </a:defRPr>
            </a:lvl3pPr>
            <a:lvl4pPr>
              <a:defRPr sz="1600">
                <a:latin typeface="Arial" pitchFamily="34" charset="0"/>
                <a:cs typeface="Arial" pitchFamily="34" charset="0"/>
              </a:defRPr>
            </a:lvl4pPr>
            <a:lvl5pPr>
              <a:defRPr sz="16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dirty="0"/>
          </a:p>
        </p:txBody>
      </p:sp>
      <p:pic>
        <p:nvPicPr>
          <p:cNvPr id="21" name="Picture 20"/>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10"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11" name="Sottotitolo 2"/>
          <p:cNvSpPr>
            <a:spLocks noGrp="1"/>
          </p:cNvSpPr>
          <p:nvPr>
            <p:ph type="subTitle" idx="1" hasCustomPrompt="1"/>
          </p:nvPr>
        </p:nvSpPr>
        <p:spPr>
          <a:xfrm>
            <a:off x="347300" y="997139"/>
            <a:ext cx="8386686" cy="374461"/>
          </a:xfrm>
          <a:prstGeom prst="rect">
            <a:avLst/>
          </a:prstGeom>
        </p:spPr>
        <p:txBody>
          <a:bodyPr>
            <a:spAutoFit/>
          </a:bodyPr>
          <a:lstStyle>
            <a:lvl1pPr>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buNone/>
            </a:pPr>
            <a:r>
              <a:rPr lang="it-IT" dirty="0" smtClean="0"/>
              <a:t>Slide Sub title</a:t>
            </a:r>
            <a:endParaRPr lang="it-IT" dirty="0"/>
          </a:p>
        </p:txBody>
      </p:sp>
      <p:sp>
        <p:nvSpPr>
          <p:cNvPr id="13" name="TextBox 12"/>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sp>
        <p:nvSpPr>
          <p:cNvPr id="14"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pic>
        <p:nvPicPr>
          <p:cNvPr id="12"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17"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18"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285727602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ank You">
    <p:bg>
      <p:bgPr>
        <a:solidFill>
          <a:srgbClr val="C21C1D"/>
        </a:solidFill>
        <a:effectLst/>
      </p:bgPr>
    </p:bg>
    <p:spTree>
      <p:nvGrpSpPr>
        <p:cNvPr id="1" name=""/>
        <p:cNvGrpSpPr/>
        <p:nvPr/>
      </p:nvGrpSpPr>
      <p:grpSpPr>
        <a:xfrm>
          <a:off x="0" y="0"/>
          <a:ext cx="0" cy="0"/>
          <a:chOff x="0" y="0"/>
          <a:chExt cx="0" cy="0"/>
        </a:xfrm>
      </p:grpSpPr>
      <p:pic>
        <p:nvPicPr>
          <p:cNvPr id="137218"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38125" y="216246"/>
            <a:ext cx="1777653" cy="69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userDrawn="1"/>
        </p:nvSpPr>
        <p:spPr>
          <a:xfrm>
            <a:off x="457200" y="3276600"/>
            <a:ext cx="2133600" cy="584775"/>
          </a:xfrm>
          <a:prstGeom prst="rect">
            <a:avLst/>
          </a:prstGeom>
          <a:noFill/>
        </p:spPr>
        <p:txBody>
          <a:bodyPr wrap="square" rtlCol="0">
            <a:spAutoFit/>
          </a:bodyPr>
          <a:lstStyle/>
          <a:p>
            <a:r>
              <a:rPr lang="en-US" sz="3200" b="1" dirty="0" smtClean="0">
                <a:solidFill>
                  <a:schemeClr val="bg1"/>
                </a:solidFill>
                <a:latin typeface="Arial" pitchFamily="34" charset="0"/>
                <a:cs typeface="Arial" pitchFamily="34" charset="0"/>
              </a:rPr>
              <a:t>Thanks</a:t>
            </a:r>
            <a:endParaRPr lang="en-US" sz="3200" b="1" dirty="0">
              <a:solidFill>
                <a:schemeClr val="bg1"/>
              </a:solidFill>
              <a:latin typeface="Arial" pitchFamily="34" charset="0"/>
              <a:cs typeface="Arial" pitchFamily="34" charset="0"/>
            </a:endParaRPr>
          </a:p>
        </p:txBody>
      </p:sp>
      <p:sp>
        <p:nvSpPr>
          <p:cNvPr id="6" name="Text Placeholder 5"/>
          <p:cNvSpPr>
            <a:spLocks noGrp="1"/>
          </p:cNvSpPr>
          <p:nvPr>
            <p:ph type="body" sz="quarter" idx="11" hasCustomPrompt="1"/>
          </p:nvPr>
        </p:nvSpPr>
        <p:spPr>
          <a:xfrm>
            <a:off x="533400" y="4343400"/>
            <a:ext cx="3581400" cy="1323439"/>
          </a:xfrm>
          <a:prstGeom prst="rect">
            <a:avLst/>
          </a:prstGeom>
          <a:noFill/>
        </p:spPr>
        <p:txBody>
          <a:bodyPr wrap="square" rtlCol="0">
            <a:spAutoFit/>
          </a:bodyPr>
          <a:lstStyle>
            <a:lvl1pPr marL="0" indent="0" fontAlgn="base">
              <a:spcBef>
                <a:spcPct val="0"/>
              </a:spcBef>
              <a:spcAft>
                <a:spcPct val="0"/>
              </a:spcAft>
              <a:buNone/>
              <a:defRPr lang="en-US" sz="1600" b="0" dirty="0">
                <a:solidFill>
                  <a:schemeClr val="bg1"/>
                </a:solidFill>
                <a:latin typeface="Arial" charset="0"/>
              </a:defRPr>
            </a:lvl1pPr>
          </a:lstStyle>
          <a:p>
            <a:pPr marL="0" lvl="0" indent="0" fontAlgn="base">
              <a:spcBef>
                <a:spcPct val="0"/>
              </a:spcBef>
              <a:spcAft>
                <a:spcPct val="0"/>
              </a:spcAft>
            </a:pPr>
            <a:r>
              <a:rPr lang="en-US" dirty="0" smtClean="0"/>
              <a:t>Name</a:t>
            </a:r>
          </a:p>
          <a:p>
            <a:pPr marL="0" lvl="0" indent="0" fontAlgn="base">
              <a:spcBef>
                <a:spcPct val="0"/>
              </a:spcBef>
              <a:spcAft>
                <a:spcPct val="0"/>
              </a:spcAft>
              <a:buNone/>
            </a:pPr>
            <a:r>
              <a:rPr lang="en-US" sz="1600" b="0" dirty="0" smtClean="0">
                <a:solidFill>
                  <a:schemeClr val="bg1"/>
                </a:solidFill>
              </a:rPr>
              <a:t>Email address</a:t>
            </a:r>
          </a:p>
          <a:p>
            <a:pPr marL="0" lvl="0" indent="0" fontAlgn="base">
              <a:spcBef>
                <a:spcPct val="0"/>
              </a:spcBef>
              <a:spcAft>
                <a:spcPct val="0"/>
              </a:spcAft>
              <a:buNone/>
            </a:pPr>
            <a:r>
              <a:rPr lang="en-US" sz="1600" b="0" dirty="0" smtClean="0">
                <a:solidFill>
                  <a:schemeClr val="bg1"/>
                </a:solidFill>
              </a:rPr>
              <a:t>Contact</a:t>
            </a:r>
            <a:r>
              <a:rPr lang="en-US" sz="1600" b="0" baseline="0" dirty="0" smtClean="0">
                <a:solidFill>
                  <a:schemeClr val="bg1"/>
                </a:solidFill>
              </a:rPr>
              <a:t> Information</a:t>
            </a:r>
          </a:p>
          <a:p>
            <a:pPr marL="0" lvl="0" indent="0" fontAlgn="base">
              <a:spcBef>
                <a:spcPct val="0"/>
              </a:spcBef>
              <a:spcAft>
                <a:spcPct val="0"/>
              </a:spcAft>
              <a:buNone/>
            </a:pPr>
            <a:r>
              <a:rPr lang="en-US" sz="1600" b="0" baseline="0" dirty="0" smtClean="0">
                <a:solidFill>
                  <a:schemeClr val="bg1"/>
                </a:solidFill>
              </a:rPr>
              <a:t>www.futuregenerali.in</a:t>
            </a:r>
            <a:endParaRPr lang="en-US" sz="1600" b="0" dirty="0" smtClean="0">
              <a:solidFill>
                <a:schemeClr val="bg1"/>
              </a:solidFill>
            </a:endParaRPr>
          </a:p>
          <a:p>
            <a:pPr marL="0" lvl="0" indent="0" fontAlgn="base">
              <a:spcBef>
                <a:spcPct val="0"/>
              </a:spcBef>
              <a:spcAft>
                <a:spcPct val="0"/>
              </a:spcAft>
            </a:pPr>
            <a:endParaRPr lang="en-US" dirty="0"/>
          </a:p>
        </p:txBody>
      </p:sp>
    </p:spTree>
    <p:extLst>
      <p:ext uri="{BB962C8B-B14F-4D97-AF65-F5344CB8AC3E}">
        <p14:creationId xmlns:p14="http://schemas.microsoft.com/office/powerpoint/2010/main" val="130427083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91656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5" r:id="rId6"/>
    <p:sldLayoutId id="2147483657" r:id="rId7"/>
    <p:sldLayoutId id="2147483654" r:id="rId8"/>
    <p:sldLayoutId id="2147483656" r:id="rId9"/>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ttotitolo 2"/>
          <p:cNvSpPr>
            <a:spLocks noGrp="1"/>
          </p:cNvSpPr>
          <p:nvPr>
            <p:ph type="subTitle" idx="1"/>
          </p:nvPr>
        </p:nvSpPr>
        <p:spPr>
          <a:xfrm>
            <a:off x="347300" y="3304562"/>
            <a:ext cx="8386686" cy="628494"/>
          </a:xfrm>
          <a:prstGeom prst="rect">
            <a:avLst/>
          </a:prstGeom>
        </p:spPr>
        <p:txBody>
          <a:bodyPr lIns="0" tIns="0" rIns="0" bIns="0">
            <a:noAutofit/>
          </a:bodyPr>
          <a:lstStyle>
            <a:lvl1pPr marL="0" indent="0" algn="l">
              <a:lnSpc>
                <a:spcPts val="2400"/>
              </a:lnSpc>
              <a:spcBef>
                <a:spcPts val="0"/>
              </a:spcBef>
              <a:buNone/>
              <a:defRPr sz="2000" baseline="0">
                <a:solidFill>
                  <a:srgbClr val="6F7072"/>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 June 2016</a:t>
            </a:r>
            <a:endParaRPr lang="it-IT" dirty="0"/>
          </a:p>
        </p:txBody>
      </p:sp>
      <p:sp>
        <p:nvSpPr>
          <p:cNvPr id="5" name="Titolo 1"/>
          <p:cNvSpPr>
            <a:spLocks noGrp="1"/>
          </p:cNvSpPr>
          <p:nvPr>
            <p:ph type="ctrTitle"/>
          </p:nvPr>
        </p:nvSpPr>
        <p:spPr>
          <a:xfrm>
            <a:off x="300114" y="1340768"/>
            <a:ext cx="8386686" cy="869098"/>
          </a:xfrm>
          <a:prstGeom prst="rect">
            <a:avLst/>
          </a:prstGeom>
        </p:spPr>
        <p:txBody>
          <a:bodyPr/>
          <a:lstStyle>
            <a:lvl1pPr algn="l">
              <a:lnSpc>
                <a:spcPts val="3500"/>
              </a:lnSpc>
              <a:defRPr sz="3300" b="1" baseline="0">
                <a:solidFill>
                  <a:srgbClr val="C2171B"/>
                </a:solidFill>
                <a:latin typeface="Arial" pitchFamily="34" charset="0"/>
                <a:cs typeface="Arial" pitchFamily="34" charset="0"/>
              </a:defRPr>
            </a:lvl1pPr>
          </a:lstStyle>
          <a:p>
            <a:r>
              <a:rPr lang="en-US" sz="3600" b="0" dirty="0"/>
              <a:t/>
            </a:r>
            <a:br>
              <a:rPr lang="en-US" sz="3600" b="0" dirty="0"/>
            </a:br>
            <a:r>
              <a:rPr lang="en-US" sz="3600" b="0" dirty="0"/>
              <a:t/>
            </a:r>
            <a:br>
              <a:rPr lang="en-US" sz="3600" b="0" dirty="0"/>
            </a:br>
            <a:r>
              <a:rPr lang="en-US" sz="3600" dirty="0" smtClean="0"/>
              <a:t>FUTURE </a:t>
            </a:r>
            <a:r>
              <a:rPr lang="en-US" sz="3600" dirty="0"/>
              <a:t>BUSINESS SURAKSHA FOR PETROL STATIONS </a:t>
            </a:r>
            <a:endParaRPr lang="en-US" sz="3400" dirty="0"/>
          </a:p>
        </p:txBody>
      </p:sp>
    </p:spTree>
    <p:extLst>
      <p:ext uri="{BB962C8B-B14F-4D97-AF65-F5344CB8AC3E}">
        <p14:creationId xmlns:p14="http://schemas.microsoft.com/office/powerpoint/2010/main" val="25873922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56939" y="1196752"/>
            <a:ext cx="8391525" cy="4378325"/>
          </a:xfrm>
        </p:spPr>
        <p:txBody>
          <a:bodyPr>
            <a:noAutofit/>
          </a:bodyPr>
          <a:lstStyle/>
          <a:p>
            <a:endParaRPr lang="en-US" sz="2000" dirty="0">
              <a:solidFill>
                <a:schemeClr val="bg1">
                  <a:lumMod val="50000"/>
                </a:schemeClr>
              </a:solidFill>
            </a:endParaRPr>
          </a:p>
          <a:p>
            <a:r>
              <a:rPr lang="en-US" sz="2000" b="1" dirty="0" smtClean="0">
                <a:solidFill>
                  <a:schemeClr val="bg1">
                    <a:lumMod val="50000"/>
                  </a:schemeClr>
                </a:solidFill>
              </a:rPr>
              <a:t>• Covers </a:t>
            </a:r>
            <a:r>
              <a:rPr lang="en-US" sz="2000" b="1" dirty="0">
                <a:solidFill>
                  <a:schemeClr val="bg1">
                    <a:lumMod val="50000"/>
                  </a:schemeClr>
                </a:solidFill>
              </a:rPr>
              <a:t>loss or damage to portable computer/ Laptop</a:t>
            </a:r>
            <a:r>
              <a:rPr lang="en-US" sz="2000" dirty="0">
                <a:solidFill>
                  <a:schemeClr val="bg1">
                    <a:lumMod val="50000"/>
                  </a:schemeClr>
                </a:solidFill>
              </a:rPr>
              <a:t> </a:t>
            </a:r>
            <a:r>
              <a:rPr lang="en-US" sz="2000" b="1" dirty="0">
                <a:solidFill>
                  <a:schemeClr val="bg1">
                    <a:lumMod val="50000"/>
                  </a:schemeClr>
                </a:solidFill>
              </a:rPr>
              <a:t>by </a:t>
            </a:r>
            <a:r>
              <a:rPr lang="en-US" sz="2000" b="1" dirty="0" smtClean="0">
                <a:solidFill>
                  <a:schemeClr val="bg1">
                    <a:lumMod val="50000"/>
                  </a:schemeClr>
                </a:solidFill>
              </a:rPr>
              <a:t>           </a:t>
            </a:r>
            <a:r>
              <a:rPr lang="en-US" sz="2000" dirty="0" smtClean="0">
                <a:solidFill>
                  <a:schemeClr val="bg1">
                    <a:lumMod val="50000"/>
                  </a:schemeClr>
                </a:solidFill>
              </a:rPr>
              <a:t>Fire</a:t>
            </a:r>
            <a:r>
              <a:rPr lang="en-US" sz="2000" dirty="0">
                <a:solidFill>
                  <a:schemeClr val="bg1">
                    <a:lumMod val="50000"/>
                  </a:schemeClr>
                </a:solidFill>
              </a:rPr>
              <a:t>, Riot and Strike, Theft or Accident, from any fortuitous cause, any time during the period of this insurance and within the limits stated in the Schedule. </a:t>
            </a:r>
          </a:p>
          <a:p>
            <a:r>
              <a:rPr lang="en-US" sz="2000" dirty="0" smtClean="0">
                <a:solidFill>
                  <a:schemeClr val="bg1">
                    <a:lumMod val="50000"/>
                  </a:schemeClr>
                </a:solidFill>
              </a:rPr>
              <a:t>– Geographical </a:t>
            </a:r>
            <a:r>
              <a:rPr lang="en-US" sz="2000" dirty="0">
                <a:solidFill>
                  <a:schemeClr val="bg1">
                    <a:lumMod val="50000"/>
                  </a:schemeClr>
                </a:solidFill>
              </a:rPr>
              <a:t>Limit – “Anywhere in India” </a:t>
            </a:r>
            <a:endParaRPr lang="en-US" sz="2000" dirty="0" smtClean="0">
              <a:solidFill>
                <a:schemeClr val="bg1">
                  <a:lumMod val="50000"/>
                </a:schemeClr>
              </a:solidFill>
            </a:endParaRPr>
          </a:p>
          <a:p>
            <a:endParaRPr lang="en-US" sz="2000" dirty="0">
              <a:solidFill>
                <a:schemeClr val="bg1">
                  <a:lumMod val="50000"/>
                </a:schemeClr>
              </a:solidFill>
            </a:endParaRPr>
          </a:p>
          <a:p>
            <a:r>
              <a:rPr lang="en-US" sz="2000" b="1" dirty="0">
                <a:solidFill>
                  <a:schemeClr val="bg1">
                    <a:lumMod val="50000"/>
                  </a:schemeClr>
                </a:solidFill>
              </a:rPr>
              <a:t>• Exclusions </a:t>
            </a:r>
          </a:p>
          <a:p>
            <a:r>
              <a:rPr lang="en-US" sz="2000" dirty="0" smtClean="0">
                <a:solidFill>
                  <a:schemeClr val="bg1">
                    <a:lumMod val="50000"/>
                  </a:schemeClr>
                </a:solidFill>
              </a:rPr>
              <a:t>Internal Breakdown </a:t>
            </a:r>
            <a:endParaRPr lang="en-US" sz="2000" dirty="0">
              <a:solidFill>
                <a:schemeClr val="bg1">
                  <a:lumMod val="50000"/>
                </a:schemeClr>
              </a:solidFill>
            </a:endParaRPr>
          </a:p>
          <a:p>
            <a:endParaRPr lang="en-US" sz="1800" b="1" dirty="0">
              <a:solidFill>
                <a:schemeClr val="bg1">
                  <a:lumMod val="50000"/>
                </a:schemeClr>
              </a:solidFill>
            </a:endParaRPr>
          </a:p>
        </p:txBody>
      </p:sp>
      <p:sp>
        <p:nvSpPr>
          <p:cNvPr id="8" name="Title 1"/>
          <p:cNvSpPr txBox="1">
            <a:spLocks/>
          </p:cNvSpPr>
          <p:nvPr/>
        </p:nvSpPr>
        <p:spPr>
          <a:xfrm>
            <a:off x="347300" y="44624"/>
            <a:ext cx="8653856" cy="857256"/>
          </a:xfrm>
          <a:prstGeom prst="rect">
            <a:avLst/>
          </a:prstGeom>
        </p:spPr>
        <p:txBody>
          <a:bodyPr>
            <a:noAutofit/>
          </a:bodyPr>
          <a:lstStyle/>
          <a:p>
            <a:r>
              <a:rPr lang="en-US" sz="3200" b="1" dirty="0" smtClean="0">
                <a:solidFill>
                  <a:srgbClr val="C00000"/>
                </a:solidFill>
              </a:rPr>
              <a:t>All </a:t>
            </a:r>
            <a:r>
              <a:rPr lang="en-US" sz="3200" b="1" dirty="0">
                <a:solidFill>
                  <a:srgbClr val="C00000"/>
                </a:solidFill>
              </a:rPr>
              <a:t>Risk – Portable </a:t>
            </a:r>
            <a:r>
              <a:rPr lang="en-US" sz="3200" b="1" dirty="0" err="1">
                <a:solidFill>
                  <a:srgbClr val="C00000"/>
                </a:solidFill>
              </a:rPr>
              <a:t>Equipments</a:t>
            </a:r>
            <a:r>
              <a:rPr lang="en-US" sz="3200" b="1" dirty="0">
                <a:solidFill>
                  <a:srgbClr val="C00000"/>
                </a:solidFill>
              </a:rPr>
              <a:t> </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23250316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56939" y="1196752"/>
            <a:ext cx="8391525" cy="4378325"/>
          </a:xfrm>
        </p:spPr>
        <p:txBody>
          <a:bodyPr>
            <a:noAutofit/>
          </a:bodyPr>
          <a:lstStyle/>
          <a:p>
            <a:r>
              <a:rPr lang="en-US" sz="2000" dirty="0" smtClean="0">
                <a:solidFill>
                  <a:schemeClr val="bg1">
                    <a:lumMod val="50000"/>
                  </a:schemeClr>
                </a:solidFill>
              </a:rPr>
              <a:t>• Employees </a:t>
            </a:r>
            <a:r>
              <a:rPr lang="en-US" sz="2000" dirty="0">
                <a:solidFill>
                  <a:schemeClr val="bg1">
                    <a:lumMod val="50000"/>
                  </a:schemeClr>
                </a:solidFill>
              </a:rPr>
              <a:t>can be covered under this section against following covers up to limit as mentioned in the schedule. </a:t>
            </a:r>
          </a:p>
          <a:p>
            <a:r>
              <a:rPr lang="en-US" sz="2000" b="1" dirty="0" smtClean="0">
                <a:solidFill>
                  <a:schemeClr val="bg1">
                    <a:lumMod val="50000"/>
                  </a:schemeClr>
                </a:solidFill>
              </a:rPr>
              <a:t>• Accidental </a:t>
            </a:r>
            <a:r>
              <a:rPr lang="en-US" sz="2000" b="1" dirty="0">
                <a:solidFill>
                  <a:schemeClr val="bg1">
                    <a:lumMod val="50000"/>
                  </a:schemeClr>
                </a:solidFill>
              </a:rPr>
              <a:t>Death </a:t>
            </a:r>
          </a:p>
          <a:p>
            <a:r>
              <a:rPr lang="en-US" sz="2000" b="1" dirty="0" smtClean="0">
                <a:solidFill>
                  <a:schemeClr val="bg1">
                    <a:lumMod val="50000"/>
                  </a:schemeClr>
                </a:solidFill>
              </a:rPr>
              <a:t>• Permanent </a:t>
            </a:r>
            <a:r>
              <a:rPr lang="en-US" sz="2000" b="1" dirty="0">
                <a:solidFill>
                  <a:schemeClr val="bg1">
                    <a:lumMod val="50000"/>
                  </a:schemeClr>
                </a:solidFill>
              </a:rPr>
              <a:t>Total Disablement </a:t>
            </a:r>
          </a:p>
          <a:p>
            <a:r>
              <a:rPr lang="en-US" sz="2000" b="1" dirty="0" smtClean="0">
                <a:solidFill>
                  <a:schemeClr val="bg1">
                    <a:lumMod val="50000"/>
                  </a:schemeClr>
                </a:solidFill>
              </a:rPr>
              <a:t>• Permanent </a:t>
            </a:r>
            <a:r>
              <a:rPr lang="en-US" sz="2000" b="1" dirty="0">
                <a:solidFill>
                  <a:schemeClr val="bg1">
                    <a:lumMod val="50000"/>
                  </a:schemeClr>
                </a:solidFill>
              </a:rPr>
              <a:t>Partial Disablement</a:t>
            </a:r>
            <a:r>
              <a:rPr lang="en-US" sz="2000" dirty="0">
                <a:solidFill>
                  <a:schemeClr val="bg1">
                    <a:lumMod val="50000"/>
                  </a:schemeClr>
                </a:solidFill>
              </a:rPr>
              <a:t>. </a:t>
            </a:r>
            <a:endParaRPr lang="en-US" sz="2000" dirty="0" smtClean="0">
              <a:solidFill>
                <a:schemeClr val="bg1">
                  <a:lumMod val="50000"/>
                </a:schemeClr>
              </a:solidFill>
            </a:endParaRPr>
          </a:p>
          <a:p>
            <a:endParaRPr lang="en-US" sz="2000" dirty="0">
              <a:solidFill>
                <a:schemeClr val="bg1">
                  <a:lumMod val="50000"/>
                </a:schemeClr>
              </a:solidFill>
            </a:endParaRPr>
          </a:p>
          <a:p>
            <a:r>
              <a:rPr lang="en-US" sz="2000" dirty="0" smtClean="0">
                <a:solidFill>
                  <a:schemeClr val="bg1">
                    <a:lumMod val="50000"/>
                  </a:schemeClr>
                </a:solidFill>
              </a:rPr>
              <a:t>– Details </a:t>
            </a:r>
            <a:r>
              <a:rPr lang="en-US" sz="2000" dirty="0">
                <a:solidFill>
                  <a:schemeClr val="bg1">
                    <a:lumMod val="50000"/>
                  </a:schemeClr>
                </a:solidFill>
              </a:rPr>
              <a:t>of each person along with the sum insured opted for each person to be mentioned. </a:t>
            </a:r>
          </a:p>
          <a:p>
            <a:r>
              <a:rPr lang="en-US" sz="2000" dirty="0" smtClean="0">
                <a:solidFill>
                  <a:schemeClr val="bg1">
                    <a:lumMod val="50000"/>
                  </a:schemeClr>
                </a:solidFill>
              </a:rPr>
              <a:t>– In </a:t>
            </a:r>
            <a:r>
              <a:rPr lang="en-US" sz="2000" dirty="0">
                <a:solidFill>
                  <a:schemeClr val="bg1">
                    <a:lumMod val="50000"/>
                  </a:schemeClr>
                </a:solidFill>
              </a:rPr>
              <a:t>case of Accidental Death and Permanent Total Disablement, we will compensate insured or their nominees for the full value of sum insured as opted. </a:t>
            </a:r>
          </a:p>
          <a:p>
            <a:r>
              <a:rPr lang="en-US" sz="2000" dirty="0" smtClean="0">
                <a:solidFill>
                  <a:schemeClr val="bg1">
                    <a:lumMod val="50000"/>
                  </a:schemeClr>
                </a:solidFill>
              </a:rPr>
              <a:t>– In </a:t>
            </a:r>
            <a:r>
              <a:rPr lang="en-US" sz="2000" dirty="0">
                <a:solidFill>
                  <a:schemeClr val="bg1">
                    <a:lumMod val="50000"/>
                  </a:schemeClr>
                </a:solidFill>
              </a:rPr>
              <a:t>the event of accidental bodily injury causing permanent partial disability within 12 months of the accident, benefits will be payable as per the table for PPD. </a:t>
            </a:r>
          </a:p>
          <a:p>
            <a:endParaRPr lang="en-US" sz="1800" b="1" dirty="0">
              <a:solidFill>
                <a:schemeClr val="bg1">
                  <a:lumMod val="50000"/>
                </a:schemeClr>
              </a:solidFill>
            </a:endParaRPr>
          </a:p>
        </p:txBody>
      </p:sp>
      <p:sp>
        <p:nvSpPr>
          <p:cNvPr id="8" name="Title 1"/>
          <p:cNvSpPr txBox="1">
            <a:spLocks/>
          </p:cNvSpPr>
          <p:nvPr/>
        </p:nvSpPr>
        <p:spPr>
          <a:xfrm>
            <a:off x="347300" y="44624"/>
            <a:ext cx="8653856" cy="857256"/>
          </a:xfrm>
          <a:prstGeom prst="rect">
            <a:avLst/>
          </a:prstGeom>
        </p:spPr>
        <p:txBody>
          <a:bodyPr>
            <a:noAutofit/>
          </a:bodyPr>
          <a:lstStyle/>
          <a:p>
            <a:r>
              <a:rPr lang="en-US" sz="3200" b="1" dirty="0" smtClean="0">
                <a:solidFill>
                  <a:srgbClr val="C00000"/>
                </a:solidFill>
              </a:rPr>
              <a:t>Personal Accident</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11062431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56939" y="1196752"/>
            <a:ext cx="8391525" cy="4378325"/>
          </a:xfrm>
        </p:spPr>
        <p:txBody>
          <a:bodyPr>
            <a:noAutofit/>
          </a:bodyPr>
          <a:lstStyle/>
          <a:p>
            <a:r>
              <a:rPr lang="en-US" sz="2000" b="1" dirty="0" smtClean="0">
                <a:solidFill>
                  <a:schemeClr val="bg1">
                    <a:lumMod val="50000"/>
                  </a:schemeClr>
                </a:solidFill>
              </a:rPr>
              <a:t>• Exclusions </a:t>
            </a:r>
            <a:endParaRPr lang="en-US" sz="2000" b="1" dirty="0">
              <a:solidFill>
                <a:schemeClr val="bg1">
                  <a:lumMod val="50000"/>
                </a:schemeClr>
              </a:solidFill>
            </a:endParaRPr>
          </a:p>
          <a:p>
            <a:r>
              <a:rPr lang="en-US" sz="2000" dirty="0" smtClean="0">
                <a:solidFill>
                  <a:schemeClr val="bg1">
                    <a:lumMod val="50000"/>
                  </a:schemeClr>
                </a:solidFill>
              </a:rPr>
              <a:t>– Intentional </a:t>
            </a:r>
            <a:r>
              <a:rPr lang="en-US" sz="2000" dirty="0">
                <a:solidFill>
                  <a:schemeClr val="bg1">
                    <a:lumMod val="50000"/>
                  </a:schemeClr>
                </a:solidFill>
              </a:rPr>
              <a:t>Self Injury </a:t>
            </a:r>
          </a:p>
          <a:p>
            <a:r>
              <a:rPr lang="en-US" sz="2000" dirty="0" smtClean="0">
                <a:solidFill>
                  <a:schemeClr val="bg1">
                    <a:lumMod val="50000"/>
                  </a:schemeClr>
                </a:solidFill>
              </a:rPr>
              <a:t>– Accident </a:t>
            </a:r>
            <a:r>
              <a:rPr lang="en-US" sz="2000" dirty="0">
                <a:solidFill>
                  <a:schemeClr val="bg1">
                    <a:lumMod val="50000"/>
                  </a:schemeClr>
                </a:solidFill>
              </a:rPr>
              <a:t>under the influence of alcohol or drugs </a:t>
            </a:r>
          </a:p>
          <a:p>
            <a:r>
              <a:rPr lang="en-US" sz="2000" dirty="0" smtClean="0">
                <a:solidFill>
                  <a:schemeClr val="bg1">
                    <a:lumMod val="50000"/>
                  </a:schemeClr>
                </a:solidFill>
              </a:rPr>
              <a:t>– Illegal </a:t>
            </a:r>
            <a:r>
              <a:rPr lang="en-US" sz="2000" dirty="0">
                <a:solidFill>
                  <a:schemeClr val="bg1">
                    <a:lumMod val="50000"/>
                  </a:schemeClr>
                </a:solidFill>
              </a:rPr>
              <a:t>act or any violation of law or your resistance to arrest. </a:t>
            </a:r>
          </a:p>
          <a:p>
            <a:r>
              <a:rPr lang="en-US" sz="2000" dirty="0" smtClean="0">
                <a:solidFill>
                  <a:schemeClr val="bg1">
                    <a:lumMod val="50000"/>
                  </a:schemeClr>
                </a:solidFill>
              </a:rPr>
              <a:t>– Participating </a:t>
            </a:r>
            <a:r>
              <a:rPr lang="en-US" sz="2000" dirty="0">
                <a:solidFill>
                  <a:schemeClr val="bg1">
                    <a:lumMod val="50000"/>
                  </a:schemeClr>
                </a:solidFill>
              </a:rPr>
              <a:t>in Aviation or Ballooning, Motor Racing or Trial Run. </a:t>
            </a:r>
          </a:p>
          <a:p>
            <a:r>
              <a:rPr lang="en-US" sz="2000" dirty="0" smtClean="0">
                <a:solidFill>
                  <a:schemeClr val="bg1">
                    <a:lumMod val="50000"/>
                  </a:schemeClr>
                </a:solidFill>
              </a:rPr>
              <a:t>– Curative </a:t>
            </a:r>
            <a:r>
              <a:rPr lang="en-US" sz="2000" dirty="0">
                <a:solidFill>
                  <a:schemeClr val="bg1">
                    <a:lumMod val="50000"/>
                  </a:schemeClr>
                </a:solidFill>
              </a:rPr>
              <a:t>treatments or interventions. </a:t>
            </a:r>
          </a:p>
          <a:p>
            <a:r>
              <a:rPr lang="en-US" sz="2000" dirty="0" smtClean="0">
                <a:solidFill>
                  <a:schemeClr val="bg1">
                    <a:lumMod val="50000"/>
                  </a:schemeClr>
                </a:solidFill>
              </a:rPr>
              <a:t>– Pregnancy</a:t>
            </a:r>
            <a:r>
              <a:rPr lang="en-US" sz="2000" dirty="0">
                <a:solidFill>
                  <a:schemeClr val="bg1">
                    <a:lumMod val="50000"/>
                  </a:schemeClr>
                </a:solidFill>
              </a:rPr>
              <a:t>, Childbirth, Miscarriage, Abortion or related complications. </a:t>
            </a:r>
          </a:p>
          <a:p>
            <a:r>
              <a:rPr lang="en-US" sz="2000" dirty="0" smtClean="0">
                <a:solidFill>
                  <a:schemeClr val="bg1">
                    <a:lumMod val="50000"/>
                  </a:schemeClr>
                </a:solidFill>
              </a:rPr>
              <a:t>– War</a:t>
            </a:r>
            <a:r>
              <a:rPr lang="en-US" sz="2000" dirty="0">
                <a:solidFill>
                  <a:schemeClr val="bg1">
                    <a:lumMod val="50000"/>
                  </a:schemeClr>
                </a:solidFill>
              </a:rPr>
              <a:t>, Invasion, Act of Foreign Enemies and Hostilities. </a:t>
            </a:r>
          </a:p>
          <a:p>
            <a:r>
              <a:rPr lang="en-US" sz="2000" dirty="0" smtClean="0">
                <a:solidFill>
                  <a:schemeClr val="bg1">
                    <a:lumMod val="50000"/>
                  </a:schemeClr>
                </a:solidFill>
              </a:rPr>
              <a:t>– Nuclear </a:t>
            </a:r>
            <a:r>
              <a:rPr lang="en-US" sz="2000" dirty="0">
                <a:solidFill>
                  <a:schemeClr val="bg1">
                    <a:lumMod val="50000"/>
                  </a:schemeClr>
                </a:solidFill>
              </a:rPr>
              <a:t>Energy, Radiation </a:t>
            </a:r>
          </a:p>
          <a:p>
            <a:r>
              <a:rPr lang="en-US" sz="2000" dirty="0" smtClean="0">
                <a:solidFill>
                  <a:schemeClr val="bg1">
                    <a:lumMod val="50000"/>
                  </a:schemeClr>
                </a:solidFill>
              </a:rPr>
              <a:t>– Any </a:t>
            </a:r>
            <a:r>
              <a:rPr lang="en-US" sz="2000" dirty="0">
                <a:solidFill>
                  <a:schemeClr val="bg1">
                    <a:lumMod val="50000"/>
                  </a:schemeClr>
                </a:solidFill>
              </a:rPr>
              <a:t>Existing Disablement </a:t>
            </a:r>
          </a:p>
          <a:p>
            <a:r>
              <a:rPr lang="en-US" sz="2000" dirty="0" smtClean="0">
                <a:solidFill>
                  <a:schemeClr val="bg1">
                    <a:lumMod val="50000"/>
                  </a:schemeClr>
                </a:solidFill>
              </a:rPr>
              <a:t>– Venereal </a:t>
            </a:r>
            <a:r>
              <a:rPr lang="en-US" sz="2000" dirty="0">
                <a:solidFill>
                  <a:schemeClr val="bg1">
                    <a:lumMod val="50000"/>
                  </a:schemeClr>
                </a:solidFill>
              </a:rPr>
              <a:t>or Sexually Transmitted Diseases, HIV/AIDS </a:t>
            </a:r>
          </a:p>
          <a:p>
            <a:r>
              <a:rPr lang="en-US" sz="2000" dirty="0" smtClean="0">
                <a:solidFill>
                  <a:schemeClr val="bg1">
                    <a:lumMod val="50000"/>
                  </a:schemeClr>
                </a:solidFill>
              </a:rPr>
              <a:t>– Non </a:t>
            </a:r>
            <a:r>
              <a:rPr lang="en-US" sz="2000" dirty="0">
                <a:solidFill>
                  <a:schemeClr val="bg1">
                    <a:lumMod val="50000"/>
                  </a:schemeClr>
                </a:solidFill>
              </a:rPr>
              <a:t>Recommended Hospital stay </a:t>
            </a:r>
          </a:p>
          <a:p>
            <a:r>
              <a:rPr lang="en-US" sz="2000" dirty="0" smtClean="0">
                <a:solidFill>
                  <a:schemeClr val="bg1">
                    <a:lumMod val="50000"/>
                  </a:schemeClr>
                </a:solidFill>
              </a:rPr>
              <a:t>– Expenses </a:t>
            </a:r>
            <a:r>
              <a:rPr lang="en-US" sz="2000" dirty="0">
                <a:solidFill>
                  <a:schemeClr val="bg1">
                    <a:lumMod val="50000"/>
                  </a:schemeClr>
                </a:solidFill>
              </a:rPr>
              <a:t>for non medical in nature, emergency medical evacuation </a:t>
            </a:r>
          </a:p>
          <a:p>
            <a:endParaRPr lang="en-US" sz="1800" b="1" dirty="0">
              <a:solidFill>
                <a:schemeClr val="bg1">
                  <a:lumMod val="50000"/>
                </a:schemeClr>
              </a:solidFill>
            </a:endParaRPr>
          </a:p>
        </p:txBody>
      </p:sp>
      <p:sp>
        <p:nvSpPr>
          <p:cNvPr id="8" name="Title 1"/>
          <p:cNvSpPr txBox="1">
            <a:spLocks/>
          </p:cNvSpPr>
          <p:nvPr/>
        </p:nvSpPr>
        <p:spPr>
          <a:xfrm>
            <a:off x="347300" y="44624"/>
            <a:ext cx="8653856" cy="857256"/>
          </a:xfrm>
          <a:prstGeom prst="rect">
            <a:avLst/>
          </a:prstGeom>
        </p:spPr>
        <p:txBody>
          <a:bodyPr>
            <a:noAutofit/>
          </a:bodyPr>
          <a:lstStyle/>
          <a:p>
            <a:r>
              <a:rPr lang="en-US" sz="3200" b="1" dirty="0" smtClean="0">
                <a:solidFill>
                  <a:srgbClr val="C00000"/>
                </a:solidFill>
              </a:rPr>
              <a:t>Personal Accident</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3212818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56939" y="1196752"/>
            <a:ext cx="8391525" cy="4378325"/>
          </a:xfrm>
        </p:spPr>
        <p:txBody>
          <a:bodyPr>
            <a:noAutofit/>
          </a:bodyPr>
          <a:lstStyle/>
          <a:p>
            <a:endParaRPr lang="en-US" sz="2000" dirty="0"/>
          </a:p>
          <a:p>
            <a:endParaRPr lang="en-US" sz="2000" b="1" dirty="0">
              <a:solidFill>
                <a:schemeClr val="bg1">
                  <a:lumMod val="50000"/>
                </a:schemeClr>
              </a:solidFill>
            </a:endParaRPr>
          </a:p>
          <a:p>
            <a:r>
              <a:rPr lang="en-US" sz="2000" b="1" dirty="0" smtClean="0">
                <a:solidFill>
                  <a:schemeClr val="bg1">
                    <a:lumMod val="50000"/>
                  </a:schemeClr>
                </a:solidFill>
              </a:rPr>
              <a:t>• This </a:t>
            </a:r>
            <a:r>
              <a:rPr lang="en-US" sz="2000" b="1" dirty="0">
                <a:solidFill>
                  <a:schemeClr val="bg1">
                    <a:lumMod val="50000"/>
                  </a:schemeClr>
                </a:solidFill>
              </a:rPr>
              <a:t>covers the liability towards your employee under the Workmen Compensation Act, Fatal Accidents Act and at Common Law under this section. In the section, employees having wages up to </a:t>
            </a:r>
            <a:r>
              <a:rPr lang="en-US" sz="2000" b="1" dirty="0" smtClean="0">
                <a:solidFill>
                  <a:schemeClr val="bg1">
                    <a:lumMod val="50000"/>
                  </a:schemeClr>
                </a:solidFill>
              </a:rPr>
              <a:t>Re. </a:t>
            </a:r>
            <a:r>
              <a:rPr lang="en-US" sz="2000" b="1" dirty="0">
                <a:solidFill>
                  <a:schemeClr val="bg1">
                    <a:lumMod val="50000"/>
                  </a:schemeClr>
                </a:solidFill>
              </a:rPr>
              <a:t>8000 can be covered. </a:t>
            </a:r>
          </a:p>
          <a:p>
            <a:endParaRPr lang="en-US" sz="1800" b="1" dirty="0">
              <a:solidFill>
                <a:schemeClr val="bg1">
                  <a:lumMod val="50000"/>
                </a:schemeClr>
              </a:solidFill>
            </a:endParaRPr>
          </a:p>
        </p:txBody>
      </p:sp>
      <p:sp>
        <p:nvSpPr>
          <p:cNvPr id="8" name="Title 1"/>
          <p:cNvSpPr txBox="1">
            <a:spLocks/>
          </p:cNvSpPr>
          <p:nvPr/>
        </p:nvSpPr>
        <p:spPr>
          <a:xfrm>
            <a:off x="347300" y="44624"/>
            <a:ext cx="8653856" cy="857256"/>
          </a:xfrm>
          <a:prstGeom prst="rect">
            <a:avLst/>
          </a:prstGeom>
        </p:spPr>
        <p:txBody>
          <a:bodyPr>
            <a:noAutofit/>
          </a:bodyPr>
          <a:lstStyle/>
          <a:p>
            <a:r>
              <a:rPr lang="en-US" sz="3200" b="1" dirty="0" smtClean="0">
                <a:solidFill>
                  <a:srgbClr val="C00000"/>
                </a:solidFill>
              </a:rPr>
              <a:t>Workmen’s </a:t>
            </a:r>
            <a:r>
              <a:rPr lang="en-US" sz="3200" b="1" dirty="0">
                <a:solidFill>
                  <a:srgbClr val="C00000"/>
                </a:solidFill>
              </a:rPr>
              <a:t>Compensation </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34950736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56939" y="1196752"/>
            <a:ext cx="8391525" cy="4378325"/>
          </a:xfrm>
        </p:spPr>
        <p:txBody>
          <a:bodyPr>
            <a:noAutofit/>
          </a:bodyPr>
          <a:lstStyle/>
          <a:p>
            <a:r>
              <a:rPr lang="en-US" sz="2000" dirty="0" smtClean="0">
                <a:solidFill>
                  <a:schemeClr val="bg1">
                    <a:lumMod val="50000"/>
                  </a:schemeClr>
                </a:solidFill>
              </a:rPr>
              <a:t>• This </a:t>
            </a:r>
            <a:r>
              <a:rPr lang="en-US" sz="2000" dirty="0">
                <a:solidFill>
                  <a:schemeClr val="bg1">
                    <a:lumMod val="50000"/>
                  </a:schemeClr>
                </a:solidFill>
              </a:rPr>
              <a:t>section will compensate the Petrol Station owner for the claims arising out of the third party bodily injury or property damage occurring in the premises. This is in accordance with Indian Law. </a:t>
            </a:r>
            <a:endParaRPr lang="en-US" sz="2000" dirty="0" smtClean="0">
              <a:solidFill>
                <a:schemeClr val="bg1">
                  <a:lumMod val="50000"/>
                </a:schemeClr>
              </a:solidFill>
            </a:endParaRPr>
          </a:p>
          <a:p>
            <a:endParaRPr lang="en-US" sz="2000" dirty="0">
              <a:solidFill>
                <a:schemeClr val="bg1">
                  <a:lumMod val="50000"/>
                </a:schemeClr>
              </a:solidFill>
            </a:endParaRPr>
          </a:p>
          <a:p>
            <a:r>
              <a:rPr lang="en-US" sz="2000" dirty="0" smtClean="0">
                <a:solidFill>
                  <a:schemeClr val="bg1">
                    <a:lumMod val="50000"/>
                  </a:schemeClr>
                </a:solidFill>
              </a:rPr>
              <a:t>• </a:t>
            </a:r>
            <a:r>
              <a:rPr lang="en-US" sz="2000" b="1" dirty="0" smtClean="0">
                <a:solidFill>
                  <a:schemeClr val="bg1">
                    <a:lumMod val="50000"/>
                  </a:schemeClr>
                </a:solidFill>
              </a:rPr>
              <a:t>Exclusions</a:t>
            </a:r>
            <a:r>
              <a:rPr lang="en-US" sz="2000" b="1" dirty="0">
                <a:solidFill>
                  <a:schemeClr val="bg1">
                    <a:lumMod val="50000"/>
                  </a:schemeClr>
                </a:solidFill>
              </a:rPr>
              <a:t>: </a:t>
            </a:r>
          </a:p>
          <a:p>
            <a:r>
              <a:rPr lang="en-US" sz="2000" dirty="0" smtClean="0">
                <a:solidFill>
                  <a:schemeClr val="bg1">
                    <a:lumMod val="50000"/>
                  </a:schemeClr>
                </a:solidFill>
              </a:rPr>
              <a:t>– Liability </a:t>
            </a:r>
            <a:r>
              <a:rPr lang="en-US" sz="2000" dirty="0">
                <a:solidFill>
                  <a:schemeClr val="bg1">
                    <a:lumMod val="50000"/>
                  </a:schemeClr>
                </a:solidFill>
              </a:rPr>
              <a:t>assumed by agreement unless such liability would have attached to the insured notwithstanding such agreement </a:t>
            </a:r>
          </a:p>
          <a:p>
            <a:r>
              <a:rPr lang="en-US" sz="2000" dirty="0" smtClean="0">
                <a:solidFill>
                  <a:schemeClr val="bg1">
                    <a:lumMod val="50000"/>
                  </a:schemeClr>
                </a:solidFill>
              </a:rPr>
              <a:t>– Liability </a:t>
            </a:r>
            <a:r>
              <a:rPr lang="en-US" sz="2000" dirty="0">
                <a:solidFill>
                  <a:schemeClr val="bg1">
                    <a:lumMod val="50000"/>
                  </a:schemeClr>
                </a:solidFill>
              </a:rPr>
              <a:t>arising out of deliberate, willful or intentional non-compliance with any statutory provisions </a:t>
            </a:r>
          </a:p>
          <a:p>
            <a:r>
              <a:rPr lang="en-US" sz="2000" dirty="0" smtClean="0">
                <a:solidFill>
                  <a:schemeClr val="bg1">
                    <a:lumMod val="50000"/>
                  </a:schemeClr>
                </a:solidFill>
              </a:rPr>
              <a:t>– Liability </a:t>
            </a:r>
            <a:r>
              <a:rPr lang="en-US" sz="2000" dirty="0">
                <a:solidFill>
                  <a:schemeClr val="bg1">
                    <a:lumMod val="50000"/>
                  </a:schemeClr>
                </a:solidFill>
              </a:rPr>
              <a:t>connected with fines, penalties </a:t>
            </a:r>
          </a:p>
          <a:p>
            <a:r>
              <a:rPr lang="en-US" sz="2000" dirty="0" smtClean="0">
                <a:solidFill>
                  <a:schemeClr val="bg1">
                    <a:lumMod val="50000"/>
                  </a:schemeClr>
                </a:solidFill>
              </a:rPr>
              <a:t>– Liability </a:t>
            </a:r>
            <a:r>
              <a:rPr lang="en-US" sz="2000" dirty="0">
                <a:solidFill>
                  <a:schemeClr val="bg1">
                    <a:lumMod val="50000"/>
                  </a:schemeClr>
                </a:solidFill>
              </a:rPr>
              <a:t>in connection with any motor vehicles, watercraft, hovercraft air or spacecraft </a:t>
            </a:r>
          </a:p>
          <a:p>
            <a:r>
              <a:rPr lang="en-US" sz="2000" dirty="0" smtClean="0">
                <a:solidFill>
                  <a:schemeClr val="bg1">
                    <a:lumMod val="50000"/>
                  </a:schemeClr>
                </a:solidFill>
              </a:rPr>
              <a:t>– Any </a:t>
            </a:r>
            <a:r>
              <a:rPr lang="en-US" sz="2000" dirty="0">
                <a:solidFill>
                  <a:schemeClr val="bg1">
                    <a:lumMod val="50000"/>
                  </a:schemeClr>
                </a:solidFill>
              </a:rPr>
              <a:t>interest imposed in connection with Workmen’s compensation Act. </a:t>
            </a:r>
          </a:p>
          <a:p>
            <a:r>
              <a:rPr lang="en-US" sz="2000" dirty="0" smtClean="0">
                <a:solidFill>
                  <a:schemeClr val="bg1">
                    <a:lumMod val="50000"/>
                  </a:schemeClr>
                </a:solidFill>
              </a:rPr>
              <a:t>– Liability </a:t>
            </a:r>
            <a:r>
              <a:rPr lang="en-US" sz="2000" dirty="0">
                <a:solidFill>
                  <a:schemeClr val="bg1">
                    <a:lumMod val="50000"/>
                  </a:schemeClr>
                </a:solidFill>
              </a:rPr>
              <a:t>arising out of animals of any description whatsoever kept for commercial or agricultural purposes </a:t>
            </a:r>
          </a:p>
          <a:p>
            <a:endParaRPr lang="en-US" sz="1800" b="1" dirty="0">
              <a:solidFill>
                <a:schemeClr val="bg1">
                  <a:lumMod val="50000"/>
                </a:schemeClr>
              </a:solidFill>
            </a:endParaRPr>
          </a:p>
        </p:txBody>
      </p:sp>
      <p:sp>
        <p:nvSpPr>
          <p:cNvPr id="8" name="Title 1"/>
          <p:cNvSpPr txBox="1">
            <a:spLocks/>
          </p:cNvSpPr>
          <p:nvPr/>
        </p:nvSpPr>
        <p:spPr>
          <a:xfrm>
            <a:off x="347300" y="44624"/>
            <a:ext cx="8653856" cy="857256"/>
          </a:xfrm>
          <a:prstGeom prst="rect">
            <a:avLst/>
          </a:prstGeom>
        </p:spPr>
        <p:txBody>
          <a:bodyPr>
            <a:noAutofit/>
          </a:bodyPr>
          <a:lstStyle/>
          <a:p>
            <a:r>
              <a:rPr lang="en-US" sz="3200" b="1" dirty="0" smtClean="0">
                <a:solidFill>
                  <a:srgbClr val="C00000"/>
                </a:solidFill>
              </a:rPr>
              <a:t>Public Liability</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41749460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56939" y="1196752"/>
            <a:ext cx="8391525" cy="4378325"/>
          </a:xfrm>
        </p:spPr>
        <p:txBody>
          <a:bodyPr>
            <a:noAutofit/>
          </a:bodyPr>
          <a:lstStyle/>
          <a:p>
            <a:endParaRPr lang="en-US" sz="2000" b="1" dirty="0">
              <a:solidFill>
                <a:schemeClr val="bg1">
                  <a:lumMod val="50000"/>
                </a:schemeClr>
              </a:solidFill>
            </a:endParaRPr>
          </a:p>
          <a:p>
            <a:r>
              <a:rPr lang="en-US" sz="2000" b="1" dirty="0" smtClean="0">
                <a:solidFill>
                  <a:schemeClr val="bg1">
                    <a:lumMod val="50000"/>
                  </a:schemeClr>
                </a:solidFill>
              </a:rPr>
              <a:t>• Fixed </a:t>
            </a:r>
            <a:r>
              <a:rPr lang="en-US" sz="2000" b="1" dirty="0">
                <a:solidFill>
                  <a:schemeClr val="bg1">
                    <a:lumMod val="50000"/>
                  </a:schemeClr>
                </a:solidFill>
              </a:rPr>
              <a:t>plate glass can be covered against accidental breakage. </a:t>
            </a:r>
          </a:p>
          <a:p>
            <a:r>
              <a:rPr lang="en-US" sz="2000" dirty="0" smtClean="0">
                <a:solidFill>
                  <a:schemeClr val="bg1">
                    <a:lumMod val="50000"/>
                  </a:schemeClr>
                </a:solidFill>
              </a:rPr>
              <a:t>– Details </a:t>
            </a:r>
            <a:r>
              <a:rPr lang="en-US" sz="2000" dirty="0">
                <a:solidFill>
                  <a:schemeClr val="bg1">
                    <a:lumMod val="50000"/>
                  </a:schemeClr>
                </a:solidFill>
              </a:rPr>
              <a:t>of the plate glass along with the value to be provided. </a:t>
            </a:r>
            <a:endParaRPr lang="en-US" sz="2000" dirty="0" smtClean="0">
              <a:solidFill>
                <a:schemeClr val="bg1">
                  <a:lumMod val="50000"/>
                </a:schemeClr>
              </a:solidFill>
            </a:endParaRPr>
          </a:p>
          <a:p>
            <a:endParaRPr lang="en-US" sz="2000" dirty="0">
              <a:solidFill>
                <a:schemeClr val="bg1">
                  <a:lumMod val="50000"/>
                </a:schemeClr>
              </a:solidFill>
            </a:endParaRPr>
          </a:p>
          <a:p>
            <a:r>
              <a:rPr lang="en-US" sz="2000" dirty="0" smtClean="0">
                <a:solidFill>
                  <a:schemeClr val="bg1">
                    <a:lumMod val="50000"/>
                  </a:schemeClr>
                </a:solidFill>
              </a:rPr>
              <a:t>• Exclusions </a:t>
            </a:r>
            <a:endParaRPr lang="en-US" sz="2000" dirty="0">
              <a:solidFill>
                <a:schemeClr val="bg1">
                  <a:lumMod val="50000"/>
                </a:schemeClr>
              </a:solidFill>
            </a:endParaRPr>
          </a:p>
          <a:p>
            <a:r>
              <a:rPr lang="en-US" sz="2000" dirty="0" smtClean="0">
                <a:solidFill>
                  <a:schemeClr val="bg1">
                    <a:lumMod val="50000"/>
                  </a:schemeClr>
                </a:solidFill>
              </a:rPr>
              <a:t>– Breakage </a:t>
            </a:r>
            <a:r>
              <a:rPr lang="en-US" sz="2000" dirty="0">
                <a:solidFill>
                  <a:schemeClr val="bg1">
                    <a:lumMod val="50000"/>
                  </a:schemeClr>
                </a:solidFill>
              </a:rPr>
              <a:t>or damage during removal, alterations and/or repairs on or about the insured premises. </a:t>
            </a:r>
          </a:p>
          <a:p>
            <a:r>
              <a:rPr lang="en-US" sz="2000" dirty="0" smtClean="0">
                <a:solidFill>
                  <a:schemeClr val="bg1">
                    <a:lumMod val="50000"/>
                  </a:schemeClr>
                </a:solidFill>
              </a:rPr>
              <a:t>– Disfiguration</a:t>
            </a:r>
            <a:r>
              <a:rPr lang="en-US" sz="2000" dirty="0">
                <a:solidFill>
                  <a:schemeClr val="bg1">
                    <a:lumMod val="50000"/>
                  </a:schemeClr>
                </a:solidFill>
              </a:rPr>
              <a:t>, scratching or damage of glass other than fracture extending through the entire thickness of the glass </a:t>
            </a:r>
          </a:p>
          <a:p>
            <a:endParaRPr lang="en-US" sz="1800" b="1" dirty="0">
              <a:solidFill>
                <a:schemeClr val="bg1">
                  <a:lumMod val="50000"/>
                </a:schemeClr>
              </a:solidFill>
            </a:endParaRPr>
          </a:p>
        </p:txBody>
      </p:sp>
      <p:sp>
        <p:nvSpPr>
          <p:cNvPr id="8" name="Title 1"/>
          <p:cNvSpPr txBox="1">
            <a:spLocks/>
          </p:cNvSpPr>
          <p:nvPr/>
        </p:nvSpPr>
        <p:spPr>
          <a:xfrm>
            <a:off x="347300" y="44624"/>
            <a:ext cx="8653856" cy="857256"/>
          </a:xfrm>
          <a:prstGeom prst="rect">
            <a:avLst/>
          </a:prstGeom>
        </p:spPr>
        <p:txBody>
          <a:bodyPr>
            <a:noAutofit/>
          </a:bodyPr>
          <a:lstStyle/>
          <a:p>
            <a:r>
              <a:rPr lang="en-US" sz="3200" b="1" dirty="0" smtClean="0">
                <a:solidFill>
                  <a:srgbClr val="C00000"/>
                </a:solidFill>
              </a:rPr>
              <a:t>Fixed </a:t>
            </a:r>
            <a:r>
              <a:rPr lang="en-US" sz="3200" b="1" dirty="0">
                <a:solidFill>
                  <a:srgbClr val="C00000"/>
                </a:solidFill>
              </a:rPr>
              <a:t>Plate Glass </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37546007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56939" y="1196752"/>
            <a:ext cx="8391525" cy="4378325"/>
          </a:xfrm>
        </p:spPr>
        <p:txBody>
          <a:bodyPr>
            <a:noAutofit/>
          </a:bodyPr>
          <a:lstStyle/>
          <a:p>
            <a:endParaRPr lang="en-US" sz="2000" b="1" dirty="0">
              <a:solidFill>
                <a:schemeClr val="bg1">
                  <a:lumMod val="50000"/>
                </a:schemeClr>
              </a:solidFill>
            </a:endParaRPr>
          </a:p>
          <a:p>
            <a:r>
              <a:rPr lang="en-US" sz="2000" b="1" dirty="0" smtClean="0">
                <a:solidFill>
                  <a:schemeClr val="bg1">
                    <a:lumMod val="50000"/>
                  </a:schemeClr>
                </a:solidFill>
              </a:rPr>
              <a:t>• This </a:t>
            </a:r>
            <a:r>
              <a:rPr lang="en-US" sz="2000" b="1" dirty="0">
                <a:solidFill>
                  <a:schemeClr val="bg1">
                    <a:lumMod val="50000"/>
                  </a:schemeClr>
                </a:solidFill>
              </a:rPr>
              <a:t>section protects your risks by: </a:t>
            </a:r>
          </a:p>
          <a:p>
            <a:r>
              <a:rPr lang="en-US" sz="2000" dirty="0" smtClean="0">
                <a:solidFill>
                  <a:schemeClr val="bg1">
                    <a:lumMod val="50000"/>
                  </a:schemeClr>
                </a:solidFill>
              </a:rPr>
              <a:t>– Money </a:t>
            </a:r>
            <a:r>
              <a:rPr lang="en-US" sz="2000" dirty="0">
                <a:solidFill>
                  <a:schemeClr val="bg1">
                    <a:lumMod val="50000"/>
                  </a:schemeClr>
                </a:solidFill>
              </a:rPr>
              <a:t>in Transit between the insured premises and specified bank and vice versa </a:t>
            </a:r>
          </a:p>
          <a:p>
            <a:r>
              <a:rPr lang="en-US" sz="2000" dirty="0" smtClean="0">
                <a:solidFill>
                  <a:schemeClr val="bg1">
                    <a:lumMod val="50000"/>
                  </a:schemeClr>
                </a:solidFill>
              </a:rPr>
              <a:t>– Money </a:t>
            </a:r>
            <a:r>
              <a:rPr lang="en-US" sz="2000" dirty="0">
                <a:solidFill>
                  <a:schemeClr val="bg1">
                    <a:lumMod val="50000"/>
                  </a:schemeClr>
                </a:solidFill>
              </a:rPr>
              <a:t>in Safe </a:t>
            </a:r>
          </a:p>
          <a:p>
            <a:r>
              <a:rPr lang="en-US" sz="2000" dirty="0" smtClean="0">
                <a:solidFill>
                  <a:schemeClr val="bg1">
                    <a:lumMod val="50000"/>
                  </a:schemeClr>
                </a:solidFill>
              </a:rPr>
              <a:t>– Whilst </a:t>
            </a:r>
            <a:r>
              <a:rPr lang="en-US" sz="2000" dirty="0">
                <a:solidFill>
                  <a:schemeClr val="bg1">
                    <a:lumMod val="50000"/>
                  </a:schemeClr>
                </a:solidFill>
              </a:rPr>
              <a:t>lying in the Cashier’s till in the insured premises </a:t>
            </a:r>
          </a:p>
          <a:p>
            <a:endParaRPr lang="en-US" sz="1800" b="1" dirty="0">
              <a:solidFill>
                <a:schemeClr val="bg1">
                  <a:lumMod val="50000"/>
                </a:schemeClr>
              </a:solidFill>
            </a:endParaRPr>
          </a:p>
        </p:txBody>
      </p:sp>
      <p:sp>
        <p:nvSpPr>
          <p:cNvPr id="8" name="Title 1"/>
          <p:cNvSpPr txBox="1">
            <a:spLocks/>
          </p:cNvSpPr>
          <p:nvPr/>
        </p:nvSpPr>
        <p:spPr>
          <a:xfrm>
            <a:off x="347300" y="44624"/>
            <a:ext cx="8653856" cy="857256"/>
          </a:xfrm>
          <a:prstGeom prst="rect">
            <a:avLst/>
          </a:prstGeom>
        </p:spPr>
        <p:txBody>
          <a:bodyPr>
            <a:noAutofit/>
          </a:bodyPr>
          <a:lstStyle/>
          <a:p>
            <a:r>
              <a:rPr lang="en-US" sz="3200" b="1" dirty="0" smtClean="0">
                <a:solidFill>
                  <a:srgbClr val="C00000"/>
                </a:solidFill>
              </a:rPr>
              <a:t>Money </a:t>
            </a:r>
            <a:r>
              <a:rPr lang="en-US" sz="3200" b="1" dirty="0">
                <a:solidFill>
                  <a:srgbClr val="C00000"/>
                </a:solidFill>
              </a:rPr>
              <a:t>Insurance </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32776595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56939" y="1196752"/>
            <a:ext cx="8391525" cy="4378325"/>
          </a:xfrm>
        </p:spPr>
        <p:txBody>
          <a:bodyPr>
            <a:noAutofit/>
          </a:bodyPr>
          <a:lstStyle/>
          <a:p>
            <a:endParaRPr lang="en-US" sz="2000" b="1" dirty="0">
              <a:solidFill>
                <a:schemeClr val="bg1">
                  <a:lumMod val="50000"/>
                </a:schemeClr>
              </a:solidFill>
            </a:endParaRPr>
          </a:p>
          <a:p>
            <a:endParaRPr lang="en-US" sz="2000" dirty="0"/>
          </a:p>
          <a:p>
            <a:r>
              <a:rPr lang="en-US" sz="2000" dirty="0" smtClean="0">
                <a:solidFill>
                  <a:schemeClr val="bg1">
                    <a:lumMod val="50000"/>
                  </a:schemeClr>
                </a:solidFill>
              </a:rPr>
              <a:t>• This </a:t>
            </a:r>
            <a:r>
              <a:rPr lang="en-US" sz="2000" dirty="0">
                <a:solidFill>
                  <a:schemeClr val="bg1">
                    <a:lumMod val="50000"/>
                  </a:schemeClr>
                </a:solidFill>
              </a:rPr>
              <a:t>section covers you against any direct loss caused by act of fraud committed by any salaried employee in the insured premises. </a:t>
            </a:r>
          </a:p>
          <a:p>
            <a:endParaRPr lang="en-US" sz="1800" b="1" dirty="0">
              <a:solidFill>
                <a:schemeClr val="bg1">
                  <a:lumMod val="50000"/>
                </a:schemeClr>
              </a:solidFill>
            </a:endParaRPr>
          </a:p>
        </p:txBody>
      </p:sp>
      <p:sp>
        <p:nvSpPr>
          <p:cNvPr id="8" name="Title 1"/>
          <p:cNvSpPr txBox="1">
            <a:spLocks/>
          </p:cNvSpPr>
          <p:nvPr/>
        </p:nvSpPr>
        <p:spPr>
          <a:xfrm>
            <a:off x="347300" y="44624"/>
            <a:ext cx="8653856" cy="857256"/>
          </a:xfrm>
          <a:prstGeom prst="rect">
            <a:avLst/>
          </a:prstGeom>
        </p:spPr>
        <p:txBody>
          <a:bodyPr>
            <a:noAutofit/>
          </a:bodyPr>
          <a:lstStyle/>
          <a:p>
            <a:r>
              <a:rPr lang="en-US" sz="3200" b="1" dirty="0" smtClean="0">
                <a:solidFill>
                  <a:srgbClr val="C00000"/>
                </a:solidFill>
              </a:rPr>
              <a:t>Fidelity </a:t>
            </a:r>
            <a:r>
              <a:rPr lang="en-US" sz="3200" b="1" dirty="0">
                <a:solidFill>
                  <a:srgbClr val="C00000"/>
                </a:solidFill>
              </a:rPr>
              <a:t>Guarantee </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34121147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56939" y="1196752"/>
            <a:ext cx="8391525" cy="4378325"/>
          </a:xfrm>
        </p:spPr>
        <p:txBody>
          <a:bodyPr>
            <a:noAutofit/>
          </a:bodyPr>
          <a:lstStyle/>
          <a:p>
            <a:endParaRPr lang="en-US" sz="2000" dirty="0"/>
          </a:p>
          <a:p>
            <a:endParaRPr lang="en-US" sz="2000" dirty="0">
              <a:solidFill>
                <a:schemeClr val="bg1">
                  <a:lumMod val="50000"/>
                </a:schemeClr>
              </a:solidFill>
            </a:endParaRPr>
          </a:p>
          <a:p>
            <a:r>
              <a:rPr lang="en-US" sz="2000" dirty="0" smtClean="0">
                <a:solidFill>
                  <a:schemeClr val="bg1">
                    <a:lumMod val="50000"/>
                  </a:schemeClr>
                </a:solidFill>
              </a:rPr>
              <a:t>• This </a:t>
            </a:r>
            <a:r>
              <a:rPr lang="en-US" sz="2000" dirty="0">
                <a:solidFill>
                  <a:schemeClr val="bg1">
                    <a:lumMod val="50000"/>
                  </a:schemeClr>
                </a:solidFill>
              </a:rPr>
              <a:t>section covers accidental damage to Neon Sign/ Glow Sign by Fire, lightening, external explosion, theft, riots, strike &amp; natural calamities, accidental external means</a:t>
            </a:r>
            <a:r>
              <a:rPr lang="en-US" sz="2000" dirty="0"/>
              <a:t>. </a:t>
            </a:r>
          </a:p>
          <a:p>
            <a:endParaRPr lang="en-US" sz="1800" b="1" dirty="0">
              <a:solidFill>
                <a:schemeClr val="bg1">
                  <a:lumMod val="50000"/>
                </a:schemeClr>
              </a:solidFill>
            </a:endParaRPr>
          </a:p>
        </p:txBody>
      </p:sp>
      <p:sp>
        <p:nvSpPr>
          <p:cNvPr id="8" name="Title 1"/>
          <p:cNvSpPr txBox="1">
            <a:spLocks/>
          </p:cNvSpPr>
          <p:nvPr/>
        </p:nvSpPr>
        <p:spPr>
          <a:xfrm>
            <a:off x="347300" y="44624"/>
            <a:ext cx="8653856" cy="857256"/>
          </a:xfrm>
          <a:prstGeom prst="rect">
            <a:avLst/>
          </a:prstGeom>
        </p:spPr>
        <p:txBody>
          <a:bodyPr>
            <a:noAutofit/>
          </a:bodyPr>
          <a:lstStyle/>
          <a:p>
            <a:r>
              <a:rPr lang="en-US" sz="3200" b="1" dirty="0" smtClean="0">
                <a:solidFill>
                  <a:srgbClr val="C00000"/>
                </a:solidFill>
              </a:rPr>
              <a:t>Neon Sign/ Glow Sign</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35739204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56939" y="1196752"/>
            <a:ext cx="8391525" cy="4378325"/>
          </a:xfrm>
        </p:spPr>
        <p:txBody>
          <a:bodyPr>
            <a:noAutofit/>
          </a:bodyPr>
          <a:lstStyle/>
          <a:p>
            <a:endParaRPr lang="en-US" sz="2000" dirty="0">
              <a:solidFill>
                <a:schemeClr val="bg1">
                  <a:lumMod val="50000"/>
                </a:schemeClr>
              </a:solidFill>
            </a:endParaRPr>
          </a:p>
          <a:p>
            <a:r>
              <a:rPr lang="en-US" sz="2000" dirty="0" smtClean="0">
                <a:solidFill>
                  <a:schemeClr val="bg1">
                    <a:lumMod val="50000"/>
                  </a:schemeClr>
                </a:solidFill>
              </a:rPr>
              <a:t>• The </a:t>
            </a:r>
            <a:r>
              <a:rPr lang="en-US" sz="2000" dirty="0">
                <a:solidFill>
                  <a:schemeClr val="bg1">
                    <a:lumMod val="50000"/>
                  </a:schemeClr>
                </a:solidFill>
              </a:rPr>
              <a:t>construction type of premises should be Class A (Brick wall in RCC framework) and no </a:t>
            </a:r>
            <a:r>
              <a:rPr lang="en-US" sz="2000" dirty="0" err="1">
                <a:solidFill>
                  <a:schemeClr val="bg1">
                    <a:lumMod val="50000"/>
                  </a:schemeClr>
                </a:solidFill>
              </a:rPr>
              <a:t>kutcha</a:t>
            </a:r>
            <a:r>
              <a:rPr lang="en-US" sz="2000" dirty="0">
                <a:solidFill>
                  <a:schemeClr val="bg1">
                    <a:lumMod val="50000"/>
                  </a:schemeClr>
                </a:solidFill>
              </a:rPr>
              <a:t> construction is allowed. </a:t>
            </a:r>
          </a:p>
          <a:p>
            <a:r>
              <a:rPr lang="en-US" sz="2000" dirty="0" smtClean="0">
                <a:solidFill>
                  <a:schemeClr val="bg1">
                    <a:lumMod val="50000"/>
                  </a:schemeClr>
                </a:solidFill>
              </a:rPr>
              <a:t>• This </a:t>
            </a:r>
            <a:r>
              <a:rPr lang="en-US" sz="2000" dirty="0">
                <a:solidFill>
                  <a:schemeClr val="bg1">
                    <a:lumMod val="50000"/>
                  </a:schemeClr>
                </a:solidFill>
              </a:rPr>
              <a:t>policy is designed mainly for Petrol / Diesel / CNG / LPG Stations / Kiosks covering building and/or Contents </a:t>
            </a:r>
          </a:p>
          <a:p>
            <a:r>
              <a:rPr lang="en-US" sz="2000" dirty="0" smtClean="0">
                <a:solidFill>
                  <a:schemeClr val="bg1">
                    <a:lumMod val="50000"/>
                  </a:schemeClr>
                </a:solidFill>
              </a:rPr>
              <a:t>• Any </a:t>
            </a:r>
            <a:r>
              <a:rPr lang="en-US" sz="2000" dirty="0">
                <a:solidFill>
                  <a:schemeClr val="bg1">
                    <a:lumMod val="50000"/>
                  </a:schemeClr>
                </a:solidFill>
              </a:rPr>
              <a:t>kind of manufacturing should not be carried out in the premises. </a:t>
            </a:r>
          </a:p>
          <a:p>
            <a:r>
              <a:rPr lang="en-US" sz="2000" dirty="0" smtClean="0">
                <a:solidFill>
                  <a:schemeClr val="bg1">
                    <a:lumMod val="50000"/>
                  </a:schemeClr>
                </a:solidFill>
              </a:rPr>
              <a:t>• It </a:t>
            </a:r>
            <a:r>
              <a:rPr lang="en-US" sz="2000" dirty="0">
                <a:solidFill>
                  <a:schemeClr val="bg1">
                    <a:lumMod val="50000"/>
                  </a:schemeClr>
                </a:solidFill>
              </a:rPr>
              <a:t>should not be situated in low lying area and having past flood loss history. (To be referred to underwriter) </a:t>
            </a:r>
          </a:p>
          <a:p>
            <a:r>
              <a:rPr lang="en-US" sz="2000" dirty="0" smtClean="0">
                <a:solidFill>
                  <a:schemeClr val="bg1">
                    <a:lumMod val="50000"/>
                  </a:schemeClr>
                </a:solidFill>
              </a:rPr>
              <a:t>• Proposal </a:t>
            </a:r>
            <a:r>
              <a:rPr lang="en-US" sz="2000" dirty="0">
                <a:solidFill>
                  <a:schemeClr val="bg1">
                    <a:lumMod val="50000"/>
                  </a:schemeClr>
                </a:solidFill>
              </a:rPr>
              <a:t>form with clear and complete details such as coverage, sum insured limits and duly signed by Proposer. </a:t>
            </a:r>
          </a:p>
          <a:p>
            <a:endParaRPr lang="en-US" sz="1800" b="1" dirty="0">
              <a:solidFill>
                <a:schemeClr val="bg1">
                  <a:lumMod val="50000"/>
                </a:schemeClr>
              </a:solidFill>
            </a:endParaRPr>
          </a:p>
        </p:txBody>
      </p:sp>
      <p:sp>
        <p:nvSpPr>
          <p:cNvPr id="8" name="Title 1"/>
          <p:cNvSpPr txBox="1">
            <a:spLocks/>
          </p:cNvSpPr>
          <p:nvPr/>
        </p:nvSpPr>
        <p:spPr>
          <a:xfrm>
            <a:off x="347300" y="44624"/>
            <a:ext cx="8653856" cy="857256"/>
          </a:xfrm>
          <a:prstGeom prst="rect">
            <a:avLst/>
          </a:prstGeom>
        </p:spPr>
        <p:txBody>
          <a:bodyPr>
            <a:noAutofit/>
          </a:bodyPr>
          <a:lstStyle/>
          <a:p>
            <a:r>
              <a:rPr lang="en-US" sz="3200" b="1" dirty="0" smtClean="0">
                <a:solidFill>
                  <a:srgbClr val="C00000"/>
                </a:solidFill>
              </a:rPr>
              <a:t>Criteria </a:t>
            </a:r>
            <a:r>
              <a:rPr lang="en-US" sz="3200" b="1" dirty="0">
                <a:solidFill>
                  <a:srgbClr val="C00000"/>
                </a:solidFill>
              </a:rPr>
              <a:t>for </a:t>
            </a:r>
            <a:r>
              <a:rPr lang="en-US" sz="3200" b="1" dirty="0" smtClean="0">
                <a:solidFill>
                  <a:srgbClr val="C00000"/>
                </a:solidFill>
              </a:rPr>
              <a:t>Acceptance </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5287313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428596" y="1785926"/>
            <a:ext cx="8391525" cy="4378325"/>
          </a:xfrm>
        </p:spPr>
        <p:txBody>
          <a:bodyPr>
            <a:noAutofit/>
          </a:bodyPr>
          <a:lstStyle/>
          <a:p>
            <a:endParaRPr lang="en-US" sz="1800" dirty="0"/>
          </a:p>
          <a:p>
            <a:pPr algn="ctr"/>
            <a:r>
              <a:rPr lang="en-US" sz="2400" b="1" dirty="0">
                <a:solidFill>
                  <a:schemeClr val="bg1">
                    <a:lumMod val="50000"/>
                  </a:schemeClr>
                </a:solidFill>
              </a:rPr>
              <a:t>Future </a:t>
            </a:r>
            <a:r>
              <a:rPr lang="en-US" sz="2400" b="1" dirty="0" err="1">
                <a:solidFill>
                  <a:schemeClr val="bg1">
                    <a:lumMod val="50000"/>
                  </a:schemeClr>
                </a:solidFill>
              </a:rPr>
              <a:t>Generali's</a:t>
            </a:r>
            <a:r>
              <a:rPr lang="en-US" sz="2400" b="1" dirty="0">
                <a:solidFill>
                  <a:schemeClr val="bg1">
                    <a:lumMod val="50000"/>
                  </a:schemeClr>
                </a:solidFill>
              </a:rPr>
              <a:t> </a:t>
            </a:r>
            <a:endParaRPr lang="en-US" sz="2400" b="1" dirty="0" smtClean="0">
              <a:solidFill>
                <a:schemeClr val="bg1">
                  <a:lumMod val="50000"/>
                </a:schemeClr>
              </a:solidFill>
            </a:endParaRPr>
          </a:p>
          <a:p>
            <a:pPr algn="ctr"/>
            <a:endParaRPr lang="en-US" sz="2400" dirty="0">
              <a:solidFill>
                <a:schemeClr val="bg1">
                  <a:lumMod val="50000"/>
                </a:schemeClr>
              </a:solidFill>
            </a:endParaRPr>
          </a:p>
          <a:p>
            <a:pPr algn="ctr"/>
            <a:r>
              <a:rPr lang="en-US" sz="2400" b="1" dirty="0">
                <a:solidFill>
                  <a:schemeClr val="bg1">
                    <a:lumMod val="50000"/>
                  </a:schemeClr>
                </a:solidFill>
              </a:rPr>
              <a:t>“Business </a:t>
            </a:r>
            <a:r>
              <a:rPr lang="en-US" sz="2400" b="1" dirty="0" err="1">
                <a:solidFill>
                  <a:schemeClr val="bg1">
                    <a:lumMod val="50000"/>
                  </a:schemeClr>
                </a:solidFill>
              </a:rPr>
              <a:t>Suraksha</a:t>
            </a:r>
            <a:r>
              <a:rPr lang="en-US" sz="2400" b="1" dirty="0">
                <a:solidFill>
                  <a:schemeClr val="bg1">
                    <a:lumMod val="50000"/>
                  </a:schemeClr>
                </a:solidFill>
              </a:rPr>
              <a:t> For Petrol Stations” </a:t>
            </a:r>
            <a:endParaRPr lang="en-US" sz="2400" b="1" dirty="0" smtClean="0">
              <a:solidFill>
                <a:schemeClr val="bg1">
                  <a:lumMod val="50000"/>
                </a:schemeClr>
              </a:solidFill>
            </a:endParaRPr>
          </a:p>
          <a:p>
            <a:pPr algn="ctr"/>
            <a:endParaRPr lang="en-US" sz="2000" dirty="0">
              <a:solidFill>
                <a:schemeClr val="bg1">
                  <a:lumMod val="50000"/>
                </a:schemeClr>
              </a:solidFill>
            </a:endParaRPr>
          </a:p>
          <a:p>
            <a:r>
              <a:rPr lang="en-US" sz="2000" b="1" dirty="0">
                <a:solidFill>
                  <a:schemeClr val="bg1">
                    <a:lumMod val="50000"/>
                  </a:schemeClr>
                </a:solidFill>
              </a:rPr>
              <a:t>is a comprehensive package policy for Petrol/Diesel/CNG/LPG Stations/Kiosks which provides protection to Building and its contents against loss or damage by sudden, unexpected event or accidents, Liability insurance and range of other benefits.</a:t>
            </a:r>
            <a:endParaRPr lang="en-IN" sz="2000" dirty="0" smtClean="0">
              <a:solidFill>
                <a:schemeClr val="bg1">
                  <a:lumMod val="50000"/>
                </a:schemeClr>
              </a:solidFill>
              <a:ea typeface="+mj-ea"/>
            </a:endParaRPr>
          </a:p>
        </p:txBody>
      </p:sp>
      <p:sp>
        <p:nvSpPr>
          <p:cNvPr id="8" name="Title 1"/>
          <p:cNvSpPr txBox="1">
            <a:spLocks/>
          </p:cNvSpPr>
          <p:nvPr/>
        </p:nvSpPr>
        <p:spPr>
          <a:xfrm>
            <a:off x="347300" y="44624"/>
            <a:ext cx="8653856" cy="857256"/>
          </a:xfrm>
          <a:prstGeom prst="rect">
            <a:avLst/>
          </a:prstGeom>
        </p:spPr>
        <p:txBody>
          <a:bodyPr>
            <a:noAutofit/>
          </a:bodyPr>
          <a:lstStyle/>
          <a:p>
            <a:r>
              <a:rPr lang="en-US" sz="3200" b="1" dirty="0">
                <a:solidFill>
                  <a:srgbClr val="C00000"/>
                </a:solidFill>
              </a:rPr>
              <a:t>FUTURE BUSINESS SURAKSHA FOR PETROL STATIONS</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40890632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56939" y="1196752"/>
            <a:ext cx="8391525" cy="4378325"/>
          </a:xfrm>
        </p:spPr>
        <p:txBody>
          <a:bodyPr>
            <a:noAutofit/>
          </a:bodyPr>
          <a:lstStyle/>
          <a:p>
            <a:endParaRPr lang="en-US" sz="2000" dirty="0">
              <a:solidFill>
                <a:schemeClr val="bg1">
                  <a:lumMod val="50000"/>
                </a:schemeClr>
              </a:solidFill>
            </a:endParaRPr>
          </a:p>
          <a:p>
            <a:r>
              <a:rPr lang="en-US" sz="2000" dirty="0">
                <a:solidFill>
                  <a:schemeClr val="bg1">
                    <a:lumMod val="50000"/>
                  </a:schemeClr>
                </a:solidFill>
              </a:rPr>
              <a:t>•Burglary sum insured shall be either on 100% basis or first loss limits (25% or 40%). </a:t>
            </a:r>
          </a:p>
          <a:p>
            <a:r>
              <a:rPr lang="en-US" sz="2000" dirty="0">
                <a:solidFill>
                  <a:schemeClr val="bg1">
                    <a:lumMod val="50000"/>
                  </a:schemeClr>
                </a:solidFill>
              </a:rPr>
              <a:t>•Fire and Burglary sections are compulsory. </a:t>
            </a:r>
          </a:p>
          <a:p>
            <a:r>
              <a:rPr lang="en-US" sz="2000" dirty="0">
                <a:solidFill>
                  <a:schemeClr val="bg1">
                    <a:lumMod val="50000"/>
                  </a:schemeClr>
                </a:solidFill>
              </a:rPr>
              <a:t>•Short period policy proposals shall not be accepted. </a:t>
            </a:r>
          </a:p>
          <a:p>
            <a:r>
              <a:rPr lang="en-US" sz="2000" dirty="0">
                <a:solidFill>
                  <a:schemeClr val="bg1">
                    <a:lumMod val="50000"/>
                  </a:schemeClr>
                </a:solidFill>
              </a:rPr>
              <a:t>•Equipment age under Electrical and Mechanical appliance and electronic appliances section shall not be more than 10 years. If equipment age exceeds more than 10 years then refer the proposal to underwriter with complete details of equipment. </a:t>
            </a:r>
          </a:p>
          <a:p>
            <a:endParaRPr lang="en-US" sz="1800" b="1" dirty="0">
              <a:solidFill>
                <a:schemeClr val="bg1">
                  <a:lumMod val="50000"/>
                </a:schemeClr>
              </a:solidFill>
            </a:endParaRPr>
          </a:p>
        </p:txBody>
      </p:sp>
      <p:sp>
        <p:nvSpPr>
          <p:cNvPr id="8" name="Title 1"/>
          <p:cNvSpPr txBox="1">
            <a:spLocks/>
          </p:cNvSpPr>
          <p:nvPr/>
        </p:nvSpPr>
        <p:spPr>
          <a:xfrm>
            <a:off x="347300" y="44624"/>
            <a:ext cx="8653856" cy="857256"/>
          </a:xfrm>
          <a:prstGeom prst="rect">
            <a:avLst/>
          </a:prstGeom>
        </p:spPr>
        <p:txBody>
          <a:bodyPr>
            <a:noAutofit/>
          </a:bodyPr>
          <a:lstStyle/>
          <a:p>
            <a:r>
              <a:rPr lang="en-US" sz="3200" b="1" dirty="0" smtClean="0">
                <a:solidFill>
                  <a:srgbClr val="C00000"/>
                </a:solidFill>
              </a:rPr>
              <a:t>Criteria </a:t>
            </a:r>
            <a:r>
              <a:rPr lang="en-US" sz="3200" b="1" dirty="0">
                <a:solidFill>
                  <a:srgbClr val="C00000"/>
                </a:solidFill>
              </a:rPr>
              <a:t>for </a:t>
            </a:r>
            <a:r>
              <a:rPr lang="en-US" sz="3200" b="1" dirty="0" smtClean="0">
                <a:solidFill>
                  <a:srgbClr val="C00000"/>
                </a:solidFill>
              </a:rPr>
              <a:t>Acceptance </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145386869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56939" y="1196752"/>
            <a:ext cx="8391525" cy="4378325"/>
          </a:xfrm>
        </p:spPr>
        <p:txBody>
          <a:bodyPr>
            <a:noAutofit/>
          </a:bodyPr>
          <a:lstStyle/>
          <a:p>
            <a:endParaRPr lang="en-US" sz="2000" dirty="0">
              <a:solidFill>
                <a:schemeClr val="bg1">
                  <a:lumMod val="50000"/>
                </a:schemeClr>
              </a:solidFill>
            </a:endParaRPr>
          </a:p>
          <a:p>
            <a:endParaRPr lang="en-US" sz="2000" dirty="0">
              <a:solidFill>
                <a:schemeClr val="bg1">
                  <a:lumMod val="50000"/>
                </a:schemeClr>
              </a:solidFill>
            </a:endParaRPr>
          </a:p>
          <a:p>
            <a:endParaRPr lang="en-US" sz="2000" dirty="0">
              <a:solidFill>
                <a:schemeClr val="bg1">
                  <a:lumMod val="50000"/>
                </a:schemeClr>
              </a:solidFill>
            </a:endParaRPr>
          </a:p>
          <a:p>
            <a:r>
              <a:rPr lang="en-US" sz="2000" dirty="0" smtClean="0">
                <a:solidFill>
                  <a:schemeClr val="bg1">
                    <a:lumMod val="50000"/>
                  </a:schemeClr>
                </a:solidFill>
              </a:rPr>
              <a:t>• Valuables </a:t>
            </a:r>
            <a:r>
              <a:rPr lang="en-US" sz="2000" dirty="0">
                <a:solidFill>
                  <a:schemeClr val="bg1">
                    <a:lumMod val="50000"/>
                  </a:schemeClr>
                </a:solidFill>
              </a:rPr>
              <a:t>/</a:t>
            </a:r>
            <a:r>
              <a:rPr lang="en-US" sz="2000" dirty="0" err="1">
                <a:solidFill>
                  <a:schemeClr val="bg1">
                    <a:lumMod val="50000"/>
                  </a:schemeClr>
                </a:solidFill>
              </a:rPr>
              <a:t>Jewellery</a:t>
            </a:r>
            <a:r>
              <a:rPr lang="en-US" sz="2000" dirty="0">
                <a:solidFill>
                  <a:schemeClr val="bg1">
                    <a:lumMod val="50000"/>
                  </a:schemeClr>
                </a:solidFill>
              </a:rPr>
              <a:t> under any section of policy. </a:t>
            </a:r>
          </a:p>
          <a:p>
            <a:r>
              <a:rPr lang="en-US" sz="2000" dirty="0" smtClean="0">
                <a:solidFill>
                  <a:schemeClr val="bg1">
                    <a:lumMod val="50000"/>
                  </a:schemeClr>
                </a:solidFill>
              </a:rPr>
              <a:t>• Cash </a:t>
            </a:r>
            <a:r>
              <a:rPr lang="en-US" sz="2000" dirty="0">
                <a:solidFill>
                  <a:schemeClr val="bg1">
                    <a:lumMod val="50000"/>
                  </a:schemeClr>
                </a:solidFill>
              </a:rPr>
              <a:t>other than Money section. </a:t>
            </a:r>
          </a:p>
          <a:p>
            <a:endParaRPr lang="en-US" sz="1800" b="1" dirty="0">
              <a:solidFill>
                <a:schemeClr val="bg1">
                  <a:lumMod val="50000"/>
                </a:schemeClr>
              </a:solidFill>
            </a:endParaRPr>
          </a:p>
        </p:txBody>
      </p:sp>
      <p:sp>
        <p:nvSpPr>
          <p:cNvPr id="8" name="Title 1"/>
          <p:cNvSpPr txBox="1">
            <a:spLocks/>
          </p:cNvSpPr>
          <p:nvPr/>
        </p:nvSpPr>
        <p:spPr>
          <a:xfrm>
            <a:off x="347300" y="44624"/>
            <a:ext cx="8653856" cy="857256"/>
          </a:xfrm>
          <a:prstGeom prst="rect">
            <a:avLst/>
          </a:prstGeom>
        </p:spPr>
        <p:txBody>
          <a:bodyPr>
            <a:noAutofit/>
          </a:bodyPr>
          <a:lstStyle/>
          <a:p>
            <a:r>
              <a:rPr lang="en-US" sz="3200" b="1" dirty="0" smtClean="0">
                <a:solidFill>
                  <a:srgbClr val="C00000"/>
                </a:solidFill>
              </a:rPr>
              <a:t>What is not covered?</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21048367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56939" y="1196752"/>
            <a:ext cx="8391525" cy="4378325"/>
          </a:xfrm>
        </p:spPr>
        <p:txBody>
          <a:bodyPr>
            <a:noAutofit/>
          </a:bodyPr>
          <a:lstStyle/>
          <a:p>
            <a:endParaRPr lang="en-US" sz="2000" dirty="0">
              <a:solidFill>
                <a:schemeClr val="bg1">
                  <a:lumMod val="50000"/>
                </a:schemeClr>
              </a:solidFill>
            </a:endParaRPr>
          </a:p>
          <a:p>
            <a:r>
              <a:rPr lang="en-US" sz="2000" b="1" dirty="0" smtClean="0">
                <a:solidFill>
                  <a:schemeClr val="bg1">
                    <a:lumMod val="50000"/>
                  </a:schemeClr>
                </a:solidFill>
              </a:rPr>
              <a:t>• In </a:t>
            </a:r>
            <a:r>
              <a:rPr lang="en-US" sz="2000" b="1" dirty="0">
                <a:solidFill>
                  <a:schemeClr val="bg1">
                    <a:lumMod val="50000"/>
                  </a:schemeClr>
                </a:solidFill>
              </a:rPr>
              <a:t>following cases, extension under the policy requires prior approval from the local / zonal underwriter: </a:t>
            </a:r>
          </a:p>
          <a:p>
            <a:r>
              <a:rPr lang="en-US" sz="2000" dirty="0" smtClean="0">
                <a:solidFill>
                  <a:schemeClr val="bg1">
                    <a:lumMod val="50000"/>
                  </a:schemeClr>
                </a:solidFill>
              </a:rPr>
              <a:t>– If </a:t>
            </a:r>
            <a:r>
              <a:rPr lang="en-US" sz="2000" dirty="0">
                <a:solidFill>
                  <a:schemeClr val="bg1">
                    <a:lumMod val="50000"/>
                  </a:schemeClr>
                </a:solidFill>
              </a:rPr>
              <a:t>the Insured premises had previous loss / claim history under any section. </a:t>
            </a:r>
          </a:p>
          <a:p>
            <a:r>
              <a:rPr lang="en-US" sz="2000" dirty="0" smtClean="0">
                <a:solidFill>
                  <a:schemeClr val="bg1">
                    <a:lumMod val="50000"/>
                  </a:schemeClr>
                </a:solidFill>
              </a:rPr>
              <a:t>– Any </a:t>
            </a:r>
            <a:r>
              <a:rPr lang="en-US" sz="2000" dirty="0">
                <a:solidFill>
                  <a:schemeClr val="bg1">
                    <a:lumMod val="50000"/>
                  </a:schemeClr>
                </a:solidFill>
              </a:rPr>
              <a:t>proposal that exceeds predefined limits under one or more section as below or any terms and condition which is out of scope of PACKAGE underwriting guidelines. </a:t>
            </a:r>
          </a:p>
          <a:p>
            <a:endParaRPr lang="en-US" sz="2000" i="1" dirty="0" smtClean="0">
              <a:solidFill>
                <a:schemeClr val="bg1">
                  <a:lumMod val="50000"/>
                </a:schemeClr>
              </a:solidFill>
            </a:endParaRPr>
          </a:p>
          <a:p>
            <a:r>
              <a:rPr lang="en-US" sz="2000" i="1" dirty="0" smtClean="0">
                <a:solidFill>
                  <a:schemeClr val="bg1">
                    <a:lumMod val="50000"/>
                  </a:schemeClr>
                </a:solidFill>
              </a:rPr>
              <a:t>Please </a:t>
            </a:r>
            <a:r>
              <a:rPr lang="en-US" sz="2000" i="1" dirty="0">
                <a:solidFill>
                  <a:schemeClr val="bg1">
                    <a:lumMod val="50000"/>
                  </a:schemeClr>
                </a:solidFill>
              </a:rPr>
              <a:t>refer to UW guidelines for further details </a:t>
            </a:r>
            <a:endParaRPr lang="en-US" sz="1800" b="1" dirty="0">
              <a:solidFill>
                <a:schemeClr val="bg1">
                  <a:lumMod val="50000"/>
                </a:schemeClr>
              </a:solidFill>
            </a:endParaRPr>
          </a:p>
        </p:txBody>
      </p:sp>
      <p:sp>
        <p:nvSpPr>
          <p:cNvPr id="8" name="Title 1"/>
          <p:cNvSpPr txBox="1">
            <a:spLocks/>
          </p:cNvSpPr>
          <p:nvPr/>
        </p:nvSpPr>
        <p:spPr>
          <a:xfrm>
            <a:off x="347300" y="44624"/>
            <a:ext cx="8653856" cy="857256"/>
          </a:xfrm>
          <a:prstGeom prst="rect">
            <a:avLst/>
          </a:prstGeom>
        </p:spPr>
        <p:txBody>
          <a:bodyPr>
            <a:noAutofit/>
          </a:bodyPr>
          <a:lstStyle/>
          <a:p>
            <a:r>
              <a:rPr lang="en-US" sz="3200" b="1" dirty="0" smtClean="0">
                <a:solidFill>
                  <a:srgbClr val="C00000"/>
                </a:solidFill>
              </a:rPr>
              <a:t>UW </a:t>
            </a:r>
            <a:r>
              <a:rPr lang="en-US" sz="3200" b="1" dirty="0">
                <a:solidFill>
                  <a:srgbClr val="C00000"/>
                </a:solidFill>
              </a:rPr>
              <a:t>Approval </a:t>
            </a:r>
            <a:r>
              <a:rPr lang="en-US" sz="3200" b="1" dirty="0" smtClean="0">
                <a:solidFill>
                  <a:srgbClr val="C00000"/>
                </a:solidFill>
              </a:rPr>
              <a:t>Required </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259412288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56939" y="1196752"/>
            <a:ext cx="8391525" cy="4378325"/>
          </a:xfrm>
        </p:spPr>
        <p:txBody>
          <a:bodyPr>
            <a:noAutofit/>
          </a:bodyPr>
          <a:lstStyle/>
          <a:p>
            <a:r>
              <a:rPr lang="en-US" sz="2000" dirty="0" smtClean="0">
                <a:solidFill>
                  <a:schemeClr val="bg1">
                    <a:lumMod val="50000"/>
                  </a:schemeClr>
                </a:solidFill>
              </a:rPr>
              <a:t>•</a:t>
            </a:r>
            <a:r>
              <a:rPr lang="en-US" sz="2000" dirty="0">
                <a:solidFill>
                  <a:schemeClr val="bg1">
                    <a:lumMod val="50000"/>
                  </a:schemeClr>
                </a:solidFill>
              </a:rPr>
              <a:t>Sectional Discounts </a:t>
            </a:r>
          </a:p>
          <a:p>
            <a:r>
              <a:rPr lang="en-US" sz="2000" dirty="0">
                <a:solidFill>
                  <a:schemeClr val="bg1">
                    <a:lumMod val="50000"/>
                  </a:schemeClr>
                </a:solidFill>
              </a:rPr>
              <a:t>–Section I and II are compulsory. </a:t>
            </a:r>
          </a:p>
          <a:p>
            <a:r>
              <a:rPr lang="en-US" sz="2000" dirty="0">
                <a:solidFill>
                  <a:schemeClr val="bg1">
                    <a:lumMod val="50000"/>
                  </a:schemeClr>
                </a:solidFill>
              </a:rPr>
              <a:t>–Discounts shall be allowed (on non tariff sections) for opting more sections as under: </a:t>
            </a:r>
          </a:p>
          <a:p>
            <a:r>
              <a:rPr lang="en-US" sz="2000" dirty="0">
                <a:solidFill>
                  <a:schemeClr val="bg1">
                    <a:lumMod val="50000"/>
                  </a:schemeClr>
                </a:solidFill>
              </a:rPr>
              <a:t>•More than 2 sections and Up to 5 sections: 5% </a:t>
            </a:r>
          </a:p>
          <a:p>
            <a:r>
              <a:rPr lang="en-US" sz="2000" dirty="0">
                <a:solidFill>
                  <a:schemeClr val="bg1">
                    <a:lumMod val="50000"/>
                  </a:schemeClr>
                </a:solidFill>
              </a:rPr>
              <a:t>•More than 6 sections and Up to 8 sections: 10% </a:t>
            </a:r>
          </a:p>
          <a:p>
            <a:r>
              <a:rPr lang="en-US" sz="2000" dirty="0">
                <a:solidFill>
                  <a:schemeClr val="bg1">
                    <a:lumMod val="50000"/>
                  </a:schemeClr>
                </a:solidFill>
              </a:rPr>
              <a:t>•More than 9 sections and up to 10 sections: 15% </a:t>
            </a:r>
          </a:p>
          <a:p>
            <a:r>
              <a:rPr lang="en-US" sz="2000" dirty="0">
                <a:solidFill>
                  <a:schemeClr val="bg1">
                    <a:lumMod val="50000"/>
                  </a:schemeClr>
                </a:solidFill>
              </a:rPr>
              <a:t>•More than 11 sections: 20% </a:t>
            </a:r>
          </a:p>
          <a:p>
            <a:r>
              <a:rPr lang="en-US" sz="2000" dirty="0">
                <a:solidFill>
                  <a:schemeClr val="bg1">
                    <a:lumMod val="50000"/>
                  </a:schemeClr>
                </a:solidFill>
              </a:rPr>
              <a:t>•Discount on Tariff Covers </a:t>
            </a:r>
          </a:p>
          <a:p>
            <a:r>
              <a:rPr lang="en-US" sz="2000" dirty="0">
                <a:solidFill>
                  <a:schemeClr val="bg1">
                    <a:lumMod val="50000"/>
                  </a:schemeClr>
                </a:solidFill>
              </a:rPr>
              <a:t>–We can allow discount up to 40% on tariff covers </a:t>
            </a:r>
          </a:p>
        </p:txBody>
      </p:sp>
      <p:sp>
        <p:nvSpPr>
          <p:cNvPr id="8" name="Title 1"/>
          <p:cNvSpPr txBox="1">
            <a:spLocks/>
          </p:cNvSpPr>
          <p:nvPr/>
        </p:nvSpPr>
        <p:spPr>
          <a:xfrm>
            <a:off x="347300" y="44624"/>
            <a:ext cx="8653856" cy="857256"/>
          </a:xfrm>
          <a:prstGeom prst="rect">
            <a:avLst/>
          </a:prstGeom>
        </p:spPr>
        <p:txBody>
          <a:bodyPr>
            <a:noAutofit/>
          </a:bodyPr>
          <a:lstStyle/>
          <a:p>
            <a:r>
              <a:rPr lang="en-US" sz="3200" b="1" dirty="0" smtClean="0">
                <a:solidFill>
                  <a:srgbClr val="C00000"/>
                </a:solidFill>
              </a:rPr>
              <a:t>Discounts</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383560631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064549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56939" y="1412776"/>
            <a:ext cx="8391525" cy="4378325"/>
          </a:xfrm>
        </p:spPr>
        <p:txBody>
          <a:bodyPr>
            <a:noAutofit/>
          </a:bodyPr>
          <a:lstStyle/>
          <a:p>
            <a:r>
              <a:rPr lang="en-US" sz="2000" dirty="0" smtClean="0">
                <a:solidFill>
                  <a:schemeClr val="bg1">
                    <a:lumMod val="50000"/>
                  </a:schemeClr>
                </a:solidFill>
              </a:rPr>
              <a:t>• </a:t>
            </a:r>
            <a:r>
              <a:rPr lang="en-US" sz="2000" b="1" dirty="0" smtClean="0">
                <a:solidFill>
                  <a:schemeClr val="bg1">
                    <a:lumMod val="50000"/>
                  </a:schemeClr>
                </a:solidFill>
              </a:rPr>
              <a:t>Fire </a:t>
            </a:r>
            <a:r>
              <a:rPr lang="en-US" sz="2000" b="1" dirty="0">
                <a:solidFill>
                  <a:schemeClr val="bg1">
                    <a:lumMod val="50000"/>
                  </a:schemeClr>
                </a:solidFill>
              </a:rPr>
              <a:t>and Special Perils </a:t>
            </a:r>
            <a:endParaRPr lang="en-US" sz="2000" dirty="0">
              <a:solidFill>
                <a:schemeClr val="bg1">
                  <a:lumMod val="50000"/>
                </a:schemeClr>
              </a:solidFill>
            </a:endParaRPr>
          </a:p>
          <a:p>
            <a:r>
              <a:rPr lang="en-US" sz="2000" dirty="0" smtClean="0">
                <a:solidFill>
                  <a:schemeClr val="bg1">
                    <a:lumMod val="50000"/>
                  </a:schemeClr>
                </a:solidFill>
              </a:rPr>
              <a:t>• </a:t>
            </a:r>
            <a:r>
              <a:rPr lang="en-US" sz="2000" b="1" dirty="0" smtClean="0">
                <a:solidFill>
                  <a:schemeClr val="bg1">
                    <a:lumMod val="50000"/>
                  </a:schemeClr>
                </a:solidFill>
              </a:rPr>
              <a:t>Burglary </a:t>
            </a:r>
            <a:r>
              <a:rPr lang="en-US" sz="2000" b="1" dirty="0">
                <a:solidFill>
                  <a:schemeClr val="bg1">
                    <a:lumMod val="50000"/>
                  </a:schemeClr>
                </a:solidFill>
              </a:rPr>
              <a:t>&amp; Housebreaking </a:t>
            </a:r>
            <a:endParaRPr lang="en-US" sz="2000" dirty="0">
              <a:solidFill>
                <a:schemeClr val="bg1">
                  <a:lumMod val="50000"/>
                </a:schemeClr>
              </a:solidFill>
            </a:endParaRPr>
          </a:p>
          <a:p>
            <a:r>
              <a:rPr lang="en-US" sz="2000" dirty="0" smtClean="0">
                <a:solidFill>
                  <a:schemeClr val="bg1">
                    <a:lumMod val="50000"/>
                  </a:schemeClr>
                </a:solidFill>
              </a:rPr>
              <a:t>• </a:t>
            </a:r>
            <a:r>
              <a:rPr lang="en-US" sz="2000" b="1" dirty="0" smtClean="0">
                <a:solidFill>
                  <a:schemeClr val="bg1">
                    <a:lumMod val="50000"/>
                  </a:schemeClr>
                </a:solidFill>
              </a:rPr>
              <a:t>Electronic </a:t>
            </a:r>
            <a:r>
              <a:rPr lang="en-US" sz="2000" b="1" dirty="0">
                <a:solidFill>
                  <a:schemeClr val="bg1">
                    <a:lumMod val="50000"/>
                  </a:schemeClr>
                </a:solidFill>
              </a:rPr>
              <a:t>Equipment </a:t>
            </a:r>
            <a:endParaRPr lang="en-US" sz="2000" dirty="0">
              <a:solidFill>
                <a:schemeClr val="bg1">
                  <a:lumMod val="50000"/>
                </a:schemeClr>
              </a:solidFill>
            </a:endParaRPr>
          </a:p>
          <a:p>
            <a:r>
              <a:rPr lang="en-US" sz="2000" dirty="0" smtClean="0">
                <a:solidFill>
                  <a:schemeClr val="bg1">
                    <a:lumMod val="50000"/>
                  </a:schemeClr>
                </a:solidFill>
              </a:rPr>
              <a:t>• </a:t>
            </a:r>
            <a:r>
              <a:rPr lang="en-US" sz="2000" b="1" dirty="0" smtClean="0">
                <a:solidFill>
                  <a:schemeClr val="bg1">
                    <a:lumMod val="50000"/>
                  </a:schemeClr>
                </a:solidFill>
              </a:rPr>
              <a:t>Machinery </a:t>
            </a:r>
            <a:r>
              <a:rPr lang="en-US" sz="2000" b="1" dirty="0">
                <a:solidFill>
                  <a:schemeClr val="bg1">
                    <a:lumMod val="50000"/>
                  </a:schemeClr>
                </a:solidFill>
              </a:rPr>
              <a:t>Breakdown </a:t>
            </a:r>
            <a:endParaRPr lang="en-US" sz="2000" dirty="0">
              <a:solidFill>
                <a:schemeClr val="bg1">
                  <a:lumMod val="50000"/>
                </a:schemeClr>
              </a:solidFill>
            </a:endParaRPr>
          </a:p>
          <a:p>
            <a:r>
              <a:rPr lang="en-US" sz="2000" dirty="0" smtClean="0">
                <a:solidFill>
                  <a:schemeClr val="bg1">
                    <a:lumMod val="50000"/>
                  </a:schemeClr>
                </a:solidFill>
              </a:rPr>
              <a:t>• </a:t>
            </a:r>
            <a:r>
              <a:rPr lang="en-US" sz="2000" b="1" dirty="0" smtClean="0">
                <a:solidFill>
                  <a:schemeClr val="bg1">
                    <a:lumMod val="50000"/>
                  </a:schemeClr>
                </a:solidFill>
              </a:rPr>
              <a:t>All </a:t>
            </a:r>
            <a:r>
              <a:rPr lang="en-US" sz="2000" b="1" dirty="0">
                <a:solidFill>
                  <a:schemeClr val="bg1">
                    <a:lumMod val="50000"/>
                  </a:schemeClr>
                </a:solidFill>
              </a:rPr>
              <a:t>Risks for Portable Equipment </a:t>
            </a:r>
            <a:endParaRPr lang="en-US" sz="2000" dirty="0">
              <a:solidFill>
                <a:schemeClr val="bg1">
                  <a:lumMod val="50000"/>
                </a:schemeClr>
              </a:solidFill>
            </a:endParaRPr>
          </a:p>
          <a:p>
            <a:r>
              <a:rPr lang="en-US" sz="2000" dirty="0" smtClean="0">
                <a:solidFill>
                  <a:schemeClr val="bg1">
                    <a:lumMod val="50000"/>
                  </a:schemeClr>
                </a:solidFill>
              </a:rPr>
              <a:t>• </a:t>
            </a:r>
            <a:r>
              <a:rPr lang="en-US" sz="2000" b="1" dirty="0" smtClean="0">
                <a:solidFill>
                  <a:schemeClr val="bg1">
                    <a:lumMod val="50000"/>
                  </a:schemeClr>
                </a:solidFill>
              </a:rPr>
              <a:t>Personal </a:t>
            </a:r>
            <a:r>
              <a:rPr lang="en-US" sz="2000" b="1" dirty="0">
                <a:solidFill>
                  <a:schemeClr val="bg1">
                    <a:lumMod val="50000"/>
                  </a:schemeClr>
                </a:solidFill>
              </a:rPr>
              <a:t>Accident </a:t>
            </a:r>
            <a:endParaRPr lang="en-US" sz="2000" b="1" dirty="0" smtClean="0">
              <a:solidFill>
                <a:schemeClr val="bg1">
                  <a:lumMod val="50000"/>
                </a:schemeClr>
              </a:solidFill>
            </a:endParaRPr>
          </a:p>
          <a:p>
            <a:r>
              <a:rPr lang="en-US" sz="2000" dirty="0" smtClean="0">
                <a:solidFill>
                  <a:schemeClr val="bg1">
                    <a:lumMod val="50000"/>
                  </a:schemeClr>
                </a:solidFill>
              </a:rPr>
              <a:t>• </a:t>
            </a:r>
            <a:r>
              <a:rPr lang="en-US" sz="2000" b="1" dirty="0" smtClean="0">
                <a:solidFill>
                  <a:schemeClr val="bg1">
                    <a:lumMod val="50000"/>
                  </a:schemeClr>
                </a:solidFill>
              </a:rPr>
              <a:t>Workmen’s </a:t>
            </a:r>
            <a:r>
              <a:rPr lang="en-US" sz="2000" b="1" dirty="0">
                <a:solidFill>
                  <a:schemeClr val="bg1">
                    <a:lumMod val="50000"/>
                  </a:schemeClr>
                </a:solidFill>
              </a:rPr>
              <a:t>Compensation </a:t>
            </a:r>
            <a:endParaRPr lang="en-US" sz="2000" dirty="0">
              <a:solidFill>
                <a:schemeClr val="bg1">
                  <a:lumMod val="50000"/>
                </a:schemeClr>
              </a:solidFill>
            </a:endParaRPr>
          </a:p>
          <a:p>
            <a:r>
              <a:rPr lang="en-US" sz="2000" dirty="0" smtClean="0">
                <a:solidFill>
                  <a:schemeClr val="bg1">
                    <a:lumMod val="50000"/>
                  </a:schemeClr>
                </a:solidFill>
              </a:rPr>
              <a:t>• </a:t>
            </a:r>
            <a:r>
              <a:rPr lang="en-US" sz="2000" b="1" dirty="0" smtClean="0">
                <a:solidFill>
                  <a:schemeClr val="bg1">
                    <a:lumMod val="50000"/>
                  </a:schemeClr>
                </a:solidFill>
              </a:rPr>
              <a:t>Public </a:t>
            </a:r>
            <a:r>
              <a:rPr lang="en-US" sz="2000" b="1" dirty="0">
                <a:solidFill>
                  <a:schemeClr val="bg1">
                    <a:lumMod val="50000"/>
                  </a:schemeClr>
                </a:solidFill>
              </a:rPr>
              <a:t>Liability </a:t>
            </a:r>
            <a:endParaRPr lang="en-US" sz="2000" dirty="0">
              <a:solidFill>
                <a:schemeClr val="bg1">
                  <a:lumMod val="50000"/>
                </a:schemeClr>
              </a:solidFill>
            </a:endParaRPr>
          </a:p>
          <a:p>
            <a:r>
              <a:rPr lang="en-US" sz="2000" dirty="0" smtClean="0">
                <a:solidFill>
                  <a:schemeClr val="bg1">
                    <a:lumMod val="50000"/>
                  </a:schemeClr>
                </a:solidFill>
              </a:rPr>
              <a:t>• </a:t>
            </a:r>
            <a:r>
              <a:rPr lang="en-US" sz="2000" b="1" dirty="0" smtClean="0">
                <a:solidFill>
                  <a:schemeClr val="bg1">
                    <a:lumMod val="50000"/>
                  </a:schemeClr>
                </a:solidFill>
              </a:rPr>
              <a:t>Plate </a:t>
            </a:r>
            <a:r>
              <a:rPr lang="en-US" sz="2000" b="1" dirty="0">
                <a:solidFill>
                  <a:schemeClr val="bg1">
                    <a:lumMod val="50000"/>
                  </a:schemeClr>
                </a:solidFill>
              </a:rPr>
              <a:t>Glass </a:t>
            </a:r>
            <a:endParaRPr lang="en-US" sz="2000" dirty="0">
              <a:solidFill>
                <a:schemeClr val="bg1">
                  <a:lumMod val="50000"/>
                </a:schemeClr>
              </a:solidFill>
            </a:endParaRPr>
          </a:p>
          <a:p>
            <a:r>
              <a:rPr lang="en-US" sz="2000" dirty="0" smtClean="0">
                <a:solidFill>
                  <a:schemeClr val="bg1">
                    <a:lumMod val="50000"/>
                  </a:schemeClr>
                </a:solidFill>
              </a:rPr>
              <a:t>• </a:t>
            </a:r>
            <a:r>
              <a:rPr lang="en-US" sz="2000" b="1" dirty="0" smtClean="0">
                <a:solidFill>
                  <a:schemeClr val="bg1">
                    <a:lumMod val="50000"/>
                  </a:schemeClr>
                </a:solidFill>
              </a:rPr>
              <a:t>Money </a:t>
            </a:r>
            <a:r>
              <a:rPr lang="en-US" sz="2000" b="1" dirty="0">
                <a:solidFill>
                  <a:schemeClr val="bg1">
                    <a:lumMod val="50000"/>
                  </a:schemeClr>
                </a:solidFill>
              </a:rPr>
              <a:t>Insurance </a:t>
            </a:r>
            <a:endParaRPr lang="en-US" sz="2000" dirty="0">
              <a:solidFill>
                <a:schemeClr val="bg1">
                  <a:lumMod val="50000"/>
                </a:schemeClr>
              </a:solidFill>
            </a:endParaRPr>
          </a:p>
          <a:p>
            <a:r>
              <a:rPr lang="en-US" sz="2000" dirty="0" smtClean="0">
                <a:solidFill>
                  <a:schemeClr val="bg1">
                    <a:lumMod val="50000"/>
                  </a:schemeClr>
                </a:solidFill>
              </a:rPr>
              <a:t>• </a:t>
            </a:r>
            <a:r>
              <a:rPr lang="en-US" sz="2000" b="1" dirty="0" smtClean="0">
                <a:solidFill>
                  <a:schemeClr val="bg1">
                    <a:lumMod val="50000"/>
                  </a:schemeClr>
                </a:solidFill>
              </a:rPr>
              <a:t>Fidelity </a:t>
            </a:r>
            <a:r>
              <a:rPr lang="en-US" sz="2000" b="1" dirty="0">
                <a:solidFill>
                  <a:schemeClr val="bg1">
                    <a:lumMod val="50000"/>
                  </a:schemeClr>
                </a:solidFill>
              </a:rPr>
              <a:t>Guarantee </a:t>
            </a:r>
            <a:endParaRPr lang="en-US" sz="2000" dirty="0">
              <a:solidFill>
                <a:schemeClr val="bg1">
                  <a:lumMod val="50000"/>
                </a:schemeClr>
              </a:solidFill>
            </a:endParaRPr>
          </a:p>
          <a:p>
            <a:r>
              <a:rPr lang="en-US" sz="2000" dirty="0" smtClean="0">
                <a:solidFill>
                  <a:schemeClr val="bg1">
                    <a:lumMod val="50000"/>
                  </a:schemeClr>
                </a:solidFill>
              </a:rPr>
              <a:t>• </a:t>
            </a:r>
            <a:r>
              <a:rPr lang="en-US" sz="2000" b="1" dirty="0" smtClean="0">
                <a:solidFill>
                  <a:schemeClr val="bg1">
                    <a:lumMod val="50000"/>
                  </a:schemeClr>
                </a:solidFill>
              </a:rPr>
              <a:t>Neon </a:t>
            </a:r>
            <a:r>
              <a:rPr lang="en-US" sz="2000" b="1" dirty="0">
                <a:solidFill>
                  <a:schemeClr val="bg1">
                    <a:lumMod val="50000"/>
                  </a:schemeClr>
                </a:solidFill>
              </a:rPr>
              <a:t>Sign/Glow Sign </a:t>
            </a:r>
            <a:endParaRPr lang="en-US" sz="2000" dirty="0">
              <a:solidFill>
                <a:schemeClr val="bg1">
                  <a:lumMod val="50000"/>
                </a:schemeClr>
              </a:solidFill>
            </a:endParaRPr>
          </a:p>
          <a:p>
            <a:endParaRPr lang="en-US" sz="1800" dirty="0"/>
          </a:p>
        </p:txBody>
      </p:sp>
      <p:sp>
        <p:nvSpPr>
          <p:cNvPr id="5" name="Title 1"/>
          <p:cNvSpPr txBox="1">
            <a:spLocks/>
          </p:cNvSpPr>
          <p:nvPr/>
        </p:nvSpPr>
        <p:spPr>
          <a:xfrm>
            <a:off x="347300" y="44624"/>
            <a:ext cx="8653856" cy="857256"/>
          </a:xfrm>
          <a:prstGeom prst="rect">
            <a:avLst/>
          </a:prstGeom>
        </p:spPr>
        <p:txBody>
          <a:bodyPr>
            <a:noAutofit/>
          </a:bodyPr>
          <a:lstStyle/>
          <a:p>
            <a:r>
              <a:rPr lang="en-US" sz="3200" b="1" dirty="0" smtClean="0">
                <a:solidFill>
                  <a:srgbClr val="C00000"/>
                </a:solidFill>
              </a:rPr>
              <a:t>What does this policy cover?</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22883211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56939" y="1412776"/>
            <a:ext cx="8391525" cy="4378325"/>
          </a:xfrm>
        </p:spPr>
        <p:txBody>
          <a:bodyPr>
            <a:noAutofit/>
          </a:bodyPr>
          <a:lstStyle/>
          <a:p>
            <a:endParaRPr lang="en-US" sz="2000" dirty="0">
              <a:solidFill>
                <a:schemeClr val="bg1">
                  <a:lumMod val="50000"/>
                </a:schemeClr>
              </a:solidFill>
            </a:endParaRPr>
          </a:p>
          <a:p>
            <a:r>
              <a:rPr lang="en-US" sz="2000" dirty="0" smtClean="0">
                <a:solidFill>
                  <a:schemeClr val="bg1">
                    <a:lumMod val="50000"/>
                  </a:schemeClr>
                </a:solidFill>
              </a:rPr>
              <a:t>• </a:t>
            </a:r>
            <a:r>
              <a:rPr lang="en-US" sz="2000" b="1" dirty="0" smtClean="0">
                <a:solidFill>
                  <a:schemeClr val="bg1">
                    <a:lumMod val="50000"/>
                  </a:schemeClr>
                </a:solidFill>
              </a:rPr>
              <a:t>Building </a:t>
            </a:r>
            <a:r>
              <a:rPr lang="en-US" sz="2000" b="1" dirty="0">
                <a:solidFill>
                  <a:schemeClr val="bg1">
                    <a:lumMod val="50000"/>
                  </a:schemeClr>
                </a:solidFill>
              </a:rPr>
              <a:t>:</a:t>
            </a:r>
            <a:r>
              <a:rPr lang="en-US" sz="2000" dirty="0">
                <a:solidFill>
                  <a:schemeClr val="bg1">
                    <a:lumMod val="50000"/>
                  </a:schemeClr>
                </a:solidFill>
              </a:rPr>
              <a:t>This covers the Super Structure and Permanent Fixtures of the Petrol Station </a:t>
            </a:r>
          </a:p>
          <a:p>
            <a:r>
              <a:rPr lang="en-US" sz="2000" dirty="0">
                <a:solidFill>
                  <a:schemeClr val="bg1">
                    <a:lumMod val="50000"/>
                  </a:schemeClr>
                </a:solidFill>
              </a:rPr>
              <a:t>–The structure insured for the amount of money it would cost to reconstruct, i.e. the reinstatement value. </a:t>
            </a:r>
          </a:p>
          <a:p>
            <a:endParaRPr lang="en-US" sz="2000" dirty="0">
              <a:solidFill>
                <a:schemeClr val="bg1">
                  <a:lumMod val="50000"/>
                </a:schemeClr>
              </a:solidFill>
            </a:endParaRPr>
          </a:p>
          <a:p>
            <a:r>
              <a:rPr lang="en-US" sz="2000" dirty="0" smtClean="0">
                <a:solidFill>
                  <a:schemeClr val="bg1">
                    <a:lumMod val="50000"/>
                  </a:schemeClr>
                </a:solidFill>
              </a:rPr>
              <a:t>• </a:t>
            </a:r>
            <a:r>
              <a:rPr lang="en-US" sz="2000" b="1" dirty="0" smtClean="0">
                <a:solidFill>
                  <a:schemeClr val="bg1">
                    <a:lumMod val="50000"/>
                  </a:schemeClr>
                </a:solidFill>
              </a:rPr>
              <a:t>Contents </a:t>
            </a:r>
            <a:r>
              <a:rPr lang="en-US" sz="2000" b="1" dirty="0">
                <a:solidFill>
                  <a:schemeClr val="bg1">
                    <a:lumMod val="50000"/>
                  </a:schemeClr>
                </a:solidFill>
              </a:rPr>
              <a:t>: </a:t>
            </a:r>
            <a:r>
              <a:rPr lang="en-US" sz="2000" dirty="0">
                <a:solidFill>
                  <a:schemeClr val="bg1">
                    <a:lumMod val="50000"/>
                  </a:schemeClr>
                </a:solidFill>
              </a:rPr>
              <a:t>This covers the loss or damage to the contents inside the Petrol Station premises. </a:t>
            </a:r>
          </a:p>
          <a:p>
            <a:r>
              <a:rPr lang="en-US" sz="2000" dirty="0">
                <a:solidFill>
                  <a:schemeClr val="bg1">
                    <a:lumMod val="50000"/>
                  </a:schemeClr>
                </a:solidFill>
              </a:rPr>
              <a:t>–The contents are covered on market value basis. </a:t>
            </a:r>
          </a:p>
          <a:p>
            <a:endParaRPr lang="en-US" sz="1800" dirty="0"/>
          </a:p>
        </p:txBody>
      </p:sp>
      <p:sp>
        <p:nvSpPr>
          <p:cNvPr id="8" name="Title 1"/>
          <p:cNvSpPr txBox="1">
            <a:spLocks/>
          </p:cNvSpPr>
          <p:nvPr/>
        </p:nvSpPr>
        <p:spPr>
          <a:xfrm>
            <a:off x="347300" y="44624"/>
            <a:ext cx="8653856" cy="857256"/>
          </a:xfrm>
          <a:prstGeom prst="rect">
            <a:avLst/>
          </a:prstGeom>
        </p:spPr>
        <p:txBody>
          <a:bodyPr>
            <a:noAutofit/>
          </a:bodyPr>
          <a:lstStyle/>
          <a:p>
            <a:r>
              <a:rPr lang="en-US" sz="3200" b="1" dirty="0" smtClean="0">
                <a:solidFill>
                  <a:srgbClr val="C00000"/>
                </a:solidFill>
              </a:rPr>
              <a:t>Fire Insurance of the Building and Contents</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27062159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56939" y="1196752"/>
            <a:ext cx="8391525" cy="4378325"/>
          </a:xfrm>
        </p:spPr>
        <p:txBody>
          <a:bodyPr>
            <a:noAutofit/>
          </a:bodyPr>
          <a:lstStyle/>
          <a:p>
            <a:r>
              <a:rPr lang="en-US" sz="2000" b="1" dirty="0" smtClean="0">
                <a:solidFill>
                  <a:schemeClr val="bg1">
                    <a:lumMod val="50000"/>
                  </a:schemeClr>
                </a:solidFill>
              </a:rPr>
              <a:t>• Fire </a:t>
            </a:r>
            <a:endParaRPr lang="en-US" sz="2000" b="1" dirty="0">
              <a:solidFill>
                <a:schemeClr val="bg1">
                  <a:lumMod val="50000"/>
                </a:schemeClr>
              </a:solidFill>
            </a:endParaRPr>
          </a:p>
          <a:p>
            <a:r>
              <a:rPr lang="en-US" sz="2000" b="1" dirty="0" smtClean="0">
                <a:solidFill>
                  <a:schemeClr val="bg1">
                    <a:lumMod val="50000"/>
                  </a:schemeClr>
                </a:solidFill>
              </a:rPr>
              <a:t>• Lightning </a:t>
            </a:r>
            <a:endParaRPr lang="en-US" sz="2000" b="1" dirty="0">
              <a:solidFill>
                <a:schemeClr val="bg1">
                  <a:lumMod val="50000"/>
                </a:schemeClr>
              </a:solidFill>
            </a:endParaRPr>
          </a:p>
          <a:p>
            <a:r>
              <a:rPr lang="en-US" sz="2000" b="1" dirty="0" smtClean="0">
                <a:solidFill>
                  <a:schemeClr val="bg1">
                    <a:lumMod val="50000"/>
                  </a:schemeClr>
                </a:solidFill>
              </a:rPr>
              <a:t>• Explosion/Implosion </a:t>
            </a:r>
            <a:endParaRPr lang="en-US" sz="2000" b="1" dirty="0">
              <a:solidFill>
                <a:schemeClr val="bg1">
                  <a:lumMod val="50000"/>
                </a:schemeClr>
              </a:solidFill>
            </a:endParaRPr>
          </a:p>
          <a:p>
            <a:r>
              <a:rPr lang="en-US" sz="2000" b="1" dirty="0" smtClean="0">
                <a:solidFill>
                  <a:schemeClr val="bg1">
                    <a:lumMod val="50000"/>
                  </a:schemeClr>
                </a:solidFill>
              </a:rPr>
              <a:t>• Aircraft </a:t>
            </a:r>
            <a:r>
              <a:rPr lang="en-US" sz="2000" b="1" dirty="0">
                <a:solidFill>
                  <a:schemeClr val="bg1">
                    <a:lumMod val="50000"/>
                  </a:schemeClr>
                </a:solidFill>
              </a:rPr>
              <a:t>damage </a:t>
            </a:r>
          </a:p>
          <a:p>
            <a:r>
              <a:rPr lang="en-US" sz="2000" b="1" dirty="0" smtClean="0">
                <a:solidFill>
                  <a:schemeClr val="bg1">
                    <a:lumMod val="50000"/>
                  </a:schemeClr>
                </a:solidFill>
              </a:rPr>
              <a:t>• Impact </a:t>
            </a:r>
            <a:r>
              <a:rPr lang="en-US" sz="2000" b="1" dirty="0">
                <a:solidFill>
                  <a:schemeClr val="bg1">
                    <a:lumMod val="50000"/>
                  </a:schemeClr>
                </a:solidFill>
              </a:rPr>
              <a:t>damage from rail/road vehicle or animal </a:t>
            </a:r>
          </a:p>
          <a:p>
            <a:r>
              <a:rPr lang="en-US" sz="2000" b="1" dirty="0" smtClean="0">
                <a:solidFill>
                  <a:schemeClr val="bg1">
                    <a:lumMod val="50000"/>
                  </a:schemeClr>
                </a:solidFill>
              </a:rPr>
              <a:t>• Riot</a:t>
            </a:r>
            <a:r>
              <a:rPr lang="en-US" sz="2000" b="1" dirty="0">
                <a:solidFill>
                  <a:schemeClr val="bg1">
                    <a:lumMod val="50000"/>
                  </a:schemeClr>
                </a:solidFill>
              </a:rPr>
              <a:t>, Strike, Malicious Damage </a:t>
            </a:r>
          </a:p>
          <a:p>
            <a:r>
              <a:rPr lang="en-US" sz="2000" b="1" dirty="0" smtClean="0">
                <a:solidFill>
                  <a:schemeClr val="bg1">
                    <a:lumMod val="50000"/>
                  </a:schemeClr>
                </a:solidFill>
              </a:rPr>
              <a:t>• Storm</a:t>
            </a:r>
            <a:r>
              <a:rPr lang="en-US" sz="2000" b="1" dirty="0">
                <a:solidFill>
                  <a:schemeClr val="bg1">
                    <a:lumMod val="50000"/>
                  </a:schemeClr>
                </a:solidFill>
              </a:rPr>
              <a:t>, Cyclone, Tempest, Flood and Inundation. </a:t>
            </a:r>
          </a:p>
          <a:p>
            <a:r>
              <a:rPr lang="en-US" sz="2000" b="1" dirty="0" smtClean="0">
                <a:solidFill>
                  <a:schemeClr val="bg1">
                    <a:lumMod val="50000"/>
                  </a:schemeClr>
                </a:solidFill>
              </a:rPr>
              <a:t>• Subsidence </a:t>
            </a:r>
            <a:r>
              <a:rPr lang="en-US" sz="2000" b="1" dirty="0">
                <a:solidFill>
                  <a:schemeClr val="bg1">
                    <a:lumMod val="50000"/>
                  </a:schemeClr>
                </a:solidFill>
              </a:rPr>
              <a:t>and Landslide including rockslide </a:t>
            </a:r>
          </a:p>
          <a:p>
            <a:r>
              <a:rPr lang="en-US" sz="2000" b="1" dirty="0" smtClean="0">
                <a:solidFill>
                  <a:schemeClr val="bg1">
                    <a:lumMod val="50000"/>
                  </a:schemeClr>
                </a:solidFill>
              </a:rPr>
              <a:t>• Missile </a:t>
            </a:r>
            <a:r>
              <a:rPr lang="en-US" sz="2000" b="1" dirty="0">
                <a:solidFill>
                  <a:schemeClr val="bg1">
                    <a:lumMod val="50000"/>
                  </a:schemeClr>
                </a:solidFill>
              </a:rPr>
              <a:t>testing operations </a:t>
            </a:r>
          </a:p>
          <a:p>
            <a:r>
              <a:rPr lang="en-US" sz="2000" b="1" dirty="0" smtClean="0">
                <a:solidFill>
                  <a:schemeClr val="bg1">
                    <a:lumMod val="50000"/>
                  </a:schemeClr>
                </a:solidFill>
              </a:rPr>
              <a:t>• Leakage </a:t>
            </a:r>
            <a:r>
              <a:rPr lang="en-US" sz="2000" b="1" dirty="0">
                <a:solidFill>
                  <a:schemeClr val="bg1">
                    <a:lumMod val="50000"/>
                  </a:schemeClr>
                </a:solidFill>
              </a:rPr>
              <a:t>from automatic sprinkler installations </a:t>
            </a:r>
          </a:p>
          <a:p>
            <a:r>
              <a:rPr lang="en-US" sz="2000" b="1" dirty="0" smtClean="0">
                <a:solidFill>
                  <a:schemeClr val="bg1">
                    <a:lumMod val="50000"/>
                  </a:schemeClr>
                </a:solidFill>
              </a:rPr>
              <a:t>• Bursting </a:t>
            </a:r>
            <a:r>
              <a:rPr lang="en-US" sz="2000" b="1" dirty="0">
                <a:solidFill>
                  <a:schemeClr val="bg1">
                    <a:lumMod val="50000"/>
                  </a:schemeClr>
                </a:solidFill>
              </a:rPr>
              <a:t>and/or overflowing of Water Tanks, Apparatus and Pipes </a:t>
            </a:r>
          </a:p>
          <a:p>
            <a:r>
              <a:rPr lang="en-US" sz="2000" b="1" dirty="0" smtClean="0">
                <a:solidFill>
                  <a:schemeClr val="bg1">
                    <a:lumMod val="50000"/>
                  </a:schemeClr>
                </a:solidFill>
              </a:rPr>
              <a:t>• Bush </a:t>
            </a:r>
            <a:r>
              <a:rPr lang="en-US" sz="2000" b="1" dirty="0">
                <a:solidFill>
                  <a:schemeClr val="bg1">
                    <a:lumMod val="50000"/>
                  </a:schemeClr>
                </a:solidFill>
              </a:rPr>
              <a:t>fire </a:t>
            </a:r>
          </a:p>
          <a:p>
            <a:r>
              <a:rPr lang="en-US" sz="2000" b="1" dirty="0" smtClean="0">
                <a:solidFill>
                  <a:schemeClr val="bg1">
                    <a:lumMod val="50000"/>
                  </a:schemeClr>
                </a:solidFill>
              </a:rPr>
              <a:t>• Earthquake </a:t>
            </a:r>
            <a:endParaRPr lang="en-US" sz="2000" b="1" dirty="0">
              <a:solidFill>
                <a:schemeClr val="bg1">
                  <a:lumMod val="50000"/>
                </a:schemeClr>
              </a:solidFill>
            </a:endParaRPr>
          </a:p>
          <a:p>
            <a:endParaRPr lang="en-US" sz="1800" b="1" dirty="0">
              <a:solidFill>
                <a:schemeClr val="bg1">
                  <a:lumMod val="50000"/>
                </a:schemeClr>
              </a:solidFill>
            </a:endParaRPr>
          </a:p>
        </p:txBody>
      </p:sp>
      <p:sp>
        <p:nvSpPr>
          <p:cNvPr id="8" name="Title 1"/>
          <p:cNvSpPr txBox="1">
            <a:spLocks/>
          </p:cNvSpPr>
          <p:nvPr/>
        </p:nvSpPr>
        <p:spPr>
          <a:xfrm>
            <a:off x="347300" y="44624"/>
            <a:ext cx="8653856" cy="857256"/>
          </a:xfrm>
          <a:prstGeom prst="rect">
            <a:avLst/>
          </a:prstGeom>
        </p:spPr>
        <p:txBody>
          <a:bodyPr>
            <a:noAutofit/>
          </a:bodyPr>
          <a:lstStyle/>
          <a:p>
            <a:r>
              <a:rPr lang="en-US" sz="3200" b="1" dirty="0" smtClean="0">
                <a:solidFill>
                  <a:srgbClr val="C00000"/>
                </a:solidFill>
              </a:rPr>
              <a:t>Fire Insurance – Insured Perils </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32260714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56939" y="1196752"/>
            <a:ext cx="8391525" cy="4378325"/>
          </a:xfrm>
        </p:spPr>
        <p:txBody>
          <a:bodyPr>
            <a:noAutofit/>
          </a:bodyPr>
          <a:lstStyle/>
          <a:p>
            <a:endParaRPr lang="en-US" sz="2000" b="1" dirty="0">
              <a:solidFill>
                <a:schemeClr val="bg1">
                  <a:lumMod val="50000"/>
                </a:schemeClr>
              </a:solidFill>
            </a:endParaRPr>
          </a:p>
          <a:p>
            <a:r>
              <a:rPr lang="en-US" sz="2000" b="1" dirty="0" smtClean="0">
                <a:solidFill>
                  <a:schemeClr val="bg1">
                    <a:lumMod val="50000"/>
                  </a:schemeClr>
                </a:solidFill>
              </a:rPr>
              <a:t>• Following </a:t>
            </a:r>
            <a:r>
              <a:rPr lang="en-US" sz="2000" b="1" dirty="0">
                <a:solidFill>
                  <a:schemeClr val="bg1">
                    <a:lumMod val="50000"/>
                  </a:schemeClr>
                </a:solidFill>
              </a:rPr>
              <a:t>extension to fire insurance can also be opted by paying an additional premium </a:t>
            </a:r>
          </a:p>
          <a:p>
            <a:r>
              <a:rPr lang="en-US" sz="2000" b="1" dirty="0">
                <a:solidFill>
                  <a:schemeClr val="bg1">
                    <a:lumMod val="50000"/>
                  </a:schemeClr>
                </a:solidFill>
              </a:rPr>
              <a:t>–Terrorism </a:t>
            </a:r>
          </a:p>
          <a:p>
            <a:endParaRPr lang="en-US" sz="1800" b="1" dirty="0">
              <a:solidFill>
                <a:schemeClr val="bg1">
                  <a:lumMod val="50000"/>
                </a:schemeClr>
              </a:solidFill>
            </a:endParaRPr>
          </a:p>
        </p:txBody>
      </p:sp>
      <p:sp>
        <p:nvSpPr>
          <p:cNvPr id="8" name="Title 1"/>
          <p:cNvSpPr txBox="1">
            <a:spLocks/>
          </p:cNvSpPr>
          <p:nvPr/>
        </p:nvSpPr>
        <p:spPr>
          <a:xfrm>
            <a:off x="347300" y="44624"/>
            <a:ext cx="8653856" cy="857256"/>
          </a:xfrm>
          <a:prstGeom prst="rect">
            <a:avLst/>
          </a:prstGeom>
        </p:spPr>
        <p:txBody>
          <a:bodyPr>
            <a:noAutofit/>
          </a:bodyPr>
          <a:lstStyle/>
          <a:p>
            <a:r>
              <a:rPr lang="en-US" sz="3200" b="1" dirty="0" smtClean="0">
                <a:solidFill>
                  <a:srgbClr val="C00000"/>
                </a:solidFill>
              </a:rPr>
              <a:t>Fire Insurance – Add on Perils </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39501923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56939" y="1196752"/>
            <a:ext cx="8391525" cy="4378325"/>
          </a:xfrm>
        </p:spPr>
        <p:txBody>
          <a:bodyPr>
            <a:noAutofit/>
          </a:bodyPr>
          <a:lstStyle/>
          <a:p>
            <a:r>
              <a:rPr lang="en-US" sz="2000" b="1" dirty="0" smtClean="0">
                <a:solidFill>
                  <a:schemeClr val="bg1">
                    <a:lumMod val="50000"/>
                  </a:schemeClr>
                </a:solidFill>
              </a:rPr>
              <a:t>• This </a:t>
            </a:r>
            <a:r>
              <a:rPr lang="en-US" sz="2000" b="1" dirty="0">
                <a:solidFill>
                  <a:schemeClr val="bg1">
                    <a:lumMod val="50000"/>
                  </a:schemeClr>
                </a:solidFill>
              </a:rPr>
              <a:t>section provides protection against the loss or damage to the contents and/or building of insured premises by Burglary </a:t>
            </a:r>
          </a:p>
          <a:p>
            <a:r>
              <a:rPr lang="en-US" sz="2000" b="1" dirty="0" smtClean="0">
                <a:solidFill>
                  <a:schemeClr val="bg1">
                    <a:lumMod val="50000"/>
                  </a:schemeClr>
                </a:solidFill>
              </a:rPr>
              <a:t>• Contents </a:t>
            </a:r>
            <a:r>
              <a:rPr lang="en-US" sz="2000" b="1" dirty="0">
                <a:solidFill>
                  <a:schemeClr val="bg1">
                    <a:lumMod val="50000"/>
                  </a:schemeClr>
                </a:solidFill>
              </a:rPr>
              <a:t>can be insured on 100% or on First Loss Basis. The limits for first loss basis is 25% and 40%. </a:t>
            </a:r>
            <a:endParaRPr lang="en-US" sz="2000" b="1" dirty="0" smtClean="0">
              <a:solidFill>
                <a:schemeClr val="bg1">
                  <a:lumMod val="50000"/>
                </a:schemeClr>
              </a:solidFill>
            </a:endParaRPr>
          </a:p>
          <a:p>
            <a:endParaRPr lang="en-US" sz="2000" b="1" dirty="0">
              <a:solidFill>
                <a:schemeClr val="bg1">
                  <a:lumMod val="50000"/>
                </a:schemeClr>
              </a:solidFill>
            </a:endParaRPr>
          </a:p>
          <a:p>
            <a:r>
              <a:rPr lang="en-US" sz="2000" b="1" dirty="0" smtClean="0">
                <a:solidFill>
                  <a:schemeClr val="bg1">
                    <a:lumMod val="50000"/>
                  </a:schemeClr>
                </a:solidFill>
              </a:rPr>
              <a:t>• Exclusions </a:t>
            </a:r>
            <a:endParaRPr lang="en-US" sz="2000" b="1" dirty="0">
              <a:solidFill>
                <a:schemeClr val="bg1">
                  <a:lumMod val="50000"/>
                </a:schemeClr>
              </a:solidFill>
            </a:endParaRPr>
          </a:p>
          <a:p>
            <a:r>
              <a:rPr lang="en-US" sz="2000" dirty="0" smtClean="0">
                <a:solidFill>
                  <a:schemeClr val="bg1">
                    <a:lumMod val="50000"/>
                  </a:schemeClr>
                </a:solidFill>
              </a:rPr>
              <a:t>– Loss </a:t>
            </a:r>
            <a:r>
              <a:rPr lang="en-US" sz="2000" dirty="0">
                <a:solidFill>
                  <a:schemeClr val="bg1">
                    <a:lumMod val="50000"/>
                  </a:schemeClr>
                </a:solidFill>
              </a:rPr>
              <a:t>or damage to money/ currency/ </a:t>
            </a:r>
            <a:r>
              <a:rPr lang="en-US" sz="2000" dirty="0" err="1">
                <a:solidFill>
                  <a:schemeClr val="bg1">
                    <a:lumMod val="50000"/>
                  </a:schemeClr>
                </a:solidFill>
              </a:rPr>
              <a:t>cheques</a:t>
            </a:r>
            <a:r>
              <a:rPr lang="en-US" sz="2000" dirty="0">
                <a:solidFill>
                  <a:schemeClr val="bg1">
                    <a:lumMod val="50000"/>
                  </a:schemeClr>
                </a:solidFill>
              </a:rPr>
              <a:t>/ stamps. </a:t>
            </a:r>
          </a:p>
          <a:p>
            <a:r>
              <a:rPr lang="en-US" sz="2000" dirty="0" smtClean="0">
                <a:solidFill>
                  <a:schemeClr val="bg1">
                    <a:lumMod val="50000"/>
                  </a:schemeClr>
                </a:solidFill>
              </a:rPr>
              <a:t>– Losses </a:t>
            </a:r>
            <a:r>
              <a:rPr lang="en-US" sz="2000" dirty="0">
                <a:solidFill>
                  <a:schemeClr val="bg1">
                    <a:lumMod val="50000"/>
                  </a:schemeClr>
                </a:solidFill>
              </a:rPr>
              <a:t>arising out of involvement of employees in the act of burglary </a:t>
            </a:r>
          </a:p>
          <a:p>
            <a:r>
              <a:rPr lang="en-US" sz="2000" dirty="0" smtClean="0">
                <a:solidFill>
                  <a:schemeClr val="bg1">
                    <a:lumMod val="50000"/>
                  </a:schemeClr>
                </a:solidFill>
              </a:rPr>
              <a:t>– Loss </a:t>
            </a:r>
            <a:r>
              <a:rPr lang="en-US" sz="2000" dirty="0">
                <a:solidFill>
                  <a:schemeClr val="bg1">
                    <a:lumMod val="50000"/>
                  </a:schemeClr>
                </a:solidFill>
              </a:rPr>
              <a:t>or damage to livestock, motor vehicles or pedal cycles </a:t>
            </a:r>
          </a:p>
          <a:p>
            <a:r>
              <a:rPr lang="en-US" sz="2000" dirty="0" smtClean="0">
                <a:solidFill>
                  <a:schemeClr val="bg1">
                    <a:lumMod val="50000"/>
                  </a:schemeClr>
                </a:solidFill>
              </a:rPr>
              <a:t>– Excluding </a:t>
            </a:r>
            <a:r>
              <a:rPr lang="en-US" sz="2000" dirty="0">
                <a:solidFill>
                  <a:schemeClr val="bg1">
                    <a:lumMod val="50000"/>
                  </a:schemeClr>
                </a:solidFill>
              </a:rPr>
              <a:t>Valuables </a:t>
            </a:r>
          </a:p>
          <a:p>
            <a:endParaRPr lang="en-US" sz="1800" b="1" dirty="0">
              <a:solidFill>
                <a:schemeClr val="bg1">
                  <a:lumMod val="50000"/>
                </a:schemeClr>
              </a:solidFill>
            </a:endParaRPr>
          </a:p>
        </p:txBody>
      </p:sp>
      <p:sp>
        <p:nvSpPr>
          <p:cNvPr id="8" name="Title 1"/>
          <p:cNvSpPr txBox="1">
            <a:spLocks/>
          </p:cNvSpPr>
          <p:nvPr/>
        </p:nvSpPr>
        <p:spPr>
          <a:xfrm>
            <a:off x="347300" y="44624"/>
            <a:ext cx="8653856" cy="857256"/>
          </a:xfrm>
          <a:prstGeom prst="rect">
            <a:avLst/>
          </a:prstGeom>
        </p:spPr>
        <p:txBody>
          <a:bodyPr>
            <a:noAutofit/>
          </a:bodyPr>
          <a:lstStyle/>
          <a:p>
            <a:r>
              <a:rPr lang="en-US" sz="3200" b="1" dirty="0" smtClean="0">
                <a:solidFill>
                  <a:srgbClr val="C00000"/>
                </a:solidFill>
              </a:rPr>
              <a:t>Burglary &amp; Housebreaking</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25314885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56939" y="1196752"/>
            <a:ext cx="8391525" cy="4378325"/>
          </a:xfrm>
        </p:spPr>
        <p:txBody>
          <a:bodyPr>
            <a:noAutofit/>
          </a:bodyPr>
          <a:lstStyle/>
          <a:p>
            <a:r>
              <a:rPr lang="en-US" sz="2000" b="1" dirty="0" smtClean="0">
                <a:solidFill>
                  <a:schemeClr val="bg1">
                    <a:lumMod val="50000"/>
                  </a:schemeClr>
                </a:solidFill>
              </a:rPr>
              <a:t>• Computers </a:t>
            </a:r>
            <a:r>
              <a:rPr lang="en-US" sz="2000" b="1" dirty="0">
                <a:solidFill>
                  <a:schemeClr val="bg1">
                    <a:lumMod val="50000"/>
                  </a:schemeClr>
                </a:solidFill>
              </a:rPr>
              <a:t>against all risks of damage and breakdown. </a:t>
            </a:r>
          </a:p>
          <a:p>
            <a:r>
              <a:rPr lang="en-US" sz="2000" dirty="0" smtClean="0">
                <a:solidFill>
                  <a:schemeClr val="bg1">
                    <a:lumMod val="50000"/>
                  </a:schemeClr>
                </a:solidFill>
              </a:rPr>
              <a:t>– List </a:t>
            </a:r>
            <a:r>
              <a:rPr lang="en-US" sz="2000" dirty="0">
                <a:solidFill>
                  <a:schemeClr val="bg1">
                    <a:lumMod val="50000"/>
                  </a:schemeClr>
                </a:solidFill>
              </a:rPr>
              <a:t>of items to be covered along with their value are to be provided. </a:t>
            </a:r>
          </a:p>
          <a:p>
            <a:r>
              <a:rPr lang="en-US" sz="2000" dirty="0" smtClean="0">
                <a:solidFill>
                  <a:schemeClr val="bg1">
                    <a:lumMod val="50000"/>
                  </a:schemeClr>
                </a:solidFill>
              </a:rPr>
              <a:t>– Sum </a:t>
            </a:r>
            <a:r>
              <a:rPr lang="en-US" sz="2000" dirty="0">
                <a:solidFill>
                  <a:schemeClr val="bg1">
                    <a:lumMod val="50000"/>
                  </a:schemeClr>
                </a:solidFill>
              </a:rPr>
              <a:t>insured is to be on reinstatement value basis </a:t>
            </a:r>
          </a:p>
          <a:p>
            <a:r>
              <a:rPr lang="en-US" sz="2000" dirty="0" smtClean="0">
                <a:solidFill>
                  <a:schemeClr val="bg1">
                    <a:lumMod val="50000"/>
                  </a:schemeClr>
                </a:solidFill>
              </a:rPr>
              <a:t>– Age </a:t>
            </a:r>
            <a:r>
              <a:rPr lang="en-US" sz="2000" dirty="0">
                <a:solidFill>
                  <a:schemeClr val="bg1">
                    <a:lumMod val="50000"/>
                  </a:schemeClr>
                </a:solidFill>
              </a:rPr>
              <a:t>of items shall not be more than 10 years old</a:t>
            </a:r>
            <a:r>
              <a:rPr lang="en-US" sz="2000" dirty="0" smtClean="0">
                <a:solidFill>
                  <a:schemeClr val="bg1">
                    <a:lumMod val="50000"/>
                  </a:schemeClr>
                </a:solidFill>
              </a:rPr>
              <a:t>.</a:t>
            </a:r>
          </a:p>
          <a:p>
            <a:r>
              <a:rPr lang="en-US" sz="2000" dirty="0" smtClean="0">
                <a:solidFill>
                  <a:schemeClr val="bg1">
                    <a:lumMod val="50000"/>
                  </a:schemeClr>
                </a:solidFill>
              </a:rPr>
              <a:t> </a:t>
            </a:r>
            <a:endParaRPr lang="en-US" sz="2000" dirty="0">
              <a:solidFill>
                <a:schemeClr val="bg1">
                  <a:lumMod val="50000"/>
                </a:schemeClr>
              </a:solidFill>
            </a:endParaRPr>
          </a:p>
          <a:p>
            <a:r>
              <a:rPr lang="en-US" sz="2000" b="1" dirty="0" smtClean="0">
                <a:solidFill>
                  <a:schemeClr val="bg1">
                    <a:lumMod val="50000"/>
                  </a:schemeClr>
                </a:solidFill>
              </a:rPr>
              <a:t>• Exclusions </a:t>
            </a:r>
            <a:endParaRPr lang="en-US" sz="2000" b="1" dirty="0">
              <a:solidFill>
                <a:schemeClr val="bg1">
                  <a:lumMod val="50000"/>
                </a:schemeClr>
              </a:solidFill>
            </a:endParaRPr>
          </a:p>
          <a:p>
            <a:r>
              <a:rPr lang="en-US" sz="2000" dirty="0" smtClean="0">
                <a:solidFill>
                  <a:schemeClr val="bg1">
                    <a:lumMod val="50000"/>
                  </a:schemeClr>
                </a:solidFill>
              </a:rPr>
              <a:t>– Loss </a:t>
            </a:r>
            <a:r>
              <a:rPr lang="en-US" sz="2000" dirty="0">
                <a:solidFill>
                  <a:schemeClr val="bg1">
                    <a:lumMod val="50000"/>
                  </a:schemeClr>
                </a:solidFill>
              </a:rPr>
              <a:t>or damage for which manufacturer or supplier is responsible </a:t>
            </a:r>
          </a:p>
          <a:p>
            <a:r>
              <a:rPr lang="en-US" sz="2000" dirty="0" smtClean="0">
                <a:solidFill>
                  <a:schemeClr val="bg1">
                    <a:lumMod val="50000"/>
                  </a:schemeClr>
                </a:solidFill>
              </a:rPr>
              <a:t>– Loss </a:t>
            </a:r>
            <a:r>
              <a:rPr lang="en-US" sz="2000" dirty="0">
                <a:solidFill>
                  <a:schemeClr val="bg1">
                    <a:lumMod val="50000"/>
                  </a:schemeClr>
                </a:solidFill>
              </a:rPr>
              <a:t>or damage consequent upon wear and tear, gradual deterioration, atmospheric or climatic conditions, rust, corrosion, moth, vermin or insect </a:t>
            </a:r>
          </a:p>
          <a:p>
            <a:r>
              <a:rPr lang="en-US" sz="2000" dirty="0" smtClean="0">
                <a:solidFill>
                  <a:schemeClr val="bg1">
                    <a:lumMod val="50000"/>
                  </a:schemeClr>
                </a:solidFill>
              </a:rPr>
              <a:t>– Any </a:t>
            </a:r>
            <a:r>
              <a:rPr lang="en-US" sz="2000" dirty="0">
                <a:solidFill>
                  <a:schemeClr val="bg1">
                    <a:lumMod val="50000"/>
                  </a:schemeClr>
                </a:solidFill>
              </a:rPr>
              <a:t>costs incurred in connection with elimination of functional failures </a:t>
            </a:r>
          </a:p>
          <a:p>
            <a:r>
              <a:rPr lang="en-US" sz="2000" dirty="0" smtClean="0">
                <a:solidFill>
                  <a:schemeClr val="bg1">
                    <a:lumMod val="50000"/>
                  </a:schemeClr>
                </a:solidFill>
              </a:rPr>
              <a:t>– Loss </a:t>
            </a:r>
            <a:r>
              <a:rPr lang="en-US" sz="2000" dirty="0">
                <a:solidFill>
                  <a:schemeClr val="bg1">
                    <a:lumMod val="50000"/>
                  </a:schemeClr>
                </a:solidFill>
              </a:rPr>
              <a:t>or damage caused by willful act or gross negligence of the insured. </a:t>
            </a:r>
          </a:p>
          <a:p>
            <a:r>
              <a:rPr lang="en-US" sz="2000" dirty="0" smtClean="0">
                <a:solidFill>
                  <a:schemeClr val="bg1">
                    <a:lumMod val="50000"/>
                  </a:schemeClr>
                </a:solidFill>
              </a:rPr>
              <a:t>– Loss </a:t>
            </a:r>
            <a:r>
              <a:rPr lang="en-US" sz="2000" dirty="0">
                <a:solidFill>
                  <a:schemeClr val="bg1">
                    <a:lumMod val="50000"/>
                  </a:schemeClr>
                </a:solidFill>
              </a:rPr>
              <a:t>or damage due to pre-existing faults within the knowledge of the insured </a:t>
            </a:r>
          </a:p>
          <a:p>
            <a:endParaRPr lang="en-US" sz="1800" b="1" dirty="0">
              <a:solidFill>
                <a:schemeClr val="bg1">
                  <a:lumMod val="50000"/>
                </a:schemeClr>
              </a:solidFill>
            </a:endParaRPr>
          </a:p>
        </p:txBody>
      </p:sp>
      <p:sp>
        <p:nvSpPr>
          <p:cNvPr id="8" name="Title 1"/>
          <p:cNvSpPr txBox="1">
            <a:spLocks/>
          </p:cNvSpPr>
          <p:nvPr/>
        </p:nvSpPr>
        <p:spPr>
          <a:xfrm>
            <a:off x="347300" y="44624"/>
            <a:ext cx="8653856" cy="857256"/>
          </a:xfrm>
          <a:prstGeom prst="rect">
            <a:avLst/>
          </a:prstGeom>
        </p:spPr>
        <p:txBody>
          <a:bodyPr>
            <a:noAutofit/>
          </a:bodyPr>
          <a:lstStyle/>
          <a:p>
            <a:r>
              <a:rPr lang="en-US" sz="3200" b="1" dirty="0" smtClean="0">
                <a:solidFill>
                  <a:srgbClr val="C00000"/>
                </a:solidFill>
              </a:rPr>
              <a:t>Electronic Equipment's </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36219542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4"/>
          </p:nvPr>
        </p:nvSpPr>
        <p:spPr>
          <a:xfrm>
            <a:off x="356939" y="1196752"/>
            <a:ext cx="8391525" cy="4378325"/>
          </a:xfrm>
        </p:spPr>
        <p:txBody>
          <a:bodyPr>
            <a:noAutofit/>
          </a:bodyPr>
          <a:lstStyle/>
          <a:p>
            <a:r>
              <a:rPr lang="en-US" sz="2000" b="1" dirty="0" smtClean="0">
                <a:solidFill>
                  <a:schemeClr val="bg1">
                    <a:lumMod val="50000"/>
                  </a:schemeClr>
                </a:solidFill>
              </a:rPr>
              <a:t>• Appliances </a:t>
            </a:r>
            <a:r>
              <a:rPr lang="en-US" sz="2000" b="1" dirty="0">
                <a:solidFill>
                  <a:schemeClr val="bg1">
                    <a:lumMod val="50000"/>
                  </a:schemeClr>
                </a:solidFill>
              </a:rPr>
              <a:t>like Air Conditioners, Refrigerators, Portable Generators, Dispensers can be covered against Accidental Electrical or Mechanical Breakdown. </a:t>
            </a:r>
          </a:p>
          <a:p>
            <a:r>
              <a:rPr lang="en-US" sz="2000" dirty="0" smtClean="0">
                <a:solidFill>
                  <a:schemeClr val="bg1">
                    <a:lumMod val="50000"/>
                  </a:schemeClr>
                </a:solidFill>
              </a:rPr>
              <a:t>– The </a:t>
            </a:r>
            <a:r>
              <a:rPr lang="en-US" sz="2000" dirty="0">
                <a:solidFill>
                  <a:schemeClr val="bg1">
                    <a:lumMod val="50000"/>
                  </a:schemeClr>
                </a:solidFill>
              </a:rPr>
              <a:t>list of items to be covered along with their value to be provided. </a:t>
            </a:r>
          </a:p>
          <a:p>
            <a:r>
              <a:rPr lang="en-US" sz="2000" dirty="0" smtClean="0">
                <a:solidFill>
                  <a:schemeClr val="bg1">
                    <a:lumMod val="50000"/>
                  </a:schemeClr>
                </a:solidFill>
              </a:rPr>
              <a:t>– The </a:t>
            </a:r>
            <a:r>
              <a:rPr lang="en-US" sz="2000" dirty="0">
                <a:solidFill>
                  <a:schemeClr val="bg1">
                    <a:lumMod val="50000"/>
                  </a:schemeClr>
                </a:solidFill>
              </a:rPr>
              <a:t>value to be indicated on reinstatement value basis. </a:t>
            </a:r>
          </a:p>
          <a:p>
            <a:r>
              <a:rPr lang="en-US" sz="2000" dirty="0" smtClean="0">
                <a:solidFill>
                  <a:schemeClr val="bg1">
                    <a:lumMod val="50000"/>
                  </a:schemeClr>
                </a:solidFill>
              </a:rPr>
              <a:t>– Age </a:t>
            </a:r>
            <a:r>
              <a:rPr lang="en-US" sz="2000" dirty="0">
                <a:solidFill>
                  <a:schemeClr val="bg1">
                    <a:lumMod val="50000"/>
                  </a:schemeClr>
                </a:solidFill>
              </a:rPr>
              <a:t>of the items shall not be more than 10 years old. </a:t>
            </a:r>
            <a:endParaRPr lang="en-US" sz="2000" dirty="0" smtClean="0">
              <a:solidFill>
                <a:schemeClr val="bg1">
                  <a:lumMod val="50000"/>
                </a:schemeClr>
              </a:solidFill>
            </a:endParaRPr>
          </a:p>
          <a:p>
            <a:endParaRPr lang="en-US" sz="2000" dirty="0">
              <a:solidFill>
                <a:schemeClr val="bg1">
                  <a:lumMod val="50000"/>
                </a:schemeClr>
              </a:solidFill>
            </a:endParaRPr>
          </a:p>
          <a:p>
            <a:r>
              <a:rPr lang="en-US" sz="2000" b="1" dirty="0" smtClean="0">
                <a:solidFill>
                  <a:schemeClr val="bg1">
                    <a:lumMod val="50000"/>
                  </a:schemeClr>
                </a:solidFill>
              </a:rPr>
              <a:t>• Exclusions </a:t>
            </a:r>
            <a:endParaRPr lang="en-US" sz="2000" b="1" dirty="0">
              <a:solidFill>
                <a:schemeClr val="bg1">
                  <a:lumMod val="50000"/>
                </a:schemeClr>
              </a:solidFill>
            </a:endParaRPr>
          </a:p>
          <a:p>
            <a:r>
              <a:rPr lang="en-US" sz="2000" dirty="0" smtClean="0">
                <a:solidFill>
                  <a:schemeClr val="bg1">
                    <a:lumMod val="50000"/>
                  </a:schemeClr>
                </a:solidFill>
              </a:rPr>
              <a:t>– Loss </a:t>
            </a:r>
            <a:r>
              <a:rPr lang="en-US" sz="2000" dirty="0">
                <a:solidFill>
                  <a:schemeClr val="bg1">
                    <a:lumMod val="50000"/>
                  </a:schemeClr>
                </a:solidFill>
              </a:rPr>
              <a:t>or damage arising out of willful act or gross negligence of the insured </a:t>
            </a:r>
          </a:p>
          <a:p>
            <a:r>
              <a:rPr lang="en-US" sz="2000" dirty="0" smtClean="0">
                <a:solidFill>
                  <a:schemeClr val="bg1">
                    <a:lumMod val="50000"/>
                  </a:schemeClr>
                </a:solidFill>
              </a:rPr>
              <a:t>– Loss </a:t>
            </a:r>
            <a:r>
              <a:rPr lang="en-US" sz="2000" dirty="0">
                <a:solidFill>
                  <a:schemeClr val="bg1">
                    <a:lumMod val="50000"/>
                  </a:schemeClr>
                </a:solidFill>
              </a:rPr>
              <a:t>or damage for which manufacturer or supplier is responsible. </a:t>
            </a:r>
          </a:p>
          <a:p>
            <a:r>
              <a:rPr lang="en-US" sz="2000" dirty="0" smtClean="0">
                <a:solidFill>
                  <a:schemeClr val="bg1">
                    <a:lumMod val="50000"/>
                  </a:schemeClr>
                </a:solidFill>
              </a:rPr>
              <a:t>– Loss </a:t>
            </a:r>
            <a:r>
              <a:rPr lang="en-US" sz="2000" dirty="0">
                <a:solidFill>
                  <a:schemeClr val="bg1">
                    <a:lumMod val="50000"/>
                  </a:schemeClr>
                </a:solidFill>
              </a:rPr>
              <a:t>or damage caused by wear and tear </a:t>
            </a:r>
          </a:p>
          <a:p>
            <a:endParaRPr lang="en-US" sz="1800" b="1" dirty="0">
              <a:solidFill>
                <a:schemeClr val="bg1">
                  <a:lumMod val="50000"/>
                </a:schemeClr>
              </a:solidFill>
            </a:endParaRPr>
          </a:p>
        </p:txBody>
      </p:sp>
      <p:sp>
        <p:nvSpPr>
          <p:cNvPr id="8" name="Title 1"/>
          <p:cNvSpPr txBox="1">
            <a:spLocks/>
          </p:cNvSpPr>
          <p:nvPr/>
        </p:nvSpPr>
        <p:spPr>
          <a:xfrm>
            <a:off x="347300" y="44624"/>
            <a:ext cx="8653856" cy="857256"/>
          </a:xfrm>
          <a:prstGeom prst="rect">
            <a:avLst/>
          </a:prstGeom>
        </p:spPr>
        <p:txBody>
          <a:bodyPr>
            <a:noAutofit/>
          </a:bodyPr>
          <a:lstStyle/>
          <a:p>
            <a:r>
              <a:rPr lang="en-US" sz="3200" b="1" dirty="0" smtClean="0">
                <a:solidFill>
                  <a:srgbClr val="C00000"/>
                </a:solidFill>
              </a:rPr>
              <a:t>Machinery Breakdown </a:t>
            </a:r>
            <a:endParaRPr kumimoji="0" lang="en-US" sz="2400" b="1" i="0" u="none" strike="noStrike" kern="1200" cap="none" spc="0" normalizeH="0" baseline="0" noProof="0" dirty="0">
              <a:ln>
                <a:noFill/>
              </a:ln>
              <a:solidFill>
                <a:srgbClr val="C00000"/>
              </a:solidFill>
              <a:effectLst/>
              <a:uLnTx/>
              <a:uFillTx/>
              <a:latin typeface="Arial" pitchFamily="34" charset="0"/>
              <a:ea typeface="+mj-ea"/>
              <a:cs typeface="Arial" pitchFamily="34" charset="0"/>
            </a:endParaRPr>
          </a:p>
        </p:txBody>
      </p:sp>
    </p:spTree>
    <p:extLst>
      <p:ext uri="{BB962C8B-B14F-4D97-AF65-F5344CB8AC3E}">
        <p14:creationId xmlns:p14="http://schemas.microsoft.com/office/powerpoint/2010/main" val="3744679355"/>
      </p:ext>
    </p:extLst>
  </p:cSld>
  <p:clrMapOvr>
    <a:masterClrMapping/>
  </p:clrMapOvr>
  <p:timing>
    <p:tnLst>
      <p:par>
        <p:cTn id="1" dur="indefinite" restart="never" nodeType="tmRoot"/>
      </p:par>
    </p:tnLst>
  </p:timing>
</p:sld>
</file>

<file path=ppt/theme/theme1.xml><?xml version="1.0" encoding="utf-8"?>
<a:theme xmlns:a="http://schemas.openxmlformats.org/drawingml/2006/main" name="PPT Template New Guideline Feb 15 v1">
  <a:themeElements>
    <a:clrScheme name="Red 1.0 Primary palette">
      <a:dk1>
        <a:sysClr val="windowText" lastClr="000000"/>
      </a:dk1>
      <a:lt1>
        <a:sysClr val="window" lastClr="FFFFFF"/>
      </a:lt1>
      <a:dk2>
        <a:srgbClr val="1F497D"/>
      </a:dk2>
      <a:lt2>
        <a:srgbClr val="EEECE1"/>
      </a:lt2>
      <a:accent1>
        <a:srgbClr val="C21B17"/>
      </a:accent1>
      <a:accent2>
        <a:srgbClr val="C21B17"/>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sActive xmlns="34b09e2f-0383-41f5-b65e-e2b9199fb399">true</IsActiv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32E8C04F5C79047B0001AA4FE9C990D" ma:contentTypeVersion="2" ma:contentTypeDescription="Create a new document." ma:contentTypeScope="" ma:versionID="00f1901ad16a6ed1cc0136e9432b104e">
  <xsd:schema xmlns:xsd="http://www.w3.org/2001/XMLSchema" xmlns:xs="http://www.w3.org/2001/XMLSchema" xmlns:p="http://schemas.microsoft.com/office/2006/metadata/properties" xmlns:ns2="34b09e2f-0383-41f5-b65e-e2b9199fb399" xmlns:ns3="6e9a517d-cacc-4f94-8a1e-c930d5ece0fd" targetNamespace="http://schemas.microsoft.com/office/2006/metadata/properties" ma:root="true" ma:fieldsID="a6dd8442beca57d8f178589b703e9192" ns2:_="" ns3:_="">
    <xsd:import namespace="34b09e2f-0383-41f5-b65e-e2b9199fb399"/>
    <xsd:import namespace="6e9a517d-cacc-4f94-8a1e-c930d5ece0fd"/>
    <xsd:element name="properties">
      <xsd:complexType>
        <xsd:sequence>
          <xsd:element name="documentManagement">
            <xsd:complexType>
              <xsd:all>
                <xsd:element ref="ns2:IsActive"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4b09e2f-0383-41f5-b65e-e2b9199fb399" elementFormDefault="qualified">
    <xsd:import namespace="http://schemas.microsoft.com/office/2006/documentManagement/types"/>
    <xsd:import namespace="http://schemas.microsoft.com/office/infopath/2007/PartnerControls"/>
    <xsd:element name="IsActive" ma:index="8" nillable="true" ma:displayName="IsActive" ma:default="1" ma:internalName="IsActi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6e9a517d-cacc-4f94-8a1e-c930d5ece0fd" elementFormDefault="qualified">
    <xsd:import namespace="http://schemas.microsoft.com/office/2006/documentManagement/types"/>
    <xsd:import namespace="http://schemas.microsoft.com/office/infopath/2007/PartnerControls"/>
    <xsd:element name="SharedWithUsers" ma:index="9"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7431E80-8BA8-40F2-BBAC-D48656C94347}">
  <ds:schemaRefs>
    <ds:schemaRef ds:uri="http://purl.org/dc/dcmityp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schemas.microsoft.com/office/2006/metadata/properties"/>
    <ds:schemaRef ds:uri="6e9a517d-cacc-4f94-8a1e-c930d5ece0fd"/>
    <ds:schemaRef ds:uri="34b09e2f-0383-41f5-b65e-e2b9199fb399"/>
    <ds:schemaRef ds:uri="http://www.w3.org/XML/1998/namespace"/>
    <ds:schemaRef ds:uri="http://purl.org/dc/terms/"/>
  </ds:schemaRefs>
</ds:datastoreItem>
</file>

<file path=customXml/itemProps2.xml><?xml version="1.0" encoding="utf-8"?>
<ds:datastoreItem xmlns:ds="http://schemas.openxmlformats.org/officeDocument/2006/customXml" ds:itemID="{AD1E3652-0511-4507-AC18-6848F9C55B4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4b09e2f-0383-41f5-b65e-e2b9199fb399"/>
    <ds:schemaRef ds:uri="6e9a517d-cacc-4f94-8a1e-c930d5ece0f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276CAAD6-F26A-4BF7-AF5C-B25E011A2AD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275</TotalTime>
  <Words>1609</Words>
  <Application>Microsoft Office PowerPoint</Application>
  <PresentationFormat>On-screen Show (4:3)</PresentationFormat>
  <Paragraphs>202</Paragraphs>
  <Slides>24</Slides>
  <Notes>22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24</vt:i4>
      </vt:variant>
    </vt:vector>
  </HeadingPairs>
  <TitlesOfParts>
    <vt:vector size="27" baseType="lpstr">
      <vt:lpstr>Arial</vt:lpstr>
      <vt:lpstr>Calibri</vt:lpstr>
      <vt:lpstr>PPT Template New Guideline Feb 15 v1</vt:lpstr>
      <vt:lpstr>  FUTURE BUSINESS SURAKSHA FOR PETROL STATIONS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Suraksha - Petrol Stations</dc:title>
  <dc:creator>891693</dc:creator>
  <cp:lastModifiedBy>PRASHANT SHINDE</cp:lastModifiedBy>
  <cp:revision>36</cp:revision>
  <dcterms:created xsi:type="dcterms:W3CDTF">2015-03-05T08:42:48Z</dcterms:created>
  <dcterms:modified xsi:type="dcterms:W3CDTF">2021-01-07T09:20:24Z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0x010100632E8C04F5C79047B0001AA4FE9C990D</vt:lpwstr>
  </property>
</Properties>
</file>