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1"/>
  </p:notesMasterIdLst>
  <p:sldIdLst>
    <p:sldId id="312" r:id="rId5"/>
    <p:sldId id="274" r:id="rId6"/>
    <p:sldId id="335" r:id="rId7"/>
    <p:sldId id="314" r:id="rId8"/>
    <p:sldId id="315" r:id="rId9"/>
    <p:sldId id="316" r:id="rId10"/>
    <p:sldId id="317" r:id="rId11"/>
    <p:sldId id="318" r:id="rId12"/>
    <p:sldId id="319" r:id="rId13"/>
    <p:sldId id="320" r:id="rId14"/>
    <p:sldId id="321" r:id="rId15"/>
    <p:sldId id="322" r:id="rId16"/>
    <p:sldId id="323" r:id="rId17"/>
    <p:sldId id="324" r:id="rId18"/>
    <p:sldId id="325" r:id="rId19"/>
    <p:sldId id="336" r:id="rId20"/>
    <p:sldId id="326" r:id="rId21"/>
    <p:sldId id="327" r:id="rId22"/>
    <p:sldId id="328" r:id="rId23"/>
    <p:sldId id="329" r:id="rId24"/>
    <p:sldId id="330" r:id="rId25"/>
    <p:sldId id="331" r:id="rId26"/>
    <p:sldId id="332" r:id="rId27"/>
    <p:sldId id="333" r:id="rId28"/>
    <p:sldId id="334" r:id="rId29"/>
    <p:sldId id="271"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0" d="100"/>
          <a:sy n="70" d="100"/>
        </p:scale>
        <p:origin x="138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4A1836-59F7-4667-ABB9-3AD0DBEC07B3}" type="datetimeFigureOut">
              <a:rPr lang="en-IN" smtClean="0"/>
              <a:pPr/>
              <a:t>07-01-2021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21A199-8D54-4056-BC03-17F422247FEE}" type="slidenum">
              <a:rPr lang="en-IN" smtClean="0"/>
              <a:pPr/>
              <a:t>‹#›</a:t>
            </a:fld>
            <a:endParaRPr lang="en-IN"/>
          </a:p>
        </p:txBody>
      </p:sp>
    </p:spTree>
    <p:extLst>
      <p:ext uri="{BB962C8B-B14F-4D97-AF65-F5344CB8AC3E}">
        <p14:creationId xmlns:p14="http://schemas.microsoft.com/office/powerpoint/2010/main" val="3497627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2</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11</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12</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13</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14</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15</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16</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17</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18</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19</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20</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3</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21</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22</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23</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24</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25</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4</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5</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6</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7</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8</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9</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10</a:t>
            </a:fld>
            <a:endParaRPr lang="en-IN"/>
          </a:p>
        </p:txBody>
      </p:sp>
    </p:spTree>
    <p:extLst>
      <p:ext uri="{BB962C8B-B14F-4D97-AF65-F5344CB8AC3E}">
        <p14:creationId xmlns:p14="http://schemas.microsoft.com/office/powerpoint/2010/main" val="15315419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8" name="Sottotitolo 2"/>
          <p:cNvSpPr>
            <a:spLocks noGrp="1"/>
          </p:cNvSpPr>
          <p:nvPr>
            <p:ph type="subTitle" idx="1" hasCustomPrompt="1"/>
          </p:nvPr>
        </p:nvSpPr>
        <p:spPr>
          <a:xfrm>
            <a:off x="289770" y="3048000"/>
            <a:ext cx="8386686" cy="628494"/>
          </a:xfrm>
          <a:prstGeom prst="rect">
            <a:avLst/>
          </a:prstGeom>
        </p:spPr>
        <p:txBody>
          <a:bodyPr lIns="0" tIns="0" rIns="0" bIns="0">
            <a:noAutofit/>
          </a:bodyPr>
          <a:lstStyle>
            <a:lvl1pPr marL="0" indent="0" algn="l">
              <a:lnSpc>
                <a:spcPts val="2400"/>
              </a:lnSpc>
              <a:spcBef>
                <a:spcPts val="0"/>
              </a:spcBef>
              <a:buNone/>
              <a:defRPr sz="2000" baseline="0">
                <a:solidFill>
                  <a:srgbClr val="6F707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a:t>Presentation/Cover Subtitle</a:t>
            </a:r>
            <a:br>
              <a:rPr lang="it-IT" dirty="0"/>
            </a:br>
            <a:r>
              <a:rPr lang="it-IT" dirty="0"/>
              <a:t>Arial Regular 20/24pt</a:t>
            </a:r>
          </a:p>
        </p:txBody>
      </p:sp>
      <p:pic>
        <p:nvPicPr>
          <p:cNvPr id="9" name="Picture 8"/>
          <p:cNvPicPr>
            <a:picLocks noChangeAspect="1"/>
          </p:cNvPicPr>
          <p:nvPr userDrawn="1"/>
        </p:nvPicPr>
        <p:blipFill rotWithShape="1">
          <a:blip r:embed="rId2" cstate="print"/>
          <a:srcRect r="21050"/>
          <a:stretch/>
        </p:blipFill>
        <p:spPr>
          <a:xfrm>
            <a:off x="0" y="0"/>
            <a:ext cx="200533" cy="6858000"/>
          </a:xfrm>
          <a:prstGeom prst="rect">
            <a:avLst/>
          </a:prstGeom>
        </p:spPr>
      </p:pic>
      <p:pic>
        <p:nvPicPr>
          <p:cNvPr id="10"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04801" y="152401"/>
            <a:ext cx="1981199" cy="693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itolo 1"/>
          <p:cNvSpPr>
            <a:spLocks noGrp="1"/>
          </p:cNvSpPr>
          <p:nvPr>
            <p:ph type="ctrTitle" hasCustomPrompt="1"/>
          </p:nvPr>
        </p:nvSpPr>
        <p:spPr>
          <a:xfrm>
            <a:off x="289770" y="2130426"/>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r>
              <a:rPr lang="it-IT" dirty="0"/>
              <a:t>Presentation Title</a:t>
            </a:r>
            <a:br>
              <a:rPr lang="it-IT" dirty="0"/>
            </a:br>
            <a:r>
              <a:rPr lang="it-IT" dirty="0" err="1"/>
              <a:t>Arial</a:t>
            </a:r>
            <a:r>
              <a:rPr lang="it-IT" dirty="0"/>
              <a:t> </a:t>
            </a:r>
            <a:r>
              <a:rPr lang="it-IT" dirty="0" err="1"/>
              <a:t>Bold</a:t>
            </a:r>
            <a:r>
              <a:rPr lang="it-IT" dirty="0"/>
              <a:t> 33/35pt</a:t>
            </a:r>
          </a:p>
        </p:txBody>
      </p:sp>
      <p:sp>
        <p:nvSpPr>
          <p:cNvPr id="7" name="TextBox 6"/>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a:latin typeface="Arial" pitchFamily="34" charset="0"/>
                <a:cs typeface="Arial" pitchFamily="34" charset="0"/>
              </a:rPr>
              <a:t>Date</a:t>
            </a:r>
          </a:p>
        </p:txBody>
      </p:sp>
    </p:spTree>
    <p:extLst>
      <p:ext uri="{BB962C8B-B14F-4D97-AF65-F5344CB8AC3E}">
        <p14:creationId xmlns:p14="http://schemas.microsoft.com/office/powerpoint/2010/main" val="174253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Separator">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24" name="Text Placeholder 23"/>
          <p:cNvSpPr>
            <a:spLocks noGrp="1"/>
          </p:cNvSpPr>
          <p:nvPr>
            <p:ph type="body" sz="quarter" idx="10" hasCustomPrompt="1"/>
          </p:nvPr>
        </p:nvSpPr>
        <p:spPr>
          <a:xfrm>
            <a:off x="347300" y="685800"/>
            <a:ext cx="7958500" cy="381000"/>
          </a:xfrm>
          <a:prstGeom prst="rect">
            <a:avLst/>
          </a:prstGeom>
        </p:spPr>
        <p:txBody>
          <a:bodyPr/>
          <a:lstStyle>
            <a:lvl1pPr marL="342900" indent="-342900">
              <a:buNone/>
              <a:defRPr lang="en-US" sz="1600" dirty="0">
                <a:solidFill>
                  <a:srgbClr val="C00000"/>
                </a:solidFill>
                <a:latin typeface="Arial" pitchFamily="34" charset="0"/>
                <a:cs typeface="Arial" pitchFamily="34" charset="0"/>
              </a:defRPr>
            </a:lvl1pPr>
          </a:lstStyle>
          <a:p>
            <a:pPr marL="0" lvl="0" indent="0"/>
            <a:r>
              <a:rPr lang="en-US" dirty="0"/>
              <a:t>Section</a:t>
            </a:r>
          </a:p>
        </p:txBody>
      </p:sp>
      <p:sp>
        <p:nvSpPr>
          <p:cNvPr id="8" name="Sottotitolo 2"/>
          <p:cNvSpPr>
            <a:spLocks noGrp="1"/>
          </p:cNvSpPr>
          <p:nvPr>
            <p:ph type="subTitle" idx="1" hasCustomPrompt="1"/>
          </p:nvPr>
        </p:nvSpPr>
        <p:spPr>
          <a:xfrm>
            <a:off x="251520" y="3048000"/>
            <a:ext cx="8386686" cy="628494"/>
          </a:xfrm>
          <a:prstGeom prst="rect">
            <a:avLst/>
          </a:prstGeom>
        </p:spPr>
        <p:txBody>
          <a:bodyPr lIns="0" tIns="0" rIns="0" bIns="0">
            <a:noAutofit/>
          </a:bodyPr>
          <a:lstStyle>
            <a:lvl1pPr marL="0" indent="0" algn="l">
              <a:lnSpc>
                <a:spcPts val="2400"/>
              </a:lnSpc>
              <a:spcBef>
                <a:spcPts val="0"/>
              </a:spcBef>
              <a:buNone/>
              <a:defRPr sz="2000" baseline="0">
                <a:solidFill>
                  <a:srgbClr val="6F707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a:t>Presentation/Cover Subtitle</a:t>
            </a:r>
            <a:br>
              <a:rPr lang="it-IT" dirty="0"/>
            </a:br>
            <a:r>
              <a:rPr lang="it-IT" dirty="0"/>
              <a:t>Arial Regular 20/24pt</a:t>
            </a:r>
          </a:p>
        </p:txBody>
      </p:sp>
      <p:sp>
        <p:nvSpPr>
          <p:cNvPr id="9" name="Titolo 1"/>
          <p:cNvSpPr>
            <a:spLocks noGrp="1"/>
          </p:cNvSpPr>
          <p:nvPr>
            <p:ph type="ctrTitle" hasCustomPrompt="1"/>
          </p:nvPr>
        </p:nvSpPr>
        <p:spPr>
          <a:xfrm>
            <a:off x="251520" y="2130426"/>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r>
              <a:rPr lang="it-IT" dirty="0"/>
              <a:t>Presentation Title</a:t>
            </a:r>
            <a:br>
              <a:rPr lang="it-IT" dirty="0"/>
            </a:br>
            <a:r>
              <a:rPr lang="it-IT" dirty="0" err="1"/>
              <a:t>Arial</a:t>
            </a:r>
            <a:r>
              <a:rPr lang="it-IT" dirty="0"/>
              <a:t> </a:t>
            </a:r>
            <a:r>
              <a:rPr lang="it-IT" dirty="0" err="1"/>
              <a:t>Bold</a:t>
            </a:r>
            <a:r>
              <a:rPr lang="it-IT" dirty="0"/>
              <a:t> 33/35pt</a:t>
            </a:r>
          </a:p>
        </p:txBody>
      </p:sp>
      <p:sp>
        <p:nvSpPr>
          <p:cNvPr id="10" name="TextBox 9"/>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a:latin typeface="Arial" pitchFamily="34" charset="0"/>
                <a:cs typeface="Arial" pitchFamily="34" charset="0"/>
              </a:rPr>
              <a:t>Date</a:t>
            </a:r>
          </a:p>
        </p:txBody>
      </p:sp>
      <p:pic>
        <p:nvPicPr>
          <p:cNvPr id="102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2"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13"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1314700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ntent Slide - Standard">
    <p:spTree>
      <p:nvGrpSpPr>
        <p:cNvPr id="1" name=""/>
        <p:cNvGrpSpPr/>
        <p:nvPr/>
      </p:nvGrpSpPr>
      <p:grpSpPr>
        <a:xfrm>
          <a:off x="0" y="0"/>
          <a:ext cx="0" cy="0"/>
          <a:chOff x="0" y="0"/>
          <a:chExt cx="0" cy="0"/>
        </a:xfrm>
      </p:grpSpPr>
      <p:sp>
        <p:nvSpPr>
          <p:cNvPr id="7"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a:t>Slide Title</a:t>
            </a:r>
          </a:p>
        </p:txBody>
      </p:sp>
      <p:sp>
        <p:nvSpPr>
          <p:cNvPr id="8" name="Sottotitolo 2"/>
          <p:cNvSpPr>
            <a:spLocks noGrp="1"/>
          </p:cNvSpPr>
          <p:nvPr>
            <p:ph type="subTitle" idx="1"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a:t>Slide Sub title</a:t>
            </a:r>
          </a:p>
        </p:txBody>
      </p:sp>
      <p:sp>
        <p:nvSpPr>
          <p:cNvPr id="9" name="Segnaposto testo 18"/>
          <p:cNvSpPr>
            <a:spLocks noGrp="1"/>
          </p:cNvSpPr>
          <p:nvPr>
            <p:ph type="body" sz="quarter" idx="14" hasCustomPrompt="1"/>
          </p:nvPr>
        </p:nvSpPr>
        <p:spPr>
          <a:xfrm>
            <a:off x="347663" y="1682750"/>
            <a:ext cx="8391525" cy="437832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a:t>Content Box</a:t>
            </a:r>
          </a:p>
        </p:txBody>
      </p:sp>
      <p:pic>
        <p:nvPicPr>
          <p:cNvPr id="11" name="Picture 1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Font typeface="Arial" pitchFamily="34" charset="0"/>
              <a:buNone/>
              <a:defRPr sz="1600">
                <a:solidFill>
                  <a:srgbClr val="C00000"/>
                </a:solidFill>
                <a:latin typeface="Arial" pitchFamily="34" charset="0"/>
                <a:cs typeface="Arial" pitchFamily="34" charset="0"/>
              </a:defRPr>
            </a:lvl1pPr>
          </a:lstStyle>
          <a:p>
            <a:pPr lvl="0"/>
            <a:r>
              <a:rPr lang="en-US" dirty="0"/>
              <a:t>Section</a:t>
            </a:r>
          </a:p>
        </p:txBody>
      </p:sp>
      <p:sp>
        <p:nvSpPr>
          <p:cNvPr id="13" name="TextBox 12"/>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a:latin typeface="Arial" pitchFamily="34" charset="0"/>
                <a:cs typeface="Arial" pitchFamily="34" charset="0"/>
              </a:rPr>
              <a:t>Date</a:t>
            </a:r>
          </a:p>
        </p:txBody>
      </p:sp>
      <p:pic>
        <p:nvPicPr>
          <p:cNvPr id="1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9"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0"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1439549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2 Column">
    <p:spTree>
      <p:nvGrpSpPr>
        <p:cNvPr id="1" name=""/>
        <p:cNvGrpSpPr/>
        <p:nvPr/>
      </p:nvGrpSpPr>
      <p:grpSpPr>
        <a:xfrm>
          <a:off x="0" y="0"/>
          <a:ext cx="0" cy="0"/>
          <a:chOff x="0" y="0"/>
          <a:chExt cx="0" cy="0"/>
        </a:xfrm>
      </p:grpSpPr>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9"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a:t>Slide Title</a:t>
            </a:r>
          </a:p>
        </p:txBody>
      </p:sp>
      <p:sp>
        <p:nvSpPr>
          <p:cNvPr id="12"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a:t>Slide Sub title</a:t>
            </a:r>
          </a:p>
        </p:txBody>
      </p:sp>
      <p:sp>
        <p:nvSpPr>
          <p:cNvPr id="14" name="Segnaposto testo 18"/>
          <p:cNvSpPr>
            <a:spLocks noGrp="1"/>
          </p:cNvSpPr>
          <p:nvPr>
            <p:ph type="body" sz="quarter" idx="14" hasCustomPrompt="1"/>
          </p:nvPr>
        </p:nvSpPr>
        <p:spPr>
          <a:xfrm>
            <a:off x="347663"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a:t>Content Box Two Columns</a:t>
            </a:r>
          </a:p>
        </p:txBody>
      </p:sp>
      <p:sp>
        <p:nvSpPr>
          <p:cNvPr id="16" name="Segnaposto testo 18"/>
          <p:cNvSpPr>
            <a:spLocks noGrp="1"/>
          </p:cNvSpPr>
          <p:nvPr>
            <p:ph type="body" sz="quarter" idx="15" hasCustomPrompt="1"/>
          </p:nvPr>
        </p:nvSpPr>
        <p:spPr>
          <a:xfrm>
            <a:off x="4613770"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a:t>Content Box Two Columns</a:t>
            </a:r>
          </a:p>
        </p:txBody>
      </p:sp>
      <p:sp>
        <p:nvSpPr>
          <p:cNvPr id="15" name="Text Placeholder 19"/>
          <p:cNvSpPr>
            <a:spLocks noGrp="1"/>
          </p:cNvSpPr>
          <p:nvPr>
            <p:ph type="body" sz="quarter" idx="16"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a:t>Section</a:t>
            </a:r>
          </a:p>
        </p:txBody>
      </p:sp>
      <p:sp>
        <p:nvSpPr>
          <p:cNvPr id="13" name="TextBox 12"/>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a:latin typeface="Arial" pitchFamily="34" charset="0"/>
                <a:cs typeface="Arial" pitchFamily="34" charset="0"/>
              </a:rPr>
              <a:t>Date</a:t>
            </a:r>
          </a:p>
        </p:txBody>
      </p:sp>
      <p:pic>
        <p:nvPicPr>
          <p:cNvPr id="17"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2"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3"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3388795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2 Column with image">
    <p:spTree>
      <p:nvGrpSpPr>
        <p:cNvPr id="1" name=""/>
        <p:cNvGrpSpPr/>
        <p:nvPr/>
      </p:nvGrpSpPr>
      <p:grpSpPr>
        <a:xfrm>
          <a:off x="0" y="0"/>
          <a:ext cx="0" cy="0"/>
          <a:chOff x="0" y="0"/>
          <a:chExt cx="0" cy="0"/>
        </a:xfrm>
      </p:grpSpPr>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9"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a:t>Slide Title</a:t>
            </a:r>
          </a:p>
        </p:txBody>
      </p:sp>
      <p:sp>
        <p:nvSpPr>
          <p:cNvPr id="12"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a:t>Slide Sub title</a:t>
            </a:r>
          </a:p>
        </p:txBody>
      </p:sp>
      <p:sp>
        <p:nvSpPr>
          <p:cNvPr id="14" name="Segnaposto testo 18"/>
          <p:cNvSpPr>
            <a:spLocks noGrp="1"/>
          </p:cNvSpPr>
          <p:nvPr>
            <p:ph type="body" sz="quarter" idx="14" hasCustomPrompt="1"/>
          </p:nvPr>
        </p:nvSpPr>
        <p:spPr>
          <a:xfrm>
            <a:off x="347663"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a:t>Content Box Two Columns</a:t>
            </a:r>
          </a:p>
        </p:txBody>
      </p:sp>
      <p:sp>
        <p:nvSpPr>
          <p:cNvPr id="15" name="Content Placeholder 12"/>
          <p:cNvSpPr>
            <a:spLocks noGrp="1"/>
          </p:cNvSpPr>
          <p:nvPr>
            <p:ph sz="half" idx="2"/>
          </p:nvPr>
        </p:nvSpPr>
        <p:spPr>
          <a:xfrm>
            <a:off x="4648200" y="1600200"/>
            <a:ext cx="4038600" cy="4462272"/>
          </a:xfrm>
          <a:prstGeom prst="rect">
            <a:avLst/>
          </a:prstGeom>
        </p:spPr>
        <p:txBody>
          <a:bodyPr/>
          <a:lstStyle>
            <a:lvl1pPr marL="0" indent="0">
              <a:buNone/>
              <a:defRPr sz="1600">
                <a:latin typeface="Arial" pitchFamily="34" charset="0"/>
                <a:cs typeface="Arial" pitchFamily="34" charset="0"/>
              </a:defRPr>
            </a:lvl1pPr>
          </a:lstStyle>
          <a:p>
            <a:pPr lvl="0"/>
            <a:r>
              <a:rPr lang="en-US"/>
              <a:t>Click to edit Master text styles</a:t>
            </a:r>
          </a:p>
        </p:txBody>
      </p:sp>
      <p:sp>
        <p:nvSpPr>
          <p:cNvPr id="17" name="TextBox 16"/>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a:latin typeface="Arial" pitchFamily="34" charset="0"/>
                <a:cs typeface="Arial" pitchFamily="34" charset="0"/>
              </a:rPr>
              <a:t>Date</a:t>
            </a:r>
          </a:p>
        </p:txBody>
      </p:sp>
      <p:sp>
        <p:nvSpPr>
          <p:cNvPr id="16"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a:t>Section</a:t>
            </a:r>
          </a:p>
        </p:txBody>
      </p:sp>
      <p:pic>
        <p:nvPicPr>
          <p:cNvPr id="13"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3"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4"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2590882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2 rows with image">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Picture Placeholder 2"/>
          <p:cNvSpPr>
            <a:spLocks noGrp="1"/>
          </p:cNvSpPr>
          <p:nvPr>
            <p:ph type="pic" idx="14"/>
          </p:nvPr>
        </p:nvSpPr>
        <p:spPr>
          <a:xfrm>
            <a:off x="347299" y="1600199"/>
            <a:ext cx="8392071" cy="3203575"/>
          </a:xfrm>
          <a:prstGeom prst="rect">
            <a:avLst/>
          </a:prstGeom>
        </p:spPr>
        <p:txBody>
          <a:bodyPr/>
          <a:lstStyle>
            <a:lvl1pPr marL="0" indent="0">
              <a:buNone/>
              <a:defRPr sz="1600">
                <a:latin typeface="Arial" pitchFamily="34" charset="0"/>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Text Placeholder 3"/>
          <p:cNvSpPr>
            <a:spLocks noGrp="1"/>
          </p:cNvSpPr>
          <p:nvPr>
            <p:ph type="body" sz="half" idx="2" hasCustomPrompt="1"/>
          </p:nvPr>
        </p:nvSpPr>
        <p:spPr>
          <a:xfrm>
            <a:off x="347299" y="4876800"/>
            <a:ext cx="8392071" cy="1219200"/>
          </a:xfrm>
          <a:prstGeom prst="rect">
            <a:avLst/>
          </a:prstGeom>
        </p:spPr>
        <p:txBody>
          <a:bodyPr/>
          <a:lstStyle>
            <a:lvl1pPr marL="0" indent="0">
              <a:buNone/>
              <a:defRPr sz="16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Content</a:t>
            </a:r>
          </a:p>
        </p:txBody>
      </p:sp>
      <p:sp>
        <p:nvSpPr>
          <p:cNvPr id="15"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a:t>Slide Title</a:t>
            </a:r>
          </a:p>
        </p:txBody>
      </p:sp>
      <p:sp>
        <p:nvSpPr>
          <p:cNvPr id="17"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a:t>Slide Sub title</a:t>
            </a:r>
          </a:p>
        </p:txBody>
      </p:sp>
      <p:sp>
        <p:nvSpPr>
          <p:cNvPr id="19" name="TextBox 18"/>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a:latin typeface="Arial" pitchFamily="34" charset="0"/>
                <a:cs typeface="Arial" pitchFamily="34" charset="0"/>
              </a:rPr>
              <a:t>Date</a:t>
            </a:r>
          </a:p>
        </p:txBody>
      </p:sp>
      <p:sp>
        <p:nvSpPr>
          <p:cNvPr id="12"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a:t>Section</a:t>
            </a:r>
          </a:p>
        </p:txBody>
      </p:sp>
      <p:pic>
        <p:nvPicPr>
          <p:cNvPr id="1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1"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2"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4289516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ontent Slide - 2 rows with image">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1" name="Text Placeholder 3"/>
          <p:cNvSpPr>
            <a:spLocks noGrp="1"/>
          </p:cNvSpPr>
          <p:nvPr>
            <p:ph type="body" sz="half" idx="2" hasCustomPrompt="1"/>
          </p:nvPr>
        </p:nvSpPr>
        <p:spPr>
          <a:xfrm>
            <a:off x="347299" y="4876800"/>
            <a:ext cx="8392071" cy="1219200"/>
          </a:xfrm>
          <a:prstGeom prst="rect">
            <a:avLst/>
          </a:prstGeom>
        </p:spPr>
        <p:txBody>
          <a:bodyPr/>
          <a:lstStyle>
            <a:lvl1pPr marL="0" indent="0">
              <a:buNone/>
              <a:defRPr sz="16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Content</a:t>
            </a:r>
          </a:p>
        </p:txBody>
      </p:sp>
      <p:sp>
        <p:nvSpPr>
          <p:cNvPr id="15"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a:t>Slide Title</a:t>
            </a:r>
          </a:p>
        </p:txBody>
      </p:sp>
      <p:sp>
        <p:nvSpPr>
          <p:cNvPr id="17"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a:t>Slide Sub title</a:t>
            </a:r>
          </a:p>
        </p:txBody>
      </p:sp>
      <p:sp>
        <p:nvSpPr>
          <p:cNvPr id="18"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a:t>Section</a:t>
            </a:r>
          </a:p>
        </p:txBody>
      </p:sp>
      <p:sp>
        <p:nvSpPr>
          <p:cNvPr id="16" name="TextBox 15"/>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a:latin typeface="Arial" pitchFamily="34" charset="0"/>
                <a:cs typeface="Arial" pitchFamily="34" charset="0"/>
              </a:rPr>
              <a:t>Date</a:t>
            </a:r>
          </a:p>
        </p:txBody>
      </p:sp>
      <p:pic>
        <p:nvPicPr>
          <p:cNvPr id="20"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1"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2"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
        <p:nvSpPr>
          <p:cNvPr id="3" name="Chart Placeholder 2"/>
          <p:cNvSpPr>
            <a:spLocks noGrp="1"/>
          </p:cNvSpPr>
          <p:nvPr>
            <p:ph type="chart" sz="quarter" idx="16"/>
          </p:nvPr>
        </p:nvSpPr>
        <p:spPr>
          <a:xfrm>
            <a:off x="347663" y="1484313"/>
            <a:ext cx="8291512" cy="3313112"/>
          </a:xfrm>
          <a:prstGeom prst="rect">
            <a:avLst/>
          </a:prstGeom>
        </p:spPr>
        <p:txBody>
          <a:bodyPr/>
          <a:lstStyle>
            <a:lvl1pPr marL="0" indent="0">
              <a:buNone/>
              <a:defRPr sz="1600">
                <a:latin typeface="Arial" pitchFamily="34" charset="0"/>
                <a:cs typeface="Arial" pitchFamily="34" charset="0"/>
              </a:defRPr>
            </a:lvl1pPr>
          </a:lstStyle>
          <a:p>
            <a:r>
              <a:rPr lang="en-US"/>
              <a:t>Click icon to add chart</a:t>
            </a:r>
            <a:endParaRPr lang="en-IN" dirty="0"/>
          </a:p>
        </p:txBody>
      </p:sp>
    </p:spTree>
    <p:extLst>
      <p:ext uri="{BB962C8B-B14F-4D97-AF65-F5344CB8AC3E}">
        <p14:creationId xmlns:p14="http://schemas.microsoft.com/office/powerpoint/2010/main" val="286661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Text: 1 column">
    <p:spTree>
      <p:nvGrpSpPr>
        <p:cNvPr id="1" name=""/>
        <p:cNvGrpSpPr/>
        <p:nvPr/>
      </p:nvGrpSpPr>
      <p:grpSpPr>
        <a:xfrm>
          <a:off x="0" y="0"/>
          <a:ext cx="0" cy="0"/>
          <a:chOff x="0" y="0"/>
          <a:chExt cx="0" cy="0"/>
        </a:xfrm>
      </p:grpSpPr>
      <p:sp>
        <p:nvSpPr>
          <p:cNvPr id="19" name="Segnaposto testo 18"/>
          <p:cNvSpPr>
            <a:spLocks noGrp="1"/>
          </p:cNvSpPr>
          <p:nvPr>
            <p:ph type="body" sz="quarter" idx="14"/>
          </p:nvPr>
        </p:nvSpPr>
        <p:spPr>
          <a:xfrm>
            <a:off x="347663" y="1682750"/>
            <a:ext cx="8391525" cy="4378325"/>
          </a:xfrm>
          <a:prstGeom prst="rect">
            <a:avLst/>
          </a:prstGeom>
        </p:spPr>
        <p:txBody>
          <a:bodyPr/>
          <a:lstStyle>
            <a:lvl1pPr>
              <a:defRPr sz="1600">
                <a:latin typeface="Arial" pitchFamily="34" charset="0"/>
                <a:cs typeface="Arial" pitchFamily="34" charset="0"/>
              </a:defRPr>
            </a:lvl1pPr>
            <a:lvl2pPr>
              <a:defRPr sz="1600">
                <a:latin typeface="Arial" pitchFamily="34" charset="0"/>
                <a:cs typeface="Arial" pitchFamily="34" charset="0"/>
              </a:defRPr>
            </a:lvl2pPr>
            <a:lvl3pPr>
              <a:defRPr sz="16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dirty="0"/>
          </a:p>
        </p:txBody>
      </p:sp>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a:t>Slide Title</a:t>
            </a:r>
          </a:p>
        </p:txBody>
      </p:sp>
      <p:sp>
        <p:nvSpPr>
          <p:cNvPr id="11" name="Sottotitolo 2"/>
          <p:cNvSpPr>
            <a:spLocks noGrp="1"/>
          </p:cNvSpPr>
          <p:nvPr>
            <p:ph type="subTitle" idx="1" hasCustomPrompt="1"/>
          </p:nvPr>
        </p:nvSpPr>
        <p:spPr>
          <a:xfrm>
            <a:off x="347300" y="997139"/>
            <a:ext cx="8386686" cy="374461"/>
          </a:xfrm>
          <a:prstGeom prst="rect">
            <a:avLst/>
          </a:prstGeom>
        </p:spPr>
        <p:txBody>
          <a:bodyPr>
            <a:spAutoFit/>
          </a:bodyPr>
          <a:lstStyle>
            <a:lvl1pPr>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buNone/>
            </a:pPr>
            <a:r>
              <a:rPr lang="it-IT" dirty="0"/>
              <a:t>Slide Sub title</a:t>
            </a:r>
          </a:p>
        </p:txBody>
      </p:sp>
      <p:sp>
        <p:nvSpPr>
          <p:cNvPr id="13" name="TextBox 12"/>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a:latin typeface="Arial" pitchFamily="34" charset="0"/>
                <a:cs typeface="Arial" pitchFamily="34" charset="0"/>
              </a:rPr>
              <a:t>Date</a:t>
            </a:r>
          </a:p>
        </p:txBody>
      </p:sp>
      <p:sp>
        <p:nvSpPr>
          <p:cNvPr id="14"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a:t>Section</a:t>
            </a:r>
          </a:p>
        </p:txBody>
      </p:sp>
      <p:pic>
        <p:nvPicPr>
          <p:cNvPr id="12"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7"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18"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2857276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rgbClr val="C21C1D"/>
        </a:solidFill>
        <a:effectLst/>
      </p:bgPr>
    </p:bg>
    <p:spTree>
      <p:nvGrpSpPr>
        <p:cNvPr id="1" name=""/>
        <p:cNvGrpSpPr/>
        <p:nvPr/>
      </p:nvGrpSpPr>
      <p:grpSpPr>
        <a:xfrm>
          <a:off x="0" y="0"/>
          <a:ext cx="0" cy="0"/>
          <a:chOff x="0" y="0"/>
          <a:chExt cx="0" cy="0"/>
        </a:xfrm>
      </p:grpSpPr>
      <p:pic>
        <p:nvPicPr>
          <p:cNvPr id="13721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38125" y="216246"/>
            <a:ext cx="1777653" cy="69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userDrawn="1"/>
        </p:nvSpPr>
        <p:spPr>
          <a:xfrm>
            <a:off x="457200" y="3276600"/>
            <a:ext cx="2133600" cy="584775"/>
          </a:xfrm>
          <a:prstGeom prst="rect">
            <a:avLst/>
          </a:prstGeom>
          <a:noFill/>
        </p:spPr>
        <p:txBody>
          <a:bodyPr wrap="square" rtlCol="0">
            <a:spAutoFit/>
          </a:bodyPr>
          <a:lstStyle/>
          <a:p>
            <a:r>
              <a:rPr lang="en-US" sz="3200" b="1" dirty="0">
                <a:solidFill>
                  <a:schemeClr val="bg1"/>
                </a:solidFill>
                <a:latin typeface="Arial" pitchFamily="34" charset="0"/>
                <a:cs typeface="Arial" pitchFamily="34" charset="0"/>
              </a:rPr>
              <a:t>Thanks</a:t>
            </a:r>
          </a:p>
        </p:txBody>
      </p:sp>
      <p:sp>
        <p:nvSpPr>
          <p:cNvPr id="6" name="Text Placeholder 5"/>
          <p:cNvSpPr>
            <a:spLocks noGrp="1"/>
          </p:cNvSpPr>
          <p:nvPr>
            <p:ph type="body" sz="quarter" idx="11" hasCustomPrompt="1"/>
          </p:nvPr>
        </p:nvSpPr>
        <p:spPr>
          <a:xfrm>
            <a:off x="533400" y="4343400"/>
            <a:ext cx="3581400" cy="1323439"/>
          </a:xfrm>
          <a:prstGeom prst="rect">
            <a:avLst/>
          </a:prstGeom>
          <a:noFill/>
        </p:spPr>
        <p:txBody>
          <a:bodyPr wrap="square" rtlCol="0">
            <a:spAutoFit/>
          </a:bodyPr>
          <a:lstStyle>
            <a:lvl1pPr marL="0" indent="0" fontAlgn="base">
              <a:spcBef>
                <a:spcPct val="0"/>
              </a:spcBef>
              <a:spcAft>
                <a:spcPct val="0"/>
              </a:spcAft>
              <a:buNone/>
              <a:defRPr lang="en-US" sz="1600" b="0" dirty="0">
                <a:solidFill>
                  <a:schemeClr val="bg1"/>
                </a:solidFill>
                <a:latin typeface="Arial" charset="0"/>
              </a:defRPr>
            </a:lvl1pPr>
          </a:lstStyle>
          <a:p>
            <a:pPr marL="0" lvl="0" indent="0" fontAlgn="base">
              <a:spcBef>
                <a:spcPct val="0"/>
              </a:spcBef>
              <a:spcAft>
                <a:spcPct val="0"/>
              </a:spcAft>
            </a:pPr>
            <a:r>
              <a:rPr lang="en-US" dirty="0"/>
              <a:t>Name</a:t>
            </a:r>
          </a:p>
          <a:p>
            <a:pPr marL="0" lvl="0" indent="0" fontAlgn="base">
              <a:spcBef>
                <a:spcPct val="0"/>
              </a:spcBef>
              <a:spcAft>
                <a:spcPct val="0"/>
              </a:spcAft>
              <a:buNone/>
            </a:pPr>
            <a:r>
              <a:rPr lang="en-US" sz="1600" b="0" dirty="0">
                <a:solidFill>
                  <a:schemeClr val="bg1"/>
                </a:solidFill>
              </a:rPr>
              <a:t>Email address</a:t>
            </a:r>
          </a:p>
          <a:p>
            <a:pPr marL="0" lvl="0" indent="0" fontAlgn="base">
              <a:spcBef>
                <a:spcPct val="0"/>
              </a:spcBef>
              <a:spcAft>
                <a:spcPct val="0"/>
              </a:spcAft>
              <a:buNone/>
            </a:pPr>
            <a:r>
              <a:rPr lang="en-US" sz="1600" b="0" dirty="0">
                <a:solidFill>
                  <a:schemeClr val="bg1"/>
                </a:solidFill>
              </a:rPr>
              <a:t>Contact</a:t>
            </a:r>
            <a:r>
              <a:rPr lang="en-US" sz="1600" b="0" baseline="0" dirty="0">
                <a:solidFill>
                  <a:schemeClr val="bg1"/>
                </a:solidFill>
              </a:rPr>
              <a:t> Information</a:t>
            </a:r>
          </a:p>
          <a:p>
            <a:pPr marL="0" lvl="0" indent="0" fontAlgn="base">
              <a:spcBef>
                <a:spcPct val="0"/>
              </a:spcBef>
              <a:spcAft>
                <a:spcPct val="0"/>
              </a:spcAft>
              <a:buNone/>
            </a:pPr>
            <a:r>
              <a:rPr lang="en-US" sz="1600" b="0" baseline="0" dirty="0">
                <a:solidFill>
                  <a:schemeClr val="bg1"/>
                </a:solidFill>
              </a:rPr>
              <a:t>www.futuregenerali.in</a:t>
            </a:r>
            <a:endParaRPr lang="en-US" sz="1600" b="0" dirty="0">
              <a:solidFill>
                <a:schemeClr val="bg1"/>
              </a:solidFill>
            </a:endParaRPr>
          </a:p>
          <a:p>
            <a:pPr marL="0" lvl="0" indent="0" fontAlgn="base">
              <a:spcBef>
                <a:spcPct val="0"/>
              </a:spcBef>
              <a:spcAft>
                <a:spcPct val="0"/>
              </a:spcAft>
            </a:pPr>
            <a:endParaRPr lang="en-US" dirty="0"/>
          </a:p>
        </p:txBody>
      </p:sp>
    </p:spTree>
    <p:extLst>
      <p:ext uri="{BB962C8B-B14F-4D97-AF65-F5344CB8AC3E}">
        <p14:creationId xmlns:p14="http://schemas.microsoft.com/office/powerpoint/2010/main" val="1304270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1656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5" r:id="rId6"/>
    <p:sldLayoutId id="2147483657" r:id="rId7"/>
    <p:sldLayoutId id="2147483654" r:id="rId8"/>
    <p:sldLayoutId id="2147483656"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1"/>
          <p:cNvSpPr>
            <a:spLocks noGrp="1"/>
          </p:cNvSpPr>
          <p:nvPr>
            <p:ph type="ctrTitle"/>
          </p:nvPr>
        </p:nvSpPr>
        <p:spPr>
          <a:xfrm>
            <a:off x="300114" y="1340768"/>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r>
              <a:rPr lang="en-US" sz="3600" b="0" dirty="0"/>
              <a:t/>
            </a:r>
            <a:br>
              <a:rPr lang="en-US" sz="3600" b="0" dirty="0"/>
            </a:br>
            <a:r>
              <a:rPr lang="en-US" sz="3600" b="0" dirty="0"/>
              <a:t/>
            </a:r>
            <a:br>
              <a:rPr lang="en-US" sz="3600" b="0" dirty="0"/>
            </a:br>
            <a:r>
              <a:rPr lang="en-US" sz="3600" dirty="0"/>
              <a:t>FUTURE BUSINESS SURAKSHA</a:t>
            </a:r>
            <a:br>
              <a:rPr lang="en-US" sz="3600" dirty="0"/>
            </a:br>
            <a:r>
              <a:rPr lang="en-US" sz="3600" dirty="0"/>
              <a:t>FOR EDUCATIONAL INSTITUTION</a:t>
            </a:r>
            <a:endParaRPr lang="en-US" sz="3400" dirty="0"/>
          </a:p>
        </p:txBody>
      </p:sp>
    </p:spTree>
    <p:extLst>
      <p:ext uri="{BB962C8B-B14F-4D97-AF65-F5344CB8AC3E}">
        <p14:creationId xmlns:p14="http://schemas.microsoft.com/office/powerpoint/2010/main" val="2587392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r>
              <a:rPr lang="en-US" sz="2000" dirty="0">
                <a:solidFill>
                  <a:schemeClr val="bg1">
                    <a:lumMod val="50000"/>
                  </a:schemeClr>
                </a:solidFill>
              </a:rPr>
              <a:t>• </a:t>
            </a:r>
            <a:r>
              <a:rPr lang="en-US" sz="2000" b="1" dirty="0">
                <a:solidFill>
                  <a:schemeClr val="bg1">
                    <a:lumMod val="50000"/>
                  </a:schemeClr>
                </a:solidFill>
              </a:rPr>
              <a:t>Appliances like Air Conditioners, Refrigerators, Portable</a:t>
            </a:r>
          </a:p>
          <a:p>
            <a:r>
              <a:rPr lang="en-US" sz="2000" b="1" dirty="0">
                <a:solidFill>
                  <a:schemeClr val="bg1">
                    <a:lumMod val="50000"/>
                  </a:schemeClr>
                </a:solidFill>
              </a:rPr>
              <a:t>Generators can be covered against Accidental Electrical or</a:t>
            </a:r>
          </a:p>
          <a:p>
            <a:r>
              <a:rPr lang="en-US" sz="2000" b="1" dirty="0">
                <a:solidFill>
                  <a:schemeClr val="bg1">
                    <a:lumMod val="50000"/>
                  </a:schemeClr>
                </a:solidFill>
              </a:rPr>
              <a:t>Mechanical Breakdown.</a:t>
            </a:r>
          </a:p>
          <a:p>
            <a:r>
              <a:rPr lang="en-US" sz="2000" dirty="0">
                <a:solidFill>
                  <a:schemeClr val="bg1">
                    <a:lumMod val="50000"/>
                  </a:schemeClr>
                </a:solidFill>
              </a:rPr>
              <a:t>– The list of items to be covered along with their value to be provided.</a:t>
            </a:r>
          </a:p>
          <a:p>
            <a:r>
              <a:rPr lang="en-US" sz="2000" dirty="0">
                <a:solidFill>
                  <a:schemeClr val="bg1">
                    <a:lumMod val="50000"/>
                  </a:schemeClr>
                </a:solidFill>
              </a:rPr>
              <a:t>– The value to be indicated on reinstatement value basis.</a:t>
            </a:r>
          </a:p>
          <a:p>
            <a:r>
              <a:rPr lang="en-US" sz="2000" dirty="0">
                <a:solidFill>
                  <a:schemeClr val="bg1">
                    <a:lumMod val="50000"/>
                  </a:schemeClr>
                </a:solidFill>
              </a:rPr>
              <a:t>– Age of the items shall not be more than 7 years old.</a:t>
            </a:r>
          </a:p>
          <a:p>
            <a:r>
              <a:rPr lang="en-US" sz="2000" b="1" dirty="0">
                <a:solidFill>
                  <a:schemeClr val="bg1">
                    <a:lumMod val="50000"/>
                  </a:schemeClr>
                </a:solidFill>
              </a:rPr>
              <a:t>• Exclusions </a:t>
            </a:r>
          </a:p>
          <a:p>
            <a:r>
              <a:rPr lang="en-US" sz="2000" dirty="0">
                <a:solidFill>
                  <a:schemeClr val="bg1">
                    <a:lumMod val="50000"/>
                  </a:schemeClr>
                </a:solidFill>
              </a:rPr>
              <a:t>– Loss or damage arising out of willful act or gross negligence of the insured </a:t>
            </a:r>
          </a:p>
          <a:p>
            <a:r>
              <a:rPr lang="en-US" sz="2000" dirty="0">
                <a:solidFill>
                  <a:schemeClr val="bg1">
                    <a:lumMod val="50000"/>
                  </a:schemeClr>
                </a:solidFill>
              </a:rPr>
              <a:t>– Loss or damage for which manufacturer or supplier is responsible. </a:t>
            </a:r>
          </a:p>
          <a:p>
            <a:r>
              <a:rPr lang="en-US" sz="2000" dirty="0">
                <a:solidFill>
                  <a:schemeClr val="bg1">
                    <a:lumMod val="50000"/>
                  </a:schemeClr>
                </a:solidFill>
              </a:rPr>
              <a:t>– Loss or damage caused by wear and tear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Machinery Breakdown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744679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endParaRPr lang="en-US" sz="2000" dirty="0">
              <a:solidFill>
                <a:schemeClr val="bg1">
                  <a:lumMod val="50000"/>
                </a:schemeClr>
              </a:solidFill>
            </a:endParaRPr>
          </a:p>
          <a:p>
            <a:r>
              <a:rPr lang="en-US" sz="2000" b="1" dirty="0">
                <a:solidFill>
                  <a:schemeClr val="bg1">
                    <a:lumMod val="50000"/>
                  </a:schemeClr>
                </a:solidFill>
              </a:rPr>
              <a:t>• Covers loss or damage to portable computer/ Laptop</a:t>
            </a:r>
            <a:r>
              <a:rPr lang="en-US" sz="2000" dirty="0">
                <a:solidFill>
                  <a:schemeClr val="bg1">
                    <a:lumMod val="50000"/>
                  </a:schemeClr>
                </a:solidFill>
              </a:rPr>
              <a:t> </a:t>
            </a:r>
            <a:r>
              <a:rPr lang="en-US" sz="2000" b="1" dirty="0">
                <a:solidFill>
                  <a:schemeClr val="bg1">
                    <a:lumMod val="50000"/>
                  </a:schemeClr>
                </a:solidFill>
              </a:rPr>
              <a:t>by            </a:t>
            </a:r>
            <a:r>
              <a:rPr lang="en-US" sz="2000" dirty="0">
                <a:solidFill>
                  <a:schemeClr val="bg1">
                    <a:lumMod val="50000"/>
                  </a:schemeClr>
                </a:solidFill>
              </a:rPr>
              <a:t>Fire, Riot and Strike, Theft or Accident, from any fortuitous cause, any time during the period of this insurance and within the limits stated in the Schedule. </a:t>
            </a:r>
          </a:p>
          <a:p>
            <a:r>
              <a:rPr lang="en-US" sz="2000" dirty="0">
                <a:solidFill>
                  <a:schemeClr val="bg1">
                    <a:lumMod val="50000"/>
                  </a:schemeClr>
                </a:solidFill>
              </a:rPr>
              <a:t>– Geographical Limit – “Anywhere in India” </a:t>
            </a:r>
          </a:p>
          <a:p>
            <a:endParaRPr lang="en-US" sz="2000" dirty="0">
              <a:solidFill>
                <a:schemeClr val="bg1">
                  <a:lumMod val="50000"/>
                </a:schemeClr>
              </a:solidFill>
            </a:endParaRPr>
          </a:p>
          <a:p>
            <a:r>
              <a:rPr lang="en-US" sz="2000" b="1" dirty="0">
                <a:solidFill>
                  <a:schemeClr val="bg1">
                    <a:lumMod val="50000"/>
                  </a:schemeClr>
                </a:solidFill>
              </a:rPr>
              <a:t>• Exclusions </a:t>
            </a:r>
          </a:p>
          <a:p>
            <a:r>
              <a:rPr lang="en-US" sz="2000" dirty="0">
                <a:solidFill>
                  <a:schemeClr val="bg1">
                    <a:lumMod val="50000"/>
                  </a:schemeClr>
                </a:solidFill>
              </a:rPr>
              <a:t>Internal Breakdown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All Risk – Portable </a:t>
            </a:r>
            <a:r>
              <a:rPr lang="en-US" sz="3200" b="1" dirty="0" err="1">
                <a:solidFill>
                  <a:srgbClr val="C00000"/>
                </a:solidFill>
              </a:rPr>
              <a:t>Equipments</a:t>
            </a:r>
            <a:r>
              <a:rPr lang="en-US" sz="3200" b="1" dirty="0">
                <a:solidFill>
                  <a:srgbClr val="C00000"/>
                </a:solidFill>
              </a:rPr>
              <a:t>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2325031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r>
              <a:rPr lang="en-US" sz="2000" dirty="0">
                <a:solidFill>
                  <a:schemeClr val="bg1">
                    <a:lumMod val="50000"/>
                  </a:schemeClr>
                </a:solidFill>
              </a:rPr>
              <a:t>• Employees can be covered under this section against following covers up to limit as mentioned in the schedule. </a:t>
            </a:r>
          </a:p>
          <a:p>
            <a:r>
              <a:rPr lang="en-US" sz="2000" b="1" dirty="0">
                <a:solidFill>
                  <a:schemeClr val="bg1">
                    <a:lumMod val="50000"/>
                  </a:schemeClr>
                </a:solidFill>
              </a:rPr>
              <a:t>• Accidental Death </a:t>
            </a:r>
          </a:p>
          <a:p>
            <a:r>
              <a:rPr lang="en-US" sz="2000" b="1" dirty="0">
                <a:solidFill>
                  <a:schemeClr val="bg1">
                    <a:lumMod val="50000"/>
                  </a:schemeClr>
                </a:solidFill>
              </a:rPr>
              <a:t>• Permanent Total Disablement </a:t>
            </a:r>
          </a:p>
          <a:p>
            <a:r>
              <a:rPr lang="en-US" sz="2000" b="1" dirty="0">
                <a:solidFill>
                  <a:schemeClr val="bg1">
                    <a:lumMod val="50000"/>
                  </a:schemeClr>
                </a:solidFill>
              </a:rPr>
              <a:t>• Permanent Partial Disablement</a:t>
            </a:r>
            <a:r>
              <a:rPr lang="en-US" sz="2000" dirty="0">
                <a:solidFill>
                  <a:schemeClr val="bg1">
                    <a:lumMod val="50000"/>
                  </a:schemeClr>
                </a:solidFill>
              </a:rPr>
              <a:t>. </a:t>
            </a:r>
          </a:p>
          <a:p>
            <a:endParaRPr lang="en-US" sz="2000" dirty="0">
              <a:solidFill>
                <a:schemeClr val="bg1">
                  <a:lumMod val="50000"/>
                </a:schemeClr>
              </a:solidFill>
            </a:endParaRPr>
          </a:p>
          <a:p>
            <a:r>
              <a:rPr lang="en-US" sz="2000" dirty="0">
                <a:solidFill>
                  <a:schemeClr val="bg1">
                    <a:lumMod val="50000"/>
                  </a:schemeClr>
                </a:solidFill>
              </a:rPr>
              <a:t>– Details of each person along with the sum insured opted for each person to be mentioned. </a:t>
            </a:r>
          </a:p>
          <a:p>
            <a:r>
              <a:rPr lang="en-US" sz="2000" dirty="0">
                <a:solidFill>
                  <a:schemeClr val="bg1">
                    <a:lumMod val="50000"/>
                  </a:schemeClr>
                </a:solidFill>
              </a:rPr>
              <a:t>– In case of Accidental Death and Permanent Total Disablement, we will compensate insured or their nominees for the full value of sum insured as opted. </a:t>
            </a:r>
          </a:p>
          <a:p>
            <a:r>
              <a:rPr lang="en-US" sz="2000" dirty="0">
                <a:solidFill>
                  <a:schemeClr val="bg1">
                    <a:lumMod val="50000"/>
                  </a:schemeClr>
                </a:solidFill>
              </a:rPr>
              <a:t>– In the event of accidental bodily injury causing permanent partial disability within 12 months of the accident, benefits will be payable as per the table for PPD.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Personal Accident</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1106243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r>
              <a:rPr lang="en-US" sz="2000" b="1" dirty="0">
                <a:solidFill>
                  <a:schemeClr val="bg1">
                    <a:lumMod val="50000"/>
                  </a:schemeClr>
                </a:solidFill>
              </a:rPr>
              <a:t>• Exclusions </a:t>
            </a:r>
          </a:p>
          <a:p>
            <a:r>
              <a:rPr lang="en-US" sz="2000" dirty="0">
                <a:solidFill>
                  <a:schemeClr val="bg1">
                    <a:lumMod val="50000"/>
                  </a:schemeClr>
                </a:solidFill>
              </a:rPr>
              <a:t>– Intentional Self Injury </a:t>
            </a:r>
          </a:p>
          <a:p>
            <a:r>
              <a:rPr lang="en-US" sz="2000" dirty="0">
                <a:solidFill>
                  <a:schemeClr val="bg1">
                    <a:lumMod val="50000"/>
                  </a:schemeClr>
                </a:solidFill>
              </a:rPr>
              <a:t>– Accident under the influence of alcohol or drugs </a:t>
            </a:r>
          </a:p>
          <a:p>
            <a:r>
              <a:rPr lang="en-US" sz="2000" dirty="0">
                <a:solidFill>
                  <a:schemeClr val="bg1">
                    <a:lumMod val="50000"/>
                  </a:schemeClr>
                </a:solidFill>
              </a:rPr>
              <a:t>– Illegal act or any violation of law or your resistance to arrest. </a:t>
            </a:r>
          </a:p>
          <a:p>
            <a:r>
              <a:rPr lang="en-US" sz="2000" dirty="0">
                <a:solidFill>
                  <a:schemeClr val="bg1">
                    <a:lumMod val="50000"/>
                  </a:schemeClr>
                </a:solidFill>
              </a:rPr>
              <a:t>– Participating in Aviation or Ballooning, Motor Racing or Trial Run. </a:t>
            </a:r>
          </a:p>
          <a:p>
            <a:r>
              <a:rPr lang="en-US" sz="2000" dirty="0">
                <a:solidFill>
                  <a:schemeClr val="bg1">
                    <a:lumMod val="50000"/>
                  </a:schemeClr>
                </a:solidFill>
              </a:rPr>
              <a:t>– Curative treatments or interventions. </a:t>
            </a:r>
          </a:p>
          <a:p>
            <a:r>
              <a:rPr lang="en-US" sz="2000" dirty="0">
                <a:solidFill>
                  <a:schemeClr val="bg1">
                    <a:lumMod val="50000"/>
                  </a:schemeClr>
                </a:solidFill>
              </a:rPr>
              <a:t>– Pregnancy, Childbirth, Miscarriage, Abortion or related complications. </a:t>
            </a:r>
          </a:p>
          <a:p>
            <a:r>
              <a:rPr lang="en-US" sz="2000" dirty="0">
                <a:solidFill>
                  <a:schemeClr val="bg1">
                    <a:lumMod val="50000"/>
                  </a:schemeClr>
                </a:solidFill>
              </a:rPr>
              <a:t>– War, Invasion, Act of Foreign Enemies and Hostilities. </a:t>
            </a:r>
          </a:p>
          <a:p>
            <a:r>
              <a:rPr lang="en-US" sz="2000" dirty="0">
                <a:solidFill>
                  <a:schemeClr val="bg1">
                    <a:lumMod val="50000"/>
                  </a:schemeClr>
                </a:solidFill>
              </a:rPr>
              <a:t>– Nuclear Energy, Radiation </a:t>
            </a:r>
          </a:p>
          <a:p>
            <a:r>
              <a:rPr lang="en-US" sz="2000" dirty="0">
                <a:solidFill>
                  <a:schemeClr val="bg1">
                    <a:lumMod val="50000"/>
                  </a:schemeClr>
                </a:solidFill>
              </a:rPr>
              <a:t>– Any Existing Disablement </a:t>
            </a:r>
          </a:p>
          <a:p>
            <a:r>
              <a:rPr lang="en-US" sz="2000" dirty="0">
                <a:solidFill>
                  <a:schemeClr val="bg1">
                    <a:lumMod val="50000"/>
                  </a:schemeClr>
                </a:solidFill>
              </a:rPr>
              <a:t>– Venereal or Sexually Transmitted Diseases, HIV/AIDS </a:t>
            </a:r>
          </a:p>
          <a:p>
            <a:r>
              <a:rPr lang="en-US" sz="2000" dirty="0">
                <a:solidFill>
                  <a:schemeClr val="bg1">
                    <a:lumMod val="50000"/>
                  </a:schemeClr>
                </a:solidFill>
              </a:rPr>
              <a:t>– Non Recommended Hospital stay </a:t>
            </a:r>
          </a:p>
          <a:p>
            <a:r>
              <a:rPr lang="en-US" sz="2000" dirty="0">
                <a:solidFill>
                  <a:schemeClr val="bg1">
                    <a:lumMod val="50000"/>
                  </a:schemeClr>
                </a:solidFill>
              </a:rPr>
              <a:t>– Expenses for non medical in nature, emergency medical evacuation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Personal Accident</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212818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endParaRPr lang="en-US" sz="2000" dirty="0"/>
          </a:p>
          <a:p>
            <a:endParaRPr lang="en-US" sz="2000" b="1" dirty="0">
              <a:solidFill>
                <a:schemeClr val="bg1">
                  <a:lumMod val="50000"/>
                </a:schemeClr>
              </a:solidFill>
            </a:endParaRPr>
          </a:p>
          <a:p>
            <a:r>
              <a:rPr lang="en-US" sz="2000" b="1" dirty="0">
                <a:solidFill>
                  <a:schemeClr val="bg1">
                    <a:lumMod val="50000"/>
                  </a:schemeClr>
                </a:solidFill>
              </a:rPr>
              <a:t>• This covers the liability towards your employee under the Workmen Compensation Act, Fatal Accidents Act and at Common Law under this section. In the section, employees having wages up to Re. 8000 can be covered.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Workmen’s Compensation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4950736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24744"/>
            <a:ext cx="8391525" cy="4378325"/>
          </a:xfrm>
        </p:spPr>
        <p:txBody>
          <a:bodyPr>
            <a:noAutofit/>
          </a:bodyPr>
          <a:lstStyle/>
          <a:p>
            <a:r>
              <a:rPr lang="en-US" sz="2000" dirty="0">
                <a:solidFill>
                  <a:schemeClr val="bg1">
                    <a:lumMod val="50000"/>
                  </a:schemeClr>
                </a:solidFill>
              </a:rPr>
              <a:t>• This section will compensate the Institute owner for the claims</a:t>
            </a:r>
          </a:p>
          <a:p>
            <a:r>
              <a:rPr lang="en-US" sz="2000" dirty="0">
                <a:solidFill>
                  <a:schemeClr val="bg1">
                    <a:lumMod val="50000"/>
                  </a:schemeClr>
                </a:solidFill>
              </a:rPr>
              <a:t>arising out of the third party bodily injury or property damage</a:t>
            </a:r>
          </a:p>
          <a:p>
            <a:r>
              <a:rPr lang="en-US" sz="2000" dirty="0">
                <a:solidFill>
                  <a:schemeClr val="bg1">
                    <a:lumMod val="50000"/>
                  </a:schemeClr>
                </a:solidFill>
              </a:rPr>
              <a:t>occurring in the premises. This is in accordance with Indian Law.</a:t>
            </a:r>
          </a:p>
          <a:p>
            <a:r>
              <a:rPr lang="en-US" sz="2000" b="1" dirty="0">
                <a:solidFill>
                  <a:schemeClr val="bg1">
                    <a:lumMod val="50000"/>
                  </a:schemeClr>
                </a:solidFill>
              </a:rPr>
              <a:t>• Exclusions</a:t>
            </a:r>
            <a:r>
              <a:rPr lang="en-US" sz="2000" dirty="0">
                <a:solidFill>
                  <a:schemeClr val="bg1">
                    <a:lumMod val="50000"/>
                  </a:schemeClr>
                </a:solidFill>
              </a:rPr>
              <a:t>:</a:t>
            </a:r>
          </a:p>
          <a:p>
            <a:r>
              <a:rPr lang="en-US" sz="2000" dirty="0">
                <a:solidFill>
                  <a:schemeClr val="bg1">
                    <a:lumMod val="50000"/>
                  </a:schemeClr>
                </a:solidFill>
              </a:rPr>
              <a:t>– Liability assumed by agreement unless such liability would have attached to the insured notwithstanding such agreement</a:t>
            </a:r>
          </a:p>
          <a:p>
            <a:r>
              <a:rPr lang="en-US" sz="2000" dirty="0">
                <a:solidFill>
                  <a:schemeClr val="bg1">
                    <a:lumMod val="50000"/>
                  </a:schemeClr>
                </a:solidFill>
              </a:rPr>
              <a:t>– Liability arising out of deliberate, willful or intentional non-compliance</a:t>
            </a:r>
          </a:p>
          <a:p>
            <a:r>
              <a:rPr lang="en-US" sz="2000" dirty="0">
                <a:solidFill>
                  <a:schemeClr val="bg1">
                    <a:lumMod val="50000"/>
                  </a:schemeClr>
                </a:solidFill>
              </a:rPr>
              <a:t>with any statutory provisions</a:t>
            </a:r>
          </a:p>
          <a:p>
            <a:r>
              <a:rPr lang="en-US" sz="2000" dirty="0">
                <a:solidFill>
                  <a:schemeClr val="bg1">
                    <a:lumMod val="50000"/>
                  </a:schemeClr>
                </a:solidFill>
              </a:rPr>
              <a:t>– Liability connected with fines, penalties</a:t>
            </a:r>
          </a:p>
          <a:p>
            <a:r>
              <a:rPr lang="en-US" sz="2000" dirty="0">
                <a:solidFill>
                  <a:schemeClr val="bg1">
                    <a:lumMod val="50000"/>
                  </a:schemeClr>
                </a:solidFill>
              </a:rPr>
              <a:t>– Liability in connection with any motor vehicles, watercraft, hovercraft air</a:t>
            </a:r>
          </a:p>
          <a:p>
            <a:r>
              <a:rPr lang="en-US" sz="2000" dirty="0">
                <a:solidFill>
                  <a:schemeClr val="bg1">
                    <a:lumMod val="50000"/>
                  </a:schemeClr>
                </a:solidFill>
              </a:rPr>
              <a:t>or spacecraft</a:t>
            </a:r>
          </a:p>
          <a:p>
            <a:r>
              <a:rPr lang="en-US" sz="2000" dirty="0">
                <a:solidFill>
                  <a:schemeClr val="bg1">
                    <a:lumMod val="50000"/>
                  </a:schemeClr>
                </a:solidFill>
              </a:rPr>
              <a:t>– Any interest imposed in connection with Workmen’s compensation Act.</a:t>
            </a:r>
          </a:p>
          <a:p>
            <a:r>
              <a:rPr lang="en-US" sz="2000" dirty="0">
                <a:solidFill>
                  <a:schemeClr val="bg1">
                    <a:lumMod val="50000"/>
                  </a:schemeClr>
                </a:solidFill>
              </a:rPr>
              <a:t>– Liability arising out of animals of any description whatsoever kept for</a:t>
            </a:r>
          </a:p>
          <a:p>
            <a:r>
              <a:rPr lang="en-US" sz="2000" dirty="0">
                <a:solidFill>
                  <a:schemeClr val="bg1">
                    <a:lumMod val="50000"/>
                  </a:schemeClr>
                </a:solidFill>
              </a:rPr>
              <a:t>commercial or agricultural purposes</a:t>
            </a:r>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Public Liability</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41749460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endParaRPr lang="en-US" sz="2000" dirty="0"/>
          </a:p>
          <a:p>
            <a:endParaRPr lang="en-US" sz="2000" b="1" dirty="0">
              <a:solidFill>
                <a:schemeClr val="bg1">
                  <a:lumMod val="50000"/>
                </a:schemeClr>
              </a:solidFill>
            </a:endParaRPr>
          </a:p>
          <a:p>
            <a:r>
              <a:rPr lang="en-US" sz="2400" b="1" dirty="0">
                <a:solidFill>
                  <a:schemeClr val="bg1">
                    <a:lumMod val="50000"/>
                  </a:schemeClr>
                </a:solidFill>
              </a:rPr>
              <a:t>• </a:t>
            </a:r>
            <a:r>
              <a:rPr lang="en-US" sz="2400" dirty="0">
                <a:solidFill>
                  <a:schemeClr val="bg1">
                    <a:lumMod val="50000"/>
                  </a:schemeClr>
                </a:solidFill>
              </a:rPr>
              <a:t> This section covers accidental loss caused to your personal baggage while traveling anywhere in India beyond 25 km radius of the insured premises.</a:t>
            </a:r>
            <a:endParaRPr lang="en-US" sz="20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Baggage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6136128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endParaRPr lang="en-US" sz="2000" b="1" dirty="0">
              <a:solidFill>
                <a:schemeClr val="bg1">
                  <a:lumMod val="50000"/>
                </a:schemeClr>
              </a:solidFill>
            </a:endParaRPr>
          </a:p>
          <a:p>
            <a:r>
              <a:rPr lang="en-US" sz="2000" b="1" dirty="0">
                <a:solidFill>
                  <a:schemeClr val="bg1">
                    <a:lumMod val="50000"/>
                  </a:schemeClr>
                </a:solidFill>
              </a:rPr>
              <a:t>• Fixed plate glass can be covered against accidental breakage. </a:t>
            </a:r>
          </a:p>
          <a:p>
            <a:r>
              <a:rPr lang="en-US" sz="2000" dirty="0">
                <a:solidFill>
                  <a:schemeClr val="bg1">
                    <a:lumMod val="50000"/>
                  </a:schemeClr>
                </a:solidFill>
              </a:rPr>
              <a:t>– Details of the plate glass along with the value to be provided. </a:t>
            </a:r>
          </a:p>
          <a:p>
            <a:endParaRPr lang="en-US" sz="2000" dirty="0">
              <a:solidFill>
                <a:schemeClr val="bg1">
                  <a:lumMod val="50000"/>
                </a:schemeClr>
              </a:solidFill>
            </a:endParaRPr>
          </a:p>
          <a:p>
            <a:r>
              <a:rPr lang="en-US" sz="2000" dirty="0">
                <a:solidFill>
                  <a:schemeClr val="bg1">
                    <a:lumMod val="50000"/>
                  </a:schemeClr>
                </a:solidFill>
              </a:rPr>
              <a:t>• Exclusions </a:t>
            </a:r>
          </a:p>
          <a:p>
            <a:r>
              <a:rPr lang="en-US" sz="2000" dirty="0">
                <a:solidFill>
                  <a:schemeClr val="bg1">
                    <a:lumMod val="50000"/>
                  </a:schemeClr>
                </a:solidFill>
              </a:rPr>
              <a:t>– Breakage or damage during removal, alterations and/or repairs on or about the insured premises. </a:t>
            </a:r>
          </a:p>
          <a:p>
            <a:r>
              <a:rPr lang="en-US" sz="2000" dirty="0">
                <a:solidFill>
                  <a:schemeClr val="bg1">
                    <a:lumMod val="50000"/>
                  </a:schemeClr>
                </a:solidFill>
              </a:rPr>
              <a:t>– Disfiguration, scratching or damage of glass other than fracture extending through the entire thickness of the glass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Fixed Plate Glass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7546007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endParaRPr lang="en-US" sz="2000" b="1" dirty="0">
              <a:solidFill>
                <a:schemeClr val="bg1">
                  <a:lumMod val="50000"/>
                </a:schemeClr>
              </a:solidFill>
            </a:endParaRPr>
          </a:p>
          <a:p>
            <a:r>
              <a:rPr lang="en-US" sz="2000" b="1" dirty="0">
                <a:solidFill>
                  <a:schemeClr val="bg1">
                    <a:lumMod val="50000"/>
                  </a:schemeClr>
                </a:solidFill>
              </a:rPr>
              <a:t>• This section protects your risks by:</a:t>
            </a:r>
          </a:p>
          <a:p>
            <a:r>
              <a:rPr lang="en-US" sz="2000" dirty="0">
                <a:solidFill>
                  <a:schemeClr val="bg1">
                    <a:lumMod val="50000"/>
                  </a:schemeClr>
                </a:solidFill>
              </a:rPr>
              <a:t>– Money in Transit between the insured premises and</a:t>
            </a:r>
          </a:p>
          <a:p>
            <a:r>
              <a:rPr lang="en-US" sz="2000" dirty="0">
                <a:solidFill>
                  <a:schemeClr val="bg1">
                    <a:lumMod val="50000"/>
                  </a:schemeClr>
                </a:solidFill>
              </a:rPr>
              <a:t>specified bank and vice versa</a:t>
            </a:r>
          </a:p>
          <a:p>
            <a:r>
              <a:rPr lang="en-US" sz="2000" dirty="0">
                <a:solidFill>
                  <a:schemeClr val="bg1">
                    <a:lumMod val="50000"/>
                  </a:schemeClr>
                </a:solidFill>
              </a:rPr>
              <a:t>– Money in Safe</a:t>
            </a:r>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Money Insurance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2776595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endParaRPr lang="en-US" sz="2000" b="1" dirty="0">
              <a:solidFill>
                <a:schemeClr val="bg1">
                  <a:lumMod val="50000"/>
                </a:schemeClr>
              </a:solidFill>
            </a:endParaRPr>
          </a:p>
          <a:p>
            <a:endParaRPr lang="en-US" sz="2000" dirty="0"/>
          </a:p>
          <a:p>
            <a:r>
              <a:rPr lang="en-US" sz="2000" dirty="0">
                <a:solidFill>
                  <a:schemeClr val="bg1">
                    <a:lumMod val="50000"/>
                  </a:schemeClr>
                </a:solidFill>
              </a:rPr>
              <a:t>• This section covers you against any direct loss caused by act of fraud committed by any salaried employee in the insured premises.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Fidelity Guarantee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412114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95536" y="1268760"/>
            <a:ext cx="8391525" cy="4378325"/>
          </a:xfrm>
        </p:spPr>
        <p:txBody>
          <a:bodyPr>
            <a:noAutofit/>
          </a:bodyPr>
          <a:lstStyle/>
          <a:p>
            <a:pPr algn="ctr"/>
            <a:r>
              <a:rPr lang="en-US" sz="2400" b="1" dirty="0">
                <a:solidFill>
                  <a:schemeClr val="bg1">
                    <a:lumMod val="50000"/>
                  </a:schemeClr>
                </a:solidFill>
              </a:rPr>
              <a:t>Future </a:t>
            </a:r>
            <a:r>
              <a:rPr lang="en-US" sz="2400" b="1" dirty="0" err="1">
                <a:solidFill>
                  <a:schemeClr val="bg1">
                    <a:lumMod val="50000"/>
                  </a:schemeClr>
                </a:solidFill>
              </a:rPr>
              <a:t>Generali's</a:t>
            </a:r>
            <a:endParaRPr lang="en-US" sz="2400" b="1" dirty="0">
              <a:solidFill>
                <a:schemeClr val="bg1">
                  <a:lumMod val="50000"/>
                </a:schemeClr>
              </a:solidFill>
            </a:endParaRPr>
          </a:p>
          <a:p>
            <a:pPr algn="ctr"/>
            <a:endParaRPr lang="en-US" sz="2400" b="1" dirty="0">
              <a:solidFill>
                <a:schemeClr val="bg1">
                  <a:lumMod val="50000"/>
                </a:schemeClr>
              </a:solidFill>
            </a:endParaRPr>
          </a:p>
          <a:p>
            <a:pPr algn="ctr"/>
            <a:r>
              <a:rPr lang="en-US" sz="2400" b="1" dirty="0">
                <a:solidFill>
                  <a:schemeClr val="bg1">
                    <a:lumMod val="50000"/>
                  </a:schemeClr>
                </a:solidFill>
              </a:rPr>
              <a:t>“Business </a:t>
            </a:r>
            <a:r>
              <a:rPr lang="en-US" sz="2400" b="1" dirty="0" err="1">
                <a:solidFill>
                  <a:schemeClr val="bg1">
                    <a:lumMod val="50000"/>
                  </a:schemeClr>
                </a:solidFill>
              </a:rPr>
              <a:t>Suraksha</a:t>
            </a:r>
            <a:r>
              <a:rPr lang="en-US" sz="2400" b="1" dirty="0">
                <a:solidFill>
                  <a:schemeClr val="bg1">
                    <a:lumMod val="50000"/>
                  </a:schemeClr>
                </a:solidFill>
              </a:rPr>
              <a:t> For Educational Institution”</a:t>
            </a:r>
          </a:p>
          <a:p>
            <a:pPr algn="ctr"/>
            <a:endParaRPr lang="en-US" sz="2400" b="1" dirty="0">
              <a:solidFill>
                <a:schemeClr val="bg1">
                  <a:lumMod val="50000"/>
                </a:schemeClr>
              </a:solidFill>
            </a:endParaRPr>
          </a:p>
          <a:p>
            <a:r>
              <a:rPr lang="en-US" sz="2400" b="1" dirty="0">
                <a:solidFill>
                  <a:schemeClr val="bg1">
                    <a:lumMod val="50000"/>
                  </a:schemeClr>
                </a:solidFill>
              </a:rPr>
              <a:t>is a comprehensive package policy which provides</a:t>
            </a:r>
          </a:p>
          <a:p>
            <a:r>
              <a:rPr lang="en-US" sz="2400" b="1" dirty="0">
                <a:solidFill>
                  <a:schemeClr val="bg1">
                    <a:lumMod val="50000"/>
                  </a:schemeClr>
                </a:solidFill>
              </a:rPr>
              <a:t>protection to Building and its contents against loss</a:t>
            </a:r>
          </a:p>
          <a:p>
            <a:r>
              <a:rPr lang="en-US" sz="2400" b="1" dirty="0">
                <a:solidFill>
                  <a:schemeClr val="bg1">
                    <a:lumMod val="50000"/>
                  </a:schemeClr>
                </a:solidFill>
              </a:rPr>
              <a:t>or damage by sudden, unexpected event or</a:t>
            </a:r>
          </a:p>
          <a:p>
            <a:r>
              <a:rPr lang="en-US" sz="2400" b="1" dirty="0">
                <a:solidFill>
                  <a:schemeClr val="bg1">
                    <a:lumMod val="50000"/>
                  </a:schemeClr>
                </a:solidFill>
              </a:rPr>
              <a:t>accidents, Personal Accidents to employee, Liability</a:t>
            </a:r>
          </a:p>
          <a:p>
            <a:r>
              <a:rPr lang="en-US" sz="2400" b="1" dirty="0">
                <a:solidFill>
                  <a:schemeClr val="bg1">
                    <a:lumMod val="50000"/>
                  </a:schemeClr>
                </a:solidFill>
              </a:rPr>
              <a:t>insurance and range of other benefits</a:t>
            </a:r>
            <a:endParaRPr lang="en-IN" sz="2800" dirty="0">
              <a:solidFill>
                <a:schemeClr val="bg1">
                  <a:lumMod val="50000"/>
                </a:schemeClr>
              </a:solidFill>
              <a:ea typeface="+mj-ea"/>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Future Educational Institution </a:t>
            </a:r>
            <a:r>
              <a:rPr lang="en-US" sz="3200" b="1" dirty="0" err="1">
                <a:solidFill>
                  <a:srgbClr val="C00000"/>
                </a:solidFill>
              </a:rPr>
              <a:t>Suraksha</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4089063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endParaRPr lang="en-US" sz="2000" dirty="0"/>
          </a:p>
          <a:p>
            <a:endParaRPr lang="en-US" sz="2000" dirty="0">
              <a:solidFill>
                <a:schemeClr val="bg1">
                  <a:lumMod val="50000"/>
                </a:schemeClr>
              </a:solidFill>
            </a:endParaRPr>
          </a:p>
          <a:p>
            <a:r>
              <a:rPr lang="en-US" sz="2000" dirty="0">
                <a:solidFill>
                  <a:schemeClr val="bg1">
                    <a:lumMod val="50000"/>
                  </a:schemeClr>
                </a:solidFill>
              </a:rPr>
              <a:t>• This section covers accidental damage to Neon Sign/ Glow Sign by Fire, lightening, external explosion, theft, riots, strike &amp; natural calamities, accidental external means</a:t>
            </a:r>
            <a:r>
              <a:rPr lang="en-US" sz="2000" dirty="0"/>
              <a:t>.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Neon Sign/ Glow Sign</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5739204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r>
              <a:rPr lang="en-US" sz="2000" dirty="0">
                <a:solidFill>
                  <a:schemeClr val="bg1">
                    <a:lumMod val="50000"/>
                  </a:schemeClr>
                </a:solidFill>
              </a:rPr>
              <a:t>• The construction type of premises should be Class A (Brick wall</a:t>
            </a:r>
          </a:p>
          <a:p>
            <a:r>
              <a:rPr lang="en-US" sz="2000" dirty="0">
                <a:solidFill>
                  <a:schemeClr val="bg1">
                    <a:lumMod val="50000"/>
                  </a:schemeClr>
                </a:solidFill>
              </a:rPr>
              <a:t>in RCC framework) and no </a:t>
            </a:r>
            <a:r>
              <a:rPr lang="en-US" sz="2000" dirty="0" err="1">
                <a:solidFill>
                  <a:schemeClr val="bg1">
                    <a:lumMod val="50000"/>
                  </a:schemeClr>
                </a:solidFill>
              </a:rPr>
              <a:t>kutcha</a:t>
            </a:r>
            <a:r>
              <a:rPr lang="en-US" sz="2000" dirty="0">
                <a:solidFill>
                  <a:schemeClr val="bg1">
                    <a:lumMod val="50000"/>
                  </a:schemeClr>
                </a:solidFill>
              </a:rPr>
              <a:t> construction is allowed.</a:t>
            </a:r>
          </a:p>
          <a:p>
            <a:r>
              <a:rPr lang="en-US" sz="2000" dirty="0">
                <a:solidFill>
                  <a:schemeClr val="bg1">
                    <a:lumMod val="50000"/>
                  </a:schemeClr>
                </a:solidFill>
              </a:rPr>
              <a:t>• This policy is designed mainly for educational institute</a:t>
            </a:r>
          </a:p>
          <a:p>
            <a:r>
              <a:rPr lang="en-US" sz="2000" dirty="0">
                <a:solidFill>
                  <a:schemeClr val="bg1">
                    <a:lumMod val="50000"/>
                  </a:schemeClr>
                </a:solidFill>
              </a:rPr>
              <a:t>covering building and/or Contents excluding stocks of any</a:t>
            </a:r>
          </a:p>
          <a:p>
            <a:r>
              <a:rPr lang="en-US" sz="2000" dirty="0">
                <a:solidFill>
                  <a:schemeClr val="bg1">
                    <a:lumMod val="50000"/>
                  </a:schemeClr>
                </a:solidFill>
              </a:rPr>
              <a:t>nature.</a:t>
            </a:r>
          </a:p>
          <a:p>
            <a:r>
              <a:rPr lang="en-US" sz="2000" dirty="0">
                <a:solidFill>
                  <a:schemeClr val="bg1">
                    <a:lumMod val="50000"/>
                  </a:schemeClr>
                </a:solidFill>
              </a:rPr>
              <a:t>• Any kind of manufacturing should not be carried out in the</a:t>
            </a:r>
          </a:p>
          <a:p>
            <a:r>
              <a:rPr lang="en-US" sz="2000" dirty="0">
                <a:solidFill>
                  <a:schemeClr val="bg1">
                    <a:lumMod val="50000"/>
                  </a:schemeClr>
                </a:solidFill>
              </a:rPr>
              <a:t>premises.</a:t>
            </a:r>
          </a:p>
          <a:p>
            <a:r>
              <a:rPr lang="en-US" sz="2000" dirty="0">
                <a:solidFill>
                  <a:schemeClr val="bg1">
                    <a:lumMod val="50000"/>
                  </a:schemeClr>
                </a:solidFill>
              </a:rPr>
              <a:t>• It should not be silent (closed) in nature.</a:t>
            </a:r>
          </a:p>
          <a:p>
            <a:r>
              <a:rPr lang="en-US" sz="2000" dirty="0">
                <a:solidFill>
                  <a:schemeClr val="bg1">
                    <a:lumMod val="50000"/>
                  </a:schemeClr>
                </a:solidFill>
              </a:rPr>
              <a:t>• It should not be situated in low lying area and having past</a:t>
            </a:r>
          </a:p>
          <a:p>
            <a:r>
              <a:rPr lang="en-US" sz="2000" dirty="0">
                <a:solidFill>
                  <a:schemeClr val="bg1">
                    <a:lumMod val="50000"/>
                  </a:schemeClr>
                </a:solidFill>
              </a:rPr>
              <a:t>flood loss history. (To be referred to underwriter)</a:t>
            </a:r>
          </a:p>
          <a:p>
            <a:r>
              <a:rPr lang="en-US" sz="2000" dirty="0">
                <a:solidFill>
                  <a:schemeClr val="bg1">
                    <a:lumMod val="50000"/>
                  </a:schemeClr>
                </a:solidFill>
              </a:rPr>
              <a:t>• Proposal form with clear and complete details such as</a:t>
            </a:r>
          </a:p>
          <a:p>
            <a:r>
              <a:rPr lang="en-US" sz="2000" dirty="0">
                <a:solidFill>
                  <a:schemeClr val="bg1">
                    <a:lumMod val="50000"/>
                  </a:schemeClr>
                </a:solidFill>
              </a:rPr>
              <a:t>coverage, sum insured limits and duly signed by Proposer.</a:t>
            </a:r>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Criteria for Acceptance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5287313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endParaRPr lang="en-US" sz="2000" dirty="0">
              <a:solidFill>
                <a:schemeClr val="bg1">
                  <a:lumMod val="50000"/>
                </a:schemeClr>
              </a:solidFill>
            </a:endParaRPr>
          </a:p>
          <a:p>
            <a:r>
              <a:rPr lang="en-US" sz="2000" dirty="0">
                <a:solidFill>
                  <a:schemeClr val="bg1">
                    <a:lumMod val="50000"/>
                  </a:schemeClr>
                </a:solidFill>
              </a:rPr>
              <a:t>• Burglary sum insured shall be either on 100% basis or first loss</a:t>
            </a:r>
          </a:p>
          <a:p>
            <a:r>
              <a:rPr lang="en-US" sz="2000" dirty="0">
                <a:solidFill>
                  <a:schemeClr val="bg1">
                    <a:lumMod val="50000"/>
                  </a:schemeClr>
                </a:solidFill>
              </a:rPr>
              <a:t>limits (25% or 40%).</a:t>
            </a:r>
          </a:p>
          <a:p>
            <a:r>
              <a:rPr lang="en-US" sz="2000" dirty="0">
                <a:solidFill>
                  <a:schemeClr val="bg1">
                    <a:lumMod val="50000"/>
                  </a:schemeClr>
                </a:solidFill>
              </a:rPr>
              <a:t>• Minimum 3 sections to be opted and out of that Fire and</a:t>
            </a:r>
          </a:p>
          <a:p>
            <a:r>
              <a:rPr lang="en-US" sz="2000" dirty="0">
                <a:solidFill>
                  <a:schemeClr val="bg1">
                    <a:lumMod val="50000"/>
                  </a:schemeClr>
                </a:solidFill>
              </a:rPr>
              <a:t>Burglary sections are compulsory.</a:t>
            </a:r>
          </a:p>
          <a:p>
            <a:r>
              <a:rPr lang="en-US" sz="2000" dirty="0">
                <a:solidFill>
                  <a:schemeClr val="bg1">
                    <a:lumMod val="50000"/>
                  </a:schemeClr>
                </a:solidFill>
              </a:rPr>
              <a:t>• Short period policy proposals shall not be accepted.</a:t>
            </a:r>
          </a:p>
          <a:p>
            <a:r>
              <a:rPr lang="en-US" sz="2000" dirty="0">
                <a:solidFill>
                  <a:schemeClr val="bg1">
                    <a:lumMod val="50000"/>
                  </a:schemeClr>
                </a:solidFill>
              </a:rPr>
              <a:t>• Equipment age under Electrical and Mechanical appliance and</a:t>
            </a:r>
          </a:p>
          <a:p>
            <a:r>
              <a:rPr lang="en-US" sz="2000" dirty="0">
                <a:solidFill>
                  <a:schemeClr val="bg1">
                    <a:lumMod val="50000"/>
                  </a:schemeClr>
                </a:solidFill>
              </a:rPr>
              <a:t>electronic appliances section shall not be more than 7 years. If</a:t>
            </a:r>
          </a:p>
          <a:p>
            <a:r>
              <a:rPr lang="en-US" sz="2000" dirty="0">
                <a:solidFill>
                  <a:schemeClr val="bg1">
                    <a:lumMod val="50000"/>
                  </a:schemeClr>
                </a:solidFill>
              </a:rPr>
              <a:t>equipment age exceeds more than 7 years then refer the</a:t>
            </a:r>
          </a:p>
          <a:p>
            <a:r>
              <a:rPr lang="en-US" sz="2000" dirty="0">
                <a:solidFill>
                  <a:schemeClr val="bg1">
                    <a:lumMod val="50000"/>
                  </a:schemeClr>
                </a:solidFill>
              </a:rPr>
              <a:t>proposal to underwriter with complete details of equipment.</a:t>
            </a:r>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Criteria for Acceptance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14538686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endParaRPr lang="en-US" sz="2000" dirty="0">
              <a:solidFill>
                <a:schemeClr val="bg1">
                  <a:lumMod val="50000"/>
                </a:schemeClr>
              </a:solidFill>
            </a:endParaRPr>
          </a:p>
          <a:p>
            <a:r>
              <a:rPr lang="en-US" sz="2000" dirty="0">
                <a:solidFill>
                  <a:schemeClr val="bg1">
                    <a:lumMod val="50000"/>
                  </a:schemeClr>
                </a:solidFill>
              </a:rPr>
              <a:t>• Valuables /</a:t>
            </a:r>
            <a:r>
              <a:rPr lang="en-US" sz="2000" dirty="0" err="1">
                <a:solidFill>
                  <a:schemeClr val="bg1">
                    <a:lumMod val="50000"/>
                  </a:schemeClr>
                </a:solidFill>
              </a:rPr>
              <a:t>Jewellery</a:t>
            </a:r>
            <a:r>
              <a:rPr lang="en-US" sz="2000" dirty="0">
                <a:solidFill>
                  <a:schemeClr val="bg1">
                    <a:lumMod val="50000"/>
                  </a:schemeClr>
                </a:solidFill>
              </a:rPr>
              <a:t> under any section of policy.</a:t>
            </a:r>
          </a:p>
          <a:p>
            <a:r>
              <a:rPr lang="en-US" sz="2000" dirty="0">
                <a:solidFill>
                  <a:schemeClr val="bg1">
                    <a:lumMod val="50000"/>
                  </a:schemeClr>
                </a:solidFill>
              </a:rPr>
              <a:t>• Any nature of stock unless approved by underwriter.</a:t>
            </a:r>
          </a:p>
          <a:p>
            <a:r>
              <a:rPr lang="en-US" sz="2000" dirty="0">
                <a:solidFill>
                  <a:schemeClr val="bg1">
                    <a:lumMod val="50000"/>
                  </a:schemeClr>
                </a:solidFill>
              </a:rPr>
              <a:t>• Cash other than Money section.</a:t>
            </a:r>
          </a:p>
          <a:p>
            <a:r>
              <a:rPr lang="en-US" sz="2000" dirty="0">
                <a:solidFill>
                  <a:schemeClr val="bg1">
                    <a:lumMod val="50000"/>
                  </a:schemeClr>
                </a:solidFill>
              </a:rPr>
              <a:t>• Employees on the contract are not covered under fidelity section.</a:t>
            </a:r>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What is not covered?</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2104836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r>
              <a:rPr lang="en-US" sz="2000" dirty="0">
                <a:solidFill>
                  <a:schemeClr val="bg1">
                    <a:lumMod val="50000"/>
                  </a:schemeClr>
                </a:solidFill>
              </a:rPr>
              <a:t>• In following cases/ extension under the policy requires prior approval from the local/ zonal underwriter:</a:t>
            </a:r>
          </a:p>
          <a:p>
            <a:r>
              <a:rPr lang="en-US" sz="2000" dirty="0">
                <a:solidFill>
                  <a:schemeClr val="bg1">
                    <a:lumMod val="50000"/>
                  </a:schemeClr>
                </a:solidFill>
              </a:rPr>
              <a:t>– If the Insured premises had previous loss/ claim history under any section.</a:t>
            </a:r>
          </a:p>
          <a:p>
            <a:r>
              <a:rPr lang="en-US" sz="2000" dirty="0">
                <a:solidFill>
                  <a:schemeClr val="bg1">
                    <a:lumMod val="50000"/>
                  </a:schemeClr>
                </a:solidFill>
              </a:rPr>
              <a:t>– Rent for alternate accommodation extension under Section I.</a:t>
            </a:r>
          </a:p>
          <a:p>
            <a:r>
              <a:rPr lang="en-US" sz="2000" dirty="0">
                <a:solidFill>
                  <a:schemeClr val="bg1">
                    <a:lumMod val="50000"/>
                  </a:schemeClr>
                </a:solidFill>
              </a:rPr>
              <a:t>– If business interruption coverage is required.</a:t>
            </a:r>
          </a:p>
          <a:p>
            <a:r>
              <a:rPr lang="en-US" sz="2000" dirty="0">
                <a:solidFill>
                  <a:schemeClr val="bg1">
                    <a:lumMod val="50000"/>
                  </a:schemeClr>
                </a:solidFill>
              </a:rPr>
              <a:t>– Any proposal that exceeds predefined limits under one or more section as below or any terms and condition which is out of scope of PACKAGE underwriting guidelines.</a:t>
            </a:r>
          </a:p>
          <a:p>
            <a:endParaRPr lang="en-US" sz="2000" i="1" dirty="0">
              <a:solidFill>
                <a:schemeClr val="bg1">
                  <a:lumMod val="50000"/>
                </a:schemeClr>
              </a:solidFill>
            </a:endParaRPr>
          </a:p>
          <a:p>
            <a:r>
              <a:rPr lang="en-US" sz="2000" i="1" dirty="0">
                <a:solidFill>
                  <a:schemeClr val="bg1">
                    <a:lumMod val="50000"/>
                  </a:schemeClr>
                </a:solidFill>
              </a:rPr>
              <a:t>Please refer to UW guidelines for further details</a:t>
            </a:r>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UW Approval Required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25941228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r>
              <a:rPr lang="en-US" sz="2000" dirty="0">
                <a:solidFill>
                  <a:schemeClr val="bg1">
                    <a:lumMod val="50000"/>
                  </a:schemeClr>
                </a:solidFill>
              </a:rPr>
              <a:t>• Sectional Discounts</a:t>
            </a:r>
          </a:p>
          <a:p>
            <a:r>
              <a:rPr lang="en-US" sz="2000" dirty="0">
                <a:solidFill>
                  <a:schemeClr val="bg1">
                    <a:lumMod val="50000"/>
                  </a:schemeClr>
                </a:solidFill>
              </a:rPr>
              <a:t>– Section I and II are compulsory.</a:t>
            </a:r>
          </a:p>
          <a:p>
            <a:r>
              <a:rPr lang="en-US" sz="2000" dirty="0">
                <a:solidFill>
                  <a:schemeClr val="bg1">
                    <a:lumMod val="50000"/>
                  </a:schemeClr>
                </a:solidFill>
              </a:rPr>
              <a:t>– Discounts shall be allowed (on non tariff sections) for</a:t>
            </a:r>
          </a:p>
          <a:p>
            <a:r>
              <a:rPr lang="en-US" sz="2000" dirty="0">
                <a:solidFill>
                  <a:schemeClr val="bg1">
                    <a:lumMod val="50000"/>
                  </a:schemeClr>
                </a:solidFill>
              </a:rPr>
              <a:t>opting more sections as under:</a:t>
            </a:r>
          </a:p>
          <a:p>
            <a:r>
              <a:rPr lang="en-US" sz="2000" dirty="0">
                <a:solidFill>
                  <a:schemeClr val="bg1">
                    <a:lumMod val="50000"/>
                  </a:schemeClr>
                </a:solidFill>
              </a:rPr>
              <a:t>• More than 2 sections and Up to 5 sections: 5%</a:t>
            </a:r>
          </a:p>
          <a:p>
            <a:r>
              <a:rPr lang="en-US" sz="2000" dirty="0">
                <a:solidFill>
                  <a:schemeClr val="bg1">
                    <a:lumMod val="50000"/>
                  </a:schemeClr>
                </a:solidFill>
              </a:rPr>
              <a:t>• More than 5 sections and Up to 8 sections: 10%</a:t>
            </a:r>
          </a:p>
          <a:p>
            <a:r>
              <a:rPr lang="en-US" sz="2000" dirty="0">
                <a:solidFill>
                  <a:schemeClr val="bg1">
                    <a:lumMod val="50000"/>
                  </a:schemeClr>
                </a:solidFill>
              </a:rPr>
              <a:t>• More than 8 sections and Up to 11 sections: 15%</a:t>
            </a:r>
          </a:p>
          <a:p>
            <a:r>
              <a:rPr lang="en-US" sz="2000" dirty="0">
                <a:solidFill>
                  <a:schemeClr val="bg1">
                    <a:lumMod val="50000"/>
                  </a:schemeClr>
                </a:solidFill>
              </a:rPr>
              <a:t>• More than 11 sections: 20%</a:t>
            </a:r>
          </a:p>
          <a:p>
            <a:r>
              <a:rPr lang="en-US" sz="2000" dirty="0">
                <a:solidFill>
                  <a:schemeClr val="bg1">
                    <a:lumMod val="50000"/>
                  </a:schemeClr>
                </a:solidFill>
              </a:rPr>
              <a:t>• Discount on Tariff Covers</a:t>
            </a:r>
          </a:p>
          <a:p>
            <a:r>
              <a:rPr lang="en-US" sz="2000" dirty="0">
                <a:solidFill>
                  <a:schemeClr val="bg1">
                    <a:lumMod val="50000"/>
                  </a:schemeClr>
                </a:solidFill>
              </a:rPr>
              <a:t>– We can allow discount up to 40% on tariff covers</a:t>
            </a: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Discounts</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8356063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06454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428596" y="1268760"/>
            <a:ext cx="8391525" cy="4378325"/>
          </a:xfrm>
        </p:spPr>
        <p:txBody>
          <a:bodyPr>
            <a:noAutofit/>
          </a:bodyPr>
          <a:lstStyle/>
          <a:p>
            <a:r>
              <a:rPr lang="en-US" sz="2400" dirty="0">
                <a:solidFill>
                  <a:schemeClr val="bg1">
                    <a:lumMod val="50000"/>
                  </a:schemeClr>
                </a:solidFill>
              </a:rPr>
              <a:t>• It is a compressive package insurance policy to cover</a:t>
            </a:r>
          </a:p>
          <a:p>
            <a:r>
              <a:rPr lang="en-US" sz="2400" dirty="0">
                <a:solidFill>
                  <a:schemeClr val="bg1">
                    <a:lumMod val="50000"/>
                  </a:schemeClr>
                </a:solidFill>
              </a:rPr>
              <a:t>loss or damage to the property and its contents,</a:t>
            </a:r>
          </a:p>
          <a:p>
            <a:r>
              <a:rPr lang="en-US" sz="2400" dirty="0">
                <a:solidFill>
                  <a:schemeClr val="bg1">
                    <a:lumMod val="50000"/>
                  </a:schemeClr>
                </a:solidFill>
              </a:rPr>
              <a:t>burglary and liability in case of lawsuits based on</a:t>
            </a:r>
          </a:p>
          <a:p>
            <a:r>
              <a:rPr lang="en-US" sz="2400" dirty="0">
                <a:solidFill>
                  <a:schemeClr val="bg1">
                    <a:lumMod val="50000"/>
                  </a:schemeClr>
                </a:solidFill>
              </a:rPr>
              <a:t>incidents or events that occur on the property.</a:t>
            </a:r>
          </a:p>
          <a:p>
            <a:r>
              <a:rPr lang="en-US" sz="2400" dirty="0">
                <a:solidFill>
                  <a:schemeClr val="bg1">
                    <a:lumMod val="50000"/>
                  </a:schemeClr>
                </a:solidFill>
              </a:rPr>
              <a:t>• Insurer promises the insured a financial protection</a:t>
            </a:r>
          </a:p>
          <a:p>
            <a:r>
              <a:rPr lang="en-US" sz="2400" dirty="0">
                <a:solidFill>
                  <a:schemeClr val="bg1">
                    <a:lumMod val="50000"/>
                  </a:schemeClr>
                </a:solidFill>
              </a:rPr>
              <a:t>for covered losses associated with risk.</a:t>
            </a:r>
          </a:p>
          <a:p>
            <a:r>
              <a:rPr lang="en-US" sz="2400" dirty="0">
                <a:solidFill>
                  <a:schemeClr val="bg1">
                    <a:lumMod val="50000"/>
                  </a:schemeClr>
                </a:solidFill>
              </a:rPr>
              <a:t>• Insured agrees to pay a premium in return for this</a:t>
            </a:r>
          </a:p>
          <a:p>
            <a:r>
              <a:rPr lang="en-US" sz="2400" dirty="0">
                <a:solidFill>
                  <a:schemeClr val="bg1">
                    <a:lumMod val="50000"/>
                  </a:schemeClr>
                </a:solidFill>
              </a:rPr>
              <a:t>financial protection</a:t>
            </a:r>
            <a:endParaRPr lang="en-IN" sz="2800" dirty="0">
              <a:solidFill>
                <a:schemeClr val="bg1">
                  <a:lumMod val="50000"/>
                </a:schemeClr>
              </a:solidFill>
              <a:ea typeface="+mj-ea"/>
            </a:endParaRPr>
          </a:p>
        </p:txBody>
      </p:sp>
      <p:sp>
        <p:nvSpPr>
          <p:cNvPr id="5" name="Title 1"/>
          <p:cNvSpPr txBox="1">
            <a:spLocks/>
          </p:cNvSpPr>
          <p:nvPr/>
        </p:nvSpPr>
        <p:spPr>
          <a:xfrm>
            <a:off x="251520" y="44624"/>
            <a:ext cx="8653856" cy="857256"/>
          </a:xfrm>
          <a:prstGeom prst="rect">
            <a:avLst/>
          </a:prstGeom>
        </p:spPr>
        <p:txBody>
          <a:bodyPr>
            <a:noAutofit/>
          </a:bodyPr>
          <a:lstStyle/>
          <a:p>
            <a:r>
              <a:rPr lang="en-US" sz="3200" b="1" dirty="0">
                <a:solidFill>
                  <a:srgbClr val="C00000"/>
                </a:solidFill>
              </a:rPr>
              <a:t>What is Educational Institution </a:t>
            </a:r>
            <a:r>
              <a:rPr lang="en-US" sz="3200" b="1" dirty="0" err="1">
                <a:solidFill>
                  <a:srgbClr val="C00000"/>
                </a:solidFill>
              </a:rPr>
              <a:t>Suraksha</a:t>
            </a:r>
            <a:r>
              <a:rPr lang="en-US" sz="3200" b="1" dirty="0">
                <a:solidFill>
                  <a:srgbClr val="C00000"/>
                </a:solidFill>
              </a:rPr>
              <a:t>?</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2227839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268760"/>
            <a:ext cx="8391525" cy="4378325"/>
          </a:xfrm>
        </p:spPr>
        <p:txBody>
          <a:bodyPr>
            <a:noAutofit/>
          </a:bodyPr>
          <a:lstStyle/>
          <a:p>
            <a:r>
              <a:rPr lang="en-US" sz="2000" dirty="0">
                <a:solidFill>
                  <a:schemeClr val="bg1">
                    <a:lumMod val="50000"/>
                  </a:schemeClr>
                </a:solidFill>
              </a:rPr>
              <a:t>• </a:t>
            </a:r>
            <a:r>
              <a:rPr lang="en-US" sz="2000" b="1" dirty="0">
                <a:solidFill>
                  <a:schemeClr val="bg1">
                    <a:lumMod val="50000"/>
                  </a:schemeClr>
                </a:solidFill>
              </a:rPr>
              <a:t>Fire and Special Perils </a:t>
            </a:r>
          </a:p>
          <a:p>
            <a:r>
              <a:rPr lang="en-US" sz="2000" dirty="0">
                <a:solidFill>
                  <a:schemeClr val="bg1">
                    <a:lumMod val="50000"/>
                  </a:schemeClr>
                </a:solidFill>
              </a:rPr>
              <a:t>• </a:t>
            </a:r>
            <a:r>
              <a:rPr lang="en-US" sz="2000" b="1" dirty="0">
                <a:solidFill>
                  <a:schemeClr val="bg1">
                    <a:lumMod val="50000"/>
                  </a:schemeClr>
                </a:solidFill>
              </a:rPr>
              <a:t>Burglary &amp; Housebreaking </a:t>
            </a:r>
            <a:endParaRPr lang="en-US" sz="2000" dirty="0">
              <a:solidFill>
                <a:schemeClr val="bg1">
                  <a:lumMod val="50000"/>
                </a:schemeClr>
              </a:solidFill>
            </a:endParaRPr>
          </a:p>
          <a:p>
            <a:r>
              <a:rPr lang="en-US" sz="2000" dirty="0">
                <a:solidFill>
                  <a:schemeClr val="bg1">
                    <a:lumMod val="50000"/>
                  </a:schemeClr>
                </a:solidFill>
              </a:rPr>
              <a:t>• </a:t>
            </a:r>
            <a:r>
              <a:rPr lang="en-US" sz="2000" b="1" dirty="0">
                <a:solidFill>
                  <a:schemeClr val="bg1">
                    <a:lumMod val="50000"/>
                  </a:schemeClr>
                </a:solidFill>
              </a:rPr>
              <a:t>Electronic Equipment </a:t>
            </a:r>
            <a:endParaRPr lang="en-US" sz="2000" dirty="0">
              <a:solidFill>
                <a:schemeClr val="bg1">
                  <a:lumMod val="50000"/>
                </a:schemeClr>
              </a:solidFill>
            </a:endParaRPr>
          </a:p>
          <a:p>
            <a:r>
              <a:rPr lang="en-US" sz="2000" dirty="0">
                <a:solidFill>
                  <a:schemeClr val="bg1">
                    <a:lumMod val="50000"/>
                  </a:schemeClr>
                </a:solidFill>
              </a:rPr>
              <a:t>• </a:t>
            </a:r>
            <a:r>
              <a:rPr lang="en-US" sz="2000" b="1" dirty="0">
                <a:solidFill>
                  <a:schemeClr val="bg1">
                    <a:lumMod val="50000"/>
                  </a:schemeClr>
                </a:solidFill>
              </a:rPr>
              <a:t>Machinery Breakdown </a:t>
            </a:r>
            <a:endParaRPr lang="en-US" sz="2000" dirty="0">
              <a:solidFill>
                <a:schemeClr val="bg1">
                  <a:lumMod val="50000"/>
                </a:schemeClr>
              </a:solidFill>
            </a:endParaRPr>
          </a:p>
          <a:p>
            <a:r>
              <a:rPr lang="en-US" sz="2000" dirty="0">
                <a:solidFill>
                  <a:schemeClr val="bg1">
                    <a:lumMod val="50000"/>
                  </a:schemeClr>
                </a:solidFill>
              </a:rPr>
              <a:t>• </a:t>
            </a:r>
            <a:r>
              <a:rPr lang="en-US" sz="2000" b="1" dirty="0">
                <a:solidFill>
                  <a:schemeClr val="bg1">
                    <a:lumMod val="50000"/>
                  </a:schemeClr>
                </a:solidFill>
              </a:rPr>
              <a:t>All Risks for Portable Equipment </a:t>
            </a:r>
            <a:endParaRPr lang="en-US" sz="2000" dirty="0">
              <a:solidFill>
                <a:schemeClr val="bg1">
                  <a:lumMod val="50000"/>
                </a:schemeClr>
              </a:solidFill>
            </a:endParaRPr>
          </a:p>
          <a:p>
            <a:r>
              <a:rPr lang="en-US" sz="2000" dirty="0">
                <a:solidFill>
                  <a:schemeClr val="bg1">
                    <a:lumMod val="50000"/>
                  </a:schemeClr>
                </a:solidFill>
              </a:rPr>
              <a:t>• </a:t>
            </a:r>
            <a:r>
              <a:rPr lang="en-US" sz="2000" b="1" dirty="0">
                <a:solidFill>
                  <a:schemeClr val="bg1">
                    <a:lumMod val="50000"/>
                  </a:schemeClr>
                </a:solidFill>
              </a:rPr>
              <a:t>Personal Accident </a:t>
            </a:r>
          </a:p>
          <a:p>
            <a:r>
              <a:rPr lang="en-US" sz="2000" dirty="0">
                <a:solidFill>
                  <a:schemeClr val="bg1">
                    <a:lumMod val="50000"/>
                  </a:schemeClr>
                </a:solidFill>
              </a:rPr>
              <a:t>• </a:t>
            </a:r>
            <a:r>
              <a:rPr lang="en-US" sz="2000" b="1" dirty="0">
                <a:solidFill>
                  <a:schemeClr val="bg1">
                    <a:lumMod val="50000"/>
                  </a:schemeClr>
                </a:solidFill>
              </a:rPr>
              <a:t>Workmen’s Compensation </a:t>
            </a:r>
            <a:endParaRPr lang="en-US" sz="2000" dirty="0">
              <a:solidFill>
                <a:schemeClr val="bg1">
                  <a:lumMod val="50000"/>
                </a:schemeClr>
              </a:solidFill>
            </a:endParaRPr>
          </a:p>
          <a:p>
            <a:r>
              <a:rPr lang="en-US" sz="2000" dirty="0">
                <a:solidFill>
                  <a:schemeClr val="bg1">
                    <a:lumMod val="50000"/>
                  </a:schemeClr>
                </a:solidFill>
              </a:rPr>
              <a:t>• </a:t>
            </a:r>
            <a:r>
              <a:rPr lang="en-US" sz="2000" b="1" dirty="0">
                <a:solidFill>
                  <a:schemeClr val="bg1">
                    <a:lumMod val="50000"/>
                  </a:schemeClr>
                </a:solidFill>
              </a:rPr>
              <a:t>Public Liability </a:t>
            </a:r>
          </a:p>
          <a:p>
            <a:r>
              <a:rPr lang="en-US" sz="2000" b="1" dirty="0">
                <a:solidFill>
                  <a:schemeClr val="bg1">
                    <a:lumMod val="50000"/>
                  </a:schemeClr>
                </a:solidFill>
              </a:rPr>
              <a:t>. Baggage </a:t>
            </a:r>
          </a:p>
          <a:p>
            <a:r>
              <a:rPr lang="en-US" sz="2000" dirty="0">
                <a:solidFill>
                  <a:schemeClr val="bg1">
                    <a:lumMod val="50000"/>
                  </a:schemeClr>
                </a:solidFill>
              </a:rPr>
              <a:t>• </a:t>
            </a:r>
            <a:r>
              <a:rPr lang="en-US" sz="2000" b="1" dirty="0">
                <a:solidFill>
                  <a:schemeClr val="bg1">
                    <a:lumMod val="50000"/>
                  </a:schemeClr>
                </a:solidFill>
              </a:rPr>
              <a:t>Plate Glass </a:t>
            </a:r>
            <a:endParaRPr lang="en-US" sz="2000" dirty="0">
              <a:solidFill>
                <a:schemeClr val="bg1">
                  <a:lumMod val="50000"/>
                </a:schemeClr>
              </a:solidFill>
            </a:endParaRPr>
          </a:p>
          <a:p>
            <a:r>
              <a:rPr lang="en-US" sz="2000" dirty="0">
                <a:solidFill>
                  <a:schemeClr val="bg1">
                    <a:lumMod val="50000"/>
                  </a:schemeClr>
                </a:solidFill>
              </a:rPr>
              <a:t>• </a:t>
            </a:r>
            <a:r>
              <a:rPr lang="en-US" sz="2000" b="1" dirty="0">
                <a:solidFill>
                  <a:schemeClr val="bg1">
                    <a:lumMod val="50000"/>
                  </a:schemeClr>
                </a:solidFill>
              </a:rPr>
              <a:t>Money Insurance </a:t>
            </a:r>
            <a:endParaRPr lang="en-US" sz="2000" dirty="0">
              <a:solidFill>
                <a:schemeClr val="bg1">
                  <a:lumMod val="50000"/>
                </a:schemeClr>
              </a:solidFill>
            </a:endParaRPr>
          </a:p>
          <a:p>
            <a:r>
              <a:rPr lang="en-US" sz="2000" dirty="0">
                <a:solidFill>
                  <a:schemeClr val="bg1">
                    <a:lumMod val="50000"/>
                  </a:schemeClr>
                </a:solidFill>
              </a:rPr>
              <a:t>• </a:t>
            </a:r>
            <a:r>
              <a:rPr lang="en-US" sz="2000" b="1" dirty="0">
                <a:solidFill>
                  <a:schemeClr val="bg1">
                    <a:lumMod val="50000"/>
                  </a:schemeClr>
                </a:solidFill>
              </a:rPr>
              <a:t>Fidelity Guarantee </a:t>
            </a:r>
            <a:endParaRPr lang="en-US" sz="2000" dirty="0">
              <a:solidFill>
                <a:schemeClr val="bg1">
                  <a:lumMod val="50000"/>
                </a:schemeClr>
              </a:solidFill>
            </a:endParaRPr>
          </a:p>
          <a:p>
            <a:r>
              <a:rPr lang="en-US" sz="2000" dirty="0">
                <a:solidFill>
                  <a:schemeClr val="bg1">
                    <a:lumMod val="50000"/>
                  </a:schemeClr>
                </a:solidFill>
              </a:rPr>
              <a:t>• </a:t>
            </a:r>
            <a:r>
              <a:rPr lang="en-US" sz="2000" b="1" dirty="0">
                <a:solidFill>
                  <a:schemeClr val="bg1">
                    <a:lumMod val="50000"/>
                  </a:schemeClr>
                </a:solidFill>
              </a:rPr>
              <a:t>Neon Sign/Glow Sign </a:t>
            </a:r>
            <a:endParaRPr lang="en-US" sz="2000" dirty="0">
              <a:solidFill>
                <a:schemeClr val="bg1">
                  <a:lumMod val="50000"/>
                </a:schemeClr>
              </a:solidFill>
            </a:endParaRPr>
          </a:p>
          <a:p>
            <a:endParaRPr lang="en-US" sz="1800" dirty="0"/>
          </a:p>
        </p:txBody>
      </p:sp>
      <p:sp>
        <p:nvSpPr>
          <p:cNvPr id="5"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What does this policy cover?</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2288321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412776"/>
            <a:ext cx="8391525" cy="4378325"/>
          </a:xfrm>
        </p:spPr>
        <p:txBody>
          <a:bodyPr>
            <a:noAutofit/>
          </a:bodyPr>
          <a:lstStyle/>
          <a:p>
            <a:endParaRPr lang="en-US" sz="2000" dirty="0">
              <a:solidFill>
                <a:schemeClr val="bg1">
                  <a:lumMod val="50000"/>
                </a:schemeClr>
              </a:solidFill>
            </a:endParaRPr>
          </a:p>
          <a:p>
            <a:r>
              <a:rPr lang="en-US" sz="2000" dirty="0">
                <a:solidFill>
                  <a:schemeClr val="bg1">
                    <a:lumMod val="50000"/>
                  </a:schemeClr>
                </a:solidFill>
              </a:rPr>
              <a:t>• </a:t>
            </a:r>
            <a:r>
              <a:rPr lang="en-US" sz="2000" b="1" dirty="0">
                <a:solidFill>
                  <a:schemeClr val="bg1">
                    <a:lumMod val="50000"/>
                  </a:schemeClr>
                </a:solidFill>
              </a:rPr>
              <a:t>Building :</a:t>
            </a:r>
            <a:r>
              <a:rPr lang="en-US" sz="2000" dirty="0">
                <a:solidFill>
                  <a:schemeClr val="bg1">
                    <a:lumMod val="50000"/>
                  </a:schemeClr>
                </a:solidFill>
              </a:rPr>
              <a:t>This covers the Super Structure and Permanent Fixtures of the Petrol Station </a:t>
            </a:r>
          </a:p>
          <a:p>
            <a:r>
              <a:rPr lang="en-US" sz="2000" dirty="0">
                <a:solidFill>
                  <a:schemeClr val="bg1">
                    <a:lumMod val="50000"/>
                  </a:schemeClr>
                </a:solidFill>
              </a:rPr>
              <a:t>–The structure insured for the amount of money it would cost to reconstruct, i.e. the reinstatement value. </a:t>
            </a:r>
          </a:p>
          <a:p>
            <a:endParaRPr lang="en-US" sz="2000" dirty="0">
              <a:solidFill>
                <a:schemeClr val="bg1">
                  <a:lumMod val="50000"/>
                </a:schemeClr>
              </a:solidFill>
            </a:endParaRPr>
          </a:p>
          <a:p>
            <a:r>
              <a:rPr lang="en-US" sz="2000" dirty="0">
                <a:solidFill>
                  <a:schemeClr val="bg1">
                    <a:lumMod val="50000"/>
                  </a:schemeClr>
                </a:solidFill>
              </a:rPr>
              <a:t>• </a:t>
            </a:r>
            <a:r>
              <a:rPr lang="en-US" sz="2000" b="1" dirty="0">
                <a:solidFill>
                  <a:schemeClr val="bg1">
                    <a:lumMod val="50000"/>
                  </a:schemeClr>
                </a:solidFill>
              </a:rPr>
              <a:t>Contents : </a:t>
            </a:r>
            <a:r>
              <a:rPr lang="en-US" sz="2000" dirty="0">
                <a:solidFill>
                  <a:schemeClr val="bg1">
                    <a:lumMod val="50000"/>
                  </a:schemeClr>
                </a:solidFill>
              </a:rPr>
              <a:t>This covers the loss or damage to the contents inside the Petrol Station premises. </a:t>
            </a:r>
          </a:p>
          <a:p>
            <a:r>
              <a:rPr lang="en-US" sz="2000" dirty="0">
                <a:solidFill>
                  <a:schemeClr val="bg1">
                    <a:lumMod val="50000"/>
                  </a:schemeClr>
                </a:solidFill>
              </a:rPr>
              <a:t>–The contents are covered on market value basis. </a:t>
            </a:r>
          </a:p>
          <a:p>
            <a:endParaRPr lang="en-US" sz="1800" dirty="0"/>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Fire Insurance of the Building and Contents</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2706215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r>
              <a:rPr lang="en-US" sz="2000" b="1" dirty="0">
                <a:solidFill>
                  <a:schemeClr val="bg1">
                    <a:lumMod val="50000"/>
                  </a:schemeClr>
                </a:solidFill>
              </a:rPr>
              <a:t>• Fire </a:t>
            </a:r>
          </a:p>
          <a:p>
            <a:r>
              <a:rPr lang="en-US" sz="2000" b="1" dirty="0">
                <a:solidFill>
                  <a:schemeClr val="bg1">
                    <a:lumMod val="50000"/>
                  </a:schemeClr>
                </a:solidFill>
              </a:rPr>
              <a:t>• Lightning </a:t>
            </a:r>
          </a:p>
          <a:p>
            <a:r>
              <a:rPr lang="en-US" sz="2000" b="1" dirty="0">
                <a:solidFill>
                  <a:schemeClr val="bg1">
                    <a:lumMod val="50000"/>
                  </a:schemeClr>
                </a:solidFill>
              </a:rPr>
              <a:t>• Explosion/Implosion </a:t>
            </a:r>
          </a:p>
          <a:p>
            <a:r>
              <a:rPr lang="en-US" sz="2000" b="1" dirty="0">
                <a:solidFill>
                  <a:schemeClr val="bg1">
                    <a:lumMod val="50000"/>
                  </a:schemeClr>
                </a:solidFill>
              </a:rPr>
              <a:t>• Aircraft damage </a:t>
            </a:r>
          </a:p>
          <a:p>
            <a:r>
              <a:rPr lang="en-US" sz="2000" b="1" dirty="0">
                <a:solidFill>
                  <a:schemeClr val="bg1">
                    <a:lumMod val="50000"/>
                  </a:schemeClr>
                </a:solidFill>
              </a:rPr>
              <a:t>• Impact damage from rail/road vehicle or animal </a:t>
            </a:r>
          </a:p>
          <a:p>
            <a:r>
              <a:rPr lang="en-US" sz="2000" b="1" dirty="0">
                <a:solidFill>
                  <a:schemeClr val="bg1">
                    <a:lumMod val="50000"/>
                  </a:schemeClr>
                </a:solidFill>
              </a:rPr>
              <a:t>• Riot, Strike, Malicious Damage </a:t>
            </a:r>
          </a:p>
          <a:p>
            <a:r>
              <a:rPr lang="en-US" sz="2000" b="1" dirty="0">
                <a:solidFill>
                  <a:schemeClr val="bg1">
                    <a:lumMod val="50000"/>
                  </a:schemeClr>
                </a:solidFill>
              </a:rPr>
              <a:t>• Storm, Cyclone, Tempest, Flood and Inundation. </a:t>
            </a:r>
          </a:p>
          <a:p>
            <a:r>
              <a:rPr lang="en-US" sz="2000" b="1" dirty="0">
                <a:solidFill>
                  <a:schemeClr val="bg1">
                    <a:lumMod val="50000"/>
                  </a:schemeClr>
                </a:solidFill>
              </a:rPr>
              <a:t>• Subsidence and Landslide including rockslide </a:t>
            </a:r>
          </a:p>
          <a:p>
            <a:r>
              <a:rPr lang="en-US" sz="2000" b="1" dirty="0">
                <a:solidFill>
                  <a:schemeClr val="bg1">
                    <a:lumMod val="50000"/>
                  </a:schemeClr>
                </a:solidFill>
              </a:rPr>
              <a:t>• Missile testing operations </a:t>
            </a:r>
          </a:p>
          <a:p>
            <a:r>
              <a:rPr lang="en-US" sz="2000" b="1" dirty="0">
                <a:solidFill>
                  <a:schemeClr val="bg1">
                    <a:lumMod val="50000"/>
                  </a:schemeClr>
                </a:solidFill>
              </a:rPr>
              <a:t>• Leakage from automatic sprinkler installations </a:t>
            </a:r>
          </a:p>
          <a:p>
            <a:r>
              <a:rPr lang="en-US" sz="2000" b="1" dirty="0">
                <a:solidFill>
                  <a:schemeClr val="bg1">
                    <a:lumMod val="50000"/>
                  </a:schemeClr>
                </a:solidFill>
              </a:rPr>
              <a:t>• Bursting and/or overflowing of Water Tanks, Apparatus and Pipes </a:t>
            </a:r>
          </a:p>
          <a:p>
            <a:r>
              <a:rPr lang="en-US" sz="2000" b="1" dirty="0">
                <a:solidFill>
                  <a:schemeClr val="bg1">
                    <a:lumMod val="50000"/>
                  </a:schemeClr>
                </a:solidFill>
              </a:rPr>
              <a:t>• Bush fire </a:t>
            </a:r>
          </a:p>
          <a:p>
            <a:r>
              <a:rPr lang="en-US" sz="2000" b="1" dirty="0">
                <a:solidFill>
                  <a:schemeClr val="bg1">
                    <a:lumMod val="50000"/>
                  </a:schemeClr>
                </a:solidFill>
              </a:rPr>
              <a:t>• Earthquake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Fire Insurance – Insured Perils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226071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endParaRPr lang="en-US" sz="2000" b="1" dirty="0">
              <a:solidFill>
                <a:schemeClr val="bg1">
                  <a:lumMod val="50000"/>
                </a:schemeClr>
              </a:solidFill>
            </a:endParaRPr>
          </a:p>
          <a:p>
            <a:r>
              <a:rPr lang="en-US" sz="2000" b="1" dirty="0">
                <a:solidFill>
                  <a:schemeClr val="bg1">
                    <a:lumMod val="50000"/>
                  </a:schemeClr>
                </a:solidFill>
              </a:rPr>
              <a:t>• Following extension to fire insurance can also be opted by</a:t>
            </a:r>
          </a:p>
          <a:p>
            <a:r>
              <a:rPr lang="en-US" sz="2000" b="1" dirty="0">
                <a:solidFill>
                  <a:schemeClr val="bg1">
                    <a:lumMod val="50000"/>
                  </a:schemeClr>
                </a:solidFill>
              </a:rPr>
              <a:t>paying an additional premium</a:t>
            </a:r>
          </a:p>
          <a:p>
            <a:r>
              <a:rPr lang="en-US" sz="2000" b="1" dirty="0">
                <a:solidFill>
                  <a:schemeClr val="bg1">
                    <a:lumMod val="50000"/>
                  </a:schemeClr>
                </a:solidFill>
              </a:rPr>
              <a:t>– Terrorism</a:t>
            </a:r>
          </a:p>
          <a:p>
            <a:r>
              <a:rPr lang="en-US" sz="2000" b="1" dirty="0">
                <a:solidFill>
                  <a:schemeClr val="bg1">
                    <a:lumMod val="50000"/>
                  </a:schemeClr>
                </a:solidFill>
              </a:rPr>
              <a:t>– Cost of alternate accommodation when Office has to vacate while repairs are made as a result of loss or damage to property by covered perils</a:t>
            </a:r>
          </a:p>
          <a:p>
            <a:r>
              <a:rPr lang="en-US" sz="2000" b="1" dirty="0">
                <a:solidFill>
                  <a:schemeClr val="bg1">
                    <a:lumMod val="50000"/>
                  </a:schemeClr>
                </a:solidFill>
              </a:rPr>
              <a:t>– Loss of Rent following loss or damage to property by</a:t>
            </a:r>
          </a:p>
          <a:p>
            <a:r>
              <a:rPr lang="en-US" sz="2000" b="1" dirty="0">
                <a:solidFill>
                  <a:schemeClr val="bg1">
                    <a:lumMod val="50000"/>
                  </a:schemeClr>
                </a:solidFill>
              </a:rPr>
              <a:t>covered perils (if the office premises is given on rent)</a:t>
            </a:r>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Fire Insurance – Add on Perils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950192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r>
              <a:rPr lang="en-US" sz="2000" b="1" dirty="0">
                <a:solidFill>
                  <a:schemeClr val="bg1">
                    <a:lumMod val="50000"/>
                  </a:schemeClr>
                </a:solidFill>
              </a:rPr>
              <a:t>• This section provides protection against the loss or damage to the contents and/or building of insured premises by Burglary </a:t>
            </a:r>
          </a:p>
          <a:p>
            <a:r>
              <a:rPr lang="en-US" sz="2000" b="1" dirty="0">
                <a:solidFill>
                  <a:schemeClr val="bg1">
                    <a:lumMod val="50000"/>
                  </a:schemeClr>
                </a:solidFill>
              </a:rPr>
              <a:t>• Contents can be insured on 100% or on First Loss Basis. The limits for first loss basis is 25% and 40%. </a:t>
            </a:r>
          </a:p>
          <a:p>
            <a:endParaRPr lang="en-US" sz="2000" b="1" dirty="0">
              <a:solidFill>
                <a:schemeClr val="bg1">
                  <a:lumMod val="50000"/>
                </a:schemeClr>
              </a:solidFill>
            </a:endParaRPr>
          </a:p>
          <a:p>
            <a:r>
              <a:rPr lang="en-US" sz="2000" b="1" dirty="0">
                <a:solidFill>
                  <a:schemeClr val="bg1">
                    <a:lumMod val="50000"/>
                  </a:schemeClr>
                </a:solidFill>
              </a:rPr>
              <a:t>• Exclusions </a:t>
            </a:r>
          </a:p>
          <a:p>
            <a:r>
              <a:rPr lang="en-US" sz="2000" dirty="0">
                <a:solidFill>
                  <a:schemeClr val="bg1">
                    <a:lumMod val="50000"/>
                  </a:schemeClr>
                </a:solidFill>
              </a:rPr>
              <a:t>– Loss or damage to money/ currency/ </a:t>
            </a:r>
            <a:r>
              <a:rPr lang="en-US" sz="2000" dirty="0" err="1">
                <a:solidFill>
                  <a:schemeClr val="bg1">
                    <a:lumMod val="50000"/>
                  </a:schemeClr>
                </a:solidFill>
              </a:rPr>
              <a:t>cheques</a:t>
            </a:r>
            <a:r>
              <a:rPr lang="en-US" sz="2000" dirty="0">
                <a:solidFill>
                  <a:schemeClr val="bg1">
                    <a:lumMod val="50000"/>
                  </a:schemeClr>
                </a:solidFill>
              </a:rPr>
              <a:t>/ stamps. </a:t>
            </a:r>
          </a:p>
          <a:p>
            <a:r>
              <a:rPr lang="en-US" sz="2000" dirty="0">
                <a:solidFill>
                  <a:schemeClr val="bg1">
                    <a:lumMod val="50000"/>
                  </a:schemeClr>
                </a:solidFill>
              </a:rPr>
              <a:t>– Losses arising out of involvement of employees in the act of burglary </a:t>
            </a:r>
          </a:p>
          <a:p>
            <a:r>
              <a:rPr lang="en-US" sz="2000" dirty="0">
                <a:solidFill>
                  <a:schemeClr val="bg1">
                    <a:lumMod val="50000"/>
                  </a:schemeClr>
                </a:solidFill>
              </a:rPr>
              <a:t>– Loss or damage to livestock, motor vehicles or pedal cycles </a:t>
            </a:r>
          </a:p>
          <a:p>
            <a:r>
              <a:rPr lang="en-US" sz="2000" dirty="0">
                <a:solidFill>
                  <a:schemeClr val="bg1">
                    <a:lumMod val="50000"/>
                  </a:schemeClr>
                </a:solidFill>
              </a:rPr>
              <a:t>– Excluding Valuables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Burglary &amp; Housebreaking</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2531488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r>
              <a:rPr lang="en-US" sz="2000" dirty="0">
                <a:solidFill>
                  <a:schemeClr val="bg1">
                    <a:lumMod val="50000"/>
                  </a:schemeClr>
                </a:solidFill>
              </a:rPr>
              <a:t>• Computer, TV, VCR, Music System against all risks of damage</a:t>
            </a:r>
          </a:p>
          <a:p>
            <a:r>
              <a:rPr lang="en-US" sz="2000" dirty="0">
                <a:solidFill>
                  <a:schemeClr val="bg1">
                    <a:lumMod val="50000"/>
                  </a:schemeClr>
                </a:solidFill>
              </a:rPr>
              <a:t>and breakdown.</a:t>
            </a:r>
          </a:p>
          <a:p>
            <a:r>
              <a:rPr lang="en-US" sz="2000" dirty="0">
                <a:solidFill>
                  <a:schemeClr val="bg1">
                    <a:lumMod val="50000"/>
                  </a:schemeClr>
                </a:solidFill>
              </a:rPr>
              <a:t>– List of items to be covered along with their value are to be provided.</a:t>
            </a:r>
          </a:p>
          <a:p>
            <a:r>
              <a:rPr lang="en-US" sz="2000" dirty="0">
                <a:solidFill>
                  <a:schemeClr val="bg1">
                    <a:lumMod val="50000"/>
                  </a:schemeClr>
                </a:solidFill>
              </a:rPr>
              <a:t>– Sum insured is to be on reinstatement value basis</a:t>
            </a:r>
          </a:p>
          <a:p>
            <a:r>
              <a:rPr lang="en-US" sz="2000" dirty="0">
                <a:solidFill>
                  <a:schemeClr val="bg1">
                    <a:lumMod val="50000"/>
                  </a:schemeClr>
                </a:solidFill>
              </a:rPr>
              <a:t>– Age of items shall not be more than 7 years old. </a:t>
            </a:r>
          </a:p>
          <a:p>
            <a:r>
              <a:rPr lang="en-US" sz="2000" b="1" dirty="0">
                <a:solidFill>
                  <a:schemeClr val="bg1">
                    <a:lumMod val="50000"/>
                  </a:schemeClr>
                </a:solidFill>
              </a:rPr>
              <a:t>• Exclusions </a:t>
            </a:r>
          </a:p>
          <a:p>
            <a:r>
              <a:rPr lang="en-US" sz="2000" dirty="0">
                <a:solidFill>
                  <a:schemeClr val="bg1">
                    <a:lumMod val="50000"/>
                  </a:schemeClr>
                </a:solidFill>
              </a:rPr>
              <a:t>– Loss or damage for which manufacturer or supplier is responsible </a:t>
            </a:r>
          </a:p>
          <a:p>
            <a:r>
              <a:rPr lang="en-US" sz="2000" dirty="0">
                <a:solidFill>
                  <a:schemeClr val="bg1">
                    <a:lumMod val="50000"/>
                  </a:schemeClr>
                </a:solidFill>
              </a:rPr>
              <a:t>– Loss or damage consequent upon wear and tear, gradual deterioration, atmospheric or climatic conditions, rust, corrosion, moth, vermin or insect </a:t>
            </a:r>
          </a:p>
          <a:p>
            <a:r>
              <a:rPr lang="en-US" sz="2000" dirty="0">
                <a:solidFill>
                  <a:schemeClr val="bg1">
                    <a:lumMod val="50000"/>
                  </a:schemeClr>
                </a:solidFill>
              </a:rPr>
              <a:t>– Any costs incurred in connection with elimination of functional failures </a:t>
            </a:r>
          </a:p>
          <a:p>
            <a:r>
              <a:rPr lang="en-US" sz="2000" dirty="0">
                <a:solidFill>
                  <a:schemeClr val="bg1">
                    <a:lumMod val="50000"/>
                  </a:schemeClr>
                </a:solidFill>
              </a:rPr>
              <a:t>– Loss or damage caused by willful act or gross negligence of the insured. </a:t>
            </a:r>
          </a:p>
          <a:p>
            <a:r>
              <a:rPr lang="en-US" sz="2000" dirty="0">
                <a:solidFill>
                  <a:schemeClr val="bg1">
                    <a:lumMod val="50000"/>
                  </a:schemeClr>
                </a:solidFill>
              </a:rPr>
              <a:t>– Loss or damage due to pre-existing faults within the knowledge of the insured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Electronic Equipment's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621954297"/>
      </p:ext>
    </p:extLst>
  </p:cSld>
  <p:clrMapOvr>
    <a:masterClrMapping/>
  </p:clrMapOvr>
</p:sld>
</file>

<file path=ppt/theme/theme1.xml><?xml version="1.0" encoding="utf-8"?>
<a:theme xmlns:a="http://schemas.openxmlformats.org/drawingml/2006/main" name="PPT Template New Guideline Feb 15 v1">
  <a:themeElements>
    <a:clrScheme name="Red 1.0 Primary palette">
      <a:dk1>
        <a:sysClr val="windowText" lastClr="000000"/>
      </a:dk1>
      <a:lt1>
        <a:sysClr val="window" lastClr="FFFFFF"/>
      </a:lt1>
      <a:dk2>
        <a:srgbClr val="1F497D"/>
      </a:dk2>
      <a:lt2>
        <a:srgbClr val="EEECE1"/>
      </a:lt2>
      <a:accent1>
        <a:srgbClr val="C21B17"/>
      </a:accent1>
      <a:accent2>
        <a:srgbClr val="C21B17"/>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32E8C04F5C79047B0001AA4FE9C990D" ma:contentTypeVersion="2" ma:contentTypeDescription="Create a new document." ma:contentTypeScope="" ma:versionID="00f1901ad16a6ed1cc0136e9432b104e">
  <xsd:schema xmlns:xsd="http://www.w3.org/2001/XMLSchema" xmlns:xs="http://www.w3.org/2001/XMLSchema" xmlns:p="http://schemas.microsoft.com/office/2006/metadata/properties" xmlns:ns2="34b09e2f-0383-41f5-b65e-e2b9199fb399" xmlns:ns3="6e9a517d-cacc-4f94-8a1e-c930d5ece0fd" targetNamespace="http://schemas.microsoft.com/office/2006/metadata/properties" ma:root="true" ma:fieldsID="a6dd8442beca57d8f178589b703e9192" ns2:_="" ns3:_="">
    <xsd:import namespace="34b09e2f-0383-41f5-b65e-e2b9199fb399"/>
    <xsd:import namespace="6e9a517d-cacc-4f94-8a1e-c930d5ece0fd"/>
    <xsd:element name="properties">
      <xsd:complexType>
        <xsd:sequence>
          <xsd:element name="documentManagement">
            <xsd:complexType>
              <xsd:all>
                <xsd:element ref="ns2:IsActiv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b09e2f-0383-41f5-b65e-e2b9199fb399" elementFormDefault="qualified">
    <xsd:import namespace="http://schemas.microsoft.com/office/2006/documentManagement/types"/>
    <xsd:import namespace="http://schemas.microsoft.com/office/infopath/2007/PartnerControls"/>
    <xsd:element name="IsActive" ma:index="8" nillable="true" ma:displayName="IsActive" ma:default="1" ma:internalName="IsActi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e9a517d-cacc-4f94-8a1e-c930d5ece0fd" elementFormDefault="qualified">
    <xsd:import namespace="http://schemas.microsoft.com/office/2006/documentManagement/types"/>
    <xsd:import namespace="http://schemas.microsoft.com/office/infopath/2007/PartnerControls"/>
    <xsd:element name="SharedWithUsers" ma:index="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sActive xmlns="34b09e2f-0383-41f5-b65e-e2b9199fb399">true</IsActiv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3C0AA31-C6E1-4ADC-8E07-64B81F8EDF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b09e2f-0383-41f5-b65e-e2b9199fb399"/>
    <ds:schemaRef ds:uri="6e9a517d-cacc-4f94-8a1e-c930d5ece0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EBC5736-4EB2-44FD-8365-4486CD6C9265}">
  <ds:schemaRefs>
    <ds:schemaRef ds:uri="6e9a517d-cacc-4f94-8a1e-c930d5ece0fd"/>
    <ds:schemaRef ds:uri="http://schemas.microsoft.com/office/2006/documentManagement/types"/>
    <ds:schemaRef ds:uri="http://purl.org/dc/dcmitype/"/>
    <ds:schemaRef ds:uri="http://schemas.microsoft.com/office/infopath/2007/PartnerControls"/>
    <ds:schemaRef ds:uri="http://purl.org/dc/terms/"/>
    <ds:schemaRef ds:uri="http://schemas.openxmlformats.org/package/2006/metadata/core-properties"/>
    <ds:schemaRef ds:uri="http://purl.org/dc/elements/1.1/"/>
    <ds:schemaRef ds:uri="http://www.w3.org/XML/1998/namespace"/>
    <ds:schemaRef ds:uri="34b09e2f-0383-41f5-b65e-e2b9199fb399"/>
    <ds:schemaRef ds:uri="http://schemas.microsoft.com/office/2006/metadata/properties"/>
  </ds:schemaRefs>
</ds:datastoreItem>
</file>

<file path=customXml/itemProps3.xml><?xml version="1.0" encoding="utf-8"?>
<ds:datastoreItem xmlns:ds="http://schemas.openxmlformats.org/officeDocument/2006/customXml" ds:itemID="{10EAE87D-42E3-402A-A9B7-A3EDC65A041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293</TotalTime>
  <Words>1808</Words>
  <Application>Microsoft Office PowerPoint</Application>
  <PresentationFormat>On-screen Show (4:3)</PresentationFormat>
  <Paragraphs>242</Paragraphs>
  <Slides>26</Slides>
  <Notes>24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Arial</vt:lpstr>
      <vt:lpstr>Calibri</vt:lpstr>
      <vt:lpstr>PPT Template New Guideline Feb 15 v1</vt:lpstr>
      <vt:lpstr>  FUTURE BUSINESS SURAKSHA FOR EDUCATIONAL INSTITUTION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Suraskha - Educational Institutes</dc:title>
  <dc:creator>891693</dc:creator>
  <cp:lastModifiedBy>PRASHANT SHINDE</cp:lastModifiedBy>
  <cp:revision>39</cp:revision>
  <dcterms:created xsi:type="dcterms:W3CDTF">2015-03-05T08:42:48Z</dcterms:created>
  <dcterms:modified xsi:type="dcterms:W3CDTF">2021-01-07T09:23:08Z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0x010100632E8C04F5C79047B0001AA4FE9C990D</vt:lpwstr>
  </property>
</Properties>
</file>