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4"/>
  </p:notesMasterIdLst>
  <p:sldIdLst>
    <p:sldId id="312" r:id="rId5"/>
    <p:sldId id="274" r:id="rId6"/>
    <p:sldId id="335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4" r:id="rId15"/>
    <p:sldId id="325" r:id="rId16"/>
    <p:sldId id="327" r:id="rId17"/>
    <p:sldId id="330" r:id="rId18"/>
    <p:sldId id="331" r:id="rId19"/>
    <p:sldId id="332" r:id="rId20"/>
    <p:sldId id="333" r:id="rId21"/>
    <p:sldId id="334" r:id="rId22"/>
    <p:sldId id="271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4A1836-59F7-4667-ABB9-3AD0DBEC07B3}" type="datetimeFigureOut">
              <a:rPr lang="en-IN" smtClean="0"/>
              <a:pPr/>
              <a:t>07-01-2021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1A199-8D54-4056-BC03-17F422247FEE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97627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7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9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21A199-8D54-4056-BC03-17F422247FEE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15419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8977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/>
          <a:srcRect r="21050"/>
          <a:stretch/>
        </p:blipFill>
        <p:spPr>
          <a:xfrm>
            <a:off x="0" y="0"/>
            <a:ext cx="200533" cy="6858000"/>
          </a:xfrm>
          <a:prstGeom prst="rect">
            <a:avLst/>
          </a:prstGeom>
        </p:spPr>
      </p:pic>
      <p:pic>
        <p:nvPicPr>
          <p:cNvPr id="10" name="Picture 3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152401"/>
            <a:ext cx="1981199" cy="6936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itolo 1"/>
          <p:cNvSpPr>
            <a:spLocks noGrp="1"/>
          </p:cNvSpPr>
          <p:nvPr>
            <p:ph type="ctrTitle" hasCustomPrompt="1"/>
          </p:nvPr>
        </p:nvSpPr>
        <p:spPr>
          <a:xfrm>
            <a:off x="28977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7" name="TextBox 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253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epara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24" name="Text Placeholder 23"/>
          <p:cNvSpPr>
            <a:spLocks noGrp="1"/>
          </p:cNvSpPr>
          <p:nvPr>
            <p:ph type="body" sz="quarter" idx="10" hasCustomPrompt="1"/>
          </p:nvPr>
        </p:nvSpPr>
        <p:spPr>
          <a:xfrm>
            <a:off x="347300" y="685800"/>
            <a:ext cx="7958500" cy="381000"/>
          </a:xfrm>
          <a:prstGeom prst="rect">
            <a:avLst/>
          </a:prstGeom>
        </p:spPr>
        <p:txBody>
          <a:bodyPr/>
          <a:lstStyle>
            <a:lvl1pPr marL="342900" indent="-342900">
              <a:buNone/>
              <a:defRPr lang="en-US" sz="16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0" lvl="0" indent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251520" y="3048000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 smtClean="0"/>
              <a:t>Presentation/Cover Subtitle</a:t>
            </a:r>
            <a:br>
              <a:rPr lang="it-IT" dirty="0" smtClean="0"/>
            </a:br>
            <a:r>
              <a:rPr lang="it-IT" dirty="0" smtClean="0"/>
              <a:t>Arial Regular 20/24pt</a:t>
            </a:r>
            <a:endParaRPr lang="it-IT" dirty="0"/>
          </a:p>
        </p:txBody>
      </p:sp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251520" y="213042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Presentation Title</a:t>
            </a:r>
            <a:br>
              <a:rPr lang="it-IT" dirty="0" smtClean="0"/>
            </a:br>
            <a:r>
              <a:rPr lang="it-IT" dirty="0" err="1" smtClean="0"/>
              <a:t>Arial</a:t>
            </a:r>
            <a:r>
              <a:rPr lang="it-IT" dirty="0" smtClean="0"/>
              <a:t> </a:t>
            </a:r>
            <a:r>
              <a:rPr lang="it-IT" dirty="0" err="1" smtClean="0"/>
              <a:t>Bold</a:t>
            </a:r>
            <a:r>
              <a:rPr lang="it-IT" dirty="0" smtClean="0"/>
              <a:t> 33/35pt</a:t>
            </a:r>
            <a:endParaRPr lang="it-IT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31470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Slide - 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8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9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</a:t>
            </a:r>
            <a:endParaRPr lang="it-IT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Font typeface="Arial" pitchFamily="34" charset="0"/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0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1439549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6" name="Segnaposto testo 18"/>
          <p:cNvSpPr>
            <a:spLocks noGrp="1"/>
          </p:cNvSpPr>
          <p:nvPr>
            <p:ph type="body" sz="quarter" idx="15" hasCustomPrompt="1"/>
          </p:nvPr>
        </p:nvSpPr>
        <p:spPr>
          <a:xfrm>
            <a:off x="4613770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Text Placeholder 19"/>
          <p:cNvSpPr>
            <a:spLocks noGrp="1"/>
          </p:cNvSpPr>
          <p:nvPr>
            <p:ph type="body" sz="quarter" idx="16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3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3388795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Column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9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2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4" name="Segnaposto testo 18"/>
          <p:cNvSpPr>
            <a:spLocks noGrp="1"/>
          </p:cNvSpPr>
          <p:nvPr>
            <p:ph type="body" sz="quarter" idx="14" hasCustomPrompt="1"/>
          </p:nvPr>
        </p:nvSpPr>
        <p:spPr>
          <a:xfrm>
            <a:off x="347663" y="1600200"/>
            <a:ext cx="4224337" cy="44608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it-IT" dirty="0" smtClean="0"/>
              <a:t>Content Box Two Columns</a:t>
            </a:r>
            <a:endParaRPr lang="it-IT" dirty="0"/>
          </a:p>
        </p:txBody>
      </p:sp>
      <p:sp>
        <p:nvSpPr>
          <p:cNvPr id="15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62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7" name="TextBox 16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3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4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5908820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4"/>
          </p:nvPr>
        </p:nvSpPr>
        <p:spPr>
          <a:xfrm>
            <a:off x="347299" y="1600199"/>
            <a:ext cx="8392071" cy="32035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9" name="TextBox 18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6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4289516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 - 2 rows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1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47299" y="4876800"/>
            <a:ext cx="8392071" cy="1219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Content</a:t>
            </a:r>
          </a:p>
        </p:txBody>
      </p:sp>
      <p:sp>
        <p:nvSpPr>
          <p:cNvPr id="15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7" name="Sottotitolo 2"/>
          <p:cNvSpPr>
            <a:spLocks noGrp="1"/>
          </p:cNvSpPr>
          <p:nvPr>
            <p:ph type="subTitle" idx="13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8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22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6"/>
          </p:nvPr>
        </p:nvSpPr>
        <p:spPr>
          <a:xfrm>
            <a:off x="347663" y="1484313"/>
            <a:ext cx="8291512" cy="3313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icon to add chart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86661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: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egnaposto testo 18"/>
          <p:cNvSpPr>
            <a:spLocks noGrp="1"/>
          </p:cNvSpPr>
          <p:nvPr>
            <p:ph type="body" sz="quarter" idx="14"/>
          </p:nvPr>
        </p:nvSpPr>
        <p:spPr>
          <a:xfrm>
            <a:off x="347663" y="1682750"/>
            <a:ext cx="8391525" cy="4378325"/>
          </a:xfrm>
          <a:prstGeom prst="rect">
            <a:avLst/>
          </a:prstGeom>
        </p:spPr>
        <p:txBody>
          <a:bodyPr/>
          <a:lstStyle>
            <a:lvl1pPr>
              <a:defRPr sz="1600">
                <a:latin typeface="Arial" pitchFamily="34" charset="0"/>
                <a:cs typeface="Arial" pitchFamily="34" charset="0"/>
              </a:defRPr>
            </a:lvl1pPr>
            <a:lvl2pPr>
              <a:defRPr sz="1600">
                <a:latin typeface="Arial" pitchFamily="34" charset="0"/>
                <a:cs typeface="Arial" pitchFamily="34" charset="0"/>
              </a:defRPr>
            </a:lvl2pPr>
            <a:lvl3pPr>
              <a:defRPr sz="1600">
                <a:latin typeface="Arial" pitchFamily="34" charset="0"/>
                <a:cs typeface="Arial" pitchFamily="34" charset="0"/>
              </a:defRPr>
            </a:lvl3pPr>
            <a:lvl4pPr>
              <a:defRPr sz="1600">
                <a:latin typeface="Arial" pitchFamily="34" charset="0"/>
                <a:cs typeface="Arial" pitchFamily="34" charset="0"/>
              </a:defRPr>
            </a:lvl4pPr>
            <a:lvl5pPr>
              <a:defRPr sz="16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 dirty="0"/>
          </a:p>
        </p:txBody>
      </p:sp>
      <p:pic>
        <p:nvPicPr>
          <p:cNvPr id="21" name="Picture 20"/>
          <p:cNvPicPr>
            <a:picLocks noChangeAspect="1"/>
          </p:cNvPicPr>
          <p:nvPr userDrawn="1"/>
        </p:nvPicPr>
        <p:blipFill rotWithShape="1">
          <a:blip r:embed="rId2" cstate="print"/>
          <a:srcRect l="1" r="14959" b="85913"/>
          <a:stretch/>
        </p:blipFill>
        <p:spPr>
          <a:xfrm>
            <a:off x="0" y="0"/>
            <a:ext cx="216000" cy="966080"/>
          </a:xfrm>
          <a:prstGeom prst="rect">
            <a:avLst/>
          </a:prstGeom>
        </p:spPr>
      </p:pic>
      <p:sp>
        <p:nvSpPr>
          <p:cNvPr id="10" name="Titolo 1"/>
          <p:cNvSpPr>
            <a:spLocks noGrp="1"/>
          </p:cNvSpPr>
          <p:nvPr>
            <p:ph type="ctrTitle" hasCustomPrompt="1"/>
          </p:nvPr>
        </p:nvSpPr>
        <p:spPr>
          <a:xfrm>
            <a:off x="347300" y="442999"/>
            <a:ext cx="8386686" cy="523081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lnSpc>
                <a:spcPts val="2200"/>
              </a:lnSpc>
              <a:defRPr sz="2000" b="0" i="0" baseline="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it-IT" dirty="0" smtClean="0"/>
              <a:t>Slide Title</a:t>
            </a:r>
            <a:endParaRPr lang="it-IT" dirty="0"/>
          </a:p>
        </p:txBody>
      </p:sp>
      <p:sp>
        <p:nvSpPr>
          <p:cNvPr id="11" name="Sottotitolo 2"/>
          <p:cNvSpPr>
            <a:spLocks noGrp="1"/>
          </p:cNvSpPr>
          <p:nvPr>
            <p:ph type="subTitle" idx="1" hasCustomPrompt="1"/>
          </p:nvPr>
        </p:nvSpPr>
        <p:spPr>
          <a:xfrm>
            <a:off x="347300" y="997139"/>
            <a:ext cx="8386686" cy="374461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lang="it-IT" sz="1500" b="0" i="0" baseline="0" dirty="0">
                <a:solidFill>
                  <a:srgbClr val="6F707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lvl="0">
              <a:lnSpc>
                <a:spcPts val="2200"/>
              </a:lnSpc>
              <a:spcBef>
                <a:spcPct val="0"/>
              </a:spcBef>
              <a:buNone/>
            </a:pPr>
            <a:r>
              <a:rPr lang="it-IT" dirty="0" smtClean="0"/>
              <a:t>Slide Sub title</a:t>
            </a:r>
            <a:endParaRPr lang="it-IT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347300" y="6324600"/>
            <a:ext cx="453970" cy="25423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 sz="1800">
                <a:solidFill>
                  <a:srgbClr val="BE2328"/>
                </a:solidFill>
                <a:effectLst/>
                <a:latin typeface="ArialMT"/>
                <a:ea typeface="Calibri"/>
                <a:cs typeface="ArialMT"/>
              </a:defRPr>
            </a:lvl1pPr>
          </a:lstStyle>
          <a:p>
            <a:pPr lvl="0" algn="l"/>
            <a:r>
              <a:rPr lang="en-US" sz="1000" dirty="0" smtClean="0">
                <a:latin typeface="Arial" pitchFamily="34" charset="0"/>
                <a:cs typeface="Arial" pitchFamily="34" charset="0"/>
              </a:rPr>
              <a:t>Date</a:t>
            </a:r>
            <a:endParaRPr lang="en-U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9"/>
          <p:cNvSpPr>
            <a:spLocks noGrp="1"/>
          </p:cNvSpPr>
          <p:nvPr>
            <p:ph type="body" sz="quarter" idx="15" hasCustomPrompt="1"/>
          </p:nvPr>
        </p:nvSpPr>
        <p:spPr>
          <a:xfrm>
            <a:off x="347662" y="152400"/>
            <a:ext cx="7958137" cy="33064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00">
                <a:solidFill>
                  <a:srgbClr val="C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Section</a:t>
            </a:r>
            <a:endParaRPr lang="en-US" dirty="0"/>
          </a:p>
        </p:txBody>
      </p:sp>
      <p:pic>
        <p:nvPicPr>
          <p:cNvPr id="12" name="Picture 2" descr="D:\Work\Life\Logo Change campaign\Stationaries with new logo\03 02 15\logo\FG_LOGO-03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5" y="6237313"/>
            <a:ext cx="1872208" cy="395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lvl1pPr algn="r">
              <a:defRPr sz="8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C465A074-71B0-1C47-A455-7677837C124E}" type="slidenum">
              <a:rPr lang="it-IT" smtClean="0"/>
              <a:pPr/>
              <a:t>‹#›</a:t>
            </a:fld>
            <a:endParaRPr lang="it-IT" dirty="0"/>
          </a:p>
        </p:txBody>
      </p:sp>
      <p:sp>
        <p:nvSpPr>
          <p:cNvPr id="18" name="Segnaposto numero diapositiva 5"/>
          <p:cNvSpPr txBox="1">
            <a:spLocks/>
          </p:cNvSpPr>
          <p:nvPr userDrawn="1"/>
        </p:nvSpPr>
        <p:spPr>
          <a:xfrm>
            <a:off x="8539204" y="273559"/>
            <a:ext cx="200167" cy="178318"/>
          </a:xfrm>
          <a:prstGeom prst="rect">
            <a:avLst/>
          </a:prstGeom>
        </p:spPr>
        <p:txBody>
          <a:bodyPr lIns="0" tIns="0" rIns="0" bIns="0" anchor="t" anchorCtr="0"/>
          <a:lstStyle>
            <a:defPPr>
              <a:defRPr lang="en-US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700" kern="1200">
                <a:solidFill>
                  <a:schemeClr val="accent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fld id="{C465A074-71B0-1C47-A455-7677837C124E}" type="slidenum">
              <a:rPr lang="it-IT" sz="800" smtClean="0"/>
              <a:pPr/>
              <a:t>‹#›</a:t>
            </a:fld>
            <a:endParaRPr lang="it-IT" sz="800" dirty="0"/>
          </a:p>
        </p:txBody>
      </p:sp>
    </p:spTree>
    <p:extLst>
      <p:ext uri="{BB962C8B-B14F-4D97-AF65-F5344CB8AC3E}">
        <p14:creationId xmlns:p14="http://schemas.microsoft.com/office/powerpoint/2010/main" val="28572760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bg>
      <p:bgPr>
        <a:solidFill>
          <a:srgbClr val="C21C1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21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125" y="216246"/>
            <a:ext cx="1777653" cy="6981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 userDrawn="1"/>
        </p:nvSpPr>
        <p:spPr>
          <a:xfrm>
            <a:off x="457200" y="3276600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Thanks</a:t>
            </a:r>
            <a:endParaRPr lang="en-US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533400" y="4343400"/>
            <a:ext cx="35814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 fontAlgn="base">
              <a:spcBef>
                <a:spcPct val="0"/>
              </a:spcBef>
              <a:spcAft>
                <a:spcPct val="0"/>
              </a:spcAft>
              <a:buNone/>
              <a:defRPr lang="en-US" sz="1600" b="0" dirty="0">
                <a:solidFill>
                  <a:schemeClr val="bg1"/>
                </a:solidFill>
                <a:latin typeface="Arial" charset="0"/>
              </a:defRPr>
            </a:lvl1pPr>
          </a:lstStyle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/>
              <a:t>Name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Email address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dirty="0" smtClean="0">
                <a:solidFill>
                  <a:schemeClr val="bg1"/>
                </a:solidFill>
              </a:rPr>
              <a:t>Contact</a:t>
            </a:r>
            <a:r>
              <a:rPr lang="en-US" sz="1600" b="0" baseline="0" dirty="0" smtClean="0">
                <a:solidFill>
                  <a:schemeClr val="bg1"/>
                </a:solidFill>
              </a:rPr>
              <a:t> Information</a:t>
            </a: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1600" b="0" baseline="0" dirty="0" smtClean="0">
                <a:solidFill>
                  <a:schemeClr val="bg1"/>
                </a:solidFill>
              </a:rPr>
              <a:t>www.futuregenerali.in</a:t>
            </a:r>
            <a:endParaRPr lang="en-US" sz="1600" b="0" dirty="0" smtClean="0">
              <a:solidFill>
                <a:schemeClr val="bg1"/>
              </a:solidFill>
            </a:endParaRPr>
          </a:p>
          <a:p>
            <a:pPr marL="0" lvl="0" indent="0" fontAlgn="base">
              <a:spcBef>
                <a:spcPct val="0"/>
              </a:spcBef>
              <a:spcAft>
                <a:spcPct val="0"/>
              </a:spcAft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2708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1656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7" r:id="rId7"/>
    <p:sldLayoutId id="2147483654" r:id="rId8"/>
    <p:sldLayoutId id="2147483656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2"/>
          <p:cNvSpPr>
            <a:spLocks noGrp="1"/>
          </p:cNvSpPr>
          <p:nvPr>
            <p:ph type="subTitle" idx="1"/>
          </p:nvPr>
        </p:nvSpPr>
        <p:spPr>
          <a:xfrm>
            <a:off x="347300" y="3304562"/>
            <a:ext cx="8386686" cy="62849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ts val="2400"/>
              </a:lnSpc>
              <a:spcBef>
                <a:spcPts val="0"/>
              </a:spcBef>
              <a:buNone/>
              <a:defRPr sz="2000" baseline="0">
                <a:solidFill>
                  <a:srgbClr val="6F7072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 June 2016</a:t>
            </a:r>
            <a:endParaRPr lang="it-IT" dirty="0"/>
          </a:p>
        </p:txBody>
      </p:sp>
      <p:sp>
        <p:nvSpPr>
          <p:cNvPr id="5" name="Titolo 1"/>
          <p:cNvSpPr>
            <a:spLocks noGrp="1"/>
          </p:cNvSpPr>
          <p:nvPr>
            <p:ph type="ctrTitle"/>
          </p:nvPr>
        </p:nvSpPr>
        <p:spPr>
          <a:xfrm>
            <a:off x="300114" y="1052736"/>
            <a:ext cx="8386686" cy="869098"/>
          </a:xfrm>
          <a:prstGeom prst="rect">
            <a:avLst/>
          </a:prstGeom>
        </p:spPr>
        <p:txBody>
          <a:bodyPr/>
          <a:lstStyle>
            <a:lvl1pPr algn="l">
              <a:lnSpc>
                <a:spcPts val="3500"/>
              </a:lnSpc>
              <a:defRPr sz="3300" b="1" baseline="0">
                <a:solidFill>
                  <a:srgbClr val="C2171B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z="3600" b="0" dirty="0"/>
              <a:t/>
            </a:r>
            <a:br>
              <a:rPr lang="en-US" sz="3600" b="0" dirty="0"/>
            </a:br>
            <a:r>
              <a:rPr lang="en-US" sz="3600" b="0" dirty="0"/>
              <a:t/>
            </a:r>
            <a:br>
              <a:rPr lang="en-US" sz="3600" b="0" dirty="0"/>
            </a:br>
            <a:r>
              <a:rPr lang="en-US" sz="3600" dirty="0"/>
              <a:t>FUTURE BUSINESS </a:t>
            </a:r>
            <a:r>
              <a:rPr lang="en-US" sz="3600" dirty="0" smtClean="0"/>
              <a:t>SURAKSHA FOR </a:t>
            </a:r>
            <a:r>
              <a:rPr lang="en-US" sz="3600" dirty="0"/>
              <a:t>CO-OPERATIVE </a:t>
            </a:r>
            <a:r>
              <a:rPr lang="en-US" sz="3600" dirty="0" smtClean="0"/>
              <a:t>HOUSING SOCIETIES</a:t>
            </a:r>
            <a:endParaRPr lang="en-US" sz="3400" dirty="0"/>
          </a:p>
        </p:txBody>
      </p:sp>
    </p:spTree>
    <p:extLst>
      <p:ext uri="{BB962C8B-B14F-4D97-AF65-F5344CB8AC3E}">
        <p14:creationId xmlns:p14="http://schemas.microsoft.com/office/powerpoint/2010/main" val="2587392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Appliances like Air Conditioners, Refrigerators, Portable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Generators can be covered against Accidental Electrical or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Mechanical Breakdown.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The list of items to be covered along with their value to be provided.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The value to be indicated on reinstatement value basis.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Age of the items shall not be more than 7 years old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Exclusions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arising out of willful act or gross negligence of the insured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for which manufacturer or supplier is responsible.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caused by wear and tear </a:t>
            </a:r>
          </a:p>
          <a:p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Machinery Breakdown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467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This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covers the liability towards your employee under the Workmen Compensation Act, Fatal Accidents Act and at Common Law under this section. In the section, employees having wages up to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Re.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8000 can be covered. </a:t>
            </a:r>
          </a:p>
          <a:p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Workmen’s </a:t>
            </a:r>
            <a:r>
              <a:rPr lang="en-US" sz="3200" b="1" dirty="0">
                <a:solidFill>
                  <a:srgbClr val="C00000"/>
                </a:solidFill>
              </a:rPr>
              <a:t>Compensation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07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24744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• This section will compensate the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Society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for the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claims arising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out of the third party bodily injury or property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damage occurring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in the premises. This is in accordance with Indian Law.</a:t>
            </a:r>
          </a:p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• Exclusions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: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Liability assumed by agreement unless such liability would have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attached to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the insured notwithstanding such agreement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Liability arising out of deliberate, willful or intentional non-compliance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with any statutory provisions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Liability connected with fines, penalties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Liability in connection with any motor vehicles, watercraft, hovercraft air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spacecraft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Any interest imposed in connection with Workmen’s compensation Act.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Liability arising out of animals of any description whatsoever kept for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commercial or agricultural purposes</a:t>
            </a:r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Public Liability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494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• This section protects your risks by: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Money in Transit between the insured premises and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specified bank and vice versa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 Money in Safe</a:t>
            </a:r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Money </a:t>
            </a:r>
            <a:r>
              <a:rPr lang="en-US" sz="3200" b="1" dirty="0">
                <a:solidFill>
                  <a:srgbClr val="C00000"/>
                </a:solidFill>
              </a:rPr>
              <a:t>Insurance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65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The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construction type of premises should be Class A (Brick wall in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RCC framework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) and no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kutcha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construction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is allowed.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This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policy is designed mainly for Co-operative Housing Societies covering building and/or Contents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Any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kind of manufacturing should not be carried out in the premises.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It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should not be situated in low lying area and having past flood loss history. (To be referred to underwriter)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Proposal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form with clear and complete details such as coverage, sum insured limits and duly signed by Proposer.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Criteria </a:t>
            </a:r>
            <a:r>
              <a:rPr lang="en-US" sz="3200" b="1" dirty="0">
                <a:solidFill>
                  <a:srgbClr val="C00000"/>
                </a:solidFill>
              </a:rPr>
              <a:t>for </a:t>
            </a:r>
            <a:r>
              <a:rPr lang="en-US" sz="3200" b="1" dirty="0" smtClean="0">
                <a:solidFill>
                  <a:srgbClr val="C00000"/>
                </a:solidFill>
              </a:rPr>
              <a:t>Acceptance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73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endParaRPr lang="en-US" sz="2000" dirty="0" smtClean="0"/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Burglary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sum insured shall be either on 100% basis or first loss limits (25% or 40%).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Fire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and Burglary sections are compulsory.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Short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period policy proposals shall not be accepted.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Equipment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age under Electrical and Mechanical appliance and electronic appliances section shall not be more than 7 years. If equipment age exceeds more than 7 years then refer the proposal to underwriter with complete details of equipment.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Criteria </a:t>
            </a:r>
            <a:r>
              <a:rPr lang="en-US" sz="3200" b="1" dirty="0">
                <a:solidFill>
                  <a:srgbClr val="C00000"/>
                </a:solidFill>
              </a:rPr>
              <a:t>for </a:t>
            </a:r>
            <a:r>
              <a:rPr lang="en-US" sz="3200" b="1" dirty="0" smtClean="0">
                <a:solidFill>
                  <a:srgbClr val="C00000"/>
                </a:solidFill>
              </a:rPr>
              <a:t>Acceptance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3868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Valuables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/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Jewellery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under any section of policy.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Cash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other than Money section.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What is not covered?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48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In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following cases/ extension under the policy requires prior approval from the local/ zonal underwriter: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If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the Society premises had previous loss/ claim history under any section.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Any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proposal that exceeds predefined limits under one or more section as below or any terms and condition which is out of scope of PACKAGE underwriting guidelines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</a:p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i="1" dirty="0">
                <a:solidFill>
                  <a:schemeClr val="bg1">
                    <a:lumMod val="50000"/>
                  </a:schemeClr>
                </a:solidFill>
              </a:rPr>
              <a:t>Please refer to UW guidelines for further details</a:t>
            </a:r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UW </a:t>
            </a:r>
            <a:r>
              <a:rPr lang="en-US" sz="3200" b="1" dirty="0">
                <a:solidFill>
                  <a:srgbClr val="C00000"/>
                </a:solidFill>
              </a:rPr>
              <a:t>Approval </a:t>
            </a:r>
            <a:r>
              <a:rPr lang="en-US" sz="3200" b="1" dirty="0" smtClean="0">
                <a:solidFill>
                  <a:srgbClr val="C00000"/>
                </a:solidFill>
              </a:rPr>
              <a:t>Required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122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Sectional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Discounts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Section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 and II are compulsory.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Discounts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shall be allowed (on non tariff sections) for opting more sections as under: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More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than 2 sections and Up to 5 sections: 10%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More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than 5 sections and Up to 7 sections: 20%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Discount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on Tariff Covers</a:t>
            </a:r>
          </a:p>
          <a:p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–We can allow discount up to 40% on tariff covers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Discounts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60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6454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95536" y="1268760"/>
            <a:ext cx="8391525" cy="4378325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Future </a:t>
            </a:r>
            <a:r>
              <a:rPr lang="en-US" sz="2400" b="1" dirty="0" err="1">
                <a:solidFill>
                  <a:schemeClr val="bg1">
                    <a:lumMod val="50000"/>
                  </a:schemeClr>
                </a:solidFill>
              </a:rPr>
              <a:t>Generali's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“Business </a:t>
            </a:r>
            <a:r>
              <a:rPr lang="en-US" sz="2400" b="1" dirty="0" err="1" smtClean="0">
                <a:solidFill>
                  <a:schemeClr val="bg1">
                    <a:lumMod val="50000"/>
                  </a:schemeClr>
                </a:solidFill>
              </a:rPr>
              <a:t>Suraksha</a:t>
            </a:r>
            <a:r>
              <a:rPr lang="en-US" sz="2400" b="1" dirty="0" smtClean="0">
                <a:solidFill>
                  <a:schemeClr val="bg1">
                    <a:lumMod val="50000"/>
                  </a:schemeClr>
                </a:solidFill>
              </a:rPr>
              <a:t> For </a:t>
            </a:r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Co-operative Housing Societies” </a:t>
            </a:r>
            <a:endParaRPr lang="en-US" sz="24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/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400" b="1" dirty="0">
                <a:solidFill>
                  <a:schemeClr val="bg1">
                    <a:lumMod val="50000"/>
                  </a:schemeClr>
                </a:solidFill>
              </a:rPr>
              <a:t>is a comprehensive package policy which provides protection to Building and its contents against loss or damage by sudden, unexpected event or accidents, Liability insurance and range of other benefits</a:t>
            </a:r>
            <a:endParaRPr lang="en-IN" sz="2800" dirty="0" smtClean="0">
              <a:solidFill>
                <a:schemeClr val="bg1">
                  <a:lumMod val="50000"/>
                </a:schemeClr>
              </a:solidFill>
              <a:ea typeface="+mj-ea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Future Co-operative Housing Societies </a:t>
            </a:r>
            <a:r>
              <a:rPr lang="en-US" sz="2800" b="1" dirty="0" err="1">
                <a:solidFill>
                  <a:srgbClr val="C00000"/>
                </a:solidFill>
              </a:rPr>
              <a:t>Suraksha</a:t>
            </a:r>
            <a:r>
              <a:rPr lang="en-US" sz="2800" b="1" dirty="0">
                <a:solidFill>
                  <a:srgbClr val="C00000"/>
                </a:solidFill>
              </a:rPr>
              <a:t> 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906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428596" y="1268760"/>
            <a:ext cx="8391525" cy="4378325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• It is a compressive package insurance policy to cover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loss or damage to the property and its contents,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burglary and liability in case of lawsuits based on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incidents or events that occur on the property.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• Insurer promises the insured a financial protection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for covered losses associated with risk.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• Insured agrees to pay a premium in return for this</a:t>
            </a:r>
          </a:p>
          <a:p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financial protection</a:t>
            </a:r>
            <a:endParaRPr lang="en-IN" sz="2800" dirty="0" smtClean="0">
              <a:solidFill>
                <a:schemeClr val="bg1">
                  <a:lumMod val="50000"/>
                </a:schemeClr>
              </a:solidFill>
              <a:ea typeface="+mj-ea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10632" y="73668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What is </a:t>
            </a:r>
            <a:r>
              <a:rPr lang="en-US" sz="3200" b="1" dirty="0">
                <a:solidFill>
                  <a:srgbClr val="C00000"/>
                </a:solidFill>
              </a:rPr>
              <a:t>CO-OPERATIVE HOUSING SOCIETIES </a:t>
            </a:r>
            <a:r>
              <a:rPr lang="en-US" sz="3200" b="1" dirty="0" err="1" smtClean="0">
                <a:solidFill>
                  <a:srgbClr val="C00000"/>
                </a:solidFill>
              </a:rPr>
              <a:t>Suraksha</a:t>
            </a:r>
            <a:r>
              <a:rPr lang="en-US" sz="3200" b="1" dirty="0" smtClean="0">
                <a:solidFill>
                  <a:srgbClr val="C00000"/>
                </a:solidFill>
              </a:rPr>
              <a:t>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783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268760"/>
            <a:ext cx="8391525" cy="4378325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Fire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and Special Perils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– Building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and Contents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– Rent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for alternate accommodation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Burglary </a:t>
            </a:r>
            <a:endParaRPr lang="en-US" sz="24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Electronic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Equipment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Machinery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Breakdown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Money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Insurance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Workmen’s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Compensation </a:t>
            </a:r>
          </a:p>
          <a:p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• Public </a:t>
            </a:r>
            <a:r>
              <a:rPr lang="en-US" sz="2400" dirty="0">
                <a:solidFill>
                  <a:schemeClr val="bg1">
                    <a:lumMod val="50000"/>
                  </a:schemeClr>
                </a:solidFill>
              </a:rPr>
              <a:t>Liability</a:t>
            </a:r>
          </a:p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What does this policy cover?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321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412776"/>
            <a:ext cx="8391525" cy="4378325"/>
          </a:xfrm>
        </p:spPr>
        <p:txBody>
          <a:bodyPr>
            <a:noAutofit/>
          </a:bodyPr>
          <a:lstStyle/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Building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: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This covers the Super Structure and Permanent Fixtures of the Co-operative Housing Society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The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structure insured for the amount of money it would cost to reconstruct, i.e. the reinstatement value. </a:t>
            </a:r>
          </a:p>
          <a:p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Contents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This covers the loss or damage to the contents inside the society premises.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The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contents are covered on market value basis.</a:t>
            </a:r>
          </a:p>
          <a:p>
            <a:endParaRPr lang="en-US" sz="1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Fire Insurance of the Building and Contents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21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Fire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Lightning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Explosion/Implosion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Aircraft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damage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Impact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damage from rail/road vehicle or animal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Riot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, Strike, Malicious Damage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Storm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, Cyclone, Tempest, Flood and Inundation.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Subsidence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and Landslide including rockslide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Missile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testing operations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Leakage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from automatic sprinkler installations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Bursting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and/or overflowing of Water Tanks, Apparatus and Pipes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Bush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fire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Earthquake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Fire Insurance – Insured Perils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607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• Following extension to fire insurance can also be opted by</a:t>
            </a:r>
          </a:p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paying an additional premium</a:t>
            </a:r>
          </a:p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– Terrorism</a:t>
            </a:r>
          </a:p>
          <a:p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– Cost of alternate accommodation when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premises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has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to vacate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while repairs are made as a result of loss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or damage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to property by covered </a:t>
            </a:r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perils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Fire Insurance – Add on Perils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19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This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section provides protection against the loss or damage to the contents and/or building of insured premises by Burglary 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Contents 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</a:rPr>
              <a:t>can be insured on 100% or on First Loss Basis. The limits for first loss basis is 25% and 40%. </a:t>
            </a:r>
            <a:endParaRPr lang="en-US" sz="20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Exclusions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to money/ currency/ </a:t>
            </a: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cheques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/ stamps.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Losses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arising out of involvement of employees in the act of burglary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to livestock, motor vehicles or pedal cycles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Excluding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Valuables </a:t>
            </a:r>
          </a:p>
          <a:p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Burglary &amp; Housebreaking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48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356939" y="1196752"/>
            <a:ext cx="8391525" cy="4378325"/>
          </a:xfrm>
        </p:spPr>
        <p:txBody>
          <a:bodyPr>
            <a:noAutofit/>
          </a:bodyPr>
          <a:lstStyle/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• Computers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against all risks of damage and breakdown.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List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of items to be covered along with their value are to be provided.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Sum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insured is to be on reinstatement value basis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Age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of items shall not be more than 7 years old.</a:t>
            </a:r>
          </a:p>
          <a:p>
            <a:r>
              <a:rPr lang="en-US" sz="2000" b="1" dirty="0" smtClean="0">
                <a:solidFill>
                  <a:schemeClr val="bg1">
                    <a:lumMod val="50000"/>
                  </a:schemeClr>
                </a:solidFill>
              </a:rPr>
              <a:t>• Exclusions </a:t>
            </a:r>
            <a:endParaRPr lang="en-US" sz="2000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for which manufacturer or supplier is responsible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consequent upon wear and tear, gradual deterioration, atmospheric or climatic conditions, rust, corrosion, moth, vermin or insect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Any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costs incurred in connection with elimination of functional failures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caused by willful act or gross negligence of the insured. </a:t>
            </a:r>
          </a:p>
          <a:p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– Loss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or damage due to pre-existing faults within the knowledge of the insured </a:t>
            </a:r>
          </a:p>
          <a:p>
            <a:endParaRPr lang="en-US" sz="18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47300" y="44624"/>
            <a:ext cx="8653856" cy="85725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C00000"/>
                </a:solidFill>
              </a:rPr>
              <a:t>Electronic Equipment's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1954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 New Guideline Feb 15 v1">
  <a:themeElements>
    <a:clrScheme name="Red 1.0 Primary palett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C21B17"/>
      </a:accent1>
      <a:accent2>
        <a:srgbClr val="C21B17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sActive xmlns="34b09e2f-0383-41f5-b65e-e2b9199fb399">true</IsActive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2E8C04F5C79047B0001AA4FE9C990D" ma:contentTypeVersion="2" ma:contentTypeDescription="Create a new document." ma:contentTypeScope="" ma:versionID="00f1901ad16a6ed1cc0136e9432b104e">
  <xsd:schema xmlns:xsd="http://www.w3.org/2001/XMLSchema" xmlns:xs="http://www.w3.org/2001/XMLSchema" xmlns:p="http://schemas.microsoft.com/office/2006/metadata/properties" xmlns:ns2="34b09e2f-0383-41f5-b65e-e2b9199fb399" xmlns:ns3="6e9a517d-cacc-4f94-8a1e-c930d5ece0fd" targetNamespace="http://schemas.microsoft.com/office/2006/metadata/properties" ma:root="true" ma:fieldsID="a6dd8442beca57d8f178589b703e9192" ns2:_="" ns3:_="">
    <xsd:import namespace="34b09e2f-0383-41f5-b65e-e2b9199fb399"/>
    <xsd:import namespace="6e9a517d-cacc-4f94-8a1e-c930d5ece0fd"/>
    <xsd:element name="properties">
      <xsd:complexType>
        <xsd:sequence>
          <xsd:element name="documentManagement">
            <xsd:complexType>
              <xsd:all>
                <xsd:element ref="ns2:IsActiv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b09e2f-0383-41f5-b65e-e2b9199fb399" elementFormDefault="qualified">
    <xsd:import namespace="http://schemas.microsoft.com/office/2006/documentManagement/types"/>
    <xsd:import namespace="http://schemas.microsoft.com/office/infopath/2007/PartnerControls"/>
    <xsd:element name="IsActive" ma:index="8" nillable="true" ma:displayName="IsActive" ma:default="1" ma:internalName="IsActi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9a517d-cacc-4f94-8a1e-c930d5ece0f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0B7AE3B-1F94-41D3-8E73-2F436A4772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EB6CA9-AFF7-4443-865A-338A230BE7AE}">
  <ds:schemaRefs>
    <ds:schemaRef ds:uri="http://schemas.openxmlformats.org/package/2006/metadata/core-properties"/>
    <ds:schemaRef ds:uri="http://schemas.microsoft.com/office/infopath/2007/PartnerControls"/>
    <ds:schemaRef ds:uri="6e9a517d-cacc-4f94-8a1e-c930d5ece0fd"/>
    <ds:schemaRef ds:uri="http://purl.org/dc/terms/"/>
    <ds:schemaRef ds:uri="http://schemas.microsoft.com/office/2006/documentManagement/types"/>
    <ds:schemaRef ds:uri="http://purl.org/dc/elements/1.1/"/>
    <ds:schemaRef ds:uri="34b09e2f-0383-41f5-b65e-e2b9199fb399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6218E9E8-90E4-4785-9D4D-524226FF847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b09e2f-0383-41f5-b65e-e2b9199fb399"/>
    <ds:schemaRef ds:uri="6e9a517d-cacc-4f94-8a1e-c930d5ece0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305</TotalTime>
  <Words>1236</Words>
  <Application>Microsoft Office PowerPoint</Application>
  <PresentationFormat>On-screen Show (4:3)</PresentationFormat>
  <Paragraphs>154</Paragraphs>
  <Slides>19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Calibri</vt:lpstr>
      <vt:lpstr>PPT Template New Guideline Feb 15 v1</vt:lpstr>
      <vt:lpstr>  FUTURE BUSINESS SURAKSHA FOR CO-OPERATIVE HOUSING SOCIETIES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Suraksha - Co-Operative Housing Societies</dc:title>
  <dc:creator>891693</dc:creator>
  <cp:lastModifiedBy>PRASHANT SHINDE</cp:lastModifiedBy>
  <cp:revision>41</cp:revision>
  <dcterms:created xsi:type="dcterms:W3CDTF">2015-03-05T08:42:48Z</dcterms:created>
  <dcterms:modified xsi:type="dcterms:W3CDTF">2021-01-07T09:17:40Z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0x010100632E8C04F5C79047B0001AA4FE9C990D</vt:lpwstr>
  </property>
</Properties>
</file>