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8" r:id="rId5"/>
    <p:sldId id="308" r:id="rId6"/>
    <p:sldId id="317"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18" r:id="rId38"/>
    <p:sldId id="304" r:id="rId39"/>
    <p:sldId id="305" r:id="rId40"/>
    <p:sldId id="306" r:id="rId41"/>
    <p:sldId id="307" r:id="rId42"/>
    <p:sldId id="309" r:id="rId43"/>
    <p:sldId id="310" r:id="rId44"/>
    <p:sldId id="311" r:id="rId45"/>
    <p:sldId id="313" r:id="rId46"/>
    <p:sldId id="314" r:id="rId47"/>
    <p:sldId id="315" r:id="rId48"/>
    <p:sldId id="319" r:id="rId49"/>
    <p:sldId id="316" r:id="rId50"/>
    <p:sldId id="321" r:id="rId51"/>
    <p:sldId id="324" r:id="rId52"/>
    <p:sldId id="322" r:id="rId53"/>
    <p:sldId id="323" r:id="rId54"/>
    <p:sldId id="32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97E71-7AB4-495E-9606-BA77A4AC09E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FCAC25A-2B2E-48C5-BA83-E40627083327}">
      <dgm:prSet phldrT="[Text]" custT="1"/>
      <dgm:spPr/>
      <dgm:t>
        <a:bodyPr/>
        <a:lstStyle/>
        <a:p>
          <a:r>
            <a:rPr lang="en-US" sz="1600" dirty="0" smtClean="0"/>
            <a:t>Fire</a:t>
          </a:r>
          <a:endParaRPr lang="en-US" sz="1600" dirty="0"/>
        </a:p>
      </dgm:t>
    </dgm:pt>
    <dgm:pt modelId="{F067B066-BF7C-472F-9B97-C248CED2C78C}" type="parTrans" cxnId="{D8D60A36-7FBF-41A8-846E-9A4895528196}">
      <dgm:prSet/>
      <dgm:spPr/>
      <dgm:t>
        <a:bodyPr/>
        <a:lstStyle/>
        <a:p>
          <a:endParaRPr lang="en-US"/>
        </a:p>
      </dgm:t>
    </dgm:pt>
    <dgm:pt modelId="{F8D9E0E9-1310-437D-8C7F-6C4817707320}" type="sibTrans" cxnId="{D8D60A36-7FBF-41A8-846E-9A4895528196}">
      <dgm:prSet/>
      <dgm:spPr/>
      <dgm:t>
        <a:bodyPr/>
        <a:lstStyle/>
        <a:p>
          <a:endParaRPr lang="en-US"/>
        </a:p>
      </dgm:t>
    </dgm:pt>
    <dgm:pt modelId="{F16A84FA-B9AD-4F6A-9D29-D1932BE75B8F}">
      <dgm:prSet custT="1"/>
      <dgm:spPr/>
      <dgm:t>
        <a:bodyPr/>
        <a:lstStyle/>
        <a:p>
          <a:r>
            <a:rPr lang="en-US" sz="1600" smtClean="0"/>
            <a:t>Lightening</a:t>
          </a:r>
          <a:endParaRPr lang="en-US" sz="1600" dirty="0" smtClean="0"/>
        </a:p>
      </dgm:t>
    </dgm:pt>
    <dgm:pt modelId="{20E4E43A-72AF-4174-A9E0-6CC987FF39AC}" type="parTrans" cxnId="{9E05E428-AB91-4E63-AA43-BC0D79DCEA54}">
      <dgm:prSet/>
      <dgm:spPr/>
      <dgm:t>
        <a:bodyPr/>
        <a:lstStyle/>
        <a:p>
          <a:endParaRPr lang="en-US"/>
        </a:p>
      </dgm:t>
    </dgm:pt>
    <dgm:pt modelId="{40316F5F-5108-4675-8BCE-E26E1309EE63}" type="sibTrans" cxnId="{9E05E428-AB91-4E63-AA43-BC0D79DCEA54}">
      <dgm:prSet/>
      <dgm:spPr/>
      <dgm:t>
        <a:bodyPr/>
        <a:lstStyle/>
        <a:p>
          <a:endParaRPr lang="en-US"/>
        </a:p>
      </dgm:t>
    </dgm:pt>
    <dgm:pt modelId="{D69E391A-F0B2-46C5-A372-CACDB3313212}">
      <dgm:prSet custT="1"/>
      <dgm:spPr/>
      <dgm:t>
        <a:bodyPr/>
        <a:lstStyle/>
        <a:p>
          <a:r>
            <a:rPr lang="en-US" sz="1600" smtClean="0"/>
            <a:t>Explosion/Implosion</a:t>
          </a:r>
          <a:endParaRPr lang="en-US" sz="1600" dirty="0" smtClean="0"/>
        </a:p>
      </dgm:t>
    </dgm:pt>
    <dgm:pt modelId="{1D9025DC-032C-4B51-BB13-F34E21054E08}" type="parTrans" cxnId="{11604D7D-ED8B-42CF-A342-28B7A9D77441}">
      <dgm:prSet/>
      <dgm:spPr/>
      <dgm:t>
        <a:bodyPr/>
        <a:lstStyle/>
        <a:p>
          <a:endParaRPr lang="en-US"/>
        </a:p>
      </dgm:t>
    </dgm:pt>
    <dgm:pt modelId="{A47F5613-73A4-42FC-ABEE-41ED88F8D59A}" type="sibTrans" cxnId="{11604D7D-ED8B-42CF-A342-28B7A9D77441}">
      <dgm:prSet/>
      <dgm:spPr/>
      <dgm:t>
        <a:bodyPr/>
        <a:lstStyle/>
        <a:p>
          <a:endParaRPr lang="en-US"/>
        </a:p>
      </dgm:t>
    </dgm:pt>
    <dgm:pt modelId="{FB780E9F-53BF-4919-9743-3A144DA8DB73}">
      <dgm:prSet custT="1"/>
      <dgm:spPr/>
      <dgm:t>
        <a:bodyPr/>
        <a:lstStyle/>
        <a:p>
          <a:r>
            <a:rPr lang="en-US" sz="1600" smtClean="0"/>
            <a:t>Aircraft Damage</a:t>
          </a:r>
          <a:endParaRPr lang="en-US" sz="1600" dirty="0" smtClean="0"/>
        </a:p>
      </dgm:t>
    </dgm:pt>
    <dgm:pt modelId="{DBF21254-B3B1-49A4-A69F-C0C0DDB6B681}" type="parTrans" cxnId="{793F58B5-7B04-4AC1-8BA8-9440BC056650}">
      <dgm:prSet/>
      <dgm:spPr/>
      <dgm:t>
        <a:bodyPr/>
        <a:lstStyle/>
        <a:p>
          <a:endParaRPr lang="en-US"/>
        </a:p>
      </dgm:t>
    </dgm:pt>
    <dgm:pt modelId="{BECDF27E-8BC0-4308-9ABB-E201AA5EDF31}" type="sibTrans" cxnId="{793F58B5-7B04-4AC1-8BA8-9440BC056650}">
      <dgm:prSet/>
      <dgm:spPr/>
      <dgm:t>
        <a:bodyPr/>
        <a:lstStyle/>
        <a:p>
          <a:endParaRPr lang="en-US"/>
        </a:p>
      </dgm:t>
    </dgm:pt>
    <dgm:pt modelId="{FC4932EE-00E3-48C6-B5A2-8533389671F3}">
      <dgm:prSet custT="1"/>
      <dgm:spPr/>
      <dgm:t>
        <a:bodyPr/>
        <a:lstStyle/>
        <a:p>
          <a:r>
            <a:rPr lang="en-US" sz="1600" smtClean="0"/>
            <a:t>Riot, Strike and Malicious Damage</a:t>
          </a:r>
          <a:endParaRPr lang="en-US" sz="1600" dirty="0" smtClean="0"/>
        </a:p>
      </dgm:t>
    </dgm:pt>
    <dgm:pt modelId="{2CFA5C09-D2A9-4774-9658-35F4D1B94C20}" type="parTrans" cxnId="{110F3EE4-2251-4DCC-9F9B-34D28B8F7DE8}">
      <dgm:prSet/>
      <dgm:spPr/>
      <dgm:t>
        <a:bodyPr/>
        <a:lstStyle/>
        <a:p>
          <a:endParaRPr lang="en-US"/>
        </a:p>
      </dgm:t>
    </dgm:pt>
    <dgm:pt modelId="{70343160-3D74-41CB-AF72-CD0D22A76675}" type="sibTrans" cxnId="{110F3EE4-2251-4DCC-9F9B-34D28B8F7DE8}">
      <dgm:prSet/>
      <dgm:spPr/>
      <dgm:t>
        <a:bodyPr/>
        <a:lstStyle/>
        <a:p>
          <a:endParaRPr lang="en-US"/>
        </a:p>
      </dgm:t>
    </dgm:pt>
    <dgm:pt modelId="{762928C3-41CF-4A76-96CB-F5DFDDA778CB}">
      <dgm:prSet custT="1"/>
      <dgm:spPr/>
      <dgm:t>
        <a:bodyPr/>
        <a:lstStyle/>
        <a:p>
          <a:r>
            <a:rPr lang="en-US" sz="1600" dirty="0" smtClean="0"/>
            <a:t>Storm, Cyclone, Typhoon, Tempest, Hurricane, Tornado, Flood and Inundation</a:t>
          </a:r>
        </a:p>
      </dgm:t>
    </dgm:pt>
    <dgm:pt modelId="{94685398-D9F5-4367-8A5E-A0E7565A5942}" type="parTrans" cxnId="{4E8111C8-68F0-45E4-8048-1D81D4D7BC9D}">
      <dgm:prSet/>
      <dgm:spPr/>
      <dgm:t>
        <a:bodyPr/>
        <a:lstStyle/>
        <a:p>
          <a:endParaRPr lang="en-US"/>
        </a:p>
      </dgm:t>
    </dgm:pt>
    <dgm:pt modelId="{FBA26CB8-CD53-45A5-AE82-4708A6823AD9}" type="sibTrans" cxnId="{4E8111C8-68F0-45E4-8048-1D81D4D7BC9D}">
      <dgm:prSet/>
      <dgm:spPr/>
      <dgm:t>
        <a:bodyPr/>
        <a:lstStyle/>
        <a:p>
          <a:endParaRPr lang="en-US"/>
        </a:p>
      </dgm:t>
    </dgm:pt>
    <dgm:pt modelId="{A588EC4C-F641-4AD7-B8AC-E7032A8AB0DF}">
      <dgm:prSet custT="1"/>
      <dgm:spPr/>
      <dgm:t>
        <a:bodyPr/>
        <a:lstStyle/>
        <a:p>
          <a:r>
            <a:rPr lang="en-US" sz="1600" smtClean="0"/>
            <a:t>Impact Damage</a:t>
          </a:r>
          <a:endParaRPr lang="en-US" sz="1600" dirty="0" smtClean="0"/>
        </a:p>
      </dgm:t>
    </dgm:pt>
    <dgm:pt modelId="{634965BA-37A9-4A69-BFB0-7ECB839E8305}" type="parTrans" cxnId="{66BA285B-8C37-4768-9E6E-22CD6451F4EE}">
      <dgm:prSet/>
      <dgm:spPr/>
      <dgm:t>
        <a:bodyPr/>
        <a:lstStyle/>
        <a:p>
          <a:endParaRPr lang="en-US"/>
        </a:p>
      </dgm:t>
    </dgm:pt>
    <dgm:pt modelId="{EF2E39A9-5EA2-416E-9883-4402EFD7AC32}" type="sibTrans" cxnId="{66BA285B-8C37-4768-9E6E-22CD6451F4EE}">
      <dgm:prSet/>
      <dgm:spPr/>
      <dgm:t>
        <a:bodyPr/>
        <a:lstStyle/>
        <a:p>
          <a:endParaRPr lang="en-US"/>
        </a:p>
      </dgm:t>
    </dgm:pt>
    <dgm:pt modelId="{6BA0C380-AD83-4FBB-8D8B-B4905B0D80FD}">
      <dgm:prSet custT="1"/>
      <dgm:spPr/>
      <dgm:t>
        <a:bodyPr/>
        <a:lstStyle/>
        <a:p>
          <a:r>
            <a:rPr lang="en-US" sz="1600" smtClean="0"/>
            <a:t>Subsidence and Landslide including Rock Sildes</a:t>
          </a:r>
          <a:endParaRPr lang="en-US" sz="1600" dirty="0" smtClean="0"/>
        </a:p>
      </dgm:t>
    </dgm:pt>
    <dgm:pt modelId="{8977E6A8-84D5-4216-8406-54780C8F3928}" type="parTrans" cxnId="{766BE4BE-77D8-4EE2-831B-EAFF137934CE}">
      <dgm:prSet/>
      <dgm:spPr/>
      <dgm:t>
        <a:bodyPr/>
        <a:lstStyle/>
        <a:p>
          <a:endParaRPr lang="en-US"/>
        </a:p>
      </dgm:t>
    </dgm:pt>
    <dgm:pt modelId="{32AF172A-02EF-4B56-84D6-39A0B94D6203}" type="sibTrans" cxnId="{766BE4BE-77D8-4EE2-831B-EAFF137934CE}">
      <dgm:prSet/>
      <dgm:spPr/>
      <dgm:t>
        <a:bodyPr/>
        <a:lstStyle/>
        <a:p>
          <a:endParaRPr lang="en-US"/>
        </a:p>
      </dgm:t>
    </dgm:pt>
    <dgm:pt modelId="{3F45D2EC-CBBB-468B-A5A1-D1D054E0ADAB}">
      <dgm:prSet custT="1"/>
      <dgm:spPr/>
      <dgm:t>
        <a:bodyPr/>
        <a:lstStyle/>
        <a:p>
          <a:r>
            <a:rPr lang="en-US" sz="1600" dirty="0" smtClean="0"/>
            <a:t>Bursting and or Overflowing of water tanks</a:t>
          </a:r>
        </a:p>
      </dgm:t>
    </dgm:pt>
    <dgm:pt modelId="{BB52EF2B-B645-4635-9589-E6FBC7380193}" type="parTrans" cxnId="{A47D51B0-147F-452E-9B2B-9379F574298E}">
      <dgm:prSet/>
      <dgm:spPr/>
      <dgm:t>
        <a:bodyPr/>
        <a:lstStyle/>
        <a:p>
          <a:endParaRPr lang="en-US"/>
        </a:p>
      </dgm:t>
    </dgm:pt>
    <dgm:pt modelId="{00755D67-5050-4077-8E11-12228FC32388}" type="sibTrans" cxnId="{A47D51B0-147F-452E-9B2B-9379F574298E}">
      <dgm:prSet/>
      <dgm:spPr/>
      <dgm:t>
        <a:bodyPr/>
        <a:lstStyle/>
        <a:p>
          <a:endParaRPr lang="en-US"/>
        </a:p>
      </dgm:t>
    </dgm:pt>
    <dgm:pt modelId="{8B688B89-85CE-47BC-9C0E-D7B2CA26D361}">
      <dgm:prSet custT="1"/>
      <dgm:spPr/>
      <dgm:t>
        <a:bodyPr/>
        <a:lstStyle/>
        <a:p>
          <a:r>
            <a:rPr lang="en-US" sz="1600" smtClean="0"/>
            <a:t>Missile Testing Operations</a:t>
          </a:r>
          <a:endParaRPr lang="en-US" sz="1600" dirty="0" smtClean="0"/>
        </a:p>
      </dgm:t>
    </dgm:pt>
    <dgm:pt modelId="{702FBB5E-F973-404D-B690-C6566A905C3E}" type="parTrans" cxnId="{AB59F23E-02E4-4B22-839A-23A60BAFC652}">
      <dgm:prSet/>
      <dgm:spPr/>
      <dgm:t>
        <a:bodyPr/>
        <a:lstStyle/>
        <a:p>
          <a:endParaRPr lang="en-US"/>
        </a:p>
      </dgm:t>
    </dgm:pt>
    <dgm:pt modelId="{48E4B0E5-BE2D-4C26-B729-CFA0660CFBC1}" type="sibTrans" cxnId="{AB59F23E-02E4-4B22-839A-23A60BAFC652}">
      <dgm:prSet/>
      <dgm:spPr/>
      <dgm:t>
        <a:bodyPr/>
        <a:lstStyle/>
        <a:p>
          <a:endParaRPr lang="en-US"/>
        </a:p>
      </dgm:t>
    </dgm:pt>
    <dgm:pt modelId="{BA84BD28-2CF9-4249-8FE7-AD205FE9E6A2}">
      <dgm:prSet custT="1"/>
      <dgm:spPr/>
      <dgm:t>
        <a:bodyPr/>
        <a:lstStyle/>
        <a:p>
          <a:r>
            <a:rPr lang="en-US" sz="1600" smtClean="0"/>
            <a:t>Leakage from Automatic Sprinkler Installations</a:t>
          </a:r>
          <a:endParaRPr lang="en-US" sz="1600" dirty="0" smtClean="0"/>
        </a:p>
      </dgm:t>
    </dgm:pt>
    <dgm:pt modelId="{BB4A79B1-98BC-40A0-BAF9-1492A57FF008}" type="parTrans" cxnId="{DA3918B8-F815-47D9-AE2E-2DC420926336}">
      <dgm:prSet/>
      <dgm:spPr/>
      <dgm:t>
        <a:bodyPr/>
        <a:lstStyle/>
        <a:p>
          <a:endParaRPr lang="en-US"/>
        </a:p>
      </dgm:t>
    </dgm:pt>
    <dgm:pt modelId="{E74BAE51-EA17-4ADE-89D2-322680439B6C}" type="sibTrans" cxnId="{DA3918B8-F815-47D9-AE2E-2DC420926336}">
      <dgm:prSet/>
      <dgm:spPr/>
      <dgm:t>
        <a:bodyPr/>
        <a:lstStyle/>
        <a:p>
          <a:endParaRPr lang="en-US"/>
        </a:p>
      </dgm:t>
    </dgm:pt>
    <dgm:pt modelId="{705E77B1-D49C-4912-98AA-E49F15AC1BAA}">
      <dgm:prSet custT="1"/>
      <dgm:spPr/>
      <dgm:t>
        <a:bodyPr/>
        <a:lstStyle/>
        <a:p>
          <a:r>
            <a:rPr lang="en-US" sz="1600" smtClean="0"/>
            <a:t>Bush Fire</a:t>
          </a:r>
          <a:endParaRPr lang="en-US" sz="1600" dirty="0" smtClean="0"/>
        </a:p>
      </dgm:t>
    </dgm:pt>
    <dgm:pt modelId="{2EA3CD21-2CB1-4945-8699-309E107ACD47}" type="parTrans" cxnId="{602A8B7F-626C-4AE9-85D2-F3685A85DDC1}">
      <dgm:prSet/>
      <dgm:spPr/>
      <dgm:t>
        <a:bodyPr/>
        <a:lstStyle/>
        <a:p>
          <a:endParaRPr lang="en-US"/>
        </a:p>
      </dgm:t>
    </dgm:pt>
    <dgm:pt modelId="{EBCEA3DB-2A93-4EB1-89B7-5E2D2BBD527D}" type="sibTrans" cxnId="{602A8B7F-626C-4AE9-85D2-F3685A85DDC1}">
      <dgm:prSet/>
      <dgm:spPr/>
      <dgm:t>
        <a:bodyPr/>
        <a:lstStyle/>
        <a:p>
          <a:endParaRPr lang="en-US"/>
        </a:p>
      </dgm:t>
    </dgm:pt>
    <dgm:pt modelId="{EF40ADA4-47EE-46F0-919C-230E20B4026D}">
      <dgm:prSet custT="1"/>
      <dgm:spPr/>
      <dgm:t>
        <a:bodyPr/>
        <a:lstStyle/>
        <a:p>
          <a:pPr algn="ctr"/>
          <a:r>
            <a:rPr lang="en-US" sz="1600" dirty="0" smtClean="0"/>
            <a:t>Earthquake</a:t>
          </a:r>
        </a:p>
      </dgm:t>
    </dgm:pt>
    <dgm:pt modelId="{C95201DA-778B-491A-9F1F-438DBBE67236}" type="parTrans" cxnId="{B098DB58-4B1C-42A8-B657-25E4D203358D}">
      <dgm:prSet/>
      <dgm:spPr/>
      <dgm:t>
        <a:bodyPr/>
        <a:lstStyle/>
        <a:p>
          <a:endParaRPr lang="en-US"/>
        </a:p>
      </dgm:t>
    </dgm:pt>
    <dgm:pt modelId="{AD7C221C-9B17-4F41-B521-FD80CCF7D996}" type="sibTrans" cxnId="{B098DB58-4B1C-42A8-B657-25E4D203358D}">
      <dgm:prSet/>
      <dgm:spPr/>
      <dgm:t>
        <a:bodyPr/>
        <a:lstStyle/>
        <a:p>
          <a:endParaRPr lang="en-US"/>
        </a:p>
      </dgm:t>
    </dgm:pt>
    <dgm:pt modelId="{125C918A-AF69-40A6-9311-CB227763EC99}">
      <dgm:prSet custT="1"/>
      <dgm:spPr/>
      <dgm:t>
        <a:bodyPr/>
        <a:lstStyle/>
        <a:p>
          <a:pPr algn="ctr"/>
          <a:r>
            <a:rPr lang="en-US" sz="1600" dirty="0" smtClean="0"/>
            <a:t>Terrorism (if opted)</a:t>
          </a:r>
        </a:p>
      </dgm:t>
    </dgm:pt>
    <dgm:pt modelId="{EF86C19D-E14A-4291-A3CF-DB2398BD3532}" type="parTrans" cxnId="{B8476CB6-A95B-4567-948D-13B40F642460}">
      <dgm:prSet/>
      <dgm:spPr/>
      <dgm:t>
        <a:bodyPr/>
        <a:lstStyle/>
        <a:p>
          <a:endParaRPr lang="en-US"/>
        </a:p>
      </dgm:t>
    </dgm:pt>
    <dgm:pt modelId="{AAEDFD62-16E3-4B75-A64A-7F4D3A4F764B}" type="sibTrans" cxnId="{B8476CB6-A95B-4567-948D-13B40F642460}">
      <dgm:prSet/>
      <dgm:spPr/>
      <dgm:t>
        <a:bodyPr/>
        <a:lstStyle/>
        <a:p>
          <a:endParaRPr lang="en-US"/>
        </a:p>
      </dgm:t>
    </dgm:pt>
    <dgm:pt modelId="{10C41738-1A97-4BF5-99F5-8A5FBBCA335F}" type="pres">
      <dgm:prSet presAssocID="{46297E71-7AB4-495E-9606-BA77A4AC09EB}" presName="diagram" presStyleCnt="0">
        <dgm:presLayoutVars>
          <dgm:dir/>
          <dgm:resizeHandles val="exact"/>
        </dgm:presLayoutVars>
      </dgm:prSet>
      <dgm:spPr/>
      <dgm:t>
        <a:bodyPr/>
        <a:lstStyle/>
        <a:p>
          <a:endParaRPr lang="en-US"/>
        </a:p>
      </dgm:t>
    </dgm:pt>
    <dgm:pt modelId="{468E8D0D-D975-47E6-878A-62AED7B7372D}" type="pres">
      <dgm:prSet presAssocID="{EFCAC25A-2B2E-48C5-BA83-E40627083327}" presName="node" presStyleLbl="node1" presStyleIdx="0" presStyleCnt="14">
        <dgm:presLayoutVars>
          <dgm:bulletEnabled val="1"/>
        </dgm:presLayoutVars>
      </dgm:prSet>
      <dgm:spPr/>
      <dgm:t>
        <a:bodyPr/>
        <a:lstStyle/>
        <a:p>
          <a:endParaRPr lang="en-US"/>
        </a:p>
      </dgm:t>
    </dgm:pt>
    <dgm:pt modelId="{96FBF020-7D43-497F-BFEE-3A4F4E62455A}" type="pres">
      <dgm:prSet presAssocID="{F8D9E0E9-1310-437D-8C7F-6C4817707320}" presName="sibTrans" presStyleCnt="0"/>
      <dgm:spPr/>
    </dgm:pt>
    <dgm:pt modelId="{A5C674F6-B041-4438-B4E8-BF823F038258}" type="pres">
      <dgm:prSet presAssocID="{F16A84FA-B9AD-4F6A-9D29-D1932BE75B8F}" presName="node" presStyleLbl="node1" presStyleIdx="1" presStyleCnt="14">
        <dgm:presLayoutVars>
          <dgm:bulletEnabled val="1"/>
        </dgm:presLayoutVars>
      </dgm:prSet>
      <dgm:spPr/>
      <dgm:t>
        <a:bodyPr/>
        <a:lstStyle/>
        <a:p>
          <a:endParaRPr lang="en-US"/>
        </a:p>
      </dgm:t>
    </dgm:pt>
    <dgm:pt modelId="{C8816A92-324E-4EF9-92AC-30EF4351116C}" type="pres">
      <dgm:prSet presAssocID="{40316F5F-5108-4675-8BCE-E26E1309EE63}" presName="sibTrans" presStyleCnt="0"/>
      <dgm:spPr/>
    </dgm:pt>
    <dgm:pt modelId="{D3AAA62A-9B32-4F10-A2A0-7A3866728022}" type="pres">
      <dgm:prSet presAssocID="{D69E391A-F0B2-46C5-A372-CACDB3313212}" presName="node" presStyleLbl="node1" presStyleIdx="2" presStyleCnt="14">
        <dgm:presLayoutVars>
          <dgm:bulletEnabled val="1"/>
        </dgm:presLayoutVars>
      </dgm:prSet>
      <dgm:spPr/>
      <dgm:t>
        <a:bodyPr/>
        <a:lstStyle/>
        <a:p>
          <a:endParaRPr lang="en-US"/>
        </a:p>
      </dgm:t>
    </dgm:pt>
    <dgm:pt modelId="{85E4605A-517F-40E8-8C5E-B1FC8027E285}" type="pres">
      <dgm:prSet presAssocID="{A47F5613-73A4-42FC-ABEE-41ED88F8D59A}" presName="sibTrans" presStyleCnt="0"/>
      <dgm:spPr/>
    </dgm:pt>
    <dgm:pt modelId="{5E167CB5-E36F-4D7A-9615-F555A3097595}" type="pres">
      <dgm:prSet presAssocID="{FB780E9F-53BF-4919-9743-3A144DA8DB73}" presName="node" presStyleLbl="node1" presStyleIdx="3" presStyleCnt="14">
        <dgm:presLayoutVars>
          <dgm:bulletEnabled val="1"/>
        </dgm:presLayoutVars>
      </dgm:prSet>
      <dgm:spPr/>
      <dgm:t>
        <a:bodyPr/>
        <a:lstStyle/>
        <a:p>
          <a:endParaRPr lang="en-US"/>
        </a:p>
      </dgm:t>
    </dgm:pt>
    <dgm:pt modelId="{21E0522D-0C12-44A8-80A1-BB3EC81C023C}" type="pres">
      <dgm:prSet presAssocID="{BECDF27E-8BC0-4308-9ABB-E201AA5EDF31}" presName="sibTrans" presStyleCnt="0"/>
      <dgm:spPr/>
    </dgm:pt>
    <dgm:pt modelId="{5A648032-0FE2-4655-87FC-639F456F87AD}" type="pres">
      <dgm:prSet presAssocID="{FC4932EE-00E3-48C6-B5A2-8533389671F3}" presName="node" presStyleLbl="node1" presStyleIdx="4" presStyleCnt="14">
        <dgm:presLayoutVars>
          <dgm:bulletEnabled val="1"/>
        </dgm:presLayoutVars>
      </dgm:prSet>
      <dgm:spPr/>
      <dgm:t>
        <a:bodyPr/>
        <a:lstStyle/>
        <a:p>
          <a:endParaRPr lang="en-US"/>
        </a:p>
      </dgm:t>
    </dgm:pt>
    <dgm:pt modelId="{193D3D39-ABEF-461B-9AC5-CF29699386C4}" type="pres">
      <dgm:prSet presAssocID="{70343160-3D74-41CB-AF72-CD0D22A76675}" presName="sibTrans" presStyleCnt="0"/>
      <dgm:spPr/>
    </dgm:pt>
    <dgm:pt modelId="{B2AFB341-2F08-450A-AB5B-9FEECDD4B8D0}" type="pres">
      <dgm:prSet presAssocID="{762928C3-41CF-4A76-96CB-F5DFDDA778CB}" presName="node" presStyleLbl="node1" presStyleIdx="5" presStyleCnt="14" custLinFactNeighborX="510" custLinFactNeighborY="-3110">
        <dgm:presLayoutVars>
          <dgm:bulletEnabled val="1"/>
        </dgm:presLayoutVars>
      </dgm:prSet>
      <dgm:spPr/>
      <dgm:t>
        <a:bodyPr/>
        <a:lstStyle/>
        <a:p>
          <a:endParaRPr lang="en-US"/>
        </a:p>
      </dgm:t>
    </dgm:pt>
    <dgm:pt modelId="{79C80498-EFAA-4992-AD9B-5FFEE0CC197F}" type="pres">
      <dgm:prSet presAssocID="{FBA26CB8-CD53-45A5-AE82-4708A6823AD9}" presName="sibTrans" presStyleCnt="0"/>
      <dgm:spPr/>
    </dgm:pt>
    <dgm:pt modelId="{A9EF0E98-0B3B-49BA-8A2B-2C82C5E0A6B1}" type="pres">
      <dgm:prSet presAssocID="{A588EC4C-F641-4AD7-B8AC-E7032A8AB0DF}" presName="node" presStyleLbl="node1" presStyleIdx="6" presStyleCnt="14">
        <dgm:presLayoutVars>
          <dgm:bulletEnabled val="1"/>
        </dgm:presLayoutVars>
      </dgm:prSet>
      <dgm:spPr/>
      <dgm:t>
        <a:bodyPr/>
        <a:lstStyle/>
        <a:p>
          <a:endParaRPr lang="en-US"/>
        </a:p>
      </dgm:t>
    </dgm:pt>
    <dgm:pt modelId="{CB787D6C-A397-4BC8-A994-93DA39FBD3C1}" type="pres">
      <dgm:prSet presAssocID="{EF2E39A9-5EA2-416E-9883-4402EFD7AC32}" presName="sibTrans" presStyleCnt="0"/>
      <dgm:spPr/>
    </dgm:pt>
    <dgm:pt modelId="{56162407-1528-44C4-AA0E-B0A3C184A082}" type="pres">
      <dgm:prSet presAssocID="{6BA0C380-AD83-4FBB-8D8B-B4905B0D80FD}" presName="node" presStyleLbl="node1" presStyleIdx="7" presStyleCnt="14">
        <dgm:presLayoutVars>
          <dgm:bulletEnabled val="1"/>
        </dgm:presLayoutVars>
      </dgm:prSet>
      <dgm:spPr/>
      <dgm:t>
        <a:bodyPr/>
        <a:lstStyle/>
        <a:p>
          <a:endParaRPr lang="en-US"/>
        </a:p>
      </dgm:t>
    </dgm:pt>
    <dgm:pt modelId="{73EB6401-DCEE-4F5E-AFD3-E8B55D1889F7}" type="pres">
      <dgm:prSet presAssocID="{32AF172A-02EF-4B56-84D6-39A0B94D6203}" presName="sibTrans" presStyleCnt="0"/>
      <dgm:spPr/>
    </dgm:pt>
    <dgm:pt modelId="{7DF228E4-4EA1-41FB-8A32-DED1F8F65521}" type="pres">
      <dgm:prSet presAssocID="{3F45D2EC-CBBB-468B-A5A1-D1D054E0ADAB}" presName="node" presStyleLbl="node1" presStyleIdx="8" presStyleCnt="14">
        <dgm:presLayoutVars>
          <dgm:bulletEnabled val="1"/>
        </dgm:presLayoutVars>
      </dgm:prSet>
      <dgm:spPr/>
      <dgm:t>
        <a:bodyPr/>
        <a:lstStyle/>
        <a:p>
          <a:endParaRPr lang="en-US"/>
        </a:p>
      </dgm:t>
    </dgm:pt>
    <dgm:pt modelId="{286614BE-3581-4057-A480-A15B1C28AF3B}" type="pres">
      <dgm:prSet presAssocID="{00755D67-5050-4077-8E11-12228FC32388}" presName="sibTrans" presStyleCnt="0"/>
      <dgm:spPr/>
    </dgm:pt>
    <dgm:pt modelId="{19017D75-5B68-46B4-B2AE-EF1F8CB39596}" type="pres">
      <dgm:prSet presAssocID="{8B688B89-85CE-47BC-9C0E-D7B2CA26D361}" presName="node" presStyleLbl="node1" presStyleIdx="9" presStyleCnt="14">
        <dgm:presLayoutVars>
          <dgm:bulletEnabled val="1"/>
        </dgm:presLayoutVars>
      </dgm:prSet>
      <dgm:spPr/>
      <dgm:t>
        <a:bodyPr/>
        <a:lstStyle/>
        <a:p>
          <a:endParaRPr lang="en-US"/>
        </a:p>
      </dgm:t>
    </dgm:pt>
    <dgm:pt modelId="{9FE7CD12-DAB2-4769-8E94-7B52AD2335EA}" type="pres">
      <dgm:prSet presAssocID="{48E4B0E5-BE2D-4C26-B729-CFA0660CFBC1}" presName="sibTrans" presStyleCnt="0"/>
      <dgm:spPr/>
    </dgm:pt>
    <dgm:pt modelId="{8116259D-C463-4FDF-BED8-B519F5DD469B}" type="pres">
      <dgm:prSet presAssocID="{BA84BD28-2CF9-4249-8FE7-AD205FE9E6A2}" presName="node" presStyleLbl="node1" presStyleIdx="10" presStyleCnt="14">
        <dgm:presLayoutVars>
          <dgm:bulletEnabled val="1"/>
        </dgm:presLayoutVars>
      </dgm:prSet>
      <dgm:spPr/>
      <dgm:t>
        <a:bodyPr/>
        <a:lstStyle/>
        <a:p>
          <a:endParaRPr lang="en-US"/>
        </a:p>
      </dgm:t>
    </dgm:pt>
    <dgm:pt modelId="{16133AD5-4BA6-4767-855E-A7EC96F95436}" type="pres">
      <dgm:prSet presAssocID="{E74BAE51-EA17-4ADE-89D2-322680439B6C}" presName="sibTrans" presStyleCnt="0"/>
      <dgm:spPr/>
    </dgm:pt>
    <dgm:pt modelId="{D50A6FA2-D72F-45E7-8741-F55918B61D86}" type="pres">
      <dgm:prSet presAssocID="{705E77B1-D49C-4912-98AA-E49F15AC1BAA}" presName="node" presStyleLbl="node1" presStyleIdx="11" presStyleCnt="14">
        <dgm:presLayoutVars>
          <dgm:bulletEnabled val="1"/>
        </dgm:presLayoutVars>
      </dgm:prSet>
      <dgm:spPr/>
      <dgm:t>
        <a:bodyPr/>
        <a:lstStyle/>
        <a:p>
          <a:endParaRPr lang="en-US"/>
        </a:p>
      </dgm:t>
    </dgm:pt>
    <dgm:pt modelId="{D6326D24-A3BC-4360-A898-DFD623DCF0E5}" type="pres">
      <dgm:prSet presAssocID="{EBCEA3DB-2A93-4EB1-89B7-5E2D2BBD527D}" presName="sibTrans" presStyleCnt="0"/>
      <dgm:spPr/>
    </dgm:pt>
    <dgm:pt modelId="{BEEABD92-F7EE-4520-AC03-7F1166444CAD}" type="pres">
      <dgm:prSet presAssocID="{EF40ADA4-47EE-46F0-919C-230E20B4026D}" presName="node" presStyleLbl="node1" presStyleIdx="12" presStyleCnt="14" custLinFactNeighborX="510">
        <dgm:presLayoutVars>
          <dgm:bulletEnabled val="1"/>
        </dgm:presLayoutVars>
      </dgm:prSet>
      <dgm:spPr/>
      <dgm:t>
        <a:bodyPr/>
        <a:lstStyle/>
        <a:p>
          <a:endParaRPr lang="en-US"/>
        </a:p>
      </dgm:t>
    </dgm:pt>
    <dgm:pt modelId="{5D6694DF-82F2-4B05-8C43-E76EC0FAD10A}" type="pres">
      <dgm:prSet presAssocID="{AD7C221C-9B17-4F41-B521-FD80CCF7D996}" presName="sibTrans" presStyleCnt="0"/>
      <dgm:spPr/>
    </dgm:pt>
    <dgm:pt modelId="{E2119F4A-7514-4DA1-8E59-DF587BCA4400}" type="pres">
      <dgm:prSet presAssocID="{125C918A-AF69-40A6-9311-CB227763EC99}" presName="node" presStyleLbl="node1" presStyleIdx="13" presStyleCnt="14" custLinFactNeighborX="510">
        <dgm:presLayoutVars>
          <dgm:bulletEnabled val="1"/>
        </dgm:presLayoutVars>
      </dgm:prSet>
      <dgm:spPr/>
      <dgm:t>
        <a:bodyPr/>
        <a:lstStyle/>
        <a:p>
          <a:endParaRPr lang="en-US"/>
        </a:p>
      </dgm:t>
    </dgm:pt>
  </dgm:ptLst>
  <dgm:cxnLst>
    <dgm:cxn modelId="{E22E1AD5-1E45-4D33-8A6C-7194E505F45B}" type="presOf" srcId="{705E77B1-D49C-4912-98AA-E49F15AC1BAA}" destId="{D50A6FA2-D72F-45E7-8741-F55918B61D86}" srcOrd="0" destOrd="0" presId="urn:microsoft.com/office/officeart/2005/8/layout/default"/>
    <dgm:cxn modelId="{B8476CB6-A95B-4567-948D-13B40F642460}" srcId="{46297E71-7AB4-495E-9606-BA77A4AC09EB}" destId="{125C918A-AF69-40A6-9311-CB227763EC99}" srcOrd="13" destOrd="0" parTransId="{EF86C19D-E14A-4291-A3CF-DB2398BD3532}" sibTransId="{AAEDFD62-16E3-4B75-A64A-7F4D3A4F764B}"/>
    <dgm:cxn modelId="{3A7EAD51-9A65-4653-A551-4762C002C2FF}" type="presOf" srcId="{6BA0C380-AD83-4FBB-8D8B-B4905B0D80FD}" destId="{56162407-1528-44C4-AA0E-B0A3C184A082}" srcOrd="0" destOrd="0" presId="urn:microsoft.com/office/officeart/2005/8/layout/default"/>
    <dgm:cxn modelId="{C5325647-0A6D-48E8-831E-CE2D06AB7CD0}" type="presOf" srcId="{D69E391A-F0B2-46C5-A372-CACDB3313212}" destId="{D3AAA62A-9B32-4F10-A2A0-7A3866728022}" srcOrd="0" destOrd="0" presId="urn:microsoft.com/office/officeart/2005/8/layout/default"/>
    <dgm:cxn modelId="{D0E87764-7659-493D-BD6A-7551CA248BF0}" type="presOf" srcId="{EFCAC25A-2B2E-48C5-BA83-E40627083327}" destId="{468E8D0D-D975-47E6-878A-62AED7B7372D}" srcOrd="0" destOrd="0" presId="urn:microsoft.com/office/officeart/2005/8/layout/default"/>
    <dgm:cxn modelId="{B098DB58-4B1C-42A8-B657-25E4D203358D}" srcId="{46297E71-7AB4-495E-9606-BA77A4AC09EB}" destId="{EF40ADA4-47EE-46F0-919C-230E20B4026D}" srcOrd="12" destOrd="0" parTransId="{C95201DA-778B-491A-9F1F-438DBBE67236}" sibTransId="{AD7C221C-9B17-4F41-B521-FD80CCF7D996}"/>
    <dgm:cxn modelId="{B1ABEB80-7FCE-40E6-861F-473F27AA76FE}" type="presOf" srcId="{3F45D2EC-CBBB-468B-A5A1-D1D054E0ADAB}" destId="{7DF228E4-4EA1-41FB-8A32-DED1F8F65521}" srcOrd="0" destOrd="0" presId="urn:microsoft.com/office/officeart/2005/8/layout/default"/>
    <dgm:cxn modelId="{9E05E428-AB91-4E63-AA43-BC0D79DCEA54}" srcId="{46297E71-7AB4-495E-9606-BA77A4AC09EB}" destId="{F16A84FA-B9AD-4F6A-9D29-D1932BE75B8F}" srcOrd="1" destOrd="0" parTransId="{20E4E43A-72AF-4174-A9E0-6CC987FF39AC}" sibTransId="{40316F5F-5108-4675-8BCE-E26E1309EE63}"/>
    <dgm:cxn modelId="{557D662D-1F12-4A5D-AFD1-E6D9C8769D92}" type="presOf" srcId="{F16A84FA-B9AD-4F6A-9D29-D1932BE75B8F}" destId="{A5C674F6-B041-4438-B4E8-BF823F038258}" srcOrd="0" destOrd="0" presId="urn:microsoft.com/office/officeart/2005/8/layout/default"/>
    <dgm:cxn modelId="{4E8111C8-68F0-45E4-8048-1D81D4D7BC9D}" srcId="{46297E71-7AB4-495E-9606-BA77A4AC09EB}" destId="{762928C3-41CF-4A76-96CB-F5DFDDA778CB}" srcOrd="5" destOrd="0" parTransId="{94685398-D9F5-4367-8A5E-A0E7565A5942}" sibTransId="{FBA26CB8-CD53-45A5-AE82-4708A6823AD9}"/>
    <dgm:cxn modelId="{766BE4BE-77D8-4EE2-831B-EAFF137934CE}" srcId="{46297E71-7AB4-495E-9606-BA77A4AC09EB}" destId="{6BA0C380-AD83-4FBB-8D8B-B4905B0D80FD}" srcOrd="7" destOrd="0" parTransId="{8977E6A8-84D5-4216-8406-54780C8F3928}" sibTransId="{32AF172A-02EF-4B56-84D6-39A0B94D6203}"/>
    <dgm:cxn modelId="{110F3EE4-2251-4DCC-9F9B-34D28B8F7DE8}" srcId="{46297E71-7AB4-495E-9606-BA77A4AC09EB}" destId="{FC4932EE-00E3-48C6-B5A2-8533389671F3}" srcOrd="4" destOrd="0" parTransId="{2CFA5C09-D2A9-4774-9658-35F4D1B94C20}" sibTransId="{70343160-3D74-41CB-AF72-CD0D22A76675}"/>
    <dgm:cxn modelId="{8D5EA330-228E-4683-9A7D-1D029999A971}" type="presOf" srcId="{125C918A-AF69-40A6-9311-CB227763EC99}" destId="{E2119F4A-7514-4DA1-8E59-DF587BCA4400}" srcOrd="0" destOrd="0" presId="urn:microsoft.com/office/officeart/2005/8/layout/default"/>
    <dgm:cxn modelId="{AB59F23E-02E4-4B22-839A-23A60BAFC652}" srcId="{46297E71-7AB4-495E-9606-BA77A4AC09EB}" destId="{8B688B89-85CE-47BC-9C0E-D7B2CA26D361}" srcOrd="9" destOrd="0" parTransId="{702FBB5E-F973-404D-B690-C6566A905C3E}" sibTransId="{48E4B0E5-BE2D-4C26-B729-CFA0660CFBC1}"/>
    <dgm:cxn modelId="{EC01BDAD-278F-49A5-9821-CB882DAC6691}" type="presOf" srcId="{46297E71-7AB4-495E-9606-BA77A4AC09EB}" destId="{10C41738-1A97-4BF5-99F5-8A5FBBCA335F}" srcOrd="0" destOrd="0" presId="urn:microsoft.com/office/officeart/2005/8/layout/default"/>
    <dgm:cxn modelId="{78EA6E4E-64B4-4B08-9CDB-4475B7A2A596}" type="presOf" srcId="{BA84BD28-2CF9-4249-8FE7-AD205FE9E6A2}" destId="{8116259D-C463-4FDF-BED8-B519F5DD469B}" srcOrd="0" destOrd="0" presId="urn:microsoft.com/office/officeart/2005/8/layout/default"/>
    <dgm:cxn modelId="{D964D402-7115-4B9B-A651-DFBF7CE8EC0A}" type="presOf" srcId="{FB780E9F-53BF-4919-9743-3A144DA8DB73}" destId="{5E167CB5-E36F-4D7A-9615-F555A3097595}" srcOrd="0" destOrd="0" presId="urn:microsoft.com/office/officeart/2005/8/layout/default"/>
    <dgm:cxn modelId="{02175AA8-213C-4B3B-BC1C-620C918A2C09}" type="presOf" srcId="{762928C3-41CF-4A76-96CB-F5DFDDA778CB}" destId="{B2AFB341-2F08-450A-AB5B-9FEECDD4B8D0}" srcOrd="0" destOrd="0" presId="urn:microsoft.com/office/officeart/2005/8/layout/default"/>
    <dgm:cxn modelId="{5092949D-F7CC-43B8-9082-48FBE03FB080}" type="presOf" srcId="{FC4932EE-00E3-48C6-B5A2-8533389671F3}" destId="{5A648032-0FE2-4655-87FC-639F456F87AD}" srcOrd="0" destOrd="0" presId="urn:microsoft.com/office/officeart/2005/8/layout/default"/>
    <dgm:cxn modelId="{66BA285B-8C37-4768-9E6E-22CD6451F4EE}" srcId="{46297E71-7AB4-495E-9606-BA77A4AC09EB}" destId="{A588EC4C-F641-4AD7-B8AC-E7032A8AB0DF}" srcOrd="6" destOrd="0" parTransId="{634965BA-37A9-4A69-BFB0-7ECB839E8305}" sibTransId="{EF2E39A9-5EA2-416E-9883-4402EFD7AC32}"/>
    <dgm:cxn modelId="{D8D60A36-7FBF-41A8-846E-9A4895528196}" srcId="{46297E71-7AB4-495E-9606-BA77A4AC09EB}" destId="{EFCAC25A-2B2E-48C5-BA83-E40627083327}" srcOrd="0" destOrd="0" parTransId="{F067B066-BF7C-472F-9B97-C248CED2C78C}" sibTransId="{F8D9E0E9-1310-437D-8C7F-6C4817707320}"/>
    <dgm:cxn modelId="{11604D7D-ED8B-42CF-A342-28B7A9D77441}" srcId="{46297E71-7AB4-495E-9606-BA77A4AC09EB}" destId="{D69E391A-F0B2-46C5-A372-CACDB3313212}" srcOrd="2" destOrd="0" parTransId="{1D9025DC-032C-4B51-BB13-F34E21054E08}" sibTransId="{A47F5613-73A4-42FC-ABEE-41ED88F8D59A}"/>
    <dgm:cxn modelId="{64383BBE-DBC6-401D-9509-2C17FE7AB6B2}" type="presOf" srcId="{A588EC4C-F641-4AD7-B8AC-E7032A8AB0DF}" destId="{A9EF0E98-0B3B-49BA-8A2B-2C82C5E0A6B1}" srcOrd="0" destOrd="0" presId="urn:microsoft.com/office/officeart/2005/8/layout/default"/>
    <dgm:cxn modelId="{A47D51B0-147F-452E-9B2B-9379F574298E}" srcId="{46297E71-7AB4-495E-9606-BA77A4AC09EB}" destId="{3F45D2EC-CBBB-468B-A5A1-D1D054E0ADAB}" srcOrd="8" destOrd="0" parTransId="{BB52EF2B-B645-4635-9589-E6FBC7380193}" sibTransId="{00755D67-5050-4077-8E11-12228FC32388}"/>
    <dgm:cxn modelId="{C52B4D3F-1F8A-4909-98AC-C467FD7F52E2}" type="presOf" srcId="{EF40ADA4-47EE-46F0-919C-230E20B4026D}" destId="{BEEABD92-F7EE-4520-AC03-7F1166444CAD}" srcOrd="0" destOrd="0" presId="urn:microsoft.com/office/officeart/2005/8/layout/default"/>
    <dgm:cxn modelId="{793F58B5-7B04-4AC1-8BA8-9440BC056650}" srcId="{46297E71-7AB4-495E-9606-BA77A4AC09EB}" destId="{FB780E9F-53BF-4919-9743-3A144DA8DB73}" srcOrd="3" destOrd="0" parTransId="{DBF21254-B3B1-49A4-A69F-C0C0DDB6B681}" sibTransId="{BECDF27E-8BC0-4308-9ABB-E201AA5EDF31}"/>
    <dgm:cxn modelId="{F9D108F4-246C-4971-98CC-B08824DE4186}" type="presOf" srcId="{8B688B89-85CE-47BC-9C0E-D7B2CA26D361}" destId="{19017D75-5B68-46B4-B2AE-EF1F8CB39596}" srcOrd="0" destOrd="0" presId="urn:microsoft.com/office/officeart/2005/8/layout/default"/>
    <dgm:cxn modelId="{DA3918B8-F815-47D9-AE2E-2DC420926336}" srcId="{46297E71-7AB4-495E-9606-BA77A4AC09EB}" destId="{BA84BD28-2CF9-4249-8FE7-AD205FE9E6A2}" srcOrd="10" destOrd="0" parTransId="{BB4A79B1-98BC-40A0-BAF9-1492A57FF008}" sibTransId="{E74BAE51-EA17-4ADE-89D2-322680439B6C}"/>
    <dgm:cxn modelId="{602A8B7F-626C-4AE9-85D2-F3685A85DDC1}" srcId="{46297E71-7AB4-495E-9606-BA77A4AC09EB}" destId="{705E77B1-D49C-4912-98AA-E49F15AC1BAA}" srcOrd="11" destOrd="0" parTransId="{2EA3CD21-2CB1-4945-8699-309E107ACD47}" sibTransId="{EBCEA3DB-2A93-4EB1-89B7-5E2D2BBD527D}"/>
    <dgm:cxn modelId="{AD0476F8-2C60-41C7-8BFF-43DDD6B3BE87}" type="presParOf" srcId="{10C41738-1A97-4BF5-99F5-8A5FBBCA335F}" destId="{468E8D0D-D975-47E6-878A-62AED7B7372D}" srcOrd="0" destOrd="0" presId="urn:microsoft.com/office/officeart/2005/8/layout/default"/>
    <dgm:cxn modelId="{373E45D9-56F9-4F3F-A937-9023DB39644A}" type="presParOf" srcId="{10C41738-1A97-4BF5-99F5-8A5FBBCA335F}" destId="{96FBF020-7D43-497F-BFEE-3A4F4E62455A}" srcOrd="1" destOrd="0" presId="urn:microsoft.com/office/officeart/2005/8/layout/default"/>
    <dgm:cxn modelId="{4497FE77-9707-4F3A-8A44-19ADDEF2932E}" type="presParOf" srcId="{10C41738-1A97-4BF5-99F5-8A5FBBCA335F}" destId="{A5C674F6-B041-4438-B4E8-BF823F038258}" srcOrd="2" destOrd="0" presId="urn:microsoft.com/office/officeart/2005/8/layout/default"/>
    <dgm:cxn modelId="{AF48A157-469A-4A53-8EDC-3F5FE6738B9D}" type="presParOf" srcId="{10C41738-1A97-4BF5-99F5-8A5FBBCA335F}" destId="{C8816A92-324E-4EF9-92AC-30EF4351116C}" srcOrd="3" destOrd="0" presId="urn:microsoft.com/office/officeart/2005/8/layout/default"/>
    <dgm:cxn modelId="{DFC64DF2-5DBB-4EA1-8836-1BB1EEB6DF78}" type="presParOf" srcId="{10C41738-1A97-4BF5-99F5-8A5FBBCA335F}" destId="{D3AAA62A-9B32-4F10-A2A0-7A3866728022}" srcOrd="4" destOrd="0" presId="urn:microsoft.com/office/officeart/2005/8/layout/default"/>
    <dgm:cxn modelId="{FB2B9922-2B1D-49F3-A1F9-A15F9A7A9B89}" type="presParOf" srcId="{10C41738-1A97-4BF5-99F5-8A5FBBCA335F}" destId="{85E4605A-517F-40E8-8C5E-B1FC8027E285}" srcOrd="5" destOrd="0" presId="urn:microsoft.com/office/officeart/2005/8/layout/default"/>
    <dgm:cxn modelId="{AE1BE516-F82F-4D1A-98B7-8C00AE2B30F2}" type="presParOf" srcId="{10C41738-1A97-4BF5-99F5-8A5FBBCA335F}" destId="{5E167CB5-E36F-4D7A-9615-F555A3097595}" srcOrd="6" destOrd="0" presId="urn:microsoft.com/office/officeart/2005/8/layout/default"/>
    <dgm:cxn modelId="{250D1203-2708-439C-889A-8A017C6B152F}" type="presParOf" srcId="{10C41738-1A97-4BF5-99F5-8A5FBBCA335F}" destId="{21E0522D-0C12-44A8-80A1-BB3EC81C023C}" srcOrd="7" destOrd="0" presId="urn:microsoft.com/office/officeart/2005/8/layout/default"/>
    <dgm:cxn modelId="{652E457E-84B9-40CF-9EE6-1426F8CBA072}" type="presParOf" srcId="{10C41738-1A97-4BF5-99F5-8A5FBBCA335F}" destId="{5A648032-0FE2-4655-87FC-639F456F87AD}" srcOrd="8" destOrd="0" presId="urn:microsoft.com/office/officeart/2005/8/layout/default"/>
    <dgm:cxn modelId="{1A4590F4-6C24-4FF6-9EE9-52E5B74D51B0}" type="presParOf" srcId="{10C41738-1A97-4BF5-99F5-8A5FBBCA335F}" destId="{193D3D39-ABEF-461B-9AC5-CF29699386C4}" srcOrd="9" destOrd="0" presId="urn:microsoft.com/office/officeart/2005/8/layout/default"/>
    <dgm:cxn modelId="{4A9FBAAD-D31F-4593-B92A-214640B3C51B}" type="presParOf" srcId="{10C41738-1A97-4BF5-99F5-8A5FBBCA335F}" destId="{B2AFB341-2F08-450A-AB5B-9FEECDD4B8D0}" srcOrd="10" destOrd="0" presId="urn:microsoft.com/office/officeart/2005/8/layout/default"/>
    <dgm:cxn modelId="{867A43AF-D4EF-44FC-8794-DDE3C987E395}" type="presParOf" srcId="{10C41738-1A97-4BF5-99F5-8A5FBBCA335F}" destId="{79C80498-EFAA-4992-AD9B-5FFEE0CC197F}" srcOrd="11" destOrd="0" presId="urn:microsoft.com/office/officeart/2005/8/layout/default"/>
    <dgm:cxn modelId="{0E255BCF-2C02-4098-B868-C909717FDDAE}" type="presParOf" srcId="{10C41738-1A97-4BF5-99F5-8A5FBBCA335F}" destId="{A9EF0E98-0B3B-49BA-8A2B-2C82C5E0A6B1}" srcOrd="12" destOrd="0" presId="urn:microsoft.com/office/officeart/2005/8/layout/default"/>
    <dgm:cxn modelId="{5AA9EC08-933D-4D3E-A2C3-14C03E8B0DC2}" type="presParOf" srcId="{10C41738-1A97-4BF5-99F5-8A5FBBCA335F}" destId="{CB787D6C-A397-4BC8-A994-93DA39FBD3C1}" srcOrd="13" destOrd="0" presId="urn:microsoft.com/office/officeart/2005/8/layout/default"/>
    <dgm:cxn modelId="{1E641FF9-F74C-4ACD-B136-A8A0D70A0ECA}" type="presParOf" srcId="{10C41738-1A97-4BF5-99F5-8A5FBBCA335F}" destId="{56162407-1528-44C4-AA0E-B0A3C184A082}" srcOrd="14" destOrd="0" presId="urn:microsoft.com/office/officeart/2005/8/layout/default"/>
    <dgm:cxn modelId="{DFC43481-3BB6-410A-8417-33C5F62B78E0}" type="presParOf" srcId="{10C41738-1A97-4BF5-99F5-8A5FBBCA335F}" destId="{73EB6401-DCEE-4F5E-AFD3-E8B55D1889F7}" srcOrd="15" destOrd="0" presId="urn:microsoft.com/office/officeart/2005/8/layout/default"/>
    <dgm:cxn modelId="{605E3F0F-E090-4A39-8031-D9D72F9DFBDF}" type="presParOf" srcId="{10C41738-1A97-4BF5-99F5-8A5FBBCA335F}" destId="{7DF228E4-4EA1-41FB-8A32-DED1F8F65521}" srcOrd="16" destOrd="0" presId="urn:microsoft.com/office/officeart/2005/8/layout/default"/>
    <dgm:cxn modelId="{201E7410-D13F-460D-96E3-68F4C78755FF}" type="presParOf" srcId="{10C41738-1A97-4BF5-99F5-8A5FBBCA335F}" destId="{286614BE-3581-4057-A480-A15B1C28AF3B}" srcOrd="17" destOrd="0" presId="urn:microsoft.com/office/officeart/2005/8/layout/default"/>
    <dgm:cxn modelId="{AA71A280-F138-4F6E-AA57-CA256C745844}" type="presParOf" srcId="{10C41738-1A97-4BF5-99F5-8A5FBBCA335F}" destId="{19017D75-5B68-46B4-B2AE-EF1F8CB39596}" srcOrd="18" destOrd="0" presId="urn:microsoft.com/office/officeart/2005/8/layout/default"/>
    <dgm:cxn modelId="{4988DAC9-7505-4E2F-BDE3-CB4226E14048}" type="presParOf" srcId="{10C41738-1A97-4BF5-99F5-8A5FBBCA335F}" destId="{9FE7CD12-DAB2-4769-8E94-7B52AD2335EA}" srcOrd="19" destOrd="0" presId="urn:microsoft.com/office/officeart/2005/8/layout/default"/>
    <dgm:cxn modelId="{DED1F4D1-76E2-4F6E-9A9D-7B7127EEE539}" type="presParOf" srcId="{10C41738-1A97-4BF5-99F5-8A5FBBCA335F}" destId="{8116259D-C463-4FDF-BED8-B519F5DD469B}" srcOrd="20" destOrd="0" presId="urn:microsoft.com/office/officeart/2005/8/layout/default"/>
    <dgm:cxn modelId="{F567D339-3186-4936-89D6-340954490F67}" type="presParOf" srcId="{10C41738-1A97-4BF5-99F5-8A5FBBCA335F}" destId="{16133AD5-4BA6-4767-855E-A7EC96F95436}" srcOrd="21" destOrd="0" presId="urn:microsoft.com/office/officeart/2005/8/layout/default"/>
    <dgm:cxn modelId="{0154260C-CF87-4225-87D4-473A5D36DE8A}" type="presParOf" srcId="{10C41738-1A97-4BF5-99F5-8A5FBBCA335F}" destId="{D50A6FA2-D72F-45E7-8741-F55918B61D86}" srcOrd="22" destOrd="0" presId="urn:microsoft.com/office/officeart/2005/8/layout/default"/>
    <dgm:cxn modelId="{90715CD8-F280-4BDD-A485-3289E30B0124}" type="presParOf" srcId="{10C41738-1A97-4BF5-99F5-8A5FBBCA335F}" destId="{D6326D24-A3BC-4360-A898-DFD623DCF0E5}" srcOrd="23" destOrd="0" presId="urn:microsoft.com/office/officeart/2005/8/layout/default"/>
    <dgm:cxn modelId="{620FFBE6-F046-4CF8-AB49-13B825E79D27}" type="presParOf" srcId="{10C41738-1A97-4BF5-99F5-8A5FBBCA335F}" destId="{BEEABD92-F7EE-4520-AC03-7F1166444CAD}" srcOrd="24" destOrd="0" presId="urn:microsoft.com/office/officeart/2005/8/layout/default"/>
    <dgm:cxn modelId="{EB91512B-E827-4D21-B8BF-1B9055880B91}" type="presParOf" srcId="{10C41738-1A97-4BF5-99F5-8A5FBBCA335F}" destId="{5D6694DF-82F2-4B05-8C43-E76EC0FAD10A}" srcOrd="25" destOrd="0" presId="urn:microsoft.com/office/officeart/2005/8/layout/default"/>
    <dgm:cxn modelId="{3EA5F58F-43F6-4ED4-B185-69F2274F6F1C}" type="presParOf" srcId="{10C41738-1A97-4BF5-99F5-8A5FBBCA335F}" destId="{E2119F4A-7514-4DA1-8E59-DF587BCA4400}"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A1836-59F7-4667-ABB9-3AD0DBEC07B3}" type="datetimeFigureOut">
              <a:rPr lang="en-IN" smtClean="0"/>
              <a:t>07-01-2021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1A199-8D54-4056-BC03-17F422247FEE}" type="slidenum">
              <a:rPr lang="en-IN" smtClean="0"/>
              <a:t>‹#›</a:t>
            </a:fld>
            <a:endParaRPr lang="en-IN"/>
          </a:p>
        </p:txBody>
      </p:sp>
    </p:spTree>
    <p:extLst>
      <p:ext uri="{BB962C8B-B14F-4D97-AF65-F5344CB8AC3E}">
        <p14:creationId xmlns:p14="http://schemas.microsoft.com/office/powerpoint/2010/main" val="349762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42</a:t>
            </a:fld>
            <a:endParaRPr lang="en-US" dirty="0"/>
          </a:p>
        </p:txBody>
      </p:sp>
    </p:spTree>
    <p:extLst>
      <p:ext uri="{BB962C8B-B14F-4D97-AF65-F5344CB8AC3E}">
        <p14:creationId xmlns:p14="http://schemas.microsoft.com/office/powerpoint/2010/main" val="331533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43</a:t>
            </a:fld>
            <a:endParaRPr lang="en-US" dirty="0"/>
          </a:p>
        </p:txBody>
      </p:sp>
    </p:spTree>
    <p:extLst>
      <p:ext uri="{BB962C8B-B14F-4D97-AF65-F5344CB8AC3E}">
        <p14:creationId xmlns:p14="http://schemas.microsoft.com/office/powerpoint/2010/main" val="184562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44</a:t>
            </a:fld>
            <a:endParaRPr lang="en-US" dirty="0"/>
          </a:p>
        </p:txBody>
      </p:sp>
    </p:spTree>
    <p:extLst>
      <p:ext uri="{BB962C8B-B14F-4D97-AF65-F5344CB8AC3E}">
        <p14:creationId xmlns:p14="http://schemas.microsoft.com/office/powerpoint/2010/main" val="423108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46</a:t>
            </a:fld>
            <a:endParaRPr lang="en-US" dirty="0"/>
          </a:p>
        </p:txBody>
      </p:sp>
    </p:spTree>
    <p:extLst>
      <p:ext uri="{BB962C8B-B14F-4D97-AF65-F5344CB8AC3E}">
        <p14:creationId xmlns:p14="http://schemas.microsoft.com/office/powerpoint/2010/main" val="2029170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Sottotitolo 2"/>
          <p:cNvSpPr>
            <a:spLocks noGrp="1"/>
          </p:cNvSpPr>
          <p:nvPr>
            <p:ph type="subTitle" idx="1" hasCustomPrompt="1"/>
          </p:nvPr>
        </p:nvSpPr>
        <p:spPr>
          <a:xfrm>
            <a:off x="28977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Presentation/Cover Subtitle</a:t>
            </a:r>
            <a:br>
              <a:rPr lang="it-IT" dirty="0" smtClean="0"/>
            </a:br>
            <a:r>
              <a:rPr lang="it-IT" dirty="0" smtClean="0"/>
              <a:t>Arial Regular 20/24pt</a:t>
            </a:r>
            <a:endParaRPr lang="it-IT" dirty="0"/>
          </a:p>
        </p:txBody>
      </p:sp>
      <p:pic>
        <p:nvPicPr>
          <p:cNvPr id="9" name="Picture 8"/>
          <p:cNvPicPr>
            <a:picLocks noChangeAspect="1"/>
          </p:cNvPicPr>
          <p:nvPr userDrawn="1"/>
        </p:nvPicPr>
        <p:blipFill rotWithShape="1">
          <a:blip r:embed="rId2" cstate="print"/>
          <a:srcRect r="21050"/>
          <a:stretch/>
        </p:blipFill>
        <p:spPr>
          <a:xfrm>
            <a:off x="0" y="0"/>
            <a:ext cx="200533" cy="6858000"/>
          </a:xfrm>
          <a:prstGeom prst="rect">
            <a:avLst/>
          </a:prstGeom>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olo 1"/>
          <p:cNvSpPr>
            <a:spLocks noGrp="1"/>
          </p:cNvSpPr>
          <p:nvPr>
            <p:ph type="ctrTitle" hasCustomPrompt="1"/>
          </p:nvPr>
        </p:nvSpPr>
        <p:spPr>
          <a:xfrm>
            <a:off x="28977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7" name="TextBox 6"/>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74253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24" name="Text Placeholder 23"/>
          <p:cNvSpPr>
            <a:spLocks noGrp="1"/>
          </p:cNvSpPr>
          <p:nvPr>
            <p:ph type="body" sz="quarter" idx="10" hasCustomPrompt="1"/>
          </p:nvPr>
        </p:nvSpPr>
        <p:spPr>
          <a:xfrm>
            <a:off x="347300" y="685800"/>
            <a:ext cx="7958500" cy="381000"/>
          </a:xfrm>
          <a:prstGeom prst="rect">
            <a:avLst/>
          </a:prstGeom>
        </p:spPr>
        <p:txBody>
          <a:bodyPr/>
          <a:lstStyle>
            <a:lvl1pPr marL="342900" indent="-342900">
              <a:buNone/>
              <a:defRPr lang="en-US" sz="1600" dirty="0">
                <a:solidFill>
                  <a:srgbClr val="C00000"/>
                </a:solidFill>
                <a:latin typeface="Arial" pitchFamily="34" charset="0"/>
                <a:cs typeface="Arial" pitchFamily="34" charset="0"/>
              </a:defRPr>
            </a:lvl1pPr>
          </a:lstStyle>
          <a:p>
            <a:pPr marL="0" lvl="0" indent="0"/>
            <a:r>
              <a:rPr lang="en-US" dirty="0" smtClean="0"/>
              <a:t>Section</a:t>
            </a:r>
            <a:endParaRPr lang="en-US" dirty="0"/>
          </a:p>
        </p:txBody>
      </p:sp>
      <p:sp>
        <p:nvSpPr>
          <p:cNvPr id="8" name="Sottotitolo 2"/>
          <p:cNvSpPr>
            <a:spLocks noGrp="1"/>
          </p:cNvSpPr>
          <p:nvPr>
            <p:ph type="subTitle" idx="1" hasCustomPrompt="1"/>
          </p:nvPr>
        </p:nvSpPr>
        <p:spPr>
          <a:xfrm>
            <a:off x="25152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Presentation/Cover Subtitle</a:t>
            </a:r>
            <a:br>
              <a:rPr lang="it-IT" dirty="0" smtClean="0"/>
            </a:br>
            <a:r>
              <a:rPr lang="it-IT" dirty="0" smtClean="0"/>
              <a:t>Arial Regular 20/24pt</a:t>
            </a:r>
            <a:endParaRPr lang="it-IT" dirty="0"/>
          </a:p>
        </p:txBody>
      </p:sp>
      <p:sp>
        <p:nvSpPr>
          <p:cNvPr id="9" name="Titolo 1"/>
          <p:cNvSpPr>
            <a:spLocks noGrp="1"/>
          </p:cNvSpPr>
          <p:nvPr>
            <p:ph type="ctrTitle" hasCustomPrompt="1"/>
          </p:nvPr>
        </p:nvSpPr>
        <p:spPr>
          <a:xfrm>
            <a:off x="25152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10" name="TextBox 9"/>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102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13"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1314700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Slide - Standard">
    <p:spTree>
      <p:nvGrpSpPr>
        <p:cNvPr id="1" name=""/>
        <p:cNvGrpSpPr/>
        <p:nvPr/>
      </p:nvGrpSpPr>
      <p:grpSpPr>
        <a:xfrm>
          <a:off x="0" y="0"/>
          <a:ext cx="0" cy="0"/>
          <a:chOff x="0" y="0"/>
          <a:chExt cx="0" cy="0"/>
        </a:xfrm>
      </p:grpSpPr>
      <p:sp>
        <p:nvSpPr>
          <p:cNvPr id="7"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8" name="Sottotitolo 2"/>
          <p:cNvSpPr>
            <a:spLocks noGrp="1"/>
          </p:cNvSpPr>
          <p:nvPr>
            <p:ph type="subTitle" idx="1"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9" name="Segnaposto testo 18"/>
          <p:cNvSpPr>
            <a:spLocks noGrp="1"/>
          </p:cNvSpPr>
          <p:nvPr>
            <p:ph type="body" sz="quarter" idx="14" hasCustomPrompt="1"/>
          </p:nvPr>
        </p:nvSpPr>
        <p:spPr>
          <a:xfrm>
            <a:off x="347663" y="1682750"/>
            <a:ext cx="8391525" cy="437832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a:t>
            </a:r>
            <a:endParaRPr lang="it-IT" dirty="0"/>
          </a:p>
        </p:txBody>
      </p:sp>
      <p:pic>
        <p:nvPicPr>
          <p:cNvPr id="11" name="Picture 1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Font typeface="Arial" pitchFamily="34" charset="0"/>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sp>
        <p:nvSpPr>
          <p:cNvPr id="13" name="TextBox 12"/>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1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9"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0"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1439549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6" name="Segnaposto testo 18"/>
          <p:cNvSpPr>
            <a:spLocks noGrp="1"/>
          </p:cNvSpPr>
          <p:nvPr>
            <p:ph type="body" sz="quarter" idx="15" hasCustomPrompt="1"/>
          </p:nvPr>
        </p:nvSpPr>
        <p:spPr>
          <a:xfrm>
            <a:off x="4613770"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5" name="Text Placeholder 19"/>
          <p:cNvSpPr>
            <a:spLocks noGrp="1"/>
          </p:cNvSpPr>
          <p:nvPr>
            <p:ph type="body" sz="quarter" idx="16"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sp>
        <p:nvSpPr>
          <p:cNvPr id="13" name="TextBox 12"/>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17"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3"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3388795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5" name="Content Placeholder 12"/>
          <p:cNvSpPr>
            <a:spLocks noGrp="1"/>
          </p:cNvSpPr>
          <p:nvPr>
            <p:ph sz="half" idx="2"/>
          </p:nvPr>
        </p:nvSpPr>
        <p:spPr>
          <a:xfrm>
            <a:off x="4648200" y="1600200"/>
            <a:ext cx="4038600" cy="4462272"/>
          </a:xfrm>
          <a:prstGeom prst="rect">
            <a:avLst/>
          </a:prstGeom>
        </p:spPr>
        <p:txBody>
          <a:bodyPr/>
          <a:lstStyle>
            <a:lvl1pPr marL="0" indent="0">
              <a:buNone/>
              <a:defRPr sz="1600">
                <a:latin typeface="Arial" pitchFamily="34" charset="0"/>
                <a:cs typeface="Arial" pitchFamily="34" charset="0"/>
              </a:defRPr>
            </a:lvl1pPr>
          </a:lstStyle>
          <a:p>
            <a:pPr lvl="0"/>
            <a:r>
              <a:rPr lang="en-US" smtClean="0"/>
              <a:t>Click to edit Master text styles</a:t>
            </a:r>
          </a:p>
        </p:txBody>
      </p:sp>
      <p:sp>
        <p:nvSpPr>
          <p:cNvPr id="17" name="TextBox 16"/>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
        <p:nvSpPr>
          <p:cNvPr id="16"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3"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3"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4"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25908820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Picture Placeholder 2"/>
          <p:cNvSpPr>
            <a:spLocks noGrp="1"/>
          </p:cNvSpPr>
          <p:nvPr>
            <p:ph type="pic" idx="14"/>
          </p:nvPr>
        </p:nvSpPr>
        <p:spPr>
          <a:xfrm>
            <a:off x="347299" y="1600199"/>
            <a:ext cx="8392071" cy="3203575"/>
          </a:xfrm>
          <a:prstGeom prst="rect">
            <a:avLst/>
          </a:prstGeom>
        </p:spPr>
        <p:txBody>
          <a:bodyPr/>
          <a:lstStyle>
            <a:lvl1pPr marL="0" indent="0">
              <a:buNone/>
              <a:defRPr sz="16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9" name="TextBox 18"/>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
        <p:nvSpPr>
          <p:cNvPr id="12"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42895167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8"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sp>
        <p:nvSpPr>
          <p:cNvPr id="16" name="TextBox 15"/>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pic>
        <p:nvPicPr>
          <p:cNvPr id="20"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
        <p:nvSpPr>
          <p:cNvPr id="3" name="Chart Placeholder 2"/>
          <p:cNvSpPr>
            <a:spLocks noGrp="1"/>
          </p:cNvSpPr>
          <p:nvPr>
            <p:ph type="chart" sz="quarter" idx="16"/>
          </p:nvPr>
        </p:nvSpPr>
        <p:spPr>
          <a:xfrm>
            <a:off x="347663" y="1484313"/>
            <a:ext cx="8291512" cy="3313112"/>
          </a:xfrm>
          <a:prstGeom prst="rect">
            <a:avLst/>
          </a:prstGeom>
        </p:spPr>
        <p:txBody>
          <a:bodyPr/>
          <a:lstStyle>
            <a:lvl1pPr marL="0" indent="0">
              <a:buNone/>
              <a:defRPr sz="1600">
                <a:latin typeface="Arial" pitchFamily="34" charset="0"/>
                <a:cs typeface="Arial" pitchFamily="34" charset="0"/>
              </a:defRPr>
            </a:lvl1pPr>
          </a:lstStyle>
          <a:p>
            <a:r>
              <a:rPr lang="en-US" smtClean="0"/>
              <a:t>Click icon to add chart</a:t>
            </a:r>
            <a:endParaRPr lang="en-IN" dirty="0"/>
          </a:p>
        </p:txBody>
      </p:sp>
    </p:spTree>
    <p:extLst>
      <p:ext uri="{BB962C8B-B14F-4D97-AF65-F5344CB8AC3E}">
        <p14:creationId xmlns:p14="http://schemas.microsoft.com/office/powerpoint/2010/main" val="28666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xt: 1 column">
    <p:spTree>
      <p:nvGrpSpPr>
        <p:cNvPr id="1" name=""/>
        <p:cNvGrpSpPr/>
        <p:nvPr/>
      </p:nvGrpSpPr>
      <p:grpSpPr>
        <a:xfrm>
          <a:off x="0" y="0"/>
          <a:ext cx="0" cy="0"/>
          <a:chOff x="0" y="0"/>
          <a:chExt cx="0" cy="0"/>
        </a:xfrm>
      </p:grpSpPr>
      <p:sp>
        <p:nvSpPr>
          <p:cNvPr id="19" name="Segnaposto testo 18"/>
          <p:cNvSpPr>
            <a:spLocks noGrp="1"/>
          </p:cNvSpPr>
          <p:nvPr>
            <p:ph type="body" sz="quarter" idx="14"/>
          </p:nvPr>
        </p:nvSpPr>
        <p:spPr>
          <a:xfrm>
            <a:off x="347663" y="1682750"/>
            <a:ext cx="8391525" cy="4378325"/>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1" name="Sottotitolo 2"/>
          <p:cNvSpPr>
            <a:spLocks noGrp="1"/>
          </p:cNvSpPr>
          <p:nvPr>
            <p:ph type="subTitle" idx="1" hasCustomPrompt="1"/>
          </p:nvPr>
        </p:nvSpPr>
        <p:spPr>
          <a:xfrm>
            <a:off x="347300" y="997139"/>
            <a:ext cx="8386686" cy="374461"/>
          </a:xfrm>
          <a:prstGeom prst="rect">
            <a:avLst/>
          </a:prstGeom>
        </p:spPr>
        <p:txBody>
          <a:bodyPr>
            <a:spAutoFit/>
          </a:bodyPr>
          <a:lstStyle>
            <a:lvl1pPr>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buNone/>
            </a:pPr>
            <a:r>
              <a:rPr lang="it-IT" dirty="0" smtClean="0"/>
              <a:t>Slide Sub title</a:t>
            </a:r>
            <a:endParaRPr lang="it-IT" dirty="0"/>
          </a:p>
        </p:txBody>
      </p:sp>
      <p:sp>
        <p:nvSpPr>
          <p:cNvPr id="13" name="TextBox 12"/>
          <p:cNvSpPr txBox="1"/>
          <p:nvPr userDrawn="1"/>
        </p:nvSpPr>
        <p:spPr>
          <a:xfrm>
            <a:off x="347300" y="6324600"/>
            <a:ext cx="453970" cy="254237"/>
          </a:xfrm>
          <a:prstGeom prst="rect">
            <a:avLst/>
          </a:prstGeom>
        </p:spPr>
        <p:txBody>
          <a:bodyPr wrap="none">
            <a:spAutoFit/>
          </a:bodyPr>
          <a:lstStyle>
            <a:defPPr>
              <a:defRPr lang="en-US"/>
            </a:defPPr>
            <a:lvl1pPr marL="0" marR="0">
              <a:lnSpc>
                <a:spcPct val="115000"/>
              </a:lnSpc>
              <a:spcBef>
                <a:spcPts val="0"/>
              </a:spcBef>
              <a:spcAft>
                <a:spcPts val="1000"/>
              </a:spcAft>
              <a:defRPr sz="1800">
                <a:solidFill>
                  <a:srgbClr val="BE2328"/>
                </a:solidFill>
                <a:effectLst/>
                <a:latin typeface="ArialMT"/>
                <a:ea typeface="Calibri"/>
                <a:cs typeface="ArialMT"/>
              </a:defRPr>
            </a:lvl1pPr>
          </a:lstStyle>
          <a:p>
            <a:pPr lvl="0" algn="l"/>
            <a:r>
              <a:rPr lang="en-US" sz="1000" dirty="0" smtClean="0">
                <a:latin typeface="Arial" pitchFamily="34" charset="0"/>
                <a:cs typeface="Arial" pitchFamily="34" charset="0"/>
              </a:rPr>
              <a:t>Date</a:t>
            </a:r>
            <a:endParaRPr lang="en-US" sz="1000" dirty="0">
              <a:latin typeface="Arial" pitchFamily="34" charset="0"/>
              <a:cs typeface="Arial" pitchFamily="34" charset="0"/>
            </a:endParaRPr>
          </a:p>
        </p:txBody>
      </p:sp>
      <p:sp>
        <p:nvSpPr>
          <p:cNvPr id="14"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2"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7"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18"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28572760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457200" y="3276600"/>
            <a:ext cx="2133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Thanks</a:t>
            </a:r>
            <a:endParaRPr lang="en-US" sz="3200" b="1" dirty="0">
              <a:solidFill>
                <a:schemeClr val="bg1"/>
              </a:solidFill>
              <a:latin typeface="Arial" pitchFamily="34" charset="0"/>
              <a:cs typeface="Arial" pitchFamily="34" charset="0"/>
            </a:endParaRPr>
          </a:p>
        </p:txBody>
      </p:sp>
      <p:sp>
        <p:nvSpPr>
          <p:cNvPr id="6" name="Text Placeholder 5"/>
          <p:cNvSpPr>
            <a:spLocks noGrp="1"/>
          </p:cNvSpPr>
          <p:nvPr>
            <p:ph type="body" sz="quarter" idx="11" hasCustomPrompt="1"/>
          </p:nvPr>
        </p:nvSpPr>
        <p:spPr>
          <a:xfrm>
            <a:off x="533400" y="4343400"/>
            <a:ext cx="3581400" cy="1323439"/>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marL="0" lvl="0" indent="0" fontAlgn="base">
              <a:spcBef>
                <a:spcPct val="0"/>
              </a:spcBef>
              <a:spcAft>
                <a:spcPct val="0"/>
              </a:spcAft>
            </a:pPr>
            <a:r>
              <a:rPr lang="en-US" dirty="0" smtClean="0"/>
              <a:t>Name</a:t>
            </a:r>
          </a:p>
          <a:p>
            <a:pPr marL="0" lvl="0" indent="0" fontAlgn="base">
              <a:spcBef>
                <a:spcPct val="0"/>
              </a:spcBef>
              <a:spcAft>
                <a:spcPct val="0"/>
              </a:spcAft>
              <a:buNone/>
            </a:pPr>
            <a:r>
              <a:rPr lang="en-US" sz="1600" b="0" dirty="0" smtClean="0">
                <a:solidFill>
                  <a:schemeClr val="bg1"/>
                </a:solidFill>
              </a:rPr>
              <a:t>Email address</a:t>
            </a:r>
          </a:p>
          <a:p>
            <a:pPr marL="0" lvl="0" indent="0" fontAlgn="base">
              <a:spcBef>
                <a:spcPct val="0"/>
              </a:spcBef>
              <a:spcAft>
                <a:spcPct val="0"/>
              </a:spcAft>
              <a:buNone/>
            </a:pPr>
            <a:r>
              <a:rPr lang="en-US" sz="1600" b="0" dirty="0" smtClean="0">
                <a:solidFill>
                  <a:schemeClr val="bg1"/>
                </a:solidFill>
              </a:rPr>
              <a:t>Contact</a:t>
            </a:r>
            <a:r>
              <a:rPr lang="en-US" sz="1600" b="0" baseline="0" dirty="0" smtClean="0">
                <a:solidFill>
                  <a:schemeClr val="bg1"/>
                </a:solidFill>
              </a:rPr>
              <a:t> Information</a:t>
            </a:r>
          </a:p>
          <a:p>
            <a:pPr marL="0" lvl="0" indent="0" fontAlgn="base">
              <a:spcBef>
                <a:spcPct val="0"/>
              </a:spcBef>
              <a:spcAft>
                <a:spcPct val="0"/>
              </a:spcAft>
              <a:buNone/>
            </a:pPr>
            <a:r>
              <a:rPr lang="en-US" sz="1600" b="0" baseline="0" dirty="0" smtClean="0">
                <a:solidFill>
                  <a:schemeClr val="bg1"/>
                </a:solidFill>
              </a:rPr>
              <a:t>www.futuregenerali.in</a:t>
            </a:r>
            <a:endParaRPr lang="en-US" sz="1600" b="0" dirty="0" smtClean="0">
              <a:solidFill>
                <a:schemeClr val="bg1"/>
              </a:solidFill>
            </a:endParaRPr>
          </a:p>
          <a:p>
            <a:pPr marL="0" lvl="0" indent="0" fontAlgn="base">
              <a:spcBef>
                <a:spcPct val="0"/>
              </a:spcBef>
              <a:spcAft>
                <a:spcPct val="0"/>
              </a:spcAft>
            </a:pPr>
            <a:endParaRPr lang="en-US" dirty="0"/>
          </a:p>
        </p:txBody>
      </p:sp>
    </p:spTree>
    <p:extLst>
      <p:ext uri="{BB962C8B-B14F-4D97-AF65-F5344CB8AC3E}">
        <p14:creationId xmlns:p14="http://schemas.microsoft.com/office/powerpoint/2010/main" val="1304270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5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4" r:id="rId8"/>
    <p:sldLayoutId id="2147483656"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google.co.in/url?sa=i&amp;rct=j&amp;q=&amp;esrc=s&amp;source=images&amp;cd=&amp;cad=rja&amp;uact=8&amp;ved=0ahUKEwiYpK3W46HKAhWBBY4KHdnLASgQjRwIBw&amp;url=http://talglobal.com/services/protection/&amp;psig=AFQjCNGbvi46NSS8lROcB1M-CLJhKlUJHA&amp;ust=1452602347009234"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google.co.in/url?sa=i&amp;rct=j&amp;q=&amp;esrc=s&amp;source=images&amp;cd=&amp;cad=rja&amp;uact=8&amp;ved=0ahUKEwiorpKK5KHKAhVCG44KHXCpDoIQjRwIBw&amp;url=http://ermnavigator.com/ermnavigator_29.html&amp;bvm=bv.111396085,d.c2E&amp;psig=AFQjCNE7M4aqzHJENt4UR6TgxrLo0O12Uw&amp;ust=145260243887283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47.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7.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7.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7.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p:cNvSpPr>
            <a:spLocks noGrp="1"/>
          </p:cNvSpPr>
          <p:nvPr>
            <p:ph type="subTitle" idx="1"/>
          </p:nvPr>
        </p:nvSpPr>
        <p:spPr>
          <a:xfrm>
            <a:off x="34730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Protect your shop and yourself with just one plan.</a:t>
            </a:r>
            <a:endParaRPr lang="it-IT" dirty="0"/>
          </a:p>
        </p:txBody>
      </p:sp>
      <p:sp>
        <p:nvSpPr>
          <p:cNvPr id="5" name="Titolo 1"/>
          <p:cNvSpPr>
            <a:spLocks noGrp="1"/>
          </p:cNvSpPr>
          <p:nvPr>
            <p:ph type="ctrTitle"/>
          </p:nvPr>
        </p:nvSpPr>
        <p:spPr>
          <a:xfrm>
            <a:off x="300114"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en-US" b="0" dirty="0"/>
              <a:t>Business </a:t>
            </a:r>
            <a:r>
              <a:rPr lang="en-US" b="0" dirty="0" err="1"/>
              <a:t>Suraksha</a:t>
            </a:r>
            <a:r>
              <a:rPr lang="en-US" b="0" dirty="0"/>
              <a:t> for Shopkeeper</a:t>
            </a:r>
            <a:endParaRPr lang="it-IT" dirty="0"/>
          </a:p>
        </p:txBody>
      </p:sp>
      <p:pic>
        <p:nvPicPr>
          <p:cNvPr id="1026" name="Picture 2" descr="https://general.futuregenerali.in/general-insurance/img/slides/Shopkee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19600"/>
            <a:ext cx="8915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Sottotitolo 2"/>
          <p:cNvSpPr txBox="1">
            <a:spLocks/>
          </p:cNvSpPr>
          <p:nvPr/>
        </p:nvSpPr>
        <p:spPr>
          <a:xfrm>
            <a:off x="499700" y="3791106"/>
            <a:ext cx="8386686" cy="628494"/>
          </a:xfrm>
          <a:prstGeom prst="rect">
            <a:avLst/>
          </a:prstGeom>
        </p:spPr>
        <p:txBody>
          <a:bodyPr lIns="0" tIns="0" rIns="0" bIns="0">
            <a:noAutofit/>
          </a:bodyPr>
          <a:lstStyle>
            <a:lvl1pPr marL="0" indent="0" algn="l" defTabSz="914400" rtl="0" eaLnBrk="1" latinLnBrk="0" hangingPunct="1">
              <a:lnSpc>
                <a:spcPts val="2400"/>
              </a:lnSpc>
              <a:spcBef>
                <a:spcPts val="0"/>
              </a:spcBef>
              <a:buFont typeface="Arial" pitchFamily="34" charset="0"/>
              <a:buNone/>
              <a:defRPr sz="2000" kern="1200" baseline="0">
                <a:solidFill>
                  <a:srgbClr val="6F707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Version</a:t>
            </a:r>
            <a:r>
              <a:rPr lang="en-US" smtClean="0"/>
              <a:t>: </a:t>
            </a:r>
            <a:r>
              <a:rPr lang="en-US"/>
              <a:t> June 2016</a:t>
            </a:r>
            <a:endParaRPr lang="it-IT" dirty="0"/>
          </a:p>
        </p:txBody>
      </p:sp>
    </p:spTree>
    <p:extLst>
      <p:ext uri="{BB962C8B-B14F-4D97-AF65-F5344CB8AC3E}">
        <p14:creationId xmlns:p14="http://schemas.microsoft.com/office/powerpoint/2010/main" val="54737430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Basis of Loss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Repaired or reinstated at a cost less than the replacement cost</a:t>
            </a:r>
          </a:p>
          <a:p>
            <a:r>
              <a:rPr lang="en-US" dirty="0" smtClean="0"/>
              <a:t>For total loss, we will restoration or replacement costs</a:t>
            </a:r>
            <a:endParaRPr lang="en-US" dirty="0"/>
          </a:p>
        </p:txBody>
      </p:sp>
      <p:sp>
        <p:nvSpPr>
          <p:cNvPr id="5" name="Text Placeholder 4"/>
          <p:cNvSpPr>
            <a:spLocks noGrp="1"/>
          </p:cNvSpPr>
          <p:nvPr>
            <p:ph type="body" sz="quarter" idx="15"/>
          </p:nvPr>
        </p:nvSpPr>
        <p:spPr/>
        <p:txBody>
          <a:bodyPr/>
          <a:lstStyle/>
          <a:p>
            <a:endParaRPr lang="en-US"/>
          </a:p>
        </p:txBody>
      </p:sp>
      <p:pic>
        <p:nvPicPr>
          <p:cNvPr id="7170" name="Picture 2" descr="http://oratib.com/images/b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62200"/>
            <a:ext cx="3352800" cy="280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44950"/>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Protection of Machinery Breakdown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Unexpected mechanical or electrical breakdown of machineries</a:t>
            </a:r>
            <a:endParaRPr lang="en-US" dirty="0"/>
          </a:p>
        </p:txBody>
      </p:sp>
      <p:sp>
        <p:nvSpPr>
          <p:cNvPr id="5" name="Text Placeholder 4"/>
          <p:cNvSpPr>
            <a:spLocks noGrp="1"/>
          </p:cNvSpPr>
          <p:nvPr>
            <p:ph type="body" sz="quarter" idx="15"/>
          </p:nvPr>
        </p:nvSpPr>
        <p:spPr/>
        <p:txBody>
          <a:bodyPr/>
          <a:lstStyle/>
          <a:p>
            <a:endParaRPr lang="en-US"/>
          </a:p>
        </p:txBody>
      </p:sp>
      <p:pic>
        <p:nvPicPr>
          <p:cNvPr id="10244" name="Picture 4" descr="http://freelanguagestuff.files.wordpress.com/2008/08/applian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983" y="2209800"/>
            <a:ext cx="3242817"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3072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6" name="Subtitle 5"/>
          <p:cNvSpPr>
            <a:spLocks noGrp="1"/>
          </p:cNvSpPr>
          <p:nvPr>
            <p:ph type="subTitle" idx="13"/>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Overload or abnormal conditions</a:t>
            </a:r>
          </a:p>
          <a:p>
            <a:pPr marL="285750" indent="-285750">
              <a:buFont typeface="Arial" pitchFamily="34" charset="0"/>
              <a:buChar char="•"/>
            </a:pPr>
            <a:r>
              <a:rPr lang="en-US" dirty="0" smtClean="0"/>
              <a:t>Natural wear and tear</a:t>
            </a:r>
          </a:p>
          <a:p>
            <a:pPr marL="285750" indent="-285750">
              <a:buFont typeface="Arial" pitchFamily="34" charset="0"/>
              <a:buChar char="•"/>
            </a:pPr>
            <a:r>
              <a:rPr lang="en-US" dirty="0" smtClean="0"/>
              <a:t>Willful act or gross negligence</a:t>
            </a:r>
          </a:p>
          <a:p>
            <a:pPr marL="285750" indent="-285750">
              <a:buFont typeface="Arial" pitchFamily="34" charset="0"/>
              <a:buChar char="•"/>
            </a:pPr>
            <a:r>
              <a:rPr lang="en-US" dirty="0" smtClean="0"/>
              <a:t>Consequential loss</a:t>
            </a:r>
          </a:p>
          <a:p>
            <a:pPr marL="285750" indent="-285750">
              <a:buFont typeface="Arial" pitchFamily="34" charset="0"/>
              <a:buChar char="•"/>
            </a:pPr>
            <a:r>
              <a:rPr lang="en-US" dirty="0" smtClean="0"/>
              <a:t>Items covered by the law or contract of the manufactures</a:t>
            </a:r>
          </a:p>
          <a:p>
            <a:pPr marL="285750" indent="-285750">
              <a:buFont typeface="Arial" pitchFamily="34" charset="0"/>
              <a:buChar char="•"/>
            </a:pPr>
            <a:r>
              <a:rPr lang="en-US" dirty="0" smtClean="0"/>
              <a:t>Deductible as per the schedule</a:t>
            </a:r>
            <a:endParaRPr lang="en-US" dirty="0"/>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endParaRPr lang="en-US"/>
          </a:p>
        </p:txBody>
      </p:sp>
      <p:pic>
        <p:nvPicPr>
          <p:cNvPr id="8196" name="Picture 4" descr="http://www.walmsleyapplianceservices.com/images/applian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88535"/>
            <a:ext cx="3390900" cy="409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57412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Basis of Loss settlement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In case of repair, the cost necessary to restore to the previous serviceability plus the cost for dismantling and re-erection.</a:t>
            </a:r>
          </a:p>
          <a:p>
            <a:endParaRPr lang="en-US" dirty="0"/>
          </a:p>
          <a:p>
            <a:r>
              <a:rPr lang="en-US" dirty="0" smtClean="0"/>
              <a:t>If the item is destroyed, then the actual value is calculated by deducting the depreciation from the  replacement value.</a:t>
            </a:r>
          </a:p>
          <a:p>
            <a:endParaRPr lang="en-US" dirty="0"/>
          </a:p>
          <a:p>
            <a:r>
              <a:rPr lang="en-US" dirty="0" smtClean="0"/>
              <a:t>  </a:t>
            </a:r>
            <a:endParaRPr lang="en-US" dirty="0"/>
          </a:p>
        </p:txBody>
      </p:sp>
      <p:sp>
        <p:nvSpPr>
          <p:cNvPr id="5" name="Text Placeholder 4"/>
          <p:cNvSpPr>
            <a:spLocks noGrp="1"/>
          </p:cNvSpPr>
          <p:nvPr>
            <p:ph type="body" sz="quarter" idx="15"/>
          </p:nvPr>
        </p:nvSpPr>
        <p:spPr/>
        <p:txBody>
          <a:bodyPr/>
          <a:lstStyle/>
          <a:p>
            <a:endParaRPr lang="en-US"/>
          </a:p>
        </p:txBody>
      </p:sp>
      <p:pic>
        <p:nvPicPr>
          <p:cNvPr id="11266" name="Picture 2" descr="http://www.samedayappliancehomerepair.com/wp-content/uploads/2012/10/houston-t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3429000" cy="303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7209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Protection for Electronic Equipment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The repair or the replacement costs of any electronic equipment caused by any unforeseen and sudden physical loss. </a:t>
            </a:r>
            <a:endParaRPr lang="en-US" dirty="0"/>
          </a:p>
        </p:txBody>
      </p:sp>
      <p:sp>
        <p:nvSpPr>
          <p:cNvPr id="5" name="Text Placeholder 4"/>
          <p:cNvSpPr>
            <a:spLocks noGrp="1"/>
          </p:cNvSpPr>
          <p:nvPr>
            <p:ph type="body" sz="quarter" idx="15"/>
          </p:nvPr>
        </p:nvSpPr>
        <p:spPr/>
        <p:txBody>
          <a:bodyPr/>
          <a:lstStyle/>
          <a:p>
            <a:endParaRPr lang="en-US"/>
          </a:p>
        </p:txBody>
      </p:sp>
      <p:pic>
        <p:nvPicPr>
          <p:cNvPr id="12290" name="Picture 2" descr="http://almaschoolpawn.com/wp-content/uploads/2014/06/electron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667000"/>
            <a:ext cx="466725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092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Any fault or defect before the policy</a:t>
            </a:r>
          </a:p>
          <a:p>
            <a:pPr marL="285750" indent="-285750">
              <a:buFont typeface="Arial" pitchFamily="34" charset="0"/>
              <a:buChar char="•"/>
            </a:pPr>
            <a:r>
              <a:rPr lang="en-US" dirty="0" smtClean="0"/>
              <a:t>Manufacture or supplier is responsible</a:t>
            </a:r>
          </a:p>
          <a:p>
            <a:pPr marL="285750" indent="-285750">
              <a:buFont typeface="Arial" pitchFamily="34" charset="0"/>
              <a:buChar char="•"/>
            </a:pPr>
            <a:r>
              <a:rPr lang="en-US" dirty="0" smtClean="0"/>
              <a:t>Natural wear and tear</a:t>
            </a:r>
          </a:p>
          <a:p>
            <a:pPr marL="285750" indent="-285750">
              <a:buFont typeface="Arial" pitchFamily="34" charset="0"/>
              <a:buChar char="•"/>
            </a:pPr>
            <a:r>
              <a:rPr lang="en-US" dirty="0" smtClean="0"/>
              <a:t>Maintenance operations</a:t>
            </a:r>
          </a:p>
          <a:p>
            <a:pPr marL="285750" indent="-285750">
              <a:buFont typeface="Arial" pitchFamily="34" charset="0"/>
              <a:buChar char="•"/>
            </a:pPr>
            <a:r>
              <a:rPr lang="en-US" dirty="0" smtClean="0"/>
              <a:t>Willful act</a:t>
            </a:r>
          </a:p>
          <a:p>
            <a:pPr marL="285750" indent="-285750">
              <a:buFont typeface="Arial" pitchFamily="34" charset="0"/>
              <a:buChar char="•"/>
            </a:pPr>
            <a:r>
              <a:rPr lang="en-US" dirty="0" smtClean="0"/>
              <a:t>Consequential loss</a:t>
            </a:r>
          </a:p>
          <a:p>
            <a:pPr marL="285750" indent="-285750">
              <a:buFont typeface="Arial" pitchFamily="34" charset="0"/>
              <a:buChar char="•"/>
            </a:pPr>
            <a:r>
              <a:rPr lang="en-US" dirty="0" smtClean="0"/>
              <a:t>Portable items</a:t>
            </a:r>
          </a:p>
          <a:p>
            <a:pPr marL="285750" indent="-285750">
              <a:buFont typeface="Arial" pitchFamily="34" charset="0"/>
              <a:buChar char="•"/>
            </a:pPr>
            <a:r>
              <a:rPr lang="en-US" dirty="0" smtClean="0"/>
              <a:t>Pressure waves by aircraft</a:t>
            </a:r>
          </a:p>
          <a:p>
            <a:pPr marL="285750" indent="-285750">
              <a:buFont typeface="Arial" pitchFamily="34" charset="0"/>
              <a:buChar char="•"/>
            </a:pPr>
            <a:r>
              <a:rPr lang="en-US" dirty="0" smtClean="0"/>
              <a:t>Deductible as stated in the policy</a:t>
            </a:r>
          </a:p>
          <a:p>
            <a:pPr marL="285750" indent="-285750">
              <a:buFont typeface="Arial" pitchFamily="34" charset="0"/>
              <a:buChar char="•"/>
            </a:pPr>
            <a:r>
              <a:rPr lang="en-US" dirty="0" smtClean="0"/>
              <a:t>Bulbs, valves, tubes, belts, wires</a:t>
            </a:r>
          </a:p>
          <a:p>
            <a:pPr marL="285750" indent="-285750">
              <a:buFont typeface="Arial" pitchFamily="34" charset="0"/>
              <a:buChar char="•"/>
            </a:pPr>
            <a:r>
              <a:rPr lang="en-US" dirty="0" smtClean="0"/>
              <a:t>Aesthetic defects</a:t>
            </a:r>
            <a:endParaRPr lang="en-US" dirty="0"/>
          </a:p>
        </p:txBody>
      </p:sp>
      <p:sp>
        <p:nvSpPr>
          <p:cNvPr id="5" name="Text Placeholder 4"/>
          <p:cNvSpPr>
            <a:spLocks noGrp="1"/>
          </p:cNvSpPr>
          <p:nvPr>
            <p:ph type="body" sz="quarter" idx="15"/>
          </p:nvPr>
        </p:nvSpPr>
        <p:spPr/>
        <p:txBody>
          <a:bodyPr/>
          <a:lstStyle/>
          <a:p>
            <a:endParaRPr lang="en-US"/>
          </a:p>
        </p:txBody>
      </p:sp>
      <p:pic>
        <p:nvPicPr>
          <p:cNvPr id="13314" name="Picture 2" descr="http://www.ponderspawnbrokers.net/cs/Satellite?blobcol=urlimagefile&amp;blobheader=image%2Fpng&amp;blobheadername1=Content-Disposition&amp;blobheadervalue1=inline%3B+filename%3Dpawnbrokers-lakewood-wa-ponders-pawnbrokers-inc-callout2.png&amp;blobkey=id&amp;blobtable=UXImage&amp;blobwhere=1361748586096&amp;ssbinary=true&amp;moddate=2013-03-01%2012:02: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209800"/>
            <a:ext cx="4041607"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3011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Basis of Loss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Value of System Software is also included</a:t>
            </a:r>
          </a:p>
          <a:p>
            <a:endParaRPr lang="en-US" dirty="0" smtClean="0"/>
          </a:p>
          <a:p>
            <a:r>
              <a:rPr lang="en-US" dirty="0"/>
              <a:t>In case of repair, the cost necessary to restore to the previous serviceability plus the cost for dismantling and re-erection.</a:t>
            </a:r>
          </a:p>
          <a:p>
            <a:endParaRPr lang="en-US" dirty="0"/>
          </a:p>
          <a:p>
            <a:r>
              <a:rPr lang="en-US" dirty="0"/>
              <a:t>If the item is destroyed, then the actual value is calculated by deducting the depreciation from the  replacement value.</a:t>
            </a:r>
          </a:p>
          <a:p>
            <a:endParaRPr lang="en-US" dirty="0" smtClean="0"/>
          </a:p>
          <a:p>
            <a:r>
              <a:rPr lang="en-US" dirty="0" smtClean="0"/>
              <a:t>In total loss, replace the lost with a similar type of similar configuration</a:t>
            </a:r>
          </a:p>
          <a:p>
            <a:endParaRPr lang="en-US" dirty="0"/>
          </a:p>
          <a:p>
            <a:r>
              <a:rPr lang="en-US" dirty="0"/>
              <a:t>  </a:t>
            </a:r>
          </a:p>
          <a:p>
            <a:endParaRPr lang="en-US" dirty="0"/>
          </a:p>
        </p:txBody>
      </p:sp>
      <p:sp>
        <p:nvSpPr>
          <p:cNvPr id="5" name="Text Placeholder 4"/>
          <p:cNvSpPr>
            <a:spLocks noGrp="1"/>
          </p:cNvSpPr>
          <p:nvPr>
            <p:ph type="body" sz="quarter" idx="15"/>
          </p:nvPr>
        </p:nvSpPr>
        <p:spPr/>
        <p:txBody>
          <a:bodyPr/>
          <a:lstStyle/>
          <a:p>
            <a:endParaRPr lang="en-US"/>
          </a:p>
        </p:txBody>
      </p:sp>
      <p:pic>
        <p:nvPicPr>
          <p:cNvPr id="14338" name="Picture 2" descr="http://www.couponpedia.in/wp-content/uploads/2014/12/electronics-ite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419600"/>
            <a:ext cx="4267200" cy="21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014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Portable Computer/ Mobiles – All Risk</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Loss or damage to portable computer/ Mobiles anywhere in India by</a:t>
            </a:r>
          </a:p>
          <a:p>
            <a:endParaRPr lang="en-US" dirty="0"/>
          </a:p>
          <a:p>
            <a:pPr marL="285750" indent="-285750">
              <a:buFont typeface="Arial" pitchFamily="34" charset="0"/>
              <a:buChar char="•"/>
            </a:pPr>
            <a:r>
              <a:rPr lang="en-US" dirty="0" smtClean="0"/>
              <a:t>Fire</a:t>
            </a:r>
          </a:p>
          <a:p>
            <a:pPr marL="285750" indent="-285750">
              <a:buFont typeface="Arial" pitchFamily="34" charset="0"/>
              <a:buChar char="•"/>
            </a:pPr>
            <a:r>
              <a:rPr lang="en-US" dirty="0" smtClean="0"/>
              <a:t>Riot and Strike</a:t>
            </a:r>
          </a:p>
          <a:p>
            <a:pPr marL="285750" indent="-285750">
              <a:buFont typeface="Arial" pitchFamily="34" charset="0"/>
              <a:buChar char="•"/>
            </a:pPr>
            <a:r>
              <a:rPr lang="en-US" dirty="0" smtClean="0"/>
              <a:t>Theft or Accident</a:t>
            </a:r>
          </a:p>
          <a:p>
            <a:pPr marL="285750" indent="-285750">
              <a:buFont typeface="Arial" pitchFamily="34" charset="0"/>
              <a:buChar char="•"/>
            </a:pPr>
            <a:endParaRPr lang="en-US" dirty="0" smtClean="0"/>
          </a:p>
          <a:p>
            <a:endParaRPr lang="en-US" dirty="0"/>
          </a:p>
        </p:txBody>
      </p:sp>
      <p:sp>
        <p:nvSpPr>
          <p:cNvPr id="5" name="Text Placeholder 4"/>
          <p:cNvSpPr>
            <a:spLocks noGrp="1"/>
          </p:cNvSpPr>
          <p:nvPr>
            <p:ph type="body" sz="quarter" idx="15"/>
          </p:nvPr>
        </p:nvSpPr>
        <p:spPr/>
        <p:txBody>
          <a:bodyPr/>
          <a:lstStyle/>
          <a:p>
            <a:endParaRPr lang="en-US"/>
          </a:p>
        </p:txBody>
      </p:sp>
      <p:pic>
        <p:nvPicPr>
          <p:cNvPr id="15362" name="Picture 2" descr="https://encrypted-tbn2.gstatic.com/images?q=tbn:ANd9GcTsaDqZWE_QIPNMBYg5oWWSb1nLuK8liSK5QSU9Yg3E9DsmxGEs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14600"/>
            <a:ext cx="476250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02780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Cleaning, repairing or renovation </a:t>
            </a:r>
          </a:p>
          <a:p>
            <a:pPr marL="285750" indent="-285750">
              <a:buFont typeface="Arial" pitchFamily="34" charset="0"/>
              <a:buChar char="•"/>
            </a:pPr>
            <a:r>
              <a:rPr lang="en-US" dirty="0" smtClean="0"/>
              <a:t>Breakage of glass, cameras, lenses, musical instruments</a:t>
            </a:r>
          </a:p>
          <a:p>
            <a:pPr marL="285750" indent="-285750">
              <a:buFont typeface="Arial" pitchFamily="34" charset="0"/>
              <a:buChar char="•"/>
            </a:pPr>
            <a:r>
              <a:rPr lang="en-US" dirty="0" smtClean="0"/>
              <a:t>Over winding, denting or internal damage</a:t>
            </a:r>
          </a:p>
          <a:p>
            <a:pPr marL="285750" indent="-285750">
              <a:buFont typeface="Arial" pitchFamily="34" charset="0"/>
              <a:buChar char="•"/>
            </a:pPr>
            <a:r>
              <a:rPr lang="en-US" dirty="0" smtClean="0"/>
              <a:t>Theft from Car (except securely locked in car)</a:t>
            </a:r>
          </a:p>
          <a:p>
            <a:pPr marL="285750" indent="-285750">
              <a:buFont typeface="Arial" pitchFamily="34" charset="0"/>
              <a:buChar char="•"/>
            </a:pPr>
            <a:r>
              <a:rPr lang="en-US" dirty="0" smtClean="0"/>
              <a:t>Legal Liability</a:t>
            </a:r>
          </a:p>
          <a:p>
            <a:pPr marL="285750" indent="-285750">
              <a:buFont typeface="Arial" pitchFamily="34" charset="0"/>
              <a:buChar char="•"/>
            </a:pPr>
            <a:r>
              <a:rPr lang="en-US" dirty="0" smtClean="0"/>
              <a:t>Confiscation by Customs</a:t>
            </a:r>
          </a:p>
          <a:p>
            <a:pPr marL="285750" indent="-285750">
              <a:buFont typeface="Arial" pitchFamily="34" charset="0"/>
              <a:buChar char="•"/>
            </a:pPr>
            <a:r>
              <a:rPr lang="en-US" dirty="0" smtClean="0"/>
              <a:t>Consequential Loss</a:t>
            </a:r>
          </a:p>
          <a:p>
            <a:endParaRPr lang="en-US" dirty="0"/>
          </a:p>
        </p:txBody>
      </p:sp>
      <p:sp>
        <p:nvSpPr>
          <p:cNvPr id="5" name="Text Placeholder 4"/>
          <p:cNvSpPr>
            <a:spLocks noGrp="1"/>
          </p:cNvSpPr>
          <p:nvPr>
            <p:ph type="body" sz="quarter" idx="15"/>
          </p:nvPr>
        </p:nvSpPr>
        <p:spPr/>
        <p:txBody>
          <a:bodyPr/>
          <a:lstStyle/>
          <a:p>
            <a:endParaRPr lang="en-US"/>
          </a:p>
        </p:txBody>
      </p:sp>
      <p:pic>
        <p:nvPicPr>
          <p:cNvPr id="16386" name="Picture 2" descr="http://4.bp.blogspot.com/-IJQ9-ooh5pw/VYli3TpcIGI/AAAAAAAAACQ/EeJ6IxTGaUI/s1600/fgfbfg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781050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33691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Protection for you and your employees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Accidental Compensation for </a:t>
            </a:r>
          </a:p>
          <a:p>
            <a:endParaRPr lang="en-US" dirty="0"/>
          </a:p>
          <a:p>
            <a:pPr marL="285750" indent="-285750">
              <a:buFont typeface="Arial" pitchFamily="34" charset="0"/>
              <a:buChar char="•"/>
            </a:pPr>
            <a:r>
              <a:rPr lang="en-US" dirty="0" smtClean="0"/>
              <a:t>Accidental Death</a:t>
            </a:r>
          </a:p>
          <a:p>
            <a:pPr marL="285750" indent="-285750">
              <a:buFont typeface="Arial" pitchFamily="34" charset="0"/>
              <a:buChar char="•"/>
            </a:pPr>
            <a:endParaRPr lang="en-US" dirty="0"/>
          </a:p>
          <a:p>
            <a:pPr marL="285750" indent="-285750">
              <a:buFont typeface="Arial" pitchFamily="34" charset="0"/>
              <a:buChar char="•"/>
            </a:pPr>
            <a:r>
              <a:rPr lang="en-US" dirty="0" smtClean="0"/>
              <a:t>Permanent Total Disability</a:t>
            </a:r>
          </a:p>
          <a:p>
            <a:pPr marL="285750" indent="-285750">
              <a:buFont typeface="Arial" pitchFamily="34" charset="0"/>
              <a:buChar char="•"/>
            </a:pPr>
            <a:endParaRPr lang="en-US" dirty="0"/>
          </a:p>
          <a:p>
            <a:pPr marL="285750" indent="-285750">
              <a:buFont typeface="Arial" pitchFamily="34" charset="0"/>
              <a:buChar char="•"/>
            </a:pPr>
            <a:r>
              <a:rPr lang="en-US" dirty="0" smtClean="0"/>
              <a:t>Permanent Partial Disability </a:t>
            </a:r>
            <a:endParaRPr lang="en-US" dirty="0"/>
          </a:p>
        </p:txBody>
      </p:sp>
      <p:sp>
        <p:nvSpPr>
          <p:cNvPr id="5" name="Text Placeholder 4"/>
          <p:cNvSpPr>
            <a:spLocks noGrp="1"/>
          </p:cNvSpPr>
          <p:nvPr>
            <p:ph type="body" sz="quarter" idx="15"/>
          </p:nvPr>
        </p:nvSpPr>
        <p:spPr/>
        <p:txBody>
          <a:bodyPr/>
          <a:lstStyle/>
          <a:p>
            <a:endParaRPr lang="en-US"/>
          </a:p>
        </p:txBody>
      </p:sp>
      <p:pic>
        <p:nvPicPr>
          <p:cNvPr id="17410" name="Picture 2" descr="https://encrypted-tbn1.gstatic.com/images?q=tbn:ANd9GcSgeU7nV2Hfo8HOqCI5U8y2NrOzQBBnaIzOqwVWmwekjDl7ay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799" y="1600200"/>
            <a:ext cx="3505199"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3434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The keeper’s keeper</a:t>
            </a:r>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4"/>
          </p:nvPr>
        </p:nvSpPr>
        <p:spPr/>
        <p:txBody>
          <a:bodyPr/>
          <a:lstStyle/>
          <a:p>
            <a:r>
              <a:rPr lang="en-US" dirty="0"/>
              <a:t>The keeper’s keeper, customers and consumer goods, sales and store timings, profit and loss; with so many things to look after, it’s easy to forget what matters the most - you. </a:t>
            </a:r>
            <a:endParaRPr lang="en-US" dirty="0" smtClean="0"/>
          </a:p>
          <a:p>
            <a:endParaRPr lang="en-US" dirty="0"/>
          </a:p>
          <a:p>
            <a:r>
              <a:rPr lang="en-US" dirty="0" smtClean="0"/>
              <a:t>With </a:t>
            </a:r>
            <a:r>
              <a:rPr lang="en-US" dirty="0"/>
              <a:t>Future </a:t>
            </a:r>
            <a:r>
              <a:rPr lang="en-US" dirty="0" err="1"/>
              <a:t>Generali's</a:t>
            </a:r>
            <a:r>
              <a:rPr lang="en-US" dirty="0"/>
              <a:t> "Business </a:t>
            </a:r>
            <a:r>
              <a:rPr lang="en-US" dirty="0" err="1"/>
              <a:t>Suraksha</a:t>
            </a:r>
            <a:r>
              <a:rPr lang="en-US" dirty="0"/>
              <a:t> for Shopkeeper" you not only protect your shop and everything in it, you also protect yourself. </a:t>
            </a:r>
            <a:endParaRPr lang="en-US" dirty="0" smtClean="0"/>
          </a:p>
          <a:p>
            <a:endParaRPr lang="en-US" dirty="0"/>
          </a:p>
          <a:p>
            <a:endParaRPr lang="en-US" dirty="0" smtClean="0"/>
          </a:p>
          <a:p>
            <a:r>
              <a:rPr lang="en-US" dirty="0" smtClean="0"/>
              <a:t>Here's </a:t>
            </a:r>
            <a:r>
              <a:rPr lang="en-US" dirty="0"/>
              <a:t>to business without worries.</a:t>
            </a:r>
          </a:p>
        </p:txBody>
      </p:sp>
      <p:sp>
        <p:nvSpPr>
          <p:cNvPr id="8" name="Text Placeholder 7"/>
          <p:cNvSpPr>
            <a:spLocks noGrp="1"/>
          </p:cNvSpPr>
          <p:nvPr>
            <p:ph type="body" sz="quarter" idx="15"/>
          </p:nvPr>
        </p:nvSpPr>
        <p:spPr/>
        <p:txBody>
          <a:bodyPr/>
          <a:lstStyle/>
          <a:p>
            <a:endParaRPr lang="en-US"/>
          </a:p>
        </p:txBody>
      </p:sp>
      <p:pic>
        <p:nvPicPr>
          <p:cNvPr id="31746" name="Picture 2" descr="Image result for shopkee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3434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Image result for shopkee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4486276"/>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Image result for shopkee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238625"/>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87065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Intentional Injury</a:t>
            </a:r>
          </a:p>
          <a:p>
            <a:pPr marL="285750" indent="-285750">
              <a:buFont typeface="Arial" pitchFamily="34" charset="0"/>
              <a:buChar char="•"/>
            </a:pPr>
            <a:r>
              <a:rPr lang="en-US" dirty="0" smtClean="0"/>
              <a:t>Accidents under alcohol and drug influence</a:t>
            </a:r>
          </a:p>
          <a:p>
            <a:pPr marL="285750" indent="-285750">
              <a:buFont typeface="Arial" pitchFamily="34" charset="0"/>
              <a:buChar char="•"/>
            </a:pPr>
            <a:r>
              <a:rPr lang="en-US" dirty="0" smtClean="0"/>
              <a:t>Riot, crime</a:t>
            </a:r>
          </a:p>
          <a:p>
            <a:pPr marL="285750" indent="-285750">
              <a:buFont typeface="Arial" pitchFamily="34" charset="0"/>
              <a:buChar char="•"/>
            </a:pPr>
            <a:r>
              <a:rPr lang="en-US" dirty="0" smtClean="0"/>
              <a:t>Willful violation of law</a:t>
            </a:r>
          </a:p>
          <a:p>
            <a:pPr marL="285750" indent="-285750">
              <a:buFont typeface="Arial" pitchFamily="34" charset="0"/>
              <a:buChar char="•"/>
            </a:pPr>
            <a:r>
              <a:rPr lang="en-US" dirty="0" smtClean="0"/>
              <a:t>Motor racing</a:t>
            </a:r>
          </a:p>
          <a:p>
            <a:pPr marL="285750" indent="-285750">
              <a:buFont typeface="Arial" pitchFamily="34" charset="0"/>
              <a:buChar char="•"/>
            </a:pPr>
            <a:r>
              <a:rPr lang="en-US" dirty="0" smtClean="0"/>
              <a:t>War, invasion, civil war, rebellion, revolution</a:t>
            </a:r>
          </a:p>
          <a:p>
            <a:pPr marL="285750" indent="-285750">
              <a:buFont typeface="Arial" pitchFamily="34" charset="0"/>
              <a:buChar char="•"/>
            </a:pPr>
            <a:r>
              <a:rPr lang="en-US" dirty="0" smtClean="0"/>
              <a:t>Nuclear energy, radiation</a:t>
            </a:r>
          </a:p>
          <a:p>
            <a:endParaRPr lang="en-US" dirty="0" smtClean="0"/>
          </a:p>
        </p:txBody>
      </p:sp>
      <p:sp>
        <p:nvSpPr>
          <p:cNvPr id="5" name="Text Placeholder 4"/>
          <p:cNvSpPr>
            <a:spLocks noGrp="1"/>
          </p:cNvSpPr>
          <p:nvPr>
            <p:ph type="body" sz="quarter" idx="15"/>
          </p:nvPr>
        </p:nvSpPr>
        <p:spPr/>
        <p:txBody>
          <a:bodyPr/>
          <a:lstStyle/>
          <a:p>
            <a:endParaRPr lang="en-US"/>
          </a:p>
        </p:txBody>
      </p:sp>
      <p:pic>
        <p:nvPicPr>
          <p:cNvPr id="18434" name="Picture 2" descr="http://2.bp.blogspot.com/-C4k7LX0YeCk/URoVg3QM8nI/AAAAAAAAAGQ/4rw22-KJF2I/s1600/personal-accied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005942"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2456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a:t>
            </a:r>
            <a:r>
              <a:rPr lang="en-US" dirty="0"/>
              <a:t>L</a:t>
            </a:r>
            <a:r>
              <a:rPr lang="en-US" dirty="0" smtClean="0"/>
              <a:t>egal Liability as a Tenant</a:t>
            </a:r>
            <a:endParaRPr lang="en-US" dirty="0"/>
          </a:p>
        </p:txBody>
      </p:sp>
      <p:sp>
        <p:nvSpPr>
          <p:cNvPr id="9" name="Subtitle 8"/>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Legal responsible as a tenant for</a:t>
            </a:r>
          </a:p>
          <a:p>
            <a:endParaRPr lang="en-US" dirty="0"/>
          </a:p>
          <a:p>
            <a:pPr marL="285750" indent="-285750">
              <a:buFont typeface="Arial" pitchFamily="34" charset="0"/>
              <a:buChar char="•"/>
            </a:pPr>
            <a:r>
              <a:rPr lang="en-US" dirty="0" smtClean="0"/>
              <a:t>Loss or damage to the insured premises other than AOG</a:t>
            </a:r>
          </a:p>
          <a:p>
            <a:pPr marL="285750" indent="-285750">
              <a:buFont typeface="Arial" pitchFamily="34" charset="0"/>
              <a:buChar char="•"/>
            </a:pPr>
            <a:r>
              <a:rPr lang="en-US" dirty="0" smtClean="0"/>
              <a:t>Accidentally broken fixed glass and their fixtures, fittings</a:t>
            </a:r>
          </a:p>
          <a:p>
            <a:pPr marL="285750" indent="-285750">
              <a:buFont typeface="Arial" pitchFamily="34" charset="0"/>
              <a:buChar char="•"/>
            </a:pPr>
            <a:r>
              <a:rPr lang="en-US" dirty="0" smtClean="0"/>
              <a:t>Accidental damage to cables, underground pipes, drains and tanks</a:t>
            </a:r>
            <a:endParaRPr lang="en-US" dirty="0"/>
          </a:p>
        </p:txBody>
      </p:sp>
      <p:sp>
        <p:nvSpPr>
          <p:cNvPr id="10" name="Text Placeholder 9"/>
          <p:cNvSpPr>
            <a:spLocks noGrp="1"/>
          </p:cNvSpPr>
          <p:nvPr>
            <p:ph type="body" sz="quarter" idx="15"/>
          </p:nvPr>
        </p:nvSpPr>
        <p:spPr/>
        <p:txBody>
          <a:bodyPr/>
          <a:lstStyle/>
          <a:p>
            <a:endParaRPr lang="en-US"/>
          </a:p>
        </p:txBody>
      </p:sp>
      <p:pic>
        <p:nvPicPr>
          <p:cNvPr id="19458" name="Picture 2" descr="http://www.aactionrestoration.net/wp-content/uploads/2014/05/arnold-maryland-fire-damage-home-restor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429000"/>
            <a:ext cx="513955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1812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Natural wear and tear</a:t>
            </a:r>
          </a:p>
          <a:p>
            <a:pPr marL="285750" indent="-285750">
              <a:buFont typeface="Arial" pitchFamily="34" charset="0"/>
              <a:buChar char="•"/>
            </a:pPr>
            <a:r>
              <a:rPr lang="en-US" dirty="0" smtClean="0"/>
              <a:t>Faulty materials and workmanship</a:t>
            </a:r>
          </a:p>
          <a:p>
            <a:pPr marL="285750" indent="-285750">
              <a:buFont typeface="Arial" pitchFamily="34" charset="0"/>
              <a:buChar char="•"/>
            </a:pPr>
            <a:r>
              <a:rPr lang="en-US" dirty="0" smtClean="0"/>
              <a:t>Vermin, insects, fungus</a:t>
            </a:r>
          </a:p>
          <a:p>
            <a:pPr marL="285750" indent="-285750">
              <a:buFont typeface="Arial" pitchFamily="34" charset="0"/>
              <a:buChar char="•"/>
            </a:pPr>
            <a:r>
              <a:rPr lang="en-US" dirty="0" smtClean="0"/>
              <a:t>Building works which involves alterations, renovation, extensions</a:t>
            </a:r>
            <a:endParaRPr lang="en-US" dirty="0"/>
          </a:p>
        </p:txBody>
      </p:sp>
      <p:sp>
        <p:nvSpPr>
          <p:cNvPr id="5" name="Text Placeholder 4"/>
          <p:cNvSpPr>
            <a:spLocks noGrp="1"/>
          </p:cNvSpPr>
          <p:nvPr>
            <p:ph type="body" sz="quarter" idx="15"/>
          </p:nvPr>
        </p:nvSpPr>
        <p:spPr/>
        <p:txBody>
          <a:bodyPr/>
          <a:lstStyle/>
          <a:p>
            <a:endParaRPr lang="en-US"/>
          </a:p>
        </p:txBody>
      </p:sp>
      <p:pic>
        <p:nvPicPr>
          <p:cNvPr id="20482" name="Picture 2" descr="http://pdrvirginia.com/wp-content/uploads/2011/11/before-_-after-alexandria-fire-resto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175453"/>
            <a:ext cx="5562600" cy="357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5624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Workers Compensation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Legal Liability against</a:t>
            </a:r>
          </a:p>
          <a:p>
            <a:endParaRPr lang="en-US" dirty="0"/>
          </a:p>
          <a:p>
            <a:pPr marL="285750" indent="-285750">
              <a:buFont typeface="Arial" pitchFamily="34" charset="0"/>
              <a:buChar char="•"/>
            </a:pPr>
            <a:r>
              <a:rPr lang="en-US" dirty="0" smtClean="0"/>
              <a:t>Fatal Accidental Act</a:t>
            </a:r>
          </a:p>
          <a:p>
            <a:pPr marL="285750" indent="-285750">
              <a:buFont typeface="Arial" pitchFamily="34" charset="0"/>
              <a:buChar char="•"/>
            </a:pPr>
            <a:endParaRPr lang="en-US" dirty="0"/>
          </a:p>
          <a:p>
            <a:pPr marL="285750" indent="-285750">
              <a:buFont typeface="Arial" pitchFamily="34" charset="0"/>
              <a:buChar char="•"/>
            </a:pPr>
            <a:r>
              <a:rPr lang="en-US" dirty="0" smtClean="0"/>
              <a:t>Workmen’s Compensation Act 1923 and amendments</a:t>
            </a:r>
          </a:p>
          <a:p>
            <a:endParaRPr lang="en-US" dirty="0"/>
          </a:p>
        </p:txBody>
      </p:sp>
      <p:sp>
        <p:nvSpPr>
          <p:cNvPr id="5" name="Text Placeholder 4"/>
          <p:cNvSpPr>
            <a:spLocks noGrp="1"/>
          </p:cNvSpPr>
          <p:nvPr>
            <p:ph type="body" sz="quarter" idx="15"/>
          </p:nvPr>
        </p:nvSpPr>
        <p:spPr/>
        <p:txBody>
          <a:bodyPr/>
          <a:lstStyle/>
          <a:p>
            <a:endParaRPr lang="en-US"/>
          </a:p>
        </p:txBody>
      </p:sp>
      <p:pic>
        <p:nvPicPr>
          <p:cNvPr id="21506" name="Picture 2" descr="http://3.imimg.com/data3/JY/FM/MY-9272354/workmen-compensation-250x25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777963"/>
            <a:ext cx="3429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letselschadesteun.nl/uploads/images/istock_000033783620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538" y="1752600"/>
            <a:ext cx="2705662" cy="403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2000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Liability</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Legal Liability for Civil Claims to</a:t>
            </a:r>
          </a:p>
          <a:p>
            <a:endParaRPr lang="en-US" dirty="0" smtClean="0"/>
          </a:p>
          <a:p>
            <a:r>
              <a:rPr lang="en-US" dirty="0" smtClean="0"/>
              <a:t>Bodily injury</a:t>
            </a:r>
          </a:p>
          <a:p>
            <a:endParaRPr lang="en-US" dirty="0"/>
          </a:p>
          <a:p>
            <a:r>
              <a:rPr lang="en-US" dirty="0" smtClean="0"/>
              <a:t>Property Damage</a:t>
            </a:r>
          </a:p>
          <a:p>
            <a:endParaRPr lang="en-US" dirty="0"/>
          </a:p>
          <a:p>
            <a:r>
              <a:rPr lang="en-US" dirty="0" smtClean="0"/>
              <a:t>Caused by the negligent act error or omission</a:t>
            </a:r>
          </a:p>
          <a:p>
            <a:endParaRPr lang="en-US" dirty="0"/>
          </a:p>
          <a:p>
            <a:r>
              <a:rPr lang="en-US" dirty="0" smtClean="0"/>
              <a:t>Under the Public Liability Act 1991</a:t>
            </a:r>
            <a:endParaRPr lang="en-US" dirty="0"/>
          </a:p>
        </p:txBody>
      </p:sp>
      <p:sp>
        <p:nvSpPr>
          <p:cNvPr id="5" name="Text Placeholder 4"/>
          <p:cNvSpPr>
            <a:spLocks noGrp="1"/>
          </p:cNvSpPr>
          <p:nvPr>
            <p:ph type="body" sz="quarter" idx="15"/>
          </p:nvPr>
        </p:nvSpPr>
        <p:spPr/>
        <p:txBody>
          <a:bodyPr/>
          <a:lstStyle/>
          <a:p>
            <a:endParaRPr lang="en-US"/>
          </a:p>
        </p:txBody>
      </p:sp>
      <p:pic>
        <p:nvPicPr>
          <p:cNvPr id="22532" name="Picture 4" descr="http://www.washingtonlaborandemploymentblog.com/wp-content/uploads/2014/09/misl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5917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3.imimg.com/data3/FR/VV/MY-5507330/public-liability-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4724400"/>
            <a:ext cx="23812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37518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Deliberate, willful or intentional act, error or omission</a:t>
            </a:r>
          </a:p>
          <a:p>
            <a:pPr marL="285750" indent="-285750">
              <a:buFont typeface="Arial" pitchFamily="34" charset="0"/>
              <a:buChar char="•"/>
            </a:pPr>
            <a:r>
              <a:rPr lang="en-US" dirty="0" smtClean="0"/>
              <a:t>Liability arising out of Motor vehicle</a:t>
            </a:r>
          </a:p>
          <a:p>
            <a:pPr marL="285750" indent="-285750">
              <a:buFont typeface="Arial" pitchFamily="34" charset="0"/>
              <a:buChar char="•"/>
            </a:pPr>
            <a:r>
              <a:rPr lang="en-US" dirty="0" smtClean="0"/>
              <a:t>Liability arising our of Workmen’s Compensation Act 1993</a:t>
            </a:r>
          </a:p>
          <a:p>
            <a:pPr marL="285750" indent="-285750">
              <a:buFont typeface="Arial" pitchFamily="34" charset="0"/>
              <a:buChar char="•"/>
            </a:pPr>
            <a:r>
              <a:rPr lang="en-US" dirty="0" smtClean="0"/>
              <a:t>Transmission of occupational diseases</a:t>
            </a:r>
          </a:p>
          <a:p>
            <a:pPr marL="285750" indent="-285750">
              <a:buFont typeface="Arial" pitchFamily="34" charset="0"/>
              <a:buChar char="•"/>
            </a:pPr>
            <a:r>
              <a:rPr lang="en-US" dirty="0" smtClean="0"/>
              <a:t>Occupation, business or trade</a:t>
            </a:r>
            <a:endParaRPr lang="en-US" dirty="0"/>
          </a:p>
        </p:txBody>
      </p:sp>
      <p:sp>
        <p:nvSpPr>
          <p:cNvPr id="5" name="Text Placeholder 4"/>
          <p:cNvSpPr>
            <a:spLocks noGrp="1"/>
          </p:cNvSpPr>
          <p:nvPr>
            <p:ph type="body" sz="quarter" idx="15"/>
          </p:nvPr>
        </p:nvSpPr>
        <p:spPr/>
        <p:txBody>
          <a:bodyPr/>
          <a:lstStyle/>
          <a:p>
            <a:endParaRPr lang="en-US"/>
          </a:p>
        </p:txBody>
      </p:sp>
      <p:pic>
        <p:nvPicPr>
          <p:cNvPr id="6" name="Picture 2" descr="http://www.labour.tn.gov.in/Labour/images/workm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091" y="3124200"/>
            <a:ext cx="461090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50450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Accompanied Baggage</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Accidental loss or damage to personal baggage while travelling anywhere in India beyond 25 </a:t>
            </a:r>
            <a:r>
              <a:rPr lang="en-US" dirty="0" err="1" smtClean="0"/>
              <a:t>kms</a:t>
            </a:r>
            <a:r>
              <a:rPr lang="en-US" dirty="0" smtClean="0"/>
              <a:t> of the insured premises</a:t>
            </a:r>
            <a:endParaRPr lang="en-US" dirty="0"/>
          </a:p>
        </p:txBody>
      </p:sp>
      <p:sp>
        <p:nvSpPr>
          <p:cNvPr id="5" name="Text Placeholder 4"/>
          <p:cNvSpPr>
            <a:spLocks noGrp="1"/>
          </p:cNvSpPr>
          <p:nvPr>
            <p:ph type="body" sz="quarter" idx="15"/>
          </p:nvPr>
        </p:nvSpPr>
        <p:spPr/>
        <p:txBody>
          <a:bodyPr/>
          <a:lstStyle/>
          <a:p>
            <a:endParaRPr lang="en-US"/>
          </a:p>
        </p:txBody>
      </p:sp>
      <p:pic>
        <p:nvPicPr>
          <p:cNvPr id="23556" name="Picture 4" descr="http://puchkov.net/img/wysiwy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2285999"/>
            <a:ext cx="2462212" cy="378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7185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Any electrical machines</a:t>
            </a:r>
          </a:p>
          <a:p>
            <a:pPr marL="285750" indent="-285750">
              <a:buFont typeface="Arial" pitchFamily="34" charset="0"/>
              <a:buChar char="•"/>
            </a:pPr>
            <a:r>
              <a:rPr lang="en-US" dirty="0" smtClean="0"/>
              <a:t>Theft from Car ( other than properly secured)</a:t>
            </a:r>
          </a:p>
          <a:p>
            <a:pPr marL="285750" indent="-285750">
              <a:buFont typeface="Arial" pitchFamily="34" charset="0"/>
              <a:buChar char="•"/>
            </a:pPr>
            <a:r>
              <a:rPr lang="en-US" dirty="0" smtClean="0"/>
              <a:t>Under contract of </a:t>
            </a:r>
            <a:r>
              <a:rPr lang="en-US" dirty="0" err="1" smtClean="0"/>
              <a:t>affreightment</a:t>
            </a:r>
            <a:r>
              <a:rPr lang="en-US" dirty="0" smtClean="0"/>
              <a:t> in a carrier</a:t>
            </a:r>
          </a:p>
          <a:p>
            <a:pPr marL="285750" indent="-285750">
              <a:buFont typeface="Arial" pitchFamily="34" charset="0"/>
              <a:buChar char="•"/>
            </a:pPr>
            <a:r>
              <a:rPr lang="en-US" dirty="0" err="1" smtClean="0"/>
              <a:t>Jewellery</a:t>
            </a:r>
            <a:r>
              <a:rPr lang="en-US" dirty="0" smtClean="0"/>
              <a:t>, valuables, Cash, </a:t>
            </a:r>
            <a:r>
              <a:rPr lang="en-US" dirty="0" err="1" smtClean="0"/>
              <a:t>Cheques</a:t>
            </a:r>
            <a:endParaRPr lang="en-US" dirty="0" smtClean="0"/>
          </a:p>
          <a:p>
            <a:pPr marL="285750" indent="-285750">
              <a:buFont typeface="Arial" pitchFamily="34" charset="0"/>
              <a:buChar char="•"/>
            </a:pPr>
            <a:r>
              <a:rPr lang="en-US" dirty="0" smtClean="0"/>
              <a:t>Mobiles, Laptops</a:t>
            </a:r>
          </a:p>
          <a:p>
            <a:pPr marL="285750" indent="-285750">
              <a:buFont typeface="Arial" pitchFamily="34" charset="0"/>
              <a:buChar char="•"/>
            </a:pPr>
            <a:r>
              <a:rPr lang="en-US" dirty="0" smtClean="0"/>
              <a:t>Loose articles like umbrella, handbags</a:t>
            </a:r>
            <a:endParaRPr lang="en-US" dirty="0"/>
          </a:p>
        </p:txBody>
      </p:sp>
      <p:sp>
        <p:nvSpPr>
          <p:cNvPr id="5" name="Text Placeholder 4"/>
          <p:cNvSpPr>
            <a:spLocks noGrp="1"/>
          </p:cNvSpPr>
          <p:nvPr>
            <p:ph type="body" sz="quarter" idx="15"/>
          </p:nvPr>
        </p:nvSpPr>
        <p:spPr/>
        <p:txBody>
          <a:bodyPr/>
          <a:lstStyle/>
          <a:p>
            <a:endParaRPr lang="en-US"/>
          </a:p>
        </p:txBody>
      </p:sp>
      <p:pic>
        <p:nvPicPr>
          <p:cNvPr id="6" name="Picture 2" descr="http://www.airnewzealand.co.nz/assets/Non-landing-page-tiles/excess-baggage-275x170.jpg?r=778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18786"/>
            <a:ext cx="3999490" cy="247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2215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Plate Glass</a:t>
            </a:r>
            <a:endParaRPr lang="en-US" dirty="0"/>
          </a:p>
        </p:txBody>
      </p:sp>
      <p:sp>
        <p:nvSpPr>
          <p:cNvPr id="6" name="Subtitle 5"/>
          <p:cNvSpPr>
            <a:spLocks noGrp="1"/>
          </p:cNvSpPr>
          <p:nvPr>
            <p:ph type="subTitle" idx="13"/>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Accidental Loss or damage to Plate Glass</a:t>
            </a:r>
          </a:p>
          <a:p>
            <a:endParaRPr lang="en-US" dirty="0" smtClean="0"/>
          </a:p>
          <a:p>
            <a:endParaRPr lang="en-US" dirty="0"/>
          </a:p>
          <a:p>
            <a:r>
              <a:rPr lang="en-US" dirty="0" smtClean="0"/>
              <a:t>Reasonable cost for erecting any temporary boarding subject to maximum of Rs.5000</a:t>
            </a:r>
          </a:p>
          <a:p>
            <a:endParaRPr lang="en-US" dirty="0"/>
          </a:p>
          <a:p>
            <a:r>
              <a:rPr lang="en-US" dirty="0" smtClean="0"/>
              <a:t>Deductible of 5% of claim amount or Rs.2500 is applicable</a:t>
            </a:r>
            <a:endParaRPr lang="en-US" dirty="0"/>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endParaRPr lang="en-US"/>
          </a:p>
        </p:txBody>
      </p:sp>
      <p:pic>
        <p:nvPicPr>
          <p:cNvPr id="25602" name="Picture 2" descr="http://3.bp.blogspot.com/_zS2JDRBdNzk/S12ZSAizndI/AAAAAAAAA78/_JSDwY9K_Fg/s400/Associations%2520Picture%2520of%2520glass%2520buil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117" y="1600200"/>
            <a:ext cx="295008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6007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Alteration, removal or repair of plate glass</a:t>
            </a:r>
          </a:p>
          <a:p>
            <a:pPr marL="285750" indent="-285750">
              <a:buFont typeface="Arial" pitchFamily="34" charset="0"/>
              <a:buChar char="•"/>
            </a:pPr>
            <a:r>
              <a:rPr lang="en-US" dirty="0" smtClean="0"/>
              <a:t>Breakage of lettering unaccompanied by breaking of plate glass</a:t>
            </a:r>
          </a:p>
          <a:p>
            <a:pPr marL="285750" indent="-285750">
              <a:buFont typeface="Arial" pitchFamily="34" charset="0"/>
              <a:buChar char="•"/>
            </a:pPr>
            <a:r>
              <a:rPr lang="en-US" dirty="0" smtClean="0"/>
              <a:t>Consequential damage</a:t>
            </a:r>
          </a:p>
          <a:p>
            <a:endParaRPr lang="en-US" dirty="0"/>
          </a:p>
          <a:p>
            <a:endParaRPr lang="en-US" dirty="0"/>
          </a:p>
        </p:txBody>
      </p:sp>
      <p:sp>
        <p:nvSpPr>
          <p:cNvPr id="5" name="Text Placeholder 4"/>
          <p:cNvSpPr>
            <a:spLocks noGrp="1"/>
          </p:cNvSpPr>
          <p:nvPr>
            <p:ph type="body" sz="quarter" idx="15"/>
          </p:nvPr>
        </p:nvSpPr>
        <p:spPr/>
        <p:txBody>
          <a:bodyPr/>
          <a:lstStyle/>
          <a:p>
            <a:endParaRPr lang="en-US"/>
          </a:p>
        </p:txBody>
      </p:sp>
      <p:pic>
        <p:nvPicPr>
          <p:cNvPr id="27650" name="Picture 2" descr="http://insuresmartsolutions.com/images/s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00400"/>
            <a:ext cx="3803073" cy="287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0152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Product Details</a:t>
            </a:r>
            <a:endParaRPr lang="en-US" dirty="0"/>
          </a:p>
        </p:txBody>
      </p:sp>
      <p:pic>
        <p:nvPicPr>
          <p:cNvPr id="39938" name="Picture 2" descr="https://d13yacurqjgara.cloudfront.net/users/206733/screenshots/1113489/icon-audi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19400"/>
            <a:ext cx="4368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79278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Money Insurance</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Wingdings" pitchFamily="2" charset="2"/>
              <a:buChar char="ü"/>
            </a:pPr>
            <a:r>
              <a:rPr lang="en-US" dirty="0" smtClean="0"/>
              <a:t>Transit between the premises and back(including ATMs) and vice versa</a:t>
            </a:r>
          </a:p>
          <a:p>
            <a:pPr marL="285750" indent="-285750">
              <a:buFont typeface="Wingdings" pitchFamily="2" charset="2"/>
              <a:buChar char="ü"/>
            </a:pPr>
            <a:endParaRPr lang="en-US" dirty="0" smtClean="0"/>
          </a:p>
          <a:p>
            <a:pPr marL="285750" indent="-285750">
              <a:buFont typeface="Wingdings" pitchFamily="2" charset="2"/>
              <a:buChar char="ü"/>
            </a:pPr>
            <a:r>
              <a:rPr lang="en-US" dirty="0" smtClean="0"/>
              <a:t>Burglary/house breaking of money in Safe, steel </a:t>
            </a:r>
            <a:r>
              <a:rPr lang="en-US" dirty="0" err="1" smtClean="0"/>
              <a:t>cubboards</a:t>
            </a:r>
            <a:r>
              <a:rPr lang="en-US" dirty="0" smtClean="0"/>
              <a:t>, Cash box (lock &amp; Key)</a:t>
            </a:r>
          </a:p>
          <a:p>
            <a:pPr marL="285750" indent="-285750">
              <a:buFont typeface="Wingdings" pitchFamily="2" charset="2"/>
              <a:buChar char="ü"/>
            </a:pPr>
            <a:endParaRPr lang="en-US" dirty="0" smtClean="0"/>
          </a:p>
          <a:p>
            <a:pPr marL="285750" indent="-285750">
              <a:buFont typeface="Wingdings" pitchFamily="2" charset="2"/>
              <a:buChar char="ü"/>
            </a:pPr>
            <a:r>
              <a:rPr lang="en-US" dirty="0" smtClean="0"/>
              <a:t>Loss of money in the Cashier’s till during business hours under assault or violence</a:t>
            </a:r>
          </a:p>
          <a:p>
            <a:pPr marL="285750" indent="-285750">
              <a:buFont typeface="Wingdings" pitchFamily="2" charset="2"/>
              <a:buChar char="ü"/>
            </a:pPr>
            <a:endParaRPr lang="en-US" dirty="0" smtClean="0"/>
          </a:p>
          <a:p>
            <a:endParaRPr lang="en-US" dirty="0"/>
          </a:p>
        </p:txBody>
      </p:sp>
      <p:sp>
        <p:nvSpPr>
          <p:cNvPr id="5" name="Text Placeholder 4"/>
          <p:cNvSpPr>
            <a:spLocks noGrp="1"/>
          </p:cNvSpPr>
          <p:nvPr>
            <p:ph type="body" sz="quarter" idx="15"/>
          </p:nvPr>
        </p:nvSpPr>
        <p:spPr/>
        <p:txBody>
          <a:bodyPr/>
          <a:lstStyle/>
          <a:p>
            <a:endParaRPr lang="en-US"/>
          </a:p>
        </p:txBody>
      </p:sp>
      <p:pic>
        <p:nvPicPr>
          <p:cNvPr id="28674" name="Picture 2" descr="http://www.stblr.com/yahoo_site_admin/assets/images/Money.120193229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3311506"/>
            <a:ext cx="4724400" cy="324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22787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Fidelity Guarantee</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Loss due to fraud / dishonesty / fraudulence caused by Permanent salaried employees in the premise and discovered within 3 months of the dismissal, expiry of the policy.</a:t>
            </a:r>
          </a:p>
          <a:p>
            <a:endParaRPr lang="en-US" dirty="0"/>
          </a:p>
          <a:p>
            <a:endParaRPr lang="en-US" dirty="0"/>
          </a:p>
        </p:txBody>
      </p:sp>
      <p:sp>
        <p:nvSpPr>
          <p:cNvPr id="5" name="Text Placeholder 4"/>
          <p:cNvSpPr>
            <a:spLocks noGrp="1"/>
          </p:cNvSpPr>
          <p:nvPr>
            <p:ph type="body" sz="quarter" idx="15"/>
          </p:nvPr>
        </p:nvSpPr>
        <p:spPr/>
        <p:txBody>
          <a:bodyPr/>
          <a:lstStyle/>
          <a:p>
            <a:endParaRPr lang="en-US"/>
          </a:p>
        </p:txBody>
      </p:sp>
      <p:pic>
        <p:nvPicPr>
          <p:cNvPr id="9220" name="Picture 4" descr="http://www.flat-living.co.uk/images/pages/page1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486460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1269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Pedal Cycle</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Repair or replacement cost for Pedal Cycle</a:t>
            </a:r>
          </a:p>
          <a:p>
            <a:endParaRPr lang="en-US" dirty="0"/>
          </a:p>
          <a:p>
            <a:r>
              <a:rPr lang="en-US" dirty="0" smtClean="0"/>
              <a:t>Legal liability to pay for litigation expenses, compensation for accidental damage to property, bodily injury or death other than the family, </a:t>
            </a:r>
            <a:r>
              <a:rPr lang="en-US" dirty="0" err="1" smtClean="0"/>
              <a:t>upto</a:t>
            </a:r>
            <a:r>
              <a:rPr lang="en-US" dirty="0" smtClean="0"/>
              <a:t> a limit of Rs.30,000</a:t>
            </a:r>
          </a:p>
          <a:p>
            <a:endParaRPr lang="en-US" dirty="0"/>
          </a:p>
          <a:p>
            <a:endParaRPr lang="en-US" dirty="0" smtClean="0"/>
          </a:p>
          <a:p>
            <a:endParaRPr lang="en-US" dirty="0" smtClean="0"/>
          </a:p>
          <a:p>
            <a:endParaRPr lang="en-US" dirty="0"/>
          </a:p>
          <a:p>
            <a:endParaRPr lang="en-US" dirty="0" smtClean="0"/>
          </a:p>
          <a:p>
            <a:endParaRPr lang="en-US" dirty="0"/>
          </a:p>
          <a:p>
            <a:r>
              <a:rPr lang="en-US" dirty="0" smtClean="0"/>
              <a:t> </a:t>
            </a:r>
            <a:endParaRPr lang="en-US" dirty="0"/>
          </a:p>
        </p:txBody>
      </p:sp>
      <p:sp>
        <p:nvSpPr>
          <p:cNvPr id="5" name="Text Placeholder 4"/>
          <p:cNvSpPr>
            <a:spLocks noGrp="1"/>
          </p:cNvSpPr>
          <p:nvPr>
            <p:ph type="body" sz="quarter" idx="15"/>
          </p:nvPr>
        </p:nvSpPr>
        <p:spPr/>
        <p:txBody>
          <a:bodyPr/>
          <a:lstStyle/>
          <a:p>
            <a:endParaRPr lang="en-US"/>
          </a:p>
        </p:txBody>
      </p:sp>
      <p:pic>
        <p:nvPicPr>
          <p:cNvPr id="29698" name="Picture 2" descr="http://www.thehindubusinessline.com/multimedia/dynamic/01354/BL07PANKAJ-INDIA_1354948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95600"/>
            <a:ext cx="588645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20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Neon Sign / Glow sign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Loss or damage to Neon/ Glow sign by</a:t>
            </a:r>
          </a:p>
          <a:p>
            <a:endParaRPr lang="en-US" dirty="0"/>
          </a:p>
          <a:p>
            <a:pPr marL="285750" indent="-285750">
              <a:buFont typeface="Arial" pitchFamily="34" charset="0"/>
              <a:buChar char="•"/>
            </a:pPr>
            <a:r>
              <a:rPr lang="en-US" dirty="0" smtClean="0"/>
              <a:t>Accidental external means</a:t>
            </a:r>
          </a:p>
          <a:p>
            <a:pPr marL="285750" indent="-285750">
              <a:buFont typeface="Arial" pitchFamily="34" charset="0"/>
              <a:buChar char="•"/>
            </a:pPr>
            <a:endParaRPr lang="en-US" dirty="0"/>
          </a:p>
          <a:p>
            <a:pPr marL="285750" indent="-285750">
              <a:buFont typeface="Arial" pitchFamily="34" charset="0"/>
              <a:buChar char="•"/>
            </a:pPr>
            <a:r>
              <a:rPr lang="en-US" dirty="0" smtClean="0"/>
              <a:t>Fire, Lightening, External Explosion, theft</a:t>
            </a:r>
          </a:p>
          <a:p>
            <a:pPr marL="285750" indent="-285750">
              <a:buFont typeface="Arial" pitchFamily="34" charset="0"/>
              <a:buChar char="•"/>
            </a:pPr>
            <a:endParaRPr lang="en-US" dirty="0"/>
          </a:p>
          <a:p>
            <a:pPr marL="285750" indent="-285750">
              <a:buFont typeface="Arial" pitchFamily="34" charset="0"/>
              <a:buChar char="•"/>
            </a:pPr>
            <a:r>
              <a:rPr lang="en-US" dirty="0" smtClean="0"/>
              <a:t>Riot, Strike, Malicious Act or Terrorism</a:t>
            </a:r>
          </a:p>
          <a:p>
            <a:pPr marL="285750" indent="-285750">
              <a:buFont typeface="Arial" pitchFamily="34" charset="0"/>
              <a:buChar char="•"/>
            </a:pPr>
            <a:endParaRPr lang="en-US" dirty="0"/>
          </a:p>
          <a:p>
            <a:pPr marL="285750" indent="-285750">
              <a:buFont typeface="Arial" pitchFamily="34" charset="0"/>
              <a:buChar char="•"/>
            </a:pPr>
            <a:r>
              <a:rPr lang="en-US" dirty="0" smtClean="0"/>
              <a:t>Flood, Inundation, storm, tempest, typhoon, hurricane, tornado or cyclone</a:t>
            </a:r>
          </a:p>
          <a:p>
            <a:pPr marL="285750" indent="-285750">
              <a:buFont typeface="Arial" pitchFamily="34" charset="0"/>
              <a:buChar char="•"/>
            </a:pPr>
            <a:endParaRPr lang="en-US" dirty="0"/>
          </a:p>
          <a:p>
            <a:pPr marL="285750" indent="-285750">
              <a:buFont typeface="Arial" pitchFamily="34" charset="0"/>
              <a:buChar char="•"/>
            </a:pPr>
            <a:r>
              <a:rPr lang="en-US" dirty="0" smtClean="0"/>
              <a:t>Deductible of Rs.1000 applies during claims</a:t>
            </a:r>
            <a:endParaRPr lang="en-US" dirty="0"/>
          </a:p>
        </p:txBody>
      </p:sp>
      <p:sp>
        <p:nvSpPr>
          <p:cNvPr id="5" name="Text Placeholder 4"/>
          <p:cNvSpPr>
            <a:spLocks noGrp="1"/>
          </p:cNvSpPr>
          <p:nvPr>
            <p:ph type="body" sz="quarter" idx="15"/>
          </p:nvPr>
        </p:nvSpPr>
        <p:spPr/>
        <p:txBody>
          <a:bodyPr/>
          <a:lstStyle/>
          <a:p>
            <a:endParaRPr lang="en-US"/>
          </a:p>
        </p:txBody>
      </p:sp>
      <p:pic>
        <p:nvPicPr>
          <p:cNvPr id="30722" name="Picture 2" descr="http://1.bp.blogspot.com/-QEoK_Zyw5DQ/Vjl6X9cAsjI/AAAAAAAADOw/wnGnf73aMZ0/s1600/Neon%2BGlow%2BLED%2BFlex%2BSigns%2B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71600"/>
            <a:ext cx="335711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2352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endParaRPr lang="en-US" dirty="0"/>
          </a:p>
        </p:txBody>
      </p:sp>
      <p:pic>
        <p:nvPicPr>
          <p:cNvPr id="36866" name="Picture 2" descr="https://mustlovejogs.files.wordpress.com/2014/07/lets-rec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7810500" cy="185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56801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What’s </a:t>
            </a:r>
            <a:r>
              <a:rPr lang="en-US" b="1" dirty="0" smtClean="0"/>
              <a:t>Covered</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normAutofit fontScale="92500" lnSpcReduction="10000"/>
          </a:bodyPr>
          <a:lstStyle/>
          <a:p>
            <a:pPr marL="342900" indent="-342900">
              <a:buFont typeface="+mj-lt"/>
              <a:buAutoNum type="arabicPeriod"/>
            </a:pPr>
            <a:r>
              <a:rPr lang="en-US" b="1" dirty="0" smtClean="0"/>
              <a:t>Fire </a:t>
            </a:r>
            <a:r>
              <a:rPr lang="en-US" b="1" dirty="0"/>
              <a:t>and special perils:</a:t>
            </a:r>
            <a:r>
              <a:rPr lang="en-US" dirty="0"/>
              <a:t> Building and contents - Covers the loss or damage to the building and/or contents caused by the risks of fire, lightning, explosion/implosion, aircraft damage, riot, strike and malicious damage, storm, cyclone, typhoon, tempest, hurricane, tornado, flood And inundation, impact damage, subsidence and landslide including rock slide, bursting and/ or overflowing of water tanks, apparatus and pipes, missile testing operations, leakage from automatic sprinkler installations, bush fire, </a:t>
            </a:r>
            <a:r>
              <a:rPr lang="en-US" dirty="0" smtClean="0"/>
              <a:t>earthquake, </a:t>
            </a:r>
            <a:r>
              <a:rPr lang="en-US" dirty="0"/>
              <a:t>terrorism (optional). </a:t>
            </a:r>
          </a:p>
          <a:p>
            <a:pPr marL="342900" indent="-342900">
              <a:buFont typeface="+mj-lt"/>
              <a:buAutoNum type="arabicPeriod"/>
            </a:pPr>
            <a:endParaRPr lang="en-US" b="1" dirty="0" smtClean="0"/>
          </a:p>
          <a:p>
            <a:pPr marL="342900" indent="-342900">
              <a:buFont typeface="+mj-lt"/>
              <a:buAutoNum type="arabicPeriod"/>
            </a:pPr>
            <a:r>
              <a:rPr lang="en-US" b="1" dirty="0" smtClean="0"/>
              <a:t>Burglary </a:t>
            </a:r>
            <a:r>
              <a:rPr lang="en-US" b="1" dirty="0"/>
              <a:t>and Housebreaking:</a:t>
            </a:r>
            <a:r>
              <a:rPr lang="en-US" dirty="0"/>
              <a:t> Provides protection against the loss or damage to the building and/or contents due to the risks of burglary and/or housebreaking. </a:t>
            </a:r>
          </a:p>
          <a:p>
            <a:pPr marL="342900" indent="-342900">
              <a:buFont typeface="+mj-lt"/>
              <a:buAutoNum type="arabicPeriod"/>
            </a:pPr>
            <a:endParaRPr lang="en-US" b="1" dirty="0" smtClean="0"/>
          </a:p>
          <a:p>
            <a:pPr marL="342900" indent="-342900">
              <a:buFont typeface="+mj-lt"/>
              <a:buAutoNum type="arabicPeriod"/>
            </a:pPr>
            <a:r>
              <a:rPr lang="en-US" b="1" dirty="0" smtClean="0"/>
              <a:t>Business </a:t>
            </a:r>
            <a:r>
              <a:rPr lang="en-US" b="1" dirty="0"/>
              <a:t>interruption (fire loss of profit):</a:t>
            </a:r>
            <a:r>
              <a:rPr lang="en-US" dirty="0"/>
              <a:t> Provides cover against the loss of income following the loss or damage by standard fire and special perils. </a:t>
            </a:r>
          </a:p>
          <a:p>
            <a:pPr marL="342900" indent="-342900">
              <a:buFont typeface="+mj-lt"/>
              <a:buAutoNum type="arabicPeriod"/>
            </a:pPr>
            <a:endParaRPr lang="en-US" b="1" dirty="0" smtClean="0"/>
          </a:p>
          <a:p>
            <a:pPr marL="342900" indent="-342900">
              <a:buFont typeface="+mj-lt"/>
              <a:buAutoNum type="arabicPeriod"/>
            </a:pPr>
            <a:r>
              <a:rPr lang="en-US" b="1" dirty="0" smtClean="0"/>
              <a:t>Electrical </a:t>
            </a:r>
            <a:r>
              <a:rPr lang="en-US" b="1" dirty="0"/>
              <a:t>and mechanical appliances:</a:t>
            </a:r>
            <a:r>
              <a:rPr lang="en-US" dirty="0"/>
              <a:t> Protects electrical and mechanical appliances in the Shop premises against any accidental mechanical or electrical breakdown of such appliances.</a:t>
            </a:r>
          </a:p>
          <a:p>
            <a:pPr marL="342900" indent="-342900">
              <a:buFont typeface="+mj-lt"/>
              <a:buAutoNum type="arabicPeriod"/>
            </a:pPr>
            <a:endParaRPr lang="en-US" b="1" dirty="0" smtClean="0"/>
          </a:p>
          <a:p>
            <a:pPr marL="342900" indent="-342900">
              <a:buFont typeface="+mj-lt"/>
              <a:buAutoNum type="arabicPeriod"/>
            </a:pPr>
            <a:r>
              <a:rPr lang="en-US" b="1" dirty="0" smtClean="0"/>
              <a:t>Electronic </a:t>
            </a:r>
            <a:r>
              <a:rPr lang="en-US" b="1" dirty="0" err="1"/>
              <a:t>Equipments</a:t>
            </a:r>
            <a:r>
              <a:rPr lang="en-US" b="1" dirty="0"/>
              <a:t>:</a:t>
            </a:r>
            <a:r>
              <a:rPr lang="en-US" dirty="0"/>
              <a:t> Protects electronic equipment’s in the Shop premises against any losses or damages caused by any unforeseen and sudden physical events</a:t>
            </a:r>
            <a:r>
              <a:rPr lang="en-US" dirty="0" smtClean="0"/>
              <a:t>.</a:t>
            </a:r>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98110282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What’s Covered</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normAutofit fontScale="92500"/>
          </a:bodyPr>
          <a:lstStyle/>
          <a:p>
            <a:pPr marL="342900" indent="-342900">
              <a:buFont typeface="+mj-lt"/>
              <a:buAutoNum type="arabicPeriod"/>
            </a:pPr>
            <a:r>
              <a:rPr lang="en-US" b="1" dirty="0"/>
              <a:t>Portable equipment:</a:t>
            </a:r>
            <a:r>
              <a:rPr lang="en-US" dirty="0"/>
              <a:t> Covers the loss or damage to portable equipment’s like laptops by fire, riot and strike, theft or any accidental external means or from any fortuitous causes. </a:t>
            </a:r>
          </a:p>
          <a:p>
            <a:pPr marL="342900" indent="-342900">
              <a:buFont typeface="+mj-lt"/>
              <a:buAutoNum type="arabicPeriod"/>
            </a:pPr>
            <a:endParaRPr lang="en-US" b="1" dirty="0" smtClean="0"/>
          </a:p>
          <a:p>
            <a:pPr marL="342900" indent="-342900">
              <a:buFont typeface="+mj-lt"/>
              <a:buAutoNum type="arabicPeriod"/>
            </a:pPr>
            <a:r>
              <a:rPr lang="en-US" b="1" dirty="0" smtClean="0"/>
              <a:t>Money </a:t>
            </a:r>
            <a:r>
              <a:rPr lang="en-US" b="1" dirty="0"/>
              <a:t>(money in transit /money in safe / money in counter):</a:t>
            </a:r>
            <a:r>
              <a:rPr lang="en-US" dirty="0"/>
              <a:t> In business, transferring the money from one place to another often causes anxiety for everyone. Losses during-money in transit between the insured premises and specified bank and vice versa, money in safe, money in counter are covered.</a:t>
            </a:r>
          </a:p>
          <a:p>
            <a:pPr marL="342900" indent="-342900">
              <a:buFont typeface="+mj-lt"/>
              <a:buAutoNum type="arabicPeriod"/>
            </a:pPr>
            <a:endParaRPr lang="en-US" b="1" dirty="0" smtClean="0"/>
          </a:p>
          <a:p>
            <a:pPr marL="342900" indent="-342900">
              <a:buFont typeface="+mj-lt"/>
              <a:buAutoNum type="arabicPeriod"/>
            </a:pPr>
            <a:r>
              <a:rPr lang="en-US" b="1" dirty="0" smtClean="0"/>
              <a:t>Public </a:t>
            </a:r>
            <a:r>
              <a:rPr lang="en-US" b="1" dirty="0"/>
              <a:t>liability:</a:t>
            </a:r>
            <a:r>
              <a:rPr lang="en-US" dirty="0"/>
              <a:t> Any claims arising out of the third parties bodily injury or property damage occurring in your premises will be covered.</a:t>
            </a:r>
          </a:p>
          <a:p>
            <a:pPr marL="342900" indent="-342900">
              <a:buFont typeface="+mj-lt"/>
              <a:buAutoNum type="arabicPeriod"/>
            </a:pPr>
            <a:endParaRPr lang="en-US" b="1" dirty="0" smtClean="0"/>
          </a:p>
          <a:p>
            <a:pPr marL="342900" indent="-342900">
              <a:buFont typeface="+mj-lt"/>
              <a:buAutoNum type="arabicPeriod"/>
            </a:pPr>
            <a:r>
              <a:rPr lang="en-US" b="1" dirty="0" smtClean="0"/>
              <a:t>Workmen </a:t>
            </a:r>
            <a:r>
              <a:rPr lang="en-US" b="1" dirty="0"/>
              <a:t>compensation:</a:t>
            </a:r>
            <a:r>
              <a:rPr lang="en-US" dirty="0"/>
              <a:t> Protects you from the liability towards your workmen under the Workmen Compensation Act, fatal accidents act and at Common Law.</a:t>
            </a:r>
          </a:p>
          <a:p>
            <a:pPr marL="342900" indent="-342900">
              <a:buFont typeface="+mj-lt"/>
              <a:buAutoNum type="arabicPeriod"/>
            </a:pPr>
            <a:endParaRPr lang="en-US" b="1" dirty="0" smtClean="0"/>
          </a:p>
          <a:p>
            <a:pPr marL="342900" indent="-342900">
              <a:buFont typeface="+mj-lt"/>
              <a:buAutoNum type="arabicPeriod"/>
            </a:pPr>
            <a:r>
              <a:rPr lang="en-US" b="1" dirty="0" smtClean="0"/>
              <a:t>Personal </a:t>
            </a:r>
            <a:r>
              <a:rPr lang="en-US" b="1" dirty="0"/>
              <a:t>accident:</a:t>
            </a:r>
            <a:r>
              <a:rPr lang="en-US" dirty="0"/>
              <a:t> Covers you or your employees, in case of Accidental Death, Permanent Total Disablement, and Permanent Partial Disablement up to specified limits</a:t>
            </a:r>
            <a:r>
              <a:rPr lang="en-US" dirty="0" smtClean="0"/>
              <a:t>.</a:t>
            </a:r>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2442851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What’s Covered</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normAutofit lnSpcReduction="10000"/>
          </a:bodyPr>
          <a:lstStyle/>
          <a:p>
            <a:pPr marL="342900" indent="-342900">
              <a:buFont typeface="+mj-lt"/>
              <a:buAutoNum type="arabicPeriod"/>
            </a:pPr>
            <a:r>
              <a:rPr lang="en-US" b="1" dirty="0"/>
              <a:t>Neon sign / glow sign:</a:t>
            </a:r>
            <a:r>
              <a:rPr lang="en-US" dirty="0"/>
              <a:t> Covers accidental damage to neon sign / glow sign by fire, lightening, external explosion, theft, riots, strike and natural calamities, accidental external means.</a:t>
            </a:r>
          </a:p>
          <a:p>
            <a:pPr marL="342900" indent="-342900">
              <a:buFont typeface="+mj-lt"/>
              <a:buAutoNum type="arabicPeriod"/>
            </a:pPr>
            <a:endParaRPr lang="en-US" b="1" dirty="0" smtClean="0"/>
          </a:p>
          <a:p>
            <a:pPr marL="342900" indent="-342900">
              <a:buFont typeface="+mj-lt"/>
              <a:buAutoNum type="arabicPeriod"/>
            </a:pPr>
            <a:r>
              <a:rPr lang="en-US" b="1" dirty="0" smtClean="0"/>
              <a:t>Fixed </a:t>
            </a:r>
            <a:r>
              <a:rPr lang="en-US" b="1" dirty="0"/>
              <a:t>plate glass:</a:t>
            </a:r>
            <a:r>
              <a:rPr lang="en-US" dirty="0"/>
              <a:t> Covers accidental damages to fixed plate glass, frames, and frameworks.</a:t>
            </a:r>
          </a:p>
          <a:p>
            <a:pPr marL="342900" indent="-342900">
              <a:buFont typeface="+mj-lt"/>
              <a:buAutoNum type="arabicPeriod"/>
            </a:pPr>
            <a:endParaRPr lang="en-US" b="1" dirty="0" smtClean="0"/>
          </a:p>
          <a:p>
            <a:pPr marL="342900" indent="-342900">
              <a:buFont typeface="+mj-lt"/>
              <a:buAutoNum type="arabicPeriod"/>
            </a:pPr>
            <a:r>
              <a:rPr lang="en-US" b="1" dirty="0" smtClean="0"/>
              <a:t>Baggage</a:t>
            </a:r>
            <a:r>
              <a:rPr lang="en-US" b="1" dirty="0"/>
              <a:t>:</a:t>
            </a:r>
            <a:r>
              <a:rPr lang="en-US" dirty="0"/>
              <a:t> Covers accidental loss of your personal baggage while traveling anywhere in India beyond 25 km radius of the insured premises.</a:t>
            </a:r>
          </a:p>
          <a:p>
            <a:pPr marL="342900" indent="-342900">
              <a:buFont typeface="+mj-lt"/>
              <a:buAutoNum type="arabicPeriod"/>
            </a:pPr>
            <a:endParaRPr lang="en-US" b="1" dirty="0" smtClean="0"/>
          </a:p>
          <a:p>
            <a:pPr marL="342900" indent="-342900">
              <a:buFont typeface="+mj-lt"/>
              <a:buAutoNum type="arabicPeriod"/>
            </a:pPr>
            <a:r>
              <a:rPr lang="en-US" b="1" dirty="0" smtClean="0"/>
              <a:t>Pedal </a:t>
            </a:r>
            <a:r>
              <a:rPr lang="en-US" b="1" dirty="0"/>
              <a:t>cycle:</a:t>
            </a:r>
            <a:r>
              <a:rPr lang="en-US" dirty="0"/>
              <a:t> Covers the repair or replacement costs in respect of the pedal cycle caused by any unforeseen, accidental and sudden physical loss.</a:t>
            </a:r>
          </a:p>
          <a:p>
            <a:pPr marL="342900" indent="-342900">
              <a:buFont typeface="+mj-lt"/>
              <a:buAutoNum type="arabicPeriod"/>
            </a:pPr>
            <a:endParaRPr lang="en-US" b="1" dirty="0" smtClean="0"/>
          </a:p>
          <a:p>
            <a:pPr marL="342900" indent="-342900">
              <a:buFont typeface="+mj-lt"/>
              <a:buAutoNum type="arabicPeriod"/>
            </a:pPr>
            <a:r>
              <a:rPr lang="en-US" b="1" dirty="0" smtClean="0"/>
              <a:t>Infidelity </a:t>
            </a:r>
            <a:r>
              <a:rPr lang="en-US" b="1" dirty="0"/>
              <a:t>/ dishonesty of employee:</a:t>
            </a:r>
            <a:r>
              <a:rPr lang="en-US" dirty="0"/>
              <a:t> Employees are our greatest assets. Yet you face instances where your employees cheat you. Any direct loss caused by acts of frauds committed by any salaried employee in the insured premises are covered.</a:t>
            </a:r>
          </a:p>
          <a:p>
            <a:endParaRPr lang="en-US" dirty="0"/>
          </a:p>
          <a:p>
            <a:endParaRPr lang="en-US" dirty="0"/>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29307104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What's Not </a:t>
            </a:r>
            <a:r>
              <a:rPr lang="en-US" b="1" dirty="0" smtClean="0"/>
              <a:t>Covered</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Loss </a:t>
            </a:r>
            <a:r>
              <a:rPr lang="en-US" dirty="0"/>
              <a:t>or damage caused by depreciation or wear and tear.</a:t>
            </a:r>
          </a:p>
          <a:p>
            <a:pPr marL="285750" indent="-285750">
              <a:buFont typeface="Arial" pitchFamily="34" charset="0"/>
              <a:buChar char="•"/>
            </a:pPr>
            <a:r>
              <a:rPr lang="en-US" dirty="0"/>
              <a:t>Consequential losses.</a:t>
            </a:r>
          </a:p>
          <a:p>
            <a:pPr marL="285750" indent="-285750">
              <a:buFont typeface="Arial" pitchFamily="34" charset="0"/>
              <a:buChar char="•"/>
            </a:pPr>
            <a:r>
              <a:rPr lang="en-US" dirty="0"/>
              <a:t>Loss or damage to property by pollution or contamination.</a:t>
            </a:r>
          </a:p>
          <a:p>
            <a:pPr marL="285750" indent="-285750">
              <a:buFont typeface="Arial" pitchFamily="34" charset="0"/>
              <a:buChar char="•"/>
            </a:pPr>
            <a:r>
              <a:rPr lang="en-US" dirty="0"/>
              <a:t>War and nuclear perils.</a:t>
            </a:r>
          </a:p>
          <a:p>
            <a:endParaRPr lang="en-US" dirty="0"/>
          </a:p>
        </p:txBody>
      </p:sp>
      <p:sp>
        <p:nvSpPr>
          <p:cNvPr id="5" name="Text Placeholder 4"/>
          <p:cNvSpPr>
            <a:spLocks noGrp="1"/>
          </p:cNvSpPr>
          <p:nvPr>
            <p:ph type="body" sz="quarter" idx="15"/>
          </p:nvPr>
        </p:nvSpPr>
        <p:spPr/>
        <p:txBody>
          <a:bodyPr/>
          <a:lstStyle/>
          <a:p>
            <a:endParaRPr lang="en-US"/>
          </a:p>
        </p:txBody>
      </p:sp>
      <p:pic>
        <p:nvPicPr>
          <p:cNvPr id="37890" name="Picture 2" descr="http://www.talglobal.com/wp-content/uploads/2012/11/protection_service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5600"/>
            <a:ext cx="3429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69878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r>
              <a:rPr lang="en-US" dirty="0" smtClean="0"/>
              <a:t>Underwriting Guidelines</a:t>
            </a:r>
            <a:endParaRPr lang="en-US" dirty="0"/>
          </a:p>
        </p:txBody>
      </p:sp>
      <p:pic>
        <p:nvPicPr>
          <p:cNvPr id="38916" name="Picture 4" descr="http://ermnavigator.com/images/untitsuble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4343400" cy="335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16686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Protection of your Assets- Standard Fire &amp; Special Perils </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Buildings</a:t>
            </a:r>
          </a:p>
          <a:p>
            <a:endParaRPr lang="en-US" dirty="0"/>
          </a:p>
          <a:p>
            <a:r>
              <a:rPr lang="en-US" dirty="0" smtClean="0"/>
              <a:t>Contents (excluding Valuables)</a:t>
            </a:r>
            <a:endParaRPr lang="en-US" dirty="0"/>
          </a:p>
        </p:txBody>
      </p:sp>
      <p:sp>
        <p:nvSpPr>
          <p:cNvPr id="5" name="Text Placeholder 4"/>
          <p:cNvSpPr>
            <a:spLocks noGrp="1"/>
          </p:cNvSpPr>
          <p:nvPr>
            <p:ph type="body" sz="quarter" idx="15"/>
          </p:nvPr>
        </p:nvSpPr>
        <p:spPr/>
        <p:txBody>
          <a:bodyPr/>
          <a:lstStyle/>
          <a:p>
            <a:endParaRPr lang="en-US"/>
          </a:p>
        </p:txBody>
      </p:sp>
      <p:pic>
        <p:nvPicPr>
          <p:cNvPr id="3074" name="Picture 2" descr="http://licindiadelhincr.com/images/ser-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496" y="2895600"/>
            <a:ext cx="5608704" cy="31471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3.imimg.com/data3/LB/KO/MY-4025854/shopkeeper-s-insurance-policy-service-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591050"/>
            <a:ext cx="14287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activerain.com/image_store/uploads/6/4/7/5/8/ar1303234973857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4" y="2947121"/>
            <a:ext cx="44577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00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basic criteria for </a:t>
            </a:r>
            <a:r>
              <a:rPr lang="en-US" b="1" dirty="0" smtClean="0"/>
              <a:t>acceptance are</a:t>
            </a:r>
            <a:r>
              <a:rPr lang="en-US" b="1" dirty="0"/>
              <a:t/>
            </a:r>
            <a:br>
              <a:rPr lang="en-US" b="1" dirty="0"/>
            </a:b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normAutofit fontScale="92500" lnSpcReduction="10000"/>
          </a:bodyPr>
          <a:lstStyle/>
          <a:p>
            <a:r>
              <a:rPr lang="en-US" dirty="0" smtClean="0"/>
              <a:t>1</a:t>
            </a:r>
            <a:r>
              <a:rPr lang="en-US" dirty="0"/>
              <a:t>. The construction type of shop should be Class A (Brick wall in RCC framework) and no </a:t>
            </a:r>
            <a:r>
              <a:rPr lang="en-US" dirty="0" err="1"/>
              <a:t>kutcha</a:t>
            </a:r>
            <a:endParaRPr lang="en-US" dirty="0"/>
          </a:p>
          <a:p>
            <a:r>
              <a:rPr lang="en-US" dirty="0"/>
              <a:t>construction is allowed.</a:t>
            </a:r>
          </a:p>
          <a:p>
            <a:r>
              <a:rPr lang="en-US" dirty="0"/>
              <a:t>2. This policy is designed mainly for shops covering building and /or Contents of shop only. Any</a:t>
            </a:r>
          </a:p>
          <a:p>
            <a:r>
              <a:rPr lang="en-US" dirty="0"/>
              <a:t>separate storage not in the premises of shop but belonging to shop owner / Proposer to be</a:t>
            </a:r>
          </a:p>
          <a:p>
            <a:r>
              <a:rPr lang="en-US" dirty="0"/>
              <a:t>referred to local / zonal underwriter for approval.</a:t>
            </a:r>
          </a:p>
          <a:p>
            <a:r>
              <a:rPr lang="en-US" dirty="0"/>
              <a:t>3. Shop should not be situated in basement.</a:t>
            </a:r>
          </a:p>
          <a:p>
            <a:r>
              <a:rPr lang="en-US" dirty="0"/>
              <a:t>4. No manufacturing / Repair work should be carried out in the shop premises.</a:t>
            </a:r>
          </a:p>
          <a:p>
            <a:r>
              <a:rPr lang="en-US" dirty="0"/>
              <a:t>5. Shop should not be silent (closed) in nature.</a:t>
            </a:r>
          </a:p>
          <a:p>
            <a:r>
              <a:rPr lang="en-US" dirty="0"/>
              <a:t>6. Shop should not be situated in low laying area and having past flood loss history.</a:t>
            </a:r>
          </a:p>
          <a:p>
            <a:r>
              <a:rPr lang="en-US" dirty="0"/>
              <a:t>7. Proposal form with clear and complete details such as coverage, sum insured limits and duly</a:t>
            </a:r>
          </a:p>
          <a:p>
            <a:r>
              <a:rPr lang="en-US" dirty="0"/>
              <a:t>signed by Proposer / Shopkeeper.</a:t>
            </a:r>
          </a:p>
          <a:p>
            <a:r>
              <a:rPr lang="en-US" dirty="0"/>
              <a:t>8. Burglary sum insured should be identical to total sum insured of content under section I and</a:t>
            </a:r>
          </a:p>
          <a:p>
            <a:r>
              <a:rPr lang="en-US" dirty="0"/>
              <a:t>first loss limit to be clearly mentioned in customized proposals.</a:t>
            </a:r>
          </a:p>
          <a:p>
            <a:r>
              <a:rPr lang="en-US" dirty="0"/>
              <a:t>9. Minimum 3 sections to be opted and out of that Fire and Burglary section is compulsory.</a:t>
            </a:r>
          </a:p>
          <a:p>
            <a:r>
              <a:rPr lang="en-US" dirty="0"/>
              <a:t>10.No short period policy proposals shall be accepted.</a:t>
            </a:r>
          </a:p>
          <a:p>
            <a:r>
              <a:rPr lang="en-US" dirty="0"/>
              <a:t>11.Equipment age under Electrical and Mechanical appliance and electronic appliances section</a:t>
            </a:r>
          </a:p>
          <a:p>
            <a:r>
              <a:rPr lang="en-US" dirty="0"/>
              <a:t>shall not be more than 7 years.</a:t>
            </a:r>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28829417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Decline List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a:xfrm>
            <a:off x="347663" y="1682750"/>
            <a:ext cx="8391525" cy="4489450"/>
          </a:xfrm>
        </p:spPr>
        <p:txBody>
          <a:bodyPr>
            <a:normAutofit lnSpcReduction="10000"/>
          </a:bodyPr>
          <a:lstStyle/>
          <a:p>
            <a:r>
              <a:rPr lang="en-US" b="1" dirty="0"/>
              <a:t>Shopkeeper Proposal should not be accepted in following cases</a:t>
            </a:r>
          </a:p>
          <a:p>
            <a:r>
              <a:rPr lang="en-US" dirty="0"/>
              <a:t>1. Shop selling solely fire works, Nitrocellulose based product, Paints and Varnishes, Flammable</a:t>
            </a:r>
          </a:p>
          <a:p>
            <a:r>
              <a:rPr lang="en-US" dirty="0"/>
              <a:t>chemicals.</a:t>
            </a:r>
          </a:p>
          <a:p>
            <a:r>
              <a:rPr lang="en-US" dirty="0"/>
              <a:t>2. Shops situated in basement.</a:t>
            </a:r>
          </a:p>
          <a:p>
            <a:r>
              <a:rPr lang="en-US" dirty="0"/>
              <a:t>3. Shops which are closed and no selling activity.</a:t>
            </a:r>
          </a:p>
          <a:p>
            <a:r>
              <a:rPr lang="en-US" dirty="0"/>
              <a:t>4. Shops dealing in Art Works / Painting.</a:t>
            </a:r>
          </a:p>
          <a:p>
            <a:r>
              <a:rPr lang="en-US" dirty="0"/>
              <a:t>5. Jeweler’s Shop.</a:t>
            </a:r>
          </a:p>
          <a:p>
            <a:r>
              <a:rPr lang="en-US" dirty="0"/>
              <a:t>6. Xerox Shop.</a:t>
            </a:r>
          </a:p>
          <a:p>
            <a:r>
              <a:rPr lang="en-US" dirty="0"/>
              <a:t>7. Shops selling seasonal items</a:t>
            </a:r>
            <a:r>
              <a:rPr lang="en-US" dirty="0" smtClean="0"/>
              <a:t>.</a:t>
            </a:r>
          </a:p>
          <a:p>
            <a:endParaRPr lang="en-US" dirty="0"/>
          </a:p>
          <a:p>
            <a:r>
              <a:rPr lang="en-US" b="1" dirty="0"/>
              <a:t>Following will not be covered in shopkeeper policy.</a:t>
            </a:r>
          </a:p>
          <a:p>
            <a:r>
              <a:rPr lang="en-US" dirty="0"/>
              <a:t>1. Valuables / </a:t>
            </a:r>
            <a:r>
              <a:rPr lang="en-US" dirty="0" err="1"/>
              <a:t>Jewellery</a:t>
            </a:r>
            <a:r>
              <a:rPr lang="en-US" dirty="0"/>
              <a:t> under any section of policy.</a:t>
            </a:r>
          </a:p>
          <a:p>
            <a:r>
              <a:rPr lang="en-US" dirty="0"/>
              <a:t>2. Cash other than Money section.</a:t>
            </a:r>
          </a:p>
          <a:p>
            <a:r>
              <a:rPr lang="en-US" dirty="0"/>
              <a:t>3. Commission Agents / Sales Person on the fields are not covered under fidelity section.</a:t>
            </a:r>
          </a:p>
          <a:p>
            <a:r>
              <a:rPr lang="en-US" dirty="0"/>
              <a:t>4. Photocopier / Image Processing machines</a:t>
            </a:r>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13225474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312883290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814"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13" name="Rectangle 3"/>
          <p:cNvSpPr>
            <a:spLocks noChangeArrowheads="1"/>
          </p:cNvSpPr>
          <p:nvPr/>
        </p:nvSpPr>
        <p:spPr bwMode="auto">
          <a:xfrm>
            <a:off x="457200" y="1143000"/>
            <a:ext cx="8077200" cy="4247317"/>
          </a:xfrm>
          <a:prstGeom prst="rect">
            <a:avLst/>
          </a:prstGeom>
          <a:ln>
            <a:solidFill>
              <a:schemeClr val="bg1"/>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marL="285750" indent="-285750">
              <a:buFont typeface="Arial" pitchFamily="34" charset="0"/>
              <a:buChar char="•"/>
              <a:defRPr/>
            </a:pPr>
            <a:r>
              <a:rPr lang="en-US" altLang="ja-JP" dirty="0">
                <a:ea typeface="ＭＳ Ｐゴシック" pitchFamily="34" charset="-128"/>
              </a:rPr>
              <a:t>If the shop premises had previous loss / claim history under any section.</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Rent for alternate accommodation extension under Section I.</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Tenants fire legal liability extension under section I.</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If there is business interruption coverage required.</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If there is proposal exceeding predefined limits under one or more section as below.</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If any terms and conditions not defined or not within the shopkeeper underwriting guidelines.</a:t>
            </a:r>
          </a:p>
          <a:p>
            <a:pPr marL="285750" indent="-285750">
              <a:buFont typeface="Arial" pitchFamily="34" charset="0"/>
              <a:buChar char="•"/>
              <a:defRPr/>
            </a:pPr>
            <a:endParaRPr lang="en-US" altLang="ja-JP" dirty="0">
              <a:ea typeface="ＭＳ Ｐゴシック" pitchFamily="34" charset="-128"/>
            </a:endParaRPr>
          </a:p>
          <a:p>
            <a:pPr marL="285750" indent="-285750">
              <a:buFont typeface="Arial" pitchFamily="34" charset="0"/>
              <a:buChar char="•"/>
              <a:defRPr/>
            </a:pPr>
            <a:r>
              <a:rPr lang="en-US" altLang="ja-JP" dirty="0">
                <a:ea typeface="ＭＳ Ｐゴシック" pitchFamily="34" charset="-128"/>
              </a:rPr>
              <a:t>If discount exceeds 40% on tariff covers.	</a:t>
            </a:r>
          </a:p>
        </p:txBody>
      </p:sp>
      <p:sp>
        <p:nvSpPr>
          <p:cNvPr id="2" name="Title 1"/>
          <p:cNvSpPr>
            <a:spLocks noGrp="1"/>
          </p:cNvSpPr>
          <p:nvPr>
            <p:ph type="ctrTitle"/>
          </p:nvPr>
        </p:nvSpPr>
        <p:spPr/>
        <p:txBody>
          <a:bodyPr/>
          <a:lstStyle/>
          <a:p>
            <a:r>
              <a:rPr lang="en-US" dirty="0" smtClean="0"/>
              <a:t>Underwriting Approval Required</a:t>
            </a:r>
            <a:endParaRPr lang="en-US" dirty="0"/>
          </a:p>
        </p:txBody>
      </p:sp>
    </p:spTree>
    <p:extLst>
      <p:ext uri="{BB962C8B-B14F-4D97-AF65-F5344CB8AC3E}">
        <p14:creationId xmlns:p14="http://schemas.microsoft.com/office/powerpoint/2010/main" val="272348785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173151622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838"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graphicFrame>
        <p:nvGraphicFramePr>
          <p:cNvPr id="13" name="Group 56"/>
          <p:cNvGraphicFramePr>
            <a:graphicFrameLocks noGrp="1"/>
          </p:cNvGraphicFramePr>
          <p:nvPr>
            <p:extLst>
              <p:ext uri="{D42A27DB-BD31-4B8C-83A1-F6EECF244321}">
                <p14:modId xmlns:p14="http://schemas.microsoft.com/office/powerpoint/2010/main" val="3779642602"/>
              </p:ext>
            </p:extLst>
          </p:nvPr>
        </p:nvGraphicFramePr>
        <p:xfrm>
          <a:off x="685800" y="990600"/>
          <a:ext cx="8001000" cy="5542918"/>
        </p:xfrm>
        <a:graphic>
          <a:graphicData uri="http://schemas.openxmlformats.org/drawingml/2006/table">
            <a:tbl>
              <a:tblPr>
                <a:tableStyleId>{3C2FFA5D-87B4-456A-9821-1D502468CF0F}</a:tableStyleId>
              </a:tblPr>
              <a:tblGrid>
                <a:gridCol w="1273175"/>
                <a:gridCol w="2384425"/>
                <a:gridCol w="4343400"/>
              </a:tblGrid>
              <a:tr h="2143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Section</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Covers</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Limits</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I</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Fire and Special Perils</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 </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r>
              <a:tr h="8032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 </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Building and Contents</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Up to 3 </a:t>
                      </a:r>
                      <a:r>
                        <a:rPr kumimoji="0" lang="en-US" sz="1200" u="none" strike="noStrike" cap="none" normalizeH="0" baseline="0" dirty="0" err="1" smtClean="0">
                          <a:ln>
                            <a:noFill/>
                          </a:ln>
                          <a:effectLst/>
                          <a:latin typeface="Trebuchet MS" pitchFamily="34" charset="0"/>
                        </a:rPr>
                        <a:t>Crs</a:t>
                      </a:r>
                      <a:r>
                        <a:rPr kumimoji="0" lang="en-US" sz="1200" u="none" strike="noStrike" cap="none" normalizeH="0" baseline="0" dirty="0" smtClean="0">
                          <a:ln>
                            <a:noFill/>
                          </a:ln>
                          <a:effectLst/>
                          <a:latin typeface="Trebuchet MS"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(Building and Contents value shall be shown separately and both put together should not exceed </a:t>
                      </a:r>
                      <a:r>
                        <a:rPr kumimoji="0" lang="en-US" sz="1200" u="none" strike="noStrike" cap="none" normalizeH="0" baseline="0" dirty="0" err="1" smtClean="0">
                          <a:ln>
                            <a:noFill/>
                          </a:ln>
                          <a:effectLst/>
                          <a:latin typeface="Trebuchet MS" pitchFamily="34" charset="0"/>
                        </a:rPr>
                        <a:t>Rs</a:t>
                      </a:r>
                      <a:r>
                        <a:rPr kumimoji="0" lang="en-US" sz="1200" u="none" strike="noStrike" cap="none" normalizeH="0" baseline="0" dirty="0" smtClean="0">
                          <a:ln>
                            <a:noFill/>
                          </a:ln>
                          <a:effectLst/>
                          <a:latin typeface="Trebuchet MS" pitchFamily="34" charset="0"/>
                        </a:rPr>
                        <a:t>. 3 </a:t>
                      </a:r>
                      <a:r>
                        <a:rPr kumimoji="0" lang="en-US" sz="1200" u="none" strike="noStrike" cap="none" normalizeH="0" baseline="0" dirty="0" err="1" smtClean="0">
                          <a:ln>
                            <a:noFill/>
                          </a:ln>
                          <a:effectLst/>
                          <a:latin typeface="Trebuchet MS" pitchFamily="34" charset="0"/>
                        </a:rPr>
                        <a:t>Crs</a:t>
                      </a:r>
                      <a:r>
                        <a:rPr kumimoji="0" lang="en-US" sz="1200" u="none" strike="noStrike" cap="none" normalizeH="0" baseline="0" dirty="0" smtClean="0">
                          <a:ln>
                            <a:noFill/>
                          </a:ln>
                          <a:effectLst/>
                          <a:latin typeface="Trebuchet MS" pitchFamily="34" charset="0"/>
                        </a:rPr>
                        <a:t>. Contents sum insured is mandatory and sum insured can be up to </a:t>
                      </a:r>
                      <a:r>
                        <a:rPr kumimoji="0" lang="en-US" sz="1200" u="none" strike="noStrike" cap="none" normalizeH="0" baseline="0" dirty="0" err="1" smtClean="0">
                          <a:ln>
                            <a:noFill/>
                          </a:ln>
                          <a:effectLst/>
                          <a:latin typeface="Trebuchet MS" pitchFamily="34" charset="0"/>
                        </a:rPr>
                        <a:t>Rs</a:t>
                      </a:r>
                      <a:r>
                        <a:rPr kumimoji="0" lang="en-US" sz="1200" u="none" strike="noStrike" cap="none" normalizeH="0" baseline="0" dirty="0" smtClean="0">
                          <a:ln>
                            <a:noFill/>
                          </a:ln>
                          <a:effectLst/>
                          <a:latin typeface="Trebuchet MS" pitchFamily="34" charset="0"/>
                        </a:rPr>
                        <a:t>. 3 </a:t>
                      </a:r>
                      <a:r>
                        <a:rPr kumimoji="0" lang="en-US" sz="1200" u="none" strike="noStrike" cap="none" normalizeH="0" baseline="0" dirty="0" err="1" smtClean="0">
                          <a:ln>
                            <a:noFill/>
                          </a:ln>
                          <a:effectLst/>
                          <a:latin typeface="Trebuchet MS" pitchFamily="34" charset="0"/>
                        </a:rPr>
                        <a:t>Crs</a:t>
                      </a:r>
                      <a:r>
                        <a:rPr kumimoji="0" lang="en-US" sz="1200" u="none" strike="noStrike" cap="none" normalizeH="0" baseline="0" dirty="0" smtClean="0">
                          <a:ln>
                            <a:noFill/>
                          </a:ln>
                          <a:effectLst/>
                          <a:latin typeface="Trebuchet MS" pitchFamily="34" charset="0"/>
                        </a:rPr>
                        <a:t> if building cover is not opted. Sum insured value of building; FFF should be on reinstatement basis. Contents (stocks) should be on Market Value basis. </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 </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Rent for alternate accommodation</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Refer to Local / Zonal Underwriter</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 </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Tenant fire legal liability</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Refer to Local / Zonal Underwriter</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r>
              <a:tr h="5873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II</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Burglary and / or Housekeeping</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Up to 3 </a:t>
                      </a:r>
                      <a:r>
                        <a:rPr kumimoji="0" lang="en-US" sz="1200" u="none" strike="noStrike" cap="none" normalizeH="0" baseline="0" dirty="0" err="1" smtClean="0">
                          <a:ln>
                            <a:noFill/>
                          </a:ln>
                          <a:effectLst/>
                          <a:latin typeface="Trebuchet MS" pitchFamily="34" charset="0"/>
                        </a:rPr>
                        <a:t>Crs</a:t>
                      </a:r>
                      <a:r>
                        <a:rPr kumimoji="0" lang="en-US" sz="1200" u="none" strike="noStrike" cap="none" normalizeH="0" baseline="0" dirty="0" smtClean="0">
                          <a:ln>
                            <a:noFill/>
                          </a:ln>
                          <a:effectLst/>
                          <a:latin typeface="Trebuchet MS" pitchFamily="34" charset="0"/>
                        </a:rPr>
                        <a:t>. Burglary sum insured should be equal to sum insured of contents under section I of policy. Sum Insured should be on Market Value basis for contents (Stocks)</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III</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Electrical and Mechanical Appliances </a:t>
                      </a: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(Machinery Breakdown)</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Max limit up to 20% of sum insured under fire section. Per Equipment sum insured limit to 5,00,000.  </a:t>
                      </a: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Each equipment age should not be more than 7 years. Sum Insured should be on Reinstatement Basis. </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IV</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Electronic Equipment</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Max sum insured up to 20% of sum insured under fire section. Per Equipment sum insured limit to 200,000.  </a:t>
                      </a: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Each equipment age should not be more than 7 years. Insured should be on Reinstatement Basis. Should not be more than 10% of content sum insured</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r>
              <a:tr h="20161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V</a:t>
                      </a: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 </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Money Insurance</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 </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r>
              <a:tr h="2016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Money in Transit</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Max per carrying limit 10 Lacs</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anchor="ctr" horzOverflow="overflow"/>
                </a:tc>
              </a:tr>
              <a:tr h="2016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Money in Safe</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Max Limit for money in Safe is 5 Lacs</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anchor="ctr" horzOverflow="overflow"/>
                </a:tc>
              </a:tr>
              <a:tr h="3810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Money in Counter</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Max Limit for money in counter is 1 </a:t>
                      </a:r>
                      <a:r>
                        <a:rPr kumimoji="0" lang="en-US" sz="1200" u="none" strike="noStrike" cap="none" normalizeH="0" baseline="0" dirty="0" err="1" smtClean="0">
                          <a:ln>
                            <a:noFill/>
                          </a:ln>
                          <a:effectLst/>
                          <a:latin typeface="Trebuchet MS" pitchFamily="34" charset="0"/>
                        </a:rPr>
                        <a:t>Lacs</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41446" marR="41446" marT="0" marB="0" anchor="ctr" horzOverflow="overflow"/>
                </a:tc>
              </a:tr>
            </a:tbl>
          </a:graphicData>
        </a:graphic>
      </p:graphicFrame>
      <p:sp>
        <p:nvSpPr>
          <p:cNvPr id="2" name="Title 1"/>
          <p:cNvSpPr>
            <a:spLocks noGrp="1"/>
          </p:cNvSpPr>
          <p:nvPr>
            <p:ph type="ctrTitle"/>
          </p:nvPr>
        </p:nvSpPr>
        <p:spPr/>
        <p:txBody>
          <a:bodyPr/>
          <a:lstStyle/>
          <a:p>
            <a:r>
              <a:rPr lang="en-US" dirty="0" smtClean="0"/>
              <a:t>Cover Limits</a:t>
            </a:r>
            <a:endParaRPr lang="en-US" dirty="0"/>
          </a:p>
        </p:txBody>
      </p:sp>
    </p:spTree>
    <p:extLst>
      <p:ext uri="{BB962C8B-B14F-4D97-AF65-F5344CB8AC3E}">
        <p14:creationId xmlns:p14="http://schemas.microsoft.com/office/powerpoint/2010/main" val="115885972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130358365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862"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graphicFrame>
        <p:nvGraphicFramePr>
          <p:cNvPr id="14" name="Group 53"/>
          <p:cNvGraphicFramePr>
            <a:graphicFrameLocks noGrp="1"/>
          </p:cNvGraphicFramePr>
          <p:nvPr>
            <p:extLst>
              <p:ext uri="{D42A27DB-BD31-4B8C-83A1-F6EECF244321}">
                <p14:modId xmlns:p14="http://schemas.microsoft.com/office/powerpoint/2010/main" val="2683535359"/>
              </p:ext>
            </p:extLst>
          </p:nvPr>
        </p:nvGraphicFramePr>
        <p:xfrm>
          <a:off x="304800" y="834070"/>
          <a:ext cx="8610600" cy="5490530"/>
        </p:xfrm>
        <a:graphic>
          <a:graphicData uri="http://schemas.openxmlformats.org/drawingml/2006/table">
            <a:tbl>
              <a:tblPr>
                <a:tableStyleId>{3C2FFA5D-87B4-456A-9821-1D502468CF0F}</a:tableStyleId>
              </a:tblPr>
              <a:tblGrid>
                <a:gridCol w="906463"/>
                <a:gridCol w="2114550"/>
                <a:gridCol w="5589587"/>
              </a:tblGrid>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endParaRPr kumimoji="0" lang="en-US" sz="1200" u="none" strike="noStrike" cap="none" normalizeH="0" baseline="0" dirty="0" smtClean="0">
                        <a:ln>
                          <a:noFill/>
                        </a:ln>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Section</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endParaRPr kumimoji="0" lang="en-US" sz="1200" u="none" strike="noStrike" cap="none" normalizeH="0" baseline="0" smtClean="0">
                        <a:ln>
                          <a:noFill/>
                        </a:ln>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Covers</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endParaRPr kumimoji="0" lang="en-US" sz="1200" u="none" strike="noStrike" cap="none" normalizeH="0" baseline="0" smtClean="0">
                        <a:ln>
                          <a:noFill/>
                        </a:ln>
                        <a:effectLst/>
                        <a:latin typeface="Trebuchet MS"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Limits</a:t>
                      </a:r>
                    </a:p>
                    <a:p>
                      <a:pPr marL="0" marR="0" lvl="0" indent="0" algn="l" defTabSz="914400" rtl="0" eaLnBrk="1" fontAlgn="base" latinLnBrk="0" hangingPunct="1">
                        <a:lnSpc>
                          <a:spcPct val="100000"/>
                        </a:lnSpc>
                        <a:spcBef>
                          <a:spcPct val="0"/>
                        </a:spcBef>
                        <a:spcAft>
                          <a:spcPct val="0"/>
                        </a:spcAft>
                        <a:buClrTx/>
                        <a:buSzTx/>
                        <a:buFontTx/>
                        <a:buNone/>
                        <a:tabLst>
                          <a:tab pos="4457700" algn="l"/>
                        </a:tabLst>
                      </a:pP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6731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VI</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Infidelity / Dishonesty of Employee</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Max Limit per employee is 50,000. Total sum Insured Limit AOA:AOY: 2 </a:t>
                      </a:r>
                      <a:r>
                        <a:rPr kumimoji="0" lang="en-US" sz="1200" u="none" strike="noStrike" cap="none" normalizeH="0" baseline="0" dirty="0" err="1" smtClean="0">
                          <a:ln>
                            <a:noFill/>
                          </a:ln>
                          <a:effectLst/>
                          <a:latin typeface="Trebuchet MS" pitchFamily="34" charset="0"/>
                        </a:rPr>
                        <a:t>Lacs</a:t>
                      </a:r>
                      <a:r>
                        <a:rPr kumimoji="0" lang="en-US" sz="1200" u="none" strike="noStrike" cap="none" normalizeH="0" baseline="0" dirty="0" smtClean="0">
                          <a:ln>
                            <a:noFill/>
                          </a:ln>
                          <a:effectLst/>
                          <a:latin typeface="Trebuchet MS" pitchFamily="34" charset="0"/>
                        </a:rPr>
                        <a:t>. Applicable for the only employees on the books of shop</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VII</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Fixed Plate Glass</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20% of sum insured under section I subject to max up to 5 Lacs.</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VIII</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Neon Sign / Glow Sign</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Max Limit of total sum insured Rs.50,000</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793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IX</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Personal Accident (Death and PTD and TPD)</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Coverage applicable for Owner and Employees in the books of shop. Owner Limit 10 Lacs, Employees: 2 Lacs (in multiples of Rs. 50,000)</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4270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X</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Workmen Compensation</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As per W.C.tariff guidelines</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XI</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Public Liability</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Max Limit up to 50 Lacs</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XII</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Pedal Cycle</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Max Limit up to 10,000. Per cycle Limits Rs.2,500</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3857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XIII</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Baggage</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Max Limit up to 50,000.</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IVX</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Business Interruption </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Refer to Local / Zonal Underwriter</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XV</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smtClean="0">
                          <a:ln>
                            <a:noFill/>
                          </a:ln>
                          <a:effectLst/>
                          <a:latin typeface="Trebuchet MS" pitchFamily="34" charset="0"/>
                        </a:rPr>
                        <a:t>Portable Equipments - Laptop</a:t>
                      </a:r>
                      <a:endParaRPr kumimoji="0" lang="en-US" sz="1200" b="0" i="0" u="none" strike="noStrike" cap="none" normalizeH="0" baseline="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57700" algn="l"/>
                        </a:tabLst>
                      </a:pPr>
                      <a:r>
                        <a:rPr kumimoji="0" lang="en-US" sz="1200" u="none" strike="noStrike" cap="none" normalizeH="0" baseline="0" dirty="0" smtClean="0">
                          <a:ln>
                            <a:noFill/>
                          </a:ln>
                          <a:effectLst/>
                          <a:latin typeface="Trebuchet MS" pitchFamily="34" charset="0"/>
                        </a:rPr>
                        <a:t>Max Limits up to 3 </a:t>
                      </a:r>
                      <a:r>
                        <a:rPr kumimoji="0" lang="en-US" sz="1200" u="none" strike="noStrike" cap="none" normalizeH="0" baseline="0" dirty="0" err="1" smtClean="0">
                          <a:ln>
                            <a:noFill/>
                          </a:ln>
                          <a:effectLst/>
                          <a:latin typeface="Trebuchet MS" pitchFamily="34" charset="0"/>
                        </a:rPr>
                        <a:t>Lacs</a:t>
                      </a:r>
                      <a:r>
                        <a:rPr kumimoji="0" lang="en-US" sz="1200" u="none" strike="noStrike" cap="none" normalizeH="0" baseline="0" dirty="0" smtClean="0">
                          <a:ln>
                            <a:noFill/>
                          </a:ln>
                          <a:effectLst/>
                          <a:latin typeface="Trebuchet MS" pitchFamily="34" charset="0"/>
                        </a:rPr>
                        <a:t> with per equipment not exceeding INR 50,000. Serial No/ Make/ YOM is mandatory. Max 4 Year of age.</a:t>
                      </a:r>
                      <a:endParaRPr kumimoji="0" lang="en-US" sz="1200" b="0" i="0" u="none" strike="noStrike" cap="none" normalizeH="0" baseline="0" dirty="0" smtClean="0">
                        <a:ln>
                          <a:noFill/>
                        </a:ln>
                        <a:solidFill>
                          <a:schemeClr val="tx1"/>
                        </a:solidFill>
                        <a:effectLst/>
                        <a:latin typeface="Trebuchet MS" pitchFamily="34" charset="0"/>
                        <a:ea typeface="MS Mincho" pitchFamily="49" charset="-128"/>
                        <a:cs typeface="Times New Roman" pitchFamily="18" charset="0"/>
                      </a:endParaRPr>
                    </a:p>
                  </a:txBody>
                  <a:tcPr marL="64168" marR="64168" marT="0" marB="0" horzOverflow="overflow"/>
                </a:tc>
              </a:tr>
            </a:tbl>
          </a:graphicData>
        </a:graphic>
      </p:graphicFrame>
      <p:sp>
        <p:nvSpPr>
          <p:cNvPr id="2" name="Title 1"/>
          <p:cNvSpPr>
            <a:spLocks noGrp="1"/>
          </p:cNvSpPr>
          <p:nvPr>
            <p:ph type="ctrTitle"/>
          </p:nvPr>
        </p:nvSpPr>
        <p:spPr/>
        <p:txBody>
          <a:bodyPr/>
          <a:lstStyle/>
          <a:p>
            <a:r>
              <a:rPr lang="en-US" dirty="0" smtClean="0"/>
              <a:t>Cover Limits</a:t>
            </a:r>
            <a:endParaRPr lang="en-US" dirty="0"/>
          </a:p>
        </p:txBody>
      </p:sp>
    </p:spTree>
    <p:extLst>
      <p:ext uri="{BB962C8B-B14F-4D97-AF65-F5344CB8AC3E}">
        <p14:creationId xmlns:p14="http://schemas.microsoft.com/office/powerpoint/2010/main" val="242857148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itle 2"/>
          <p:cNvSpPr>
            <a:spLocks noGrp="1"/>
          </p:cNvSpPr>
          <p:nvPr>
            <p:ph type="ctrTitle"/>
          </p:nvPr>
        </p:nvSpPr>
        <p:spPr/>
        <p:txBody>
          <a:bodyPr/>
          <a:lstStyle/>
          <a:p>
            <a:r>
              <a:rPr lang="en-US" dirty="0" smtClean="0"/>
              <a:t>Excess</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09635860"/>
              </p:ext>
            </p:extLst>
          </p:nvPr>
        </p:nvGraphicFramePr>
        <p:xfrm>
          <a:off x="381000" y="1600198"/>
          <a:ext cx="8153400" cy="4572009"/>
        </p:xfrm>
        <a:graphic>
          <a:graphicData uri="http://schemas.openxmlformats.org/drawingml/2006/table">
            <a:tbl>
              <a:tblPr>
                <a:tableStyleId>{3C2FFA5D-87B4-456A-9821-1D502468CF0F}</a:tableStyleId>
              </a:tblPr>
              <a:tblGrid>
                <a:gridCol w="2064760"/>
                <a:gridCol w="6088640"/>
              </a:tblGrid>
              <a:tr h="331305">
                <a:tc gridSpan="2">
                  <a:txBody>
                    <a:bodyPr/>
                    <a:lstStyle/>
                    <a:p>
                      <a:pPr algn="ctr" fontAlgn="ctr"/>
                      <a:r>
                        <a:rPr lang="en-US" sz="1200" u="none" strike="noStrike" dirty="0">
                          <a:effectLst/>
                          <a:latin typeface="Trebuchet MS" pitchFamily="34" charset="0"/>
                        </a:rPr>
                        <a:t>Excess</a:t>
                      </a:r>
                      <a:endParaRPr lang="en-US" sz="1200" b="1" i="0" u="none" strike="noStrike" dirty="0">
                        <a:effectLst/>
                        <a:latin typeface="Trebuchet MS" pitchFamily="34" charset="0"/>
                      </a:endParaRPr>
                    </a:p>
                  </a:txBody>
                  <a:tcPr marL="0" marR="0" marT="0" marB="0" anchor="ctr"/>
                </a:tc>
                <a:tc hMerge="1">
                  <a:txBody>
                    <a:bodyPr/>
                    <a:lstStyle/>
                    <a:p>
                      <a:endParaRPr lang="en-US"/>
                    </a:p>
                  </a:txBody>
                  <a:tcPr/>
                </a:tc>
              </a:tr>
              <a:tr h="265044">
                <a:tc rowSpan="2">
                  <a:txBody>
                    <a:bodyPr/>
                    <a:lstStyle/>
                    <a:p>
                      <a:pPr algn="l" fontAlgn="ctr"/>
                      <a:r>
                        <a:rPr lang="en-US" sz="1200" u="none" strike="noStrike" dirty="0">
                          <a:effectLst/>
                          <a:latin typeface="Trebuchet MS" pitchFamily="34" charset="0"/>
                        </a:rPr>
                        <a:t>Fire</a:t>
                      </a:r>
                      <a:endParaRPr lang="en-US" sz="1200" b="0" i="0" u="none" strike="noStrike" dirty="0">
                        <a:effectLst/>
                        <a:latin typeface="Trebuchet MS" pitchFamily="34" charset="0"/>
                      </a:endParaRPr>
                    </a:p>
                  </a:txBody>
                  <a:tcPr marL="0" marR="0" marT="0" marB="0" anchor="ctr"/>
                </a:tc>
                <a:tc>
                  <a:txBody>
                    <a:bodyPr/>
                    <a:lstStyle/>
                    <a:p>
                      <a:pPr algn="ctr" fontAlgn="ctr"/>
                      <a:r>
                        <a:rPr lang="en-US" sz="1200" u="none" strike="noStrike" dirty="0">
                          <a:effectLst/>
                          <a:latin typeface="Trebuchet MS" pitchFamily="34" charset="0"/>
                        </a:rPr>
                        <a:t>5% of claim amount subject to min of Rs.10,000/- for each and every claim</a:t>
                      </a:r>
                      <a:endParaRPr lang="en-US" sz="1200" b="0" i="0" u="none" strike="noStrike" dirty="0">
                        <a:effectLst/>
                        <a:latin typeface="Trebuchet MS" pitchFamily="34" charset="0"/>
                      </a:endParaRPr>
                    </a:p>
                  </a:txBody>
                  <a:tcPr marL="0" marR="0" marT="0" marB="0" anchor="ctr"/>
                </a:tc>
              </a:tr>
              <a:tr h="265044">
                <a:tc vMerge="1">
                  <a:txBody>
                    <a:bodyPr/>
                    <a:lstStyle/>
                    <a:p>
                      <a:endParaRPr lang="en-US"/>
                    </a:p>
                  </a:txBody>
                  <a:tcPr/>
                </a:tc>
                <a:tc>
                  <a:txBody>
                    <a:bodyPr/>
                    <a:lstStyle/>
                    <a:p>
                      <a:pPr algn="ctr" fontAlgn="b"/>
                      <a:r>
                        <a:rPr lang="en-US" sz="1200" u="none" strike="noStrike" dirty="0">
                          <a:effectLst/>
                          <a:latin typeface="Trebuchet MS" pitchFamily="34" charset="0"/>
                        </a:rPr>
                        <a:t>Terrorism - 0.5% of total sum insured subject to min of Rs.10,000/-</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Burglary</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5% of claim amount subject to min of Rs.2500 for each and every claim.</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Machinery Breakdown</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1% of sum insured subject to min of Rs.2,500/-</a:t>
                      </a:r>
                      <a:endParaRPr lang="en-US" sz="1200" b="0" i="0" u="none" strike="noStrike" dirty="0">
                        <a:effectLst/>
                        <a:latin typeface="Trebuchet MS" pitchFamily="34" charset="0"/>
                      </a:endParaRPr>
                    </a:p>
                  </a:txBody>
                  <a:tcPr marL="0" marR="0" marT="0" marB="0" anchor="b"/>
                </a:tc>
              </a:tr>
              <a:tr h="265044">
                <a:tc rowSpan="2">
                  <a:txBody>
                    <a:bodyPr/>
                    <a:lstStyle/>
                    <a:p>
                      <a:pPr algn="l" fontAlgn="ctr"/>
                      <a:r>
                        <a:rPr lang="en-US" sz="1200" u="none" strike="noStrike">
                          <a:effectLst/>
                          <a:latin typeface="Trebuchet MS" pitchFamily="34" charset="0"/>
                        </a:rPr>
                        <a:t>Electronic Appliances</a:t>
                      </a:r>
                      <a:endParaRPr lang="en-US" sz="1200" b="0" i="0" u="none" strike="noStrike">
                        <a:effectLst/>
                        <a:latin typeface="Trebuchet MS" pitchFamily="34" charset="0"/>
                      </a:endParaRPr>
                    </a:p>
                  </a:txBody>
                  <a:tcPr marL="0" marR="0" marT="0" marB="0" anchor="ctr"/>
                </a:tc>
                <a:tc>
                  <a:txBody>
                    <a:bodyPr/>
                    <a:lstStyle/>
                    <a:p>
                      <a:pPr algn="ctr" fontAlgn="b"/>
                      <a:r>
                        <a:rPr lang="en-US" sz="1200" u="none" strike="noStrike" dirty="0">
                          <a:effectLst/>
                          <a:latin typeface="Trebuchet MS" pitchFamily="34" charset="0"/>
                        </a:rPr>
                        <a:t>Computers: 1% of claim amount subject to min of Rs.2,500/-</a:t>
                      </a:r>
                      <a:endParaRPr lang="en-US" sz="1200" b="0" i="0" u="none" strike="noStrike" dirty="0">
                        <a:effectLst/>
                        <a:latin typeface="Trebuchet MS" pitchFamily="34" charset="0"/>
                      </a:endParaRPr>
                    </a:p>
                  </a:txBody>
                  <a:tcPr marL="0" marR="0" marT="0" marB="0" anchor="b"/>
                </a:tc>
              </a:tr>
              <a:tr h="265044">
                <a:tc vMerge="1">
                  <a:txBody>
                    <a:bodyPr/>
                    <a:lstStyle/>
                    <a:p>
                      <a:endParaRPr lang="en-US"/>
                    </a:p>
                  </a:txBody>
                  <a:tcPr/>
                </a:tc>
                <a:tc>
                  <a:txBody>
                    <a:bodyPr/>
                    <a:lstStyle/>
                    <a:p>
                      <a:pPr algn="ctr" fontAlgn="b"/>
                      <a:r>
                        <a:rPr lang="en-US" sz="1200" u="none" strike="noStrike">
                          <a:effectLst/>
                          <a:latin typeface="Trebuchet MS" pitchFamily="34" charset="0"/>
                        </a:rPr>
                        <a:t>For all other equipments: 5% of claim amount subject to min of Rs.1,000/-</a:t>
                      </a:r>
                      <a:endParaRPr lang="en-US" sz="1200" b="0" i="0" u="none" strike="noStrike">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Money Insurance</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Nil</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Fidelity</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5% of claim amount subject </a:t>
                      </a:r>
                      <a:r>
                        <a:rPr lang="en-US" sz="1200" u="none" strike="noStrike" dirty="0" smtClean="0">
                          <a:effectLst/>
                          <a:latin typeface="Trebuchet MS" pitchFamily="34" charset="0"/>
                        </a:rPr>
                        <a:t>to minimum </a:t>
                      </a:r>
                      <a:r>
                        <a:rPr lang="en-US" sz="1200" u="none" strike="noStrike" dirty="0">
                          <a:effectLst/>
                          <a:latin typeface="Trebuchet MS" pitchFamily="34" charset="0"/>
                        </a:rPr>
                        <a:t>of Rs.2500/-</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Plate Glass</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5% of claim amount subject </a:t>
                      </a:r>
                      <a:r>
                        <a:rPr lang="en-US" sz="1200" u="none" strike="noStrike" dirty="0" smtClean="0">
                          <a:effectLst/>
                          <a:latin typeface="Trebuchet MS" pitchFamily="34" charset="0"/>
                        </a:rPr>
                        <a:t>to minimum </a:t>
                      </a:r>
                      <a:r>
                        <a:rPr lang="en-US" sz="1200" u="none" strike="noStrike" dirty="0">
                          <a:effectLst/>
                          <a:latin typeface="Trebuchet MS" pitchFamily="34" charset="0"/>
                        </a:rPr>
                        <a:t>of Rs.2500/-</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Sign Board</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5% of claim amount subject </a:t>
                      </a:r>
                      <a:r>
                        <a:rPr lang="en-US" sz="1200" u="none" strike="noStrike" dirty="0" smtClean="0">
                          <a:effectLst/>
                          <a:latin typeface="Trebuchet MS" pitchFamily="34" charset="0"/>
                        </a:rPr>
                        <a:t>to minimum </a:t>
                      </a:r>
                      <a:r>
                        <a:rPr lang="en-US" sz="1200" u="none" strike="noStrike" dirty="0">
                          <a:effectLst/>
                          <a:latin typeface="Trebuchet MS" pitchFamily="34" charset="0"/>
                        </a:rPr>
                        <a:t>of Rs.2500/-</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Personal Accident</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Nil</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Workmen Compensation</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a:effectLst/>
                          <a:latin typeface="Trebuchet MS" pitchFamily="34" charset="0"/>
                        </a:rPr>
                        <a:t>Nil</a:t>
                      </a:r>
                      <a:endParaRPr lang="en-US" sz="1200" b="0" i="0" u="none" strike="noStrike">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Public Liability</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0.5% of Any One Accident</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Pedal Cycle</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Nil</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Baggage</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Nil</a:t>
                      </a:r>
                      <a:endParaRPr lang="en-US" sz="1200" b="0" i="0" u="none" strike="noStrike" dirty="0">
                        <a:effectLst/>
                        <a:latin typeface="Trebuchet MS" pitchFamily="34" charset="0"/>
                      </a:endParaRPr>
                    </a:p>
                  </a:txBody>
                  <a:tcPr marL="0" marR="0" marT="0" marB="0" anchor="b"/>
                </a:tc>
              </a:tr>
              <a:tr h="265044">
                <a:tc>
                  <a:txBody>
                    <a:bodyPr/>
                    <a:lstStyle/>
                    <a:p>
                      <a:pPr algn="l" fontAlgn="b"/>
                      <a:r>
                        <a:rPr lang="en-US" sz="1200" u="none" strike="noStrike">
                          <a:effectLst/>
                          <a:latin typeface="Trebuchet MS" pitchFamily="34" charset="0"/>
                        </a:rPr>
                        <a:t>All Risk</a:t>
                      </a:r>
                      <a:endParaRPr lang="en-US" sz="1200" b="0" i="0" u="none" strike="noStrike">
                        <a:effectLst/>
                        <a:latin typeface="Trebuchet MS" pitchFamily="34" charset="0"/>
                      </a:endParaRPr>
                    </a:p>
                  </a:txBody>
                  <a:tcPr marL="0" marR="0" marT="0" marB="0" anchor="b"/>
                </a:tc>
                <a:tc>
                  <a:txBody>
                    <a:bodyPr/>
                    <a:lstStyle/>
                    <a:p>
                      <a:pPr algn="ctr" fontAlgn="b"/>
                      <a:r>
                        <a:rPr lang="en-US" sz="1200" u="none" strike="noStrike" dirty="0">
                          <a:effectLst/>
                          <a:latin typeface="Trebuchet MS" pitchFamily="34" charset="0"/>
                        </a:rPr>
                        <a:t>Laptops - 5% of Claim amount subject to minimum of Rs.2500/-</a:t>
                      </a:r>
                      <a:endParaRPr lang="en-US" sz="1200" b="0" i="0" u="none" strike="noStrike" dirty="0">
                        <a:effectLst/>
                        <a:latin typeface="Trebuchet MS" pitchFamily="34" charset="0"/>
                      </a:endParaRPr>
                    </a:p>
                  </a:txBody>
                  <a:tcPr marL="0" marR="0" marT="0" marB="0" anchor="b"/>
                </a:tc>
              </a:tr>
            </a:tbl>
          </a:graphicData>
        </a:graphic>
      </p:graphicFrame>
    </p:spTree>
    <p:extLst>
      <p:ext uri="{BB962C8B-B14F-4D97-AF65-F5344CB8AC3E}">
        <p14:creationId xmlns:p14="http://schemas.microsoft.com/office/powerpoint/2010/main" val="234314996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206241599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886" name="think-cell Slide" r:id="rId6" imgW="360" imgH="360" progId="">
                  <p:embed/>
                </p:oleObj>
              </mc:Choice>
              <mc:Fallback>
                <p:oleObj name="think-cell Slide" r:id="rId6" imgW="360" imgH="3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14" name="Rectangle 3"/>
          <p:cNvSpPr>
            <a:spLocks noChangeArrowheads="1"/>
          </p:cNvSpPr>
          <p:nvPr/>
        </p:nvSpPr>
        <p:spPr bwMode="auto">
          <a:xfrm>
            <a:off x="457200" y="1143000"/>
            <a:ext cx="8077200" cy="461664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marL="342900" indent="-342900">
              <a:buFontTx/>
              <a:buAutoNum type="alphaUcPeriod"/>
              <a:defRPr/>
            </a:pPr>
            <a:r>
              <a:rPr lang="en-US" altLang="ja-JP" sz="2400" b="1" dirty="0">
                <a:ea typeface="ＭＳ Ｐゴシック" pitchFamily="34" charset="-128"/>
              </a:rPr>
              <a:t>Sectional Discounts</a:t>
            </a:r>
          </a:p>
          <a:p>
            <a:pPr marL="342900" indent="-342900">
              <a:defRPr/>
            </a:pPr>
            <a:endParaRPr lang="en-US" altLang="ja-JP" sz="2400" b="1" dirty="0">
              <a:ea typeface="ＭＳ Ｐゴシック" pitchFamily="34" charset="-128"/>
            </a:endParaRPr>
          </a:p>
          <a:p>
            <a:pPr marL="342900" indent="-342900">
              <a:buFont typeface="Wingdings" pitchFamily="2" charset="2"/>
              <a:buChar char="q"/>
              <a:defRPr/>
            </a:pPr>
            <a:r>
              <a:rPr lang="en-US" altLang="ja-JP" b="1" dirty="0">
                <a:ea typeface="ＭＳ Ｐゴシック" pitchFamily="34" charset="-128"/>
              </a:rPr>
              <a:t>Section I and II is compulsory.</a:t>
            </a:r>
          </a:p>
          <a:p>
            <a:pPr marL="342900" indent="-342900">
              <a:buFont typeface="Wingdings" pitchFamily="2" charset="2"/>
              <a:buNone/>
              <a:defRPr/>
            </a:pPr>
            <a:endParaRPr lang="en-US" altLang="ja-JP" b="1" dirty="0">
              <a:ea typeface="ＭＳ Ｐゴシック" pitchFamily="34" charset="-128"/>
            </a:endParaRPr>
          </a:p>
          <a:p>
            <a:pPr marL="342900" indent="-342900">
              <a:buFont typeface="Wingdings" pitchFamily="2" charset="2"/>
              <a:buChar char="q"/>
              <a:defRPr/>
            </a:pPr>
            <a:r>
              <a:rPr lang="en-US" altLang="ja-JP" b="1" dirty="0">
                <a:ea typeface="ＭＳ Ｐゴシック" pitchFamily="34" charset="-128"/>
              </a:rPr>
              <a:t>Discounts shall be allowed (on non tariff section) for opting higher section as under,</a:t>
            </a:r>
          </a:p>
          <a:p>
            <a:pPr marL="342900" indent="-342900">
              <a:buFont typeface="Wingdings" pitchFamily="2" charset="2"/>
              <a:buChar char="q"/>
              <a:defRPr/>
            </a:pPr>
            <a:endParaRPr lang="en-US" altLang="ja-JP" b="1" dirty="0">
              <a:ea typeface="ＭＳ Ｐゴシック" pitchFamily="34" charset="-128"/>
            </a:endParaRPr>
          </a:p>
          <a:p>
            <a:pPr marL="342900" indent="-342900">
              <a:buFont typeface="Wingdings" pitchFamily="2" charset="2"/>
              <a:buChar char="q"/>
              <a:defRPr/>
            </a:pPr>
            <a:r>
              <a:rPr lang="en-US" altLang="ja-JP" b="1" dirty="0">
                <a:ea typeface="ＭＳ Ｐゴシック" pitchFamily="34" charset="-128"/>
              </a:rPr>
              <a:t>More than 2 Section and Up to 4 Section		5%</a:t>
            </a:r>
          </a:p>
          <a:p>
            <a:pPr marL="342900" indent="-342900">
              <a:buFont typeface="Wingdings" pitchFamily="2" charset="2"/>
              <a:buChar char="q"/>
              <a:defRPr/>
            </a:pPr>
            <a:r>
              <a:rPr lang="en-US" altLang="ja-JP" b="1" dirty="0">
                <a:ea typeface="ＭＳ Ｐゴシック" pitchFamily="34" charset="-128"/>
              </a:rPr>
              <a:t>More than 5 section and less than 8 section	</a:t>
            </a:r>
            <a:r>
              <a:rPr lang="en-US" altLang="ja-JP" b="1" dirty="0" smtClean="0">
                <a:ea typeface="ＭＳ Ｐゴシック" pitchFamily="34" charset="-128"/>
              </a:rPr>
              <a:t>	10</a:t>
            </a:r>
            <a:r>
              <a:rPr lang="en-US" altLang="ja-JP" b="1" dirty="0">
                <a:ea typeface="ＭＳ Ｐゴシック" pitchFamily="34" charset="-128"/>
              </a:rPr>
              <a:t>%</a:t>
            </a:r>
          </a:p>
          <a:p>
            <a:pPr marL="342900" indent="-342900">
              <a:buFont typeface="Wingdings" pitchFamily="2" charset="2"/>
              <a:buChar char="q"/>
              <a:defRPr/>
            </a:pPr>
            <a:r>
              <a:rPr lang="en-US" altLang="ja-JP" b="1" dirty="0">
                <a:ea typeface="ＭＳ Ｐゴシック" pitchFamily="34" charset="-128"/>
              </a:rPr>
              <a:t>More than 8 section and less than 11 section	</a:t>
            </a:r>
            <a:r>
              <a:rPr lang="en-US" altLang="ja-JP" b="1" dirty="0" smtClean="0">
                <a:ea typeface="ＭＳ Ｐゴシック" pitchFamily="34" charset="-128"/>
              </a:rPr>
              <a:t>	15</a:t>
            </a:r>
            <a:r>
              <a:rPr lang="en-US" altLang="ja-JP" b="1" dirty="0">
                <a:ea typeface="ＭＳ Ｐゴシック" pitchFamily="34" charset="-128"/>
              </a:rPr>
              <a:t>%</a:t>
            </a:r>
          </a:p>
          <a:p>
            <a:pPr marL="342900" indent="-342900">
              <a:buFont typeface="Wingdings" pitchFamily="2" charset="2"/>
              <a:buChar char="q"/>
              <a:defRPr/>
            </a:pPr>
            <a:r>
              <a:rPr lang="en-US" altLang="ja-JP" b="1" dirty="0">
                <a:ea typeface="ＭＳ Ｐゴシック" pitchFamily="34" charset="-128"/>
              </a:rPr>
              <a:t>More than 11 section				20%</a:t>
            </a:r>
          </a:p>
          <a:p>
            <a:pPr marL="342900" indent="-342900">
              <a:defRPr/>
            </a:pPr>
            <a:endParaRPr lang="en-US" altLang="ja-JP" b="1" dirty="0">
              <a:ea typeface="ＭＳ Ｐゴシック" pitchFamily="34" charset="-128"/>
            </a:endParaRPr>
          </a:p>
          <a:p>
            <a:pPr marL="342900" indent="-342900">
              <a:defRPr/>
            </a:pPr>
            <a:r>
              <a:rPr lang="en-US" altLang="ja-JP" b="1" dirty="0">
                <a:ea typeface="ＭＳ Ｐゴシック" pitchFamily="34" charset="-128"/>
              </a:rPr>
              <a:t>B. </a:t>
            </a:r>
            <a:r>
              <a:rPr lang="en-US" altLang="ja-JP" sz="2400" b="1" dirty="0">
                <a:ea typeface="ＭＳ Ｐゴシック" pitchFamily="34" charset="-128"/>
              </a:rPr>
              <a:t>Discount on Tariff Covers</a:t>
            </a:r>
          </a:p>
          <a:p>
            <a:pPr marL="342900" indent="-342900">
              <a:defRPr/>
            </a:pPr>
            <a:endParaRPr lang="en-US" altLang="ja-JP" sz="2400" b="1" dirty="0">
              <a:ea typeface="ＭＳ Ｐゴシック" pitchFamily="34" charset="-128"/>
            </a:endParaRPr>
          </a:p>
          <a:p>
            <a:pPr marL="342900" indent="-342900">
              <a:defRPr/>
            </a:pPr>
            <a:r>
              <a:rPr lang="en-US" altLang="ja-JP" b="1" dirty="0">
                <a:ea typeface="ＭＳ Ｐゴシック" pitchFamily="34" charset="-128"/>
              </a:rPr>
              <a:t>     We can allow discount up to 40% on tariff covers	</a:t>
            </a:r>
          </a:p>
        </p:txBody>
      </p:sp>
      <p:sp>
        <p:nvSpPr>
          <p:cNvPr id="2" name="Title 1"/>
          <p:cNvSpPr>
            <a:spLocks noGrp="1"/>
          </p:cNvSpPr>
          <p:nvPr>
            <p:ph type="ctrTitle"/>
          </p:nvPr>
        </p:nvSpPr>
        <p:spPr/>
        <p:txBody>
          <a:bodyPr/>
          <a:lstStyle/>
          <a:p>
            <a:r>
              <a:rPr lang="en-US" dirty="0" smtClean="0"/>
              <a:t>Discounts</a:t>
            </a:r>
            <a:endParaRPr lang="en-US" dirty="0"/>
          </a:p>
        </p:txBody>
      </p:sp>
    </p:spTree>
    <p:extLst>
      <p:ext uri="{BB962C8B-B14F-4D97-AF65-F5344CB8AC3E}">
        <p14:creationId xmlns:p14="http://schemas.microsoft.com/office/powerpoint/2010/main" val="13750448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a:p>
        </p:txBody>
      </p:sp>
      <p:sp>
        <p:nvSpPr>
          <p:cNvPr id="3" name="Title 2"/>
          <p:cNvSpPr>
            <a:spLocks noGrp="1"/>
          </p:cNvSpPr>
          <p:nvPr>
            <p:ph type="ctrTitle"/>
          </p:nvPr>
        </p:nvSpPr>
        <p:spPr/>
        <p:txBody>
          <a:bodyPr/>
          <a:lstStyle/>
          <a:p>
            <a:r>
              <a:rPr lang="en-US" dirty="0" smtClean="0"/>
              <a:t>Details Required for Premium Quote</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091049706"/>
              </p:ext>
            </p:extLst>
          </p:nvPr>
        </p:nvGraphicFramePr>
        <p:xfrm>
          <a:off x="1142999" y="1166818"/>
          <a:ext cx="6324601" cy="5153613"/>
        </p:xfrm>
        <a:graphic>
          <a:graphicData uri="http://schemas.openxmlformats.org/drawingml/2006/table">
            <a:tbl>
              <a:tblPr>
                <a:tableStyleId>{3C2FFA5D-87B4-456A-9821-1D502468CF0F}</a:tableStyleId>
              </a:tblPr>
              <a:tblGrid>
                <a:gridCol w="1659717"/>
                <a:gridCol w="1355271"/>
                <a:gridCol w="1541867"/>
                <a:gridCol w="1767746"/>
              </a:tblGrid>
              <a:tr h="284380">
                <a:tc>
                  <a:txBody>
                    <a:bodyPr/>
                    <a:lstStyle/>
                    <a:p>
                      <a:pPr algn="ctr" fontAlgn="ctr"/>
                      <a:r>
                        <a:rPr lang="en-US" sz="1200" u="none" strike="noStrike" dirty="0">
                          <a:effectLst/>
                        </a:rPr>
                        <a:t>Section</a:t>
                      </a:r>
                      <a:endParaRPr lang="en-US" sz="1200" b="1" i="0" u="none" strike="noStrike" dirty="0">
                        <a:effectLst/>
                        <a:latin typeface="Trebuchet MS" pitchFamily="34" charset="0"/>
                      </a:endParaRPr>
                    </a:p>
                  </a:txBody>
                  <a:tcPr marL="0" marR="0" marT="0" marB="0" anchor="ctr"/>
                </a:tc>
                <a:tc gridSpan="3">
                  <a:txBody>
                    <a:bodyPr/>
                    <a:lstStyle/>
                    <a:p>
                      <a:pPr algn="ctr" fontAlgn="ctr"/>
                      <a:r>
                        <a:rPr lang="en-US" sz="1200" u="none" strike="noStrike">
                          <a:effectLst/>
                        </a:rPr>
                        <a:t>Interest Insured</a:t>
                      </a:r>
                      <a:endParaRPr lang="en-US" sz="1200" b="1" i="0" u="none" strike="noStrike">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r h="172590">
                <a:tc rowSpan="5">
                  <a:txBody>
                    <a:bodyPr/>
                    <a:lstStyle/>
                    <a:p>
                      <a:pPr algn="ctr" fontAlgn="ctr"/>
                      <a:r>
                        <a:rPr lang="en-US" sz="1200" u="none" strike="noStrike" dirty="0">
                          <a:effectLst/>
                        </a:rPr>
                        <a:t>Fire and Special Perils with Earthquake</a:t>
                      </a:r>
                      <a:endParaRPr lang="en-US" sz="1200" b="0" i="0" u="none" strike="noStrike" dirty="0">
                        <a:effectLst/>
                        <a:latin typeface="Trebuchet MS" pitchFamily="34" charset="0"/>
                      </a:endParaRPr>
                    </a:p>
                  </a:txBody>
                  <a:tcPr marL="0" marR="0" marT="0" marB="0" anchor="ctr"/>
                </a:tc>
                <a:tc gridSpan="3">
                  <a:txBody>
                    <a:bodyPr/>
                    <a:lstStyle/>
                    <a:p>
                      <a:pPr algn="ctr" fontAlgn="b"/>
                      <a:r>
                        <a:rPr lang="en-US" sz="1200" u="none" strike="noStrike">
                          <a:effectLst/>
                        </a:rPr>
                        <a:t>Building</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en-US" sz="1200" u="none" strike="noStrike">
                          <a:effectLst/>
                        </a:rPr>
                        <a:t>Contents</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2">
                  <a:txBody>
                    <a:bodyPr/>
                    <a:lstStyle/>
                    <a:p>
                      <a:pPr algn="ctr" fontAlgn="b"/>
                      <a:r>
                        <a:rPr lang="en-US" sz="1200" u="none" strike="noStrike">
                          <a:effectLst/>
                        </a:rPr>
                        <a:t>Terrorism</a:t>
                      </a:r>
                      <a:endParaRPr lang="en-US" sz="1200" b="0" i="0" u="none" strike="noStrike">
                        <a:effectLst/>
                        <a:latin typeface="Trebuchet MS" pitchFamily="34" charset="0"/>
                      </a:endParaRPr>
                    </a:p>
                  </a:txBody>
                  <a:tcPr marL="0" marR="0" marT="0" marB="0" anchor="b"/>
                </a:tc>
                <a:tc hMerge="1">
                  <a:txBody>
                    <a:bodyPr/>
                    <a:lstStyle/>
                    <a:p>
                      <a:endParaRPr lang="en-US"/>
                    </a:p>
                  </a:txBody>
                  <a:tcPr/>
                </a:tc>
                <a:tc>
                  <a:txBody>
                    <a:bodyPr/>
                    <a:lstStyle/>
                    <a:p>
                      <a:pPr algn="ctr" fontAlgn="b"/>
                      <a:r>
                        <a:rPr lang="en-US" sz="1200" u="none" strike="noStrike">
                          <a:effectLst/>
                        </a:rPr>
                        <a:t>No</a:t>
                      </a:r>
                      <a:endParaRPr lang="en-US" sz="1200" b="1" i="0" u="none" strike="noStrike">
                        <a:effectLst/>
                        <a:latin typeface="Trebuchet MS" pitchFamily="34" charset="0"/>
                      </a:endParaRPr>
                    </a:p>
                  </a:txBody>
                  <a:tcPr marL="0" marR="0" marT="0" marB="0" anchor="b"/>
                </a:tc>
              </a:tr>
              <a:tr h="186318">
                <a:tc vMerge="1">
                  <a:txBody>
                    <a:bodyPr/>
                    <a:lstStyle/>
                    <a:p>
                      <a:endParaRPr lang="en-US"/>
                    </a:p>
                  </a:txBody>
                  <a:tcPr/>
                </a:tc>
                <a:tc gridSpan="3">
                  <a:txBody>
                    <a:bodyPr/>
                    <a:lstStyle/>
                    <a:p>
                      <a:pPr algn="ctr" fontAlgn="b"/>
                      <a:r>
                        <a:rPr lang="en-US" sz="1200" u="none" strike="noStrike">
                          <a:effectLst/>
                        </a:rPr>
                        <a:t>Rent for Alternate Accommodation (IP 6 Months)</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en-US" sz="1200" u="none" strike="noStrike">
                          <a:effectLst/>
                        </a:rPr>
                        <a:t>Tenants Legal Liability ( Fire Damage Only)</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rowSpan="2">
                  <a:txBody>
                    <a:bodyPr/>
                    <a:lstStyle/>
                    <a:p>
                      <a:pPr algn="ctr" fontAlgn="ctr"/>
                      <a:r>
                        <a:rPr lang="en-US" sz="1200" u="none" strike="noStrike">
                          <a:effectLst/>
                        </a:rPr>
                        <a:t>Burglary </a:t>
                      </a:r>
                      <a:endParaRPr lang="en-US" sz="1200" b="0" i="0" u="none" strike="noStrike">
                        <a:effectLst/>
                        <a:latin typeface="Trebuchet MS" pitchFamily="34" charset="0"/>
                      </a:endParaRPr>
                    </a:p>
                  </a:txBody>
                  <a:tcPr marL="0" marR="0" marT="0" marB="0" anchor="ctr"/>
                </a:tc>
                <a:tc gridSpan="2">
                  <a:txBody>
                    <a:bodyPr/>
                    <a:lstStyle/>
                    <a:p>
                      <a:pPr algn="ctr" fontAlgn="ctr"/>
                      <a:r>
                        <a:rPr lang="en-US" sz="1200" u="none" strike="noStrike">
                          <a:effectLst/>
                        </a:rPr>
                        <a:t>Total Contents Sum Insured</a:t>
                      </a:r>
                      <a:endParaRPr lang="en-US" sz="1200" b="0" i="0" u="none" strike="noStrike">
                        <a:effectLst/>
                        <a:latin typeface="Trebuchet MS" pitchFamily="34" charset="0"/>
                      </a:endParaRPr>
                    </a:p>
                  </a:txBody>
                  <a:tcPr marL="0" marR="0" marT="0" marB="0" anchor="ctr"/>
                </a:tc>
                <a:tc hMerge="1">
                  <a:txBody>
                    <a:bodyPr/>
                    <a:lstStyle/>
                    <a:p>
                      <a:endParaRPr lang="en-US"/>
                    </a:p>
                  </a:txBody>
                  <a:tcPr/>
                </a:tc>
                <a:tc>
                  <a:txBody>
                    <a:bodyPr/>
                    <a:lstStyle/>
                    <a:p>
                      <a:pPr algn="ctr" fontAlgn="ctr"/>
                      <a:r>
                        <a:rPr lang="en-US" sz="1200" u="none" strike="noStrike">
                          <a:effectLst/>
                        </a:rPr>
                        <a:t>Yes</a:t>
                      </a:r>
                      <a:endParaRPr lang="en-US" sz="1200" b="1" i="0" u="none" strike="noStrike">
                        <a:effectLst/>
                        <a:latin typeface="Trebuchet MS" pitchFamily="34" charset="0"/>
                      </a:endParaRPr>
                    </a:p>
                  </a:txBody>
                  <a:tcPr marL="0" marR="0" marT="0" marB="0" anchor="ctr"/>
                </a:tc>
              </a:tr>
              <a:tr h="186318">
                <a:tc vMerge="1">
                  <a:txBody>
                    <a:bodyPr/>
                    <a:lstStyle/>
                    <a:p>
                      <a:endParaRPr lang="en-US"/>
                    </a:p>
                  </a:txBody>
                  <a:tcPr/>
                </a:tc>
                <a:tc gridSpan="2">
                  <a:txBody>
                    <a:bodyPr/>
                    <a:lstStyle/>
                    <a:p>
                      <a:pPr algn="ctr" fontAlgn="ctr"/>
                      <a:r>
                        <a:rPr lang="en-US" sz="1200" u="none" strike="noStrike">
                          <a:effectLst/>
                        </a:rPr>
                        <a:t>First Loss Percentage</a:t>
                      </a:r>
                      <a:endParaRPr lang="en-US" sz="1200" b="0" i="0" u="none" strike="noStrike">
                        <a:effectLst/>
                        <a:latin typeface="Trebuchet MS" pitchFamily="34" charset="0"/>
                      </a:endParaRPr>
                    </a:p>
                  </a:txBody>
                  <a:tcPr marL="0" marR="0" marT="0" marB="0" anchor="ctr"/>
                </a:tc>
                <a:tc hMerge="1">
                  <a:txBody>
                    <a:bodyPr/>
                    <a:lstStyle/>
                    <a:p>
                      <a:endParaRPr lang="en-US"/>
                    </a:p>
                  </a:txBody>
                  <a:tcPr/>
                </a:tc>
                <a:tc>
                  <a:txBody>
                    <a:bodyPr/>
                    <a:lstStyle/>
                    <a:p>
                      <a:pPr algn="ctr" fontAlgn="ctr"/>
                      <a:r>
                        <a:rPr lang="en-US" sz="1200" u="none" strike="noStrike">
                          <a:effectLst/>
                        </a:rPr>
                        <a:t> </a:t>
                      </a:r>
                      <a:endParaRPr lang="en-US" sz="1200" b="1" i="0" u="none" strike="noStrike">
                        <a:effectLst/>
                        <a:latin typeface="Trebuchet MS" pitchFamily="34" charset="0"/>
                      </a:endParaRPr>
                    </a:p>
                  </a:txBody>
                  <a:tcPr marL="0" marR="0" marT="0" marB="0" anchor="ctr"/>
                </a:tc>
              </a:tr>
              <a:tr h="186318">
                <a:tc rowSpan="3">
                  <a:txBody>
                    <a:bodyPr/>
                    <a:lstStyle/>
                    <a:p>
                      <a:pPr algn="ctr" fontAlgn="ctr"/>
                      <a:r>
                        <a:rPr lang="en-US" sz="1200" u="none" strike="noStrike">
                          <a:effectLst/>
                        </a:rPr>
                        <a:t>Electrical and Mechanical Appliances</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Air Conditioner </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nn-NO" sz="1200" u="none" strike="noStrike">
                          <a:effectLst/>
                        </a:rPr>
                        <a:t>Portable Generator Set upto 10 KVA</a:t>
                      </a:r>
                      <a:endParaRPr lang="nn-NO"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ctr"/>
                      <a:r>
                        <a:rPr lang="en-US" sz="1200" u="none" strike="noStrike">
                          <a:effectLst/>
                        </a:rPr>
                        <a:t>Electrical Equipments other than AC &amp; DG Set</a:t>
                      </a:r>
                      <a:endParaRPr lang="en-US" sz="1200" b="0" i="0" u="none" strike="noStrike">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r h="225543">
                <a:tc>
                  <a:txBody>
                    <a:bodyPr/>
                    <a:lstStyle/>
                    <a:p>
                      <a:pPr algn="ctr" fontAlgn="ctr"/>
                      <a:r>
                        <a:rPr lang="en-US" sz="1200" u="none" strike="noStrike">
                          <a:effectLst/>
                        </a:rPr>
                        <a:t>Electronic Appliances</a:t>
                      </a:r>
                      <a:endParaRPr lang="en-US" sz="1200" b="0" i="0" u="none" strike="noStrike">
                        <a:effectLst/>
                        <a:latin typeface="Trebuchet MS" pitchFamily="34" charset="0"/>
                      </a:endParaRPr>
                    </a:p>
                  </a:txBody>
                  <a:tcPr marL="0" marR="0" marT="0" marB="0" anchor="ctr"/>
                </a:tc>
                <a:tc gridSpan="3">
                  <a:txBody>
                    <a:bodyPr/>
                    <a:lstStyle/>
                    <a:p>
                      <a:pPr algn="ctr" fontAlgn="ctr"/>
                      <a:r>
                        <a:rPr lang="en-US" sz="1200" u="none" strike="noStrike">
                          <a:effectLst/>
                        </a:rPr>
                        <a:t>Electronic Equipments</a:t>
                      </a:r>
                      <a:endParaRPr lang="en-US" sz="1200" b="0" i="0" u="none" strike="noStrike">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r h="186318">
                <a:tc rowSpan="3">
                  <a:txBody>
                    <a:bodyPr/>
                    <a:lstStyle/>
                    <a:p>
                      <a:pPr algn="ctr" fontAlgn="ctr"/>
                      <a:r>
                        <a:rPr lang="en-US" sz="1200" u="none" strike="noStrike">
                          <a:effectLst/>
                        </a:rPr>
                        <a:t>Money Insurance</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Cash in Transit  - Single Carrying Limit</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en-US" sz="1200" u="none" strike="noStrike">
                          <a:effectLst/>
                        </a:rPr>
                        <a:t>Cash in Safe</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vMerge="1">
                  <a:txBody>
                    <a:bodyPr/>
                    <a:lstStyle/>
                    <a:p>
                      <a:endParaRPr lang="en-US"/>
                    </a:p>
                  </a:txBody>
                  <a:tcPr/>
                </a:tc>
                <a:tc gridSpan="3">
                  <a:txBody>
                    <a:bodyPr/>
                    <a:lstStyle/>
                    <a:p>
                      <a:pPr algn="ctr" fontAlgn="b"/>
                      <a:r>
                        <a:rPr lang="en-US" sz="1200" u="none" strike="noStrike">
                          <a:effectLst/>
                        </a:rPr>
                        <a:t>Cash in Counter</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a:txBody>
                    <a:bodyPr/>
                    <a:lstStyle/>
                    <a:p>
                      <a:pPr algn="ctr" fontAlgn="ctr"/>
                      <a:r>
                        <a:rPr lang="en-US" sz="1200" u="none" strike="noStrike">
                          <a:effectLst/>
                        </a:rPr>
                        <a:t>Fidelity</a:t>
                      </a:r>
                      <a:endParaRPr lang="en-US" sz="1200" b="0" i="0" u="none" strike="noStrike">
                        <a:effectLst/>
                        <a:latin typeface="Trebuchet MS" pitchFamily="34" charset="0"/>
                      </a:endParaRPr>
                    </a:p>
                  </a:txBody>
                  <a:tcPr marL="0" marR="0" marT="0" marB="0" anchor="ctr"/>
                </a:tc>
                <a:tc gridSpan="3">
                  <a:txBody>
                    <a:bodyPr/>
                    <a:lstStyle/>
                    <a:p>
                      <a:pPr algn="ctr" fontAlgn="ctr"/>
                      <a:r>
                        <a:rPr lang="en-US" sz="1200" u="none" strike="noStrike">
                          <a:effectLst/>
                        </a:rPr>
                        <a:t>Shop Employees</a:t>
                      </a:r>
                      <a:endParaRPr lang="en-US" sz="1200" b="0" i="0" u="none" strike="noStrike">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r h="186318">
                <a:tc>
                  <a:txBody>
                    <a:bodyPr/>
                    <a:lstStyle/>
                    <a:p>
                      <a:pPr algn="ctr" fontAlgn="ctr"/>
                      <a:r>
                        <a:rPr lang="en-US" sz="1200" u="none" strike="noStrike">
                          <a:effectLst/>
                        </a:rPr>
                        <a:t>Plate Glass</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Fixed Plate Glass Only</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72590">
                <a:tc>
                  <a:txBody>
                    <a:bodyPr/>
                    <a:lstStyle/>
                    <a:p>
                      <a:pPr algn="ctr" fontAlgn="ctr"/>
                      <a:r>
                        <a:rPr lang="en-US" sz="1200" u="none" strike="noStrike">
                          <a:effectLst/>
                        </a:rPr>
                        <a:t>Sign Board</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Neon Sign / Glow Sign</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72590">
                <a:tc rowSpan="2">
                  <a:txBody>
                    <a:bodyPr/>
                    <a:lstStyle/>
                    <a:p>
                      <a:pPr algn="ctr" fontAlgn="ctr"/>
                      <a:r>
                        <a:rPr lang="en-US" sz="1200" u="none" strike="noStrike">
                          <a:effectLst/>
                        </a:rPr>
                        <a:t>Personal Accident</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Shop Owner</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345179">
                <a:tc vMerge="1">
                  <a:txBody>
                    <a:bodyPr/>
                    <a:lstStyle/>
                    <a:p>
                      <a:endParaRPr lang="en-US"/>
                    </a:p>
                  </a:txBody>
                  <a:tcPr/>
                </a:tc>
                <a:tc>
                  <a:txBody>
                    <a:bodyPr/>
                    <a:lstStyle/>
                    <a:p>
                      <a:pPr algn="ctr" fontAlgn="b"/>
                      <a:r>
                        <a:rPr lang="en-US" sz="1200" u="none" strike="noStrike" dirty="0">
                          <a:effectLst/>
                        </a:rPr>
                        <a:t>Employees Number/SI</a:t>
                      </a:r>
                      <a:endParaRPr lang="en-US" sz="1200" b="0" i="0" u="none" strike="noStrike" dirty="0">
                        <a:effectLst/>
                        <a:latin typeface="Trebuchet MS" pitchFamily="34" charset="0"/>
                      </a:endParaRPr>
                    </a:p>
                  </a:txBody>
                  <a:tcPr marL="0" marR="0" marT="0" marB="0" anchor="b"/>
                </a:tc>
                <a:tc>
                  <a:txBody>
                    <a:bodyPr/>
                    <a:lstStyle/>
                    <a:p>
                      <a:pPr algn="ctr" fontAlgn="ctr"/>
                      <a:r>
                        <a:rPr lang="en-US" sz="1200" u="none" strike="noStrike">
                          <a:effectLst/>
                        </a:rPr>
                        <a:t> </a:t>
                      </a:r>
                      <a:endParaRPr lang="en-US" sz="1200" b="1" i="0" u="none" strike="noStrike">
                        <a:effectLst/>
                        <a:latin typeface="Trebuchet MS" pitchFamily="34" charset="0"/>
                      </a:endParaRPr>
                    </a:p>
                  </a:txBody>
                  <a:tcPr marL="0" marR="0" marT="0" marB="0" anchor="ctr"/>
                </a:tc>
                <a:tc>
                  <a:txBody>
                    <a:bodyPr/>
                    <a:lstStyle/>
                    <a:p>
                      <a:pPr algn="ctr" fontAlgn="ctr"/>
                      <a:r>
                        <a:rPr lang="en-US" sz="1200" u="none" strike="noStrike">
                          <a:effectLst/>
                        </a:rPr>
                        <a:t>200000</a:t>
                      </a:r>
                      <a:endParaRPr lang="en-US" sz="1200" b="1" i="0" u="none" strike="noStrike">
                        <a:effectLst/>
                        <a:latin typeface="Trebuchet MS" pitchFamily="34" charset="0"/>
                      </a:endParaRPr>
                    </a:p>
                  </a:txBody>
                  <a:tcPr marL="0" marR="0" marT="0" marB="0" anchor="ctr"/>
                </a:tc>
              </a:tr>
              <a:tr h="172590">
                <a:tc rowSpan="2">
                  <a:txBody>
                    <a:bodyPr/>
                    <a:lstStyle/>
                    <a:p>
                      <a:pPr algn="ctr" fontAlgn="ctr"/>
                      <a:r>
                        <a:rPr lang="en-US" sz="1200" u="none" strike="noStrike">
                          <a:effectLst/>
                        </a:rPr>
                        <a:t>Workmen Compensation</a:t>
                      </a:r>
                      <a:endParaRPr lang="en-US" sz="1200" b="0" i="0" u="none" strike="noStrike">
                        <a:effectLst/>
                        <a:latin typeface="Trebuchet MS" pitchFamily="34" charset="0"/>
                      </a:endParaRPr>
                    </a:p>
                  </a:txBody>
                  <a:tcPr marL="0" marR="0" marT="0" marB="0" anchor="ctr"/>
                </a:tc>
                <a:tc gridSpan="2">
                  <a:txBody>
                    <a:bodyPr/>
                    <a:lstStyle/>
                    <a:p>
                      <a:pPr algn="ctr" fontAlgn="ctr"/>
                      <a:r>
                        <a:rPr lang="en-US" sz="1200" u="none" strike="noStrike">
                          <a:effectLst/>
                        </a:rPr>
                        <a:t>Number of Employees</a:t>
                      </a:r>
                      <a:endParaRPr lang="en-US" sz="1200" b="0" i="0" u="none" strike="noStrike">
                        <a:effectLst/>
                        <a:latin typeface="Trebuchet MS" pitchFamily="34" charset="0"/>
                      </a:endParaRPr>
                    </a:p>
                  </a:txBody>
                  <a:tcPr marL="0" marR="0" marT="0" marB="0" anchor="ctr"/>
                </a:tc>
                <a:tc hMerge="1">
                  <a:txBody>
                    <a:bodyPr/>
                    <a:lstStyle/>
                    <a:p>
                      <a:endParaRPr lang="en-US"/>
                    </a:p>
                  </a:txBody>
                  <a:tcPr/>
                </a:tc>
                <a:tc>
                  <a:txBody>
                    <a:bodyPr/>
                    <a:lstStyle/>
                    <a:p>
                      <a:pPr algn="ctr" fontAlgn="ctr"/>
                      <a:r>
                        <a:rPr lang="en-US" sz="1200" u="none" strike="noStrike">
                          <a:effectLst/>
                        </a:rPr>
                        <a:t> </a:t>
                      </a:r>
                      <a:endParaRPr lang="en-US" sz="1200" b="1" i="0" u="none" strike="noStrike">
                        <a:effectLst/>
                        <a:latin typeface="Trebuchet MS" pitchFamily="34" charset="0"/>
                      </a:endParaRPr>
                    </a:p>
                  </a:txBody>
                  <a:tcPr marL="0" marR="0" marT="0" marB="0" anchor="ctr"/>
                </a:tc>
              </a:tr>
              <a:tr h="186318">
                <a:tc vMerge="1">
                  <a:txBody>
                    <a:bodyPr/>
                    <a:lstStyle/>
                    <a:p>
                      <a:endParaRPr lang="en-US"/>
                    </a:p>
                  </a:txBody>
                  <a:tcPr/>
                </a:tc>
                <a:tc gridSpan="2">
                  <a:txBody>
                    <a:bodyPr/>
                    <a:lstStyle/>
                    <a:p>
                      <a:pPr algn="ctr" fontAlgn="ctr"/>
                      <a:r>
                        <a:rPr lang="en-US" sz="1200" u="none" strike="noStrike">
                          <a:effectLst/>
                        </a:rPr>
                        <a:t>Salary Per month</a:t>
                      </a:r>
                      <a:endParaRPr lang="en-US" sz="1200" b="0" i="0" u="none" strike="noStrike">
                        <a:effectLst/>
                        <a:latin typeface="Trebuchet MS" pitchFamily="34" charset="0"/>
                      </a:endParaRPr>
                    </a:p>
                  </a:txBody>
                  <a:tcPr marL="0" marR="0" marT="0" marB="0" anchor="ctr"/>
                </a:tc>
                <a:tc hMerge="1">
                  <a:txBody>
                    <a:bodyPr/>
                    <a:lstStyle/>
                    <a:p>
                      <a:endParaRPr lang="en-US"/>
                    </a:p>
                  </a:txBody>
                  <a:tcPr/>
                </a:tc>
                <a:tc>
                  <a:txBody>
                    <a:bodyPr/>
                    <a:lstStyle/>
                    <a:p>
                      <a:pPr algn="ctr" fontAlgn="ctr"/>
                      <a:r>
                        <a:rPr lang="en-US" sz="1200" u="none" strike="noStrike">
                          <a:effectLst/>
                        </a:rPr>
                        <a:t> </a:t>
                      </a:r>
                      <a:endParaRPr lang="en-US" sz="1200" b="0" i="0" u="none" strike="noStrike">
                        <a:effectLst/>
                        <a:latin typeface="Trebuchet MS" pitchFamily="34" charset="0"/>
                      </a:endParaRPr>
                    </a:p>
                  </a:txBody>
                  <a:tcPr marL="0" marR="0" marT="0" marB="0" anchor="ctr"/>
                </a:tc>
              </a:tr>
              <a:tr h="186318">
                <a:tc>
                  <a:txBody>
                    <a:bodyPr/>
                    <a:lstStyle/>
                    <a:p>
                      <a:pPr algn="ctr" fontAlgn="ctr"/>
                      <a:r>
                        <a:rPr lang="en-US" sz="1200" u="none" strike="noStrike">
                          <a:effectLst/>
                        </a:rPr>
                        <a:t>Public Liability</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Third Party Liability</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86318">
                <a:tc>
                  <a:txBody>
                    <a:bodyPr/>
                    <a:lstStyle/>
                    <a:p>
                      <a:pPr algn="ctr" fontAlgn="ctr"/>
                      <a:r>
                        <a:rPr lang="en-US" sz="1200" u="none" strike="noStrike">
                          <a:effectLst/>
                        </a:rPr>
                        <a:t>Pedal Cycle</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Pedal Cycle - non motor</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96124">
                <a:tc>
                  <a:txBody>
                    <a:bodyPr/>
                    <a:lstStyle/>
                    <a:p>
                      <a:pPr algn="ctr" fontAlgn="ctr"/>
                      <a:r>
                        <a:rPr lang="en-US" sz="1200" u="none" strike="noStrike">
                          <a:effectLst/>
                        </a:rPr>
                        <a:t>Baggage</a:t>
                      </a:r>
                      <a:endParaRPr lang="en-US" sz="1200" b="0" i="0" u="none" strike="noStrike">
                        <a:effectLst/>
                        <a:latin typeface="Trebuchet MS" pitchFamily="34" charset="0"/>
                      </a:endParaRPr>
                    </a:p>
                  </a:txBody>
                  <a:tcPr marL="0" marR="0" marT="0" marB="0" anchor="ctr"/>
                </a:tc>
                <a:tc gridSpan="3">
                  <a:txBody>
                    <a:bodyPr/>
                    <a:lstStyle/>
                    <a:p>
                      <a:pPr algn="ctr" fontAlgn="b"/>
                      <a:r>
                        <a:rPr lang="en-US" sz="1200" u="none" strike="noStrike">
                          <a:effectLst/>
                        </a:rPr>
                        <a:t>Domestic Travel - Shop Owner</a:t>
                      </a:r>
                      <a:endParaRPr lang="en-US" sz="1200" b="0" i="0" u="none" strike="noStrike">
                        <a:effectLst/>
                        <a:latin typeface="Trebuchet MS" pitchFamily="34" charset="0"/>
                      </a:endParaRPr>
                    </a:p>
                  </a:txBody>
                  <a:tcPr marL="0" marR="0" marT="0" marB="0" anchor="b"/>
                </a:tc>
                <a:tc hMerge="1">
                  <a:txBody>
                    <a:bodyPr/>
                    <a:lstStyle/>
                    <a:p>
                      <a:endParaRPr lang="en-US"/>
                    </a:p>
                  </a:txBody>
                  <a:tcPr/>
                </a:tc>
                <a:tc hMerge="1">
                  <a:txBody>
                    <a:bodyPr/>
                    <a:lstStyle/>
                    <a:p>
                      <a:endParaRPr lang="en-US"/>
                    </a:p>
                  </a:txBody>
                  <a:tcPr/>
                </a:tc>
              </a:tr>
              <a:tr h="172590">
                <a:tc>
                  <a:txBody>
                    <a:bodyPr/>
                    <a:lstStyle/>
                    <a:p>
                      <a:pPr algn="ctr" fontAlgn="ctr"/>
                      <a:r>
                        <a:rPr lang="en-US" sz="1200" u="none" strike="noStrike">
                          <a:effectLst/>
                        </a:rPr>
                        <a:t>All Risk</a:t>
                      </a:r>
                      <a:endParaRPr lang="en-US" sz="1200" b="0" i="0" u="none" strike="noStrike">
                        <a:effectLst/>
                        <a:latin typeface="Trebuchet MS" pitchFamily="34" charset="0"/>
                      </a:endParaRPr>
                    </a:p>
                  </a:txBody>
                  <a:tcPr marL="0" marR="0" marT="0" marB="0" anchor="ctr"/>
                </a:tc>
                <a:tc gridSpan="3">
                  <a:txBody>
                    <a:bodyPr/>
                    <a:lstStyle/>
                    <a:p>
                      <a:pPr algn="ctr" fontAlgn="ctr"/>
                      <a:r>
                        <a:rPr lang="en-US" sz="1200" u="none" strike="noStrike" dirty="0">
                          <a:effectLst/>
                        </a:rPr>
                        <a:t>Portable Computer</a:t>
                      </a:r>
                      <a:endParaRPr lang="en-US" sz="1200" b="0" i="0" u="none" strike="noStrike" dirty="0">
                        <a:effectLst/>
                        <a:latin typeface="Trebuchet MS" pitchFamily="34" charset="0"/>
                      </a:endParaRPr>
                    </a:p>
                  </a:txBody>
                  <a:tcPr marL="0" marR="0" marT="0" marB="0" anchor="ct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39922099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6" name="Title 5"/>
          <p:cNvSpPr>
            <a:spLocks noGrp="1"/>
          </p:cNvSpPr>
          <p:nvPr>
            <p:ph type="ctrTitle"/>
          </p:nvPr>
        </p:nvSpPr>
        <p:spPr/>
        <p:txBody>
          <a:bodyPr/>
          <a:lstStyle/>
          <a:p>
            <a:endParaRPr lang="en-US"/>
          </a:p>
        </p:txBody>
      </p:sp>
      <p:pic>
        <p:nvPicPr>
          <p:cNvPr id="38914" name="Picture 2" descr="http://www.urscanada.com/wp-content/uploads/2014/09/clai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8138"/>
            <a:ext cx="427672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2810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www.chill.ie/images/company/insurance-claim-f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0"/>
            <a:ext cx="2933700" cy="1809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4"/>
          </p:nvPr>
        </p:nvSpPr>
        <p:spPr>
          <a:xfrm>
            <a:off x="347663" y="1946275"/>
            <a:ext cx="8391525" cy="4378325"/>
          </a:xfrm>
        </p:spPr>
        <p:txBody>
          <a:bodyPr/>
          <a:lstStyle/>
          <a:p>
            <a:r>
              <a:rPr lang="en-US" dirty="0" smtClean="0"/>
              <a:t>Our </a:t>
            </a:r>
            <a:r>
              <a:rPr lang="en-US" b="1" dirty="0"/>
              <a:t>in-house claim settlement </a:t>
            </a:r>
            <a:r>
              <a:rPr lang="en-US" dirty="0"/>
              <a:t>team processes your claims within 7 working days from the time we receive your claim intimation form along with required documentation. </a:t>
            </a:r>
            <a:endParaRPr lang="en-US" dirty="0" smtClean="0"/>
          </a:p>
          <a:p>
            <a:endParaRPr lang="en-US" dirty="0"/>
          </a:p>
          <a:p>
            <a:r>
              <a:rPr lang="en-US" dirty="0"/>
              <a:t>In-house team of professionals who can give </a:t>
            </a:r>
            <a:r>
              <a:rPr lang="en-US" dirty="0" err="1"/>
              <a:t>specialised</a:t>
            </a:r>
            <a:r>
              <a:rPr lang="en-US" dirty="0"/>
              <a:t> advice.</a:t>
            </a:r>
          </a:p>
          <a:p>
            <a:endParaRPr lang="en-US" dirty="0" smtClean="0"/>
          </a:p>
          <a:p>
            <a:r>
              <a:rPr lang="en-US" b="1" dirty="0" smtClean="0"/>
              <a:t>Claim </a:t>
            </a:r>
            <a:r>
              <a:rPr lang="en-US" b="1" dirty="0"/>
              <a:t>form</a:t>
            </a:r>
            <a:r>
              <a:rPr lang="en-US" dirty="0"/>
              <a:t> – You can intimate your claim online or submit the form to your nearest branch or alternatively email it to us</a:t>
            </a:r>
            <a:r>
              <a:rPr lang="en-US" dirty="0" smtClean="0"/>
              <a:t>.</a:t>
            </a:r>
          </a:p>
          <a:p>
            <a:endParaRPr lang="en-US" dirty="0"/>
          </a:p>
          <a:p>
            <a:r>
              <a:rPr lang="en-US" b="1" dirty="0"/>
              <a:t>Complaint/feedback form </a:t>
            </a:r>
            <a:r>
              <a:rPr lang="en-US" dirty="0"/>
              <a:t>– Should you have any complaints/feedback, you can fill in the form and submit it to the nearest branch or email us.</a:t>
            </a:r>
          </a:p>
          <a:p>
            <a:endParaRPr lang="en-US" dirty="0" smtClean="0"/>
          </a:p>
          <a:p>
            <a:r>
              <a:rPr lang="en-US" b="1" dirty="0" smtClean="0"/>
              <a:t>Grievance </a:t>
            </a:r>
            <a:r>
              <a:rPr lang="en-US" b="1" dirty="0" err="1"/>
              <a:t>Redressal</a:t>
            </a:r>
            <a:r>
              <a:rPr lang="en-US" dirty="0"/>
              <a:t> - procedure along with list of ombudsman addresses. In case you are not satisfied with the resolution to the complaint as provided by us, you may approach the </a:t>
            </a:r>
            <a:r>
              <a:rPr lang="en-US" b="1" dirty="0"/>
              <a:t>Insurance Ombudsman</a:t>
            </a:r>
            <a:r>
              <a:rPr lang="en-US" dirty="0"/>
              <a:t> for review.</a:t>
            </a:r>
          </a:p>
          <a:p>
            <a:r>
              <a:rPr lang="en-US" dirty="0"/>
              <a:t/>
            </a:r>
            <a:br>
              <a:rPr lang="en-US" dirty="0"/>
            </a:br>
            <a:endParaRPr lang="en-US" dirty="0"/>
          </a:p>
        </p:txBody>
      </p:sp>
      <p:sp>
        <p:nvSpPr>
          <p:cNvPr id="3" name="Title 2"/>
          <p:cNvSpPr>
            <a:spLocks noGrp="1"/>
          </p:cNvSpPr>
          <p:nvPr>
            <p:ph type="ctrTitle"/>
          </p:nvPr>
        </p:nvSpPr>
        <p:spPr/>
        <p:txBody>
          <a:bodyPr/>
          <a:lstStyle/>
          <a:p>
            <a:r>
              <a:rPr lang="en-US" b="1" dirty="0"/>
              <a:t>Making a </a:t>
            </a:r>
            <a:r>
              <a:rPr lang="en-US" b="1" dirty="0" smtClean="0"/>
              <a:t>claim</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32532255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Perils Covered</a:t>
            </a:r>
            <a:endParaRPr lang="en-US" dirty="0"/>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graphicFrame>
        <p:nvGraphicFramePr>
          <p:cNvPr id="9" name="Diagram 8"/>
          <p:cNvGraphicFramePr/>
          <p:nvPr>
            <p:extLst>
              <p:ext uri="{D42A27DB-BD31-4B8C-83A1-F6EECF244321}">
                <p14:modId xmlns:p14="http://schemas.microsoft.com/office/powerpoint/2010/main" val="658000319"/>
              </p:ext>
            </p:extLst>
          </p:nvPr>
        </p:nvGraphicFramePr>
        <p:xfrm>
          <a:off x="685800" y="976745"/>
          <a:ext cx="8001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Text Placeholder 42"/>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16444424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marL="0" indent="0">
              <a:buNone/>
            </a:pPr>
            <a:r>
              <a:rPr lang="en-US" dirty="0" smtClean="0"/>
              <a:t>Call </a:t>
            </a:r>
            <a:r>
              <a:rPr lang="en-US" dirty="0"/>
              <a:t>us on: </a:t>
            </a:r>
          </a:p>
          <a:p>
            <a:endParaRPr lang="en-US" dirty="0" smtClean="0"/>
          </a:p>
          <a:p>
            <a:r>
              <a:rPr lang="en-US" dirty="0" smtClean="0"/>
              <a:t>1800-220-233 </a:t>
            </a:r>
            <a:endParaRPr lang="en-US" dirty="0"/>
          </a:p>
          <a:p>
            <a:endParaRPr lang="en-US" dirty="0" smtClean="0"/>
          </a:p>
          <a:p>
            <a:r>
              <a:rPr lang="en-US" dirty="0" smtClean="0"/>
              <a:t>1860-500-3333 </a:t>
            </a:r>
            <a:endParaRPr lang="en-US" dirty="0"/>
          </a:p>
          <a:p>
            <a:endParaRPr lang="en-US" dirty="0" smtClean="0"/>
          </a:p>
          <a:p>
            <a:r>
              <a:rPr lang="en-US" dirty="0" smtClean="0"/>
              <a:t>022-67837800 </a:t>
            </a:r>
          </a:p>
          <a:p>
            <a:endParaRPr lang="en-US" dirty="0"/>
          </a:p>
          <a:p>
            <a:endParaRPr lang="en-US" dirty="0" smtClean="0"/>
          </a:p>
          <a:p>
            <a:endParaRPr lang="en-US" dirty="0"/>
          </a:p>
          <a:p>
            <a:pPr marL="0" indent="0">
              <a:buNone/>
            </a:pPr>
            <a:r>
              <a:rPr lang="en-US" b="1" dirty="0"/>
              <a:t>Registered &amp; Corporate Office</a:t>
            </a:r>
          </a:p>
          <a:p>
            <a:pPr marL="0" indent="0">
              <a:buNone/>
            </a:pPr>
            <a:endParaRPr lang="en-US" dirty="0" smtClean="0"/>
          </a:p>
          <a:p>
            <a:pPr marL="0" indent="0">
              <a:buNone/>
            </a:pPr>
            <a:r>
              <a:rPr lang="en-US" b="1" i="1" dirty="0" smtClean="0"/>
              <a:t>Future </a:t>
            </a:r>
            <a:r>
              <a:rPr lang="en-US" b="1" i="1" dirty="0" err="1"/>
              <a:t>Generali</a:t>
            </a:r>
            <a:r>
              <a:rPr lang="en-US" b="1" i="1" dirty="0"/>
              <a:t> India Insurance Co Ltd.,</a:t>
            </a:r>
            <a:r>
              <a:rPr lang="en-US" dirty="0"/>
              <a:t/>
            </a:r>
            <a:br>
              <a:rPr lang="en-US" dirty="0"/>
            </a:br>
            <a:r>
              <a:rPr lang="en-US" dirty="0" err="1"/>
              <a:t>Indiabulls</a:t>
            </a:r>
            <a:r>
              <a:rPr lang="en-US" dirty="0"/>
              <a:t> Finance Centre, </a:t>
            </a:r>
            <a:r>
              <a:rPr lang="en-US" dirty="0" smtClean="0"/>
              <a:t>Tower </a:t>
            </a:r>
            <a:r>
              <a:rPr lang="en-US" dirty="0"/>
              <a:t>3, 6th Floor, </a:t>
            </a:r>
            <a:br>
              <a:rPr lang="en-US" dirty="0"/>
            </a:br>
            <a:r>
              <a:rPr lang="en-US" dirty="0" err="1"/>
              <a:t>Senapati</a:t>
            </a:r>
            <a:r>
              <a:rPr lang="en-US" dirty="0"/>
              <a:t> </a:t>
            </a:r>
            <a:r>
              <a:rPr lang="en-US" dirty="0" err="1"/>
              <a:t>Bapat</a:t>
            </a:r>
            <a:r>
              <a:rPr lang="en-US" dirty="0"/>
              <a:t> </a:t>
            </a:r>
            <a:r>
              <a:rPr lang="en-US" dirty="0" err="1" smtClean="0"/>
              <a:t>Marg</a:t>
            </a:r>
            <a:r>
              <a:rPr lang="en-US" dirty="0" smtClean="0"/>
              <a:t>, </a:t>
            </a:r>
            <a:r>
              <a:rPr lang="en-US" dirty="0" err="1" smtClean="0"/>
              <a:t>Elphinstone</a:t>
            </a:r>
            <a:r>
              <a:rPr lang="en-US" dirty="0" smtClean="0"/>
              <a:t> </a:t>
            </a:r>
            <a:r>
              <a:rPr lang="en-US" dirty="0"/>
              <a:t>(W), Mumbai - 400 013. </a:t>
            </a:r>
            <a:br>
              <a:rPr lang="en-US" dirty="0"/>
            </a:br>
            <a:endParaRPr lang="en-US" dirty="0"/>
          </a:p>
        </p:txBody>
      </p:sp>
      <p:sp>
        <p:nvSpPr>
          <p:cNvPr id="3" name="Title 2"/>
          <p:cNvSpPr>
            <a:spLocks noGrp="1"/>
          </p:cNvSpPr>
          <p:nvPr>
            <p:ph type="ctrTitle"/>
          </p:nvPr>
        </p:nvSpPr>
        <p:spPr/>
        <p:txBody>
          <a:bodyPr/>
          <a:lstStyle/>
          <a:p>
            <a:r>
              <a:rPr lang="en-US" b="1" dirty="0"/>
              <a:t>Contact our </a:t>
            </a:r>
            <a:r>
              <a:rPr lang="en-US" b="1" dirty="0" smtClean="0"/>
              <a:t>Helpline</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pic>
        <p:nvPicPr>
          <p:cNvPr id="36866" name="Picture 2" descr="http://www.sf-express.com/cn/en/.galleries/MEMBERS/Cla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447800"/>
            <a:ext cx="4772025"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4020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0423693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bpclaimshelp.com/wp-content/uploads/2012/02/bp-cla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962524"/>
            <a:ext cx="2628900" cy="1743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Exclusions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342900" indent="-342900">
              <a:buFont typeface="+mj-lt"/>
              <a:buAutoNum type="arabicPeriod"/>
            </a:pPr>
            <a:r>
              <a:rPr lang="en-US" dirty="0" smtClean="0"/>
              <a:t>Stocks in cold storage</a:t>
            </a:r>
          </a:p>
          <a:p>
            <a:pPr marL="342900" indent="-342900">
              <a:buFont typeface="+mj-lt"/>
              <a:buAutoNum type="arabicPeriod"/>
            </a:pPr>
            <a:r>
              <a:rPr lang="en-US" dirty="0"/>
              <a:t>Bullions, precious stones, curios, drawings, manuscripts, securities, coins, </a:t>
            </a:r>
            <a:r>
              <a:rPr lang="en-US" dirty="0" err="1"/>
              <a:t>cheques</a:t>
            </a:r>
            <a:r>
              <a:rPr lang="en-US" dirty="0"/>
              <a:t>, books of accounts</a:t>
            </a:r>
          </a:p>
          <a:p>
            <a:pPr marL="342900" indent="-342900">
              <a:buFont typeface="+mj-lt"/>
              <a:buAutoNum type="arabicPeriod"/>
            </a:pPr>
            <a:r>
              <a:rPr lang="en-US" dirty="0" smtClean="0"/>
              <a:t>Loss to electrical machines arising by Over running, excessive pressure, short circuiting, self heating or leakage of electricity shall apply to the particular electrical machine and not to other machines</a:t>
            </a:r>
          </a:p>
          <a:p>
            <a:pPr marL="342900" indent="-342900">
              <a:buFont typeface="+mj-lt"/>
              <a:buAutoNum type="arabicPeriod"/>
            </a:pPr>
            <a:r>
              <a:rPr lang="en-US" dirty="0" smtClean="0"/>
              <a:t>Loss of earnings, consequential loss</a:t>
            </a:r>
          </a:p>
          <a:p>
            <a:pPr marL="342900" indent="-342900">
              <a:buFont typeface="+mj-lt"/>
              <a:buAutoNum type="arabicPeriod"/>
            </a:pPr>
            <a:r>
              <a:rPr lang="en-US" dirty="0" smtClean="0"/>
              <a:t>Spoilage as a result of the perils covered</a:t>
            </a:r>
          </a:p>
          <a:p>
            <a:pPr marL="342900" indent="-342900">
              <a:buFont typeface="+mj-lt"/>
              <a:buAutoNum type="arabicPeriod"/>
            </a:pPr>
            <a:r>
              <a:rPr lang="en-US" dirty="0" smtClean="0"/>
              <a:t>Loss by theft under riots, strike and malicious damage</a:t>
            </a:r>
          </a:p>
          <a:p>
            <a:pPr marL="342900" indent="-342900">
              <a:buFont typeface="+mj-lt"/>
              <a:buAutoNum type="arabicPeriod"/>
            </a:pPr>
            <a:r>
              <a:rPr lang="en-US" dirty="0" smtClean="0"/>
              <a:t>Volcanic eruptions</a:t>
            </a:r>
          </a:p>
          <a:p>
            <a:pPr marL="342900" indent="-342900">
              <a:buFont typeface="+mj-lt"/>
              <a:buAutoNum type="arabicPeriod"/>
            </a:pPr>
            <a:r>
              <a:rPr lang="en-US" dirty="0" smtClean="0"/>
              <a:t>Temporarily removed for cleaning, repairs, not exceeding 60 days</a:t>
            </a:r>
          </a:p>
          <a:p>
            <a:pPr marL="342900" indent="-342900">
              <a:buFont typeface="+mj-lt"/>
              <a:buAutoNum type="arabicPeriod"/>
            </a:pPr>
            <a:r>
              <a:rPr lang="en-US" dirty="0" smtClean="0"/>
              <a:t>5% for claim amount subject to minimum of Rs.10,000 for claims on AOG perils</a:t>
            </a:r>
          </a:p>
          <a:p>
            <a:pPr marL="342900" indent="-342900">
              <a:buFont typeface="+mj-lt"/>
              <a:buAutoNum type="arabicPeriod"/>
            </a:pPr>
            <a:r>
              <a:rPr lang="en-US" dirty="0" smtClean="0"/>
              <a:t>Rs.10,000 for claims other than AOG perils</a:t>
            </a:r>
            <a:endParaRPr lang="en-US" dirty="0"/>
          </a:p>
        </p:txBody>
      </p:sp>
      <p:sp>
        <p:nvSpPr>
          <p:cNvPr id="5" name="Text Placeholder 4"/>
          <p:cNvSpPr>
            <a:spLocks noGrp="1"/>
          </p:cNvSpPr>
          <p:nvPr>
            <p:ph type="body" sz="quarter" idx="15"/>
          </p:nvPr>
        </p:nvSpPr>
        <p:spPr/>
        <p:txBody>
          <a:bodyPr/>
          <a:lstStyle/>
          <a:p>
            <a:endParaRPr lang="en-US"/>
          </a:p>
        </p:txBody>
      </p:sp>
      <p:pic>
        <p:nvPicPr>
          <p:cNvPr id="4098" name="Picture 2" descr="http://www.creditcardfinder.com.au/images/Exclusions_credit-ca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2954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2.bp.blogspot.com/-9XvB_dDRHvg/T9y7BCAFWBI/AAAAAAAAAZs/mXrZrOAV3Jo/s640/Fire+Insu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791" y="1752600"/>
            <a:ext cx="4762500"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Basis for loss settlements</a:t>
            </a:r>
            <a:endParaRPr lang="en-US" dirty="0"/>
          </a:p>
        </p:txBody>
      </p:sp>
      <p:sp>
        <p:nvSpPr>
          <p:cNvPr id="7" name="Subtitle 6"/>
          <p:cNvSpPr>
            <a:spLocks noGrp="1"/>
          </p:cNvSpPr>
          <p:nvPr>
            <p:ph type="subTitle" idx="13"/>
          </p:nvPr>
        </p:nvSpPr>
        <p:spPr/>
        <p:txBody>
          <a:bodyPr/>
          <a:lstStyle/>
          <a:p>
            <a:endParaRPr lang="en-US"/>
          </a:p>
        </p:txBody>
      </p:sp>
      <p:sp>
        <p:nvSpPr>
          <p:cNvPr id="4" name="Text Placeholder 3"/>
          <p:cNvSpPr>
            <a:spLocks noGrp="1"/>
          </p:cNvSpPr>
          <p:nvPr>
            <p:ph type="body" sz="quarter" idx="14"/>
          </p:nvPr>
        </p:nvSpPr>
        <p:spPr/>
        <p:txBody>
          <a:bodyPr/>
          <a:lstStyle/>
          <a:p>
            <a:r>
              <a:rPr lang="en-US" b="1" dirty="0" smtClean="0"/>
              <a:t>Partial Loss </a:t>
            </a:r>
          </a:p>
          <a:p>
            <a:r>
              <a:rPr lang="en-US" dirty="0" smtClean="0"/>
              <a:t>Cost required for reinstating or repairing the items to their previous state before the loss.</a:t>
            </a:r>
          </a:p>
          <a:p>
            <a:r>
              <a:rPr lang="en-US" dirty="0" smtClean="0"/>
              <a:t>No depreciation shall be applicable</a:t>
            </a:r>
          </a:p>
          <a:p>
            <a:endParaRPr lang="en-US" dirty="0"/>
          </a:p>
          <a:p>
            <a:r>
              <a:rPr lang="en-US" b="1" dirty="0" smtClean="0"/>
              <a:t>Total Loss</a:t>
            </a:r>
          </a:p>
          <a:p>
            <a:r>
              <a:rPr lang="en-US" dirty="0" smtClean="0"/>
              <a:t>Cost required for replacing or reinstating the affected items</a:t>
            </a:r>
          </a:p>
          <a:p>
            <a:endParaRPr lang="en-US" dirty="0" smtClean="0"/>
          </a:p>
          <a:p>
            <a:endParaRPr lang="en-US" dirty="0"/>
          </a:p>
          <a:p>
            <a:r>
              <a:rPr lang="en-US" dirty="0" smtClean="0"/>
              <a:t>If the loss is more than 110% then the </a:t>
            </a:r>
            <a:r>
              <a:rPr lang="en-US" dirty="0" err="1" smtClean="0"/>
              <a:t>rateable</a:t>
            </a:r>
            <a:r>
              <a:rPr lang="en-US" dirty="0" smtClean="0"/>
              <a:t> proportion will be borne by the insurer </a:t>
            </a:r>
          </a:p>
          <a:p>
            <a:endParaRPr lang="en-US" dirty="0"/>
          </a:p>
          <a:p>
            <a:endParaRPr lang="en-US" dirty="0"/>
          </a:p>
          <a:p>
            <a:endParaRPr lang="en-US" dirty="0"/>
          </a:p>
        </p:txBody>
      </p:sp>
      <p:sp>
        <p:nvSpPr>
          <p:cNvPr id="8" name="Text Placeholder 7"/>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6049161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Burglary and Theft</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r>
              <a:rPr lang="en-US" dirty="0" smtClean="0"/>
              <a:t>Contents ( excluding money and valuables)</a:t>
            </a:r>
          </a:p>
          <a:p>
            <a:endParaRPr lang="en-US" dirty="0"/>
          </a:p>
        </p:txBody>
      </p:sp>
      <p:sp>
        <p:nvSpPr>
          <p:cNvPr id="5" name="Text Placeholder 4"/>
          <p:cNvSpPr>
            <a:spLocks noGrp="1"/>
          </p:cNvSpPr>
          <p:nvPr>
            <p:ph type="body" sz="quarter" idx="15"/>
          </p:nvPr>
        </p:nvSpPr>
        <p:spPr/>
        <p:txBody>
          <a:bodyPr/>
          <a:lstStyle/>
          <a:p>
            <a:endParaRPr lang="en-US"/>
          </a:p>
        </p:txBody>
      </p:sp>
      <p:pic>
        <p:nvPicPr>
          <p:cNvPr id="2050" name="Picture 2" descr="http://i.dailymail.co.uk/i/pix/2014/01/21/video-undefined-1ADB852F00000578-585_636x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605790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039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Exclusion</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4"/>
          </p:nvPr>
        </p:nvSpPr>
        <p:spPr/>
        <p:txBody>
          <a:bodyPr/>
          <a:lstStyle/>
          <a:p>
            <a:pPr marL="285750" indent="-285750">
              <a:buFont typeface="Arial" pitchFamily="34" charset="0"/>
              <a:buChar char="•"/>
            </a:pPr>
            <a:r>
              <a:rPr lang="en-US" dirty="0" smtClean="0"/>
              <a:t>Burglary/Theft by family members</a:t>
            </a:r>
          </a:p>
          <a:p>
            <a:pPr marL="285750" indent="-285750">
              <a:buFont typeface="Arial" pitchFamily="34" charset="0"/>
              <a:buChar char="•"/>
            </a:pPr>
            <a:r>
              <a:rPr lang="en-US" dirty="0" smtClean="0"/>
              <a:t>Livestock, Motor vehicle and Pedal cycles</a:t>
            </a:r>
          </a:p>
          <a:p>
            <a:pPr marL="285750" indent="-285750">
              <a:buFont typeface="Arial" pitchFamily="34" charset="0"/>
              <a:buChar char="•"/>
            </a:pPr>
            <a:r>
              <a:rPr lang="en-US" dirty="0" smtClean="0"/>
              <a:t>Jewelry and precious stones</a:t>
            </a:r>
          </a:p>
          <a:p>
            <a:pPr marL="285750" indent="-285750">
              <a:buFont typeface="Arial" pitchFamily="34" charset="0"/>
              <a:buChar char="•"/>
            </a:pPr>
            <a:r>
              <a:rPr lang="en-US" dirty="0" smtClean="0"/>
              <a:t>Deductible of 5% of claim subject to minimum of </a:t>
            </a:r>
            <a:r>
              <a:rPr lang="en-US" dirty="0" err="1" smtClean="0"/>
              <a:t>Rs</a:t>
            </a:r>
            <a:r>
              <a:rPr lang="en-US" dirty="0" smtClean="0"/>
              <a:t>. 5000</a:t>
            </a:r>
          </a:p>
          <a:p>
            <a:pPr marL="285750" indent="-285750">
              <a:buFont typeface="Arial" pitchFamily="34" charset="0"/>
              <a:buChar char="•"/>
            </a:pPr>
            <a:r>
              <a:rPr lang="en-US" dirty="0" smtClean="0"/>
              <a:t>Not registered immediately as police complaint</a:t>
            </a:r>
          </a:p>
          <a:p>
            <a:endParaRPr lang="en-US" dirty="0"/>
          </a:p>
        </p:txBody>
      </p:sp>
      <p:sp>
        <p:nvSpPr>
          <p:cNvPr id="5" name="Text Placeholder 4"/>
          <p:cNvSpPr>
            <a:spLocks noGrp="1"/>
          </p:cNvSpPr>
          <p:nvPr>
            <p:ph type="body" sz="quarter" idx="15"/>
          </p:nvPr>
        </p:nvSpPr>
        <p:spPr/>
        <p:txBody>
          <a:bodyPr/>
          <a:lstStyle/>
          <a:p>
            <a:endParaRPr lang="en-US"/>
          </a:p>
        </p:txBody>
      </p:sp>
      <p:pic>
        <p:nvPicPr>
          <p:cNvPr id="6146" name="Picture 2" descr="http://i.dailymail.co.uk/i/pix/2009/06/03/article-1190558-01B8E4B40000044D-408_468x2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52800"/>
            <a:ext cx="5243945" cy="3204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94477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heme/theme1.xml><?xml version="1.0" encoding="utf-8"?>
<a:theme xmlns:a="http://schemas.openxmlformats.org/drawingml/2006/main" name="UNTITLED">
  <a:themeElements>
    <a:clrScheme name="Red 1.0 Primary palette">
      <a:dk1>
        <a:sysClr val="windowText" lastClr="000000"/>
      </a:dk1>
      <a:lt1>
        <a:sysClr val="window" lastClr="FFFFFF"/>
      </a:lt1>
      <a:dk2>
        <a:srgbClr val="1F497D"/>
      </a:dk2>
      <a:lt2>
        <a:srgbClr val="EEECE1"/>
      </a:lt2>
      <a:accent1>
        <a:srgbClr val="C21B17"/>
      </a:accent1>
      <a:accent2>
        <a:srgbClr val="C21B1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126C95-8E1E-4DC5-ACB1-07E8A3558509}">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6e9a517d-cacc-4f94-8a1e-c930d5ece0fd"/>
    <ds:schemaRef ds:uri="34b09e2f-0383-41f5-b65e-e2b9199fb399"/>
    <ds:schemaRef ds:uri="http://purl.org/dc/terms/"/>
  </ds:schemaRefs>
</ds:datastoreItem>
</file>

<file path=customXml/itemProps2.xml><?xml version="1.0" encoding="utf-8"?>
<ds:datastoreItem xmlns:ds="http://schemas.openxmlformats.org/officeDocument/2006/customXml" ds:itemID="{174D9258-AB18-423C-BF1E-17C9F917AEAA}">
  <ds:schemaRefs>
    <ds:schemaRef ds:uri="http://schemas.microsoft.com/sharepoint/v3/contenttype/forms"/>
  </ds:schemaRefs>
</ds:datastoreItem>
</file>

<file path=customXml/itemProps3.xml><?xml version="1.0" encoding="utf-8"?>
<ds:datastoreItem xmlns:ds="http://schemas.openxmlformats.org/officeDocument/2006/customXml" ds:itemID="{0F86BCEB-D4B5-4820-89C6-01FFD7B97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UNTITLED</Template>
  <TotalTime>403</TotalTime>
  <Words>3124</Words>
  <Application>Microsoft Office PowerPoint</Application>
  <PresentationFormat>On-screen Show (4:3)</PresentationFormat>
  <Paragraphs>503</Paragraphs>
  <Slides>51</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ＭＳ Ｐゴシック</vt:lpstr>
      <vt:lpstr>Arial</vt:lpstr>
      <vt:lpstr>Arial Regular</vt:lpstr>
      <vt:lpstr>Calibri</vt:lpstr>
      <vt:lpstr>MS Mincho</vt:lpstr>
      <vt:lpstr>Times New Roman</vt:lpstr>
      <vt:lpstr>Trebuchet MS</vt:lpstr>
      <vt:lpstr>Wingdings</vt:lpstr>
      <vt:lpstr>UNTITLED</vt:lpstr>
      <vt:lpstr>think-cell Slide</vt:lpstr>
      <vt:lpstr>Business Suraksha for Shopkeeper</vt:lpstr>
      <vt:lpstr>The keeper’s keeper</vt:lpstr>
      <vt:lpstr>Product Details</vt:lpstr>
      <vt:lpstr>Protection of your Assets- Standard Fire &amp; Special Perils </vt:lpstr>
      <vt:lpstr>Perils Covered</vt:lpstr>
      <vt:lpstr>Exclusions</vt:lpstr>
      <vt:lpstr>Basis for loss settlements</vt:lpstr>
      <vt:lpstr>Burglary and Theft</vt:lpstr>
      <vt:lpstr>Exclusion</vt:lpstr>
      <vt:lpstr>Basis of Loss</vt:lpstr>
      <vt:lpstr>Protection of Machinery Breakdown</vt:lpstr>
      <vt:lpstr>Exclusion</vt:lpstr>
      <vt:lpstr>Basis of Loss settlement</vt:lpstr>
      <vt:lpstr>Protection for Electronic Equipment</vt:lpstr>
      <vt:lpstr>Exclusion</vt:lpstr>
      <vt:lpstr>Basis of Loss</vt:lpstr>
      <vt:lpstr>Portable Computer/ Mobiles – All Risk</vt:lpstr>
      <vt:lpstr>Exclusions</vt:lpstr>
      <vt:lpstr>Protection for you and your employees</vt:lpstr>
      <vt:lpstr>Exclusion</vt:lpstr>
      <vt:lpstr>Your Legal Liability as a Tenant</vt:lpstr>
      <vt:lpstr>Exclusion</vt:lpstr>
      <vt:lpstr>Workers Compensation</vt:lpstr>
      <vt:lpstr>Public Liability</vt:lpstr>
      <vt:lpstr>Exclusion</vt:lpstr>
      <vt:lpstr>Accompanied Baggage</vt:lpstr>
      <vt:lpstr>Exclusions</vt:lpstr>
      <vt:lpstr>Plate Glass</vt:lpstr>
      <vt:lpstr>Exclusion</vt:lpstr>
      <vt:lpstr>Money Insurance</vt:lpstr>
      <vt:lpstr>Fidelity Guarantee</vt:lpstr>
      <vt:lpstr>Pedal Cycle</vt:lpstr>
      <vt:lpstr>Neon Sign / Glow sign</vt:lpstr>
      <vt:lpstr>PowerPoint Presentation</vt:lpstr>
      <vt:lpstr>What’s Covered</vt:lpstr>
      <vt:lpstr>What’s Covered</vt:lpstr>
      <vt:lpstr>What’s Covered</vt:lpstr>
      <vt:lpstr>What's Not Covered</vt:lpstr>
      <vt:lpstr>Underwriting Guidelines</vt:lpstr>
      <vt:lpstr>The basic criteria for acceptance are </vt:lpstr>
      <vt:lpstr>Decline List</vt:lpstr>
      <vt:lpstr>Underwriting Approval Required</vt:lpstr>
      <vt:lpstr>Cover Limits</vt:lpstr>
      <vt:lpstr>Cover Limits</vt:lpstr>
      <vt:lpstr>Excess</vt:lpstr>
      <vt:lpstr>Discounts</vt:lpstr>
      <vt:lpstr>Details Required for Premium Quote</vt:lpstr>
      <vt:lpstr>PowerPoint Presentation</vt:lpstr>
      <vt:lpstr>Making a claim</vt:lpstr>
      <vt:lpstr>Contact our Helpline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Suraksha - Shopkeeper</dc:title>
  <dc:creator>SAKTHIVEL MURUGAN</dc:creator>
  <cp:lastModifiedBy>PRASHANT SHINDE</cp:lastModifiedBy>
  <cp:revision>90</cp:revision>
  <dcterms:created xsi:type="dcterms:W3CDTF">2015-08-18T04:11:31Z</dcterms:created>
  <dcterms:modified xsi:type="dcterms:W3CDTF">2021-01-07T09:21:28Z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