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7"/>
  </p:notesMasterIdLst>
  <p:sldIdLst>
    <p:sldId id="280" r:id="rId5"/>
    <p:sldId id="258" r:id="rId6"/>
    <p:sldId id="260" r:id="rId7"/>
    <p:sldId id="279" r:id="rId8"/>
    <p:sldId id="257" r:id="rId9"/>
    <p:sldId id="259" r:id="rId10"/>
    <p:sldId id="261" r:id="rId11"/>
    <p:sldId id="278" r:id="rId12"/>
    <p:sldId id="274"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C8C3"/>
    <a:srgbClr val="E3B2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752E8-BA43-4643-AC34-7212E3434241}" type="datetimeFigureOut">
              <a:rPr lang="en-US" smtClean="0"/>
              <a:pPr/>
              <a:t>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AFD8F1-F5F3-4879-8E6E-DBF7A3F6CF15}" type="slidenum">
              <a:rPr lang="en-US" smtClean="0"/>
              <a:pPr/>
              <a:t>‹#›</a:t>
            </a:fld>
            <a:endParaRPr lang="en-US"/>
          </a:p>
        </p:txBody>
      </p:sp>
    </p:spTree>
    <p:extLst>
      <p:ext uri="{BB962C8B-B14F-4D97-AF65-F5344CB8AC3E}">
        <p14:creationId xmlns:p14="http://schemas.microsoft.com/office/powerpoint/2010/main" val="2962828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6</a:t>
            </a:fld>
            <a:endParaRPr lang="en-US"/>
          </a:p>
        </p:txBody>
      </p:sp>
    </p:spTree>
    <p:extLst>
      <p:ext uri="{BB962C8B-B14F-4D97-AF65-F5344CB8AC3E}">
        <p14:creationId xmlns:p14="http://schemas.microsoft.com/office/powerpoint/2010/main" val="1241250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15</a:t>
            </a:fld>
            <a:endParaRPr lang="en-US"/>
          </a:p>
        </p:txBody>
      </p:sp>
    </p:spTree>
    <p:extLst>
      <p:ext uri="{BB962C8B-B14F-4D97-AF65-F5344CB8AC3E}">
        <p14:creationId xmlns:p14="http://schemas.microsoft.com/office/powerpoint/2010/main" val="277931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16</a:t>
            </a:fld>
            <a:endParaRPr lang="en-US"/>
          </a:p>
        </p:txBody>
      </p:sp>
    </p:spTree>
    <p:extLst>
      <p:ext uri="{BB962C8B-B14F-4D97-AF65-F5344CB8AC3E}">
        <p14:creationId xmlns:p14="http://schemas.microsoft.com/office/powerpoint/2010/main" val="1576399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17</a:t>
            </a:fld>
            <a:endParaRPr lang="en-US"/>
          </a:p>
        </p:txBody>
      </p:sp>
    </p:spTree>
    <p:extLst>
      <p:ext uri="{BB962C8B-B14F-4D97-AF65-F5344CB8AC3E}">
        <p14:creationId xmlns:p14="http://schemas.microsoft.com/office/powerpoint/2010/main" val="281384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18</a:t>
            </a:fld>
            <a:endParaRPr lang="en-US"/>
          </a:p>
        </p:txBody>
      </p:sp>
    </p:spTree>
    <p:extLst>
      <p:ext uri="{BB962C8B-B14F-4D97-AF65-F5344CB8AC3E}">
        <p14:creationId xmlns:p14="http://schemas.microsoft.com/office/powerpoint/2010/main" val="1373313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19</a:t>
            </a:fld>
            <a:endParaRPr lang="en-US"/>
          </a:p>
        </p:txBody>
      </p:sp>
    </p:spTree>
    <p:extLst>
      <p:ext uri="{BB962C8B-B14F-4D97-AF65-F5344CB8AC3E}">
        <p14:creationId xmlns:p14="http://schemas.microsoft.com/office/powerpoint/2010/main" val="2881735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20</a:t>
            </a:fld>
            <a:endParaRPr lang="en-US"/>
          </a:p>
        </p:txBody>
      </p:sp>
    </p:spTree>
    <p:extLst>
      <p:ext uri="{BB962C8B-B14F-4D97-AF65-F5344CB8AC3E}">
        <p14:creationId xmlns:p14="http://schemas.microsoft.com/office/powerpoint/2010/main" val="3276815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21</a:t>
            </a:fld>
            <a:endParaRPr lang="en-US"/>
          </a:p>
        </p:txBody>
      </p:sp>
    </p:spTree>
    <p:extLst>
      <p:ext uri="{BB962C8B-B14F-4D97-AF65-F5344CB8AC3E}">
        <p14:creationId xmlns:p14="http://schemas.microsoft.com/office/powerpoint/2010/main" val="829554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7</a:t>
            </a:fld>
            <a:endParaRPr lang="en-US"/>
          </a:p>
        </p:txBody>
      </p:sp>
    </p:spTree>
    <p:extLst>
      <p:ext uri="{BB962C8B-B14F-4D97-AF65-F5344CB8AC3E}">
        <p14:creationId xmlns:p14="http://schemas.microsoft.com/office/powerpoint/2010/main" val="681038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8</a:t>
            </a:fld>
            <a:endParaRPr lang="en-US"/>
          </a:p>
        </p:txBody>
      </p:sp>
    </p:spTree>
    <p:extLst>
      <p:ext uri="{BB962C8B-B14F-4D97-AF65-F5344CB8AC3E}">
        <p14:creationId xmlns:p14="http://schemas.microsoft.com/office/powerpoint/2010/main" val="4178947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9</a:t>
            </a:fld>
            <a:endParaRPr lang="en-US"/>
          </a:p>
        </p:txBody>
      </p:sp>
    </p:spTree>
    <p:extLst>
      <p:ext uri="{BB962C8B-B14F-4D97-AF65-F5344CB8AC3E}">
        <p14:creationId xmlns:p14="http://schemas.microsoft.com/office/powerpoint/2010/main" val="428638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10</a:t>
            </a:fld>
            <a:endParaRPr lang="en-US"/>
          </a:p>
        </p:txBody>
      </p:sp>
    </p:spTree>
    <p:extLst>
      <p:ext uri="{BB962C8B-B14F-4D97-AF65-F5344CB8AC3E}">
        <p14:creationId xmlns:p14="http://schemas.microsoft.com/office/powerpoint/2010/main" val="915605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11</a:t>
            </a:fld>
            <a:endParaRPr lang="en-US"/>
          </a:p>
        </p:txBody>
      </p:sp>
    </p:spTree>
    <p:extLst>
      <p:ext uri="{BB962C8B-B14F-4D97-AF65-F5344CB8AC3E}">
        <p14:creationId xmlns:p14="http://schemas.microsoft.com/office/powerpoint/2010/main" val="2666021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12</a:t>
            </a:fld>
            <a:endParaRPr lang="en-US"/>
          </a:p>
        </p:txBody>
      </p:sp>
    </p:spTree>
    <p:extLst>
      <p:ext uri="{BB962C8B-B14F-4D97-AF65-F5344CB8AC3E}">
        <p14:creationId xmlns:p14="http://schemas.microsoft.com/office/powerpoint/2010/main" val="303306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13</a:t>
            </a:fld>
            <a:endParaRPr lang="en-US"/>
          </a:p>
        </p:txBody>
      </p:sp>
    </p:spTree>
    <p:extLst>
      <p:ext uri="{BB962C8B-B14F-4D97-AF65-F5344CB8AC3E}">
        <p14:creationId xmlns:p14="http://schemas.microsoft.com/office/powerpoint/2010/main" val="399423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9AFD8F1-F5F3-4879-8E6E-DBF7A3F6CF15}" type="slidenum">
              <a:rPr lang="en-US" smtClean="0"/>
              <a:pPr/>
              <a:t>14</a:t>
            </a:fld>
            <a:endParaRPr lang="en-US"/>
          </a:p>
        </p:txBody>
      </p:sp>
    </p:spTree>
    <p:extLst>
      <p:ext uri="{BB962C8B-B14F-4D97-AF65-F5344CB8AC3E}">
        <p14:creationId xmlns:p14="http://schemas.microsoft.com/office/powerpoint/2010/main" val="16674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7480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92281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94056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Tree>
    <p:extLst>
      <p:ext uri="{BB962C8B-B14F-4D97-AF65-F5344CB8AC3E}">
        <p14:creationId xmlns:p14="http://schemas.microsoft.com/office/powerpoint/2010/main" val="730380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6"/>
          <p:cNvPicPr>
            <a:picLocks noChangeAspect="1"/>
          </p:cNvPicPr>
          <p:nvPr userDrawn="1"/>
        </p:nvPicPr>
        <p:blipFill rotWithShape="1">
          <a:blip r:embed="rId2" cstate="print"/>
          <a:srcRect l="1" r="14959" b="85913"/>
          <a:stretch/>
        </p:blipFill>
        <p:spPr>
          <a:xfrm>
            <a:off x="0" y="0"/>
            <a:ext cx="216000" cy="966080"/>
          </a:xfrm>
          <a:prstGeom prst="rect">
            <a:avLst/>
          </a:prstGeom>
        </p:spPr>
      </p:pic>
    </p:spTree>
    <p:extLst>
      <p:ext uri="{BB962C8B-B14F-4D97-AF65-F5344CB8AC3E}">
        <p14:creationId xmlns:p14="http://schemas.microsoft.com/office/powerpoint/2010/main" val="3004986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9391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3400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65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9406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86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565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362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7" name="Picture 6"/>
          <p:cNvPicPr>
            <a:picLocks noChangeAspect="1"/>
          </p:cNvPicPr>
          <p:nvPr userDrawn="1"/>
        </p:nvPicPr>
        <p:blipFill rotWithShape="1">
          <a:blip r:embed="rId14" cstate="print"/>
          <a:srcRect l="1" r="14959" b="85913"/>
          <a:stretch/>
        </p:blipFill>
        <p:spPr>
          <a:xfrm>
            <a:off x="0" y="0"/>
            <a:ext cx="216000" cy="966080"/>
          </a:xfrm>
          <a:prstGeom prst="rect">
            <a:avLst/>
          </a:prstGeom>
        </p:spPr>
      </p:pic>
      <p:pic>
        <p:nvPicPr>
          <p:cNvPr id="8" name="Picture 2" descr="D:\Work\Life\Logo Change campaign\Stationaries with new logo\03 02 15\logo\FG_LOGO-03.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32367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a:spLocks noGrp="1"/>
          </p:cNvSpPr>
          <p:nvPr>
            <p:ph type="subTitle" idx="1"/>
          </p:nvPr>
        </p:nvSpPr>
        <p:spPr>
          <a:xfrm>
            <a:off x="347300" y="3352800"/>
            <a:ext cx="8386686" cy="2057400"/>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lgn="ctr"/>
            <a:r>
              <a:rPr lang="en-US" sz="2800" b="1" dirty="0"/>
              <a:t>Future </a:t>
            </a:r>
            <a:r>
              <a:rPr lang="en-US" sz="2800" b="1" dirty="0" err="1"/>
              <a:t>Generali</a:t>
            </a:r>
            <a:r>
              <a:rPr lang="en-US" sz="2800" b="1" dirty="0"/>
              <a:t> India Insurance Company </a:t>
            </a:r>
          </a:p>
        </p:txBody>
      </p:sp>
      <p:sp>
        <p:nvSpPr>
          <p:cNvPr id="5" name="Titolo 1"/>
          <p:cNvSpPr>
            <a:spLocks noGrp="1"/>
          </p:cNvSpPr>
          <p:nvPr>
            <p:ph type="ctrTitle"/>
          </p:nvPr>
        </p:nvSpPr>
        <p:spPr>
          <a:xfrm>
            <a:off x="300114" y="2130426"/>
            <a:ext cx="8767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pPr algn="ctr"/>
            <a:r>
              <a:rPr lang="en-US" dirty="0"/>
              <a:t>Business </a:t>
            </a:r>
            <a:r>
              <a:rPr lang="en-US" dirty="0" err="1"/>
              <a:t>Suraksha</a:t>
            </a:r>
            <a:r>
              <a:rPr lang="en-US" dirty="0"/>
              <a:t>: SME Package </a:t>
            </a:r>
            <a:endParaRPr lang="it-IT" dirty="0"/>
          </a:p>
        </p:txBody>
      </p:sp>
    </p:spTree>
    <p:extLst>
      <p:ext uri="{BB962C8B-B14F-4D97-AF65-F5344CB8AC3E}">
        <p14:creationId xmlns:p14="http://schemas.microsoft.com/office/powerpoint/2010/main" val="2619858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Burglary&amp; Housebreaking for Contents</a:t>
            </a: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provides protection against the loss or damage to the contents and / or building of insured premises by Burglary and / or Housebreaking. Contents can be insured on First Loss Limits. Sum Insured value of contents should be on Market Value basis.</a:t>
            </a:r>
          </a:p>
          <a:p>
            <a:endParaRPr lang="en-US" sz="2400" dirty="0" smtClean="0"/>
          </a:p>
          <a:p>
            <a:r>
              <a:rPr lang="en-US" sz="2400" b="1" dirty="0" smtClean="0"/>
              <a:t>Minimum 25% </a:t>
            </a:r>
            <a:r>
              <a:rPr lang="en-US" sz="2400" dirty="0" smtClean="0"/>
              <a:t>of Fire Contents Sum Insured must be selected as First Loss limit for Burglary and Housebreaking. </a:t>
            </a:r>
          </a:p>
          <a:p>
            <a:endParaRPr lang="en-US" sz="2400" dirty="0" smtClean="0"/>
          </a:p>
          <a:p>
            <a:r>
              <a:rPr lang="en-US" sz="2400" b="1" dirty="0" smtClean="0"/>
              <a:t>Excess : </a:t>
            </a:r>
            <a:r>
              <a:rPr lang="en-US" sz="2400" dirty="0" smtClean="0"/>
              <a:t>5% of the claim amt sub to min of INR 5000. Theft is excluded.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Machinery Breakdown</a:t>
            </a: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protects you from accidental mechanical or electrical breakdown of machineries or equipment whilst installed in the Insured Premises. </a:t>
            </a:r>
          </a:p>
          <a:p>
            <a:endParaRPr lang="en-US" sz="2400" dirty="0" smtClean="0"/>
          </a:p>
          <a:p>
            <a:r>
              <a:rPr lang="en-US" sz="2400" b="1" dirty="0" smtClean="0"/>
              <a:t>The sum Insured </a:t>
            </a:r>
            <a:r>
              <a:rPr lang="en-US" sz="2400" dirty="0" smtClean="0"/>
              <a:t>of each equipment should be on Reinstatement Basis.</a:t>
            </a:r>
          </a:p>
          <a:p>
            <a:endParaRPr lang="en-US" sz="2400" dirty="0" smtClean="0"/>
          </a:p>
          <a:p>
            <a:pPr lvl="0"/>
            <a:r>
              <a:rPr lang="en-US" sz="2400" dirty="0" smtClean="0"/>
              <a:t> </a:t>
            </a:r>
            <a:r>
              <a:rPr lang="en-US" sz="2400" b="1" dirty="0" smtClean="0"/>
              <a:t>Maximum </a:t>
            </a:r>
            <a:r>
              <a:rPr lang="en-US" sz="2400" dirty="0" smtClean="0"/>
              <a:t>Value per equipment – 1 Cr. and Maximum Age of equipment – 10 years </a:t>
            </a:r>
          </a:p>
          <a:p>
            <a:endParaRPr lang="en-US" sz="2400" dirty="0" smtClean="0"/>
          </a:p>
          <a:p>
            <a:pPr lvl="0"/>
            <a:r>
              <a:rPr lang="en-US" sz="2400" b="1" dirty="0" smtClean="0"/>
              <a:t>Excess: </a:t>
            </a:r>
            <a:r>
              <a:rPr lang="en-US" sz="2400" dirty="0" smtClean="0"/>
              <a:t>1% of Sum Insured subject to Min of Rs. 2500 for each and every claim.</a:t>
            </a:r>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Electronic Equipment</a:t>
            </a:r>
            <a:endParaRPr lang="en-US" sz="2800" b="1" dirty="0"/>
          </a:p>
        </p:txBody>
      </p:sp>
      <p:sp>
        <p:nvSpPr>
          <p:cNvPr id="3" name="Content Placeholder 2"/>
          <p:cNvSpPr>
            <a:spLocks noGrp="1"/>
          </p:cNvSpPr>
          <p:nvPr>
            <p:ph idx="1"/>
          </p:nvPr>
        </p:nvSpPr>
        <p:spPr>
          <a:xfrm>
            <a:off x="304800" y="990600"/>
            <a:ext cx="8534400" cy="55626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of policy covers the repair or replacement costs of your Electronic Equipment caused by any unforeseen and sudden physical loss. </a:t>
            </a:r>
          </a:p>
          <a:p>
            <a:endParaRPr lang="en-US" sz="2400" b="1" dirty="0"/>
          </a:p>
          <a:p>
            <a:r>
              <a:rPr lang="en-US" sz="2400" b="1" dirty="0" smtClean="0"/>
              <a:t>Sum Insured </a:t>
            </a:r>
            <a:r>
              <a:rPr lang="en-US" sz="2400" dirty="0" smtClean="0"/>
              <a:t>of each equipment should be on Reinstatement Basis..</a:t>
            </a:r>
          </a:p>
          <a:p>
            <a:endParaRPr lang="en-US" sz="2400" dirty="0" smtClean="0"/>
          </a:p>
          <a:p>
            <a:pPr lvl="0"/>
            <a:r>
              <a:rPr lang="en-US" sz="2400" b="1" dirty="0" smtClean="0"/>
              <a:t>Maximum Value </a:t>
            </a:r>
            <a:r>
              <a:rPr lang="en-US" sz="2400" dirty="0" smtClean="0"/>
              <a:t>per equipment – 1 Cr. and Maximum Age of equipment – 7 years </a:t>
            </a:r>
          </a:p>
          <a:p>
            <a:endParaRPr lang="en-US" sz="2400" dirty="0" smtClean="0"/>
          </a:p>
          <a:p>
            <a:pPr lvl="0"/>
            <a:r>
              <a:rPr lang="en-US" sz="2400" b="1" dirty="0" smtClean="0"/>
              <a:t>Excess: </a:t>
            </a:r>
            <a:r>
              <a:rPr lang="en-US" sz="2000" dirty="0" smtClean="0"/>
              <a:t>5% of claim amount subject to min of Rs. 1000 for equipment less than 1 Lac and for equipment more than 1 Lac, excess is 5% of claim amount subject to min of Rs. 2500. </a:t>
            </a:r>
          </a:p>
          <a:p>
            <a:pPr marL="0" lvl="0" indent="0">
              <a:buNone/>
            </a:pPr>
            <a:r>
              <a:rPr lang="en-US" sz="2000" dirty="0"/>
              <a:t> </a:t>
            </a:r>
            <a:r>
              <a:rPr lang="en-US" sz="2000" dirty="0" smtClean="0"/>
              <a:t>     For Computers – 5% of claim amount subject to min of Rs. 2500.</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Money Insurance</a:t>
            </a: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pPr lvl="0"/>
            <a:r>
              <a:rPr lang="en-US" sz="2400" b="1" dirty="0" smtClean="0"/>
              <a:t>Money in Transit: </a:t>
            </a:r>
            <a:r>
              <a:rPr lang="en-US" sz="2400" dirty="0" smtClean="0"/>
              <a:t>Maximum per carrying limit  up to 10 </a:t>
            </a:r>
            <a:r>
              <a:rPr lang="en-US" sz="2400" dirty="0" err="1" smtClean="0"/>
              <a:t>Lacs</a:t>
            </a:r>
            <a:r>
              <a:rPr lang="en-US" sz="2400" dirty="0" smtClean="0"/>
              <a:t> and Maximum Turnover 10 Cr.; Only authorized / Permanent Employees are covered; Infidelity of employees are not covered.</a:t>
            </a:r>
          </a:p>
          <a:p>
            <a:pPr lvl="0"/>
            <a:endParaRPr lang="en-US" sz="2400" dirty="0" smtClean="0"/>
          </a:p>
          <a:p>
            <a:r>
              <a:rPr lang="en-US" sz="2400" dirty="0" smtClean="0"/>
              <a:t> </a:t>
            </a:r>
            <a:r>
              <a:rPr lang="en-US" sz="2400" b="1" dirty="0" smtClean="0"/>
              <a:t>Money in Safe: </a:t>
            </a:r>
            <a:r>
              <a:rPr lang="en-US" sz="2400" dirty="0" smtClean="0"/>
              <a:t>Maximum Limit for money in Safe  up to 10 </a:t>
            </a:r>
            <a:r>
              <a:rPr lang="en-US" sz="2400" dirty="0" err="1" smtClean="0"/>
              <a:t>Lacs</a:t>
            </a:r>
            <a:endParaRPr lang="en-US" sz="2400" dirty="0" smtClean="0"/>
          </a:p>
          <a:p>
            <a:endParaRPr lang="en-US" sz="2400" dirty="0" smtClean="0"/>
          </a:p>
          <a:p>
            <a:pPr lvl="0"/>
            <a:r>
              <a:rPr lang="en-US" sz="2400" b="1" dirty="0" smtClean="0"/>
              <a:t>Money in Counter: </a:t>
            </a:r>
            <a:r>
              <a:rPr lang="en-US" sz="2400" dirty="0" smtClean="0"/>
              <a:t>Maximum Limit for money in counter is 2 </a:t>
            </a:r>
            <a:r>
              <a:rPr lang="en-US" sz="2400" dirty="0" err="1" smtClean="0"/>
              <a:t>Lacs</a:t>
            </a:r>
            <a:endParaRPr lang="en-US" sz="2400" dirty="0" smtClean="0"/>
          </a:p>
          <a:p>
            <a:endParaRPr lang="en-US" sz="2400" b="1" dirty="0" smtClean="0"/>
          </a:p>
          <a:p>
            <a:pPr lvl="0"/>
            <a:r>
              <a:rPr lang="en-US" sz="2400" b="1" dirty="0" smtClean="0"/>
              <a:t>Rate: </a:t>
            </a:r>
            <a:r>
              <a:rPr lang="en-US" sz="2400" dirty="0" smtClean="0"/>
              <a:t>0.15%o on Annual Turnover for Money in Transit; 0.15% on Annual sum insured for Money in safe and 0.25% for Money in Counter.</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Fidelity Guarantee</a:t>
            </a: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a:noAutofit/>
          </a:bodyPr>
          <a:lstStyle/>
          <a:p>
            <a:pPr lvl="0"/>
            <a:r>
              <a:rPr lang="en-US" sz="2400" dirty="0" smtClean="0"/>
              <a:t>Any direct financial loss caused by act of fraud committed by any salaried employee in the insured premises </a:t>
            </a:r>
          </a:p>
          <a:p>
            <a:pPr lvl="0"/>
            <a:endParaRPr lang="en-US" sz="2400" b="1" dirty="0" smtClean="0"/>
          </a:p>
          <a:p>
            <a:pPr lvl="0"/>
            <a:r>
              <a:rPr lang="en-US" sz="2400" b="1" dirty="0" smtClean="0"/>
              <a:t>Maximum </a:t>
            </a:r>
            <a:r>
              <a:rPr lang="en-US" sz="2400" dirty="0" smtClean="0"/>
              <a:t>Limit per employee is 10 Lac; AOA : 25 </a:t>
            </a:r>
            <a:r>
              <a:rPr lang="en-US" sz="2400" dirty="0" err="1" smtClean="0"/>
              <a:t>Lacs</a:t>
            </a:r>
            <a:r>
              <a:rPr lang="en-US" sz="2400" dirty="0" smtClean="0"/>
              <a:t> and  Total sum Insured Limit (AOY):50 Lac. </a:t>
            </a:r>
          </a:p>
          <a:p>
            <a:pPr lvl="0">
              <a:buNone/>
            </a:pPr>
            <a:endParaRPr lang="en-US" sz="2400" dirty="0" smtClean="0"/>
          </a:p>
          <a:p>
            <a:pPr lvl="0"/>
            <a:r>
              <a:rPr lang="en-US" sz="2400" dirty="0" smtClean="0"/>
              <a:t> Only Applicable for permanent employees.</a:t>
            </a:r>
          </a:p>
          <a:p>
            <a:endParaRPr lang="en-US" sz="2400" dirty="0" smtClean="0"/>
          </a:p>
          <a:p>
            <a:pPr lvl="0"/>
            <a:r>
              <a:rPr lang="en-US" sz="2400" b="1" dirty="0" smtClean="0"/>
              <a:t>Rate:</a:t>
            </a:r>
            <a:r>
              <a:rPr lang="en-US" sz="2400" dirty="0" smtClean="0"/>
              <a:t> 0.25% on AOY. Per person Loading INR 50</a:t>
            </a:r>
          </a:p>
          <a:p>
            <a:pPr lvl="0"/>
            <a:endParaRPr lang="en-US" sz="2400" b="1" dirty="0" smtClean="0"/>
          </a:p>
          <a:p>
            <a:pPr lvl="0"/>
            <a:r>
              <a:rPr lang="en-US" sz="2400" b="1" dirty="0" smtClean="0"/>
              <a:t>Excess:  </a:t>
            </a:r>
            <a:r>
              <a:rPr lang="en-US" sz="2400" dirty="0" smtClean="0"/>
              <a:t>5% of claim amount subject to min of Rs. 5000 for each and every claim.</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Fixed Plate Glass</a:t>
            </a: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accidental damage to fixed plate glass, frames, and frameworks.</a:t>
            </a:r>
          </a:p>
          <a:p>
            <a:pPr lvl="0"/>
            <a:endParaRPr lang="en-US" sz="2400" b="1" dirty="0" smtClean="0"/>
          </a:p>
          <a:p>
            <a:pPr lvl="0"/>
            <a:r>
              <a:rPr lang="en-US" sz="2400" b="1" dirty="0" smtClean="0"/>
              <a:t>Maximum Sum Insured Limit</a:t>
            </a:r>
            <a:r>
              <a:rPr lang="en-US" sz="2400" dirty="0" smtClean="0"/>
              <a:t>: 25 </a:t>
            </a:r>
            <a:r>
              <a:rPr lang="en-US" sz="2400" dirty="0" err="1" smtClean="0"/>
              <a:t>Lacs</a:t>
            </a:r>
            <a:r>
              <a:rPr lang="en-US" sz="2400" dirty="0" smtClean="0"/>
              <a:t> </a:t>
            </a:r>
          </a:p>
          <a:p>
            <a:pPr lvl="0">
              <a:buNone/>
            </a:pPr>
            <a:endParaRPr lang="en-US" sz="2400" dirty="0" smtClean="0"/>
          </a:p>
          <a:p>
            <a:pPr lvl="0"/>
            <a:r>
              <a:rPr lang="en-US" sz="2400" b="1" dirty="0" smtClean="0"/>
              <a:t>Minimum rate:</a:t>
            </a:r>
            <a:r>
              <a:rPr lang="en-US" sz="2400" dirty="0" smtClean="0"/>
              <a:t> 0.5%. </a:t>
            </a:r>
          </a:p>
          <a:p>
            <a:pPr lvl="0">
              <a:buNone/>
            </a:pPr>
            <a:endParaRPr lang="en-US" sz="2400" dirty="0" smtClean="0"/>
          </a:p>
          <a:p>
            <a:r>
              <a:rPr lang="en-US" sz="2400" b="1" dirty="0" smtClean="0"/>
              <a:t>Excess: </a:t>
            </a:r>
            <a:r>
              <a:rPr lang="en-US" sz="2400" dirty="0" smtClean="0"/>
              <a:t>5% of the claim amt sub to min of INR 2500.</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Neon Sign/ Glow Sign</a:t>
            </a:r>
            <a:br>
              <a:rPr lang="en-US" sz="3000" b="1" dirty="0" smtClean="0"/>
            </a:b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accidental damage to Neon Sign / Glow Sign by Fire, lightening, external explosion, theft, riots, strike &amp; natural calamities, accidental external means.</a:t>
            </a:r>
          </a:p>
          <a:p>
            <a:pPr lvl="0"/>
            <a:endParaRPr lang="en-US" sz="2400" b="1" dirty="0" smtClean="0"/>
          </a:p>
          <a:p>
            <a:pPr lvl="0"/>
            <a:r>
              <a:rPr lang="en-US" sz="2400" b="1" dirty="0" smtClean="0"/>
              <a:t>Maximum Limit </a:t>
            </a:r>
            <a:r>
              <a:rPr lang="en-US" sz="2400" dirty="0" smtClean="0"/>
              <a:t>of total sum insured Rs. 10 </a:t>
            </a:r>
            <a:r>
              <a:rPr lang="en-US" sz="2400" dirty="0" err="1" smtClean="0"/>
              <a:t>Lacs</a:t>
            </a:r>
            <a:r>
              <a:rPr lang="en-US" sz="2400" dirty="0" smtClean="0"/>
              <a:t>. </a:t>
            </a:r>
          </a:p>
          <a:p>
            <a:pPr lvl="0">
              <a:buNone/>
            </a:pPr>
            <a:endParaRPr lang="en-US" sz="2400" dirty="0" smtClean="0"/>
          </a:p>
          <a:p>
            <a:pPr lvl="0"/>
            <a:r>
              <a:rPr lang="en-US" sz="2400" b="1" dirty="0" smtClean="0"/>
              <a:t>Minimum Rate </a:t>
            </a:r>
            <a:r>
              <a:rPr lang="en-US" sz="2400" dirty="0" smtClean="0"/>
              <a:t>: 0.5%</a:t>
            </a:r>
          </a:p>
          <a:p>
            <a:pPr lvl="0">
              <a:buNone/>
            </a:pPr>
            <a:endParaRPr lang="en-US" sz="2400" dirty="0" smtClean="0"/>
          </a:p>
          <a:p>
            <a:r>
              <a:rPr lang="en-US" sz="2400" b="1" dirty="0" smtClean="0"/>
              <a:t>Excess </a:t>
            </a:r>
            <a:r>
              <a:rPr lang="en-US" sz="2400" dirty="0" smtClean="0"/>
              <a:t>: 5% of claim amount subject to min of Rs.5000 for each and every claim.</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Personal Accident</a:t>
            </a:r>
            <a:br>
              <a:rPr lang="en-US" sz="3000" b="1" dirty="0" smtClean="0"/>
            </a:b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you, in case of Accidental Death, Permanent Total Disablement, and Permanent Partial Disablement. </a:t>
            </a:r>
          </a:p>
          <a:p>
            <a:pPr lvl="0"/>
            <a:endParaRPr lang="en-US" sz="2400" b="1" dirty="0" smtClean="0"/>
          </a:p>
          <a:p>
            <a:pPr lvl="0"/>
            <a:r>
              <a:rPr lang="en-US" sz="2400" b="1" dirty="0" smtClean="0"/>
              <a:t>Coverage</a:t>
            </a:r>
            <a:r>
              <a:rPr lang="en-US" sz="2400" dirty="0" smtClean="0"/>
              <a:t> applicable for Owner and Employees. </a:t>
            </a:r>
          </a:p>
          <a:p>
            <a:pPr lvl="0">
              <a:buNone/>
            </a:pPr>
            <a:endParaRPr lang="en-US" sz="2400" dirty="0" smtClean="0"/>
          </a:p>
          <a:p>
            <a:pPr lvl="0"/>
            <a:r>
              <a:rPr lang="en-US" sz="2400" dirty="0" smtClean="0"/>
              <a:t>Owner </a:t>
            </a:r>
            <a:r>
              <a:rPr lang="en-US" sz="2400" b="1" dirty="0" smtClean="0"/>
              <a:t>Limit </a:t>
            </a:r>
            <a:r>
              <a:rPr lang="en-US" sz="2400" dirty="0" smtClean="0"/>
              <a:t>10 </a:t>
            </a:r>
            <a:r>
              <a:rPr lang="en-US" sz="2400" dirty="0" err="1" smtClean="0"/>
              <a:t>Lacs</a:t>
            </a:r>
            <a:r>
              <a:rPr lang="en-US" sz="2400" dirty="0" smtClean="0"/>
              <a:t>, Employees: 2 </a:t>
            </a:r>
            <a:r>
              <a:rPr lang="en-US" sz="2400" dirty="0" err="1" smtClean="0"/>
              <a:t>Lacs</a:t>
            </a:r>
            <a:r>
              <a:rPr lang="en-US" sz="2400" dirty="0" smtClean="0"/>
              <a:t> (in multiples of Rs. 50,000). </a:t>
            </a:r>
          </a:p>
          <a:p>
            <a:pPr lvl="0"/>
            <a:endParaRPr lang="en-US" sz="2400" dirty="0" smtClean="0"/>
          </a:p>
          <a:p>
            <a:pPr lvl="0"/>
            <a:r>
              <a:rPr lang="en-US" sz="2400" dirty="0" smtClean="0"/>
              <a:t>Maximum </a:t>
            </a:r>
            <a:r>
              <a:rPr lang="en-US" sz="2400" b="1" dirty="0" smtClean="0"/>
              <a:t>number </a:t>
            </a:r>
            <a:r>
              <a:rPr lang="en-US" sz="2400" dirty="0" smtClean="0"/>
              <a:t>of employees 50.</a:t>
            </a:r>
          </a:p>
          <a:p>
            <a:pPr lvl="0">
              <a:buNone/>
            </a:pPr>
            <a:endParaRPr lang="en-US" sz="2400" dirty="0" smtClean="0"/>
          </a:p>
          <a:p>
            <a:r>
              <a:rPr lang="en-US" sz="2400" b="1" dirty="0" smtClean="0"/>
              <a:t>Rate: </a:t>
            </a:r>
            <a:r>
              <a:rPr lang="en-US" sz="2400" dirty="0" smtClean="0"/>
              <a:t>1%o on total sum insured.</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Workmen's Compensation</a:t>
            </a:r>
            <a:br>
              <a:rPr lang="en-US" sz="3000" b="1" dirty="0" smtClean="0"/>
            </a:br>
            <a:endParaRPr lang="en-US" sz="2800" b="1" dirty="0"/>
          </a:p>
        </p:txBody>
      </p:sp>
      <p:sp>
        <p:nvSpPr>
          <p:cNvPr id="3" name="Content Placeholder 2"/>
          <p:cNvSpPr>
            <a:spLocks noGrp="1"/>
          </p:cNvSpPr>
          <p:nvPr>
            <p:ph idx="1"/>
          </p:nvPr>
        </p:nvSpPr>
        <p:spPr>
          <a:xfrm>
            <a:off x="304800" y="12192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the liability towards your Workmen under the Workmen Compensation Act, Fatal Accidents Act and at Common Law under this section. </a:t>
            </a:r>
          </a:p>
          <a:p>
            <a:pPr lvl="0"/>
            <a:endParaRPr lang="en-US" sz="2400" b="1" dirty="0" smtClean="0"/>
          </a:p>
          <a:p>
            <a:pPr lvl="0"/>
            <a:r>
              <a:rPr lang="en-US" sz="2400" b="1" dirty="0" smtClean="0"/>
              <a:t>As per W.C. tariff </a:t>
            </a:r>
            <a:r>
              <a:rPr lang="en-US" sz="2400" dirty="0" smtClean="0"/>
              <a:t>guidelines and up to SI 2.5 Cr </a:t>
            </a:r>
          </a:p>
          <a:p>
            <a:pPr lvl="0"/>
            <a:endParaRPr lang="en-US" sz="2400" dirty="0" smtClean="0"/>
          </a:p>
          <a:p>
            <a:pPr lvl="0"/>
            <a:r>
              <a:rPr lang="en-US" sz="2400" b="1" dirty="0" smtClean="0"/>
              <a:t>Maximum </a:t>
            </a:r>
            <a:r>
              <a:rPr lang="en-US" sz="2400" dirty="0" smtClean="0"/>
              <a:t>number of employees 100</a:t>
            </a:r>
          </a:p>
          <a:p>
            <a:pPr lvl="0">
              <a:buNone/>
            </a:pPr>
            <a:endParaRPr lang="en-US" sz="2400" dirty="0" smtClean="0"/>
          </a:p>
          <a:p>
            <a:r>
              <a:rPr lang="en-US" sz="2400" b="1" dirty="0" smtClean="0"/>
              <a:t>Rate: </a:t>
            </a:r>
            <a:r>
              <a:rPr lang="en-US" sz="2400" dirty="0" smtClean="0"/>
              <a:t>30%o   </a:t>
            </a:r>
          </a:p>
          <a:p>
            <a:pPr>
              <a:buNone/>
            </a:pPr>
            <a:endParaRPr lang="en-US"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Public Liability</a:t>
            </a:r>
            <a:br>
              <a:rPr lang="en-US" sz="3000" b="1" dirty="0" smtClean="0"/>
            </a:b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will compensate you, for the claims arising out of the third parties bodily injury or property damage occurring in your premises. This is in accordance with Indian Law.</a:t>
            </a:r>
          </a:p>
          <a:p>
            <a:pPr lvl="0"/>
            <a:endParaRPr lang="en-US" sz="2400" b="1" dirty="0" smtClean="0"/>
          </a:p>
          <a:p>
            <a:pPr lvl="0"/>
            <a:r>
              <a:rPr lang="en-US" sz="2400" b="1" dirty="0" smtClean="0"/>
              <a:t>Maximum Limit </a:t>
            </a:r>
            <a:r>
              <a:rPr lang="en-US" sz="2400" dirty="0" smtClean="0"/>
              <a:t>up to 1 Cr. AOA : AOY basis.</a:t>
            </a:r>
          </a:p>
          <a:p>
            <a:pPr lvl="0">
              <a:buNone/>
            </a:pPr>
            <a:endParaRPr lang="en-US" sz="2400" dirty="0" smtClean="0"/>
          </a:p>
          <a:p>
            <a:pPr lvl="0"/>
            <a:r>
              <a:rPr lang="en-US" sz="2400" b="1" dirty="0" smtClean="0"/>
              <a:t>Excess : </a:t>
            </a:r>
            <a:r>
              <a:rPr lang="en-US" sz="2400" dirty="0" smtClean="0"/>
              <a:t>0.5% of AOA.</a:t>
            </a:r>
          </a:p>
          <a:p>
            <a:pPr lvl="0">
              <a:buNone/>
            </a:pPr>
            <a:endParaRPr lang="en-US" sz="2400" dirty="0" smtClean="0"/>
          </a:p>
          <a:p>
            <a:r>
              <a:rPr lang="en-US" sz="2400" b="1" dirty="0" smtClean="0"/>
              <a:t>Rate : </a:t>
            </a:r>
            <a:r>
              <a:rPr lang="en-US" sz="2400" dirty="0" smtClean="0"/>
              <a:t>0.5%o</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86800" cy="1143000"/>
          </a:xfrm>
        </p:spPr>
        <p:txBody>
          <a:bodyPr>
            <a:noAutofit/>
          </a:bodyPr>
          <a:lstStyle/>
          <a:p>
            <a:r>
              <a:rPr lang="en-US" sz="3200" b="1" dirty="0" smtClean="0"/>
              <a:t>Definition of MSME as per MSMED Act </a:t>
            </a:r>
            <a:endParaRPr lang="en-US" sz="3200" b="1" dirty="0"/>
          </a:p>
        </p:txBody>
      </p:sp>
      <p:graphicFrame>
        <p:nvGraphicFramePr>
          <p:cNvPr id="6" name="Table 5"/>
          <p:cNvGraphicFramePr>
            <a:graphicFrameLocks noGrp="1"/>
          </p:cNvGraphicFramePr>
          <p:nvPr>
            <p:extLst>
              <p:ext uri="{D42A27DB-BD31-4B8C-83A1-F6EECF244321}">
                <p14:modId xmlns:p14="http://schemas.microsoft.com/office/powerpoint/2010/main" val="739129317"/>
              </p:ext>
            </p:extLst>
          </p:nvPr>
        </p:nvGraphicFramePr>
        <p:xfrm>
          <a:off x="304800" y="1066800"/>
          <a:ext cx="8534400" cy="5392538"/>
        </p:xfrm>
        <a:graphic>
          <a:graphicData uri="http://schemas.openxmlformats.org/drawingml/2006/table">
            <a:tbl>
              <a:tblPr>
                <a:tableStyleId>{E8B1032C-EA38-4F05-BA0D-38AFFFC7BED3}</a:tableStyleId>
              </a:tblPr>
              <a:tblGrid>
                <a:gridCol w="3635844"/>
                <a:gridCol w="4898556"/>
              </a:tblGrid>
              <a:tr h="269815">
                <a:tc gridSpan="2">
                  <a:txBody>
                    <a:bodyPr/>
                    <a:lstStyle/>
                    <a:p>
                      <a:pPr algn="l" fontAlgn="t"/>
                      <a:r>
                        <a:rPr lang="en-US" sz="2400" b="1" u="none" strike="noStrike" dirty="0"/>
                        <a:t>Manufacturing Sector</a:t>
                      </a:r>
                      <a:endParaRPr lang="en-US" sz="2400" b="1" i="0" u="none" strike="noStrike" dirty="0">
                        <a:solidFill>
                          <a:srgbClr val="000000"/>
                        </a:solidFill>
                        <a:latin typeface="Verdana"/>
                      </a:endParaRPr>
                    </a:p>
                  </a:txBody>
                  <a:tcPr marL="9525" marR="9525" marT="9525" marB="0"/>
                </a:tc>
                <a:tc hMerge="1">
                  <a:txBody>
                    <a:bodyPr/>
                    <a:lstStyle/>
                    <a:p>
                      <a:endParaRPr lang="en-US"/>
                    </a:p>
                  </a:txBody>
                  <a:tcPr/>
                </a:tc>
              </a:tr>
              <a:tr h="580246">
                <a:tc>
                  <a:txBody>
                    <a:bodyPr/>
                    <a:lstStyle/>
                    <a:p>
                      <a:pPr algn="l" fontAlgn="t"/>
                      <a:r>
                        <a:rPr lang="en-US" sz="1800" u="none" strike="noStrike" dirty="0"/>
                        <a:t>    Enterprises</a:t>
                      </a:r>
                      <a:endParaRPr lang="en-US" sz="1800" b="1" i="0" u="none" strike="noStrike" dirty="0">
                        <a:solidFill>
                          <a:srgbClr val="000000"/>
                        </a:solidFill>
                        <a:latin typeface="Arial"/>
                      </a:endParaRPr>
                    </a:p>
                  </a:txBody>
                  <a:tcPr marL="9525" marR="9525" marT="9525" marB="0"/>
                </a:tc>
                <a:tc>
                  <a:txBody>
                    <a:bodyPr/>
                    <a:lstStyle/>
                    <a:p>
                      <a:pPr algn="l" fontAlgn="t"/>
                      <a:r>
                        <a:rPr lang="en-US" sz="1800" u="none" strike="noStrike" dirty="0"/>
                        <a:t> Investment in plant &amp; machinery</a:t>
                      </a:r>
                      <a:endParaRPr lang="en-US" sz="1800" b="1" i="0" u="none" strike="noStrike" dirty="0">
                        <a:solidFill>
                          <a:srgbClr val="000000"/>
                        </a:solidFill>
                        <a:latin typeface="Arial"/>
                      </a:endParaRPr>
                    </a:p>
                  </a:txBody>
                  <a:tcPr marL="9525" marR="9525" marT="9525" marB="0"/>
                </a:tc>
              </a:tr>
              <a:tr h="580246">
                <a:tc>
                  <a:txBody>
                    <a:bodyPr/>
                    <a:lstStyle/>
                    <a:p>
                      <a:pPr algn="l" fontAlgn="t"/>
                      <a:r>
                        <a:rPr lang="en-US" sz="1800" u="none" strike="noStrike"/>
                        <a:t>    Micro Enterprises</a:t>
                      </a:r>
                      <a:endParaRPr lang="en-US" sz="1800" b="1" i="0" u="none" strike="noStrike">
                        <a:solidFill>
                          <a:srgbClr val="000000"/>
                        </a:solidFill>
                        <a:latin typeface="Calibri"/>
                      </a:endParaRPr>
                    </a:p>
                  </a:txBody>
                  <a:tcPr marL="9525" marR="9525" marT="9525" marB="0"/>
                </a:tc>
                <a:tc>
                  <a:txBody>
                    <a:bodyPr/>
                    <a:lstStyle/>
                    <a:p>
                      <a:pPr algn="l" fontAlgn="t"/>
                      <a:r>
                        <a:rPr lang="en-US" sz="1800" u="none" strike="noStrike"/>
                        <a:t> Does not exceed twenty five lakh rupees</a:t>
                      </a:r>
                      <a:endParaRPr lang="en-US" sz="1800" b="1" i="0" u="none" strike="noStrike">
                        <a:solidFill>
                          <a:srgbClr val="000000"/>
                        </a:solidFill>
                        <a:latin typeface="Arial"/>
                      </a:endParaRPr>
                    </a:p>
                  </a:txBody>
                  <a:tcPr marL="9525" marR="9525" marT="9525" marB="0"/>
                </a:tc>
              </a:tr>
              <a:tr h="580246">
                <a:tc>
                  <a:txBody>
                    <a:bodyPr/>
                    <a:lstStyle/>
                    <a:p>
                      <a:pPr algn="l" fontAlgn="t"/>
                      <a:r>
                        <a:rPr lang="en-US" sz="1800" u="none" strike="noStrike" dirty="0"/>
                        <a:t>    Small Enterprises</a:t>
                      </a:r>
                      <a:endParaRPr lang="en-US" sz="1800" b="1" i="0" u="none" strike="noStrike" dirty="0">
                        <a:solidFill>
                          <a:srgbClr val="000000"/>
                        </a:solidFill>
                        <a:latin typeface="Calibri"/>
                      </a:endParaRPr>
                    </a:p>
                  </a:txBody>
                  <a:tcPr marL="9525" marR="9525" marT="9525" marB="0"/>
                </a:tc>
                <a:tc>
                  <a:txBody>
                    <a:bodyPr/>
                    <a:lstStyle/>
                    <a:p>
                      <a:pPr algn="l" fontAlgn="t"/>
                      <a:r>
                        <a:rPr lang="en-US" sz="1800" u="none" strike="noStrike"/>
                        <a:t> More than twenty five lakh rupees but does not exceed five crore rupees</a:t>
                      </a:r>
                      <a:endParaRPr lang="en-US" sz="1800" b="1" i="0" u="none" strike="noStrike">
                        <a:solidFill>
                          <a:srgbClr val="000000"/>
                        </a:solidFill>
                        <a:latin typeface="Arial"/>
                      </a:endParaRPr>
                    </a:p>
                  </a:txBody>
                  <a:tcPr marL="9525" marR="9525" marT="9525" marB="0"/>
                </a:tc>
              </a:tr>
              <a:tr h="580246">
                <a:tc>
                  <a:txBody>
                    <a:bodyPr/>
                    <a:lstStyle/>
                    <a:p>
                      <a:pPr algn="l" fontAlgn="t"/>
                      <a:r>
                        <a:rPr lang="en-US" sz="1800" u="none" strike="noStrike"/>
                        <a:t>    Medium Enterprises</a:t>
                      </a:r>
                      <a:endParaRPr lang="en-US" sz="1800" b="1" i="0" u="none" strike="noStrike">
                        <a:solidFill>
                          <a:srgbClr val="000000"/>
                        </a:solidFill>
                        <a:latin typeface="Arial"/>
                      </a:endParaRPr>
                    </a:p>
                  </a:txBody>
                  <a:tcPr marL="9525" marR="9525" marT="9525" marB="0"/>
                </a:tc>
                <a:tc>
                  <a:txBody>
                    <a:bodyPr/>
                    <a:lstStyle/>
                    <a:p>
                      <a:pPr algn="l" fontAlgn="t"/>
                      <a:r>
                        <a:rPr lang="en-US" sz="1800" u="none" strike="noStrike"/>
                        <a:t> More than five crore rupees but does not exceed ten  crore rupees</a:t>
                      </a:r>
                      <a:endParaRPr lang="en-US" sz="1800" b="1" i="0" u="none" strike="noStrike">
                        <a:solidFill>
                          <a:srgbClr val="000000"/>
                        </a:solidFill>
                        <a:latin typeface="Arial"/>
                      </a:endParaRPr>
                    </a:p>
                  </a:txBody>
                  <a:tcPr marL="9525" marR="9525" marT="9525" marB="0"/>
                </a:tc>
              </a:tr>
              <a:tr h="269815">
                <a:tc gridSpan="2">
                  <a:txBody>
                    <a:bodyPr/>
                    <a:lstStyle/>
                    <a:p>
                      <a:pPr algn="l" fontAlgn="t"/>
                      <a:r>
                        <a:rPr lang="en-US" sz="2400" b="1" u="none" strike="noStrike" dirty="0"/>
                        <a:t>Service Sector</a:t>
                      </a:r>
                      <a:endParaRPr lang="en-US" sz="2400" b="1" i="0" u="none" strike="noStrike" dirty="0">
                        <a:solidFill>
                          <a:srgbClr val="000000"/>
                        </a:solidFill>
                        <a:latin typeface="Verdana"/>
                      </a:endParaRPr>
                    </a:p>
                  </a:txBody>
                  <a:tcPr marL="9525" marR="9525" marT="9525" marB="0"/>
                </a:tc>
                <a:tc hMerge="1">
                  <a:txBody>
                    <a:bodyPr/>
                    <a:lstStyle/>
                    <a:p>
                      <a:endParaRPr lang="en-US"/>
                    </a:p>
                  </a:txBody>
                  <a:tcPr/>
                </a:tc>
              </a:tr>
              <a:tr h="580246">
                <a:tc>
                  <a:txBody>
                    <a:bodyPr/>
                    <a:lstStyle/>
                    <a:p>
                      <a:pPr algn="l" fontAlgn="t"/>
                      <a:r>
                        <a:rPr lang="en-US" sz="1800" u="none" strike="noStrike"/>
                        <a:t>    Enterprises</a:t>
                      </a:r>
                      <a:endParaRPr lang="en-US" sz="1800" b="1" i="0" u="none" strike="noStrike">
                        <a:solidFill>
                          <a:srgbClr val="000000"/>
                        </a:solidFill>
                        <a:latin typeface="Arial"/>
                      </a:endParaRPr>
                    </a:p>
                  </a:txBody>
                  <a:tcPr marL="9525" marR="9525" marT="9525" marB="0"/>
                </a:tc>
                <a:tc>
                  <a:txBody>
                    <a:bodyPr/>
                    <a:lstStyle/>
                    <a:p>
                      <a:pPr algn="l" fontAlgn="t"/>
                      <a:r>
                        <a:rPr lang="en-US" sz="1800" u="none" strike="noStrike" dirty="0"/>
                        <a:t> Investment in equipments</a:t>
                      </a:r>
                      <a:endParaRPr lang="en-US" sz="1800" b="1" i="0" u="none" strike="noStrike" dirty="0">
                        <a:solidFill>
                          <a:srgbClr val="000000"/>
                        </a:solidFill>
                        <a:latin typeface="Arial"/>
                      </a:endParaRPr>
                    </a:p>
                  </a:txBody>
                  <a:tcPr marL="9525" marR="9525" marT="9525" marB="0"/>
                </a:tc>
              </a:tr>
              <a:tr h="580246">
                <a:tc>
                  <a:txBody>
                    <a:bodyPr/>
                    <a:lstStyle/>
                    <a:p>
                      <a:pPr algn="l" fontAlgn="t"/>
                      <a:r>
                        <a:rPr lang="en-US" sz="1800" u="none" strike="noStrike"/>
                        <a:t>    Micro Enterprises</a:t>
                      </a:r>
                      <a:endParaRPr lang="en-US" sz="1800" b="1" i="0" u="none" strike="noStrike">
                        <a:solidFill>
                          <a:srgbClr val="000000"/>
                        </a:solidFill>
                        <a:latin typeface="Calibri"/>
                      </a:endParaRPr>
                    </a:p>
                  </a:txBody>
                  <a:tcPr marL="9525" marR="9525" marT="9525" marB="0"/>
                </a:tc>
                <a:tc>
                  <a:txBody>
                    <a:bodyPr/>
                    <a:lstStyle/>
                    <a:p>
                      <a:pPr algn="l" fontAlgn="t"/>
                      <a:r>
                        <a:rPr lang="en-US" sz="1800" u="none" strike="noStrike" dirty="0"/>
                        <a:t> Does not exceed ten </a:t>
                      </a:r>
                      <a:r>
                        <a:rPr lang="en-US" sz="1800" u="none" strike="noStrike" dirty="0" err="1"/>
                        <a:t>lakh</a:t>
                      </a:r>
                      <a:r>
                        <a:rPr lang="en-US" sz="1800" u="none" strike="noStrike" dirty="0"/>
                        <a:t> rupees:</a:t>
                      </a:r>
                      <a:endParaRPr lang="en-US" sz="1800" b="1" i="0" u="none" strike="noStrike" dirty="0">
                        <a:solidFill>
                          <a:srgbClr val="000000"/>
                        </a:solidFill>
                        <a:latin typeface="Arial"/>
                      </a:endParaRPr>
                    </a:p>
                  </a:txBody>
                  <a:tcPr marL="9525" marR="9525" marT="9525" marB="0"/>
                </a:tc>
              </a:tr>
              <a:tr h="580246">
                <a:tc>
                  <a:txBody>
                    <a:bodyPr/>
                    <a:lstStyle/>
                    <a:p>
                      <a:pPr algn="l" fontAlgn="t"/>
                      <a:r>
                        <a:rPr lang="en-US" sz="1800" u="none" strike="noStrike"/>
                        <a:t>    Small Enterprises</a:t>
                      </a:r>
                      <a:endParaRPr lang="en-US" sz="1800" b="1" i="0" u="none" strike="noStrike">
                        <a:solidFill>
                          <a:srgbClr val="000000"/>
                        </a:solidFill>
                        <a:latin typeface="Arial"/>
                      </a:endParaRPr>
                    </a:p>
                  </a:txBody>
                  <a:tcPr marL="9525" marR="9525" marT="9525" marB="0"/>
                </a:tc>
                <a:tc>
                  <a:txBody>
                    <a:bodyPr/>
                    <a:lstStyle/>
                    <a:p>
                      <a:pPr algn="l" fontAlgn="t"/>
                      <a:r>
                        <a:rPr lang="en-US" sz="1800" u="none" strike="noStrike"/>
                        <a:t> More than  ten lakh rupees but does not exceed two crore rupees</a:t>
                      </a:r>
                      <a:endParaRPr lang="en-US" sz="1800" b="1" i="0" u="none" strike="noStrike">
                        <a:solidFill>
                          <a:srgbClr val="000000"/>
                        </a:solidFill>
                        <a:latin typeface="Arial"/>
                      </a:endParaRPr>
                    </a:p>
                  </a:txBody>
                  <a:tcPr marL="9525" marR="9525" marT="9525" marB="0"/>
                </a:tc>
              </a:tr>
              <a:tr h="580246">
                <a:tc>
                  <a:txBody>
                    <a:bodyPr/>
                    <a:lstStyle/>
                    <a:p>
                      <a:pPr algn="l" fontAlgn="t"/>
                      <a:r>
                        <a:rPr lang="en-US" sz="1800" u="none" strike="noStrike"/>
                        <a:t>    Medium Enterprises</a:t>
                      </a:r>
                      <a:endParaRPr lang="en-US" sz="1800" b="1" i="0" u="none" strike="noStrike">
                        <a:solidFill>
                          <a:srgbClr val="000000"/>
                        </a:solidFill>
                        <a:latin typeface="Arial"/>
                      </a:endParaRPr>
                    </a:p>
                  </a:txBody>
                  <a:tcPr marL="9525" marR="9525" marT="9525" marB="0"/>
                </a:tc>
                <a:tc>
                  <a:txBody>
                    <a:bodyPr/>
                    <a:lstStyle/>
                    <a:p>
                      <a:pPr algn="l" fontAlgn="t"/>
                      <a:r>
                        <a:rPr lang="en-US" sz="1800" u="none" strike="noStrike" dirty="0"/>
                        <a:t> More than two </a:t>
                      </a:r>
                      <a:r>
                        <a:rPr lang="en-US" sz="1800" u="none" strike="noStrike" dirty="0" err="1"/>
                        <a:t>crore</a:t>
                      </a:r>
                      <a:r>
                        <a:rPr lang="en-US" sz="1800" u="none" strike="noStrike" dirty="0"/>
                        <a:t> rupees but does not exceed five core rupees</a:t>
                      </a:r>
                      <a:endParaRPr lang="en-US" sz="1800" b="1" i="0" u="none" strike="noStrike" dirty="0">
                        <a:solidFill>
                          <a:srgbClr val="000000"/>
                        </a:solidFill>
                        <a:latin typeface="Arial"/>
                      </a:endParaRPr>
                    </a:p>
                  </a:txBody>
                  <a:tcPr marL="9525" marR="9525" marT="9525" marB="0"/>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Baggage</a:t>
            </a:r>
            <a:br>
              <a:rPr lang="en-US" sz="3000" b="1" dirty="0" smtClean="0"/>
            </a:br>
            <a:endParaRPr lang="en-US" sz="2800" b="1" dirty="0"/>
          </a:p>
        </p:txBody>
      </p:sp>
      <p:sp>
        <p:nvSpPr>
          <p:cNvPr id="3" name="Content Placeholder 2"/>
          <p:cNvSpPr>
            <a:spLocks noGrp="1"/>
          </p:cNvSpPr>
          <p:nvPr>
            <p:ph idx="1"/>
          </p:nvPr>
        </p:nvSpPr>
        <p:spPr>
          <a:xfrm>
            <a:off x="304800" y="9906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accidental loss caused to your personal baggage while traveling anywhere in India beyond 25 km radius of the insured premises.</a:t>
            </a:r>
          </a:p>
          <a:p>
            <a:pPr lvl="0">
              <a:buNone/>
            </a:pPr>
            <a:endParaRPr lang="en-US" sz="2400" b="1" dirty="0" smtClean="0"/>
          </a:p>
          <a:p>
            <a:pPr lvl="0"/>
            <a:r>
              <a:rPr lang="en-US" sz="2400" b="1" dirty="0" smtClean="0"/>
              <a:t>Maximum Limit </a:t>
            </a:r>
            <a:r>
              <a:rPr lang="en-US" sz="2400" dirty="0" smtClean="0"/>
              <a:t>up to Rs.50,000 per employee.</a:t>
            </a:r>
          </a:p>
          <a:p>
            <a:pPr lvl="0">
              <a:buNone/>
            </a:pPr>
            <a:endParaRPr lang="en-US" sz="2400" dirty="0" smtClean="0"/>
          </a:p>
          <a:p>
            <a:pPr lvl="0"/>
            <a:r>
              <a:rPr lang="en-US" sz="2400" b="1" dirty="0" smtClean="0"/>
              <a:t>Rate: </a:t>
            </a:r>
            <a:r>
              <a:rPr lang="en-US" sz="2400" dirty="0" smtClean="0"/>
              <a:t>0.5% on Total SI</a:t>
            </a:r>
          </a:p>
          <a:p>
            <a:pPr lvl="0">
              <a:buNone/>
            </a:pPr>
            <a:endParaRPr lang="en-US" sz="2400" dirty="0" smtClean="0"/>
          </a:p>
          <a:p>
            <a:r>
              <a:rPr lang="en-US" sz="2400" b="1" dirty="0" smtClean="0"/>
              <a:t>Excess </a:t>
            </a:r>
            <a:r>
              <a:rPr lang="en-US" sz="2400" dirty="0" smtClean="0"/>
              <a:t>: 5% of claim amount subject to min of Rs. 1000.</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Portable All Risk</a:t>
            </a:r>
            <a:br>
              <a:rPr lang="en-US" sz="3000" b="1" dirty="0" smtClean="0"/>
            </a:b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covers the loss or damage to portable equipments (Laptops&amp; Projectors) by Fire, Riot and Strike, Theft or Accidental external means or from any fortuitous cause. Sum insured shall be on reinstatement basis for each laptop.</a:t>
            </a:r>
          </a:p>
          <a:p>
            <a:endParaRPr lang="en-US" sz="2400" dirty="0" smtClean="0"/>
          </a:p>
          <a:p>
            <a:pPr lvl="0"/>
            <a:r>
              <a:rPr lang="en-US" sz="2400" b="1" dirty="0" smtClean="0"/>
              <a:t>Minimum Rate </a:t>
            </a:r>
            <a:r>
              <a:rPr lang="en-US" sz="2400" dirty="0" smtClean="0"/>
              <a:t>: 1%</a:t>
            </a:r>
          </a:p>
          <a:p>
            <a:pPr lvl="0">
              <a:buNone/>
            </a:pPr>
            <a:endParaRPr lang="en-US" sz="2400" dirty="0" smtClean="0"/>
          </a:p>
          <a:p>
            <a:pPr lvl="0"/>
            <a:r>
              <a:rPr lang="en-US" sz="2400" b="1" dirty="0" smtClean="0"/>
              <a:t>Basis of Valuation : </a:t>
            </a:r>
            <a:r>
              <a:rPr lang="en-US" sz="2400" dirty="0" smtClean="0"/>
              <a:t>Depreciated Market Value basis</a:t>
            </a:r>
          </a:p>
          <a:p>
            <a:pPr lvl="0">
              <a:buNone/>
            </a:pPr>
            <a:endParaRPr lang="en-US" sz="2400" dirty="0" smtClean="0"/>
          </a:p>
          <a:p>
            <a:pPr lvl="0"/>
            <a:r>
              <a:rPr lang="en-US" sz="2400" dirty="0" smtClean="0"/>
              <a:t> </a:t>
            </a:r>
            <a:r>
              <a:rPr lang="en-US" sz="2400" b="1" dirty="0" smtClean="0"/>
              <a:t>Maximum Age </a:t>
            </a:r>
            <a:r>
              <a:rPr lang="en-US" sz="2400" dirty="0" smtClean="0"/>
              <a:t>of equipment not exceeding 4 years</a:t>
            </a:r>
          </a:p>
          <a:p>
            <a:pPr lvl="0">
              <a:buNone/>
            </a:pPr>
            <a:endParaRPr lang="en-US" sz="2400" dirty="0" smtClean="0"/>
          </a:p>
          <a:p>
            <a:pPr lvl="0"/>
            <a:r>
              <a:rPr lang="en-US" sz="2400" b="1" dirty="0" smtClean="0"/>
              <a:t>Excess</a:t>
            </a:r>
            <a:r>
              <a:rPr lang="en-US" sz="2400" dirty="0" smtClean="0"/>
              <a:t> : INR 5000 (Flat)</a:t>
            </a: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sz="4000" b="1" dirty="0" smtClean="0"/>
              <a:t>Thank you</a:t>
            </a:r>
            <a:endParaRPr lang="en-US" sz="4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86800" cy="1143000"/>
          </a:xfrm>
        </p:spPr>
        <p:txBody>
          <a:bodyPr>
            <a:noAutofit/>
          </a:bodyPr>
          <a:lstStyle/>
          <a:p>
            <a:r>
              <a:rPr lang="en-US" sz="3200" b="1" dirty="0" smtClean="0"/>
              <a:t> Micro Small Medium Enterprises: Potential </a:t>
            </a:r>
            <a:endParaRPr lang="en-US" sz="3200" b="1" dirty="0"/>
          </a:p>
        </p:txBody>
      </p:sp>
      <p:sp>
        <p:nvSpPr>
          <p:cNvPr id="3" name="Content Placeholder 2"/>
          <p:cNvSpPr>
            <a:spLocks noGrp="1"/>
          </p:cNvSpPr>
          <p:nvPr>
            <p:ph idx="1"/>
          </p:nvPr>
        </p:nvSpPr>
        <p:spPr>
          <a:xfrm>
            <a:off x="228600" y="1447800"/>
            <a:ext cx="8686800" cy="4191000"/>
          </a:xfrm>
        </p:spPr>
        <p:style>
          <a:lnRef idx="2">
            <a:schemeClr val="accent6"/>
          </a:lnRef>
          <a:fillRef idx="1">
            <a:schemeClr val="lt1"/>
          </a:fillRef>
          <a:effectRef idx="0">
            <a:schemeClr val="accent6"/>
          </a:effectRef>
          <a:fontRef idx="minor">
            <a:schemeClr val="dk1"/>
          </a:fontRef>
        </p:style>
        <p:txBody>
          <a:bodyPr>
            <a:noAutofit/>
          </a:bodyPr>
          <a:lstStyle/>
          <a:p>
            <a:pPr>
              <a:buFont typeface="Wingdings" pitchFamily="2" charset="2"/>
              <a:buChar char="§"/>
            </a:pPr>
            <a:r>
              <a:rPr lang="en-US" sz="2400" dirty="0" smtClean="0"/>
              <a:t>As per available statistics (4</a:t>
            </a:r>
            <a:r>
              <a:rPr lang="en-US" sz="2400" baseline="30000" dirty="0" smtClean="0"/>
              <a:t>th</a:t>
            </a:r>
            <a:r>
              <a:rPr lang="en-US" sz="2400" dirty="0" smtClean="0"/>
              <a:t> Census of MSME Sector), this sector employs an estimated 59.7 million persons spread over 26.1 million enterprises. It is estimated that in terms of value, MSME sector accounts for about 45% of the manufacturing output and around 40% of the total export of the country. </a:t>
            </a:r>
          </a:p>
          <a:p>
            <a:pPr>
              <a:buFont typeface="Wingdings" pitchFamily="2" charset="2"/>
              <a:buChar char="§"/>
            </a:pPr>
            <a:r>
              <a:rPr lang="en-US" sz="2400" dirty="0" smtClean="0"/>
              <a:t>In India, the MSMEs play a pivotal role in the overall industrial economy of the country. In recent years the MSME sector has consistently registered higher growth rate compared to the overall industrial sector. With its agility and dynamism, the sector has shown admirable innovativeness and adaptability to survive the recent economic downturn and recession</a:t>
            </a:r>
            <a:endParaRPr lang="en-US" sz="2400" b="1" i="1" dirty="0" smtClean="0"/>
          </a:p>
          <a:p>
            <a:pPr>
              <a:buNone/>
            </a:pPr>
            <a:endParaRPr lang="en-US" sz="2400" i="1" dirty="0" smtClean="0"/>
          </a:p>
          <a:p>
            <a:pPr>
              <a:buNone/>
            </a:pPr>
            <a:r>
              <a:rPr lang="en-US" sz="2400" i="1" dirty="0" smtClean="0"/>
              <a:t> </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86800" cy="1143000"/>
          </a:xfrm>
        </p:spPr>
        <p:txBody>
          <a:bodyPr>
            <a:noAutofit/>
          </a:bodyPr>
          <a:lstStyle/>
          <a:p>
            <a:r>
              <a:rPr lang="en-US" sz="3200" b="1" dirty="0" smtClean="0"/>
              <a:t>Small Medium Enterprises Package </a:t>
            </a:r>
            <a:endParaRPr lang="en-US" sz="3200" b="1" dirty="0"/>
          </a:p>
        </p:txBody>
      </p:sp>
      <p:sp>
        <p:nvSpPr>
          <p:cNvPr id="3" name="Content Placeholder 2"/>
          <p:cNvSpPr>
            <a:spLocks noGrp="1"/>
          </p:cNvSpPr>
          <p:nvPr>
            <p:ph idx="1"/>
          </p:nvPr>
        </p:nvSpPr>
        <p:spPr>
          <a:xfrm>
            <a:off x="304800" y="1371600"/>
            <a:ext cx="8686800" cy="4191000"/>
          </a:xfrm>
        </p:spPr>
        <p:style>
          <a:lnRef idx="2">
            <a:schemeClr val="accent6"/>
          </a:lnRef>
          <a:fillRef idx="1">
            <a:schemeClr val="lt1"/>
          </a:fillRef>
          <a:effectRef idx="0">
            <a:schemeClr val="accent6"/>
          </a:effectRef>
          <a:fontRef idx="minor">
            <a:schemeClr val="dk1"/>
          </a:fontRef>
        </p:style>
        <p:txBody>
          <a:bodyPr vert="horz" lIns="91440" tIns="45720" rIns="91440" bIns="45720" rtlCol="0">
            <a:noAutofit/>
          </a:bodyPr>
          <a:lstStyle/>
          <a:p>
            <a:pPr>
              <a:buFont typeface="Wingdings" pitchFamily="2" charset="2"/>
              <a:buChar char="§"/>
            </a:pPr>
            <a:endParaRPr lang="en-US" sz="2400" dirty="0" smtClean="0"/>
          </a:p>
          <a:p>
            <a:pPr>
              <a:buFont typeface="Wingdings" pitchFamily="2" charset="2"/>
              <a:buChar char="§"/>
            </a:pPr>
            <a:r>
              <a:rPr lang="en-US" sz="2400" dirty="0" smtClean="0"/>
              <a:t>Small </a:t>
            </a:r>
            <a:r>
              <a:rPr lang="en-US" sz="2400" dirty="0"/>
              <a:t>and Medium Enterprises (SME) Package is a comprehensive package policy consist of various individual products / sections such as  Standard Fire and Special Perils, Fire Loss of Profits, Machinery Breakdown, Electronic Equipment, Portable Equipments, Personal Accident, Workman’s Compensation, Public Liability &amp; Miscellaneous covers such as Burglary, Neon sign, Plate glass, Money Insurance, Fidelity Guarantee, Baggage.</a:t>
            </a:r>
          </a:p>
          <a:p>
            <a:pPr>
              <a:buFont typeface="Wingdings" pitchFamily="2" charset="2"/>
              <a:buChar char="§"/>
            </a:pPr>
            <a:endParaRPr lang="en-US" sz="2400" dirty="0"/>
          </a:p>
          <a:p>
            <a:pPr marL="0" indent="0">
              <a:buNone/>
            </a:pPr>
            <a:r>
              <a:rPr lang="en-US" sz="2400" dirty="0" smtClean="0"/>
              <a:t> </a:t>
            </a:r>
            <a:endParaRPr lang="en-US" sz="2400" dirty="0"/>
          </a:p>
          <a:p>
            <a:pPr>
              <a:buFont typeface="Wingdings" pitchFamily="2" charset="2"/>
              <a:buChar char="§"/>
            </a:pP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1143000"/>
          </a:xfrm>
        </p:spPr>
        <p:txBody>
          <a:bodyPr>
            <a:noAutofit/>
          </a:bodyPr>
          <a:lstStyle/>
          <a:p>
            <a:r>
              <a:rPr lang="en-US" sz="3200" b="1" dirty="0" smtClean="0"/>
              <a:t>Small Medium Enterprises Package   </a:t>
            </a:r>
            <a:endParaRPr lang="en-US" sz="3200" b="1" dirty="0"/>
          </a:p>
        </p:txBody>
      </p:sp>
      <p:sp>
        <p:nvSpPr>
          <p:cNvPr id="3" name="Content Placeholder 2"/>
          <p:cNvSpPr>
            <a:spLocks noGrp="1"/>
          </p:cNvSpPr>
          <p:nvPr>
            <p:ph idx="1"/>
          </p:nvPr>
        </p:nvSpPr>
        <p:spPr>
          <a:xfrm>
            <a:off x="228600" y="1371600"/>
            <a:ext cx="8686800" cy="4572000"/>
          </a:xfrm>
        </p:spPr>
        <p:style>
          <a:lnRef idx="2">
            <a:schemeClr val="accent6"/>
          </a:lnRef>
          <a:fillRef idx="1">
            <a:schemeClr val="lt1"/>
          </a:fillRef>
          <a:effectRef idx="0">
            <a:schemeClr val="accent6"/>
          </a:effectRef>
          <a:fontRef idx="minor">
            <a:schemeClr val="dk1"/>
          </a:fontRef>
        </p:style>
        <p:txBody>
          <a:bodyPr vert="horz" lIns="91440" tIns="45720" rIns="91440" bIns="45720" rtlCol="0">
            <a:noAutofit/>
          </a:bodyPr>
          <a:lstStyle/>
          <a:p>
            <a:pPr marL="0" indent="0">
              <a:buNone/>
            </a:pPr>
            <a:r>
              <a:rPr lang="en-US" sz="2400" dirty="0"/>
              <a:t>Benefits:</a:t>
            </a:r>
          </a:p>
          <a:p>
            <a:pPr>
              <a:buFont typeface="Wingdings" pitchFamily="2" charset="2"/>
              <a:buChar char="§"/>
            </a:pPr>
            <a:endParaRPr lang="en-US" sz="2400" dirty="0"/>
          </a:p>
          <a:p>
            <a:pPr>
              <a:buFont typeface="Wingdings" pitchFamily="2" charset="2"/>
              <a:buChar char="§"/>
            </a:pPr>
            <a:r>
              <a:rPr lang="en-US" sz="2400" dirty="0"/>
              <a:t> Comprehensive Cover  </a:t>
            </a:r>
          </a:p>
          <a:p>
            <a:pPr>
              <a:buFont typeface="Wingdings" pitchFamily="2" charset="2"/>
              <a:buChar char="§"/>
            </a:pPr>
            <a:r>
              <a:rPr lang="en-US" sz="2400" dirty="0"/>
              <a:t> Easy Administration</a:t>
            </a:r>
          </a:p>
          <a:p>
            <a:pPr>
              <a:buFont typeface="Wingdings" pitchFamily="2" charset="2"/>
              <a:buChar char="§"/>
            </a:pPr>
            <a:r>
              <a:rPr lang="en-US" sz="2400" dirty="0"/>
              <a:t> High Flexibility</a:t>
            </a:r>
          </a:p>
          <a:p>
            <a:pPr>
              <a:buFont typeface="Wingdings" pitchFamily="2" charset="2"/>
              <a:buChar char="§"/>
            </a:pPr>
            <a:r>
              <a:rPr lang="en-US" sz="2400" dirty="0"/>
              <a:t> Better Pricing </a:t>
            </a:r>
          </a:p>
          <a:p>
            <a:pPr>
              <a:buFont typeface="Wingdings" pitchFamily="2" charset="2"/>
              <a:buChar char="§"/>
            </a:pPr>
            <a:r>
              <a:rPr lang="en-US" sz="2400" dirty="0"/>
              <a:t> Long Term Relationship</a:t>
            </a:r>
          </a:p>
          <a:p>
            <a:pPr>
              <a:buFont typeface="Wingdings" pitchFamily="2" charset="2"/>
              <a:buChar char="§"/>
            </a:pPr>
            <a:r>
              <a:rPr lang="en-US" sz="2400" dirty="0"/>
              <a:t> Miscellaneous Product  </a:t>
            </a:r>
          </a:p>
          <a:p>
            <a:pPr>
              <a:buFont typeface="Wingdings" pitchFamily="2" charset="2"/>
              <a:buChar char="§"/>
            </a:pPr>
            <a:endParaRPr lang="en-US" sz="2400" dirty="0"/>
          </a:p>
          <a:p>
            <a:pPr>
              <a:buFont typeface="Wingdings" pitchFamily="2" charset="2"/>
              <a:buChar char="§"/>
            </a:pPr>
            <a:r>
              <a:rPr lang="en-US" sz="2400" dirty="0"/>
              <a:t> Win-win-win for Client- IMD- Insurer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SME Package Underwriting </a:t>
            </a: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vert="horz" lIns="91440" tIns="45720" rIns="91440" bIns="45720" rtlCol="0" anchor="ctr">
            <a:noAutofit/>
          </a:bodyPr>
          <a:lstStyle/>
          <a:p>
            <a:pPr>
              <a:spcBef>
                <a:spcPct val="0"/>
              </a:spcBef>
              <a:buNone/>
            </a:pPr>
            <a:r>
              <a:rPr lang="en-US" sz="2400" dirty="0">
                <a:solidFill>
                  <a:schemeClr val="tx1"/>
                </a:solidFill>
                <a:ea typeface="+mj-ea"/>
                <a:cs typeface="+mj-cs"/>
              </a:rPr>
              <a:t>Salient features: </a:t>
            </a:r>
          </a:p>
          <a:p>
            <a:pPr>
              <a:spcBef>
                <a:spcPct val="0"/>
              </a:spcBef>
              <a:buNone/>
            </a:pPr>
            <a:endParaRPr lang="en-US" sz="2400" dirty="0">
              <a:solidFill>
                <a:schemeClr val="tx1"/>
              </a:solidFill>
              <a:ea typeface="+mj-ea"/>
              <a:cs typeface="+mj-cs"/>
            </a:endParaRPr>
          </a:p>
          <a:p>
            <a:pPr>
              <a:spcBef>
                <a:spcPct val="0"/>
              </a:spcBef>
            </a:pPr>
            <a:r>
              <a:rPr lang="en-US" sz="2400" dirty="0">
                <a:solidFill>
                  <a:schemeClr val="tx1"/>
                </a:solidFill>
                <a:ea typeface="+mj-ea"/>
                <a:cs typeface="+mj-cs"/>
              </a:rPr>
              <a:t>Building, Contents including Plant &amp; Machinery up to 50 Cr.</a:t>
            </a:r>
          </a:p>
          <a:p>
            <a:pPr>
              <a:spcBef>
                <a:spcPct val="0"/>
              </a:spcBef>
            </a:pPr>
            <a:r>
              <a:rPr lang="en-US" sz="2400" dirty="0">
                <a:solidFill>
                  <a:schemeClr val="tx1"/>
                </a:solidFill>
                <a:ea typeface="+mj-ea"/>
                <a:cs typeface="+mj-cs"/>
              </a:rPr>
              <a:t>Business Interruption limit up to 20 Cr. (within SFSP limit of 50 Cr.) </a:t>
            </a:r>
          </a:p>
          <a:p>
            <a:pPr>
              <a:spcBef>
                <a:spcPct val="0"/>
              </a:spcBef>
            </a:pPr>
            <a:r>
              <a:rPr lang="en-US" sz="2400" dirty="0">
                <a:solidFill>
                  <a:schemeClr val="tx1"/>
                </a:solidFill>
                <a:ea typeface="+mj-ea"/>
                <a:cs typeface="+mj-cs"/>
              </a:rPr>
              <a:t>Per Machinery Sum Insured up to 1 CR. under MBD/ EEI sections.</a:t>
            </a:r>
          </a:p>
          <a:p>
            <a:pPr>
              <a:spcBef>
                <a:spcPct val="0"/>
              </a:spcBef>
            </a:pPr>
            <a:r>
              <a:rPr lang="en-US" sz="2400" dirty="0">
                <a:solidFill>
                  <a:schemeClr val="tx1"/>
                </a:solidFill>
                <a:ea typeface="+mj-ea"/>
                <a:cs typeface="+mj-cs"/>
              </a:rPr>
              <a:t>Age of Machine up to 10 years for MBD; 7 years for EEI and 4 years for Portable equipments.</a:t>
            </a:r>
          </a:p>
          <a:p>
            <a:pPr>
              <a:spcBef>
                <a:spcPct val="0"/>
              </a:spcBef>
            </a:pPr>
            <a:r>
              <a:rPr lang="en-US" sz="2400" dirty="0">
                <a:solidFill>
                  <a:schemeClr val="tx1"/>
                </a:solidFill>
                <a:ea typeface="+mj-ea"/>
                <a:cs typeface="+mj-cs"/>
              </a:rPr>
              <a:t>Cover for up to 100 employees under WC and 50 under PA</a:t>
            </a:r>
          </a:p>
          <a:p>
            <a:pPr>
              <a:spcBef>
                <a:spcPct val="0"/>
              </a:spcBef>
            </a:pPr>
            <a:r>
              <a:rPr lang="en-US" sz="2400" dirty="0">
                <a:solidFill>
                  <a:schemeClr val="tx1"/>
                </a:solidFill>
                <a:ea typeface="+mj-ea"/>
                <a:cs typeface="+mj-cs"/>
              </a:rPr>
              <a:t>Per employee Infidelity cover up to 10 Lac, Per carrying limit for Money in transit up to 10 Lac &amp; Public liability cover up to 1 Cr. </a:t>
            </a:r>
          </a:p>
          <a:p>
            <a:pPr>
              <a:spcBef>
                <a:spcPct val="0"/>
              </a:spcBef>
            </a:pPr>
            <a:r>
              <a:rPr lang="en-US" sz="2400" dirty="0">
                <a:solidFill>
                  <a:schemeClr val="tx1"/>
                </a:solidFill>
                <a:ea typeface="+mj-ea"/>
                <a:cs typeface="+mj-cs"/>
              </a:rPr>
              <a:t>&amp; More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Standard Fire for Building &amp; Contents</a:t>
            </a: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200" dirty="0" smtClean="0"/>
              <a:t>This section broadly covers the damages caused by following risk,</a:t>
            </a:r>
          </a:p>
          <a:p>
            <a:pPr lvl="2"/>
            <a:r>
              <a:rPr lang="en-US" sz="2200" dirty="0" smtClean="0"/>
              <a:t>Fire ,Lightening, Explosion, Aircraft damage</a:t>
            </a:r>
          </a:p>
          <a:p>
            <a:pPr lvl="2"/>
            <a:r>
              <a:rPr lang="en-US" sz="2200" dirty="0" smtClean="0"/>
              <a:t>Riot/Strike, Malicious damage</a:t>
            </a:r>
          </a:p>
          <a:p>
            <a:pPr lvl="2"/>
            <a:r>
              <a:rPr lang="en-US" sz="2200" dirty="0" smtClean="0"/>
              <a:t>Storm, Cyclone, Flood and Inundation, Subsidence and Landslide including Rock slide</a:t>
            </a:r>
          </a:p>
          <a:p>
            <a:pPr lvl="2"/>
            <a:r>
              <a:rPr lang="en-US" sz="2200" dirty="0" smtClean="0"/>
              <a:t>Impact Damage, Bursting &amp; or overflowing of water tanks, apparatus &amp; pipes</a:t>
            </a:r>
          </a:p>
          <a:p>
            <a:pPr lvl="2"/>
            <a:r>
              <a:rPr lang="en-US" sz="2200" dirty="0" smtClean="0"/>
              <a:t>Earthquake </a:t>
            </a:r>
          </a:p>
          <a:p>
            <a:r>
              <a:rPr lang="en-US" sz="2200" dirty="0" smtClean="0"/>
              <a:t>On additional premium..</a:t>
            </a:r>
          </a:p>
          <a:p>
            <a:pPr lvl="2"/>
            <a:r>
              <a:rPr lang="en-US" sz="2200" dirty="0" smtClean="0"/>
              <a:t>Rent for Alternate Accommodation.</a:t>
            </a:r>
          </a:p>
          <a:p>
            <a:pPr lvl="2"/>
            <a:r>
              <a:rPr lang="en-US" sz="2200" dirty="0" smtClean="0"/>
              <a:t>Omission to Insure addition, alteration or extension up to 5%</a:t>
            </a:r>
          </a:p>
          <a:p>
            <a:pPr lvl="2"/>
            <a:r>
              <a:rPr lang="en-US" sz="2200" dirty="0" smtClean="0"/>
              <a:t>Escalation up to 10%</a:t>
            </a:r>
          </a:p>
          <a:p>
            <a:pPr lvl="2"/>
            <a:r>
              <a:rPr lang="en-US" sz="2200" dirty="0" smtClean="0"/>
              <a:t>Terrorism</a:t>
            </a:r>
          </a:p>
          <a:p>
            <a:pPr lvl="2">
              <a:buNone/>
            </a:pPr>
            <a:endParaRPr lang="en-US" sz="2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Standard Fire for Building &amp; Contents</a:t>
            </a:r>
            <a:endParaRPr lang="en-US" sz="2800" b="1" dirty="0"/>
          </a:p>
        </p:txBody>
      </p:sp>
      <p:sp>
        <p:nvSpPr>
          <p:cNvPr id="3" name="Content Placeholder 2"/>
          <p:cNvSpPr>
            <a:spLocks noGrp="1"/>
          </p:cNvSpPr>
          <p:nvPr>
            <p:ph idx="1"/>
          </p:nvPr>
        </p:nvSpPr>
        <p:spPr>
          <a:xfrm>
            <a:off x="304800" y="10668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200" dirty="0" smtClean="0"/>
              <a:t>Risks located in Low lying areas and Basement are excluded; </a:t>
            </a:r>
            <a:r>
              <a:rPr lang="en-US" sz="2200" dirty="0" err="1" smtClean="0"/>
              <a:t>Kutcha</a:t>
            </a:r>
            <a:r>
              <a:rPr lang="en-US" sz="2200" dirty="0" smtClean="0"/>
              <a:t> construction &amp; Silent Risk are not to be underwritten.</a:t>
            </a:r>
          </a:p>
          <a:p>
            <a:pPr lvl="0">
              <a:buNone/>
            </a:pPr>
            <a:endParaRPr lang="en-US" sz="2200" dirty="0" smtClean="0"/>
          </a:p>
          <a:p>
            <a:pPr lvl="0"/>
            <a:r>
              <a:rPr lang="en-US" sz="2200" dirty="0" smtClean="0"/>
              <a:t>Loss ratio more than 40% for the last 3 years and/ or Stock SI  more than 40% total SI of main plant – </a:t>
            </a:r>
            <a:r>
              <a:rPr lang="en-US" sz="2200" b="1" dirty="0" smtClean="0"/>
              <a:t>To be </a:t>
            </a:r>
            <a:r>
              <a:rPr lang="en-US" sz="2200" dirty="0" smtClean="0"/>
              <a:t>referred to Underwriting</a:t>
            </a:r>
          </a:p>
          <a:p>
            <a:pPr lvl="0"/>
            <a:endParaRPr lang="en-US" sz="2200" dirty="0" smtClean="0"/>
          </a:p>
          <a:p>
            <a:pPr lvl="0"/>
            <a:r>
              <a:rPr lang="en-US" sz="2200" dirty="0" smtClean="0"/>
              <a:t>Standalone Stock insurance is </a:t>
            </a:r>
            <a:r>
              <a:rPr lang="en-US" sz="2200" b="1" dirty="0" smtClean="0"/>
              <a:t>not to be </a:t>
            </a:r>
            <a:r>
              <a:rPr lang="en-US" sz="2200" dirty="0" smtClean="0"/>
              <a:t>underwritten </a:t>
            </a:r>
            <a:r>
              <a:rPr lang="en-US" sz="2200" b="1" dirty="0" smtClean="0"/>
              <a:t>or </a:t>
            </a:r>
            <a:r>
              <a:rPr lang="en-US" sz="2200" dirty="0" smtClean="0"/>
              <a:t>referred to underwriter.</a:t>
            </a:r>
            <a:endParaRPr lang="en-US" sz="2200" b="1" dirty="0" smtClean="0"/>
          </a:p>
          <a:p>
            <a:pPr lvl="0">
              <a:buNone/>
            </a:pPr>
            <a:endParaRPr lang="en-US" sz="2200" b="1" dirty="0" smtClean="0"/>
          </a:p>
          <a:p>
            <a:pPr lvl="0"/>
            <a:r>
              <a:rPr lang="en-US" sz="2200" b="1" dirty="0" smtClean="0"/>
              <a:t>Excess : </a:t>
            </a:r>
            <a:r>
              <a:rPr lang="en-US" sz="2200" dirty="0" smtClean="0"/>
              <a:t>up to 10 </a:t>
            </a:r>
            <a:r>
              <a:rPr lang="en-US" sz="2200" dirty="0" err="1" smtClean="0"/>
              <a:t>Crs</a:t>
            </a:r>
            <a:r>
              <a:rPr lang="en-US" sz="2200" dirty="0" smtClean="0"/>
              <a:t> per location : 5% of claim amount subject to min of Rs. 10,000 for each and every claim. Above 10 </a:t>
            </a:r>
            <a:r>
              <a:rPr lang="en-US" sz="2200" dirty="0" err="1" smtClean="0"/>
              <a:t>Crs</a:t>
            </a:r>
            <a:r>
              <a:rPr lang="en-US" sz="2200" dirty="0" smtClean="0"/>
              <a:t> and up to 50 </a:t>
            </a:r>
            <a:r>
              <a:rPr lang="en-US" sz="2200" dirty="0" err="1" smtClean="0"/>
              <a:t>Crs</a:t>
            </a:r>
            <a:r>
              <a:rPr lang="en-US" sz="2200" dirty="0" smtClean="0"/>
              <a:t> per location : 5% of claim amount subject to min of Rs. 25,000 for each and every claim.</a:t>
            </a:r>
          </a:p>
          <a:p>
            <a:pPr lvl="2">
              <a:buNone/>
            </a:pPr>
            <a:endParaRPr lang="en-US" sz="22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0"/>
            <a:ext cx="8610600" cy="1143000"/>
          </a:xfrm>
        </p:spPr>
        <p:txBody>
          <a:bodyPr>
            <a:noAutofit/>
          </a:bodyPr>
          <a:lstStyle/>
          <a:p>
            <a:r>
              <a:rPr lang="en-US" sz="3000" b="1" dirty="0" smtClean="0"/>
              <a:t>Fire Loss of Profits </a:t>
            </a:r>
            <a:endParaRPr lang="en-US" sz="2800" b="1" dirty="0"/>
          </a:p>
        </p:txBody>
      </p:sp>
      <p:sp>
        <p:nvSpPr>
          <p:cNvPr id="3" name="Content Placeholder 2"/>
          <p:cNvSpPr>
            <a:spLocks noGrp="1"/>
          </p:cNvSpPr>
          <p:nvPr>
            <p:ph idx="1"/>
          </p:nvPr>
        </p:nvSpPr>
        <p:spPr>
          <a:xfrm>
            <a:off x="304800" y="1143000"/>
            <a:ext cx="8534400" cy="5029200"/>
          </a:xfrm>
        </p:spPr>
        <p:style>
          <a:lnRef idx="2">
            <a:schemeClr val="accent6"/>
          </a:lnRef>
          <a:fillRef idx="1">
            <a:schemeClr val="lt1"/>
          </a:fillRef>
          <a:effectRef idx="0">
            <a:schemeClr val="accent6"/>
          </a:effectRef>
          <a:fontRef idx="minor">
            <a:schemeClr val="dk1"/>
          </a:fontRef>
        </p:style>
        <p:txBody>
          <a:bodyPr>
            <a:noAutofit/>
          </a:bodyPr>
          <a:lstStyle/>
          <a:p>
            <a:r>
              <a:rPr lang="en-US" sz="2400" dirty="0" smtClean="0"/>
              <a:t>This section provides cover against the loss of income following the loss or damage by standard fire and special perils. </a:t>
            </a:r>
          </a:p>
          <a:p>
            <a:pPr lvl="0"/>
            <a:endParaRPr lang="en-US" sz="2400" b="1" dirty="0" smtClean="0"/>
          </a:p>
          <a:p>
            <a:pPr lvl="0"/>
            <a:r>
              <a:rPr lang="en-US" sz="2400" b="1" dirty="0" smtClean="0"/>
              <a:t>Maximum Sum Insured </a:t>
            </a:r>
            <a:r>
              <a:rPr lang="en-US" sz="2400" dirty="0" smtClean="0"/>
              <a:t>including Fire section and BI section up to 50 </a:t>
            </a:r>
            <a:r>
              <a:rPr lang="en-US" sz="2400" dirty="0" err="1" smtClean="0"/>
              <a:t>Crs</a:t>
            </a:r>
            <a:r>
              <a:rPr lang="en-US" sz="2400" dirty="0" smtClean="0"/>
              <a:t> out of which BI sum insured shall not exceed 20 </a:t>
            </a:r>
            <a:r>
              <a:rPr lang="en-US" sz="2400" dirty="0" err="1" smtClean="0"/>
              <a:t>Crs</a:t>
            </a:r>
            <a:r>
              <a:rPr lang="en-US" sz="2400" dirty="0" smtClean="0"/>
              <a:t>.</a:t>
            </a:r>
          </a:p>
          <a:p>
            <a:pPr lvl="0">
              <a:buNone/>
            </a:pPr>
            <a:endParaRPr lang="en-US" sz="2400" dirty="0" smtClean="0"/>
          </a:p>
          <a:p>
            <a:pPr lvl="0"/>
            <a:r>
              <a:rPr lang="en-US" sz="2400" b="1" dirty="0" smtClean="0"/>
              <a:t>Indemnity</a:t>
            </a:r>
            <a:r>
              <a:rPr lang="en-US" sz="2400" dirty="0" smtClean="0"/>
              <a:t> Period Max 12 Months</a:t>
            </a:r>
          </a:p>
          <a:p>
            <a:pPr lvl="0">
              <a:buNone/>
            </a:pPr>
            <a:endParaRPr lang="en-US" sz="2400" dirty="0" smtClean="0"/>
          </a:p>
          <a:p>
            <a:pPr lvl="0"/>
            <a:r>
              <a:rPr lang="en-US" sz="2400" b="1" dirty="0" smtClean="0"/>
              <a:t>Excess: </a:t>
            </a:r>
            <a:r>
              <a:rPr lang="en-US" sz="2400" dirty="0" smtClean="0"/>
              <a:t>7 days of standard gross profit.</a:t>
            </a:r>
          </a:p>
          <a:p>
            <a:pPr lvl="0">
              <a:buNone/>
            </a:pPr>
            <a:endParaRPr lang="en-US" sz="2400" b="1" dirty="0" smtClean="0"/>
          </a:p>
          <a:p>
            <a:r>
              <a:rPr lang="en-US" sz="2400" b="1" dirty="0" smtClean="0"/>
              <a:t>Rate: </a:t>
            </a:r>
            <a:r>
              <a:rPr lang="en-US" sz="2400" dirty="0" smtClean="0"/>
              <a:t>Fire Policy rate x 1.25</a:t>
            </a:r>
            <a:endParaRPr lang="en-US" sz="22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97ECE8-FAE7-43CF-8CDB-396C0C0BF9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5F0D31-AB76-44C0-AC0A-A66CCD0D225D}">
  <ds:schemaRefs>
    <ds:schemaRef ds:uri="6e9a517d-cacc-4f94-8a1e-c930d5ece0fd"/>
    <ds:schemaRef ds:uri="http://schemas.microsoft.com/office/2006/documentManagement/types"/>
    <ds:schemaRef ds:uri="http://purl.org/dc/terms/"/>
    <ds:schemaRef ds:uri="34b09e2f-0383-41f5-b65e-e2b9199fb399"/>
    <ds:schemaRef ds:uri="http://schemas.microsoft.com/office/infopath/2007/PartnerControls"/>
    <ds:schemaRef ds:uri="http://schemas.openxmlformats.org/package/2006/metadata/core-properties"/>
    <ds:schemaRef ds:uri="http://purl.org/dc/dcmitype/"/>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33F7D29F-4CA1-4F9D-8A7B-A8704A1D61F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141</TotalTime>
  <Words>1467</Words>
  <Application>Microsoft Office PowerPoint</Application>
  <PresentationFormat>On-screen Show (4:3)</PresentationFormat>
  <Paragraphs>200</Paragraphs>
  <Slides>22</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Verdana</vt:lpstr>
      <vt:lpstr>Wingdings</vt:lpstr>
      <vt:lpstr>Office Theme</vt:lpstr>
      <vt:lpstr>Business Suraksha: SME Package </vt:lpstr>
      <vt:lpstr>Definition of MSME as per MSMED Act </vt:lpstr>
      <vt:lpstr> Micro Small Medium Enterprises: Potential </vt:lpstr>
      <vt:lpstr>Small Medium Enterprises Package </vt:lpstr>
      <vt:lpstr>Small Medium Enterprises Package   </vt:lpstr>
      <vt:lpstr>SME Package Underwriting </vt:lpstr>
      <vt:lpstr>Standard Fire for Building &amp; Contents</vt:lpstr>
      <vt:lpstr>Standard Fire for Building &amp; Contents</vt:lpstr>
      <vt:lpstr>Fire Loss of Profits </vt:lpstr>
      <vt:lpstr>Burglary&amp; Housebreaking for Contents</vt:lpstr>
      <vt:lpstr>Machinery Breakdown</vt:lpstr>
      <vt:lpstr>Electronic Equipment</vt:lpstr>
      <vt:lpstr>Money Insurance</vt:lpstr>
      <vt:lpstr>Fidelity Guarantee</vt:lpstr>
      <vt:lpstr>Fixed Plate Glass</vt:lpstr>
      <vt:lpstr>Neon Sign/ Glow Sign </vt:lpstr>
      <vt:lpstr>Personal Accident </vt:lpstr>
      <vt:lpstr>Workmen's Compensation </vt:lpstr>
      <vt:lpstr>Public Liability </vt:lpstr>
      <vt:lpstr>Baggage </vt:lpstr>
      <vt:lpstr>Portable All Risk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Suraksha - SME</dc:title>
  <dc:creator>VISHAL SHARMA</dc:creator>
  <cp:lastModifiedBy>PRASHANT SHINDE</cp:lastModifiedBy>
  <cp:revision>26</cp:revision>
  <dcterms:created xsi:type="dcterms:W3CDTF">2006-08-16T00:00:00Z</dcterms:created>
  <dcterms:modified xsi:type="dcterms:W3CDTF">2021-01-07T09:22:21Z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