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63" r:id="rId6"/>
  </p:sldMasterIdLst>
  <p:notesMasterIdLst>
    <p:notesMasterId r:id="rId42"/>
  </p:notesMasterIdLst>
  <p:handoutMasterIdLst>
    <p:handoutMasterId r:id="rId43"/>
  </p:handoutMasterIdLst>
  <p:sldIdLst>
    <p:sldId id="257" r:id="rId7"/>
    <p:sldId id="482" r:id="rId8"/>
    <p:sldId id="321" r:id="rId9"/>
    <p:sldId id="344" r:id="rId10"/>
    <p:sldId id="508" r:id="rId11"/>
    <p:sldId id="483" r:id="rId12"/>
    <p:sldId id="507" r:id="rId13"/>
    <p:sldId id="484" r:id="rId14"/>
    <p:sldId id="485" r:id="rId15"/>
    <p:sldId id="486" r:id="rId16"/>
    <p:sldId id="487" r:id="rId17"/>
    <p:sldId id="501" r:id="rId18"/>
    <p:sldId id="502" r:id="rId19"/>
    <p:sldId id="488" r:id="rId20"/>
    <p:sldId id="493" r:id="rId21"/>
    <p:sldId id="489" r:id="rId22"/>
    <p:sldId id="490" r:id="rId23"/>
    <p:sldId id="491" r:id="rId24"/>
    <p:sldId id="492" r:id="rId25"/>
    <p:sldId id="494" r:id="rId26"/>
    <p:sldId id="495" r:id="rId27"/>
    <p:sldId id="496" r:id="rId28"/>
    <p:sldId id="498" r:id="rId29"/>
    <p:sldId id="499" r:id="rId30"/>
    <p:sldId id="497" r:id="rId31"/>
    <p:sldId id="500" r:id="rId32"/>
    <p:sldId id="503" r:id="rId33"/>
    <p:sldId id="504" r:id="rId34"/>
    <p:sldId id="505" r:id="rId35"/>
    <p:sldId id="506" r:id="rId36"/>
    <p:sldId id="512" r:id="rId37"/>
    <p:sldId id="513" r:id="rId38"/>
    <p:sldId id="510" r:id="rId39"/>
    <p:sldId id="511" r:id="rId40"/>
    <p:sldId id="475"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C1D"/>
    <a:srgbClr val="C2171B"/>
    <a:srgbClr val="C21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C899D33-B787-46BF-B637-9CBA41D113B4}" type="datetimeFigureOut">
              <a:rPr lang="en-US" smtClean="0"/>
              <a:pPr/>
              <a:t>1/7/2021</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E5CA28C-5506-4457-8C45-FE1A74DEAA6D}" type="slidenum">
              <a:rPr lang="en-US" smtClean="0"/>
              <a:pPr/>
              <a:t>‹#›</a:t>
            </a:fld>
            <a:endParaRPr lang="en-US" dirty="0"/>
          </a:p>
        </p:txBody>
      </p:sp>
    </p:spTree>
    <p:extLst>
      <p:ext uri="{BB962C8B-B14F-4D97-AF65-F5344CB8AC3E}">
        <p14:creationId xmlns:p14="http://schemas.microsoft.com/office/powerpoint/2010/main" val="1602668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61A21D4-D214-4692-95FB-55E08BA4AE7F}" type="datetimeFigureOut">
              <a:rPr lang="en-US" smtClean="0"/>
              <a:pPr/>
              <a:t>1/7/2021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AF6382E-5C9E-4466-8E71-BDE8826A59B9}" type="slidenum">
              <a:rPr lang="en-US" smtClean="0"/>
              <a:pPr/>
              <a:t>‹#›</a:t>
            </a:fld>
            <a:endParaRPr lang="en-US" dirty="0"/>
          </a:p>
        </p:txBody>
      </p:sp>
    </p:spTree>
    <p:extLst>
      <p:ext uri="{BB962C8B-B14F-4D97-AF65-F5344CB8AC3E}">
        <p14:creationId xmlns:p14="http://schemas.microsoft.com/office/powerpoint/2010/main" val="48831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31F0AD6-D341-4B29-A7FC-9FA725A03317}" type="slidenum">
              <a:rPr lang="en-US" smtClean="0"/>
              <a:pPr/>
              <a:t>1</a:t>
            </a:fld>
            <a:endParaRPr lang="en-US" dirty="0"/>
          </a:p>
        </p:txBody>
      </p:sp>
    </p:spTree>
    <p:extLst>
      <p:ext uri="{BB962C8B-B14F-4D97-AF65-F5344CB8AC3E}">
        <p14:creationId xmlns:p14="http://schemas.microsoft.com/office/powerpoint/2010/main" val="187809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3</a:t>
            </a:fld>
            <a:endParaRPr lang="en-US" dirty="0"/>
          </a:p>
        </p:txBody>
      </p:sp>
    </p:spTree>
    <p:extLst>
      <p:ext uri="{BB962C8B-B14F-4D97-AF65-F5344CB8AC3E}">
        <p14:creationId xmlns:p14="http://schemas.microsoft.com/office/powerpoint/2010/main" val="329732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Other standard exclusions: </a:t>
            </a:r>
          </a:p>
          <a:p>
            <a:pPr marL="0" indent="0">
              <a:buNone/>
            </a:pPr>
            <a:r>
              <a:rPr lang="en-US" sz="1200" dirty="0" smtClean="0">
                <a:solidFill>
                  <a:srgbClr val="C00000"/>
                </a:solidFill>
                <a:latin typeface="Arial" pitchFamily="34" charset="0"/>
                <a:cs typeface="Arial" pitchFamily="34" charset="0"/>
              </a:rPr>
              <a:t> 3. </a:t>
            </a:r>
            <a:r>
              <a:rPr lang="en-US" sz="1200" b="1" u="sng" dirty="0" smtClean="0">
                <a:solidFill>
                  <a:srgbClr val="C00000"/>
                </a:solidFill>
                <a:latin typeface="Arial" pitchFamily="34" charset="0"/>
                <a:cs typeface="Arial" pitchFamily="34" charset="0"/>
              </a:rPr>
              <a:t>War Exclusion </a:t>
            </a:r>
            <a:r>
              <a:rPr lang="en-US" sz="1200" dirty="0" smtClean="0">
                <a:solidFill>
                  <a:srgbClr val="C00000"/>
                </a:solidFill>
                <a:latin typeface="Arial" pitchFamily="34" charset="0"/>
                <a:cs typeface="Arial" pitchFamily="34" charset="0"/>
              </a:rPr>
              <a:t>Clause</a:t>
            </a:r>
          </a:p>
          <a:p>
            <a:pPr marL="0" indent="0">
              <a:buNone/>
            </a:pPr>
            <a:r>
              <a:rPr lang="en-US" sz="1200" dirty="0" smtClean="0">
                <a:solidFill>
                  <a:srgbClr val="C00000"/>
                </a:solidFill>
                <a:latin typeface="Arial" pitchFamily="34" charset="0"/>
                <a:cs typeface="Arial" pitchFamily="34" charset="0"/>
              </a:rPr>
              <a:t> 4. </a:t>
            </a:r>
            <a:r>
              <a:rPr lang="en-US" sz="1200" b="1" u="sng" dirty="0" smtClean="0">
                <a:solidFill>
                  <a:srgbClr val="C00000"/>
                </a:solidFill>
                <a:latin typeface="Arial" pitchFamily="34" charset="0"/>
                <a:cs typeface="Arial" pitchFamily="34" charset="0"/>
              </a:rPr>
              <a:t>Strike Exclusion </a:t>
            </a:r>
            <a:r>
              <a:rPr lang="en-US" sz="1200" dirty="0" smtClean="0">
                <a:solidFill>
                  <a:srgbClr val="C00000"/>
                </a:solidFill>
                <a:latin typeface="Arial" pitchFamily="34" charset="0"/>
                <a:cs typeface="Arial" pitchFamily="34" charset="0"/>
              </a:rPr>
              <a:t>Clause</a:t>
            </a:r>
          </a:p>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7</a:t>
            </a:fld>
            <a:endParaRPr lang="en-US" dirty="0"/>
          </a:p>
        </p:txBody>
      </p:sp>
    </p:spTree>
    <p:extLst>
      <p:ext uri="{BB962C8B-B14F-4D97-AF65-F5344CB8AC3E}">
        <p14:creationId xmlns:p14="http://schemas.microsoft.com/office/powerpoint/2010/main" val="141336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6382E-5C9E-4466-8E71-BDE8826A59B9}" type="slidenum">
              <a:rPr lang="en-US" smtClean="0"/>
              <a:pPr/>
              <a:t>23</a:t>
            </a:fld>
            <a:endParaRPr lang="en-US" dirty="0"/>
          </a:p>
        </p:txBody>
      </p:sp>
    </p:spTree>
    <p:extLst>
      <p:ext uri="{BB962C8B-B14F-4D97-AF65-F5344CB8AC3E}">
        <p14:creationId xmlns:p14="http://schemas.microsoft.com/office/powerpoint/2010/main" val="163496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02 White">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347300" y="2130426"/>
            <a:ext cx="8386686" cy="869098"/>
          </a:xfrm>
        </p:spPr>
        <p:txBody>
          <a:bodyPr/>
          <a:lstStyle>
            <a:lvl1pPr algn="l">
              <a:lnSpc>
                <a:spcPts val="3500"/>
              </a:lnSpc>
              <a:defRPr baseline="0">
                <a:solidFill>
                  <a:schemeClr val="tx2"/>
                </a:solidFill>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
        <p:nvSpPr>
          <p:cNvPr id="3" name="Sottotitolo 2"/>
          <p:cNvSpPr>
            <a:spLocks noGrp="1"/>
          </p:cNvSpPr>
          <p:nvPr>
            <p:ph type="subTitle" idx="1" hasCustomPrompt="1"/>
          </p:nvPr>
        </p:nvSpPr>
        <p:spPr>
          <a:xfrm>
            <a:off x="347300" y="3105306"/>
            <a:ext cx="8386686" cy="712269"/>
          </a:xfrm>
          <a:prstGeom prst="rect">
            <a:avLst/>
          </a:prstGeom>
        </p:spPr>
        <p:txBody>
          <a:bodyPr lIns="0" tIns="0" rIns="0" bIns="0">
            <a:noAutofit/>
          </a:bodyPr>
          <a:lstStyle>
            <a:lvl1pPr marL="0" indent="0" algn="l">
              <a:lnSpc>
                <a:spcPts val="2400"/>
              </a:lnSpc>
              <a:spcBef>
                <a:spcPts val="0"/>
              </a:spcBef>
              <a:buNone/>
              <a:defRPr sz="2000" baseline="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 </a:t>
            </a:r>
            <a:r>
              <a:rPr lang="it-IT" dirty="0" err="1" smtClean="0"/>
              <a:t>Subtitle</a:t>
            </a:r>
            <a:r>
              <a:rPr lang="it-IT" dirty="0" smtClean="0"/>
              <a:t/>
            </a:r>
            <a:br>
              <a:rPr lang="it-IT" dirty="0" smtClean="0"/>
            </a:br>
            <a:r>
              <a:rPr lang="it-IT" dirty="0" err="1" smtClean="0"/>
              <a:t>Arial</a:t>
            </a:r>
            <a:r>
              <a:rPr lang="it-IT" dirty="0" smtClean="0"/>
              <a:t> Regular 20/24pt</a:t>
            </a:r>
            <a:endParaRPr lang="it-IT" dirty="0"/>
          </a:p>
        </p:txBody>
      </p:sp>
      <p:pic>
        <p:nvPicPr>
          <p:cNvPr id="18" name="Picture 17"/>
          <p:cNvPicPr>
            <a:picLocks noChangeAspect="1"/>
          </p:cNvPicPr>
          <p:nvPr userDrawn="1"/>
        </p:nvPicPr>
        <p:blipFill rotWithShape="1">
          <a:blip r:embed="rId2" cstate="print"/>
          <a:srcRect r="21050"/>
          <a:stretch/>
        </p:blipFill>
        <p:spPr>
          <a:xfrm>
            <a:off x="0" y="0"/>
            <a:ext cx="200533" cy="6858000"/>
          </a:xfrm>
          <a:prstGeom prst="rect">
            <a:avLst/>
          </a:prstGeom>
        </p:spPr>
      </p:pic>
      <p:pic>
        <p:nvPicPr>
          <p:cNvPr id="15974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152401"/>
            <a:ext cx="1981199" cy="6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5970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Text: 1 column">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
        <p:nvSpPr>
          <p:cNvPr id="14" name="Titolo 1"/>
          <p:cNvSpPr>
            <a:spLocks noGrp="1"/>
          </p:cNvSpPr>
          <p:nvPr>
            <p:ph type="ctrTitle" hasCustomPrompt="1"/>
          </p:nvPr>
        </p:nvSpPr>
        <p:spPr>
          <a:xfrm>
            <a:off x="347300" y="442999"/>
            <a:ext cx="8386686" cy="282129"/>
          </a:xfrm>
        </p:spPr>
        <p:txBody>
          <a:bodyPr>
            <a:spAutoFit/>
          </a:bodyPr>
          <a:lstStyle>
            <a:lvl1pPr>
              <a:lnSpc>
                <a:spcPts val="2200"/>
              </a:lnSpc>
              <a:defRPr sz="2000" b="0" i="0" baseline="0">
                <a:solidFill>
                  <a:schemeClr val="tx2"/>
                </a:solidFill>
              </a:defRPr>
            </a:lvl1pPr>
          </a:lstStyle>
          <a:p>
            <a:r>
              <a:rPr lang="it-IT" dirty="0" smtClean="0"/>
              <a:t>Slide Title</a:t>
            </a:r>
            <a:endParaRPr lang="it-IT" dirty="0"/>
          </a:p>
        </p:txBody>
      </p:sp>
      <p:sp>
        <p:nvSpPr>
          <p:cNvPr id="15" name="Sottotitolo 2"/>
          <p:cNvSpPr>
            <a:spLocks noGrp="1"/>
          </p:cNvSpPr>
          <p:nvPr>
            <p:ph type="subTitle" idx="1" hasCustomPrompt="1"/>
          </p:nvPr>
        </p:nvSpPr>
        <p:spPr>
          <a:xfrm>
            <a:off x="347300" y="751762"/>
            <a:ext cx="8386686" cy="290712"/>
          </a:xfrm>
          <a:prstGeom prst="rect">
            <a:avLst/>
          </a:prstGeom>
        </p:spPr>
        <p:txBody>
          <a:bodyPr lIns="0" tIns="36000" rIns="0" bIns="36000">
            <a:spAutoFit/>
          </a:bodyPr>
          <a:lstStyle>
            <a:lvl1pPr marL="0" indent="0" algn="l">
              <a:lnSpc>
                <a:spcPts val="1700"/>
              </a:lnSpc>
              <a:spcBef>
                <a:spcPts val="0"/>
              </a:spcBef>
              <a:buNone/>
              <a:defRPr sz="1500" baseline="0">
                <a:solidFill>
                  <a:srgbClr val="7F7F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Slide </a:t>
            </a:r>
            <a:r>
              <a:rPr lang="it-IT" dirty="0" err="1" smtClean="0"/>
              <a:t>Subtitle</a:t>
            </a:r>
            <a:endParaRPr lang="it-IT" dirty="0"/>
          </a:p>
        </p:txBody>
      </p:sp>
      <p:sp>
        <p:nvSpPr>
          <p:cNvPr id="19" name="Segnaposto testo 18"/>
          <p:cNvSpPr>
            <a:spLocks noGrp="1"/>
          </p:cNvSpPr>
          <p:nvPr>
            <p:ph type="body" sz="quarter" idx="14"/>
          </p:nvPr>
        </p:nvSpPr>
        <p:spPr>
          <a:xfrm>
            <a:off x="347663" y="1682750"/>
            <a:ext cx="8391525" cy="4378325"/>
          </a:xfrm>
          <a:prstGeom prst="rect">
            <a:avLst/>
          </a:prstGeo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8" name="Segnaposto testo 15"/>
          <p:cNvSpPr>
            <a:spLocks noGrp="1"/>
          </p:cNvSpPr>
          <p:nvPr>
            <p:ph type="body" sz="quarter" idx="13" hasCustomPrompt="1"/>
          </p:nvPr>
        </p:nvSpPr>
        <p:spPr>
          <a:xfrm>
            <a:off x="347300" y="273559"/>
            <a:ext cx="2223124" cy="115990"/>
          </a:xfrm>
          <a:prstGeom prst="rect">
            <a:avLst/>
          </a:prstGeom>
        </p:spPr>
        <p:txBody>
          <a:bodyPr>
            <a:normAutofit/>
          </a:bodyPr>
          <a:lstStyle>
            <a:lvl1pPr>
              <a:lnSpc>
                <a:spcPts val="700"/>
              </a:lnSpc>
              <a:defRPr sz="700" baseline="0">
                <a:solidFill>
                  <a:schemeClr val="tx2"/>
                </a:solidFill>
              </a:defRPr>
            </a:lvl1pPr>
          </a:lstStyle>
          <a:p>
            <a:pPr lvl="0"/>
            <a:r>
              <a:rPr lang="it-IT" dirty="0" err="1" smtClean="0"/>
              <a:t>Section</a:t>
            </a:r>
            <a:r>
              <a:rPr lang="it-IT" dirty="0" smtClean="0"/>
              <a:t> 00</a:t>
            </a:r>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1607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5892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Text: 1 column">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16077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11"/>
          <p:cNvSpPr>
            <a:spLocks noGrp="1"/>
          </p:cNvSpPr>
          <p:nvPr>
            <p:ph sz="half" idx="1"/>
          </p:nvPr>
        </p:nvSpPr>
        <p:spPr>
          <a:xfrm>
            <a:off x="457200" y="1600200"/>
            <a:ext cx="4038600" cy="4525963"/>
          </a:xfrm>
          <a:prstGeom prst="rect">
            <a:avLst/>
          </a:prstGeom>
        </p:spPr>
        <p:txBody>
          <a:bodyPr/>
          <a:lstStyle/>
          <a:p>
            <a:endParaRPr lang="en-IN" dirty="0"/>
          </a:p>
        </p:txBody>
      </p:sp>
      <p:sp>
        <p:nvSpPr>
          <p:cNvPr id="11" name="Content Placeholder 12"/>
          <p:cNvSpPr>
            <a:spLocks noGrp="1"/>
          </p:cNvSpPr>
          <p:nvPr>
            <p:ph sz="half" idx="2"/>
          </p:nvPr>
        </p:nvSpPr>
        <p:spPr>
          <a:xfrm>
            <a:off x="4648200" y="1600200"/>
            <a:ext cx="4038600" cy="4525963"/>
          </a:xfrm>
          <a:prstGeom prst="rect">
            <a:avLst/>
          </a:prstGeom>
        </p:spPr>
        <p:txBody>
          <a:bodyPr/>
          <a:lstStyle/>
          <a:p>
            <a:endParaRPr lang="en-IN"/>
          </a:p>
        </p:txBody>
      </p:sp>
    </p:spTree>
    <p:extLst>
      <p:ext uri="{BB962C8B-B14F-4D97-AF65-F5344CB8AC3E}">
        <p14:creationId xmlns:p14="http://schemas.microsoft.com/office/powerpoint/2010/main" val="39592879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srcRect l="1" r="14959" b="85913"/>
          <a:stretch/>
        </p:blipFill>
        <p:spPr>
          <a:xfrm>
            <a:off x="0" y="0"/>
            <a:ext cx="216000" cy="966080"/>
          </a:xfrm>
          <a:prstGeom prst="rect">
            <a:avLst/>
          </a:prstGeom>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ctrTitle"/>
          </p:nvPr>
        </p:nvSpPr>
        <p:spPr>
          <a:xfrm>
            <a:off x="347300" y="442999"/>
            <a:ext cx="8386686" cy="282129"/>
          </a:xfrm>
        </p:spPr>
        <p:txBody>
          <a:bodyPr/>
          <a:lstStyle/>
          <a:p>
            <a:endParaRPr lang="en-IN" dirty="0"/>
          </a:p>
        </p:txBody>
      </p:sp>
      <p:sp>
        <p:nvSpPr>
          <p:cNvPr id="7" name="Subtitle 4"/>
          <p:cNvSpPr>
            <a:spLocks noGrp="1"/>
          </p:cNvSpPr>
          <p:nvPr>
            <p:ph type="subTitle" idx="1"/>
          </p:nvPr>
        </p:nvSpPr>
        <p:spPr>
          <a:xfrm>
            <a:off x="347300" y="751762"/>
            <a:ext cx="8386686" cy="290712"/>
          </a:xfrm>
          <a:prstGeom prst="rect">
            <a:avLst/>
          </a:prstGeom>
        </p:spPr>
        <p:txBody>
          <a:bodyPr/>
          <a:lstStyle/>
          <a:p>
            <a:endParaRPr lang="en-IN"/>
          </a:p>
        </p:txBody>
      </p:sp>
      <p:sp>
        <p:nvSpPr>
          <p:cNvPr id="8"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9" name="Content Placeholder 11"/>
          <p:cNvSpPr>
            <a:spLocks noGrp="1"/>
          </p:cNvSpPr>
          <p:nvPr>
            <p:ph sz="half" idx="14"/>
          </p:nvPr>
        </p:nvSpPr>
        <p:spPr>
          <a:xfrm>
            <a:off x="457200" y="1600200"/>
            <a:ext cx="4038600" cy="4525963"/>
          </a:xfrm>
          <a:prstGeom prst="rect">
            <a:avLst/>
          </a:prstGeom>
        </p:spPr>
        <p:txBody>
          <a:bodyPr/>
          <a:lstStyle/>
          <a:p>
            <a:endParaRPr lang="en-IN" dirty="0"/>
          </a:p>
        </p:txBody>
      </p:sp>
      <p:sp>
        <p:nvSpPr>
          <p:cNvPr id="10" name="Content Placeholder 12"/>
          <p:cNvSpPr>
            <a:spLocks noGrp="1"/>
          </p:cNvSpPr>
          <p:nvPr>
            <p:ph sz="half" idx="2"/>
          </p:nvPr>
        </p:nvSpPr>
        <p:spPr>
          <a:xfrm>
            <a:off x="4648200" y="1600200"/>
            <a:ext cx="4038600" cy="4525963"/>
          </a:xfrm>
          <a:prstGeom prst="rect">
            <a:avLst/>
          </a:prstGeom>
        </p:spPr>
        <p:txBody>
          <a:bodyPr/>
          <a:lstStyle/>
          <a:p>
            <a:endParaRPr lang="en-IN"/>
          </a:p>
        </p:txBody>
      </p:sp>
      <p:sp>
        <p:nvSpPr>
          <p:cNvPr id="1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798847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rotWithShape="1">
          <a:blip r:embed="rId3" cstate="print"/>
          <a:srcRect l="1" r="14959" b="85913"/>
          <a:stretch/>
        </p:blipFill>
        <p:spPr>
          <a:xfrm>
            <a:off x="0" y="0"/>
            <a:ext cx="216000" cy="966080"/>
          </a:xfrm>
          <a:prstGeom prst="rect">
            <a:avLst/>
          </a:prstGeom>
        </p:spPr>
      </p:pic>
      <p:sp>
        <p:nvSpPr>
          <p:cNvPr id="6" name="Title 3"/>
          <p:cNvSpPr>
            <a:spLocks noGrp="1"/>
          </p:cNvSpPr>
          <p:nvPr>
            <p:ph type="ctrTitle"/>
          </p:nvPr>
        </p:nvSpPr>
        <p:spPr>
          <a:xfrm>
            <a:off x="347300" y="442999"/>
            <a:ext cx="8386686" cy="282129"/>
          </a:xfrm>
        </p:spPr>
        <p:txBody>
          <a:bodyPr/>
          <a:lstStyle/>
          <a:p>
            <a:endParaRPr lang="en-IN" dirty="0"/>
          </a:p>
        </p:txBody>
      </p:sp>
      <p:sp>
        <p:nvSpPr>
          <p:cNvPr id="7" name="Subtitle 4"/>
          <p:cNvSpPr>
            <a:spLocks noGrp="1"/>
          </p:cNvSpPr>
          <p:nvPr>
            <p:ph type="subTitle" idx="1"/>
          </p:nvPr>
        </p:nvSpPr>
        <p:spPr>
          <a:xfrm>
            <a:off x="347300" y="751762"/>
            <a:ext cx="8386686" cy="290712"/>
          </a:xfrm>
          <a:prstGeom prst="rect">
            <a:avLst/>
          </a:prstGeom>
        </p:spPr>
        <p:txBody>
          <a:bodyPr/>
          <a:lstStyle/>
          <a:p>
            <a:endParaRPr lang="en-IN" dirty="0"/>
          </a:p>
        </p:txBody>
      </p:sp>
      <p:sp>
        <p:nvSpPr>
          <p:cNvPr id="8"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10" name="Picture Placeholder 2"/>
          <p:cNvSpPr>
            <a:spLocks noGrp="1"/>
          </p:cNvSpPr>
          <p:nvPr>
            <p:ph type="pic" idx="14"/>
          </p:nvPr>
        </p:nvSpPr>
        <p:spPr>
          <a:xfrm>
            <a:off x="685800" y="1600199"/>
            <a:ext cx="7772400" cy="3203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p:cNvSpPr>
            <a:spLocks noGrp="1"/>
          </p:cNvSpPr>
          <p:nvPr>
            <p:ph type="body" sz="half" idx="2"/>
          </p:nvPr>
        </p:nvSpPr>
        <p:spPr>
          <a:xfrm>
            <a:off x="685800" y="4953000"/>
            <a:ext cx="7772400" cy="12953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3330040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Text Placeholder 2"/>
          <p:cNvSpPr>
            <a:spLocks noGrp="1"/>
          </p:cNvSpPr>
          <p:nvPr>
            <p:ph idx="14"/>
          </p:nvPr>
        </p:nvSpPr>
        <p:spPr>
          <a:xfrm>
            <a:off x="457200" y="1600200"/>
            <a:ext cx="8229600" cy="2895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Text Placeholder 2"/>
          <p:cNvSpPr>
            <a:spLocks noGrp="1"/>
          </p:cNvSpPr>
          <p:nvPr>
            <p:ph idx="15"/>
          </p:nvPr>
        </p:nvSpPr>
        <p:spPr>
          <a:xfrm>
            <a:off x="457200" y="4724400"/>
            <a:ext cx="8229600" cy="68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rotWithShape="1">
          <a:blip r:embed="rId3" cstate="print"/>
          <a:srcRect l="1" r="14959" b="85913"/>
          <a:stretch/>
        </p:blipFill>
        <p:spPr>
          <a:xfrm>
            <a:off x="0" y="0"/>
            <a:ext cx="216000" cy="966080"/>
          </a:xfrm>
          <a:prstGeom prst="rect">
            <a:avLst/>
          </a:prstGeom>
        </p:spPr>
      </p:pic>
      <p:sp>
        <p:nvSpPr>
          <p:cNvPr id="7" name="Title 3"/>
          <p:cNvSpPr>
            <a:spLocks noGrp="1"/>
          </p:cNvSpPr>
          <p:nvPr>
            <p:ph type="ctrTitle"/>
          </p:nvPr>
        </p:nvSpPr>
        <p:spPr>
          <a:xfrm>
            <a:off x="347300" y="442999"/>
            <a:ext cx="8386686" cy="282129"/>
          </a:xfrm>
        </p:spPr>
        <p:txBody>
          <a:bodyPr/>
          <a:lstStyle/>
          <a:p>
            <a:endParaRPr lang="en-IN" dirty="0"/>
          </a:p>
        </p:txBody>
      </p:sp>
      <p:sp>
        <p:nvSpPr>
          <p:cNvPr id="8" name="Subtitle 4"/>
          <p:cNvSpPr>
            <a:spLocks noGrp="1"/>
          </p:cNvSpPr>
          <p:nvPr>
            <p:ph type="subTitle" idx="1"/>
          </p:nvPr>
        </p:nvSpPr>
        <p:spPr>
          <a:xfrm>
            <a:off x="347300" y="751762"/>
            <a:ext cx="8386686" cy="290712"/>
          </a:xfrm>
          <a:prstGeom prst="rect">
            <a:avLst/>
          </a:prstGeom>
        </p:spPr>
        <p:txBody>
          <a:bodyPr/>
          <a:lstStyle/>
          <a:p>
            <a:endParaRPr lang="en-IN" dirty="0"/>
          </a:p>
        </p:txBody>
      </p:sp>
      <p:sp>
        <p:nvSpPr>
          <p:cNvPr id="9"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10"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896989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4" name="Slide Number Placeholder 3"/>
          <p:cNvSpPr txBox="1">
            <a:spLocks/>
          </p:cNvSpPr>
          <p:nvPr userDrawn="1"/>
        </p:nvSpPr>
        <p:spPr>
          <a:xfrm>
            <a:off x="44196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Presentation Title</a:t>
            </a:r>
            <a:endParaRPr lang="en-US" sz="1100" dirty="0">
              <a:solidFill>
                <a:srgbClr val="C21B17"/>
              </a:solidFill>
              <a:latin typeface="Arial" pitchFamily="34" charset="0"/>
              <a:cs typeface="Arial" pitchFamily="34" charset="0"/>
            </a:endParaRPr>
          </a:p>
        </p:txBody>
      </p:sp>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86600" y="6221413"/>
            <a:ext cx="17240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3"/>
          <p:cNvSpPr>
            <a:spLocks noGrp="1"/>
          </p:cNvSpPr>
          <p:nvPr>
            <p:ph type="ctrTitle"/>
          </p:nvPr>
        </p:nvSpPr>
        <p:spPr>
          <a:xfrm>
            <a:off x="347300" y="442999"/>
            <a:ext cx="8386686" cy="282129"/>
          </a:xfrm>
        </p:spPr>
        <p:txBody>
          <a:bodyPr/>
          <a:lstStyle/>
          <a:p>
            <a:endParaRPr lang="en-IN" dirty="0"/>
          </a:p>
        </p:txBody>
      </p:sp>
      <p:sp>
        <p:nvSpPr>
          <p:cNvPr id="7" name="Subtitle 4"/>
          <p:cNvSpPr>
            <a:spLocks noGrp="1"/>
          </p:cNvSpPr>
          <p:nvPr>
            <p:ph type="subTitle" idx="1"/>
          </p:nvPr>
        </p:nvSpPr>
        <p:spPr>
          <a:xfrm>
            <a:off x="347300" y="751762"/>
            <a:ext cx="8386686" cy="290712"/>
          </a:xfrm>
          <a:prstGeom prst="rect">
            <a:avLst/>
          </a:prstGeom>
        </p:spPr>
        <p:txBody>
          <a:bodyPr/>
          <a:lstStyle/>
          <a:p>
            <a:endParaRPr lang="en-IN" dirty="0"/>
          </a:p>
        </p:txBody>
      </p:sp>
      <p:sp>
        <p:nvSpPr>
          <p:cNvPr id="8" name="Text Placeholder 5"/>
          <p:cNvSpPr>
            <a:spLocks noGrp="1"/>
          </p:cNvSpPr>
          <p:nvPr>
            <p:ph type="body" sz="quarter" idx="13"/>
          </p:nvPr>
        </p:nvSpPr>
        <p:spPr>
          <a:xfrm>
            <a:off x="347300" y="273559"/>
            <a:ext cx="2223124" cy="115990"/>
          </a:xfrm>
          <a:prstGeom prst="rect">
            <a:avLst/>
          </a:prstGeom>
        </p:spPr>
        <p:txBody>
          <a:bodyPr>
            <a:normAutofit fontScale="25000" lnSpcReduction="20000"/>
          </a:bodyPr>
          <a:lstStyle/>
          <a:p>
            <a:endParaRPr lang="en-IN" dirty="0"/>
          </a:p>
        </p:txBody>
      </p:sp>
      <p:sp>
        <p:nvSpPr>
          <p:cNvPr id="10" name="Text Placeholder 2"/>
          <p:cNvSpPr>
            <a:spLocks noGrp="1"/>
          </p:cNvSpPr>
          <p:nvPr>
            <p:ph idx="14"/>
          </p:nvPr>
        </p:nvSpPr>
        <p:spPr>
          <a:xfrm>
            <a:off x="457200" y="1600200"/>
            <a:ext cx="8229600" cy="28955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Text Placeholder 2"/>
          <p:cNvSpPr>
            <a:spLocks noGrp="1"/>
          </p:cNvSpPr>
          <p:nvPr>
            <p:ph idx="15"/>
          </p:nvPr>
        </p:nvSpPr>
        <p:spPr>
          <a:xfrm>
            <a:off x="457200" y="4724400"/>
            <a:ext cx="8229600" cy="685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700">
                <a:solidFill>
                  <a:schemeClr val="tx2"/>
                </a:solidFill>
              </a:defRPr>
            </a:lvl1pPr>
          </a:lstStyle>
          <a:p>
            <a:fld id="{C465A074-71B0-1C47-A455-7677837C124E}" type="slidenum">
              <a:rPr lang="it-IT" smtClean="0"/>
              <a:pPr/>
              <a:t>‹#›</a:t>
            </a:fld>
            <a:endParaRPr lang="it-IT" dirty="0"/>
          </a:p>
        </p:txBody>
      </p:sp>
    </p:spTree>
    <p:extLst>
      <p:ext uri="{BB962C8B-B14F-4D97-AF65-F5344CB8AC3E}">
        <p14:creationId xmlns:p14="http://schemas.microsoft.com/office/powerpoint/2010/main" val="66519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21C1D"/>
        </a:solidFill>
        <a:effectLst/>
      </p:bgPr>
    </p:bg>
    <p:spTree>
      <p:nvGrpSpPr>
        <p:cNvPr id="1" name=""/>
        <p:cNvGrpSpPr/>
        <p:nvPr/>
      </p:nvGrpSpPr>
      <p:grpSpPr>
        <a:xfrm>
          <a:off x="0" y="0"/>
          <a:ext cx="0" cy="0"/>
          <a:chOff x="0" y="0"/>
          <a:chExt cx="0" cy="0"/>
        </a:xfrm>
      </p:grpSpPr>
      <p:pic>
        <p:nvPicPr>
          <p:cNvPr id="137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216246"/>
            <a:ext cx="1777653" cy="6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91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5E2B201-C609-427C-A9E1-A40784AB8913}" type="datetime8">
              <a:rPr lang="en-US" smtClean="0"/>
              <a:t>1/7/2021 2:09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84368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E44FBA4-8545-41FE-8FFE-DFCF9FDF615D}" type="datetime8">
              <a:rPr lang="en-US" smtClean="0"/>
              <a:t>1/7/2021 2:09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1987446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AD3BB-82E5-4F57-AC84-6803DB8381D3}" type="datetime8">
              <a:rPr lang="en-US" smtClean="0"/>
              <a:t>1/7/2021 2:09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1488418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C91B8FF-8ECA-4C38-B188-BE47BE28EE14}" type="datetime8">
              <a:rPr lang="en-US" smtClean="0"/>
              <a:t>1/7/2021 2:09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334096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C69CF6A-8F19-46C1-AAF5-FF60AB93A47D}" type="datetime8">
              <a:rPr lang="en-US" smtClean="0"/>
              <a:t>1/7/2021 2:09 PM</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16973315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6C65AE5-88B7-4C18-B27A-A5F9D317F962}" type="datetime8">
              <a:rPr lang="en-US" smtClean="0"/>
              <a:t>1/7/2021 2:09 PM</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2139442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80665-D4FB-4326-82F4-73F13C2C5EF4}" type="datetime8">
              <a:rPr lang="en-US" smtClean="0"/>
              <a:t>1/7/2021 2:09 PM</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1828410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3310F-D8D5-49F0-BC03-B18623BF7048}" type="datetime8">
              <a:rPr lang="en-US" smtClean="0"/>
              <a:t>1/7/2021 2:09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2277948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24801-32B3-4AE4-931E-A6931B4FF094}" type="datetime8">
              <a:rPr lang="en-US" smtClean="0"/>
              <a:t>1/7/2021 2:09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3922178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A00B0E4-B564-4FEA-AC4D-6555B5E49045}" type="datetime8">
              <a:rPr lang="en-US" smtClean="0"/>
              <a:t>1/7/2021 2:09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96391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359471A-B840-4687-9081-AA2B9A097A48}" type="datetime8">
              <a:rPr lang="en-US" smtClean="0"/>
              <a:t>1/7/2021 2:09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5B82A6C8-12ED-461B-8B06-E9CEA7E3C9EF}" type="slidenum">
              <a:rPr lang="en-IN" smtClean="0"/>
              <a:t>‹#›</a:t>
            </a:fld>
            <a:endParaRPr lang="en-IN" dirty="0"/>
          </a:p>
        </p:txBody>
      </p:sp>
    </p:spTree>
    <p:extLst>
      <p:ext uri="{BB962C8B-B14F-4D97-AF65-F5344CB8AC3E}">
        <p14:creationId xmlns:p14="http://schemas.microsoft.com/office/powerpoint/2010/main" val="1056550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FF392C6-4DF9-4454-B1AE-C26054A7168B}" type="datetime8">
              <a:rPr lang="en-US" smtClean="0"/>
              <a:t>1/7/2021 2:09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2022964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2E3AF51F-F645-4517-B833-14B703DFAB3E}" type="datetime8">
              <a:rPr lang="en-US" smtClean="0"/>
              <a:t>1/7/2021 2:09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3718540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4687C5-6201-4840-8004-B858B5D22FE8}" type="datetime8">
              <a:rPr lang="en-US" smtClean="0"/>
              <a:t>1/7/2021 2:09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2692286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CCF8743-91DE-4716-90AC-E3AB3CB7EE6E}" type="datetime8">
              <a:rPr lang="en-US" smtClean="0"/>
              <a:t>1/7/2021 2:09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1372912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B473B77-7C4C-45E9-B859-36B7197E0A4C}" type="datetime8">
              <a:rPr lang="en-US" smtClean="0"/>
              <a:t>1/7/2021 2:09 PM</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289497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35C0FCB-E8D1-4FBB-A834-8674AD352046}" type="datetime8">
              <a:rPr lang="en-US" smtClean="0"/>
              <a:t>1/7/2021 2:09 PM</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1433054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2BF2A-8854-4F94-8CBC-1C0C8CA7FA9E}" type="datetime8">
              <a:rPr lang="en-US" smtClean="0"/>
              <a:t>1/7/2021 2:09 PM</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1666183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3E29C-AF4B-493F-8126-4EB87D816B9D}" type="datetime8">
              <a:rPr lang="en-US" smtClean="0"/>
              <a:t>1/7/2021 2:09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429319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8DC1D7-5477-4045-A472-3B2869BAF338}" type="datetime8">
              <a:rPr lang="en-US" smtClean="0"/>
              <a:t>1/7/2021 2:09 PM</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91875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92080BE-69C0-4F93-953B-F5CF1EFA1DFC}" type="datetime8">
              <a:rPr lang="en-US" smtClean="0"/>
              <a:t>1/7/2021 2:09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3139004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044479E-2D2F-4884-AC7E-0C622B630E3B}" type="datetime8">
              <a:rPr lang="en-US" smtClean="0"/>
              <a:t>1/7/2021 2:09 PM</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B359E64-C3CA-44DE-AB34-A051856962C3}" type="slidenum">
              <a:rPr lang="en-IN" smtClean="0"/>
              <a:t>‹#›</a:t>
            </a:fld>
            <a:endParaRPr lang="en-IN" dirty="0"/>
          </a:p>
        </p:txBody>
      </p:sp>
    </p:spTree>
    <p:extLst>
      <p:ext uri="{BB962C8B-B14F-4D97-AF65-F5344CB8AC3E}">
        <p14:creationId xmlns:p14="http://schemas.microsoft.com/office/powerpoint/2010/main" val="73625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87" r:id="rId15"/>
    <p:sldLayoutId id="2147483688" r:id="rId16"/>
    <p:sldLayoutId id="2147483691" r:id="rId17"/>
    <p:sldLayoutId id="2147483689" r:id="rId18"/>
    <p:sldLayoutId id="2147483690" r:id="rId19"/>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FE884-9F0B-463E-93DC-1CA3DB3567DC}" type="datetime8">
              <a:rPr lang="en-US" smtClean="0"/>
              <a:t>1/7/2021 2:09 PM</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2A6C8-12ED-461B-8B06-E9CEA7E3C9EF}" type="slidenum">
              <a:rPr lang="en-IN" smtClean="0"/>
              <a:t>‹#›</a:t>
            </a:fld>
            <a:endParaRPr lang="en-IN" dirty="0"/>
          </a:p>
        </p:txBody>
      </p:sp>
    </p:spTree>
    <p:extLst>
      <p:ext uri="{BB962C8B-B14F-4D97-AF65-F5344CB8AC3E}">
        <p14:creationId xmlns:p14="http://schemas.microsoft.com/office/powerpoint/2010/main" val="17106622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4A4F4-8B0F-4CDE-BCE6-AEC0F9D13C0E}" type="datetime8">
              <a:rPr lang="en-US" smtClean="0"/>
              <a:t>1/7/2021 2:09 PM</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59E64-C3CA-44DE-AB34-A051856962C3}" type="slidenum">
              <a:rPr lang="en-IN" smtClean="0"/>
              <a:t>‹#›</a:t>
            </a:fld>
            <a:endParaRPr lang="en-IN" dirty="0"/>
          </a:p>
        </p:txBody>
      </p:sp>
    </p:spTree>
    <p:extLst>
      <p:ext uri="{BB962C8B-B14F-4D97-AF65-F5344CB8AC3E}">
        <p14:creationId xmlns:p14="http://schemas.microsoft.com/office/powerpoint/2010/main" val="25486110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oleObject" Target="../embeddings/Microsoft_Excel_97-2003_Worksheet1.xls"/></Relationships>
</file>

<file path=ppt/slides/_rels/slide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4.xml"/><Relationship Id="rId9"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p:cNvSpPr>
            <a:spLocks noGrp="1"/>
          </p:cNvSpPr>
          <p:nvPr>
            <p:ph type="subTitle" idx="1"/>
          </p:nvPr>
        </p:nvSpPr>
        <p:spPr>
          <a:xfrm>
            <a:off x="347300" y="3105307"/>
            <a:ext cx="8386686" cy="323694"/>
          </a:xfrm>
        </p:spPr>
        <p:txBody>
          <a:bodyPr/>
          <a:lstStyle/>
          <a:p>
            <a:r>
              <a:rPr lang="it-IT" dirty="0" smtClean="0">
                <a:latin typeface="Arial" pitchFamily="34" charset="0"/>
                <a:cs typeface="Arial" pitchFamily="34" charset="0"/>
              </a:rPr>
              <a:t>Product Presentation </a:t>
            </a:r>
            <a:endParaRPr lang="en-US" b="1" dirty="0" smtClean="0">
              <a:solidFill>
                <a:schemeClr val="tx1"/>
              </a:solidFill>
              <a:latin typeface="Arial" pitchFamily="34" charset="0"/>
              <a:cs typeface="Arial" pitchFamily="34" charset="0"/>
            </a:endParaRPr>
          </a:p>
        </p:txBody>
      </p:sp>
      <p:sp>
        <p:nvSpPr>
          <p:cNvPr id="7" name="Title 1"/>
          <p:cNvSpPr txBox="1">
            <a:spLocks/>
          </p:cNvSpPr>
          <p:nvPr/>
        </p:nvSpPr>
        <p:spPr>
          <a:xfrm>
            <a:off x="308914" y="2166189"/>
            <a:ext cx="8386686" cy="561124"/>
          </a:xfrm>
          <a:prstGeom prst="rect">
            <a:avLst/>
          </a:prstGeom>
        </p:spPr>
        <p:txBody>
          <a:bodyPr vert="horz" lIns="0" tIns="0" rIns="0" bIns="0" rtlCol="0" anchor="t" anchorCtr="0">
            <a:noAutofit/>
          </a:bodyPr>
          <a:lstStyle>
            <a:lvl1pPr algn="l" defTabSz="457200" rtl="0" eaLnBrk="1" latinLnBrk="0" hangingPunct="1">
              <a:lnSpc>
                <a:spcPts val="3500"/>
              </a:lnSpc>
              <a:spcBef>
                <a:spcPct val="0"/>
              </a:spcBef>
              <a:buNone/>
              <a:defRPr sz="3300" b="1" i="0" kern="1200" baseline="0">
                <a:solidFill>
                  <a:schemeClr val="tx2"/>
                </a:solidFill>
                <a:latin typeface="Arial"/>
                <a:ea typeface="+mj-ea"/>
                <a:cs typeface="+mj-cs"/>
              </a:defRPr>
            </a:lvl1pPr>
          </a:lstStyle>
          <a:p>
            <a:r>
              <a:rPr lang="it-IT" dirty="0" smtClean="0">
                <a:solidFill>
                  <a:srgbClr val="C21B17"/>
                </a:solidFill>
              </a:rPr>
              <a:t>Marine Insurance</a:t>
            </a:r>
            <a:endParaRPr lang="en-US" dirty="0">
              <a:solidFill>
                <a:srgbClr val="C21B17"/>
              </a:solidFill>
              <a:latin typeface="+mj-lt"/>
            </a:endParaRPr>
          </a:p>
        </p:txBody>
      </p:sp>
      <p:sp>
        <p:nvSpPr>
          <p:cNvPr id="6" name="Slide Number Placeholder 5"/>
          <p:cNvSpPr txBox="1">
            <a:spLocks/>
          </p:cNvSpPr>
          <p:nvPr/>
        </p:nvSpPr>
        <p:spPr>
          <a:xfrm>
            <a:off x="304800" y="6248400"/>
            <a:ext cx="1295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55174"/>
            <a:ext cx="3276600" cy="2317025"/>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3312625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10</a:t>
            </a:fld>
            <a:endParaRPr lang="it-IT" dirty="0"/>
          </a:p>
        </p:txBody>
      </p:sp>
      <p:sp>
        <p:nvSpPr>
          <p:cNvPr id="3" name="Title 2"/>
          <p:cNvSpPr>
            <a:spLocks noGrp="1"/>
          </p:cNvSpPr>
          <p:nvPr>
            <p:ph type="ctrTitle"/>
          </p:nvPr>
        </p:nvSpPr>
        <p:spPr>
          <a:xfrm>
            <a:off x="347300" y="396833"/>
            <a:ext cx="8386686" cy="374461"/>
          </a:xfrm>
        </p:spPr>
        <p:txBody>
          <a:bodyPr/>
          <a:lstStyle/>
          <a:p>
            <a:r>
              <a:rPr lang="en-US" dirty="0">
                <a:solidFill>
                  <a:srgbClr val="C00000"/>
                </a:solidFill>
                <a:latin typeface="Arial" pitchFamily="34" charset="0"/>
                <a:cs typeface="Arial" pitchFamily="34" charset="0"/>
              </a:rPr>
              <a:t>INLAND TRANSIT (RAIL OR ROAD) CLAUSE – </a:t>
            </a:r>
            <a:r>
              <a:rPr lang="en-US" dirty="0" smtClean="0">
                <a:solidFill>
                  <a:srgbClr val="C00000"/>
                </a:solidFill>
                <a:latin typeface="Arial" pitchFamily="34" charset="0"/>
                <a:cs typeface="Arial" pitchFamily="34" charset="0"/>
              </a:rPr>
              <a:t>C</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t>Fire Risk Only </a:t>
            </a:r>
            <a:endParaRPr lang="en-US" dirty="0"/>
          </a:p>
        </p:txBody>
      </p:sp>
      <p:sp>
        <p:nvSpPr>
          <p:cNvPr id="5" name="Text Placeholder 4"/>
          <p:cNvSpPr>
            <a:spLocks noGrp="1"/>
          </p:cNvSpPr>
          <p:nvPr>
            <p:ph type="body" sz="quarter" idx="14"/>
          </p:nvPr>
        </p:nvSpPr>
        <p:spPr/>
        <p:txBody>
          <a:bodyPr/>
          <a:lstStyle/>
          <a:p>
            <a:pPr marL="0" indent="0">
              <a:buNone/>
            </a:pPr>
            <a:r>
              <a:rPr lang="en-US" sz="1400" b="1" dirty="0">
                <a:solidFill>
                  <a:srgbClr val="C00000"/>
                </a:solidFill>
                <a:latin typeface="Arial" pitchFamily="34" charset="0"/>
                <a:cs typeface="Arial" pitchFamily="34" charset="0"/>
              </a:rPr>
              <a:t>RISKS COVERED &amp; DURATION OF COVER </a:t>
            </a: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 </a:t>
            </a:r>
          </a:p>
          <a:p>
            <a:pPr marL="0" indent="0">
              <a:buNone/>
            </a:pPr>
            <a:r>
              <a:rPr lang="en-US" sz="1400" b="1" dirty="0" smtClean="0">
                <a:solidFill>
                  <a:srgbClr val="C00000"/>
                </a:solidFill>
                <a:latin typeface="Arial" pitchFamily="34" charset="0"/>
                <a:cs typeface="Arial" pitchFamily="34" charset="0"/>
              </a:rPr>
              <a:t>1. Risks Clause</a:t>
            </a:r>
          </a:p>
          <a:p>
            <a:pPr marL="0" indent="0">
              <a:buNone/>
            </a:pPr>
            <a:r>
              <a:rPr lang="en-US" sz="1400" dirty="0" smtClean="0">
                <a:solidFill>
                  <a:srgbClr val="C00000"/>
                </a:solidFill>
                <a:latin typeface="Arial" pitchFamily="34" charset="0"/>
                <a:cs typeface="Arial" pitchFamily="34" charset="0"/>
              </a:rPr>
              <a:t> </a:t>
            </a:r>
          </a:p>
          <a:p>
            <a:pPr marL="0" indent="0">
              <a:buNone/>
            </a:pPr>
            <a:r>
              <a:rPr lang="en-US" sz="1400" dirty="0" smtClean="0">
                <a:solidFill>
                  <a:srgbClr val="C00000"/>
                </a:solidFill>
                <a:latin typeface="Arial" pitchFamily="34" charset="0"/>
                <a:cs typeface="Arial" pitchFamily="34" charset="0"/>
              </a:rPr>
              <a:t>This </a:t>
            </a:r>
            <a:r>
              <a:rPr lang="en-US" sz="1400" dirty="0">
                <a:solidFill>
                  <a:srgbClr val="C00000"/>
                </a:solidFill>
                <a:latin typeface="Arial" pitchFamily="34" charset="0"/>
                <a:cs typeface="Arial" pitchFamily="34" charset="0"/>
              </a:rPr>
              <a:t>insurance covers except as provided in Clauses 2, 3 &amp; 4 below, the risks of physical loss or damage to the insured goods caused by</a:t>
            </a:r>
          </a:p>
          <a:p>
            <a:pPr marL="0" indent="0">
              <a:buNone/>
            </a:pPr>
            <a:r>
              <a:rPr lang="en-US" sz="1400" dirty="0">
                <a:solidFill>
                  <a:srgbClr val="C00000"/>
                </a:solidFill>
                <a:latin typeface="Arial" pitchFamily="34" charset="0"/>
                <a:cs typeface="Arial" pitchFamily="34" charset="0"/>
              </a:rPr>
              <a:t> </a:t>
            </a:r>
          </a:p>
          <a:p>
            <a:pPr marL="0" lvl="0" indent="0">
              <a:buNone/>
            </a:pPr>
            <a:r>
              <a:rPr lang="en-US" sz="1400" dirty="0" smtClean="0">
                <a:solidFill>
                  <a:srgbClr val="C00000"/>
                </a:solidFill>
                <a:latin typeface="Arial" pitchFamily="34" charset="0"/>
                <a:cs typeface="Arial" pitchFamily="34" charset="0"/>
              </a:rPr>
              <a:t>i. Fire           ii. Lightning</a:t>
            </a: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 </a:t>
            </a:r>
          </a:p>
          <a:p>
            <a:pPr marL="0" indent="0">
              <a:buNone/>
            </a:pPr>
            <a:r>
              <a:rPr lang="en-US" sz="1400" b="1" dirty="0" smtClean="0">
                <a:solidFill>
                  <a:srgbClr val="C00000"/>
                </a:solidFill>
                <a:latin typeface="Arial" pitchFamily="34" charset="0"/>
                <a:cs typeface="Arial" pitchFamily="34" charset="0"/>
              </a:rPr>
              <a:t>EXCLUSIONS</a:t>
            </a:r>
          </a:p>
          <a:p>
            <a:pPr marL="0" indent="0">
              <a:buNone/>
            </a:pPr>
            <a:r>
              <a:rPr lang="en-US" sz="1400" b="1" dirty="0" smtClean="0">
                <a:solidFill>
                  <a:srgbClr val="C00000"/>
                </a:solidFill>
                <a:latin typeface="Arial" pitchFamily="34" charset="0"/>
                <a:cs typeface="Arial" pitchFamily="34" charset="0"/>
              </a:rPr>
              <a:t>2. 3. 4.  </a:t>
            </a:r>
            <a:r>
              <a:rPr lang="en-US" sz="1400" b="1" dirty="0">
                <a:solidFill>
                  <a:srgbClr val="C00000"/>
                </a:solidFill>
                <a:latin typeface="Arial" pitchFamily="34" charset="0"/>
                <a:cs typeface="Arial" pitchFamily="34" charset="0"/>
              </a:rPr>
              <a:t>(Same as applicable to ITC A</a:t>
            </a:r>
            <a:r>
              <a:rPr lang="en-US" sz="1400" b="1" dirty="0" smtClean="0">
                <a:solidFill>
                  <a:srgbClr val="C00000"/>
                </a:solidFill>
                <a:latin typeface="Arial" pitchFamily="34" charset="0"/>
                <a:cs typeface="Arial" pitchFamily="34" charset="0"/>
              </a:rPr>
              <a:t>)</a:t>
            </a:r>
          </a:p>
          <a:p>
            <a:pPr marL="0" indent="0">
              <a:buNone/>
            </a:pPr>
            <a:endParaRPr lang="en-US" sz="1400" b="1" dirty="0">
              <a:solidFill>
                <a:srgbClr val="C00000"/>
              </a:solidFill>
              <a:latin typeface="Arial" pitchFamily="34" charset="0"/>
              <a:cs typeface="Arial" pitchFamily="34" charset="0"/>
            </a:endParaRPr>
          </a:p>
          <a:p>
            <a:pPr marL="0" indent="0">
              <a:buNone/>
            </a:pPr>
            <a:r>
              <a:rPr lang="en-US" sz="1400" b="1" dirty="0">
                <a:solidFill>
                  <a:srgbClr val="C00000"/>
                </a:solidFill>
                <a:latin typeface="Arial" pitchFamily="34" charset="0"/>
                <a:cs typeface="Arial" pitchFamily="34" charset="0"/>
              </a:rPr>
              <a:t>DURATION</a:t>
            </a:r>
            <a:endParaRPr lang="en-US" sz="1400" dirty="0">
              <a:solidFill>
                <a:srgbClr val="C00000"/>
              </a:solidFill>
              <a:latin typeface="Arial" pitchFamily="34" charset="0"/>
              <a:cs typeface="Arial" pitchFamily="34" charset="0"/>
            </a:endParaRPr>
          </a:p>
          <a:p>
            <a:pPr marL="0" indent="0">
              <a:buNone/>
            </a:pPr>
            <a:r>
              <a:rPr lang="en-US" sz="1400" b="1" dirty="0" smtClean="0">
                <a:solidFill>
                  <a:srgbClr val="C00000"/>
                </a:solidFill>
                <a:latin typeface="Arial" pitchFamily="34" charset="0"/>
                <a:cs typeface="Arial" pitchFamily="34" charset="0"/>
              </a:rPr>
              <a:t>5. Transit </a:t>
            </a:r>
            <a:r>
              <a:rPr lang="en-US" sz="1400" b="1" dirty="0">
                <a:solidFill>
                  <a:srgbClr val="C00000"/>
                </a:solidFill>
                <a:latin typeface="Arial" pitchFamily="34" charset="0"/>
                <a:cs typeface="Arial" pitchFamily="34" charset="0"/>
              </a:rPr>
              <a:t>Clause</a:t>
            </a:r>
            <a:endParaRPr lang="en-US" sz="1400" dirty="0">
              <a:solidFill>
                <a:srgbClr val="C00000"/>
              </a:solidFill>
              <a:latin typeface="Arial" pitchFamily="34" charset="0"/>
              <a:cs typeface="Arial" pitchFamily="34" charset="0"/>
            </a:endParaRPr>
          </a:p>
          <a:p>
            <a:pPr marL="0" indent="0">
              <a:buNone/>
            </a:pPr>
            <a:r>
              <a:rPr lang="en-US" sz="1400" dirty="0" smtClean="0">
                <a:solidFill>
                  <a:srgbClr val="C00000"/>
                </a:solidFill>
                <a:latin typeface="Arial" pitchFamily="34" charset="0"/>
                <a:cs typeface="Arial" pitchFamily="34" charset="0"/>
              </a:rPr>
              <a:t>This </a:t>
            </a:r>
            <a:r>
              <a:rPr lang="en-US" sz="1400" dirty="0">
                <a:solidFill>
                  <a:srgbClr val="C00000"/>
                </a:solidFill>
                <a:latin typeface="Arial" pitchFamily="34" charset="0"/>
                <a:cs typeface="Arial" pitchFamily="34" charset="0"/>
              </a:rPr>
              <a:t>insurance attaches with the loading of each bale or package into the wagon / truck for the commencement of transit and continues during the ordinary course of transit including customary </a:t>
            </a:r>
            <a:r>
              <a:rPr lang="en-US" sz="1400" dirty="0" smtClean="0">
                <a:solidFill>
                  <a:srgbClr val="C00000"/>
                </a:solidFill>
                <a:latin typeface="Arial" pitchFamily="34" charset="0"/>
                <a:cs typeface="Arial" pitchFamily="34" charset="0"/>
              </a:rPr>
              <a:t>transshipments, </a:t>
            </a:r>
            <a:r>
              <a:rPr lang="en-US" sz="1400" dirty="0">
                <a:solidFill>
                  <a:srgbClr val="C00000"/>
                </a:solidFill>
                <a:latin typeface="Arial" pitchFamily="34" charset="0"/>
                <a:cs typeface="Arial" pitchFamily="34" charset="0"/>
              </a:rPr>
              <a:t>if any, and ceases immediately on the unloading of each bale or package</a:t>
            </a:r>
          </a:p>
          <a:p>
            <a:pPr marL="0" indent="0">
              <a:buNone/>
            </a:pPr>
            <a:r>
              <a:rPr lang="en-US" sz="1400" dirty="0" smtClean="0">
                <a:solidFill>
                  <a:srgbClr val="C00000"/>
                </a:solidFill>
                <a:latin typeface="Arial" pitchFamily="34" charset="0"/>
                <a:cs typeface="Arial" pitchFamily="34" charset="0"/>
              </a:rPr>
              <a:t>a. at </a:t>
            </a:r>
            <a:r>
              <a:rPr lang="en-US" sz="1400" dirty="0">
                <a:solidFill>
                  <a:srgbClr val="C00000"/>
                </a:solidFill>
                <a:latin typeface="Arial" pitchFamily="34" charset="0"/>
                <a:cs typeface="Arial" pitchFamily="34" charset="0"/>
              </a:rPr>
              <a:t>the railway station at destination named in the Policy in respect of transit by rail</a:t>
            </a:r>
          </a:p>
          <a:p>
            <a:pPr marL="0" lvl="0" indent="0">
              <a:buNone/>
            </a:pPr>
            <a:r>
              <a:rPr lang="en-US" sz="1400" dirty="0" smtClean="0">
                <a:solidFill>
                  <a:srgbClr val="C00000"/>
                </a:solidFill>
                <a:latin typeface="Arial" pitchFamily="34" charset="0"/>
                <a:cs typeface="Arial" pitchFamily="34" charset="0"/>
              </a:rPr>
              <a:t>b. at </a:t>
            </a:r>
            <a:r>
              <a:rPr lang="en-US" sz="1400" dirty="0">
                <a:solidFill>
                  <a:srgbClr val="C00000"/>
                </a:solidFill>
                <a:latin typeface="Arial" pitchFamily="34" charset="0"/>
                <a:cs typeface="Arial" pitchFamily="34" charset="0"/>
              </a:rPr>
              <a:t>the destination named in the Policy in respect of transit by road.</a:t>
            </a:r>
          </a:p>
          <a:p>
            <a:pPr marL="0" indent="0">
              <a:buNone/>
            </a:pPr>
            <a:endParaRPr lang="en-US" sz="1200" b="1" dirty="0">
              <a:solidFill>
                <a:srgbClr val="C00000"/>
              </a:solidFill>
              <a:latin typeface="Arial" pitchFamily="34" charset="0"/>
              <a:cs typeface="Arial" pitchFamily="34" charset="0"/>
            </a:endParaRPr>
          </a:p>
          <a:p>
            <a:pPr marL="0" indent="0">
              <a:buNone/>
            </a:pPr>
            <a:endParaRPr lang="en-US" sz="1200" b="1" dirty="0" smtClean="0">
              <a:solidFill>
                <a:srgbClr val="C00000"/>
              </a:solidFill>
              <a:latin typeface="Arial" pitchFamily="34" charset="0"/>
              <a:cs typeface="Arial" pitchFamily="34" charset="0"/>
            </a:endParaRPr>
          </a:p>
          <a:p>
            <a:pPr marL="0" indent="0">
              <a:buNone/>
            </a:pPr>
            <a:endParaRPr lang="en-US" sz="1200" dirty="0"/>
          </a:p>
          <a:p>
            <a:pPr marL="0" indent="0">
              <a:buNone/>
            </a:pPr>
            <a:endParaRPr lang="en-US" sz="1200" dirty="0">
              <a:solidFill>
                <a:srgbClr val="C00000"/>
              </a:solidFill>
              <a:latin typeface="Arial" pitchFamily="34" charset="0"/>
              <a:cs typeface="Arial" pitchFamily="34" charset="0"/>
            </a:endParaRP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417" y="3441698"/>
            <a:ext cx="1461233" cy="977902"/>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2211574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11</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REGISTERED </a:t>
            </a:r>
            <a:r>
              <a:rPr lang="en-GB" dirty="0">
                <a:solidFill>
                  <a:srgbClr val="C00000"/>
                </a:solidFill>
                <a:latin typeface="Arial" pitchFamily="34" charset="0"/>
                <a:cs typeface="Arial" pitchFamily="34" charset="0"/>
              </a:rPr>
              <a:t>POST PARCEL </a:t>
            </a:r>
            <a:r>
              <a:rPr lang="en-GB" dirty="0" smtClean="0">
                <a:solidFill>
                  <a:srgbClr val="C00000"/>
                </a:solidFill>
                <a:latin typeface="Arial" pitchFamily="34" charset="0"/>
                <a:cs typeface="Arial" pitchFamily="34" charset="0"/>
              </a:rPr>
              <a:t>CLAUSE</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CAN BE AMENDED &amp; USED </a:t>
            </a:r>
            <a:r>
              <a:rPr lang="en-US" dirty="0">
                <a:latin typeface="Arial" pitchFamily="34" charset="0"/>
                <a:cs typeface="Arial" pitchFamily="34" charset="0"/>
              </a:rPr>
              <a:t>FOR COURIER SHIPMENTS</a:t>
            </a:r>
          </a:p>
        </p:txBody>
      </p:sp>
      <p:sp>
        <p:nvSpPr>
          <p:cNvPr id="5" name="Text Placeholder 4"/>
          <p:cNvSpPr>
            <a:spLocks noGrp="1"/>
          </p:cNvSpPr>
          <p:nvPr>
            <p:ph type="body" sz="quarter" idx="14"/>
          </p:nvPr>
        </p:nvSpPr>
        <p:spPr/>
        <p:txBody>
          <a:bodyPr/>
          <a:lstStyle/>
          <a:p>
            <a:pPr marL="0" indent="0">
              <a:buNone/>
            </a:pPr>
            <a:r>
              <a:rPr lang="en-US" sz="1400" b="1" u="sng" dirty="0">
                <a:solidFill>
                  <a:srgbClr val="C00000"/>
                </a:solidFill>
                <a:latin typeface="Arial" pitchFamily="34" charset="0"/>
                <a:cs typeface="Arial" pitchFamily="34" charset="0"/>
              </a:rPr>
              <a:t>RISK COVERED:</a:t>
            </a:r>
            <a:endParaRPr lang="en-US" sz="1400" b="1"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 </a:t>
            </a:r>
          </a:p>
          <a:p>
            <a:pPr marL="0" lvl="0" indent="0">
              <a:buNone/>
            </a:pPr>
            <a:r>
              <a:rPr lang="en-US" sz="1400" dirty="0">
                <a:solidFill>
                  <a:srgbClr val="C00000"/>
                </a:solidFill>
                <a:latin typeface="Arial" pitchFamily="34" charset="0"/>
                <a:cs typeface="Arial" pitchFamily="34" charset="0"/>
              </a:rPr>
              <a:t>This insurance covers </a:t>
            </a:r>
            <a:r>
              <a:rPr lang="en-US" sz="1400" b="1" u="sng" dirty="0">
                <a:solidFill>
                  <a:srgbClr val="C00000"/>
                </a:solidFill>
                <a:latin typeface="Arial" pitchFamily="34" charset="0"/>
                <a:cs typeface="Arial" pitchFamily="34" charset="0"/>
              </a:rPr>
              <a:t>all risks of physical loss or damage to the subject matter </a:t>
            </a:r>
            <a:r>
              <a:rPr lang="en-US" sz="1400" dirty="0">
                <a:solidFill>
                  <a:srgbClr val="C00000"/>
                </a:solidFill>
                <a:latin typeface="Arial" pitchFamily="34" charset="0"/>
                <a:cs typeface="Arial" pitchFamily="34" charset="0"/>
              </a:rPr>
              <a:t>insured except as provided in clause Nos. 2,3, &amp; 4 below.</a:t>
            </a:r>
          </a:p>
          <a:p>
            <a:pPr marL="0" indent="0">
              <a:buNone/>
            </a:pPr>
            <a:r>
              <a:rPr lang="en-US" sz="1400" dirty="0">
                <a:solidFill>
                  <a:srgbClr val="C00000"/>
                </a:solidFill>
                <a:latin typeface="Arial" pitchFamily="34" charset="0"/>
                <a:cs typeface="Arial" pitchFamily="34" charset="0"/>
              </a:rPr>
              <a:t> </a:t>
            </a:r>
          </a:p>
          <a:p>
            <a:pPr marL="0" indent="0">
              <a:buNone/>
            </a:pPr>
            <a:r>
              <a:rPr lang="en-US" sz="1400" u="sng" dirty="0">
                <a:solidFill>
                  <a:srgbClr val="C00000"/>
                </a:solidFill>
                <a:latin typeface="Arial" pitchFamily="34" charset="0"/>
                <a:cs typeface="Arial" pitchFamily="34" charset="0"/>
              </a:rPr>
              <a:t>EXCLUSIONS</a:t>
            </a:r>
            <a:r>
              <a:rPr lang="en-US" sz="1400" u="sng" dirty="0" smtClean="0">
                <a:solidFill>
                  <a:srgbClr val="C00000"/>
                </a:solidFill>
                <a:latin typeface="Arial" pitchFamily="34" charset="0"/>
                <a:cs typeface="Arial" pitchFamily="34" charset="0"/>
              </a:rPr>
              <a:t>:(Same as under ITC A)</a:t>
            </a: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 </a:t>
            </a:r>
          </a:p>
          <a:p>
            <a:pPr marL="0" indent="0">
              <a:buNone/>
            </a:pPr>
            <a:r>
              <a:rPr lang="en-US" sz="1400" u="sng" dirty="0" smtClean="0">
                <a:solidFill>
                  <a:srgbClr val="C00000"/>
                </a:solidFill>
                <a:latin typeface="Arial" pitchFamily="34" charset="0"/>
                <a:cs typeface="Arial" pitchFamily="34" charset="0"/>
              </a:rPr>
              <a:t>DURATION</a:t>
            </a:r>
            <a:r>
              <a:rPr lang="en-US" sz="1400" u="sng" dirty="0">
                <a:solidFill>
                  <a:srgbClr val="C00000"/>
                </a:solidFill>
                <a:latin typeface="Arial" pitchFamily="34" charset="0"/>
                <a:cs typeface="Arial" pitchFamily="34" charset="0"/>
              </a:rPr>
              <a:t>:</a:t>
            </a: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 </a:t>
            </a:r>
          </a:p>
          <a:p>
            <a:pPr marL="0" lvl="0" indent="0">
              <a:buNone/>
            </a:pPr>
            <a:r>
              <a:rPr lang="en-GB" sz="1400" dirty="0">
                <a:solidFill>
                  <a:srgbClr val="C00000"/>
                </a:solidFill>
                <a:latin typeface="Arial" pitchFamily="34" charset="0"/>
                <a:cs typeface="Arial" pitchFamily="34" charset="0"/>
              </a:rPr>
              <a:t>This insurance attaches from the time the insured parcel is delivered by the Insured at the Post Office named in the Policy against their receipt and continues in the ordinary course of transit and:</a:t>
            </a:r>
            <a:endParaRPr lang="en-US" sz="1400" dirty="0">
              <a:solidFill>
                <a:srgbClr val="C00000"/>
              </a:solidFill>
              <a:latin typeface="Arial" pitchFamily="34" charset="0"/>
              <a:cs typeface="Arial" pitchFamily="34" charset="0"/>
            </a:endParaRPr>
          </a:p>
          <a:p>
            <a:pPr marL="0" indent="0">
              <a:buNone/>
            </a:pPr>
            <a:r>
              <a:rPr lang="en-US" sz="1400" b="1" u="sng" dirty="0" smtClean="0">
                <a:solidFill>
                  <a:srgbClr val="C00000"/>
                </a:solidFill>
                <a:latin typeface="Arial" pitchFamily="34" charset="0"/>
                <a:cs typeface="Arial" pitchFamily="34" charset="0"/>
              </a:rPr>
              <a:t>ceases </a:t>
            </a:r>
            <a:r>
              <a:rPr lang="en-US" sz="1400" b="1" u="sng" dirty="0">
                <a:solidFill>
                  <a:srgbClr val="C00000"/>
                </a:solidFill>
                <a:latin typeface="Arial" pitchFamily="34" charset="0"/>
                <a:cs typeface="Arial" pitchFamily="34" charset="0"/>
              </a:rPr>
              <a:t>immediately the same is delivered </a:t>
            </a:r>
            <a:r>
              <a:rPr lang="en-US" sz="1400" dirty="0">
                <a:solidFill>
                  <a:srgbClr val="C00000"/>
                </a:solidFill>
                <a:latin typeface="Arial" pitchFamily="34" charset="0"/>
                <a:cs typeface="Arial" pitchFamily="34" charset="0"/>
              </a:rPr>
              <a:t>to the consignee at destination by the Postal authorities </a:t>
            </a:r>
            <a:r>
              <a:rPr lang="en-US" sz="1400" b="1" u="sng" dirty="0" smtClean="0">
                <a:solidFill>
                  <a:srgbClr val="C00000"/>
                </a:solidFill>
                <a:latin typeface="Arial" pitchFamily="34" charset="0"/>
                <a:cs typeface="Arial" pitchFamily="34" charset="0"/>
              </a:rPr>
              <a:t>or on </a:t>
            </a:r>
            <a:r>
              <a:rPr lang="en-US" sz="1400" b="1" u="sng" dirty="0">
                <a:solidFill>
                  <a:srgbClr val="C00000"/>
                </a:solidFill>
                <a:latin typeface="Arial" pitchFamily="34" charset="0"/>
                <a:cs typeface="Arial" pitchFamily="34" charset="0"/>
              </a:rPr>
              <a:t>expiry of seven days </a:t>
            </a:r>
            <a:r>
              <a:rPr lang="en-US" sz="1400" dirty="0">
                <a:solidFill>
                  <a:srgbClr val="C00000"/>
                </a:solidFill>
                <a:latin typeface="Arial" pitchFamily="34" charset="0"/>
                <a:cs typeface="Arial" pitchFamily="34" charset="0"/>
              </a:rPr>
              <a:t>after the date of arrival of the Parcel at the destination town name in the </a:t>
            </a:r>
            <a:r>
              <a:rPr lang="en-US" sz="1400" dirty="0" smtClean="0">
                <a:solidFill>
                  <a:srgbClr val="C00000"/>
                </a:solidFill>
                <a:latin typeface="Arial" pitchFamily="34" charset="0"/>
                <a:cs typeface="Arial" pitchFamily="34" charset="0"/>
              </a:rPr>
              <a:t>Policy, whichever </a:t>
            </a:r>
            <a:r>
              <a:rPr lang="en-US" sz="1400" dirty="0">
                <a:solidFill>
                  <a:srgbClr val="C00000"/>
                </a:solidFill>
                <a:latin typeface="Arial" pitchFamily="34" charset="0"/>
                <a:cs typeface="Arial" pitchFamily="34" charset="0"/>
              </a:rPr>
              <a:t>shall first occur.</a:t>
            </a:r>
          </a:p>
          <a:p>
            <a:pPr marL="0" indent="0">
              <a:buNone/>
            </a:pPr>
            <a:r>
              <a:rPr lang="en-US" sz="1400" dirty="0">
                <a:solidFill>
                  <a:srgbClr val="C00000"/>
                </a:solidFill>
                <a:latin typeface="Arial" pitchFamily="34" charset="0"/>
                <a:cs typeface="Arial" pitchFamily="34" charset="0"/>
              </a:rPr>
              <a:t> </a:t>
            </a:r>
            <a:endParaRPr lang="en-US" sz="1400" dirty="0" smtClean="0">
              <a:solidFill>
                <a:srgbClr val="C00000"/>
              </a:solidFill>
              <a:latin typeface="Arial" pitchFamily="34" charset="0"/>
              <a:cs typeface="Arial" pitchFamily="34" charset="0"/>
            </a:endParaRPr>
          </a:p>
          <a:p>
            <a:pPr marL="0" indent="0">
              <a:buNone/>
            </a:pPr>
            <a:r>
              <a:rPr lang="en-US" sz="1400" u="sng" dirty="0">
                <a:solidFill>
                  <a:srgbClr val="C00000"/>
                </a:solidFill>
                <a:latin typeface="Arial" pitchFamily="34" charset="0"/>
                <a:cs typeface="Arial" pitchFamily="34" charset="0"/>
              </a:rPr>
              <a:t>ADDITIONAL WARRANTY FOR POLICY COVERING SECURITIES:</a:t>
            </a: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 </a:t>
            </a:r>
            <a:r>
              <a:rPr lang="en-GB" sz="1400" dirty="0" smtClean="0">
                <a:solidFill>
                  <a:srgbClr val="C00000"/>
                </a:solidFill>
                <a:latin typeface="Arial" pitchFamily="34" charset="0"/>
                <a:cs typeface="Arial" pitchFamily="34" charset="0"/>
              </a:rPr>
              <a:t>Warranted </a:t>
            </a:r>
            <a:r>
              <a:rPr lang="en-GB" sz="1400" dirty="0">
                <a:solidFill>
                  <a:srgbClr val="C00000"/>
                </a:solidFill>
                <a:latin typeface="Arial" pitchFamily="34" charset="0"/>
                <a:cs typeface="Arial" pitchFamily="34" charset="0"/>
              </a:rPr>
              <a:t>that in the event of loss or damage to the Securities, the indemnity will be limited to the cost of obtaining duplicate securities unless it is established that the lost securities have been </a:t>
            </a:r>
            <a:r>
              <a:rPr lang="en-GB" sz="1400" dirty="0" err="1">
                <a:solidFill>
                  <a:srgbClr val="C00000"/>
                </a:solidFill>
                <a:latin typeface="Arial" pitchFamily="34" charset="0"/>
                <a:cs typeface="Arial" pitchFamily="34" charset="0"/>
              </a:rPr>
              <a:t>encashed</a:t>
            </a:r>
            <a:r>
              <a:rPr lang="en-GB" sz="1400" dirty="0">
                <a:solidFill>
                  <a:srgbClr val="C00000"/>
                </a:solidFill>
                <a:latin typeface="Arial" pitchFamily="34" charset="0"/>
                <a:cs typeface="Arial" pitchFamily="34" charset="0"/>
              </a:rPr>
              <a:t> fraudulently.</a:t>
            </a:r>
            <a:endParaRPr lang="en-US" sz="1400" dirty="0">
              <a:solidFill>
                <a:srgbClr val="C00000"/>
              </a:solidFill>
              <a:latin typeface="Arial" pitchFamily="34" charset="0"/>
              <a:cs typeface="Arial" pitchFamily="34" charset="0"/>
            </a:endParaRPr>
          </a:p>
          <a:p>
            <a:pPr marL="0" indent="0">
              <a:buNone/>
            </a:pPr>
            <a:endParaRPr lang="en-US" sz="1200" dirty="0">
              <a:solidFill>
                <a:srgbClr val="C00000"/>
              </a:solidFill>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2638425"/>
            <a:ext cx="838200" cy="1095375"/>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758904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12</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FOB (Inland) Cover </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TO EXTEND ITC COVER</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p:txBody>
          <a:bodyPr/>
          <a:lstStyle/>
          <a:p>
            <a:pPr lvl="1">
              <a:lnSpc>
                <a:spcPct val="80000"/>
              </a:lnSpc>
              <a:buClr>
                <a:schemeClr val="accent3"/>
              </a:buClr>
              <a:defRPr/>
            </a:pPr>
            <a:r>
              <a:rPr lang="en-US" sz="1400" dirty="0">
                <a:solidFill>
                  <a:srgbClr val="C21C1D"/>
                </a:solidFill>
                <a:latin typeface="Arial" pitchFamily="34" charset="0"/>
                <a:cs typeface="Arial" pitchFamily="34" charset="0"/>
              </a:rPr>
              <a:t>Exporters shipping under FOB or C&amp;F terms may protect their interest by obtaining following </a:t>
            </a:r>
            <a:r>
              <a:rPr lang="en-US" sz="1400" dirty="0" smtClean="0">
                <a:solidFill>
                  <a:srgbClr val="C21C1D"/>
                </a:solidFill>
                <a:latin typeface="Arial" pitchFamily="34" charset="0"/>
                <a:cs typeface="Arial" pitchFamily="34" charset="0"/>
              </a:rPr>
              <a:t>insurance</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Appropriate inland transit commencing from time goods leave the exporters warehouse and extended to cover the interest until placed onboard the carrying vessel or LASH barges (including Sling loss) or </a:t>
            </a:r>
            <a:endParaRPr lang="en-US" sz="1400" dirty="0" smtClean="0">
              <a:solidFill>
                <a:srgbClr val="C21C1D"/>
              </a:solidFill>
              <a:latin typeface="Arial" pitchFamily="34" charset="0"/>
              <a:cs typeface="Arial" pitchFamily="34" charset="0"/>
            </a:endParaRP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Until expiry of two weeks after arrival of goods at place of storage at the port town and or docks awaiting shipment, whichever shall first occur </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If cover is subject to Clause ‘B’ and if loading is done midstream then insurance will also cover loss or damage due to Stranding, Grounding, Sinking, Capsizing, Collision, Contact Fire, Lightning and also Total loss of any package I  loading, transshipment or discharge; including risk of jettison due to stress of weather only </a:t>
            </a:r>
          </a:p>
          <a:p>
            <a:pPr marL="0" indent="0">
              <a:buNone/>
            </a:pPr>
            <a:endParaRPr lang="en-US" sz="1200" dirty="0">
              <a:solidFill>
                <a:srgbClr val="C00000"/>
              </a:solidFill>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041" y="4876800"/>
            <a:ext cx="4682359" cy="12573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790035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13</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STORAGE RISK &amp; PRIVATE CARRIER WARRANTY </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EXTENSION/ PROVISION </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p:txBody>
          <a:bodyPr/>
          <a:lstStyle/>
          <a:p>
            <a:pPr lvl="1">
              <a:lnSpc>
                <a:spcPct val="80000"/>
              </a:lnSpc>
              <a:buClr>
                <a:schemeClr val="accent3"/>
              </a:buClr>
              <a:defRPr/>
            </a:pPr>
            <a:r>
              <a:rPr lang="en-US" sz="1400" b="1" dirty="0">
                <a:solidFill>
                  <a:srgbClr val="C21C1D"/>
                </a:solidFill>
                <a:latin typeface="Arial" pitchFamily="34" charset="0"/>
                <a:cs typeface="Arial" pitchFamily="34" charset="0"/>
              </a:rPr>
              <a:t>Special Storage Risk Extension</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Generally given in conjunction with an open policy for Inland transit to cover storage at railway yard or carriers premises, pending clearance by consignees  </a:t>
            </a:r>
            <a:endParaRPr lang="en-US" sz="1400" dirty="0" smtClean="0">
              <a:solidFill>
                <a:srgbClr val="C21C1D"/>
              </a:solidFill>
              <a:latin typeface="Arial" pitchFamily="34" charset="0"/>
              <a:cs typeface="Arial" pitchFamily="34" charset="0"/>
            </a:endParaRP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Cover attaches on expiry of 7 days after the rail wagon/ vehicle reaches destination town and may be given for maximum 8 weeks including 7 days under cargo policy  </a:t>
            </a:r>
            <a:endParaRPr lang="en-US" sz="1400" dirty="0" smtClean="0">
              <a:solidFill>
                <a:srgbClr val="C21C1D"/>
              </a:solidFill>
              <a:latin typeface="Arial" pitchFamily="34" charset="0"/>
              <a:cs typeface="Arial" pitchFamily="34" charset="0"/>
            </a:endParaRP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Policy is not assignable and claim is subject to location limit</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b="1" dirty="0">
                <a:solidFill>
                  <a:srgbClr val="C21C1D"/>
                </a:solidFill>
                <a:latin typeface="Arial" pitchFamily="34" charset="0"/>
                <a:cs typeface="Arial" pitchFamily="34" charset="0"/>
              </a:rPr>
              <a:t>Private Carriers </a:t>
            </a:r>
            <a:r>
              <a:rPr lang="en-US" sz="1400" b="1" dirty="0" smtClean="0">
                <a:solidFill>
                  <a:srgbClr val="C21C1D"/>
                </a:solidFill>
                <a:latin typeface="Arial" pitchFamily="34" charset="0"/>
                <a:cs typeface="Arial" pitchFamily="34" charset="0"/>
              </a:rPr>
              <a:t>Warranty</a:t>
            </a:r>
          </a:p>
          <a:p>
            <a:pPr lvl="1">
              <a:lnSpc>
                <a:spcPct val="80000"/>
              </a:lnSpc>
              <a:buClr>
                <a:schemeClr val="accent3"/>
              </a:buClr>
              <a:defRPr/>
            </a:pPr>
            <a:endParaRPr lang="en-US" sz="1400" b="1"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Insurers liability for goods sent by a private carrier i.e. where liability of carrier is restricted by special contract between carrier and insured  or where proper LR is not available (vehicle not belonging to insured) is restricted to 75% of claim </a:t>
            </a:r>
          </a:p>
          <a:p>
            <a:pPr lvl="1">
              <a:lnSpc>
                <a:spcPct val="80000"/>
              </a:lnSpc>
              <a:buClr>
                <a:schemeClr val="accent3"/>
              </a:buClr>
              <a:defRPr/>
            </a:pPr>
            <a:endParaRPr lang="en-US" sz="1200" dirty="0">
              <a:solidFill>
                <a:srgbClr val="C21C1D"/>
              </a:solidFill>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827336"/>
            <a:ext cx="1795462" cy="1344864"/>
          </a:xfrm>
          <a:prstGeom prst="rect">
            <a:avLst/>
          </a:prstGeom>
          <a:effectLst>
            <a:glow rad="228600">
              <a:schemeClr val="accent2">
                <a:satMod val="175000"/>
                <a:alpha val="40000"/>
              </a:schemeClr>
            </a:glo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1" y="4889500"/>
            <a:ext cx="2188060" cy="13589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420288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14</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INSTITUTE CARGO CLAUSE</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RISK COVERED UNDER A, B &amp; C</a:t>
            </a:r>
            <a:endParaRPr lang="en-US" dirty="0">
              <a:latin typeface="Arial" pitchFamily="34" charset="0"/>
              <a:cs typeface="Arial" pitchFamily="34" charset="0"/>
            </a:endParaRPr>
          </a:p>
        </p:txBody>
      </p:sp>
      <p:sp>
        <p:nvSpPr>
          <p:cNvPr id="8" name="Rectangle 3"/>
          <p:cNvSpPr>
            <a:spLocks noGrp="1" noChangeArrowheads="1"/>
          </p:cNvSpPr>
          <p:nvPr>
            <p:ph type="body" sz="quarter" idx="14"/>
          </p:nvPr>
        </p:nvSpPr>
        <p:spPr>
          <a:xfrm>
            <a:off x="981075" y="1682750"/>
            <a:ext cx="7629525" cy="4378325"/>
          </a:xfrm>
          <a:prstGeom prst="rect">
            <a:avLst/>
          </a:prstGeom>
        </p:spPr>
        <p:txBody>
          <a:bodyPr>
            <a:noAutofit/>
          </a:bodyPr>
          <a:lstStyle/>
          <a:p>
            <a:pPr algn="just">
              <a:lnSpc>
                <a:spcPct val="90000"/>
              </a:lnSpc>
            </a:pPr>
            <a:r>
              <a:rPr lang="en-US" sz="1400" dirty="0" smtClean="0">
                <a:solidFill>
                  <a:srgbClr val="C21C1D"/>
                </a:solidFill>
                <a:latin typeface="Arial" pitchFamily="34" charset="0"/>
                <a:cs typeface="Arial" pitchFamily="34" charset="0"/>
              </a:rPr>
              <a:t>Loss / damage to the subject matter insured reasonably attributable to /caused by:</a:t>
            </a:r>
          </a:p>
          <a:p>
            <a:pPr algn="just" eaLnBrk="1" hangingPunct="1">
              <a:lnSpc>
                <a:spcPct val="90000"/>
              </a:lnSpc>
              <a:buFontTx/>
              <a:buNone/>
            </a:pPr>
            <a:endParaRPr lang="en-US" sz="1200" dirty="0" smtClean="0">
              <a:solidFill>
                <a:srgbClr val="C21C1D"/>
              </a:solidFill>
              <a:latin typeface="Arial" pitchFamily="34" charset="0"/>
              <a:cs typeface="Arial" pitchFamily="34" charset="0"/>
            </a:endParaRPr>
          </a:p>
          <a:p>
            <a:pPr algn="just" eaLnBrk="1" hangingPunct="1">
              <a:lnSpc>
                <a:spcPct val="90000"/>
              </a:lnSpc>
              <a:buFontTx/>
              <a:buNone/>
            </a:pPr>
            <a:r>
              <a:rPr lang="en-US" sz="1200" b="1" dirty="0" smtClean="0">
                <a:solidFill>
                  <a:srgbClr val="C21C1D"/>
                </a:solidFill>
                <a:latin typeface="Arial" pitchFamily="34" charset="0"/>
                <a:cs typeface="Arial" pitchFamily="34" charset="0"/>
              </a:rPr>
              <a:t>1.	Fire or Explosion;</a:t>
            </a:r>
          </a:p>
          <a:p>
            <a:pPr algn="just" eaLnBrk="1" hangingPunct="1">
              <a:lnSpc>
                <a:spcPct val="90000"/>
              </a:lnSpc>
              <a:buFontTx/>
              <a:buNone/>
            </a:pPr>
            <a:r>
              <a:rPr lang="en-US" sz="1200" b="1" dirty="0" smtClean="0">
                <a:solidFill>
                  <a:srgbClr val="C21C1D"/>
                </a:solidFill>
                <a:latin typeface="Arial" pitchFamily="34" charset="0"/>
                <a:cs typeface="Arial" pitchFamily="34" charset="0"/>
              </a:rPr>
              <a:t>2.	Vessel or craft being stranded, grounded, sunk or capsized.</a:t>
            </a:r>
          </a:p>
          <a:p>
            <a:pPr algn="just" eaLnBrk="1" hangingPunct="1">
              <a:lnSpc>
                <a:spcPct val="90000"/>
              </a:lnSpc>
              <a:buFontTx/>
              <a:buNone/>
            </a:pPr>
            <a:r>
              <a:rPr lang="en-US" sz="1200" b="1" dirty="0" smtClean="0">
                <a:solidFill>
                  <a:srgbClr val="C21C1D"/>
                </a:solidFill>
                <a:latin typeface="Arial" pitchFamily="34" charset="0"/>
                <a:cs typeface="Arial" pitchFamily="34" charset="0"/>
              </a:rPr>
              <a:t>3.	Overturning or derailment of land conveyance;</a:t>
            </a:r>
          </a:p>
          <a:p>
            <a:pPr algn="just" eaLnBrk="1" hangingPunct="1">
              <a:lnSpc>
                <a:spcPct val="90000"/>
              </a:lnSpc>
              <a:buFontTx/>
              <a:buNone/>
            </a:pPr>
            <a:r>
              <a:rPr lang="en-US" sz="1200" b="1" dirty="0" smtClean="0">
                <a:solidFill>
                  <a:srgbClr val="C21C1D"/>
                </a:solidFill>
                <a:latin typeface="Arial" pitchFamily="34" charset="0"/>
                <a:cs typeface="Arial" pitchFamily="34" charset="0"/>
              </a:rPr>
              <a:t>4.	Collision or contact of vessel craft or conveyance with any external object ….</a:t>
            </a:r>
          </a:p>
          <a:p>
            <a:pPr algn="just" eaLnBrk="1" hangingPunct="1">
              <a:lnSpc>
                <a:spcPct val="90000"/>
              </a:lnSpc>
              <a:buFontTx/>
              <a:buNone/>
            </a:pPr>
            <a:r>
              <a:rPr lang="en-US" sz="1200" b="1" dirty="0" smtClean="0">
                <a:solidFill>
                  <a:srgbClr val="C21C1D"/>
                </a:solidFill>
                <a:latin typeface="Arial" pitchFamily="34" charset="0"/>
                <a:cs typeface="Arial" pitchFamily="34" charset="0"/>
              </a:rPr>
              <a:t>5.	Discharge of cargo at a port of distress;</a:t>
            </a:r>
          </a:p>
          <a:p>
            <a:pPr algn="just" eaLnBrk="1" hangingPunct="1">
              <a:lnSpc>
                <a:spcPct val="90000"/>
              </a:lnSpc>
              <a:buFontTx/>
              <a:buNone/>
            </a:pPr>
            <a:r>
              <a:rPr lang="en-US" sz="1200" b="1" dirty="0" smtClean="0">
                <a:solidFill>
                  <a:srgbClr val="C21C1D"/>
                </a:solidFill>
                <a:latin typeface="Arial" pitchFamily="34" charset="0"/>
                <a:cs typeface="Arial" pitchFamily="34" charset="0"/>
              </a:rPr>
              <a:t>6.	General Average Sacrifice;</a:t>
            </a:r>
          </a:p>
          <a:p>
            <a:pPr algn="just" eaLnBrk="1" hangingPunct="1">
              <a:lnSpc>
                <a:spcPct val="90000"/>
              </a:lnSpc>
              <a:buFontTx/>
              <a:buNone/>
            </a:pPr>
            <a:r>
              <a:rPr lang="en-US" sz="1200" b="1" dirty="0" smtClean="0">
                <a:solidFill>
                  <a:srgbClr val="C21C1D"/>
                </a:solidFill>
                <a:latin typeface="Arial" pitchFamily="34" charset="0"/>
                <a:cs typeface="Arial" pitchFamily="34" charset="0"/>
              </a:rPr>
              <a:t>7.	Jettison;</a:t>
            </a:r>
          </a:p>
          <a:p>
            <a:pPr algn="just" eaLnBrk="1" hangingPunct="1">
              <a:lnSpc>
                <a:spcPct val="90000"/>
              </a:lnSpc>
              <a:buFontTx/>
              <a:buNone/>
            </a:pPr>
            <a:r>
              <a:rPr lang="en-US" sz="1200" b="1" dirty="0" smtClean="0">
                <a:solidFill>
                  <a:srgbClr val="C21C1D"/>
                </a:solidFill>
                <a:latin typeface="Arial" pitchFamily="34" charset="0"/>
                <a:cs typeface="Arial" pitchFamily="34" charset="0"/>
              </a:rPr>
              <a:t>8.	General Average and Salvage Charges</a:t>
            </a:r>
          </a:p>
          <a:p>
            <a:pPr algn="just" eaLnBrk="1" hangingPunct="1">
              <a:lnSpc>
                <a:spcPct val="90000"/>
              </a:lnSpc>
              <a:buFontTx/>
              <a:buNone/>
            </a:pPr>
            <a:r>
              <a:rPr lang="en-US" sz="1200" b="1" dirty="0" smtClean="0">
                <a:solidFill>
                  <a:srgbClr val="C21C1D"/>
                </a:solidFill>
                <a:latin typeface="Arial" pitchFamily="34" charset="0"/>
                <a:cs typeface="Arial" pitchFamily="34" charset="0"/>
              </a:rPr>
              <a:t>9.	“Both to Blame” Clause </a:t>
            </a:r>
          </a:p>
          <a:p>
            <a:pPr algn="just" eaLnBrk="1" hangingPunct="1">
              <a:lnSpc>
                <a:spcPct val="90000"/>
              </a:lnSpc>
              <a:buFontTx/>
              <a:buNone/>
            </a:pPr>
            <a:r>
              <a:rPr lang="en-US" sz="1200" dirty="0" smtClean="0">
                <a:solidFill>
                  <a:srgbClr val="C21C1D"/>
                </a:solidFill>
                <a:latin typeface="Arial" pitchFamily="34" charset="0"/>
                <a:cs typeface="Arial" pitchFamily="34" charset="0"/>
              </a:rPr>
              <a:t>10.	Washing overboard;</a:t>
            </a:r>
          </a:p>
          <a:p>
            <a:pPr algn="just" eaLnBrk="1" hangingPunct="1">
              <a:lnSpc>
                <a:spcPct val="90000"/>
              </a:lnSpc>
              <a:buFontTx/>
              <a:buNone/>
            </a:pPr>
            <a:r>
              <a:rPr lang="en-US" sz="1200" dirty="0" smtClean="0">
                <a:solidFill>
                  <a:srgbClr val="C21C1D"/>
                </a:solidFill>
                <a:latin typeface="Arial" pitchFamily="34" charset="0"/>
                <a:cs typeface="Arial" pitchFamily="34" charset="0"/>
              </a:rPr>
              <a:t>11.	Earthquake., volcanic eruption or lightning.</a:t>
            </a:r>
          </a:p>
          <a:p>
            <a:pPr algn="just" eaLnBrk="1" hangingPunct="1">
              <a:lnSpc>
                <a:spcPct val="90000"/>
              </a:lnSpc>
              <a:buFontTx/>
              <a:buNone/>
            </a:pPr>
            <a:r>
              <a:rPr lang="en-US" sz="1200" dirty="0" smtClean="0">
                <a:solidFill>
                  <a:srgbClr val="C21C1D"/>
                </a:solidFill>
                <a:latin typeface="Arial" pitchFamily="34" charset="0"/>
                <a:cs typeface="Arial" pitchFamily="34" charset="0"/>
              </a:rPr>
              <a:t>12.	Entry of sea, lake or river water into vessel, craft, hold, container</a:t>
            </a:r>
          </a:p>
          <a:p>
            <a:pPr algn="just" eaLnBrk="1" hangingPunct="1">
              <a:lnSpc>
                <a:spcPct val="90000"/>
              </a:lnSpc>
              <a:buFontTx/>
              <a:buNone/>
            </a:pPr>
            <a:r>
              <a:rPr lang="en-US" sz="1200" dirty="0" smtClean="0">
                <a:solidFill>
                  <a:srgbClr val="C21C1D"/>
                </a:solidFill>
                <a:latin typeface="Arial" pitchFamily="34" charset="0"/>
                <a:cs typeface="Arial" pitchFamily="34" charset="0"/>
              </a:rPr>
              <a:t>13.	Total loss of any package lost overboard or dropped whilst loading/unloading……</a:t>
            </a:r>
          </a:p>
          <a:p>
            <a:pPr eaLnBrk="1" hangingPunct="1">
              <a:lnSpc>
                <a:spcPct val="90000"/>
              </a:lnSpc>
              <a:buFontTx/>
              <a:buNone/>
            </a:pPr>
            <a:r>
              <a:rPr lang="en-US" sz="1200" dirty="0" smtClean="0">
                <a:solidFill>
                  <a:srgbClr val="C21C1D"/>
                </a:solidFill>
                <a:latin typeface="Arial" pitchFamily="34" charset="0"/>
                <a:cs typeface="Arial" pitchFamily="34" charset="0"/>
              </a:rPr>
              <a:t>14.	Any other risk not specifically excluded in the policy or the clauses</a:t>
            </a:r>
          </a:p>
          <a:p>
            <a:pPr algn="just" eaLnBrk="1" hangingPunct="1">
              <a:lnSpc>
                <a:spcPct val="90000"/>
              </a:lnSpc>
              <a:buFontTx/>
              <a:buNone/>
            </a:pPr>
            <a:r>
              <a:rPr lang="en-US" sz="1200" u="sng" dirty="0" smtClean="0">
                <a:solidFill>
                  <a:srgbClr val="C21C1D"/>
                </a:solidFill>
                <a:latin typeface="Arial" pitchFamily="34" charset="0"/>
                <a:cs typeface="Arial" pitchFamily="34" charset="0"/>
              </a:rPr>
              <a:t>Exclusion extra (</a:t>
            </a:r>
            <a:r>
              <a:rPr lang="en-US" sz="1200" u="sng" dirty="0" err="1" smtClean="0">
                <a:solidFill>
                  <a:srgbClr val="C21C1D"/>
                </a:solidFill>
                <a:latin typeface="Arial" pitchFamily="34" charset="0"/>
                <a:cs typeface="Arial" pitchFamily="34" charset="0"/>
              </a:rPr>
              <a:t>Malacious</a:t>
            </a:r>
            <a:r>
              <a:rPr lang="en-US" sz="1200" u="sng" dirty="0" smtClean="0">
                <a:solidFill>
                  <a:srgbClr val="C21C1D"/>
                </a:solidFill>
                <a:latin typeface="Arial" pitchFamily="34" charset="0"/>
                <a:cs typeface="Arial" pitchFamily="34" charset="0"/>
              </a:rPr>
              <a:t> Damage) under B and C</a:t>
            </a:r>
          </a:p>
          <a:p>
            <a:pPr algn="just" eaLnBrk="1" hangingPunct="1">
              <a:lnSpc>
                <a:spcPct val="90000"/>
              </a:lnSpc>
              <a:buFontTx/>
              <a:buNone/>
            </a:pPr>
            <a:r>
              <a:rPr lang="en-US" sz="1200" dirty="0" smtClean="0">
                <a:solidFill>
                  <a:srgbClr val="C21C1D"/>
                </a:solidFill>
                <a:latin typeface="Arial" pitchFamily="34" charset="0"/>
                <a:cs typeface="Arial" pitchFamily="34" charset="0"/>
              </a:rPr>
              <a:t>	“Deliberate damage to or deliberate destruction of the subject matter insured or any part thereof by the wrongful act of any person or persons.”</a:t>
            </a:r>
          </a:p>
          <a:p>
            <a:pPr eaLnBrk="1" hangingPunct="1">
              <a:lnSpc>
                <a:spcPct val="90000"/>
              </a:lnSpc>
            </a:pPr>
            <a:endParaRPr lang="en-US" sz="1200" dirty="0" smtClean="0">
              <a:solidFill>
                <a:srgbClr val="C21C1D"/>
              </a:solidFill>
              <a:latin typeface="Arial" pitchFamily="34" charset="0"/>
              <a:cs typeface="Arial" pitchFamily="34" charset="0"/>
            </a:endParaRPr>
          </a:p>
          <a:p>
            <a:pPr eaLnBrk="1" hangingPunct="1">
              <a:lnSpc>
                <a:spcPct val="90000"/>
              </a:lnSpc>
            </a:pPr>
            <a:endParaRPr lang="en-US" sz="1200" dirty="0" smtClean="0">
              <a:solidFill>
                <a:srgbClr val="C21C1D"/>
              </a:solidFill>
              <a:latin typeface="Arial" pitchFamily="34" charset="0"/>
              <a:cs typeface="Arial" pitchFamily="34" charset="0"/>
            </a:endParaRPr>
          </a:p>
          <a:p>
            <a:pPr marL="0" indent="0" eaLnBrk="1" hangingPunct="1">
              <a:lnSpc>
                <a:spcPct val="90000"/>
              </a:lnSpc>
              <a:buNone/>
            </a:pPr>
            <a:r>
              <a:rPr lang="en-US" sz="1400" b="1" dirty="0" smtClean="0">
                <a:solidFill>
                  <a:srgbClr val="C21C1D"/>
                </a:solidFill>
                <a:latin typeface="Arial" pitchFamily="34" charset="0"/>
                <a:cs typeface="Arial" pitchFamily="34" charset="0"/>
              </a:rPr>
              <a:t>Note: While Inland Transit Clauses are used for Domestic shipments,  Institute Cargo Clauses are a global standard for import / export shipments and the latest version is from 2009.  </a:t>
            </a:r>
            <a:endParaRPr lang="en-US" sz="1400" b="1" dirty="0">
              <a:solidFill>
                <a:srgbClr val="C21C1D"/>
              </a:solidFill>
              <a:latin typeface="Arial" pitchFamily="34" charset="0"/>
              <a:cs typeface="Arial" pitchFamily="34" charset="0"/>
            </a:endParaRPr>
          </a:p>
          <a:p>
            <a:pPr eaLnBrk="1" hangingPunct="1">
              <a:lnSpc>
                <a:spcPct val="90000"/>
              </a:lnSpc>
            </a:pPr>
            <a:endParaRPr lang="en-US" sz="1200" dirty="0" smtClean="0">
              <a:solidFill>
                <a:srgbClr val="C21C1D"/>
              </a:solidFill>
              <a:latin typeface="Arial" pitchFamily="34" charset="0"/>
              <a:cs typeface="Arial" pitchFamily="34" charset="0"/>
            </a:endParaRPr>
          </a:p>
        </p:txBody>
      </p:sp>
      <p:grpSp>
        <p:nvGrpSpPr>
          <p:cNvPr id="9" name="Group 14"/>
          <p:cNvGrpSpPr>
            <a:grpSpLocks/>
          </p:cNvGrpSpPr>
          <p:nvPr/>
        </p:nvGrpSpPr>
        <p:grpSpPr bwMode="auto">
          <a:xfrm>
            <a:off x="148398" y="2057400"/>
            <a:ext cx="7013940" cy="3429000"/>
            <a:chOff x="209" y="528"/>
            <a:chExt cx="6509" cy="2976"/>
          </a:xfrm>
        </p:grpSpPr>
        <p:sp>
          <p:nvSpPr>
            <p:cNvPr id="10" name="Line 4"/>
            <p:cNvSpPr>
              <a:spLocks noChangeShapeType="1"/>
            </p:cNvSpPr>
            <p:nvPr/>
          </p:nvSpPr>
          <p:spPr bwMode="auto">
            <a:xfrm>
              <a:off x="954" y="528"/>
              <a:ext cx="0" cy="2315"/>
            </a:xfrm>
            <a:prstGeom prst="line">
              <a:avLst/>
            </a:prstGeom>
            <a:noFill/>
            <a:ln w="38100">
              <a:solidFill>
                <a:srgbClr val="FF6600"/>
              </a:solidFill>
              <a:round/>
              <a:headEnd type="none" w="sm" len="sm"/>
              <a:tailEnd type="none" w="sm" len="sm"/>
            </a:ln>
          </p:spPr>
          <p:txBody>
            <a:bodyPr wrap="none" anchor="ctr"/>
            <a:lstStyle/>
            <a:p>
              <a:endParaRPr lang="en-US">
                <a:solidFill>
                  <a:schemeClr val="tx2"/>
                </a:solidFill>
              </a:endParaRPr>
            </a:p>
          </p:txBody>
        </p:sp>
        <p:sp>
          <p:nvSpPr>
            <p:cNvPr id="11" name="Line 5"/>
            <p:cNvSpPr>
              <a:spLocks noChangeShapeType="1"/>
            </p:cNvSpPr>
            <p:nvPr/>
          </p:nvSpPr>
          <p:spPr bwMode="auto">
            <a:xfrm>
              <a:off x="954" y="2843"/>
              <a:ext cx="144" cy="0"/>
            </a:xfrm>
            <a:prstGeom prst="line">
              <a:avLst/>
            </a:prstGeom>
            <a:noFill/>
            <a:ln w="38100">
              <a:solidFill>
                <a:srgbClr val="FF6600"/>
              </a:solidFill>
              <a:round/>
              <a:headEnd type="none" w="sm" len="sm"/>
              <a:tailEnd type="none" w="sm" len="sm"/>
            </a:ln>
          </p:spPr>
          <p:txBody>
            <a:bodyPr wrap="none" anchor="ctr"/>
            <a:lstStyle/>
            <a:p>
              <a:endParaRPr lang="en-US">
                <a:solidFill>
                  <a:schemeClr val="tx2"/>
                </a:solidFill>
              </a:endParaRPr>
            </a:p>
          </p:txBody>
        </p:sp>
        <p:sp>
          <p:nvSpPr>
            <p:cNvPr id="13" name="Line 7"/>
            <p:cNvSpPr>
              <a:spLocks noChangeShapeType="1"/>
            </p:cNvSpPr>
            <p:nvPr/>
          </p:nvSpPr>
          <p:spPr bwMode="auto">
            <a:xfrm>
              <a:off x="425" y="528"/>
              <a:ext cx="816" cy="0"/>
            </a:xfrm>
            <a:prstGeom prst="line">
              <a:avLst/>
            </a:prstGeom>
            <a:noFill/>
            <a:ln w="38100">
              <a:solidFill>
                <a:srgbClr val="FF6600"/>
              </a:solidFill>
              <a:round/>
              <a:headEnd type="none" w="sm" len="sm"/>
              <a:tailEnd type="none" w="sm" len="sm"/>
            </a:ln>
          </p:spPr>
          <p:txBody>
            <a:bodyPr wrap="none" anchor="ctr"/>
            <a:lstStyle/>
            <a:p>
              <a:endParaRPr lang="en-US">
                <a:solidFill>
                  <a:schemeClr val="tx2"/>
                </a:solidFill>
              </a:endParaRPr>
            </a:p>
          </p:txBody>
        </p:sp>
        <p:sp>
          <p:nvSpPr>
            <p:cNvPr id="15" name="Line 9"/>
            <p:cNvSpPr>
              <a:spLocks noChangeShapeType="1"/>
            </p:cNvSpPr>
            <p:nvPr/>
          </p:nvSpPr>
          <p:spPr bwMode="auto">
            <a:xfrm>
              <a:off x="459" y="528"/>
              <a:ext cx="0" cy="2976"/>
            </a:xfrm>
            <a:prstGeom prst="line">
              <a:avLst/>
            </a:prstGeom>
            <a:noFill/>
            <a:ln w="38100">
              <a:solidFill>
                <a:srgbClr val="FF6600"/>
              </a:solidFill>
              <a:round/>
              <a:headEnd type="none" w="sm" len="sm"/>
              <a:tailEnd type="none" w="sm" len="sm"/>
            </a:ln>
          </p:spPr>
          <p:txBody>
            <a:bodyPr wrap="none" anchor="ctr"/>
            <a:lstStyle/>
            <a:p>
              <a:endParaRPr lang="en-US">
                <a:solidFill>
                  <a:schemeClr val="tx2"/>
                </a:solidFill>
              </a:endParaRPr>
            </a:p>
          </p:txBody>
        </p:sp>
        <p:sp>
          <p:nvSpPr>
            <p:cNvPr id="16" name="Line 10"/>
            <p:cNvSpPr>
              <a:spLocks noChangeShapeType="1"/>
            </p:cNvSpPr>
            <p:nvPr/>
          </p:nvSpPr>
          <p:spPr bwMode="auto">
            <a:xfrm>
              <a:off x="459" y="3504"/>
              <a:ext cx="782" cy="0"/>
            </a:xfrm>
            <a:prstGeom prst="line">
              <a:avLst/>
            </a:prstGeom>
            <a:noFill/>
            <a:ln w="38100">
              <a:solidFill>
                <a:srgbClr val="FF6600"/>
              </a:solidFill>
              <a:round/>
              <a:headEnd type="none" w="sm" len="sm"/>
              <a:tailEnd type="none" w="sm" len="sm"/>
            </a:ln>
          </p:spPr>
          <p:txBody>
            <a:bodyPr wrap="none" anchor="ctr"/>
            <a:lstStyle/>
            <a:p>
              <a:endParaRPr lang="en-US">
                <a:solidFill>
                  <a:schemeClr val="tx2"/>
                </a:solidFill>
              </a:endParaRPr>
            </a:p>
          </p:txBody>
        </p:sp>
        <p:sp>
          <p:nvSpPr>
            <p:cNvPr id="17" name="Text Box 11"/>
            <p:cNvSpPr txBox="1">
              <a:spLocks noChangeArrowheads="1"/>
            </p:cNvSpPr>
            <p:nvPr/>
          </p:nvSpPr>
          <p:spPr bwMode="auto">
            <a:xfrm>
              <a:off x="671" y="614"/>
              <a:ext cx="249" cy="1149"/>
            </a:xfrm>
            <a:prstGeom prst="rect">
              <a:avLst/>
            </a:prstGeom>
            <a:noFill/>
            <a:ln w="12700">
              <a:noFill/>
              <a:miter lim="800000"/>
              <a:headEnd type="none" w="sm" len="sm"/>
              <a:tailEnd type="none" w="sm" len="sm"/>
            </a:ln>
            <a:effectLst/>
          </p:spPr>
          <p:txBody>
            <a:bodyPr wrap="none">
              <a:spAutoFit/>
            </a:bodyPr>
            <a:lstStyle/>
            <a:p>
              <a:pPr>
                <a:defRPr/>
              </a:pPr>
              <a:r>
                <a:rPr lang="en-US" sz="1000" b="1" dirty="0">
                  <a:solidFill>
                    <a:schemeClr val="tx2"/>
                  </a:solidFill>
                  <a:effectLst>
                    <a:outerShdw blurRad="38100" dist="38100" dir="2700000" algn="tl">
                      <a:srgbClr val="C0C0C0"/>
                    </a:outerShdw>
                  </a:effectLst>
                </a:rPr>
                <a:t>C</a:t>
              </a:r>
            </a:p>
            <a:p>
              <a:pPr>
                <a:defRPr/>
              </a:pPr>
              <a:r>
                <a:rPr lang="en-US" sz="1000" b="1" dirty="0">
                  <a:solidFill>
                    <a:schemeClr val="tx2"/>
                  </a:solidFill>
                  <a:effectLst>
                    <a:outerShdw blurRad="38100" dist="38100" dir="2700000" algn="tl">
                      <a:srgbClr val="C0C0C0"/>
                    </a:outerShdw>
                  </a:effectLst>
                </a:rPr>
                <a:t>L</a:t>
              </a:r>
            </a:p>
            <a:p>
              <a:pPr>
                <a:defRPr/>
              </a:pPr>
              <a:r>
                <a:rPr lang="en-US" sz="1000" b="1" dirty="0">
                  <a:solidFill>
                    <a:schemeClr val="tx2"/>
                  </a:solidFill>
                  <a:effectLst>
                    <a:outerShdw blurRad="38100" dist="38100" dir="2700000" algn="tl">
                      <a:srgbClr val="C0C0C0"/>
                    </a:outerShdw>
                  </a:effectLst>
                </a:rPr>
                <a:t>A</a:t>
              </a:r>
            </a:p>
            <a:p>
              <a:pPr>
                <a:defRPr/>
              </a:pPr>
              <a:r>
                <a:rPr lang="en-US" sz="1000" b="1" dirty="0">
                  <a:solidFill>
                    <a:schemeClr val="tx2"/>
                  </a:solidFill>
                  <a:effectLst>
                    <a:outerShdw blurRad="38100" dist="38100" dir="2700000" algn="tl">
                      <a:srgbClr val="C0C0C0"/>
                    </a:outerShdw>
                  </a:effectLst>
                </a:rPr>
                <a:t>U</a:t>
              </a:r>
            </a:p>
            <a:p>
              <a:pPr>
                <a:defRPr/>
              </a:pPr>
              <a:r>
                <a:rPr lang="en-US" sz="1000" b="1" dirty="0">
                  <a:solidFill>
                    <a:schemeClr val="tx2"/>
                  </a:solidFill>
                  <a:effectLst>
                    <a:outerShdw blurRad="38100" dist="38100" dir="2700000" algn="tl">
                      <a:srgbClr val="C0C0C0"/>
                    </a:outerShdw>
                  </a:effectLst>
                </a:rPr>
                <a:t>S</a:t>
              </a:r>
            </a:p>
            <a:p>
              <a:pPr>
                <a:defRPr/>
              </a:pPr>
              <a:r>
                <a:rPr lang="en-US" sz="1000" b="1" dirty="0">
                  <a:solidFill>
                    <a:schemeClr val="tx2"/>
                  </a:solidFill>
                  <a:effectLst>
                    <a:outerShdw blurRad="38100" dist="38100" dir="2700000" algn="tl">
                      <a:srgbClr val="C0C0C0"/>
                    </a:outerShdw>
                  </a:effectLst>
                </a:rPr>
                <a:t>E</a:t>
              </a:r>
            </a:p>
            <a:p>
              <a:pPr>
                <a:defRPr/>
              </a:pPr>
              <a:endParaRPr lang="en-US" sz="1000" b="1" dirty="0">
                <a:solidFill>
                  <a:schemeClr val="tx2"/>
                </a:solidFill>
                <a:effectLst>
                  <a:outerShdw blurRad="38100" dist="38100" dir="2700000" algn="tl">
                    <a:srgbClr val="C0C0C0"/>
                  </a:outerShdw>
                </a:effectLst>
              </a:endParaRPr>
            </a:p>
            <a:p>
              <a:pPr>
                <a:defRPr/>
              </a:pPr>
              <a:r>
                <a:rPr lang="en-US" sz="1000" b="1" dirty="0">
                  <a:solidFill>
                    <a:schemeClr val="tx2"/>
                  </a:solidFill>
                  <a:effectLst>
                    <a:outerShdw blurRad="38100" dist="38100" dir="2700000" algn="tl">
                      <a:srgbClr val="C0C0C0"/>
                    </a:outerShdw>
                  </a:effectLst>
                </a:rPr>
                <a:t>B</a:t>
              </a:r>
              <a:endParaRPr lang="en-US" sz="900" dirty="0">
                <a:solidFill>
                  <a:schemeClr val="tx2"/>
                </a:solidFill>
                <a:effectLst>
                  <a:outerShdw blurRad="38100" dist="38100" dir="2700000" algn="tl">
                    <a:srgbClr val="C0C0C0"/>
                  </a:outerShdw>
                </a:effectLst>
              </a:endParaRPr>
            </a:p>
          </p:txBody>
        </p:sp>
        <p:sp>
          <p:nvSpPr>
            <p:cNvPr id="18" name="Text Box 12"/>
            <p:cNvSpPr txBox="1">
              <a:spLocks noChangeArrowheads="1"/>
            </p:cNvSpPr>
            <p:nvPr/>
          </p:nvSpPr>
          <p:spPr bwMode="auto">
            <a:xfrm>
              <a:off x="6469" y="702"/>
              <a:ext cx="249" cy="1149"/>
            </a:xfrm>
            <a:prstGeom prst="rect">
              <a:avLst/>
            </a:prstGeom>
            <a:noFill/>
            <a:ln w="12700">
              <a:noFill/>
              <a:miter lim="800000"/>
              <a:headEnd type="none" w="sm" len="sm"/>
              <a:tailEnd type="none" w="sm" len="sm"/>
            </a:ln>
            <a:effectLst/>
          </p:spPr>
          <p:txBody>
            <a:bodyPr wrap="none">
              <a:spAutoFit/>
            </a:bodyPr>
            <a:lstStyle/>
            <a:p>
              <a:pPr>
                <a:defRPr/>
              </a:pPr>
              <a:r>
                <a:rPr lang="en-US" sz="1000" b="1" dirty="0">
                  <a:solidFill>
                    <a:schemeClr val="tx2"/>
                  </a:solidFill>
                  <a:effectLst>
                    <a:outerShdw blurRad="38100" dist="38100" dir="2700000" algn="tl">
                      <a:srgbClr val="C0C0C0"/>
                    </a:outerShdw>
                  </a:effectLst>
                </a:rPr>
                <a:t>C</a:t>
              </a:r>
            </a:p>
            <a:p>
              <a:pPr>
                <a:defRPr/>
              </a:pPr>
              <a:r>
                <a:rPr lang="en-US" sz="1000" b="1" dirty="0">
                  <a:solidFill>
                    <a:schemeClr val="tx2"/>
                  </a:solidFill>
                  <a:effectLst>
                    <a:outerShdw blurRad="38100" dist="38100" dir="2700000" algn="tl">
                      <a:srgbClr val="C0C0C0"/>
                    </a:outerShdw>
                  </a:effectLst>
                </a:rPr>
                <a:t>L</a:t>
              </a:r>
            </a:p>
            <a:p>
              <a:pPr>
                <a:defRPr/>
              </a:pPr>
              <a:r>
                <a:rPr lang="en-US" sz="1000" b="1" dirty="0">
                  <a:solidFill>
                    <a:schemeClr val="tx2"/>
                  </a:solidFill>
                  <a:effectLst>
                    <a:outerShdw blurRad="38100" dist="38100" dir="2700000" algn="tl">
                      <a:srgbClr val="C0C0C0"/>
                    </a:outerShdw>
                  </a:effectLst>
                </a:rPr>
                <a:t>A</a:t>
              </a:r>
            </a:p>
            <a:p>
              <a:pPr>
                <a:defRPr/>
              </a:pPr>
              <a:r>
                <a:rPr lang="en-US" sz="1000" b="1" dirty="0">
                  <a:solidFill>
                    <a:schemeClr val="tx2"/>
                  </a:solidFill>
                  <a:effectLst>
                    <a:outerShdw blurRad="38100" dist="38100" dir="2700000" algn="tl">
                      <a:srgbClr val="C0C0C0"/>
                    </a:outerShdw>
                  </a:effectLst>
                </a:rPr>
                <a:t>U</a:t>
              </a:r>
            </a:p>
            <a:p>
              <a:pPr>
                <a:defRPr/>
              </a:pPr>
              <a:r>
                <a:rPr lang="en-US" sz="1000" b="1" dirty="0">
                  <a:solidFill>
                    <a:schemeClr val="tx2"/>
                  </a:solidFill>
                  <a:effectLst>
                    <a:outerShdw blurRad="38100" dist="38100" dir="2700000" algn="tl">
                      <a:srgbClr val="C0C0C0"/>
                    </a:outerShdw>
                  </a:effectLst>
                </a:rPr>
                <a:t>S</a:t>
              </a:r>
            </a:p>
            <a:p>
              <a:pPr>
                <a:defRPr/>
              </a:pPr>
              <a:r>
                <a:rPr lang="en-US" sz="1000" b="1" dirty="0">
                  <a:solidFill>
                    <a:schemeClr val="tx2"/>
                  </a:solidFill>
                  <a:effectLst>
                    <a:outerShdw blurRad="38100" dist="38100" dir="2700000" algn="tl">
                      <a:srgbClr val="C0C0C0"/>
                    </a:outerShdw>
                  </a:effectLst>
                </a:rPr>
                <a:t>E</a:t>
              </a:r>
            </a:p>
            <a:p>
              <a:pPr>
                <a:defRPr/>
              </a:pPr>
              <a:endParaRPr lang="en-US" sz="1000" b="1" dirty="0">
                <a:solidFill>
                  <a:schemeClr val="tx2"/>
                </a:solidFill>
                <a:effectLst>
                  <a:outerShdw blurRad="38100" dist="38100" dir="2700000" algn="tl">
                    <a:srgbClr val="C0C0C0"/>
                  </a:outerShdw>
                </a:effectLst>
              </a:endParaRPr>
            </a:p>
            <a:p>
              <a:pPr>
                <a:defRPr/>
              </a:pPr>
              <a:r>
                <a:rPr lang="en-US" sz="1000" b="1" dirty="0">
                  <a:solidFill>
                    <a:schemeClr val="tx2"/>
                  </a:solidFill>
                  <a:effectLst>
                    <a:outerShdw blurRad="38100" dist="38100" dir="2700000" algn="tl">
                      <a:srgbClr val="C0C0C0"/>
                    </a:outerShdw>
                  </a:effectLst>
                </a:rPr>
                <a:t>C</a:t>
              </a:r>
              <a:endParaRPr lang="en-US" sz="900" dirty="0">
                <a:solidFill>
                  <a:schemeClr val="tx2"/>
                </a:solidFill>
                <a:effectLst>
                  <a:outerShdw blurRad="38100" dist="38100" dir="2700000" algn="tl">
                    <a:srgbClr val="C0C0C0"/>
                  </a:outerShdw>
                </a:effectLst>
              </a:endParaRPr>
            </a:p>
          </p:txBody>
        </p:sp>
        <p:sp>
          <p:nvSpPr>
            <p:cNvPr id="19" name="Text Box 13"/>
            <p:cNvSpPr txBox="1">
              <a:spLocks noChangeArrowheads="1"/>
            </p:cNvSpPr>
            <p:nvPr/>
          </p:nvSpPr>
          <p:spPr bwMode="auto">
            <a:xfrm>
              <a:off x="209" y="2198"/>
              <a:ext cx="174" cy="826"/>
            </a:xfrm>
            <a:prstGeom prst="rect">
              <a:avLst/>
            </a:prstGeom>
            <a:noFill/>
            <a:ln w="12700">
              <a:noFill/>
              <a:miter lim="800000"/>
              <a:headEnd type="none" w="sm" len="sm"/>
              <a:tailEnd type="none" w="sm" len="sm"/>
            </a:ln>
            <a:effectLst/>
          </p:spPr>
          <p:txBody>
            <a:bodyPr wrap="none">
              <a:spAutoFit/>
            </a:bodyPr>
            <a:lstStyle/>
            <a:p>
              <a:pPr>
                <a:defRPr/>
              </a:pPr>
              <a:r>
                <a:rPr lang="en-US" sz="1000" b="1" dirty="0">
                  <a:solidFill>
                    <a:schemeClr val="tx2"/>
                  </a:solidFill>
                  <a:effectLst>
                    <a:outerShdw blurRad="38100" dist="38100" dir="2700000" algn="tl">
                      <a:srgbClr val="C0C0C0"/>
                    </a:outerShdw>
                  </a:effectLst>
                </a:rPr>
                <a:t>C</a:t>
              </a:r>
            </a:p>
            <a:p>
              <a:pPr>
                <a:defRPr/>
              </a:pPr>
              <a:r>
                <a:rPr lang="en-US" sz="1000" b="1" dirty="0">
                  <a:solidFill>
                    <a:schemeClr val="tx2"/>
                  </a:solidFill>
                  <a:effectLst>
                    <a:outerShdw blurRad="38100" dist="38100" dir="2700000" algn="tl">
                      <a:srgbClr val="C0C0C0"/>
                    </a:outerShdw>
                  </a:effectLst>
                </a:rPr>
                <a:t>L</a:t>
              </a:r>
            </a:p>
            <a:p>
              <a:pPr>
                <a:defRPr/>
              </a:pPr>
              <a:r>
                <a:rPr lang="en-US" sz="1000" b="1" dirty="0">
                  <a:solidFill>
                    <a:schemeClr val="tx2"/>
                  </a:solidFill>
                  <a:effectLst>
                    <a:outerShdw blurRad="38100" dist="38100" dir="2700000" algn="tl">
                      <a:srgbClr val="C0C0C0"/>
                    </a:outerShdw>
                  </a:effectLst>
                </a:rPr>
                <a:t>A</a:t>
              </a:r>
            </a:p>
            <a:p>
              <a:pPr>
                <a:defRPr/>
              </a:pPr>
              <a:r>
                <a:rPr lang="en-US" sz="1000" b="1" dirty="0">
                  <a:solidFill>
                    <a:schemeClr val="tx2"/>
                  </a:solidFill>
                  <a:effectLst>
                    <a:outerShdw blurRad="38100" dist="38100" dir="2700000" algn="tl">
                      <a:srgbClr val="C0C0C0"/>
                    </a:outerShdw>
                  </a:effectLst>
                </a:rPr>
                <a:t>U</a:t>
              </a:r>
            </a:p>
            <a:p>
              <a:pPr>
                <a:defRPr/>
              </a:pPr>
              <a:r>
                <a:rPr lang="en-US" sz="1000" b="1" dirty="0">
                  <a:solidFill>
                    <a:schemeClr val="tx2"/>
                  </a:solidFill>
                  <a:effectLst>
                    <a:outerShdw blurRad="38100" dist="38100" dir="2700000" algn="tl">
                      <a:srgbClr val="C0C0C0"/>
                    </a:outerShdw>
                  </a:effectLst>
                </a:rPr>
                <a:t>S</a:t>
              </a:r>
            </a:p>
            <a:p>
              <a:pPr>
                <a:defRPr/>
              </a:pPr>
              <a:r>
                <a:rPr lang="en-US" sz="1000" b="1" dirty="0">
                  <a:solidFill>
                    <a:schemeClr val="tx2"/>
                  </a:solidFill>
                  <a:effectLst>
                    <a:outerShdw blurRad="38100" dist="38100" dir="2700000" algn="tl">
                      <a:srgbClr val="C0C0C0"/>
                    </a:outerShdw>
                  </a:effectLst>
                </a:rPr>
                <a:t>E</a:t>
              </a:r>
            </a:p>
            <a:p>
              <a:pPr>
                <a:defRPr/>
              </a:pPr>
              <a:endParaRPr lang="en-US" sz="1000" b="1" dirty="0">
                <a:solidFill>
                  <a:schemeClr val="tx2"/>
                </a:solidFill>
                <a:effectLst>
                  <a:outerShdw blurRad="38100" dist="38100" dir="2700000" algn="tl">
                    <a:srgbClr val="C0C0C0"/>
                  </a:outerShdw>
                </a:effectLst>
              </a:endParaRPr>
            </a:p>
            <a:p>
              <a:pPr>
                <a:defRPr/>
              </a:pPr>
              <a:r>
                <a:rPr lang="en-US" sz="1000" b="1" dirty="0">
                  <a:solidFill>
                    <a:schemeClr val="tx2"/>
                  </a:solidFill>
                  <a:effectLst>
                    <a:outerShdw blurRad="38100" dist="38100" dir="2700000" algn="tl">
                      <a:srgbClr val="C0C0C0"/>
                    </a:outerShdw>
                  </a:effectLst>
                </a:rPr>
                <a:t>A</a:t>
              </a:r>
              <a:endParaRPr lang="en-US" sz="900" dirty="0">
                <a:solidFill>
                  <a:schemeClr val="tx2"/>
                </a:solidFill>
                <a:effectLst>
                  <a:outerShdw blurRad="38100" dist="38100" dir="2700000" algn="tl">
                    <a:srgbClr val="C0C0C0"/>
                  </a:outerShdw>
                </a:effectLst>
              </a:endParaRPr>
            </a:p>
          </p:txBody>
        </p:sp>
      </p:grpSp>
      <p:sp>
        <p:nvSpPr>
          <p:cNvPr id="20" name="Line 4"/>
          <p:cNvSpPr>
            <a:spLocks noChangeShapeType="1"/>
          </p:cNvSpPr>
          <p:nvPr/>
        </p:nvSpPr>
        <p:spPr bwMode="auto">
          <a:xfrm>
            <a:off x="7315200" y="2057400"/>
            <a:ext cx="0" cy="1828800"/>
          </a:xfrm>
          <a:prstGeom prst="line">
            <a:avLst/>
          </a:prstGeom>
          <a:noFill/>
          <a:ln w="38100">
            <a:solidFill>
              <a:srgbClr val="FF6600"/>
            </a:solidFill>
            <a:round/>
            <a:headEnd type="none" w="sm" len="sm"/>
            <a:tailEnd type="none" w="sm" len="sm"/>
          </a:ln>
        </p:spPr>
        <p:txBody>
          <a:bodyPr wrap="none" anchor="ctr"/>
          <a:lstStyle/>
          <a:p>
            <a:endParaRPr lang="en-US">
              <a:solidFill>
                <a:schemeClr val="tx2"/>
              </a:solidFill>
            </a:endParaRPr>
          </a:p>
        </p:txBody>
      </p:sp>
      <p:sp>
        <p:nvSpPr>
          <p:cNvPr id="21" name="Line 7"/>
          <p:cNvSpPr>
            <a:spLocks noChangeShapeType="1"/>
          </p:cNvSpPr>
          <p:nvPr/>
        </p:nvSpPr>
        <p:spPr bwMode="auto">
          <a:xfrm>
            <a:off x="6435898" y="2057400"/>
            <a:ext cx="879302" cy="0"/>
          </a:xfrm>
          <a:prstGeom prst="line">
            <a:avLst/>
          </a:prstGeom>
          <a:noFill/>
          <a:ln w="38100">
            <a:solidFill>
              <a:srgbClr val="FF6600"/>
            </a:solidFill>
            <a:round/>
            <a:headEnd type="none" w="sm" len="sm"/>
            <a:tailEnd type="none" w="sm" len="sm"/>
          </a:ln>
        </p:spPr>
        <p:txBody>
          <a:bodyPr wrap="none" anchor="ctr"/>
          <a:lstStyle/>
          <a:p>
            <a:endParaRPr lang="en-US">
              <a:solidFill>
                <a:schemeClr val="tx2"/>
              </a:solidFill>
            </a:endParaRPr>
          </a:p>
        </p:txBody>
      </p:sp>
      <p:sp>
        <p:nvSpPr>
          <p:cNvPr id="22" name="Line 7"/>
          <p:cNvSpPr>
            <a:spLocks noChangeShapeType="1"/>
          </p:cNvSpPr>
          <p:nvPr/>
        </p:nvSpPr>
        <p:spPr bwMode="auto">
          <a:xfrm>
            <a:off x="6435898" y="3886200"/>
            <a:ext cx="879302" cy="0"/>
          </a:xfrm>
          <a:prstGeom prst="line">
            <a:avLst/>
          </a:prstGeom>
          <a:noFill/>
          <a:ln w="38100">
            <a:solidFill>
              <a:srgbClr val="FF6600"/>
            </a:solidFill>
            <a:round/>
            <a:headEnd type="none" w="sm" len="sm"/>
            <a:tailEnd type="none" w="sm" len="sm"/>
          </a:ln>
        </p:spPr>
        <p:txBody>
          <a:bodyPr wrap="none" anchor="ctr"/>
          <a:lstStyle/>
          <a:p>
            <a:endParaRPr lang="en-US">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2133600"/>
            <a:ext cx="1676400" cy="1676400"/>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751027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15</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INSTITUTE CARGO CLAUSE</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RISK EXCLUDED</a:t>
            </a:r>
            <a:endParaRPr lang="en-US" dirty="0">
              <a:latin typeface="Arial" pitchFamily="34" charset="0"/>
              <a:cs typeface="Arial" pitchFamily="34" charset="0"/>
            </a:endParaRPr>
          </a:p>
        </p:txBody>
      </p:sp>
      <p:sp>
        <p:nvSpPr>
          <p:cNvPr id="8" name="Rectangle 3"/>
          <p:cNvSpPr>
            <a:spLocks noGrp="1" noChangeArrowheads="1"/>
          </p:cNvSpPr>
          <p:nvPr>
            <p:ph type="body" sz="quarter" idx="14"/>
          </p:nvPr>
        </p:nvSpPr>
        <p:spPr>
          <a:xfrm>
            <a:off x="457200" y="1682750"/>
            <a:ext cx="7629525" cy="4378325"/>
          </a:xfrm>
          <a:prstGeom prst="rect">
            <a:avLst/>
          </a:prstGeom>
        </p:spPr>
        <p:txBody>
          <a:bodyPr>
            <a:noAutofit/>
          </a:bodyPr>
          <a:lstStyle/>
          <a:p>
            <a:r>
              <a:rPr lang="en-US" sz="1400" b="1" dirty="0">
                <a:solidFill>
                  <a:srgbClr val="C21C1D"/>
                </a:solidFill>
                <a:latin typeface="Arial" pitchFamily="34" charset="0"/>
                <a:cs typeface="Arial" pitchFamily="34" charset="0"/>
              </a:rPr>
              <a:t>Exclusions:</a:t>
            </a:r>
          </a:p>
          <a:p>
            <a:pPr>
              <a:buNone/>
            </a:pPr>
            <a:endParaRPr lang="en-US" sz="1400" b="1"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Willful misconduct of the assured</a:t>
            </a:r>
          </a:p>
          <a:p>
            <a:pPr lvl="1">
              <a:lnSpc>
                <a:spcPct val="80000"/>
              </a:lnSpc>
              <a:buClr>
                <a:schemeClr val="accent3"/>
              </a:buClr>
              <a:defRPr/>
            </a:pPr>
            <a:r>
              <a:rPr lang="en-US" sz="1400" dirty="0">
                <a:solidFill>
                  <a:srgbClr val="C21C1D"/>
                </a:solidFill>
                <a:latin typeface="Arial" pitchFamily="34" charset="0"/>
                <a:cs typeface="Arial" pitchFamily="34" charset="0"/>
              </a:rPr>
              <a:t>Ordinary leakage, ordinary loss in weight or volume, ordinary wear and tear </a:t>
            </a:r>
          </a:p>
          <a:p>
            <a:pPr lvl="1">
              <a:lnSpc>
                <a:spcPct val="80000"/>
              </a:lnSpc>
              <a:buClr>
                <a:schemeClr val="accent3"/>
              </a:buClr>
              <a:defRPr/>
            </a:pPr>
            <a:r>
              <a:rPr lang="en-US" sz="1400" dirty="0">
                <a:solidFill>
                  <a:srgbClr val="C21C1D"/>
                </a:solidFill>
                <a:latin typeface="Arial" pitchFamily="34" charset="0"/>
                <a:cs typeface="Arial" pitchFamily="34" charset="0"/>
              </a:rPr>
              <a:t>Loss, damage or expense caused by insufficiency or unsuitability of packing</a:t>
            </a:r>
          </a:p>
          <a:p>
            <a:pPr lvl="1">
              <a:lnSpc>
                <a:spcPct val="80000"/>
              </a:lnSpc>
              <a:buClr>
                <a:schemeClr val="accent3"/>
              </a:buClr>
              <a:defRPr/>
            </a:pPr>
            <a:r>
              <a:rPr lang="en-US" sz="1400" dirty="0">
                <a:solidFill>
                  <a:srgbClr val="C21C1D"/>
                </a:solidFill>
                <a:latin typeface="Arial" pitchFamily="34" charset="0"/>
                <a:cs typeface="Arial" pitchFamily="34" charset="0"/>
              </a:rPr>
              <a:t>loss damage or expense caused by inherent vice</a:t>
            </a:r>
          </a:p>
          <a:p>
            <a:pPr lvl="1">
              <a:lnSpc>
                <a:spcPct val="80000"/>
              </a:lnSpc>
              <a:buClr>
                <a:schemeClr val="accent3"/>
              </a:buClr>
              <a:defRPr/>
            </a:pPr>
            <a:r>
              <a:rPr lang="en-US" sz="1400" dirty="0">
                <a:solidFill>
                  <a:srgbClr val="C21C1D"/>
                </a:solidFill>
                <a:latin typeface="Arial" pitchFamily="34" charset="0"/>
                <a:cs typeface="Arial" pitchFamily="34" charset="0"/>
              </a:rPr>
              <a:t>loss damage or expense caused by delay, even though the delay be caused by a risk insured against</a:t>
            </a:r>
          </a:p>
          <a:p>
            <a:pPr lvl="1">
              <a:lnSpc>
                <a:spcPct val="80000"/>
              </a:lnSpc>
              <a:buClr>
                <a:schemeClr val="accent3"/>
              </a:buClr>
              <a:defRPr/>
            </a:pPr>
            <a:r>
              <a:rPr lang="en-US" sz="1400" dirty="0">
                <a:solidFill>
                  <a:srgbClr val="C21C1D"/>
                </a:solidFill>
                <a:latin typeface="Arial" pitchFamily="34" charset="0"/>
                <a:cs typeface="Arial" pitchFamily="34" charset="0"/>
              </a:rPr>
              <a:t>loss damage or expense caused by insolvency or financial default of the owners managers charterers or operators of the vessel</a:t>
            </a:r>
          </a:p>
          <a:p>
            <a:pPr lvl="1">
              <a:lnSpc>
                <a:spcPct val="80000"/>
              </a:lnSpc>
              <a:buClr>
                <a:schemeClr val="accent3"/>
              </a:buClr>
              <a:defRPr/>
            </a:pPr>
            <a:r>
              <a:rPr lang="en-US" sz="1400" dirty="0">
                <a:solidFill>
                  <a:srgbClr val="C21C1D"/>
                </a:solidFill>
                <a:latin typeface="Arial" pitchFamily="34" charset="0"/>
                <a:cs typeface="Arial" pitchFamily="34" charset="0"/>
              </a:rPr>
              <a:t>deliberate damage to or deliberate destruction of the subject-matter insured or any part thereof by the wrongful act of any person (Covered in ICC A)</a:t>
            </a:r>
          </a:p>
          <a:p>
            <a:pPr lvl="1">
              <a:lnSpc>
                <a:spcPct val="80000"/>
              </a:lnSpc>
              <a:buClr>
                <a:schemeClr val="accent3"/>
              </a:buClr>
              <a:defRPr/>
            </a:pPr>
            <a:r>
              <a:rPr lang="en-US" sz="1400" dirty="0">
                <a:solidFill>
                  <a:srgbClr val="C21C1D"/>
                </a:solidFill>
                <a:latin typeface="Arial" pitchFamily="34" charset="0"/>
                <a:cs typeface="Arial" pitchFamily="34" charset="0"/>
              </a:rPr>
              <a:t>War &amp; SRCC (Can be added to all  ICC clauses)</a:t>
            </a:r>
          </a:p>
          <a:p>
            <a:pPr eaLnBrk="1" hangingPunct="1">
              <a:lnSpc>
                <a:spcPct val="90000"/>
              </a:lnSpc>
            </a:pPr>
            <a:endParaRPr lang="en-US" sz="1400" dirty="0" smtClean="0">
              <a:solidFill>
                <a:srgbClr val="C21C1D"/>
              </a:solidFill>
              <a:latin typeface="Arial" pitchFamily="34" charset="0"/>
              <a:cs typeface="Arial" pitchFamily="34" charset="0"/>
            </a:endParaRPr>
          </a:p>
          <a:p>
            <a:r>
              <a:rPr lang="en-US" sz="1400" dirty="0">
                <a:solidFill>
                  <a:srgbClr val="C21C1D"/>
                </a:solidFill>
                <a:latin typeface="Arial" pitchFamily="34" charset="0"/>
                <a:cs typeface="Arial" pitchFamily="34" charset="0"/>
              </a:rPr>
              <a:t>Cover is subject to Institute Classification Clause (Vessel) and  International Safety Management (Cargo ISM)Clause</a:t>
            </a:r>
          </a:p>
          <a:p>
            <a:pPr marL="0" indent="0" eaLnBrk="1" hangingPunct="1">
              <a:lnSpc>
                <a:spcPct val="90000"/>
              </a:lnSpc>
              <a:buNone/>
            </a:pPr>
            <a:endParaRPr lang="en-US" sz="1400" dirty="0" smtClean="0">
              <a:solidFill>
                <a:srgbClr val="C21C1D"/>
              </a:solidFill>
              <a:latin typeface="Arial" pitchFamily="34" charset="0"/>
              <a:cs typeface="Arial" pitchFamily="34" charset="0"/>
            </a:endParaRPr>
          </a:p>
          <a:p>
            <a:pPr marL="0" indent="0">
              <a:lnSpc>
                <a:spcPct val="90000"/>
              </a:lnSpc>
              <a:buNone/>
            </a:pPr>
            <a:r>
              <a:rPr lang="en-US" sz="1400" b="1" dirty="0" smtClean="0">
                <a:solidFill>
                  <a:srgbClr val="C21C1D"/>
                </a:solidFill>
                <a:latin typeface="Arial" pitchFamily="34" charset="0"/>
                <a:cs typeface="Arial" pitchFamily="34" charset="0"/>
              </a:rPr>
              <a:t>Institute Classification </a:t>
            </a:r>
            <a:r>
              <a:rPr lang="en-US" sz="1400" b="1" dirty="0">
                <a:solidFill>
                  <a:srgbClr val="C21C1D"/>
                </a:solidFill>
                <a:latin typeface="Arial" pitchFamily="34" charset="0"/>
                <a:cs typeface="Arial" pitchFamily="34" charset="0"/>
              </a:rPr>
              <a:t>clause</a:t>
            </a:r>
            <a:r>
              <a:rPr lang="en-US" sz="1400" b="1" dirty="0" smtClean="0">
                <a:solidFill>
                  <a:srgbClr val="C21C1D"/>
                </a:solidFill>
                <a:latin typeface="Arial" pitchFamily="34" charset="0"/>
                <a:cs typeface="Arial" pitchFamily="34" charset="0"/>
              </a:rPr>
              <a:t>:</a:t>
            </a:r>
          </a:p>
          <a:p>
            <a:pPr lvl="1">
              <a:lnSpc>
                <a:spcPct val="80000"/>
              </a:lnSpc>
              <a:buClr>
                <a:schemeClr val="accent3"/>
              </a:buClr>
              <a:defRPr/>
            </a:pPr>
            <a:r>
              <a:rPr lang="en-US" sz="1400" dirty="0">
                <a:solidFill>
                  <a:srgbClr val="C21C1D"/>
                </a:solidFill>
                <a:latin typeface="Arial" pitchFamily="34" charset="0"/>
                <a:cs typeface="Arial" pitchFamily="34" charset="0"/>
              </a:rPr>
              <a:t>Bulk/ combination: 10yrs; Liner: 25yrs; Container liner: 30yrs; Other:15yrs; </a:t>
            </a:r>
          </a:p>
          <a:p>
            <a:pPr lvl="1">
              <a:lnSpc>
                <a:spcPct val="80000"/>
              </a:lnSpc>
              <a:buClr>
                <a:schemeClr val="accent3"/>
              </a:buClr>
              <a:defRPr/>
            </a:pPr>
            <a:r>
              <a:rPr lang="en-US" sz="1400" dirty="0">
                <a:solidFill>
                  <a:srgbClr val="C21C1D"/>
                </a:solidFill>
                <a:latin typeface="Arial" pitchFamily="34" charset="0"/>
                <a:cs typeface="Arial" pitchFamily="34" charset="0"/>
              </a:rPr>
              <a:t>Clause doesn’t apply to craft in supplementary operations;</a:t>
            </a:r>
          </a:p>
          <a:p>
            <a:pPr lvl="1">
              <a:lnSpc>
                <a:spcPct val="80000"/>
              </a:lnSpc>
              <a:buClr>
                <a:schemeClr val="accent3"/>
              </a:buClr>
              <a:defRPr/>
            </a:pPr>
            <a:r>
              <a:rPr lang="en-US" sz="1400" dirty="0">
                <a:solidFill>
                  <a:srgbClr val="C21C1D"/>
                </a:solidFill>
                <a:latin typeface="Arial" pitchFamily="34" charset="0"/>
                <a:cs typeface="Arial" pitchFamily="34" charset="0"/>
              </a:rPr>
              <a:t>Held covered if not classed or not of steel construct&amp; mechanically self propelled. </a:t>
            </a:r>
          </a:p>
          <a:p>
            <a:pPr marL="0" indent="0" eaLnBrk="1" hangingPunct="1">
              <a:lnSpc>
                <a:spcPct val="90000"/>
              </a:lnSpc>
              <a:buNone/>
            </a:pPr>
            <a:endParaRPr lang="en-US" sz="1200" dirty="0" smtClean="0">
              <a:solidFill>
                <a:srgbClr val="C21C1D"/>
              </a:solidFill>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0" y="1371600"/>
            <a:ext cx="1447800" cy="1447800"/>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344025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16</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GENERAL AVERAGE &amp; SALVAGE CHARGES</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PAYABLE UNDER MARINE INSURANCE POLICY </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p:txBody>
          <a:bodyPr/>
          <a:lstStyle/>
          <a:p>
            <a:pPr lvl="1">
              <a:lnSpc>
                <a:spcPct val="80000"/>
              </a:lnSpc>
              <a:buClr>
                <a:schemeClr val="accent3"/>
              </a:buClr>
              <a:defRPr/>
            </a:pPr>
            <a:r>
              <a:rPr lang="en-US" sz="1400" dirty="0">
                <a:solidFill>
                  <a:srgbClr val="C21C1D"/>
                </a:solidFill>
                <a:latin typeface="Arial" pitchFamily="34" charset="0"/>
                <a:cs typeface="Arial" pitchFamily="34" charset="0"/>
              </a:rPr>
              <a:t>Extraordinary, Voluntary, Intentional Loss suffered to save common adventure   </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Sue&amp; </a:t>
            </a:r>
            <a:r>
              <a:rPr lang="en-US" sz="1400" dirty="0" err="1">
                <a:solidFill>
                  <a:srgbClr val="C21C1D"/>
                </a:solidFill>
                <a:latin typeface="Arial" pitchFamily="34" charset="0"/>
                <a:cs typeface="Arial" pitchFamily="34" charset="0"/>
              </a:rPr>
              <a:t>Labour</a:t>
            </a:r>
            <a:r>
              <a:rPr lang="en-US" sz="1400" dirty="0">
                <a:solidFill>
                  <a:srgbClr val="C21C1D"/>
                </a:solidFill>
                <a:latin typeface="Arial" pitchFamily="34" charset="0"/>
                <a:cs typeface="Arial" pitchFamily="34" charset="0"/>
              </a:rPr>
              <a:t> / Forwarding expenses/ cost incurred to prevent or minimize loss in an general average event, may be paid in addition to total loss</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All interests (even who lost) will contribute to the GA fund in proportion of their contributory value (destination port)</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Whereas salvage charges payable are contributed for at the port of refuge otherwise it is similar to GA</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GA is settled as per  York Antwerp rules  2004 by qualified Average adjuster</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Cargo interests will contribute on Invoice value of cargo</a:t>
            </a:r>
          </a:p>
          <a:p>
            <a:pPr marL="0" indent="0">
              <a:buNone/>
            </a:pPr>
            <a:endParaRPr lang="en-US" sz="1200" dirty="0">
              <a:solidFill>
                <a:srgbClr val="C00000"/>
              </a:solidFill>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7418" y="4419600"/>
            <a:ext cx="2264557" cy="1704975"/>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751027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17</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BOTH TO BLAME COLLISSION LIABILITY CLAUSE </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a:latin typeface="Arial" pitchFamily="34" charset="0"/>
                <a:cs typeface="Arial" pitchFamily="34" charset="0"/>
              </a:rPr>
              <a:t>PAYABLE UNDER MARINE INSURANCE POLICY </a:t>
            </a:r>
          </a:p>
        </p:txBody>
      </p:sp>
      <p:sp>
        <p:nvSpPr>
          <p:cNvPr id="5" name="Text Placeholder 4"/>
          <p:cNvSpPr>
            <a:spLocks noGrp="1"/>
          </p:cNvSpPr>
          <p:nvPr>
            <p:ph type="body" sz="quarter" idx="14"/>
          </p:nvPr>
        </p:nvSpPr>
        <p:spPr/>
        <p:txBody>
          <a:bodyPr/>
          <a:lstStyle/>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Two cargo vessels A  and   B collide </a:t>
            </a:r>
            <a:r>
              <a:rPr lang="en-US" sz="1400" dirty="0" smtClean="0">
                <a:solidFill>
                  <a:srgbClr val="C21C1D"/>
                </a:solidFill>
                <a:latin typeface="Arial" pitchFamily="34" charset="0"/>
                <a:cs typeface="Arial" pitchFamily="34" charset="0"/>
              </a:rPr>
              <a:t>where Responsibility </a:t>
            </a:r>
            <a:r>
              <a:rPr lang="en-US" sz="1400" dirty="0">
                <a:solidFill>
                  <a:srgbClr val="C21C1D"/>
                </a:solidFill>
                <a:latin typeface="Arial" pitchFamily="34" charset="0"/>
                <a:cs typeface="Arial" pitchFamily="34" charset="0"/>
              </a:rPr>
              <a:t>for blame- A is 60% and B is 40%</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Cargo owner of vessel A suffer damage of  $ 40000</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Cargo owner of vessel A claims from his insurer under ICC and his rights against vessel B are subrogated to Insurer</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The insurer of cargo owner of vessel A peruse recovery of $40000 from vessel B </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Vessel B could proceed recovery of 60% against vessel A and recovers $24000</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But the vessel A is not responsible for this loss as per contract of carriage and therefore proceed to recover this amount $24000 from the cargo owner </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As per clause 3 of ICC, the insurer accepts this liability of $24000 being</a:t>
            </a:r>
          </a:p>
          <a:p>
            <a:pPr marL="0" lvl="1" indent="0">
              <a:lnSpc>
                <a:spcPct val="80000"/>
              </a:lnSpc>
              <a:buClr>
                <a:schemeClr val="accent3"/>
              </a:buClr>
              <a:buNone/>
              <a:defRPr/>
            </a:pPr>
            <a:r>
              <a:rPr lang="en-US" sz="1400" dirty="0">
                <a:solidFill>
                  <a:srgbClr val="C21C1D"/>
                </a:solidFill>
                <a:latin typeface="Arial" pitchFamily="34" charset="0"/>
                <a:cs typeface="Arial" pitchFamily="34" charset="0"/>
              </a:rPr>
              <a:t> </a:t>
            </a:r>
            <a:r>
              <a:rPr lang="en-US" sz="1400" dirty="0" smtClean="0">
                <a:solidFill>
                  <a:srgbClr val="C21C1D"/>
                </a:solidFill>
                <a:latin typeface="Arial" pitchFamily="34" charset="0"/>
                <a:cs typeface="Arial" pitchFamily="34" charset="0"/>
              </a:rPr>
              <a:t>   60</a:t>
            </a:r>
            <a:r>
              <a:rPr lang="en-US" sz="1400" dirty="0">
                <a:solidFill>
                  <a:srgbClr val="C21C1D"/>
                </a:solidFill>
                <a:latin typeface="Arial" pitchFamily="34" charset="0"/>
                <a:cs typeface="Arial" pitchFamily="34" charset="0"/>
              </a:rPr>
              <a:t>% of the loss and reimburses the insured.</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The net liability of Insurer of Cargo owner of vessel A comes to $24000</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Under U S Laws, when two vessels collide, the cargo owner is entitled to </a:t>
            </a:r>
          </a:p>
          <a:p>
            <a:pPr marL="0" lvl="1" indent="0">
              <a:lnSpc>
                <a:spcPct val="80000"/>
              </a:lnSpc>
              <a:buClr>
                <a:schemeClr val="accent3"/>
              </a:buClr>
              <a:buNone/>
              <a:defRPr/>
            </a:pPr>
            <a:r>
              <a:rPr lang="en-US" sz="1400" dirty="0">
                <a:solidFill>
                  <a:srgbClr val="C21C1D"/>
                </a:solidFill>
                <a:latin typeface="Arial" pitchFamily="34" charset="0"/>
                <a:cs typeface="Arial" pitchFamily="34" charset="0"/>
              </a:rPr>
              <a:t> </a:t>
            </a:r>
            <a:r>
              <a:rPr lang="en-US" sz="1400" dirty="0" smtClean="0">
                <a:solidFill>
                  <a:srgbClr val="C21C1D"/>
                </a:solidFill>
                <a:latin typeface="Arial" pitchFamily="34" charset="0"/>
                <a:cs typeface="Arial" pitchFamily="34" charset="0"/>
              </a:rPr>
              <a:t>   </a:t>
            </a:r>
            <a:r>
              <a:rPr lang="en-US" sz="1400" dirty="0">
                <a:solidFill>
                  <a:srgbClr val="C21C1D"/>
                </a:solidFill>
                <a:latin typeface="Arial" pitchFamily="34" charset="0"/>
                <a:cs typeface="Arial" pitchFamily="34" charset="0"/>
              </a:rPr>
              <a:t>claim from either vessel IN FULL, unless a clause in his contract of </a:t>
            </a:r>
          </a:p>
          <a:p>
            <a:pPr marL="0" lvl="1" indent="0">
              <a:lnSpc>
                <a:spcPct val="80000"/>
              </a:lnSpc>
              <a:buClr>
                <a:schemeClr val="accent3"/>
              </a:buClr>
              <a:buNone/>
              <a:defRPr/>
            </a:pPr>
            <a:r>
              <a:rPr lang="en-US" sz="1400" dirty="0" smtClean="0">
                <a:solidFill>
                  <a:srgbClr val="C21C1D"/>
                </a:solidFill>
                <a:latin typeface="Arial" pitchFamily="34" charset="0"/>
                <a:cs typeface="Arial" pitchFamily="34" charset="0"/>
              </a:rPr>
              <a:t>    </a:t>
            </a:r>
            <a:r>
              <a:rPr lang="en-US" sz="1400" dirty="0" err="1">
                <a:solidFill>
                  <a:srgbClr val="C21C1D"/>
                </a:solidFill>
                <a:latin typeface="Arial" pitchFamily="34" charset="0"/>
                <a:cs typeface="Arial" pitchFamily="34" charset="0"/>
              </a:rPr>
              <a:t>affreightment</a:t>
            </a:r>
            <a:r>
              <a:rPr lang="en-US" sz="1400" dirty="0">
                <a:solidFill>
                  <a:srgbClr val="C21C1D"/>
                </a:solidFill>
                <a:latin typeface="Arial" pitchFamily="34" charset="0"/>
                <a:cs typeface="Arial" pitchFamily="34" charset="0"/>
              </a:rPr>
              <a:t> prohibits from recovering from the cargo carrying vessel</a:t>
            </a:r>
            <a:r>
              <a:rPr lang="en-US" sz="1200" dirty="0">
                <a:solidFill>
                  <a:srgbClr val="C21C1D"/>
                </a:solidFill>
                <a:latin typeface="Arial" pitchFamily="34" charset="0"/>
                <a:cs typeface="Arial" pitchFamily="34" charset="0"/>
              </a:rPr>
              <a:t>.</a:t>
            </a:r>
          </a:p>
          <a:p>
            <a:pPr marL="0" indent="0">
              <a:buNone/>
            </a:pPr>
            <a:endParaRPr lang="en-US" sz="1200" dirty="0">
              <a:solidFill>
                <a:srgbClr val="C21C1D"/>
              </a:solidFill>
              <a:latin typeface="Arial" pitchFamily="34" charset="0"/>
              <a:cs typeface="Arial" pitchFamily="34" charset="0"/>
            </a:endParaRPr>
          </a:p>
        </p:txBody>
      </p:sp>
      <p:pic>
        <p:nvPicPr>
          <p:cNvPr id="8" name="Content Placeholder 15"/>
          <p:cNvPicPr>
            <a:picLocks noChangeAspect="1"/>
          </p:cNvPicPr>
          <p:nvPr/>
        </p:nvPicPr>
        <p:blipFill>
          <a:blip r:embed="rId2" cstate="print"/>
          <a:stretch>
            <a:fillRect/>
          </a:stretch>
        </p:blipFill>
        <p:spPr>
          <a:xfrm>
            <a:off x="6498115" y="4800600"/>
            <a:ext cx="1883885" cy="1371600"/>
          </a:xfrm>
          <a:prstGeom prst="rect">
            <a:avLst/>
          </a:prstGeom>
          <a:noFill/>
          <a:ln w="28575" cap="rnd">
            <a:noFill/>
          </a:ln>
          <a:effectLst>
            <a:glow rad="228600">
              <a:schemeClr val="accent2">
                <a:satMod val="175000"/>
                <a:alpha val="40000"/>
              </a:schemeClr>
            </a:glow>
            <a:outerShdw blurRad="50000" algn="tl" rotWithShape="0">
              <a:srgbClr val="000000">
                <a:alpha val="41000"/>
              </a:srgbClr>
            </a:outerShdw>
          </a:effectLst>
        </p:spPr>
      </p:pic>
    </p:spTree>
    <p:extLst>
      <p:ext uri="{BB962C8B-B14F-4D97-AF65-F5344CB8AC3E}">
        <p14:creationId xmlns:p14="http://schemas.microsoft.com/office/powerpoint/2010/main" val="751027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18</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INSTITUTE CARGO CLAUSE</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DURATION CLAUSE</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47663" y="1682750"/>
            <a:ext cx="8339137" cy="4378325"/>
          </a:xfrm>
        </p:spPr>
        <p:txBody>
          <a:bodyPr/>
          <a:lstStyle/>
          <a:p>
            <a:pPr marL="0" indent="0">
              <a:lnSpc>
                <a:spcPct val="80000"/>
              </a:lnSpc>
              <a:buClr>
                <a:schemeClr val="accent3"/>
              </a:buClr>
              <a:buNone/>
              <a:defRPr/>
            </a:pPr>
            <a:r>
              <a:rPr lang="en-US" sz="1400" dirty="0">
                <a:solidFill>
                  <a:srgbClr val="C21C1D"/>
                </a:solidFill>
                <a:latin typeface="Arial" pitchFamily="34" charset="0"/>
                <a:cs typeface="Arial" pitchFamily="34" charset="0"/>
              </a:rPr>
              <a:t>Insurance attaches from time goods </a:t>
            </a:r>
            <a:r>
              <a:rPr lang="en-US" sz="1400" b="1" u="sng" dirty="0">
                <a:solidFill>
                  <a:srgbClr val="C21C1D"/>
                </a:solidFill>
                <a:latin typeface="Arial" pitchFamily="34" charset="0"/>
                <a:cs typeface="Arial" pitchFamily="34" charset="0"/>
              </a:rPr>
              <a:t>leave the warehouse </a:t>
            </a:r>
            <a:r>
              <a:rPr lang="en-US" sz="1400" b="1" u="sng" dirty="0" smtClean="0">
                <a:solidFill>
                  <a:srgbClr val="C21C1D"/>
                </a:solidFill>
                <a:latin typeface="Arial" pitchFamily="34" charset="0"/>
                <a:cs typeface="Arial" pitchFamily="34" charset="0"/>
              </a:rPr>
              <a:t> </a:t>
            </a:r>
            <a:r>
              <a:rPr lang="en-US" sz="1400" dirty="0">
                <a:solidFill>
                  <a:srgbClr val="C21C1D"/>
                </a:solidFill>
                <a:latin typeface="Arial" pitchFamily="34" charset="0"/>
                <a:cs typeface="Arial" pitchFamily="34" charset="0"/>
              </a:rPr>
              <a:t>(( </a:t>
            </a:r>
            <a:r>
              <a:rPr lang="en-US" sz="1400" b="1" dirty="0">
                <a:solidFill>
                  <a:srgbClr val="C21C1D"/>
                </a:solidFill>
                <a:latin typeface="Arial" pitchFamily="34" charset="0"/>
                <a:cs typeface="Arial" pitchFamily="34" charset="0"/>
              </a:rPr>
              <a:t>2009 clauses</a:t>
            </a:r>
            <a:r>
              <a:rPr lang="en-US" sz="1400" dirty="0">
                <a:solidFill>
                  <a:srgbClr val="C21C1D"/>
                </a:solidFill>
                <a:latin typeface="Arial" pitchFamily="34" charset="0"/>
                <a:cs typeface="Arial" pitchFamily="34" charset="0"/>
              </a:rPr>
              <a:t>: subject matter insured is first moved  in the warehouse or at the place of storage (at a place named in the contract of insurance) for the purpose of the immediate loading into or onto the carrying vehicle or other conveyance)) for commencement of transit,</a:t>
            </a:r>
          </a:p>
          <a:p>
            <a:pPr marL="274320" indent="-274320" fontAlgn="auto">
              <a:lnSpc>
                <a:spcPct val="80000"/>
              </a:lnSpc>
              <a:spcAft>
                <a:spcPts val="0"/>
              </a:spcAft>
              <a:buClr>
                <a:schemeClr val="accent3"/>
              </a:buClr>
              <a:buNone/>
              <a:defRPr/>
            </a:pPr>
            <a:endParaRPr lang="en-US" sz="1400" dirty="0">
              <a:solidFill>
                <a:srgbClr val="C21C1D"/>
              </a:solidFill>
              <a:latin typeface="Arial" pitchFamily="34" charset="0"/>
              <a:cs typeface="Arial" pitchFamily="34" charset="0"/>
            </a:endParaRPr>
          </a:p>
          <a:p>
            <a:pPr marL="0" indent="0" fontAlgn="auto">
              <a:lnSpc>
                <a:spcPct val="80000"/>
              </a:lnSpc>
              <a:spcAft>
                <a:spcPts val="0"/>
              </a:spcAft>
              <a:buClr>
                <a:schemeClr val="accent3"/>
              </a:buClr>
              <a:buNone/>
              <a:defRPr/>
            </a:pPr>
            <a:r>
              <a:rPr lang="en-US" sz="1400" dirty="0">
                <a:solidFill>
                  <a:srgbClr val="C21C1D"/>
                </a:solidFill>
                <a:latin typeface="Arial" pitchFamily="34" charset="0"/>
                <a:cs typeface="Arial" pitchFamily="34" charset="0"/>
              </a:rPr>
              <a:t>Continues during ordinary course of transit, and, terminates on completion of unloading, </a:t>
            </a:r>
            <a:r>
              <a:rPr lang="en-US" sz="1400" dirty="0" smtClean="0">
                <a:solidFill>
                  <a:srgbClr val="C21C1D"/>
                </a:solidFill>
                <a:latin typeface="Arial" pitchFamily="34" charset="0"/>
                <a:cs typeface="Arial" pitchFamily="34" charset="0"/>
              </a:rPr>
              <a:t>either</a:t>
            </a:r>
          </a:p>
          <a:p>
            <a:pPr marL="0" indent="0" fontAlgn="auto">
              <a:lnSpc>
                <a:spcPct val="80000"/>
              </a:lnSpc>
              <a:spcAft>
                <a:spcPts val="0"/>
              </a:spcAft>
              <a:buClr>
                <a:schemeClr val="accent3"/>
              </a:buClr>
              <a:buNone/>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on delivery at final warehouse or place of storage at destination</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on delivery to any other warehouse prior to or at the destination elected for storage/allocation/distribution or</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When the assured or their employees elect to use any carrying vehicle or other conveyance or any container for storage other than in the ordinary course of transit or</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On expiry of 60 days after discharge at final port of  discharge, whichever occurs first </a:t>
            </a:r>
            <a:endParaRPr lang="en-US" sz="1400" dirty="0" smtClean="0">
              <a:solidFill>
                <a:srgbClr val="C21C1D"/>
              </a:solidFill>
              <a:latin typeface="Arial" pitchFamily="34" charset="0"/>
              <a:cs typeface="Arial" pitchFamily="34" charset="0"/>
            </a:endParaRPr>
          </a:p>
          <a:p>
            <a:pPr marL="0" lvl="1" indent="0">
              <a:lnSpc>
                <a:spcPct val="80000"/>
              </a:lnSpc>
              <a:buClr>
                <a:schemeClr val="accent3"/>
              </a:buClr>
              <a:buNone/>
              <a:defRPr/>
            </a:pPr>
            <a:r>
              <a:rPr lang="en-US" sz="1400" dirty="0">
                <a:solidFill>
                  <a:srgbClr val="C21C1D"/>
                </a:solidFill>
                <a:latin typeface="Arial" pitchFamily="34" charset="0"/>
                <a:cs typeface="Arial" pitchFamily="34" charset="0"/>
              </a:rPr>
              <a:t> </a:t>
            </a:r>
            <a:r>
              <a:rPr lang="en-US" sz="1400" dirty="0" smtClean="0">
                <a:solidFill>
                  <a:srgbClr val="C21C1D"/>
                </a:solidFill>
                <a:latin typeface="Arial" pitchFamily="34" charset="0"/>
                <a:cs typeface="Arial" pitchFamily="34" charset="0"/>
              </a:rPr>
              <a:t>  </a:t>
            </a:r>
          </a:p>
          <a:p>
            <a:pPr marL="0" lvl="1" indent="0">
              <a:lnSpc>
                <a:spcPct val="80000"/>
              </a:lnSpc>
              <a:buClr>
                <a:schemeClr val="accent3"/>
              </a:buClr>
              <a:buNone/>
              <a:defRPr/>
            </a:pPr>
            <a:r>
              <a:rPr lang="en-US" sz="1400" dirty="0">
                <a:solidFill>
                  <a:srgbClr val="C21C1D"/>
                </a:solidFill>
                <a:latin typeface="Arial" pitchFamily="34" charset="0"/>
                <a:cs typeface="Arial" pitchFamily="34" charset="0"/>
              </a:rPr>
              <a:t> </a:t>
            </a:r>
            <a:r>
              <a:rPr lang="en-US" sz="1400" dirty="0" smtClean="0">
                <a:solidFill>
                  <a:srgbClr val="C21C1D"/>
                </a:solidFill>
                <a:latin typeface="Arial" pitchFamily="34" charset="0"/>
                <a:cs typeface="Arial" pitchFamily="34" charset="0"/>
              </a:rPr>
              <a:t>   (</a:t>
            </a:r>
            <a:r>
              <a:rPr lang="en-US" sz="1400" dirty="0">
                <a:solidFill>
                  <a:srgbClr val="C21C1D"/>
                </a:solidFill>
                <a:latin typeface="Arial" pitchFamily="34" charset="0"/>
                <a:cs typeface="Arial" pitchFamily="34" charset="0"/>
              </a:rPr>
              <a:t>30 days for ICC Air- all risk)</a:t>
            </a:r>
          </a:p>
          <a:p>
            <a:pPr marL="0" indent="0">
              <a:buNone/>
            </a:pPr>
            <a:endParaRPr lang="en-US" sz="1200" dirty="0">
              <a:solidFill>
                <a:srgbClr val="C21C1D"/>
              </a:solidFill>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4956" y="4953000"/>
            <a:ext cx="1224643" cy="12192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75102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19</a:t>
            </a:fld>
            <a:endParaRPr lang="it-IT" dirty="0"/>
          </a:p>
        </p:txBody>
      </p:sp>
      <p:sp>
        <p:nvSpPr>
          <p:cNvPr id="3" name="Title 2"/>
          <p:cNvSpPr>
            <a:spLocks noGrp="1"/>
          </p:cNvSpPr>
          <p:nvPr>
            <p:ph type="ctrTitle"/>
          </p:nvPr>
        </p:nvSpPr>
        <p:spPr>
          <a:xfrm>
            <a:off x="347300" y="396832"/>
            <a:ext cx="8386686" cy="374461"/>
          </a:xfrm>
        </p:spPr>
        <p:txBody>
          <a:bodyPr/>
          <a:lstStyle/>
          <a:p>
            <a:r>
              <a:rPr lang="en-GB" dirty="0">
                <a:solidFill>
                  <a:srgbClr val="C00000"/>
                </a:solidFill>
                <a:latin typeface="Arial" pitchFamily="34" charset="0"/>
                <a:cs typeface="Arial" pitchFamily="34" charset="0"/>
              </a:rPr>
              <a:t>INSTITUTE CARGO CLAUSE</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TERMINATION OF TRANSIT CLAUSE</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p:txBody>
          <a:bodyPr/>
          <a:lstStyle/>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If the contract of carriage is terminated at a port or place other than the destination named therein or</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The transit is otherwise terminated before unloading of the subject matter insured as provided for in Duration clause</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Then the insurance shall also terminate unless prompt notice is given to insurers and continuation of cover is requested when this insurance shall remain in force, subject an additional premium if required by the insurers, either</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Until the subject matter insured is sold and delivered at such port or place, or Unless otherwise specially agreed, until expiry of 60 days or</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If the s/m insured is forwarded within 60 days to the destination named in the contract of insurance or to any other destination, until terminated in accordance with the provisions of clause 8</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If the reason for termination is not insured peril then insurers are not liable to pay forwarding charges </a:t>
            </a:r>
          </a:p>
          <a:p>
            <a:pPr marL="0" indent="0">
              <a:buNone/>
            </a:pPr>
            <a:endParaRPr lang="en-US" sz="1200" dirty="0">
              <a:solidFill>
                <a:srgbClr val="C00000"/>
              </a:solidFill>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931046"/>
            <a:ext cx="3200400" cy="1241153"/>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751027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Marine Cargo Insurance                          Premium over the years </a:t>
            </a:r>
            <a:endParaRPr lang="en-US" sz="20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a:t>
            </a:r>
            <a:endParaRPr lang="en-US" sz="1100" dirty="0">
              <a:solidFill>
                <a:srgbClr val="C21B17"/>
              </a:solidFill>
              <a:latin typeface="Arial" pitchFamily="34" charset="0"/>
              <a:cs typeface="Arial" pitchFamily="34" charset="0"/>
            </a:endParaRPr>
          </a:p>
        </p:txBody>
      </p:sp>
      <p:sp>
        <p:nvSpPr>
          <p:cNvPr id="14" name="Striped Right Arrow 13"/>
          <p:cNvSpPr/>
          <p:nvPr/>
        </p:nvSpPr>
        <p:spPr>
          <a:xfrm>
            <a:off x="3733800" y="762000"/>
            <a:ext cx="6858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465A074-71B0-1C47-A455-7677837C124E}" type="slidenum">
              <a:rPr lang="it-IT" smtClean="0"/>
              <a:pPr/>
              <a:t>2</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rgbClr val="C21B17"/>
                </a:solidFill>
                <a:latin typeface="Arial" pitchFamily="34" charset="0"/>
                <a:cs typeface="Arial" pitchFamily="34" charset="0"/>
              </a:rPr>
              <a:t>Section</a:t>
            </a:r>
            <a:r>
              <a:rPr lang="en-US" sz="900" dirty="0" smtClean="0">
                <a:solidFill>
                  <a:srgbClr val="C21B17"/>
                </a:solidFill>
              </a:rPr>
              <a:t> 00</a:t>
            </a:r>
            <a:endParaRPr lang="en-IN" sz="900" dirty="0">
              <a:solidFill>
                <a:srgbClr val="C21B17"/>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6530119"/>
              </p:ext>
            </p:extLst>
          </p:nvPr>
        </p:nvGraphicFramePr>
        <p:xfrm>
          <a:off x="533400" y="2743200"/>
          <a:ext cx="7772399" cy="2514600"/>
        </p:xfrm>
        <a:graphic>
          <a:graphicData uri="http://schemas.openxmlformats.org/drawingml/2006/table">
            <a:tbl>
              <a:tblPr firstRow="1" bandRow="1">
                <a:tableStyleId>{BDBED569-4797-4DF1-A0F4-6AAB3CD982D8}</a:tableStyleId>
              </a:tblPr>
              <a:tblGrid>
                <a:gridCol w="1840832"/>
                <a:gridCol w="1977189"/>
                <a:gridCol w="1977189"/>
                <a:gridCol w="1977189"/>
              </a:tblGrid>
              <a:tr h="869381">
                <a:tc>
                  <a:txBody>
                    <a:bodyPr/>
                    <a:lstStyle/>
                    <a:p>
                      <a:pPr algn="ctr"/>
                      <a:r>
                        <a:rPr lang="en-US" sz="2000" dirty="0" smtClean="0"/>
                        <a:t>Premium in Cr.</a:t>
                      </a:r>
                      <a:endParaRPr lang="en-US" sz="2000" dirty="0">
                        <a:solidFill>
                          <a:srgbClr val="C21C1D"/>
                        </a:solidFill>
                      </a:endParaRPr>
                    </a:p>
                  </a:txBody>
                  <a:tcPr/>
                </a:tc>
                <a:tc>
                  <a:txBody>
                    <a:bodyPr/>
                    <a:lstStyle/>
                    <a:p>
                      <a:pPr algn="ctr"/>
                      <a:r>
                        <a:rPr lang="en-US" sz="2000" dirty="0" smtClean="0"/>
                        <a:t>CY 2017</a:t>
                      </a:r>
                      <a:endParaRPr lang="en-US" sz="2000" dirty="0">
                        <a:solidFill>
                          <a:srgbClr val="C21C1D"/>
                        </a:solidFill>
                      </a:endParaRPr>
                    </a:p>
                  </a:txBody>
                  <a:tcPr/>
                </a:tc>
                <a:tc>
                  <a:txBody>
                    <a:bodyPr/>
                    <a:lstStyle/>
                    <a:p>
                      <a:pPr algn="ctr"/>
                      <a:r>
                        <a:rPr lang="en-US" sz="2000" dirty="0" smtClean="0">
                          <a:solidFill>
                            <a:schemeClr val="tx1"/>
                          </a:solidFill>
                        </a:rPr>
                        <a:t>CY 2018</a:t>
                      </a:r>
                      <a:endParaRPr lang="en-US" sz="2000" dirty="0">
                        <a:solidFill>
                          <a:schemeClr val="tx1"/>
                        </a:solidFill>
                      </a:endParaRPr>
                    </a:p>
                  </a:txBody>
                  <a:tcPr/>
                </a:tc>
                <a:tc>
                  <a:txBody>
                    <a:bodyPr/>
                    <a:lstStyle/>
                    <a:p>
                      <a:pPr algn="ctr"/>
                      <a:r>
                        <a:rPr lang="en-US" sz="2000" dirty="0" smtClean="0">
                          <a:solidFill>
                            <a:schemeClr val="tx1"/>
                          </a:solidFill>
                        </a:rPr>
                        <a:t>YOY Growth </a:t>
                      </a:r>
                      <a:endParaRPr lang="en-US" sz="2000" dirty="0">
                        <a:solidFill>
                          <a:schemeClr val="tx1"/>
                        </a:solidFill>
                      </a:endParaRPr>
                    </a:p>
                  </a:txBody>
                  <a:tcPr/>
                </a:tc>
              </a:tr>
              <a:tr h="644552">
                <a:tc>
                  <a:txBody>
                    <a:bodyPr/>
                    <a:lstStyle/>
                    <a:p>
                      <a:pPr algn="ctr"/>
                      <a:r>
                        <a:rPr lang="en-US" sz="2000" dirty="0" smtClean="0"/>
                        <a:t>Industry Total</a:t>
                      </a:r>
                      <a:endParaRPr lang="en-US" sz="2000" dirty="0">
                        <a:solidFill>
                          <a:srgbClr val="C21C1D"/>
                        </a:solidFill>
                      </a:endParaRPr>
                    </a:p>
                  </a:txBody>
                  <a:tcPr/>
                </a:tc>
                <a:tc>
                  <a:txBody>
                    <a:bodyPr/>
                    <a:lstStyle/>
                    <a:p>
                      <a:pPr algn="ctr"/>
                      <a:r>
                        <a:rPr lang="en-US" sz="2000" dirty="0" smtClean="0">
                          <a:solidFill>
                            <a:schemeClr val="tx1"/>
                          </a:solidFill>
                        </a:rPr>
                        <a:t>1669</a:t>
                      </a:r>
                      <a:endParaRPr lang="en-US" sz="2000" dirty="0">
                        <a:solidFill>
                          <a:schemeClr val="tx1"/>
                        </a:solidFill>
                      </a:endParaRPr>
                    </a:p>
                  </a:txBody>
                  <a:tcPr/>
                </a:tc>
                <a:tc>
                  <a:txBody>
                    <a:bodyPr/>
                    <a:lstStyle/>
                    <a:p>
                      <a:pPr algn="ctr"/>
                      <a:r>
                        <a:rPr lang="en-US" sz="2000" dirty="0" smtClean="0">
                          <a:solidFill>
                            <a:schemeClr val="tx1"/>
                          </a:solidFill>
                        </a:rPr>
                        <a:t>1864</a:t>
                      </a:r>
                      <a:endParaRPr lang="en-US" sz="2000" dirty="0">
                        <a:solidFill>
                          <a:schemeClr val="tx1"/>
                        </a:solidFill>
                      </a:endParaRPr>
                    </a:p>
                  </a:txBody>
                  <a:tcPr/>
                </a:tc>
                <a:tc>
                  <a:txBody>
                    <a:bodyPr/>
                    <a:lstStyle/>
                    <a:p>
                      <a:pPr algn="ctr"/>
                      <a:r>
                        <a:rPr lang="en-US" sz="2000" dirty="0" smtClean="0">
                          <a:solidFill>
                            <a:schemeClr val="tx1"/>
                          </a:solidFill>
                        </a:rPr>
                        <a:t>11.7%</a:t>
                      </a:r>
                      <a:endParaRPr lang="en-US" sz="2000" dirty="0">
                        <a:solidFill>
                          <a:schemeClr val="tx1"/>
                        </a:solidFill>
                      </a:endParaRPr>
                    </a:p>
                  </a:txBody>
                  <a:tcPr/>
                </a:tc>
              </a:tr>
              <a:tr h="1000667">
                <a:tc>
                  <a:txBody>
                    <a:bodyPr/>
                    <a:lstStyle/>
                    <a:p>
                      <a:pPr algn="ctr"/>
                      <a:r>
                        <a:rPr lang="en-US" sz="2000" dirty="0" smtClean="0"/>
                        <a:t>Future </a:t>
                      </a:r>
                      <a:r>
                        <a:rPr lang="en-US" sz="2000" dirty="0" err="1" smtClean="0"/>
                        <a:t>Generali</a:t>
                      </a:r>
                      <a:r>
                        <a:rPr lang="en-US" sz="2000" baseline="0" dirty="0" smtClean="0"/>
                        <a:t> India</a:t>
                      </a:r>
                      <a:endParaRPr lang="en-US" sz="2000" dirty="0">
                        <a:solidFill>
                          <a:srgbClr val="C21C1D"/>
                        </a:solidFill>
                      </a:endParaRPr>
                    </a:p>
                  </a:txBody>
                  <a:tcPr/>
                </a:tc>
                <a:tc>
                  <a:txBody>
                    <a:bodyPr/>
                    <a:lstStyle/>
                    <a:p>
                      <a:pPr algn="ctr"/>
                      <a:r>
                        <a:rPr lang="en-US" sz="2000" dirty="0" smtClean="0">
                          <a:solidFill>
                            <a:schemeClr val="tx1"/>
                          </a:solidFill>
                        </a:rPr>
                        <a:t>45</a:t>
                      </a:r>
                      <a:endParaRPr lang="en-US" sz="2000" dirty="0">
                        <a:solidFill>
                          <a:schemeClr val="tx1"/>
                        </a:solidFill>
                      </a:endParaRPr>
                    </a:p>
                  </a:txBody>
                  <a:tcPr/>
                </a:tc>
                <a:tc>
                  <a:txBody>
                    <a:bodyPr/>
                    <a:lstStyle/>
                    <a:p>
                      <a:pPr algn="ctr"/>
                      <a:r>
                        <a:rPr lang="en-US" sz="2000" dirty="0" smtClean="0">
                          <a:solidFill>
                            <a:schemeClr val="tx1"/>
                          </a:solidFill>
                        </a:rPr>
                        <a:t>54</a:t>
                      </a:r>
                      <a:endParaRPr lang="en-US" sz="2000" dirty="0">
                        <a:solidFill>
                          <a:schemeClr val="tx1"/>
                        </a:solidFill>
                      </a:endParaRPr>
                    </a:p>
                  </a:txBody>
                  <a:tcPr/>
                </a:tc>
                <a:tc>
                  <a:txBody>
                    <a:bodyPr/>
                    <a:lstStyle/>
                    <a:p>
                      <a:pPr algn="ctr"/>
                      <a:r>
                        <a:rPr lang="en-US" sz="2000" dirty="0" smtClean="0">
                          <a:solidFill>
                            <a:schemeClr val="tx1"/>
                          </a:solidFill>
                        </a:rPr>
                        <a:t>20%</a:t>
                      </a:r>
                      <a:endParaRPr lang="en-US" sz="2000" dirty="0">
                        <a:solidFill>
                          <a:schemeClr val="tx1"/>
                        </a:solidFill>
                      </a:endParaRPr>
                    </a:p>
                  </a:txBody>
                  <a:tcPr/>
                </a:tc>
              </a:tr>
            </a:tbl>
          </a:graphicData>
        </a:graphic>
      </p:graphicFrame>
      <p:sp>
        <p:nvSpPr>
          <p:cNvPr id="15" name="Rectangle 14"/>
          <p:cNvSpPr/>
          <p:nvPr/>
        </p:nvSpPr>
        <p:spPr>
          <a:xfrm>
            <a:off x="492957" y="1651720"/>
            <a:ext cx="7853286" cy="584775"/>
          </a:xfrm>
          <a:prstGeom prst="rect">
            <a:avLst/>
          </a:prstGeom>
        </p:spPr>
        <p:txBody>
          <a:bodyPr wrap="square">
            <a:spAutoFit/>
          </a:bodyPr>
          <a:lstStyle/>
          <a:p>
            <a:r>
              <a:rPr lang="en-US" sz="1600" b="1" dirty="0" smtClean="0">
                <a:solidFill>
                  <a:srgbClr val="C21C1D"/>
                </a:solidFill>
                <a:latin typeface="Arial" pitchFamily="34" charset="0"/>
                <a:cs typeface="Arial" pitchFamily="34" charset="0"/>
              </a:rPr>
              <a:t>Industry premium has grown despite intense competition in Marine LOB.</a:t>
            </a:r>
          </a:p>
          <a:p>
            <a:r>
              <a:rPr lang="en-US" sz="1600" b="1" dirty="0" smtClean="0">
                <a:solidFill>
                  <a:srgbClr val="C21C1D"/>
                </a:solidFill>
                <a:latin typeface="Arial" pitchFamily="34" charset="0"/>
                <a:cs typeface="Arial" pitchFamily="34" charset="0"/>
              </a:rPr>
              <a:t>.  </a:t>
            </a:r>
            <a:endParaRPr lang="en-US" sz="1600" b="1" dirty="0">
              <a:solidFill>
                <a:srgbClr val="C21C1D"/>
              </a:solidFill>
              <a:latin typeface="Arial" pitchFamily="34" charset="0"/>
              <a:cs typeface="Arial" pitchFamily="34" charset="0"/>
            </a:endParaRPr>
          </a:p>
        </p:txBody>
      </p:sp>
    </p:spTree>
    <p:extLst>
      <p:ext uri="{BB962C8B-B14F-4D97-AF65-F5344CB8AC3E}">
        <p14:creationId xmlns:p14="http://schemas.microsoft.com/office/powerpoint/2010/main" val="3927162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20</a:t>
            </a:fld>
            <a:endParaRPr lang="it-IT" dirty="0"/>
          </a:p>
        </p:txBody>
      </p:sp>
      <p:sp>
        <p:nvSpPr>
          <p:cNvPr id="3" name="Title 2"/>
          <p:cNvSpPr>
            <a:spLocks noGrp="1"/>
          </p:cNvSpPr>
          <p:nvPr>
            <p:ph type="ctrTitle"/>
          </p:nvPr>
        </p:nvSpPr>
        <p:spPr>
          <a:xfrm>
            <a:off x="347300" y="396832"/>
            <a:ext cx="8386686" cy="374461"/>
          </a:xfrm>
        </p:spPr>
        <p:txBody>
          <a:bodyPr/>
          <a:lstStyle/>
          <a:p>
            <a:r>
              <a:rPr lang="en-GB" dirty="0">
                <a:solidFill>
                  <a:srgbClr val="C00000"/>
                </a:solidFill>
                <a:latin typeface="Arial" pitchFamily="34" charset="0"/>
                <a:cs typeface="Arial" pitchFamily="34" charset="0"/>
              </a:rPr>
              <a:t>INSTITUTE CARGO CLAUSE</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MISCELLENEOUS CLAUSES &amp; WARRANTIES </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Institute Replacement clause- machinery or second hand </a:t>
            </a:r>
            <a:r>
              <a:rPr lang="en-US" sz="1400" dirty="0" smtClean="0">
                <a:solidFill>
                  <a:srgbClr val="C21C1D"/>
                </a:solidFill>
                <a:latin typeface="Arial" pitchFamily="34" charset="0"/>
                <a:cs typeface="Arial" pitchFamily="34" charset="0"/>
              </a:rPr>
              <a:t>machinery</a:t>
            </a: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Label </a:t>
            </a:r>
            <a:r>
              <a:rPr lang="en-US" sz="1400" dirty="0">
                <a:solidFill>
                  <a:srgbClr val="C21C1D"/>
                </a:solidFill>
                <a:latin typeface="Arial" pitchFamily="34" charset="0"/>
                <a:cs typeface="Arial" pitchFamily="34" charset="0"/>
              </a:rPr>
              <a:t>clause- applicable to canned and bottled </a:t>
            </a:r>
            <a:r>
              <a:rPr lang="en-US" sz="1400" dirty="0" smtClean="0">
                <a:solidFill>
                  <a:srgbClr val="C21C1D"/>
                </a:solidFill>
                <a:latin typeface="Arial" pitchFamily="34" charset="0"/>
                <a:cs typeface="Arial" pitchFamily="34" charset="0"/>
              </a:rPr>
              <a:t>goods</a:t>
            </a: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Pair </a:t>
            </a:r>
            <a:r>
              <a:rPr lang="en-US" sz="1400" dirty="0">
                <a:solidFill>
                  <a:srgbClr val="C21C1D"/>
                </a:solidFill>
                <a:latin typeface="Arial" pitchFamily="34" charset="0"/>
                <a:cs typeface="Arial" pitchFamily="34" charset="0"/>
              </a:rPr>
              <a:t>and Set clause- applicable to crockery and like </a:t>
            </a:r>
            <a:r>
              <a:rPr lang="en-US" sz="1400" dirty="0" smtClean="0">
                <a:solidFill>
                  <a:srgbClr val="C21C1D"/>
                </a:solidFill>
                <a:latin typeface="Arial" pitchFamily="34" charset="0"/>
                <a:cs typeface="Arial" pitchFamily="34" charset="0"/>
              </a:rPr>
              <a:t>items</a:t>
            </a: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Cutting </a:t>
            </a:r>
            <a:r>
              <a:rPr lang="en-US" sz="1400" dirty="0">
                <a:solidFill>
                  <a:srgbClr val="C21C1D"/>
                </a:solidFill>
                <a:latin typeface="Arial" pitchFamily="34" charset="0"/>
                <a:cs typeface="Arial" pitchFamily="34" charset="0"/>
              </a:rPr>
              <a:t>Clause- applicable to pipes and like </a:t>
            </a:r>
            <a:r>
              <a:rPr lang="en-US" sz="1400" dirty="0" smtClean="0">
                <a:solidFill>
                  <a:srgbClr val="C21C1D"/>
                </a:solidFill>
                <a:latin typeface="Arial" pitchFamily="34" charset="0"/>
                <a:cs typeface="Arial" pitchFamily="34" charset="0"/>
              </a:rPr>
              <a:t>items</a:t>
            </a: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Pickings </a:t>
            </a:r>
            <a:r>
              <a:rPr lang="en-US" sz="1400" dirty="0">
                <a:solidFill>
                  <a:srgbClr val="C21C1D"/>
                </a:solidFill>
                <a:latin typeface="Arial" pitchFamily="34" charset="0"/>
                <a:cs typeface="Arial" pitchFamily="34" charset="0"/>
              </a:rPr>
              <a:t>Clause- applicable to cotton, wool and like </a:t>
            </a:r>
            <a:r>
              <a:rPr lang="en-US" sz="1400" dirty="0" smtClean="0">
                <a:solidFill>
                  <a:srgbClr val="C21C1D"/>
                </a:solidFill>
                <a:latin typeface="Arial" pitchFamily="34" charset="0"/>
                <a:cs typeface="Arial" pitchFamily="34" charset="0"/>
              </a:rPr>
              <a:t>items</a:t>
            </a: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Garbling </a:t>
            </a:r>
            <a:r>
              <a:rPr lang="en-US" sz="1400" dirty="0">
                <a:solidFill>
                  <a:srgbClr val="C21C1D"/>
                </a:solidFill>
                <a:latin typeface="Arial" pitchFamily="34" charset="0"/>
                <a:cs typeface="Arial" pitchFamily="34" charset="0"/>
              </a:rPr>
              <a:t>clause- applicable  to tobacco, coffee, and like </a:t>
            </a:r>
            <a:r>
              <a:rPr lang="en-US" sz="1400" dirty="0" smtClean="0">
                <a:solidFill>
                  <a:srgbClr val="C21C1D"/>
                </a:solidFill>
                <a:latin typeface="Arial" pitchFamily="34" charset="0"/>
                <a:cs typeface="Arial" pitchFamily="34" charset="0"/>
              </a:rPr>
              <a:t>items</a:t>
            </a: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Theft</a:t>
            </a:r>
            <a:r>
              <a:rPr lang="en-US" sz="1400" dirty="0">
                <a:solidFill>
                  <a:srgbClr val="C21C1D"/>
                </a:solidFill>
                <a:latin typeface="Arial" pitchFamily="34" charset="0"/>
                <a:cs typeface="Arial" pitchFamily="34" charset="0"/>
              </a:rPr>
              <a:t>, pilferage and Non delivery- to widen scope of ICC B&amp; </a:t>
            </a:r>
            <a:r>
              <a:rPr lang="en-US" sz="1400" dirty="0" smtClean="0">
                <a:solidFill>
                  <a:srgbClr val="C21C1D"/>
                </a:solidFill>
                <a:latin typeface="Arial" pitchFamily="34" charset="0"/>
                <a:cs typeface="Arial" pitchFamily="34" charset="0"/>
              </a:rPr>
              <a:t>C</a:t>
            </a: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Comprehensive </a:t>
            </a:r>
            <a:r>
              <a:rPr lang="en-US" sz="1400" dirty="0">
                <a:solidFill>
                  <a:srgbClr val="C21C1D"/>
                </a:solidFill>
                <a:latin typeface="Arial" pitchFamily="34" charset="0"/>
                <a:cs typeface="Arial" pitchFamily="34" charset="0"/>
              </a:rPr>
              <a:t>clause (extraneous perils) - to widen scope of ICC </a:t>
            </a:r>
            <a:r>
              <a:rPr lang="en-US" sz="1400" dirty="0" smtClean="0">
                <a:solidFill>
                  <a:srgbClr val="C21C1D"/>
                </a:solidFill>
                <a:latin typeface="Arial" pitchFamily="34" charset="0"/>
                <a:cs typeface="Arial" pitchFamily="34" charset="0"/>
              </a:rPr>
              <a:t>B</a:t>
            </a:r>
          </a:p>
          <a:p>
            <a:pPr marL="171450" lvl="1" indent="-171450">
              <a:lnSpc>
                <a:spcPct val="80000"/>
              </a:lnSpc>
              <a:buClr>
                <a:schemeClr val="accent3"/>
              </a:buClr>
              <a:defRPr/>
            </a:pPr>
            <a:endParaRPr lang="en-US" sz="1400" dirty="0" smtClean="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Excluding </a:t>
            </a:r>
            <a:r>
              <a:rPr lang="en-US" sz="1400" dirty="0">
                <a:solidFill>
                  <a:srgbClr val="C21C1D"/>
                </a:solidFill>
                <a:latin typeface="Arial" pitchFamily="34" charset="0"/>
                <a:cs typeface="Arial" pitchFamily="34" charset="0"/>
              </a:rPr>
              <a:t>shortage from sound bag/ package unless due to insured peril</a:t>
            </a: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Warranted excluding the blowing of tins (tinned foodstuffs)</a:t>
            </a: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Warranted excluding natural loss in weight and or trade shortage</a:t>
            </a: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Warranted excluding risk of rejection by government authorities</a:t>
            </a: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Warranted excluding risk of pitting and oxidation (rust damage)</a:t>
            </a: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Warranted shipped under deck against a clean bill of Lading </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To limit cope of ICC ‘A’</a:t>
            </a: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Warranted excluding risk of breakage, chipping, denting and scratching</a:t>
            </a: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Warranted excluding risk of </a:t>
            </a:r>
            <a:r>
              <a:rPr lang="en-US" sz="1400" dirty="0" err="1">
                <a:solidFill>
                  <a:srgbClr val="C21C1D"/>
                </a:solidFill>
                <a:latin typeface="Arial" pitchFamily="34" charset="0"/>
                <a:cs typeface="Arial" pitchFamily="34" charset="0"/>
              </a:rPr>
              <a:t>Mould</a:t>
            </a:r>
            <a:r>
              <a:rPr lang="en-US" sz="1400" dirty="0">
                <a:solidFill>
                  <a:srgbClr val="C21C1D"/>
                </a:solidFill>
                <a:latin typeface="Arial" pitchFamily="34" charset="0"/>
                <a:cs typeface="Arial" pitchFamily="34" charset="0"/>
              </a:rPr>
              <a:t> and Mildew</a:t>
            </a: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Warranted excluding risk of sweating, heating, and fresh water damage </a:t>
            </a:r>
          </a:p>
          <a:p>
            <a:pPr marL="171450" lvl="1" indent="-171450">
              <a:lnSpc>
                <a:spcPct val="80000"/>
              </a:lnSpc>
              <a:buClr>
                <a:schemeClr val="accent3"/>
              </a:buClr>
              <a:defRPr/>
            </a:pPr>
            <a:r>
              <a:rPr lang="en-US" sz="1200" dirty="0" smtClean="0">
                <a:solidFill>
                  <a:srgbClr val="C21C1D"/>
                </a:solidFill>
                <a:latin typeface="Arial" pitchFamily="34" charset="0"/>
                <a:cs typeface="Arial" pitchFamily="34" charset="0"/>
              </a:rPr>
              <a:t> </a:t>
            </a:r>
            <a:endParaRPr lang="en-US" sz="1200" dirty="0">
              <a:solidFill>
                <a:srgbClr val="C21C1D"/>
              </a:solidFill>
              <a:latin typeface="Arial" pitchFamily="34" charset="0"/>
              <a:cs typeface="Arial" pitchFamily="34" charset="0"/>
            </a:endParaRPr>
          </a:p>
          <a:p>
            <a:pPr marL="342900" lvl="1" indent="-342900">
              <a:lnSpc>
                <a:spcPct val="80000"/>
              </a:lnSpc>
              <a:buClr>
                <a:schemeClr val="accent3"/>
              </a:buClr>
              <a:buFont typeface="Arial" pitchFamily="34" charset="0"/>
              <a:buChar char="•"/>
              <a:defRPr/>
            </a:pPr>
            <a:endParaRPr lang="en-US" sz="1200" dirty="0">
              <a:solidFill>
                <a:srgbClr val="C21C1D"/>
              </a:solidFill>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649" y="4572000"/>
            <a:ext cx="1927951" cy="16002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023864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21</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CONTINGENCY INSURANCE</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SELLERS INTEREST </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In almost all exports where credit is allowed by the seller to </a:t>
            </a:r>
            <a:r>
              <a:rPr lang="en-US" sz="1400" dirty="0" smtClean="0">
                <a:solidFill>
                  <a:srgbClr val="C21C1D"/>
                </a:solidFill>
                <a:latin typeface="Arial" pitchFamily="34" charset="0"/>
                <a:cs typeface="Arial" pitchFamily="34" charset="0"/>
              </a:rPr>
              <a:t>the buyer </a:t>
            </a:r>
            <a:r>
              <a:rPr lang="en-US" sz="1400" dirty="0">
                <a:solidFill>
                  <a:srgbClr val="C21C1D"/>
                </a:solidFill>
                <a:latin typeface="Arial" pitchFamily="34" charset="0"/>
                <a:cs typeface="Arial" pitchFamily="34" charset="0"/>
              </a:rPr>
              <a:t>and the goods are not exported on CIF  basis, responsibility </a:t>
            </a:r>
            <a:r>
              <a:rPr lang="en-US" sz="1400" dirty="0" smtClean="0">
                <a:solidFill>
                  <a:srgbClr val="C21C1D"/>
                </a:solidFill>
                <a:latin typeface="Arial" pitchFamily="34" charset="0"/>
                <a:cs typeface="Arial" pitchFamily="34" charset="0"/>
              </a:rPr>
              <a:t> for </a:t>
            </a:r>
            <a:r>
              <a:rPr lang="en-US" sz="1400" dirty="0">
                <a:solidFill>
                  <a:srgbClr val="C21C1D"/>
                </a:solidFill>
                <a:latin typeface="Arial" pitchFamily="34" charset="0"/>
                <a:cs typeface="Arial" pitchFamily="34" charset="0"/>
              </a:rPr>
              <a:t>the goods passes to the buyer when the goods are loaded on to the </a:t>
            </a:r>
            <a:r>
              <a:rPr lang="en-US" sz="1400" dirty="0" smtClean="0">
                <a:solidFill>
                  <a:srgbClr val="C21C1D"/>
                </a:solidFill>
                <a:latin typeface="Arial" pitchFamily="34" charset="0"/>
                <a:cs typeface="Arial" pitchFamily="34" charset="0"/>
              </a:rPr>
              <a:t>overseas </a:t>
            </a:r>
            <a:r>
              <a:rPr lang="en-US" sz="1400" dirty="0">
                <a:solidFill>
                  <a:srgbClr val="C21C1D"/>
                </a:solidFill>
                <a:latin typeface="Arial" pitchFamily="34" charset="0"/>
                <a:cs typeface="Arial" pitchFamily="34" charset="0"/>
              </a:rPr>
              <a:t>vessel</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But ownership does not change until the buyer accepts the goods and </a:t>
            </a:r>
            <a:r>
              <a:rPr lang="en-US" sz="1400" dirty="0" smtClean="0">
                <a:solidFill>
                  <a:srgbClr val="C21C1D"/>
                </a:solidFill>
                <a:latin typeface="Arial" pitchFamily="34" charset="0"/>
                <a:cs typeface="Arial" pitchFamily="34" charset="0"/>
              </a:rPr>
              <a:t> </a:t>
            </a:r>
            <a:r>
              <a:rPr lang="en-US" sz="1400" dirty="0">
                <a:solidFill>
                  <a:srgbClr val="C21C1D"/>
                </a:solidFill>
                <a:latin typeface="Arial" pitchFamily="34" charset="0"/>
                <a:cs typeface="Arial" pitchFamily="34" charset="0"/>
              </a:rPr>
              <a:t>relative documents, thus if the seller is allowing credit to the buyer and </a:t>
            </a:r>
            <a:r>
              <a:rPr lang="en-US" sz="1400" dirty="0" smtClean="0">
                <a:solidFill>
                  <a:srgbClr val="C21C1D"/>
                </a:solidFill>
                <a:latin typeface="Arial" pitchFamily="34" charset="0"/>
                <a:cs typeface="Arial" pitchFamily="34" charset="0"/>
              </a:rPr>
              <a:t>has </a:t>
            </a:r>
            <a:r>
              <a:rPr lang="en-US" sz="1400" dirty="0">
                <a:solidFill>
                  <a:srgbClr val="C21C1D"/>
                </a:solidFill>
                <a:latin typeface="Arial" pitchFamily="34" charset="0"/>
                <a:cs typeface="Arial" pitchFamily="34" charset="0"/>
              </a:rPr>
              <a:t>shipped goods on FOB terms, buyer shall arrange vessel and </a:t>
            </a:r>
            <a:r>
              <a:rPr lang="en-US" sz="1400" dirty="0" smtClean="0">
                <a:solidFill>
                  <a:srgbClr val="C21C1D"/>
                </a:solidFill>
                <a:latin typeface="Arial" pitchFamily="34" charset="0"/>
                <a:cs typeface="Arial" pitchFamily="34" charset="0"/>
              </a:rPr>
              <a:t> </a:t>
            </a:r>
            <a:r>
              <a:rPr lang="en-US" sz="1400" dirty="0">
                <a:solidFill>
                  <a:srgbClr val="C21C1D"/>
                </a:solidFill>
                <a:latin typeface="Arial" pitchFamily="34" charset="0"/>
                <a:cs typeface="Arial" pitchFamily="34" charset="0"/>
              </a:rPr>
              <a:t>insurance</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In case of any contingency the buyer is supposed to take delivery and </a:t>
            </a:r>
            <a:r>
              <a:rPr lang="en-US" sz="1400" dirty="0" smtClean="0">
                <a:solidFill>
                  <a:srgbClr val="C21C1D"/>
                </a:solidFill>
                <a:latin typeface="Arial" pitchFamily="34" charset="0"/>
                <a:cs typeface="Arial" pitchFamily="34" charset="0"/>
              </a:rPr>
              <a:t>seek </a:t>
            </a:r>
            <a:r>
              <a:rPr lang="en-US" sz="1400" dirty="0">
                <a:solidFill>
                  <a:srgbClr val="C21C1D"/>
                </a:solidFill>
                <a:latin typeface="Arial" pitchFamily="34" charset="0"/>
                <a:cs typeface="Arial" pitchFamily="34" charset="0"/>
              </a:rPr>
              <a:t>claim from its insurer. If the buyer disowns the goods and liability of </a:t>
            </a:r>
            <a:r>
              <a:rPr lang="en-US" sz="1400" dirty="0" smtClean="0">
                <a:solidFill>
                  <a:srgbClr val="C21C1D"/>
                </a:solidFill>
                <a:latin typeface="Arial" pitchFamily="34" charset="0"/>
                <a:cs typeface="Arial" pitchFamily="34" charset="0"/>
              </a:rPr>
              <a:t>loss </a:t>
            </a:r>
            <a:r>
              <a:rPr lang="en-US" sz="1400" dirty="0">
                <a:solidFill>
                  <a:srgbClr val="C21C1D"/>
                </a:solidFill>
                <a:latin typeface="Arial" pitchFamily="34" charset="0"/>
                <a:cs typeface="Arial" pitchFamily="34" charset="0"/>
              </a:rPr>
              <a:t>then the seller is again at risk.</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To cover such risks of exporters, Sellers contingency policy is permitted </a:t>
            </a:r>
            <a:r>
              <a:rPr lang="en-US" sz="1400" dirty="0" smtClean="0">
                <a:solidFill>
                  <a:srgbClr val="C21C1D"/>
                </a:solidFill>
                <a:latin typeface="Arial" pitchFamily="34" charset="0"/>
                <a:cs typeface="Arial" pitchFamily="34" charset="0"/>
              </a:rPr>
              <a:t>even </a:t>
            </a:r>
            <a:r>
              <a:rPr lang="en-US" sz="1400" dirty="0">
                <a:solidFill>
                  <a:srgbClr val="C21C1D"/>
                </a:solidFill>
                <a:latin typeface="Arial" pitchFamily="34" charset="0"/>
                <a:cs typeface="Arial" pitchFamily="34" charset="0"/>
              </a:rPr>
              <a:t>in FOB sale. The policy is not assignable and claims shall be settled INR</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A confirmation shall be required that buyer has not taken delivery of goods </a:t>
            </a:r>
            <a:r>
              <a:rPr lang="en-US" sz="1400" dirty="0" smtClean="0">
                <a:solidFill>
                  <a:srgbClr val="C21C1D"/>
                </a:solidFill>
                <a:latin typeface="Arial" pitchFamily="34" charset="0"/>
                <a:cs typeface="Arial" pitchFamily="34" charset="0"/>
              </a:rPr>
              <a:t>and </a:t>
            </a:r>
            <a:r>
              <a:rPr lang="en-US" sz="1400" dirty="0">
                <a:solidFill>
                  <a:srgbClr val="C21C1D"/>
                </a:solidFill>
                <a:latin typeface="Arial" pitchFamily="34" charset="0"/>
                <a:cs typeface="Arial" pitchFamily="34" charset="0"/>
              </a:rPr>
              <a:t>documents of title as well as not claimed from its insurer.</a:t>
            </a: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 </a:t>
            </a:r>
          </a:p>
          <a:p>
            <a:pPr marL="342900" lvl="1" indent="-342900">
              <a:lnSpc>
                <a:spcPct val="80000"/>
              </a:lnSpc>
              <a:buClr>
                <a:schemeClr val="accent3"/>
              </a:buClr>
              <a:buFont typeface="Arial" pitchFamily="34" charset="0"/>
              <a:buChar char="•"/>
              <a:defRPr/>
            </a:pPr>
            <a:endParaRPr lang="en-US" sz="1200" dirty="0">
              <a:solidFill>
                <a:srgbClr val="C21C1D"/>
              </a:solidFill>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4800600"/>
            <a:ext cx="1381125" cy="1381125"/>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922263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22</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DUTY ON IMPORT CONSIGNMENT</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DUTY INSURANCE </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This policy is issued for the custom duty charged at the destination before the goods arrive in Indian port or airport</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The policy is subject to same clauses and conditions as the insurance on cargo policy (CIF policy)</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Normally the rate of premium charged for duty insurance is 75% that of CIF policy</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Claims in regard to duty are payable on the goods damaged after landing in the </a:t>
            </a:r>
            <a:r>
              <a:rPr lang="en-US" sz="1400" dirty="0" smtClean="0">
                <a:solidFill>
                  <a:srgbClr val="C21C1D"/>
                </a:solidFill>
                <a:latin typeface="Arial" pitchFamily="34" charset="0"/>
                <a:cs typeface="Arial" pitchFamily="34" charset="0"/>
              </a:rPr>
              <a:t>country</a:t>
            </a:r>
            <a:r>
              <a:rPr lang="en-US" sz="1400" dirty="0">
                <a:solidFill>
                  <a:srgbClr val="C21C1D"/>
                </a:solidFill>
                <a:latin typeface="Arial" pitchFamily="34" charset="0"/>
                <a:cs typeface="Arial" pitchFamily="34" charset="0"/>
              </a:rPr>
              <a:t>, excluding total loss of whole or part of cargo prior to duty becoming payable</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Duty policy is not valued policy but is issued on provisional basis and adjusted on </a:t>
            </a:r>
            <a:r>
              <a:rPr lang="en-US" sz="1400" dirty="0" smtClean="0">
                <a:solidFill>
                  <a:srgbClr val="C21C1D"/>
                </a:solidFill>
                <a:latin typeface="Arial" pitchFamily="34" charset="0"/>
                <a:cs typeface="Arial" pitchFamily="34" charset="0"/>
              </a:rPr>
              <a:t>paying </a:t>
            </a:r>
            <a:r>
              <a:rPr lang="en-US" sz="1400" dirty="0">
                <a:solidFill>
                  <a:srgbClr val="C21C1D"/>
                </a:solidFill>
                <a:latin typeface="Arial" pitchFamily="34" charset="0"/>
                <a:cs typeface="Arial" pitchFamily="34" charset="0"/>
              </a:rPr>
              <a:t>actual duty. Lost or not lost provision shall not apply in duty policy</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In the event of a claim the assured shall give a notice of loss or damage to the insurer to arrange survey/assessment</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A claim on Customs shall also be lodged immediately and within stipulated time period for refund of duty on damaged goods</a:t>
            </a:r>
          </a:p>
          <a:p>
            <a:pPr marL="0" lvl="1" indent="0">
              <a:lnSpc>
                <a:spcPct val="80000"/>
              </a:lnSpc>
              <a:buClr>
                <a:schemeClr val="accent3"/>
              </a:buClr>
              <a:buNone/>
              <a:defRPr/>
            </a:pPr>
            <a:r>
              <a:rPr lang="en-US" sz="1200" dirty="0">
                <a:solidFill>
                  <a:srgbClr val="C21C1D"/>
                </a:solidFill>
                <a:latin typeface="Arial" pitchFamily="34" charset="0"/>
                <a:cs typeface="Arial" pitchFamily="34" charset="0"/>
              </a:rPr>
              <a:t> </a:t>
            </a:r>
          </a:p>
          <a:p>
            <a:pPr marL="342900" lvl="1" indent="-342900">
              <a:lnSpc>
                <a:spcPct val="80000"/>
              </a:lnSpc>
              <a:buClr>
                <a:schemeClr val="accent3"/>
              </a:buClr>
              <a:buFont typeface="Arial" pitchFamily="34" charset="0"/>
              <a:buChar char="•"/>
              <a:defRPr/>
            </a:pPr>
            <a:endParaRPr lang="en-US" sz="1200" dirty="0">
              <a:solidFill>
                <a:srgbClr val="C21C1D"/>
              </a:solidFill>
              <a:latin typeface="Arial" pitchFamily="34" charset="0"/>
              <a:cs typeface="Arial"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5195166"/>
            <a:ext cx="2209800" cy="977033"/>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634347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23</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INCREASED VALUE INSURANCE </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FOR IMPORTS ONLY</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When the market price of an imported item at destination is more than CIF and Duty value, an Increased value policy is issued for that increase in </a:t>
            </a:r>
            <a:r>
              <a:rPr lang="en-US" sz="1400" dirty="0" smtClean="0">
                <a:solidFill>
                  <a:srgbClr val="C21C1D"/>
                </a:solidFill>
                <a:latin typeface="Arial" pitchFamily="34" charset="0"/>
                <a:cs typeface="Arial" pitchFamily="34" charset="0"/>
              </a:rPr>
              <a:t>value</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Increased value insurance cannot be granted 100% of CIF value of </a:t>
            </a:r>
            <a:r>
              <a:rPr lang="en-US" sz="1400" dirty="0" smtClean="0">
                <a:solidFill>
                  <a:srgbClr val="C21C1D"/>
                </a:solidFill>
                <a:latin typeface="Arial" pitchFamily="34" charset="0"/>
                <a:cs typeface="Arial" pitchFamily="34" charset="0"/>
              </a:rPr>
              <a:t>cargo</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This is not a valued policy but actual increase </a:t>
            </a:r>
            <a:r>
              <a:rPr lang="en-US" sz="1400" dirty="0" smtClean="0">
                <a:solidFill>
                  <a:srgbClr val="C21C1D"/>
                </a:solidFill>
                <a:latin typeface="Arial" pitchFamily="34" charset="0"/>
                <a:cs typeface="Arial" pitchFamily="34" charset="0"/>
              </a:rPr>
              <a:t>policy</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The increased market value is to be established by the assured as notified by appropriate authority in the </a:t>
            </a:r>
            <a:r>
              <a:rPr lang="en-US" sz="1400" dirty="0" smtClean="0">
                <a:solidFill>
                  <a:srgbClr val="C21C1D"/>
                </a:solidFill>
                <a:latin typeface="Arial" pitchFamily="34" charset="0"/>
                <a:cs typeface="Arial" pitchFamily="34" charset="0"/>
              </a:rPr>
              <a:t>country</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The rate, terms and conditions shall be same as that of CIF </a:t>
            </a:r>
            <a:r>
              <a:rPr lang="en-US" sz="1400" dirty="0" smtClean="0">
                <a:solidFill>
                  <a:srgbClr val="C21C1D"/>
                </a:solidFill>
                <a:latin typeface="Arial" pitchFamily="34" charset="0"/>
                <a:cs typeface="Arial" pitchFamily="34" charset="0"/>
              </a:rPr>
              <a:t>policy</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The claim in this case is paid 75% of actual loss suffered</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a:solidFill>
                  <a:srgbClr val="C21C1D"/>
                </a:solidFill>
                <a:latin typeface="Arial" pitchFamily="34" charset="0"/>
                <a:cs typeface="Arial" pitchFamily="34" charset="0"/>
              </a:rPr>
              <a:t>Increased value insurance may not be granted to cover exports as this cover is designed for benefit of Indian importers only</a:t>
            </a:r>
          </a:p>
          <a:p>
            <a:pPr marL="342900" lvl="1" indent="-342900">
              <a:lnSpc>
                <a:spcPct val="80000"/>
              </a:lnSpc>
              <a:buClr>
                <a:schemeClr val="accent3"/>
              </a:buClr>
              <a:buFont typeface="Arial" pitchFamily="34" charset="0"/>
              <a:buChar char="•"/>
              <a:defRPr/>
            </a:pPr>
            <a:endParaRPr lang="en-US" sz="1200" dirty="0">
              <a:solidFill>
                <a:srgbClr val="C21C1D"/>
              </a:solidFill>
              <a:latin typeface="Arial" pitchFamily="34" charset="0"/>
              <a:cs typeface="Arial" pitchFamily="34" charset="0"/>
            </a:endParaRPr>
          </a:p>
          <a:p>
            <a:pPr marL="342900" lvl="1" indent="-342900">
              <a:lnSpc>
                <a:spcPct val="80000"/>
              </a:lnSpc>
              <a:buClr>
                <a:schemeClr val="accent3"/>
              </a:buClr>
              <a:buFont typeface="Arial" pitchFamily="34" charset="0"/>
              <a:buChar char="•"/>
              <a:defRPr/>
            </a:pPr>
            <a:endParaRPr lang="en-US" sz="1200" dirty="0">
              <a:solidFill>
                <a:srgbClr val="C21C1D"/>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004" y="4953000"/>
            <a:ext cx="1855596" cy="12192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714288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24</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INSTITUTE WAR CLAUSE</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WATERBORNE CLAUSE</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marL="171450" lvl="1" indent="-171450">
              <a:lnSpc>
                <a:spcPct val="80000"/>
              </a:lnSpc>
              <a:buClr>
                <a:schemeClr val="accent3"/>
              </a:buClr>
              <a:defRPr/>
            </a:pPr>
            <a:r>
              <a:rPr lang="en-US" sz="1400" b="1" dirty="0">
                <a:solidFill>
                  <a:srgbClr val="C21C1D"/>
                </a:solidFill>
                <a:latin typeface="Arial" pitchFamily="34" charset="0"/>
                <a:cs typeface="Arial" pitchFamily="34" charset="0"/>
              </a:rPr>
              <a:t>Risks Covered: Loss or damage caused by-</a:t>
            </a:r>
          </a:p>
          <a:p>
            <a:pPr marL="342900" lvl="1" indent="-342900">
              <a:lnSpc>
                <a:spcPct val="80000"/>
              </a:lnSpc>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0" lvl="1" indent="0">
              <a:lnSpc>
                <a:spcPct val="80000"/>
              </a:lnSpc>
              <a:buClr>
                <a:schemeClr val="accent3"/>
              </a:buClr>
              <a:buNone/>
              <a:defRPr/>
            </a:pPr>
            <a:r>
              <a:rPr lang="en-US" sz="1400" dirty="0" smtClean="0">
                <a:solidFill>
                  <a:srgbClr val="C21C1D"/>
                </a:solidFill>
                <a:latin typeface="Arial" pitchFamily="34" charset="0"/>
                <a:cs typeface="Arial" pitchFamily="34" charset="0"/>
              </a:rPr>
              <a:t>1.1  </a:t>
            </a:r>
            <a:r>
              <a:rPr lang="en-US" sz="1400" dirty="0">
                <a:solidFill>
                  <a:srgbClr val="C21C1D"/>
                </a:solidFill>
                <a:latin typeface="Arial" pitchFamily="34" charset="0"/>
                <a:cs typeface="Arial" pitchFamily="34" charset="0"/>
              </a:rPr>
              <a:t>War, civil war, revolution, rebellion, insurrection or civil strife or any hostile act by or against a belligerent </a:t>
            </a:r>
            <a:r>
              <a:rPr lang="en-US" sz="1400" dirty="0" smtClean="0">
                <a:solidFill>
                  <a:srgbClr val="C21C1D"/>
                </a:solidFill>
                <a:latin typeface="Arial" pitchFamily="34" charset="0"/>
                <a:cs typeface="Arial" pitchFamily="34" charset="0"/>
              </a:rPr>
              <a:t>power</a:t>
            </a:r>
          </a:p>
          <a:p>
            <a:pPr marL="0" lvl="1" indent="0">
              <a:lnSpc>
                <a:spcPct val="80000"/>
              </a:lnSpc>
              <a:buClr>
                <a:schemeClr val="accent3"/>
              </a:buClr>
              <a:buNone/>
              <a:defRPr/>
            </a:pPr>
            <a:endParaRPr lang="en-US" sz="1400" dirty="0">
              <a:solidFill>
                <a:srgbClr val="C21C1D"/>
              </a:solidFill>
              <a:latin typeface="Arial" pitchFamily="34" charset="0"/>
              <a:cs typeface="Arial" pitchFamily="34" charset="0"/>
            </a:endParaRPr>
          </a:p>
          <a:p>
            <a:pPr marL="0" lvl="1" indent="0">
              <a:lnSpc>
                <a:spcPct val="80000"/>
              </a:lnSpc>
              <a:buClr>
                <a:schemeClr val="accent3"/>
              </a:buClr>
              <a:buNone/>
              <a:defRPr/>
            </a:pPr>
            <a:r>
              <a:rPr lang="en-US" sz="1400" dirty="0">
                <a:solidFill>
                  <a:srgbClr val="C21C1D"/>
                </a:solidFill>
                <a:latin typeface="Arial" pitchFamily="34" charset="0"/>
                <a:cs typeface="Arial" pitchFamily="34" charset="0"/>
              </a:rPr>
              <a:t>1.2 Capture, seizure, arrest, restraint, detainment arising from risks covered under 1.1 above, and the consequence thereof or any attempt threat  that is war-like </a:t>
            </a:r>
            <a:r>
              <a:rPr lang="en-US" sz="1400" dirty="0" smtClean="0">
                <a:solidFill>
                  <a:srgbClr val="C21C1D"/>
                </a:solidFill>
                <a:latin typeface="Arial" pitchFamily="34" charset="0"/>
                <a:cs typeface="Arial" pitchFamily="34" charset="0"/>
              </a:rPr>
              <a:t>only</a:t>
            </a:r>
          </a:p>
          <a:p>
            <a:pPr marL="0" lvl="1" indent="0">
              <a:lnSpc>
                <a:spcPct val="80000"/>
              </a:lnSpc>
              <a:buClr>
                <a:schemeClr val="accent3"/>
              </a:buClr>
              <a:buNone/>
              <a:defRPr/>
            </a:pPr>
            <a:endParaRPr lang="en-US" sz="1400" dirty="0">
              <a:solidFill>
                <a:srgbClr val="C21C1D"/>
              </a:solidFill>
              <a:latin typeface="Arial" pitchFamily="34" charset="0"/>
              <a:cs typeface="Arial" pitchFamily="34" charset="0"/>
            </a:endParaRPr>
          </a:p>
          <a:p>
            <a:pPr marL="0" lvl="1" indent="0">
              <a:lnSpc>
                <a:spcPct val="80000"/>
              </a:lnSpc>
              <a:buClr>
                <a:schemeClr val="accent3"/>
              </a:buClr>
              <a:buNone/>
              <a:defRPr/>
            </a:pPr>
            <a:r>
              <a:rPr lang="en-US" sz="1400" dirty="0">
                <a:solidFill>
                  <a:srgbClr val="C21C1D"/>
                </a:solidFill>
                <a:latin typeface="Arial" pitchFamily="34" charset="0"/>
                <a:cs typeface="Arial" pitchFamily="34" charset="0"/>
              </a:rPr>
              <a:t>1.3 Derelict (meaning abandoned or drifting) mines, torpedoes, bombs or other derelict weapons of war</a:t>
            </a: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General </a:t>
            </a:r>
            <a:r>
              <a:rPr lang="en-US" sz="1400" dirty="0">
                <a:solidFill>
                  <a:srgbClr val="C21C1D"/>
                </a:solidFill>
                <a:latin typeface="Arial" pitchFamily="34" charset="0"/>
                <a:cs typeface="Arial" pitchFamily="34" charset="0"/>
              </a:rPr>
              <a:t>Average and salvage charges incurred to avoid a loss from a risk </a:t>
            </a:r>
            <a:r>
              <a:rPr lang="en-US" sz="1400" dirty="0" smtClean="0">
                <a:solidFill>
                  <a:srgbClr val="C21C1D"/>
                </a:solidFill>
                <a:latin typeface="Arial" pitchFamily="34" charset="0"/>
                <a:cs typeface="Arial" pitchFamily="34" charset="0"/>
              </a:rPr>
              <a:t>covered</a:t>
            </a: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Under </a:t>
            </a:r>
            <a:r>
              <a:rPr lang="en-US" sz="1400" dirty="0">
                <a:solidFill>
                  <a:srgbClr val="C21C1D"/>
                </a:solidFill>
                <a:latin typeface="Arial" pitchFamily="34" charset="0"/>
                <a:cs typeface="Arial" pitchFamily="34" charset="0"/>
              </a:rPr>
              <a:t>Duty of the Assured Clause, charges reasonably and properly incurred to avert or </a:t>
            </a:r>
            <a:r>
              <a:rPr lang="en-US" sz="1400" dirty="0" err="1">
                <a:solidFill>
                  <a:srgbClr val="C21C1D"/>
                </a:solidFill>
                <a:latin typeface="Arial" pitchFamily="34" charset="0"/>
                <a:cs typeface="Arial" pitchFamily="34" charset="0"/>
              </a:rPr>
              <a:t>minimise</a:t>
            </a:r>
            <a:r>
              <a:rPr lang="en-US" sz="1400" dirty="0">
                <a:solidFill>
                  <a:srgbClr val="C21C1D"/>
                </a:solidFill>
                <a:latin typeface="Arial" pitchFamily="34" charset="0"/>
                <a:cs typeface="Arial" pitchFamily="34" charset="0"/>
              </a:rPr>
              <a:t> an insured loss and to preserve and pursue recovery rights, are also </a:t>
            </a:r>
            <a:r>
              <a:rPr lang="en-US" sz="1400" dirty="0" smtClean="0">
                <a:solidFill>
                  <a:srgbClr val="C21C1D"/>
                </a:solidFill>
                <a:latin typeface="Arial" pitchFamily="34" charset="0"/>
                <a:cs typeface="Arial" pitchFamily="34" charset="0"/>
              </a:rPr>
              <a:t>covered</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b="1" dirty="0" smtClean="0">
                <a:solidFill>
                  <a:srgbClr val="C21C1D"/>
                </a:solidFill>
                <a:latin typeface="Arial" pitchFamily="34" charset="0"/>
                <a:cs typeface="Arial" pitchFamily="34" charset="0"/>
              </a:rPr>
              <a:t>Duration </a:t>
            </a:r>
            <a:r>
              <a:rPr lang="en-US" sz="1400" b="1" dirty="0">
                <a:solidFill>
                  <a:srgbClr val="C21C1D"/>
                </a:solidFill>
                <a:latin typeface="Arial" pitchFamily="34" charset="0"/>
                <a:cs typeface="Arial" pitchFamily="34" charset="0"/>
              </a:rPr>
              <a:t>of the </a:t>
            </a:r>
            <a:r>
              <a:rPr lang="en-US" sz="1400" b="1" dirty="0" smtClean="0">
                <a:solidFill>
                  <a:srgbClr val="C21C1D"/>
                </a:solidFill>
                <a:latin typeface="Arial" pitchFamily="34" charset="0"/>
                <a:cs typeface="Arial" pitchFamily="34" charset="0"/>
              </a:rPr>
              <a:t>Cover:</a:t>
            </a:r>
          </a:p>
          <a:p>
            <a:pPr marL="171450" lvl="1" indent="-171450">
              <a:lnSpc>
                <a:spcPct val="80000"/>
              </a:lnSpc>
              <a:buClr>
                <a:schemeClr val="accent3"/>
              </a:buClr>
              <a:defRPr/>
            </a:pPr>
            <a:endParaRPr lang="en-US" sz="1400" dirty="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The </a:t>
            </a:r>
            <a:r>
              <a:rPr lang="en-US" sz="1400" dirty="0">
                <a:solidFill>
                  <a:srgbClr val="C21C1D"/>
                </a:solidFill>
                <a:latin typeface="Arial" pitchFamily="34" charset="0"/>
                <a:cs typeface="Arial" pitchFamily="34" charset="0"/>
              </a:rPr>
              <a:t>cover is waterborne and therefore does not attach until the goods are </a:t>
            </a:r>
            <a:r>
              <a:rPr lang="en-US" sz="1400" dirty="0" smtClean="0">
                <a:solidFill>
                  <a:srgbClr val="C21C1D"/>
                </a:solidFill>
                <a:latin typeface="Arial" pitchFamily="34" charset="0"/>
                <a:cs typeface="Arial" pitchFamily="34" charset="0"/>
              </a:rPr>
              <a:t> </a:t>
            </a:r>
            <a:r>
              <a:rPr lang="en-US" sz="1400" dirty="0">
                <a:solidFill>
                  <a:srgbClr val="C21C1D"/>
                </a:solidFill>
                <a:latin typeface="Arial" pitchFamily="34" charset="0"/>
                <a:cs typeface="Arial" pitchFamily="34" charset="0"/>
              </a:rPr>
              <a:t>loaded on the overseas vessel and terminates when the goods </a:t>
            </a:r>
            <a:r>
              <a:rPr lang="en-US" sz="1400" dirty="0" smtClean="0">
                <a:solidFill>
                  <a:srgbClr val="C21C1D"/>
                </a:solidFill>
                <a:latin typeface="Arial" pitchFamily="34" charset="0"/>
                <a:cs typeface="Arial" pitchFamily="34" charset="0"/>
              </a:rPr>
              <a:t>are   </a:t>
            </a:r>
            <a:r>
              <a:rPr lang="en-US" sz="1400" dirty="0">
                <a:solidFill>
                  <a:srgbClr val="C21C1D"/>
                </a:solidFill>
                <a:latin typeface="Arial" pitchFamily="34" charset="0"/>
                <a:cs typeface="Arial" pitchFamily="34" charset="0"/>
              </a:rPr>
              <a:t>discharged from the overseas vessel or </a:t>
            </a:r>
            <a:endParaRPr lang="en-US" sz="1400" dirty="0" smtClean="0">
              <a:solidFill>
                <a:srgbClr val="C21C1D"/>
              </a:solidFill>
              <a:latin typeface="Arial" pitchFamily="34" charset="0"/>
              <a:cs typeface="Arial" pitchFamily="34" charset="0"/>
            </a:endParaRP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Until </a:t>
            </a:r>
            <a:r>
              <a:rPr lang="en-US" sz="1400" dirty="0">
                <a:solidFill>
                  <a:srgbClr val="C21C1D"/>
                </a:solidFill>
                <a:latin typeface="Arial" pitchFamily="34" charset="0"/>
                <a:cs typeface="Arial" pitchFamily="34" charset="0"/>
              </a:rPr>
              <a:t>15 days from the midnight of the day of arrival of the vessel a </a:t>
            </a:r>
            <a:r>
              <a:rPr lang="en-US" sz="1400" dirty="0" smtClean="0">
                <a:solidFill>
                  <a:srgbClr val="C21C1D"/>
                </a:solidFill>
                <a:latin typeface="Arial" pitchFamily="34" charset="0"/>
                <a:cs typeface="Arial" pitchFamily="34" charset="0"/>
              </a:rPr>
              <a:t>destination  </a:t>
            </a:r>
            <a:r>
              <a:rPr lang="en-US" sz="1400" dirty="0">
                <a:solidFill>
                  <a:srgbClr val="C21C1D"/>
                </a:solidFill>
                <a:latin typeface="Arial" pitchFamily="34" charset="0"/>
                <a:cs typeface="Arial" pitchFamily="34" charset="0"/>
              </a:rPr>
              <a:t>port, which ever is </a:t>
            </a:r>
            <a:r>
              <a:rPr lang="en-US" sz="1400" dirty="0" smtClean="0">
                <a:solidFill>
                  <a:srgbClr val="C21C1D"/>
                </a:solidFill>
                <a:latin typeface="Arial" pitchFamily="34" charset="0"/>
                <a:cs typeface="Arial" pitchFamily="34" charset="0"/>
              </a:rPr>
              <a:t>earlier</a:t>
            </a: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If </a:t>
            </a:r>
            <a:r>
              <a:rPr lang="en-US" sz="1400" dirty="0">
                <a:solidFill>
                  <a:srgbClr val="C21C1D"/>
                </a:solidFill>
                <a:latin typeface="Arial" pitchFamily="34" charset="0"/>
                <a:cs typeface="Arial" pitchFamily="34" charset="0"/>
              </a:rPr>
              <a:t>the goods are transshipped, the cover continues during transshipment but </a:t>
            </a:r>
            <a:r>
              <a:rPr lang="en-US" sz="1400" dirty="0" smtClean="0">
                <a:solidFill>
                  <a:srgbClr val="C21C1D"/>
                </a:solidFill>
                <a:latin typeface="Arial" pitchFamily="34" charset="0"/>
                <a:cs typeface="Arial" pitchFamily="34" charset="0"/>
              </a:rPr>
              <a:t> </a:t>
            </a:r>
            <a:r>
              <a:rPr lang="en-US" sz="1400" dirty="0">
                <a:solidFill>
                  <a:srgbClr val="C21C1D"/>
                </a:solidFill>
                <a:latin typeface="Arial" pitchFamily="34" charset="0"/>
                <a:cs typeface="Arial" pitchFamily="34" charset="0"/>
              </a:rPr>
              <a:t>subject to 15 days from the arrival of the ship at transshipment </a:t>
            </a:r>
            <a:r>
              <a:rPr lang="en-US" sz="1400" dirty="0" smtClean="0">
                <a:solidFill>
                  <a:srgbClr val="C21C1D"/>
                </a:solidFill>
                <a:latin typeface="Arial" pitchFamily="34" charset="0"/>
                <a:cs typeface="Arial" pitchFamily="34" charset="0"/>
              </a:rPr>
              <a:t>port However</a:t>
            </a:r>
            <a:r>
              <a:rPr lang="en-US" sz="1400" dirty="0">
                <a:solidFill>
                  <a:srgbClr val="C21C1D"/>
                </a:solidFill>
                <a:latin typeface="Arial" pitchFamily="34" charset="0"/>
                <a:cs typeface="Arial" pitchFamily="34" charset="0"/>
              </a:rPr>
              <a:t>, the war cover reattaches on loading of the goods onto the on-going </a:t>
            </a:r>
            <a:r>
              <a:rPr lang="en-US" sz="1400" dirty="0" smtClean="0">
                <a:solidFill>
                  <a:srgbClr val="C21C1D"/>
                </a:solidFill>
                <a:latin typeface="Arial" pitchFamily="34" charset="0"/>
                <a:cs typeface="Arial" pitchFamily="34" charset="0"/>
              </a:rPr>
              <a:t> vessel</a:t>
            </a:r>
          </a:p>
          <a:p>
            <a:pPr marL="171450" lvl="1" indent="-171450">
              <a:lnSpc>
                <a:spcPct val="80000"/>
              </a:lnSpc>
              <a:buClr>
                <a:schemeClr val="accent3"/>
              </a:buClr>
              <a:defRPr/>
            </a:pPr>
            <a:r>
              <a:rPr lang="en-US" sz="1400" dirty="0" smtClean="0">
                <a:solidFill>
                  <a:srgbClr val="C21C1D"/>
                </a:solidFill>
                <a:latin typeface="Arial" pitchFamily="34" charset="0"/>
                <a:cs typeface="Arial" pitchFamily="34" charset="0"/>
              </a:rPr>
              <a:t>Transit </a:t>
            </a:r>
            <a:r>
              <a:rPr lang="en-US" sz="1400" dirty="0">
                <a:solidFill>
                  <a:srgbClr val="C21C1D"/>
                </a:solidFill>
                <a:latin typeface="Arial" pitchFamily="34" charset="0"/>
                <a:cs typeface="Arial" pitchFamily="34" charset="0"/>
              </a:rPr>
              <a:t>to and from vessel when goods are in craft, cover can be extended </a:t>
            </a:r>
            <a:r>
              <a:rPr lang="en-US" sz="1400" dirty="0" smtClean="0">
                <a:solidFill>
                  <a:srgbClr val="C21C1D"/>
                </a:solidFill>
                <a:latin typeface="Arial" pitchFamily="34" charset="0"/>
                <a:cs typeface="Arial" pitchFamily="34" charset="0"/>
              </a:rPr>
              <a:t>to </a:t>
            </a:r>
            <a:r>
              <a:rPr lang="en-US" sz="1400" dirty="0">
                <a:solidFill>
                  <a:srgbClr val="C21C1D"/>
                </a:solidFill>
                <a:latin typeface="Arial" pitchFamily="34" charset="0"/>
                <a:cs typeface="Arial" pitchFamily="34" charset="0"/>
              </a:rPr>
              <a:t>cover the risks of mines and derelict torpedoes only, whether they are floating or submerged</a:t>
            </a:r>
          </a:p>
          <a:p>
            <a:pPr lvl="1">
              <a:lnSpc>
                <a:spcPct val="80000"/>
              </a:lnSpc>
              <a:buClr>
                <a:schemeClr val="accent3"/>
              </a:buClr>
              <a:defRPr/>
            </a:pPr>
            <a:endParaRPr lang="en-US" sz="1200" dirty="0">
              <a:solidFill>
                <a:srgbClr val="C21C1D"/>
              </a:solidFill>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066800"/>
            <a:ext cx="1600200" cy="89611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4263779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25</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INSTITUTE STRIKES CLAUSE</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a:latin typeface="Arial" pitchFamily="34" charset="0"/>
                <a:cs typeface="Arial" pitchFamily="34" charset="0"/>
              </a:rPr>
              <a:t>SRCC  INCLUDES TERRORISM RISK</a:t>
            </a:r>
          </a:p>
        </p:txBody>
      </p:sp>
      <p:sp>
        <p:nvSpPr>
          <p:cNvPr id="5" name="Text Placeholder 4"/>
          <p:cNvSpPr>
            <a:spLocks noGrp="1"/>
          </p:cNvSpPr>
          <p:nvPr>
            <p:ph type="body" sz="quarter" idx="14"/>
          </p:nvPr>
        </p:nvSpPr>
        <p:spPr>
          <a:xfrm>
            <a:off x="304800" y="1717675"/>
            <a:ext cx="8391525" cy="4378325"/>
          </a:xfrm>
        </p:spPr>
        <p:txBody>
          <a:bodyPr/>
          <a:lstStyle/>
          <a:p>
            <a:pPr lvl="1">
              <a:lnSpc>
                <a:spcPct val="80000"/>
              </a:lnSpc>
              <a:buClr>
                <a:schemeClr val="accent3"/>
              </a:buClr>
              <a:defRPr/>
            </a:pPr>
            <a:r>
              <a:rPr lang="en-US" sz="1400" b="1" dirty="0">
                <a:solidFill>
                  <a:srgbClr val="C21C1D"/>
                </a:solidFill>
                <a:latin typeface="Arial" pitchFamily="34" charset="0"/>
                <a:cs typeface="Arial" pitchFamily="34" charset="0"/>
              </a:rPr>
              <a:t>Risk covered: Loss or damage caused by-</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Strikers, locked-out workmen or persons taking part in </a:t>
            </a:r>
            <a:r>
              <a:rPr lang="en-US" sz="1400" dirty="0" err="1">
                <a:solidFill>
                  <a:srgbClr val="C21C1D"/>
                </a:solidFill>
                <a:latin typeface="Arial" pitchFamily="34" charset="0"/>
                <a:cs typeface="Arial" pitchFamily="34" charset="0"/>
              </a:rPr>
              <a:t>labour</a:t>
            </a:r>
            <a:r>
              <a:rPr lang="en-US" sz="1400" dirty="0">
                <a:solidFill>
                  <a:srgbClr val="C21C1D"/>
                </a:solidFill>
                <a:latin typeface="Arial" pitchFamily="34" charset="0"/>
                <a:cs typeface="Arial" pitchFamily="34" charset="0"/>
              </a:rPr>
              <a:t> disturbances, riots and civil commotions;</a:t>
            </a:r>
          </a:p>
          <a:p>
            <a:pPr lvl="1">
              <a:lnSpc>
                <a:spcPct val="80000"/>
              </a:lnSpc>
              <a:buClr>
                <a:schemeClr val="accent3"/>
              </a:buClr>
              <a:defRPr/>
            </a:pPr>
            <a:r>
              <a:rPr lang="en-US" sz="1400" dirty="0">
                <a:solidFill>
                  <a:srgbClr val="C21C1D"/>
                </a:solidFill>
                <a:latin typeface="Arial" pitchFamily="34" charset="0"/>
                <a:cs typeface="Arial" pitchFamily="34" charset="0"/>
              </a:rPr>
              <a:t>Any terrorist or any person acting from a political motive</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General Average and Salvage charges incurred to avoid loss from a risk covered</a:t>
            </a:r>
          </a:p>
          <a:p>
            <a:pPr lvl="1">
              <a:lnSpc>
                <a:spcPct val="80000"/>
              </a:lnSpc>
              <a:buClr>
                <a:schemeClr val="accent3"/>
              </a:buClr>
              <a:defRPr/>
            </a:pPr>
            <a:r>
              <a:rPr lang="en-US" sz="1400" dirty="0">
                <a:solidFill>
                  <a:srgbClr val="C21C1D"/>
                </a:solidFill>
                <a:latin typeface="Arial" pitchFamily="34" charset="0"/>
                <a:cs typeface="Arial" pitchFamily="34" charset="0"/>
              </a:rPr>
              <a:t>Charges reasonably and properly incurred to avert or </a:t>
            </a:r>
            <a:r>
              <a:rPr lang="en-US" sz="1400" dirty="0" err="1">
                <a:solidFill>
                  <a:srgbClr val="C21C1D"/>
                </a:solidFill>
                <a:latin typeface="Arial" pitchFamily="34" charset="0"/>
                <a:cs typeface="Arial" pitchFamily="34" charset="0"/>
              </a:rPr>
              <a:t>minimise</a:t>
            </a:r>
            <a:r>
              <a:rPr lang="en-US" sz="1400" dirty="0">
                <a:solidFill>
                  <a:srgbClr val="C21C1D"/>
                </a:solidFill>
                <a:latin typeface="Arial" pitchFamily="34" charset="0"/>
                <a:cs typeface="Arial" pitchFamily="34" charset="0"/>
              </a:rPr>
              <a:t> an insured loss and to preserve and pursue recovery rights (Duty of assured)</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b="1" dirty="0">
                <a:solidFill>
                  <a:srgbClr val="C21C1D"/>
                </a:solidFill>
                <a:latin typeface="Arial" pitchFamily="34" charset="0"/>
                <a:cs typeface="Arial" pitchFamily="34" charset="0"/>
              </a:rPr>
              <a:t>Duration/transit clause is same as in ICC clauses (60 days)</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Two additional exclusions:</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Loss damage or expense arising from the absence shortage or withholding </a:t>
            </a:r>
            <a:r>
              <a:rPr lang="en-US" sz="1400" dirty="0" smtClean="0">
                <a:solidFill>
                  <a:srgbClr val="C21C1D"/>
                </a:solidFill>
                <a:latin typeface="Arial" pitchFamily="34" charset="0"/>
                <a:cs typeface="Arial" pitchFamily="34" charset="0"/>
              </a:rPr>
              <a:t>of   </a:t>
            </a:r>
            <a:r>
              <a:rPr lang="en-US" sz="1400" dirty="0" err="1">
                <a:solidFill>
                  <a:srgbClr val="C21C1D"/>
                </a:solidFill>
                <a:latin typeface="Arial" pitchFamily="34" charset="0"/>
                <a:cs typeface="Arial" pitchFamily="34" charset="0"/>
              </a:rPr>
              <a:t>labour</a:t>
            </a:r>
            <a:r>
              <a:rPr lang="en-US" sz="1400" dirty="0">
                <a:solidFill>
                  <a:srgbClr val="C21C1D"/>
                </a:solidFill>
                <a:latin typeface="Arial" pitchFamily="34" charset="0"/>
                <a:cs typeface="Arial" pitchFamily="34" charset="0"/>
              </a:rPr>
              <a:t> of any description whatsoever resulting from any strike, lockout, </a:t>
            </a:r>
            <a:r>
              <a:rPr lang="en-US" sz="1400" dirty="0" err="1">
                <a:solidFill>
                  <a:srgbClr val="C21C1D"/>
                </a:solidFill>
                <a:latin typeface="Arial" pitchFamily="34" charset="0"/>
                <a:cs typeface="Arial" pitchFamily="34" charset="0"/>
              </a:rPr>
              <a:t>labour</a:t>
            </a:r>
            <a:r>
              <a:rPr lang="en-US" sz="1400" dirty="0">
                <a:solidFill>
                  <a:srgbClr val="C21C1D"/>
                </a:solidFill>
                <a:latin typeface="Arial" pitchFamily="34" charset="0"/>
                <a:cs typeface="Arial" pitchFamily="34" charset="0"/>
              </a:rPr>
              <a:t> </a:t>
            </a:r>
            <a:r>
              <a:rPr lang="en-US" sz="1400" dirty="0" smtClean="0">
                <a:solidFill>
                  <a:srgbClr val="C21C1D"/>
                </a:solidFill>
                <a:latin typeface="Arial" pitchFamily="34" charset="0"/>
                <a:cs typeface="Arial" pitchFamily="34" charset="0"/>
              </a:rPr>
              <a:t> </a:t>
            </a:r>
            <a:r>
              <a:rPr lang="en-US" sz="1400" dirty="0">
                <a:solidFill>
                  <a:srgbClr val="C21C1D"/>
                </a:solidFill>
                <a:latin typeface="Arial" pitchFamily="34" charset="0"/>
                <a:cs typeface="Arial" pitchFamily="34" charset="0"/>
              </a:rPr>
              <a:t>disturbance, riot or civil commotion </a:t>
            </a:r>
          </a:p>
          <a:p>
            <a:pPr lvl="1">
              <a:lnSpc>
                <a:spcPct val="80000"/>
              </a:lnSpc>
              <a:buClr>
                <a:schemeClr val="accent3"/>
              </a:buClr>
              <a:defRPr/>
            </a:pPr>
            <a:endParaRPr lang="en-US" sz="1400" dirty="0" smtClean="0">
              <a:solidFill>
                <a:srgbClr val="C21C1D"/>
              </a:solidFill>
              <a:latin typeface="Arial" pitchFamily="34" charset="0"/>
              <a:cs typeface="Arial" pitchFamily="34" charset="0"/>
            </a:endParaRPr>
          </a:p>
          <a:p>
            <a:pPr lvl="1">
              <a:lnSpc>
                <a:spcPct val="80000"/>
              </a:lnSpc>
              <a:buClr>
                <a:schemeClr val="accent3"/>
              </a:buClr>
              <a:defRPr/>
            </a:pPr>
            <a:r>
              <a:rPr lang="en-US" sz="1400" dirty="0" smtClean="0">
                <a:solidFill>
                  <a:srgbClr val="C21C1D"/>
                </a:solidFill>
                <a:latin typeface="Arial" pitchFamily="34" charset="0"/>
                <a:cs typeface="Arial" pitchFamily="34" charset="0"/>
              </a:rPr>
              <a:t>any </a:t>
            </a:r>
            <a:r>
              <a:rPr lang="en-US" sz="1400" dirty="0">
                <a:solidFill>
                  <a:srgbClr val="C21C1D"/>
                </a:solidFill>
                <a:latin typeface="Arial" pitchFamily="34" charset="0"/>
                <a:cs typeface="Arial" pitchFamily="34" charset="0"/>
              </a:rPr>
              <a:t>claim based upon loss of or frustration of the voyage or adventure </a:t>
            </a:r>
          </a:p>
          <a:p>
            <a:pPr marL="0" lvl="1" indent="0">
              <a:lnSpc>
                <a:spcPct val="80000"/>
              </a:lnSpc>
              <a:buClr>
                <a:schemeClr val="accent3"/>
              </a:buClr>
              <a:buNone/>
              <a:defRPr/>
            </a:pPr>
            <a:r>
              <a:rPr lang="en-US" sz="1400" dirty="0">
                <a:solidFill>
                  <a:srgbClr val="C21C1D"/>
                </a:solidFill>
                <a:latin typeface="Arial" pitchFamily="34" charset="0"/>
                <a:cs typeface="Arial" pitchFamily="34" charset="0"/>
              </a:rPr>
              <a:t> </a:t>
            </a:r>
          </a:p>
          <a:p>
            <a:pPr marL="0" lvl="1" indent="0">
              <a:lnSpc>
                <a:spcPct val="80000"/>
              </a:lnSpc>
              <a:buClr>
                <a:schemeClr val="accent3"/>
              </a:buClr>
              <a:buNone/>
              <a:defRPr/>
            </a:pPr>
            <a:endParaRPr lang="en-US" sz="1200" dirty="0">
              <a:solidFill>
                <a:srgbClr val="C21C1D"/>
              </a:solidFill>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369" y="3505200"/>
            <a:ext cx="1488605" cy="9906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7142882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26</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STAMP DUTY &amp; SERVICE TAX </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TO BE RECOVERED FROM CLIENT</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lvl="1">
              <a:lnSpc>
                <a:spcPct val="80000"/>
              </a:lnSpc>
              <a:buClr>
                <a:schemeClr val="accent3"/>
              </a:buClr>
              <a:defRPr/>
            </a:pPr>
            <a:r>
              <a:rPr lang="en-US" sz="1400" dirty="0">
                <a:solidFill>
                  <a:srgbClr val="C21C1D"/>
                </a:solidFill>
                <a:latin typeface="Arial" pitchFamily="34" charset="0"/>
                <a:cs typeface="Arial" pitchFamily="34" charset="0"/>
              </a:rPr>
              <a:t>Sea voyage or transit by country craft or postal sending involving sea voyage</a:t>
            </a:r>
            <a:r>
              <a:rPr lang="en-US" sz="1400" dirty="0" smtClean="0">
                <a:solidFill>
                  <a:srgbClr val="C21C1D"/>
                </a:solidFill>
                <a:latin typeface="Arial" pitchFamily="34" charset="0"/>
                <a:cs typeface="Arial" pitchFamily="34" charset="0"/>
              </a:rPr>
              <a:t>:</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smtClean="0">
                <a:solidFill>
                  <a:srgbClr val="C21C1D"/>
                </a:solidFill>
                <a:latin typeface="Arial" pitchFamily="34" charset="0"/>
                <a:cs typeface="Arial" pitchFamily="34" charset="0"/>
              </a:rPr>
              <a:t>10 </a:t>
            </a:r>
            <a:r>
              <a:rPr lang="en-US" sz="1400" dirty="0" err="1">
                <a:solidFill>
                  <a:srgbClr val="C21C1D"/>
                </a:solidFill>
                <a:latin typeface="Arial" pitchFamily="34" charset="0"/>
                <a:cs typeface="Arial" pitchFamily="34" charset="0"/>
              </a:rPr>
              <a:t>paise</a:t>
            </a:r>
            <a:r>
              <a:rPr lang="en-US" sz="1400" dirty="0">
                <a:solidFill>
                  <a:srgbClr val="C21C1D"/>
                </a:solidFill>
                <a:latin typeface="Arial" pitchFamily="34" charset="0"/>
                <a:cs typeface="Arial" pitchFamily="34" charset="0"/>
              </a:rPr>
              <a:t> for every </a:t>
            </a:r>
            <a:r>
              <a:rPr lang="en-US" sz="1400" dirty="0" err="1">
                <a:solidFill>
                  <a:srgbClr val="C21C1D"/>
                </a:solidFill>
                <a:latin typeface="Arial" pitchFamily="34" charset="0"/>
                <a:cs typeface="Arial" pitchFamily="34" charset="0"/>
              </a:rPr>
              <a:t>Rs</a:t>
            </a:r>
            <a:r>
              <a:rPr lang="en-US" sz="1400" dirty="0">
                <a:solidFill>
                  <a:srgbClr val="C21C1D"/>
                </a:solidFill>
                <a:latin typeface="Arial" pitchFamily="34" charset="0"/>
                <a:cs typeface="Arial" pitchFamily="34" charset="0"/>
              </a:rPr>
              <a:t>. 3000 or part </a:t>
            </a:r>
            <a:r>
              <a:rPr lang="en-US" sz="1400" dirty="0" smtClean="0">
                <a:solidFill>
                  <a:srgbClr val="C21C1D"/>
                </a:solidFill>
                <a:latin typeface="Arial" pitchFamily="34" charset="0"/>
                <a:cs typeface="Arial" pitchFamily="34" charset="0"/>
              </a:rPr>
              <a:t>thereof</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But when rate (including War&amp; SRCC) is 0.125% or less the stamp duty shall be 50 </a:t>
            </a:r>
            <a:r>
              <a:rPr lang="en-US" sz="1400" dirty="0" err="1">
                <a:solidFill>
                  <a:srgbClr val="C21C1D"/>
                </a:solidFill>
                <a:latin typeface="Arial" pitchFamily="34" charset="0"/>
                <a:cs typeface="Arial" pitchFamily="34" charset="0"/>
              </a:rPr>
              <a:t>paise</a:t>
            </a:r>
            <a:endParaRPr lang="en-US" sz="1400" dirty="0">
              <a:solidFill>
                <a:srgbClr val="C21C1D"/>
              </a:solidFill>
              <a:latin typeface="Arial" pitchFamily="34" charset="0"/>
              <a:cs typeface="Arial" pitchFamily="34" charset="0"/>
            </a:endParaRP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For other than sea voyage including postal sending by rail, road, </a:t>
            </a:r>
            <a:r>
              <a:rPr lang="en-US" sz="1400" dirty="0" smtClean="0">
                <a:solidFill>
                  <a:srgbClr val="C21C1D"/>
                </a:solidFill>
                <a:latin typeface="Arial" pitchFamily="34" charset="0"/>
                <a:cs typeface="Arial" pitchFamily="34" charset="0"/>
              </a:rPr>
              <a:t>air-</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25 </a:t>
            </a:r>
            <a:r>
              <a:rPr lang="en-US" sz="1400" dirty="0" err="1">
                <a:solidFill>
                  <a:srgbClr val="C21C1D"/>
                </a:solidFill>
                <a:latin typeface="Arial" pitchFamily="34" charset="0"/>
                <a:cs typeface="Arial" pitchFamily="34" charset="0"/>
              </a:rPr>
              <a:t>paise</a:t>
            </a:r>
            <a:r>
              <a:rPr lang="en-US" sz="1400" dirty="0">
                <a:solidFill>
                  <a:srgbClr val="C21C1D"/>
                </a:solidFill>
                <a:latin typeface="Arial" pitchFamily="34" charset="0"/>
                <a:cs typeface="Arial" pitchFamily="34" charset="0"/>
              </a:rPr>
              <a:t> when the SI is Rs.5000 or less</a:t>
            </a:r>
          </a:p>
          <a:p>
            <a:pPr lvl="1">
              <a:lnSpc>
                <a:spcPct val="80000"/>
              </a:lnSpc>
              <a:buClr>
                <a:schemeClr val="accent3"/>
              </a:buClr>
              <a:defRPr/>
            </a:pPr>
            <a:endParaRPr lang="en-US" sz="1400" dirty="0" smtClean="0">
              <a:solidFill>
                <a:srgbClr val="C21C1D"/>
              </a:solidFill>
              <a:latin typeface="Arial" pitchFamily="34" charset="0"/>
              <a:cs typeface="Arial" pitchFamily="34" charset="0"/>
            </a:endParaRPr>
          </a:p>
          <a:p>
            <a:pPr lvl="1">
              <a:lnSpc>
                <a:spcPct val="80000"/>
              </a:lnSpc>
              <a:buClr>
                <a:schemeClr val="accent3"/>
              </a:buClr>
              <a:defRPr/>
            </a:pPr>
            <a:r>
              <a:rPr lang="en-US" sz="1400" dirty="0" smtClean="0">
                <a:solidFill>
                  <a:srgbClr val="C21C1D"/>
                </a:solidFill>
                <a:latin typeface="Arial" pitchFamily="34" charset="0"/>
                <a:cs typeface="Arial" pitchFamily="34" charset="0"/>
              </a:rPr>
              <a:t>50 </a:t>
            </a:r>
            <a:r>
              <a:rPr lang="en-US" sz="1400" dirty="0" err="1">
                <a:solidFill>
                  <a:srgbClr val="C21C1D"/>
                </a:solidFill>
                <a:latin typeface="Arial" pitchFamily="34" charset="0"/>
                <a:cs typeface="Arial" pitchFamily="34" charset="0"/>
              </a:rPr>
              <a:t>paise</a:t>
            </a:r>
            <a:r>
              <a:rPr lang="en-US" sz="1400" dirty="0">
                <a:solidFill>
                  <a:srgbClr val="C21C1D"/>
                </a:solidFill>
                <a:latin typeface="Arial" pitchFamily="34" charset="0"/>
                <a:cs typeface="Arial" pitchFamily="34" charset="0"/>
              </a:rPr>
              <a:t> when the SI is over Rs.5000</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Effective July 2012, Premium paid towards insurance policy covering Marine Transit will be subject to Service tax @</a:t>
            </a:r>
            <a:r>
              <a:rPr lang="en-US" sz="1400" dirty="0" smtClean="0">
                <a:solidFill>
                  <a:srgbClr val="C21C1D"/>
                </a:solidFill>
                <a:latin typeface="Arial" pitchFamily="34" charset="0"/>
                <a:cs typeface="Arial" pitchFamily="34" charset="0"/>
              </a:rPr>
              <a:t>14.5% </a:t>
            </a:r>
            <a:r>
              <a:rPr lang="en-US" sz="1400" dirty="0">
                <a:solidFill>
                  <a:srgbClr val="C21C1D"/>
                </a:solidFill>
                <a:latin typeface="Arial" pitchFamily="34" charset="0"/>
                <a:cs typeface="Arial" pitchFamily="34" charset="0"/>
              </a:rPr>
              <a:t>(to be collected from Insured) </a:t>
            </a:r>
            <a:endParaRPr lang="en-US" sz="1400" dirty="0" smtClean="0">
              <a:solidFill>
                <a:srgbClr val="C21C1D"/>
              </a:solidFill>
              <a:latin typeface="Arial" pitchFamily="34" charset="0"/>
              <a:cs typeface="Arial" pitchFamily="34" charset="0"/>
            </a:endParaRP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As per market practice the minimum Stamp Duty collected is Re. 1</a:t>
            </a:r>
          </a:p>
          <a:p>
            <a:pPr marL="457200" lvl="1" indent="0">
              <a:lnSpc>
                <a:spcPct val="80000"/>
              </a:lnSpc>
              <a:buClr>
                <a:schemeClr val="accent3"/>
              </a:buClr>
              <a:buNone/>
              <a:defRPr/>
            </a:pPr>
            <a:r>
              <a:rPr lang="en-US" sz="1400" dirty="0" smtClean="0">
                <a:solidFill>
                  <a:srgbClr val="C21C1D"/>
                </a:solidFill>
                <a:latin typeface="Arial" pitchFamily="34" charset="0"/>
                <a:cs typeface="Arial" pitchFamily="34" charset="0"/>
              </a:rPr>
              <a:t>      </a:t>
            </a:r>
          </a:p>
          <a:p>
            <a:pPr marL="457200" lvl="1" indent="0">
              <a:lnSpc>
                <a:spcPct val="80000"/>
              </a:lnSpc>
              <a:buClr>
                <a:schemeClr val="accent3"/>
              </a:buClr>
              <a:buNone/>
              <a:defRPr/>
            </a:pPr>
            <a:r>
              <a:rPr lang="en-US" sz="1400" dirty="0">
                <a:solidFill>
                  <a:srgbClr val="C21C1D"/>
                </a:solidFill>
                <a:latin typeface="Arial" pitchFamily="34" charset="0"/>
                <a:cs typeface="Arial" pitchFamily="34" charset="0"/>
              </a:rPr>
              <a:t> </a:t>
            </a:r>
            <a:r>
              <a:rPr lang="en-US" sz="1400" dirty="0" smtClean="0">
                <a:solidFill>
                  <a:srgbClr val="C21C1D"/>
                </a:solidFill>
                <a:latin typeface="Arial" pitchFamily="34" charset="0"/>
                <a:cs typeface="Arial" pitchFamily="34" charset="0"/>
              </a:rPr>
              <a:t>    </a:t>
            </a:r>
            <a:r>
              <a:rPr lang="en-US" sz="1400" dirty="0">
                <a:solidFill>
                  <a:srgbClr val="C21C1D"/>
                </a:solidFill>
                <a:latin typeface="Arial" pitchFamily="34" charset="0"/>
                <a:cs typeface="Arial" pitchFamily="34" charset="0"/>
              </a:rPr>
              <a:t>(unless rate is more than 0.125% by Sea)</a:t>
            </a:r>
          </a:p>
          <a:p>
            <a:pPr lvl="1">
              <a:lnSpc>
                <a:spcPct val="80000"/>
              </a:lnSpc>
              <a:buClr>
                <a:schemeClr val="accent3"/>
              </a:buClr>
              <a:defRPr/>
            </a:pPr>
            <a:endParaRPr lang="en-US" sz="1200" dirty="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a:solidFill>
                <a:srgbClr val="C21C1D"/>
              </a:solidFill>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352" y="4953000"/>
            <a:ext cx="1717623" cy="11430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4086214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27</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TYPES OF POLICIES</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NEED BASED </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lvl="1">
              <a:lnSpc>
                <a:spcPct val="80000"/>
              </a:lnSpc>
              <a:buClr>
                <a:schemeClr val="accent3"/>
              </a:buClr>
              <a:defRPr/>
            </a:pPr>
            <a:endParaRPr lang="en-US" sz="1200" dirty="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a:solidFill>
                <a:srgbClr val="C21C1D"/>
              </a:solidFill>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559912"/>
            <a:ext cx="1905000" cy="1602764"/>
          </a:xfrm>
          <a:prstGeom prst="rect">
            <a:avLst/>
          </a:prstGeom>
          <a:effectLst>
            <a:glow rad="228600">
              <a:schemeClr val="accent2">
                <a:satMod val="175000"/>
                <a:alpha val="40000"/>
              </a:schemeClr>
            </a:glow>
          </a:effectLst>
        </p:spPr>
      </p:pic>
      <p:sp>
        <p:nvSpPr>
          <p:cNvPr id="9" name="Content Placeholder 2"/>
          <p:cNvSpPr txBox="1">
            <a:spLocks/>
          </p:cNvSpPr>
          <p:nvPr/>
        </p:nvSpPr>
        <p:spPr>
          <a:xfrm>
            <a:off x="381000" y="2255837"/>
            <a:ext cx="4040188" cy="406876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80000"/>
              </a:lnSpc>
              <a:buClr>
                <a:schemeClr val="accent3"/>
              </a:buClr>
              <a:buNone/>
              <a:defRPr/>
            </a:pPr>
            <a:r>
              <a:rPr lang="en-US" sz="1400" b="1" dirty="0" smtClean="0">
                <a:solidFill>
                  <a:srgbClr val="C21C1D"/>
                </a:solidFill>
                <a:latin typeface="Arial" pitchFamily="34" charset="0"/>
                <a:cs typeface="Arial" pitchFamily="34" charset="0"/>
              </a:rPr>
              <a:t>SPECIFIC POLICY</a:t>
            </a:r>
          </a:p>
          <a:p>
            <a:pPr lvl="1">
              <a:lnSpc>
                <a:spcPct val="80000"/>
              </a:lnSpc>
              <a:buClr>
                <a:schemeClr val="accent3"/>
              </a:buClr>
              <a:defRPr/>
            </a:pPr>
            <a:endParaRPr lang="en-US" sz="1400" dirty="0" smtClean="0">
              <a:solidFill>
                <a:srgbClr val="C21C1D"/>
              </a:solidFill>
              <a:latin typeface="Arial" pitchFamily="34" charset="0"/>
              <a:cs typeface="Arial" pitchFamily="34" charset="0"/>
            </a:endParaRPr>
          </a:p>
          <a:p>
            <a:pPr lvl="1">
              <a:lnSpc>
                <a:spcPct val="80000"/>
              </a:lnSpc>
              <a:buClr>
                <a:schemeClr val="accent3"/>
              </a:buClr>
              <a:defRPr/>
            </a:pPr>
            <a:r>
              <a:rPr lang="en-US" sz="1400" dirty="0" smtClean="0">
                <a:solidFill>
                  <a:srgbClr val="C21C1D"/>
                </a:solidFill>
                <a:latin typeface="Arial" pitchFamily="34" charset="0"/>
                <a:cs typeface="Arial" pitchFamily="34" charset="0"/>
              </a:rPr>
              <a:t>Stamped </a:t>
            </a:r>
            <a:r>
              <a:rPr lang="en-US" sz="1400" dirty="0">
                <a:solidFill>
                  <a:srgbClr val="C21C1D"/>
                </a:solidFill>
                <a:latin typeface="Arial" pitchFamily="34" charset="0"/>
                <a:cs typeface="Arial" pitchFamily="34" charset="0"/>
              </a:rPr>
              <a:t>policy (voyage)</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Written on merits of specific transit, individually arranged</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Useful for transit not covered by open policy/ cover or for infrequent transits</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No compulsion to insure all transits</a:t>
            </a: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endParaRPr lang="en-US" sz="1400" dirty="0">
              <a:solidFill>
                <a:srgbClr val="C21C1D"/>
              </a:solidFill>
              <a:latin typeface="Arial" pitchFamily="34" charset="0"/>
              <a:cs typeface="Arial" pitchFamily="34" charset="0"/>
            </a:endParaRPr>
          </a:p>
          <a:p>
            <a:pPr lvl="1">
              <a:lnSpc>
                <a:spcPct val="80000"/>
              </a:lnSpc>
              <a:buClr>
                <a:schemeClr val="accent3"/>
              </a:buClr>
              <a:defRPr/>
            </a:pPr>
            <a:r>
              <a:rPr lang="en-US" sz="1400" dirty="0">
                <a:solidFill>
                  <a:srgbClr val="C21C1D"/>
                </a:solidFill>
                <a:latin typeface="Arial" pitchFamily="34" charset="0"/>
                <a:cs typeface="Arial" pitchFamily="34" charset="0"/>
              </a:rPr>
              <a:t/>
            </a:r>
            <a:br>
              <a:rPr lang="en-US" sz="1400" dirty="0">
                <a:solidFill>
                  <a:srgbClr val="C21C1D"/>
                </a:solidFill>
                <a:latin typeface="Arial" pitchFamily="34" charset="0"/>
                <a:cs typeface="Arial" pitchFamily="34" charset="0"/>
              </a:rPr>
            </a:br>
            <a:r>
              <a:rPr lang="en-US" sz="1400" dirty="0">
                <a:solidFill>
                  <a:srgbClr val="C21C1D"/>
                </a:solidFill>
                <a:latin typeface="Arial" pitchFamily="34" charset="0"/>
                <a:cs typeface="Arial" pitchFamily="34" charset="0"/>
              </a:rPr>
              <a:t/>
            </a:r>
            <a:br>
              <a:rPr lang="en-US" sz="1400" dirty="0">
                <a:solidFill>
                  <a:srgbClr val="C21C1D"/>
                </a:solidFill>
                <a:latin typeface="Arial" pitchFamily="34" charset="0"/>
                <a:cs typeface="Arial" pitchFamily="34" charset="0"/>
              </a:rPr>
            </a:br>
            <a:endParaRPr lang="en-US" sz="1400" dirty="0">
              <a:solidFill>
                <a:srgbClr val="C21C1D"/>
              </a:solidFill>
              <a:latin typeface="Arial" pitchFamily="34" charset="0"/>
              <a:cs typeface="Arial" pitchFamily="34" charset="0"/>
            </a:endParaRPr>
          </a:p>
        </p:txBody>
      </p:sp>
      <p:sp>
        <p:nvSpPr>
          <p:cNvPr id="10" name="Content Placeholder 3"/>
          <p:cNvSpPr txBox="1">
            <a:spLocks/>
          </p:cNvSpPr>
          <p:nvPr/>
        </p:nvSpPr>
        <p:spPr>
          <a:xfrm>
            <a:off x="4648200" y="2209800"/>
            <a:ext cx="4267200" cy="4068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Clr>
                <a:schemeClr val="accent3"/>
              </a:buClr>
              <a:buNone/>
              <a:defRPr/>
            </a:pPr>
            <a:r>
              <a:rPr lang="en-US" sz="1400" b="1" dirty="0" smtClean="0">
                <a:solidFill>
                  <a:srgbClr val="C21C1D"/>
                </a:solidFill>
                <a:latin typeface="Arial" pitchFamily="34" charset="0"/>
                <a:cs typeface="Arial" pitchFamily="34" charset="0"/>
              </a:rPr>
              <a:t>OPEN POLICY/ COVER </a:t>
            </a:r>
          </a:p>
          <a:p>
            <a:pPr lvl="1">
              <a:buClr>
                <a:schemeClr val="accent3"/>
              </a:buClr>
              <a:defRPr/>
            </a:pPr>
            <a:endParaRPr lang="en-US" sz="1400" dirty="0">
              <a:solidFill>
                <a:srgbClr val="C21C1D"/>
              </a:solidFill>
              <a:latin typeface="Arial" pitchFamily="34" charset="0"/>
              <a:cs typeface="Arial" pitchFamily="34" charset="0"/>
            </a:endParaRPr>
          </a:p>
          <a:p>
            <a:pPr lvl="1">
              <a:buClr>
                <a:schemeClr val="accent3"/>
              </a:buClr>
              <a:defRPr/>
            </a:pPr>
            <a:r>
              <a:rPr lang="en-US" sz="1400" dirty="0" smtClean="0">
                <a:solidFill>
                  <a:srgbClr val="C21C1D"/>
                </a:solidFill>
                <a:latin typeface="Arial" pitchFamily="34" charset="0"/>
                <a:cs typeface="Arial" pitchFamily="34" charset="0"/>
              </a:rPr>
              <a:t>Stamped </a:t>
            </a:r>
            <a:r>
              <a:rPr lang="en-US" sz="1400" dirty="0">
                <a:solidFill>
                  <a:srgbClr val="C21C1D"/>
                </a:solidFill>
                <a:latin typeface="Arial" pitchFamily="34" charset="0"/>
                <a:cs typeface="Arial" pitchFamily="34" charset="0"/>
              </a:rPr>
              <a:t>Policy in case of Inland  and Agreement in case of overseas transit (1 year)</a:t>
            </a:r>
          </a:p>
          <a:p>
            <a:pPr lvl="1">
              <a:buClr>
                <a:schemeClr val="accent3"/>
              </a:buClr>
              <a:defRPr/>
            </a:pPr>
            <a:endParaRPr lang="en-US" sz="1400" dirty="0">
              <a:solidFill>
                <a:srgbClr val="C21C1D"/>
              </a:solidFill>
              <a:latin typeface="Arial" pitchFamily="34" charset="0"/>
              <a:cs typeface="Arial" pitchFamily="34" charset="0"/>
            </a:endParaRPr>
          </a:p>
          <a:p>
            <a:pPr lvl="1">
              <a:buClr>
                <a:schemeClr val="accent3"/>
              </a:buClr>
              <a:defRPr/>
            </a:pPr>
            <a:r>
              <a:rPr lang="en-US" sz="1400" dirty="0">
                <a:solidFill>
                  <a:srgbClr val="C21C1D"/>
                </a:solidFill>
                <a:latin typeface="Arial" pitchFamily="34" charset="0"/>
                <a:cs typeface="Arial" pitchFamily="34" charset="0"/>
              </a:rPr>
              <a:t>Terms are agreed and all transits within the terms are covered</a:t>
            </a:r>
          </a:p>
          <a:p>
            <a:pPr lvl="1">
              <a:buClr>
                <a:schemeClr val="accent3"/>
              </a:buClr>
              <a:defRPr/>
            </a:pPr>
            <a:endParaRPr lang="en-US" sz="1400" dirty="0">
              <a:solidFill>
                <a:srgbClr val="C21C1D"/>
              </a:solidFill>
              <a:latin typeface="Arial" pitchFamily="34" charset="0"/>
              <a:cs typeface="Arial" pitchFamily="34" charset="0"/>
            </a:endParaRPr>
          </a:p>
          <a:p>
            <a:pPr lvl="1">
              <a:buClr>
                <a:schemeClr val="accent3"/>
              </a:buClr>
              <a:defRPr/>
            </a:pPr>
            <a:r>
              <a:rPr lang="en-US" sz="1400" dirty="0">
                <a:solidFill>
                  <a:srgbClr val="C21C1D"/>
                </a:solidFill>
                <a:latin typeface="Arial" pitchFamily="34" charset="0"/>
                <a:cs typeface="Arial" pitchFamily="34" charset="0"/>
              </a:rPr>
              <a:t>Declaration need to be made and certificate issued (stamped in open cover) as agreed</a:t>
            </a:r>
          </a:p>
          <a:p>
            <a:pPr lvl="1">
              <a:buClr>
                <a:schemeClr val="accent3"/>
              </a:buClr>
              <a:defRPr/>
            </a:pPr>
            <a:endParaRPr lang="en-US" sz="1400" dirty="0">
              <a:solidFill>
                <a:srgbClr val="C21C1D"/>
              </a:solidFill>
              <a:latin typeface="Arial" pitchFamily="34" charset="0"/>
              <a:cs typeface="Arial" pitchFamily="34" charset="0"/>
            </a:endParaRPr>
          </a:p>
          <a:p>
            <a:pPr lvl="1">
              <a:buClr>
                <a:schemeClr val="accent3"/>
              </a:buClr>
              <a:defRPr/>
            </a:pPr>
            <a:r>
              <a:rPr lang="en-US" sz="1400" dirty="0">
                <a:solidFill>
                  <a:srgbClr val="C21C1D"/>
                </a:solidFill>
                <a:latin typeface="Arial" pitchFamily="34" charset="0"/>
                <a:cs typeface="Arial" pitchFamily="34" charset="0"/>
              </a:rPr>
              <a:t>Savings in premium, assurance of cover availability for Insured</a:t>
            </a:r>
          </a:p>
        </p:txBody>
      </p:sp>
    </p:spTree>
    <p:extLst>
      <p:ext uri="{BB962C8B-B14F-4D97-AF65-F5344CB8AC3E}">
        <p14:creationId xmlns:p14="http://schemas.microsoft.com/office/powerpoint/2010/main" val="3172552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28</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TYPES OF POLICIES</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SALES TURNOVER POLICY</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lvl="1">
              <a:lnSpc>
                <a:spcPct val="80000"/>
              </a:lnSpc>
              <a:buClr>
                <a:schemeClr val="accent3"/>
              </a:buClr>
              <a:defRPr/>
            </a:pPr>
            <a:endParaRPr lang="en-US" sz="1200" dirty="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a:solidFill>
                <a:srgbClr val="C21C1D"/>
              </a:solidFill>
              <a:latin typeface="Arial" pitchFamily="34" charset="0"/>
              <a:cs typeface="Arial" pitchFamily="34" charset="0"/>
            </a:endParaRPr>
          </a:p>
        </p:txBody>
      </p:sp>
      <p:sp>
        <p:nvSpPr>
          <p:cNvPr id="7" name="Rectangle 6"/>
          <p:cNvSpPr/>
          <p:nvPr/>
        </p:nvSpPr>
        <p:spPr>
          <a:xfrm>
            <a:off x="609600" y="1640681"/>
            <a:ext cx="7848600" cy="5219891"/>
          </a:xfrm>
          <a:prstGeom prst="rect">
            <a:avLst/>
          </a:prstGeom>
        </p:spPr>
        <p:txBody>
          <a:bodyPr wrap="square">
            <a:spAutoFit/>
          </a:bodyPr>
          <a:lstStyle/>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An innovative product.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Annual sales figures of the client estimated and premium charged on it.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Coverage for all transits, purchases, sales &amp; inter-unit movements.</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No declarations required for each  transit. </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Declaration is required only for consolidated sales figure at the agreed frequency</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lvl="1">
              <a:lnSpc>
                <a:spcPct val="80000"/>
              </a:lnSpc>
              <a:spcBef>
                <a:spcPct val="20000"/>
              </a:spcBef>
              <a:buClr>
                <a:schemeClr val="accent3"/>
              </a:buClr>
              <a:defRPr/>
            </a:pPr>
            <a:r>
              <a:rPr lang="en-US" sz="1400" b="1" dirty="0" smtClean="0">
                <a:solidFill>
                  <a:srgbClr val="C21C1D"/>
                </a:solidFill>
                <a:latin typeface="Arial" pitchFamily="34" charset="0"/>
                <a:cs typeface="Arial" pitchFamily="34" charset="0"/>
              </a:rPr>
              <a:t>Advantages </a:t>
            </a:r>
          </a:p>
          <a:p>
            <a:pPr marL="742950" lvl="1" indent="-285750">
              <a:lnSpc>
                <a:spcPct val="80000"/>
              </a:lnSpc>
              <a:spcBef>
                <a:spcPct val="20000"/>
              </a:spcBef>
              <a:buClr>
                <a:schemeClr val="accent3"/>
              </a:buClr>
              <a:buFont typeface="Arial" pitchFamily="34" charset="0"/>
              <a:buChar char="–"/>
              <a:defRPr/>
            </a:pP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smtClean="0">
                <a:solidFill>
                  <a:srgbClr val="C21C1D"/>
                </a:solidFill>
                <a:latin typeface="Arial" pitchFamily="34" charset="0"/>
                <a:cs typeface="Arial" pitchFamily="34" charset="0"/>
              </a:rPr>
              <a:t>Seamless </a:t>
            </a:r>
            <a:r>
              <a:rPr lang="en-US" sz="1400" dirty="0">
                <a:solidFill>
                  <a:srgbClr val="C21C1D"/>
                </a:solidFill>
                <a:latin typeface="Arial" pitchFamily="34" charset="0"/>
                <a:cs typeface="Arial" pitchFamily="34" charset="0"/>
              </a:rPr>
              <a:t>cover</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All transits held covered</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Customs duty &amp; other contingent duties can be covered</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No hassles of declarations</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Competitively priced</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Premium can be paid on half-yearly basis</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p:txBody>
      </p:sp>
      <p:grpSp>
        <p:nvGrpSpPr>
          <p:cNvPr id="11" name="Group 3"/>
          <p:cNvGrpSpPr>
            <a:grpSpLocks noGrp="1"/>
          </p:cNvGrpSpPr>
          <p:nvPr/>
        </p:nvGrpSpPr>
        <p:grpSpPr bwMode="auto">
          <a:xfrm>
            <a:off x="4419600" y="4419600"/>
            <a:ext cx="3695700" cy="1219404"/>
            <a:chOff x="1008" y="816"/>
            <a:chExt cx="2590" cy="1183"/>
          </a:xfrm>
        </p:grpSpPr>
        <p:sp>
          <p:nvSpPr>
            <p:cNvPr id="12" name="Line 4"/>
            <p:cNvSpPr>
              <a:spLocks noChangeShapeType="1"/>
            </p:cNvSpPr>
            <p:nvPr/>
          </p:nvSpPr>
          <p:spPr bwMode="auto">
            <a:xfrm flipH="1">
              <a:off x="1200" y="1685"/>
              <a:ext cx="851" cy="141"/>
            </a:xfrm>
            <a:prstGeom prst="line">
              <a:avLst/>
            </a:prstGeom>
            <a:ln>
              <a:headEnd type="none" w="sm" len="sm"/>
              <a:tailEnd type="triangle" w="sm" len="sm"/>
            </a:ln>
          </p:spPr>
          <p:style>
            <a:lnRef idx="2">
              <a:schemeClr val="accent2"/>
            </a:lnRef>
            <a:fillRef idx="1">
              <a:schemeClr val="lt1"/>
            </a:fillRef>
            <a:effectRef idx="0">
              <a:schemeClr val="accent2"/>
            </a:effectRef>
            <a:fontRef idx="minor">
              <a:schemeClr val="dk1"/>
            </a:fontRef>
          </p:style>
          <p:txBody>
            <a:bodyPr wrap="none" anchor="ctr"/>
            <a:lstStyle/>
            <a:p>
              <a:endParaRPr lang="en-US">
                <a:solidFill>
                  <a:schemeClr val="tx2"/>
                </a:solidFill>
              </a:endParaRPr>
            </a:p>
          </p:txBody>
        </p:sp>
        <p:grpSp>
          <p:nvGrpSpPr>
            <p:cNvPr id="13" name="Group 5"/>
            <p:cNvGrpSpPr>
              <a:grpSpLocks/>
            </p:cNvGrpSpPr>
            <p:nvPr/>
          </p:nvGrpSpPr>
          <p:grpSpPr bwMode="auto">
            <a:xfrm>
              <a:off x="1008" y="816"/>
              <a:ext cx="2590" cy="1183"/>
              <a:chOff x="2162" y="816"/>
              <a:chExt cx="2590" cy="1183"/>
            </a:xfrm>
          </p:grpSpPr>
          <p:sp>
            <p:nvSpPr>
              <p:cNvPr id="15" name="Rectangle 6"/>
              <p:cNvSpPr>
                <a:spLocks noChangeArrowheads="1"/>
              </p:cNvSpPr>
              <p:nvPr/>
            </p:nvSpPr>
            <p:spPr bwMode="auto">
              <a:xfrm>
                <a:off x="3979" y="1858"/>
                <a:ext cx="773" cy="14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a:solidFill>
                      <a:schemeClr val="tx2"/>
                    </a:solidFill>
                    <a:effectLst>
                      <a:outerShdw blurRad="38100" dist="38100" dir="2700000" algn="tl">
                        <a:srgbClr val="FFFFFF"/>
                      </a:outerShdw>
                    </a:effectLst>
                  </a:rPr>
                  <a:t>Local</a:t>
                </a:r>
                <a:endParaRPr lang="en-US">
                  <a:solidFill>
                    <a:schemeClr val="tx2"/>
                  </a:solidFill>
                  <a:effectLst>
                    <a:outerShdw blurRad="38100" dist="38100" dir="2700000" algn="tl">
                      <a:srgbClr val="000000"/>
                    </a:outerShdw>
                  </a:effectLst>
                </a:endParaRPr>
              </a:p>
            </p:txBody>
          </p:sp>
          <p:grpSp>
            <p:nvGrpSpPr>
              <p:cNvPr id="16" name="Group 7"/>
              <p:cNvGrpSpPr>
                <a:grpSpLocks/>
              </p:cNvGrpSpPr>
              <p:nvPr/>
            </p:nvGrpSpPr>
            <p:grpSpPr bwMode="auto">
              <a:xfrm>
                <a:off x="2162" y="816"/>
                <a:ext cx="2590" cy="1152"/>
                <a:chOff x="2162" y="816"/>
                <a:chExt cx="2590" cy="1152"/>
              </a:xfrm>
            </p:grpSpPr>
            <p:sp>
              <p:nvSpPr>
                <p:cNvPr id="17" name="Rectangle 8"/>
                <p:cNvSpPr>
                  <a:spLocks noChangeArrowheads="1"/>
                </p:cNvSpPr>
                <p:nvPr/>
              </p:nvSpPr>
              <p:spPr bwMode="auto">
                <a:xfrm>
                  <a:off x="3840" y="816"/>
                  <a:ext cx="912" cy="192"/>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chemeClr val="tx2"/>
                      </a:solidFill>
                      <a:effectLst>
                        <a:outerShdw blurRad="38100" dist="38100" dir="2700000" algn="tl">
                          <a:srgbClr val="FFFFFF"/>
                        </a:outerShdw>
                      </a:effectLst>
                    </a:rPr>
                    <a:t>Local</a:t>
                  </a:r>
                </a:p>
              </p:txBody>
            </p:sp>
            <p:sp>
              <p:nvSpPr>
                <p:cNvPr id="18" name="Rectangle 9"/>
                <p:cNvSpPr>
                  <a:spLocks noChangeArrowheads="1"/>
                </p:cNvSpPr>
                <p:nvPr/>
              </p:nvSpPr>
              <p:spPr bwMode="auto">
                <a:xfrm>
                  <a:off x="2256" y="1152"/>
                  <a:ext cx="1104" cy="192"/>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a:solidFill>
                        <a:schemeClr val="tx2"/>
                      </a:solidFill>
                      <a:effectLst>
                        <a:outerShdw blurRad="38100" dist="38100" dir="2700000" algn="tl">
                          <a:srgbClr val="FFFFFF"/>
                        </a:outerShdw>
                      </a:effectLst>
                    </a:rPr>
                    <a:t>Duty</a:t>
                  </a:r>
                  <a:endParaRPr lang="en-US">
                    <a:solidFill>
                      <a:schemeClr val="tx2"/>
                    </a:solidFill>
                    <a:effectLst>
                      <a:outerShdw blurRad="38100" dist="38100" dir="2700000" algn="tl">
                        <a:srgbClr val="000000"/>
                      </a:outerShdw>
                    </a:effectLst>
                  </a:endParaRPr>
                </a:p>
              </p:txBody>
            </p:sp>
            <p:sp>
              <p:nvSpPr>
                <p:cNvPr id="19" name="Rectangle 10"/>
                <p:cNvSpPr>
                  <a:spLocks noChangeArrowheads="1"/>
                </p:cNvSpPr>
                <p:nvPr/>
              </p:nvSpPr>
              <p:spPr bwMode="auto">
                <a:xfrm>
                  <a:off x="3245" y="1573"/>
                  <a:ext cx="579" cy="16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dirty="0">
                      <a:solidFill>
                        <a:schemeClr val="tx2"/>
                      </a:solidFill>
                      <a:effectLst>
                        <a:outerShdw blurRad="38100" dist="38100" dir="2700000" algn="tl">
                          <a:srgbClr val="FFFFFF"/>
                        </a:outerShdw>
                      </a:effectLst>
                    </a:rPr>
                    <a:t>Product</a:t>
                  </a:r>
                  <a:endParaRPr lang="en-US" dirty="0">
                    <a:solidFill>
                      <a:schemeClr val="tx2"/>
                    </a:solidFill>
                    <a:effectLst>
                      <a:outerShdw blurRad="38100" dist="38100" dir="2700000" algn="tl">
                        <a:srgbClr val="000000"/>
                      </a:outerShdw>
                    </a:effectLst>
                  </a:endParaRPr>
                </a:p>
              </p:txBody>
            </p:sp>
            <p:sp>
              <p:nvSpPr>
                <p:cNvPr id="20" name="Rectangle 11"/>
                <p:cNvSpPr>
                  <a:spLocks noChangeArrowheads="1"/>
                </p:cNvSpPr>
                <p:nvPr/>
              </p:nvSpPr>
              <p:spPr bwMode="auto">
                <a:xfrm>
                  <a:off x="2162" y="1825"/>
                  <a:ext cx="773" cy="14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a:solidFill>
                        <a:schemeClr val="tx2"/>
                      </a:solidFill>
                      <a:effectLst>
                        <a:outerShdw blurRad="38100" dist="38100" dir="2700000" algn="tl">
                          <a:srgbClr val="FFFFFF"/>
                        </a:outerShdw>
                      </a:effectLst>
                    </a:rPr>
                    <a:t>Exports</a:t>
                  </a:r>
                  <a:endParaRPr lang="en-US">
                    <a:solidFill>
                      <a:schemeClr val="tx2"/>
                    </a:solidFill>
                    <a:effectLst>
                      <a:outerShdw blurRad="38100" dist="38100" dir="2700000" algn="tl">
                        <a:srgbClr val="FFFFFF"/>
                      </a:outerShdw>
                    </a:effectLst>
                  </a:endParaRPr>
                </a:p>
              </p:txBody>
            </p:sp>
            <p:sp>
              <p:nvSpPr>
                <p:cNvPr id="21" name="Line 12"/>
                <p:cNvSpPr>
                  <a:spLocks noChangeShapeType="1"/>
                </p:cNvSpPr>
                <p:nvPr/>
              </p:nvSpPr>
              <p:spPr bwMode="auto">
                <a:xfrm>
                  <a:off x="3887" y="1657"/>
                  <a:ext cx="464" cy="141"/>
                </a:xfrm>
                <a:prstGeom prst="line">
                  <a:avLst/>
                </a:prstGeom>
                <a:ln>
                  <a:headEnd type="none" w="sm" len="sm"/>
                  <a:tailEnd type="triangle" w="sm" len="sm"/>
                </a:ln>
              </p:spPr>
              <p:style>
                <a:lnRef idx="2">
                  <a:schemeClr val="accent2"/>
                </a:lnRef>
                <a:fillRef idx="1">
                  <a:schemeClr val="lt1"/>
                </a:fillRef>
                <a:effectRef idx="0">
                  <a:schemeClr val="accent2"/>
                </a:effectRef>
                <a:fontRef idx="minor">
                  <a:schemeClr val="dk1"/>
                </a:fontRef>
              </p:style>
              <p:txBody>
                <a:bodyPr wrap="none" anchor="ctr"/>
                <a:lstStyle/>
                <a:p>
                  <a:endParaRPr lang="en-US">
                    <a:solidFill>
                      <a:schemeClr val="tx2"/>
                    </a:solidFill>
                  </a:endParaRPr>
                </a:p>
              </p:txBody>
            </p:sp>
            <p:sp>
              <p:nvSpPr>
                <p:cNvPr id="22" name="Line 13"/>
                <p:cNvSpPr>
                  <a:spLocks noChangeShapeType="1"/>
                </p:cNvSpPr>
                <p:nvPr/>
              </p:nvSpPr>
              <p:spPr bwMode="auto">
                <a:xfrm flipH="1">
                  <a:off x="3801" y="1018"/>
                  <a:ext cx="387" cy="506"/>
                </a:xfrm>
                <a:prstGeom prst="line">
                  <a:avLst/>
                </a:prstGeom>
                <a:ln>
                  <a:headEnd type="none" w="sm" len="sm"/>
                  <a:tailEnd type="triangle" w="sm" len="sm"/>
                </a:ln>
              </p:spPr>
              <p:style>
                <a:lnRef idx="2">
                  <a:schemeClr val="accent2"/>
                </a:lnRef>
                <a:fillRef idx="1">
                  <a:schemeClr val="lt1"/>
                </a:fillRef>
                <a:effectRef idx="0">
                  <a:schemeClr val="accent2"/>
                </a:effectRef>
                <a:fontRef idx="minor">
                  <a:schemeClr val="dk1"/>
                </a:fontRef>
              </p:style>
              <p:txBody>
                <a:bodyPr wrap="none" anchor="ctr"/>
                <a:lstStyle/>
                <a:p>
                  <a:endParaRPr lang="en-US">
                    <a:solidFill>
                      <a:schemeClr val="tx2"/>
                    </a:solidFill>
                  </a:endParaRPr>
                </a:p>
              </p:txBody>
            </p:sp>
            <p:sp>
              <p:nvSpPr>
                <p:cNvPr id="23" name="Line 14"/>
                <p:cNvSpPr>
                  <a:spLocks noChangeShapeType="1"/>
                </p:cNvSpPr>
                <p:nvPr/>
              </p:nvSpPr>
              <p:spPr bwMode="auto">
                <a:xfrm>
                  <a:off x="2626" y="977"/>
                  <a:ext cx="0" cy="170"/>
                </a:xfrm>
                <a:prstGeom prst="line">
                  <a:avLst/>
                </a:prstGeom>
                <a:ln>
                  <a:headEnd type="none" w="sm" len="sm"/>
                  <a:tailEnd type="triangle" w="sm" len="sm"/>
                </a:ln>
              </p:spPr>
              <p:style>
                <a:lnRef idx="2">
                  <a:schemeClr val="accent2"/>
                </a:lnRef>
                <a:fillRef idx="1">
                  <a:schemeClr val="lt1"/>
                </a:fillRef>
                <a:effectRef idx="0">
                  <a:schemeClr val="accent2"/>
                </a:effectRef>
                <a:fontRef idx="minor">
                  <a:schemeClr val="dk1"/>
                </a:fontRef>
              </p:style>
              <p:txBody>
                <a:bodyPr wrap="none" anchor="ctr"/>
                <a:lstStyle/>
                <a:p>
                  <a:endParaRPr lang="en-US">
                    <a:solidFill>
                      <a:schemeClr val="tx2"/>
                    </a:solidFill>
                  </a:endParaRPr>
                </a:p>
              </p:txBody>
            </p:sp>
            <p:sp>
              <p:nvSpPr>
                <p:cNvPr id="24" name="Rectangle 15"/>
                <p:cNvSpPr>
                  <a:spLocks noChangeArrowheads="1"/>
                </p:cNvSpPr>
                <p:nvPr/>
              </p:nvSpPr>
              <p:spPr bwMode="auto">
                <a:xfrm>
                  <a:off x="2201" y="816"/>
                  <a:ext cx="1111" cy="16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b="1">
                      <a:solidFill>
                        <a:schemeClr val="tx2"/>
                      </a:solidFill>
                      <a:effectLst>
                        <a:outerShdw blurRad="38100" dist="38100" dir="2700000" algn="tl">
                          <a:srgbClr val="FFFFFF"/>
                        </a:outerShdw>
                      </a:effectLst>
                    </a:rPr>
                    <a:t>Import</a:t>
                  </a:r>
                  <a:endParaRPr lang="en-US">
                    <a:solidFill>
                      <a:schemeClr val="tx2"/>
                    </a:solidFill>
                    <a:effectLst>
                      <a:outerShdw blurRad="38100" dist="38100" dir="2700000" algn="tl">
                        <a:srgbClr val="FFFFFF"/>
                      </a:outerShdw>
                    </a:effectLst>
                  </a:endParaRPr>
                </a:p>
              </p:txBody>
            </p:sp>
          </p:grpSp>
        </p:grpSp>
        <p:sp>
          <p:nvSpPr>
            <p:cNvPr id="14" name="Line 16"/>
            <p:cNvSpPr>
              <a:spLocks noChangeShapeType="1"/>
            </p:cNvSpPr>
            <p:nvPr/>
          </p:nvSpPr>
          <p:spPr bwMode="auto">
            <a:xfrm>
              <a:off x="1632" y="1344"/>
              <a:ext cx="480" cy="277"/>
            </a:xfrm>
            <a:prstGeom prst="line">
              <a:avLst/>
            </a:prstGeom>
            <a:ln>
              <a:headEnd type="none" w="sm" len="sm"/>
              <a:tailEnd type="triangle" w="sm" len="sm"/>
            </a:ln>
          </p:spPr>
          <p:style>
            <a:lnRef idx="2">
              <a:schemeClr val="accent2"/>
            </a:lnRef>
            <a:fillRef idx="1">
              <a:schemeClr val="lt1"/>
            </a:fillRef>
            <a:effectRef idx="0">
              <a:schemeClr val="accent2"/>
            </a:effectRef>
            <a:fontRef idx="minor">
              <a:schemeClr val="dk1"/>
            </a:fontRef>
          </p:style>
          <p:txBody>
            <a:bodyPr wrap="none" anchor="ctr"/>
            <a:lstStyle/>
            <a:p>
              <a:endParaRPr lang="en-US">
                <a:solidFill>
                  <a:schemeClr val="tx2"/>
                </a:solidFill>
              </a:endParaRPr>
            </a:p>
          </p:txBody>
        </p:sp>
      </p:gr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524000"/>
            <a:ext cx="1600200" cy="16002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4098182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29</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TYPES OF POLICIES</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SALES TURNOVER POLICY</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lvl="1">
              <a:lnSpc>
                <a:spcPct val="80000"/>
              </a:lnSpc>
              <a:buClr>
                <a:schemeClr val="accent3"/>
              </a:buClr>
              <a:defRPr/>
            </a:pPr>
            <a:endParaRPr lang="en-US" sz="1200" dirty="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a:solidFill>
                <a:srgbClr val="C21C1D"/>
              </a:solidFill>
              <a:latin typeface="Arial" pitchFamily="34" charset="0"/>
              <a:cs typeface="Arial" pitchFamily="34" charset="0"/>
            </a:endParaRPr>
          </a:p>
        </p:txBody>
      </p:sp>
      <p:sp>
        <p:nvSpPr>
          <p:cNvPr id="7" name="Rectangle 6"/>
          <p:cNvSpPr/>
          <p:nvPr/>
        </p:nvSpPr>
        <p:spPr>
          <a:xfrm>
            <a:off x="609600" y="1600200"/>
            <a:ext cx="7848600" cy="3022366"/>
          </a:xfrm>
          <a:prstGeom prst="rect">
            <a:avLst/>
          </a:prstGeom>
        </p:spPr>
        <p:txBody>
          <a:bodyPr wrap="square">
            <a:spAutoFit/>
          </a:bodyPr>
          <a:lstStyle/>
          <a:p>
            <a:pPr lvl="1">
              <a:lnSpc>
                <a:spcPct val="80000"/>
              </a:lnSpc>
              <a:spcBef>
                <a:spcPct val="20000"/>
              </a:spcBef>
              <a:buClr>
                <a:schemeClr val="accent3"/>
              </a:buClr>
              <a:defRPr/>
            </a:pPr>
            <a:r>
              <a:rPr lang="en-US" sz="1400" b="1" dirty="0" smtClean="0">
                <a:solidFill>
                  <a:srgbClr val="C21C1D"/>
                </a:solidFill>
                <a:latin typeface="Arial" pitchFamily="34" charset="0"/>
                <a:cs typeface="Arial" pitchFamily="34" charset="0"/>
              </a:rPr>
              <a:t>STOP </a:t>
            </a:r>
            <a:r>
              <a:rPr lang="en-US" sz="1400" b="1" dirty="0">
                <a:solidFill>
                  <a:srgbClr val="C21C1D"/>
                </a:solidFill>
                <a:latin typeface="Arial" pitchFamily="34" charset="0"/>
                <a:cs typeface="Arial" pitchFamily="34" charset="0"/>
              </a:rPr>
              <a:t>should be offered to</a:t>
            </a:r>
            <a:r>
              <a:rPr lang="en-US" sz="1400" b="1"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Company listed on recognized stock exchange in India. </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				Or</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Company registered under Indian Companies Act 1956 </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lvl="1">
              <a:lnSpc>
                <a:spcPct val="80000"/>
              </a:lnSpc>
              <a:spcBef>
                <a:spcPct val="20000"/>
              </a:spcBef>
              <a:buClr>
                <a:schemeClr val="accent3"/>
              </a:buClr>
              <a:defRPr/>
            </a:pPr>
            <a:r>
              <a:rPr lang="en-US" sz="1400" b="1" dirty="0" smtClean="0">
                <a:solidFill>
                  <a:srgbClr val="C21C1D"/>
                </a:solidFill>
                <a:latin typeface="Arial" pitchFamily="34" charset="0"/>
                <a:cs typeface="Arial" pitchFamily="34" charset="0"/>
              </a:rPr>
              <a:t>STOP cannot be offered  to;</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Companied dealing in bulk cargoes</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Traders &amp; </a:t>
            </a:r>
            <a:r>
              <a:rPr lang="en-US" sz="1400" dirty="0" err="1">
                <a:solidFill>
                  <a:srgbClr val="C21C1D"/>
                </a:solidFill>
                <a:latin typeface="Arial" pitchFamily="34" charset="0"/>
                <a:cs typeface="Arial" pitchFamily="34" charset="0"/>
              </a:rPr>
              <a:t>mfg</a:t>
            </a:r>
            <a:r>
              <a:rPr lang="en-US" sz="1400" dirty="0">
                <a:solidFill>
                  <a:srgbClr val="C21C1D"/>
                </a:solidFill>
                <a:latin typeface="Arial" pitchFamily="34" charset="0"/>
                <a:cs typeface="Arial" pitchFamily="34" charset="0"/>
              </a:rPr>
              <a:t> of seasonal goods</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Newly established companies who are in process of building up inventories of finished goods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524000"/>
            <a:ext cx="1600200" cy="1600200"/>
          </a:xfrm>
          <a:prstGeom prst="rect">
            <a:avLst/>
          </a:prstGeom>
          <a:effectLst>
            <a:glow rad="228600">
              <a:schemeClr val="accent2">
                <a:satMod val="175000"/>
                <a:alpha val="40000"/>
              </a:schemeClr>
            </a:glow>
          </a:effectLst>
        </p:spPr>
      </p:pic>
      <p:graphicFrame>
        <p:nvGraphicFramePr>
          <p:cNvPr id="24" name="Object 23"/>
          <p:cNvGraphicFramePr>
            <a:graphicFrameLocks noChangeAspect="1"/>
          </p:cNvGraphicFramePr>
          <p:nvPr>
            <p:extLst>
              <p:ext uri="{D42A27DB-BD31-4B8C-83A1-F6EECF244321}">
                <p14:modId xmlns:p14="http://schemas.microsoft.com/office/powerpoint/2010/main" val="3942212662"/>
              </p:ext>
            </p:extLst>
          </p:nvPr>
        </p:nvGraphicFramePr>
        <p:xfrm>
          <a:off x="1143000" y="4419600"/>
          <a:ext cx="5943600" cy="2128826"/>
        </p:xfrm>
        <a:graphic>
          <a:graphicData uri="http://schemas.openxmlformats.org/presentationml/2006/ole">
            <mc:AlternateContent xmlns:mc="http://schemas.openxmlformats.org/markup-compatibility/2006">
              <mc:Choice xmlns:v="urn:schemas-microsoft-com:vml" Requires="v">
                <p:oleObj spid="_x0000_s137232" name="Worksheet" r:id="rId4" imgW="6461737" imgH="2621379" progId="Excel.Sheet.8">
                  <p:embed/>
                </p:oleObj>
              </mc:Choice>
              <mc:Fallback>
                <p:oleObj name="Worksheet" r:id="rId4" imgW="6461737" imgH="262137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419600"/>
                        <a:ext cx="5943600" cy="212882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57145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ggetto 21" hidden="1"/>
          <p:cNvGraphicFramePr>
            <a:graphicFrameLocks noChangeAspect="1"/>
          </p:cNvGraphicFramePr>
          <p:nvPr>
            <p:custDataLst>
              <p:tags r:id="rId2"/>
            </p:custDataLst>
            <p:extLst>
              <p:ext uri="{D42A27DB-BD31-4B8C-83A1-F6EECF244321}">
                <p14:modId xmlns:p14="http://schemas.microsoft.com/office/powerpoint/2010/main" val="24553309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6412"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ttangolo 5"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it-IT" sz="700" b="1" dirty="0">
              <a:latin typeface="Arial Regular"/>
              <a:cs typeface="Arial"/>
              <a:sym typeface="Arial Regular"/>
            </a:endParaRPr>
          </a:p>
        </p:txBody>
      </p:sp>
      <p:sp>
        <p:nvSpPr>
          <p:cNvPr id="5" name="Title 4"/>
          <p:cNvSpPr>
            <a:spLocks noGrp="1"/>
          </p:cNvSpPr>
          <p:nvPr>
            <p:ph type="ctrTitle"/>
            <p:custDataLst>
              <p:tags r:id="rId4"/>
            </p:custDataLst>
          </p:nvPr>
        </p:nvSpPr>
        <p:spPr>
          <a:xfrm>
            <a:off x="347300" y="625116"/>
            <a:ext cx="8386686" cy="374461"/>
          </a:xfrm>
        </p:spPr>
        <p:txBody>
          <a:bodyPr/>
          <a:lstStyle/>
          <a:p>
            <a:pPr algn="l" defTabSz="457200"/>
            <a:r>
              <a:rPr lang="it-IT" dirty="0" smtClean="0">
                <a:solidFill>
                  <a:srgbClr val="C21B17"/>
                </a:solidFill>
                <a:latin typeface="Arial" pitchFamily="34" charset="0"/>
                <a:cs typeface="Arial" pitchFamily="34" charset="0"/>
              </a:rPr>
              <a:t>Section 01 </a:t>
            </a:r>
            <a:endParaRPr lang="en-US" dirty="0">
              <a:solidFill>
                <a:srgbClr val="C21B17"/>
              </a:solidFill>
              <a:latin typeface="Arial" pitchFamily="34" charset="0"/>
              <a:cs typeface="Arial" pitchFamily="34" charset="0"/>
            </a:endParaRPr>
          </a:p>
        </p:txBody>
      </p:sp>
      <p:sp>
        <p:nvSpPr>
          <p:cNvPr id="7" name="Sottotitolo 7"/>
          <p:cNvSpPr>
            <a:spLocks noGrp="1"/>
          </p:cNvSpPr>
          <p:nvPr>
            <p:ph type="subTitle" idx="1"/>
          </p:nvPr>
        </p:nvSpPr>
        <p:spPr>
          <a:xfrm>
            <a:off x="347300" y="3105307"/>
            <a:ext cx="8386686" cy="290712"/>
          </a:xfrm>
        </p:spPr>
        <p:txBody>
          <a:bodyPr/>
          <a:lstStyle/>
          <a:p>
            <a:r>
              <a:rPr lang="it-IT" dirty="0" smtClean="0">
                <a:latin typeface="Arial" pitchFamily="34" charset="0"/>
                <a:cs typeface="Arial" pitchFamily="34" charset="0"/>
              </a:rPr>
              <a:t>Important Aspects</a:t>
            </a:r>
            <a:endParaRPr lang="en-US" b="1" dirty="0" smtClean="0">
              <a:solidFill>
                <a:schemeClr val="tx1"/>
              </a:solidFill>
              <a:latin typeface="Arial" pitchFamily="34" charset="0"/>
              <a:cs typeface="Arial" pitchFamily="34" charset="0"/>
            </a:endParaRPr>
          </a:p>
        </p:txBody>
      </p:sp>
      <p:sp>
        <p:nvSpPr>
          <p:cNvPr id="8" name="Title 1"/>
          <p:cNvSpPr txBox="1">
            <a:spLocks/>
          </p:cNvSpPr>
          <p:nvPr/>
        </p:nvSpPr>
        <p:spPr>
          <a:xfrm>
            <a:off x="308914" y="2166189"/>
            <a:ext cx="8386686" cy="561124"/>
          </a:xfrm>
          <a:prstGeom prst="rect">
            <a:avLst/>
          </a:prstGeom>
        </p:spPr>
        <p:txBody>
          <a:bodyPr vert="horz" lIns="0" tIns="0" rIns="0" bIns="0" rtlCol="0" anchor="t" anchorCtr="0">
            <a:noAutofit/>
          </a:bodyPr>
          <a:lstStyle>
            <a:lvl1pPr algn="l" defTabSz="457200" rtl="0" eaLnBrk="1" latinLnBrk="0" hangingPunct="1">
              <a:lnSpc>
                <a:spcPts val="3500"/>
              </a:lnSpc>
              <a:spcBef>
                <a:spcPct val="0"/>
              </a:spcBef>
              <a:buNone/>
              <a:defRPr sz="3300" b="1" i="0" kern="1200" baseline="0">
                <a:solidFill>
                  <a:schemeClr val="tx2"/>
                </a:solidFill>
                <a:latin typeface="Arial"/>
                <a:ea typeface="+mj-ea"/>
                <a:cs typeface="+mj-cs"/>
              </a:defRPr>
            </a:lvl1pPr>
          </a:lstStyle>
          <a:p>
            <a:r>
              <a:rPr lang="it-IT" dirty="0" smtClean="0">
                <a:solidFill>
                  <a:srgbClr val="C21B17"/>
                </a:solidFill>
              </a:rPr>
              <a:t>Marine Cargo Insurance </a:t>
            </a:r>
            <a:endParaRPr lang="en-US" dirty="0">
              <a:solidFill>
                <a:srgbClr val="C21B17"/>
              </a:solidFill>
              <a:latin typeface="+mj-lt"/>
            </a:endParaRPr>
          </a:p>
        </p:txBody>
      </p:sp>
      <p:sp>
        <p:nvSpPr>
          <p:cNvPr id="9"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Engineering LOB </a:t>
            </a:r>
            <a:endParaRPr lang="en-US" sz="1100" dirty="0">
              <a:solidFill>
                <a:srgbClr val="C21B17"/>
              </a:solidFill>
              <a:latin typeface="Arial" pitchFamily="34" charset="0"/>
              <a:cs typeface="Arial" pitchFamily="34" charset="0"/>
            </a:endParaRPr>
          </a:p>
        </p:txBody>
      </p:sp>
      <p:sp>
        <p:nvSpPr>
          <p:cNvPr id="2" name="AutoShape 115" descr="civil engineering માટે છબી પરિણામ"/>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117" descr="civil engineering માટે છબી પરિણામ"/>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Slide Number Placeholder 3"/>
          <p:cNvSpPr>
            <a:spLocks noGrp="1"/>
          </p:cNvSpPr>
          <p:nvPr>
            <p:ph type="sldNum" sz="quarter" idx="12"/>
          </p:nvPr>
        </p:nvSpPr>
        <p:spPr/>
        <p:txBody>
          <a:bodyPr/>
          <a:lstStyle/>
          <a:p>
            <a:fld id="{C465A074-71B0-1C47-A455-7677837C124E}" type="slidenum">
              <a:rPr lang="it-IT" smtClean="0"/>
              <a:pPr/>
              <a:t>3</a:t>
            </a:fld>
            <a:endParaRPr lang="it-IT" dirty="0"/>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 y="4343399"/>
            <a:ext cx="3962400" cy="181411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143779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30</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TYPES OF POLICIES</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MULTI TRANSIT POLICY</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lvl="1">
              <a:lnSpc>
                <a:spcPct val="80000"/>
              </a:lnSpc>
              <a:buClr>
                <a:schemeClr val="accent3"/>
              </a:buClr>
              <a:defRPr/>
            </a:pPr>
            <a:endParaRPr lang="en-US" sz="1400" dirty="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400" dirty="0" smtClean="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400" dirty="0">
              <a:solidFill>
                <a:srgbClr val="C21C1D"/>
              </a:solidFill>
              <a:latin typeface="Arial" pitchFamily="34" charset="0"/>
              <a:cs typeface="Arial" pitchFamily="34" charset="0"/>
            </a:endParaRPr>
          </a:p>
        </p:txBody>
      </p:sp>
      <p:sp>
        <p:nvSpPr>
          <p:cNvPr id="7" name="Rectangle 6"/>
          <p:cNvSpPr/>
          <p:nvPr/>
        </p:nvSpPr>
        <p:spPr>
          <a:xfrm>
            <a:off x="381000" y="1640681"/>
            <a:ext cx="7848600" cy="4013406"/>
          </a:xfrm>
          <a:prstGeom prst="rect">
            <a:avLst/>
          </a:prstGeom>
        </p:spPr>
        <p:txBody>
          <a:bodyPr wrap="square">
            <a:spAutoFit/>
          </a:bodyPr>
          <a:lstStyle/>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A Marine Policy terminates if during the transit the goods come into the control of the assured for storage other than in ordinary course of transit, allocation or re-distribution.  </a:t>
            </a: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Subsequent transits are considered separate. </a:t>
            </a: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Multi-transit  policies ensure continuous cover even in case of  such exigencies. </a:t>
            </a: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It fulfills the requirement of traders who have to send the goods for further job work/fabrication at the intermediate points </a:t>
            </a:r>
            <a:r>
              <a:rPr lang="en-US" sz="1400" dirty="0" err="1">
                <a:solidFill>
                  <a:srgbClr val="C21C1D"/>
                </a:solidFill>
                <a:latin typeface="Arial" pitchFamily="34" charset="0"/>
                <a:cs typeface="Arial" pitchFamily="34" charset="0"/>
              </a:rPr>
              <a:t>enroute</a:t>
            </a:r>
            <a:r>
              <a:rPr lang="en-US" sz="1400" dirty="0">
                <a:solidFill>
                  <a:srgbClr val="C21C1D"/>
                </a:solidFill>
                <a:latin typeface="Arial" pitchFamily="34" charset="0"/>
                <a:cs typeface="Arial" pitchFamily="34" charset="0"/>
              </a:rPr>
              <a:t> till final destination. </a:t>
            </a: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Irrespective of the number of transits the cover stays operative</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r>
              <a:rPr lang="en-US" sz="1400" dirty="0" smtClean="0">
                <a:solidFill>
                  <a:srgbClr val="C21C1D"/>
                </a:solidFill>
                <a:latin typeface="Arial" pitchFamily="34" charset="0"/>
                <a:cs typeface="Arial" pitchFamily="34" charset="0"/>
              </a:rPr>
              <a:t>  </a:t>
            </a: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Storage periods which may or may not include some processing can also be covered. </a:t>
            </a: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A higher rate of premium is charged taking into account the storage periods and multi transits </a:t>
            </a:r>
            <a:r>
              <a:rPr lang="en-US" sz="1400" dirty="0" err="1">
                <a:solidFill>
                  <a:srgbClr val="C21C1D"/>
                </a:solidFill>
                <a:latin typeface="Arial" pitchFamily="34" charset="0"/>
                <a:cs typeface="Arial" pitchFamily="34" charset="0"/>
              </a:rPr>
              <a:t>enroute</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Rating logic is Basic rate+ 50% (multi transit)+ 0.01% for </a:t>
            </a:r>
            <a:endParaRPr lang="en-US" sz="1400" dirty="0" smtClean="0">
              <a:solidFill>
                <a:srgbClr val="C21C1D"/>
              </a:solidFill>
              <a:latin typeface="Arial" pitchFamily="34" charset="0"/>
              <a:cs typeface="Arial" pitchFamily="34" charset="0"/>
            </a:endParaRPr>
          </a:p>
          <a:p>
            <a:pPr lvl="1">
              <a:lnSpc>
                <a:spcPct val="80000"/>
              </a:lnSpc>
              <a:spcBef>
                <a:spcPct val="20000"/>
              </a:spcBef>
              <a:buClr>
                <a:schemeClr val="accent3"/>
              </a:buClr>
              <a:defRPr/>
            </a:pPr>
            <a:r>
              <a:rPr lang="en-US" sz="1400" dirty="0">
                <a:solidFill>
                  <a:srgbClr val="C21C1D"/>
                </a:solidFill>
                <a:latin typeface="Arial" pitchFamily="34" charset="0"/>
                <a:cs typeface="Arial" pitchFamily="34" charset="0"/>
              </a:rPr>
              <a:t> </a:t>
            </a:r>
            <a:r>
              <a:rPr lang="en-US" sz="1400" dirty="0" smtClean="0">
                <a:solidFill>
                  <a:srgbClr val="C21C1D"/>
                </a:solidFill>
                <a:latin typeface="Arial" pitchFamily="34" charset="0"/>
                <a:cs typeface="Arial" pitchFamily="34" charset="0"/>
              </a:rPr>
              <a:t>     every </a:t>
            </a:r>
            <a:r>
              <a:rPr lang="en-US" sz="1400" dirty="0">
                <a:solidFill>
                  <a:srgbClr val="C21C1D"/>
                </a:solidFill>
                <a:latin typeface="Arial" pitchFamily="34" charset="0"/>
                <a:cs typeface="Arial" pitchFamily="34" charset="0"/>
              </a:rPr>
              <a:t>week (storage)/ 0.03% for every week (processing)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105400"/>
            <a:ext cx="2057400" cy="10287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409749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31</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MARINE INSURANCE CARGO CLAIMS  </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TOTAL LOSS</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lvl="1">
              <a:lnSpc>
                <a:spcPct val="80000"/>
              </a:lnSpc>
              <a:buClr>
                <a:schemeClr val="accent3"/>
              </a:buClr>
              <a:defRPr/>
            </a:pPr>
            <a:endParaRPr lang="en-US" sz="1200" dirty="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smtClean="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smtClean="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a:solidFill>
                <a:srgbClr val="C21C1D"/>
              </a:solidFill>
              <a:latin typeface="Arial" pitchFamily="34" charset="0"/>
              <a:cs typeface="Arial" pitchFamily="34" charset="0"/>
            </a:endParaRPr>
          </a:p>
        </p:txBody>
      </p:sp>
      <p:sp>
        <p:nvSpPr>
          <p:cNvPr id="7" name="Rectangle 6"/>
          <p:cNvSpPr/>
          <p:nvPr/>
        </p:nvSpPr>
        <p:spPr>
          <a:xfrm>
            <a:off x="381000" y="1640681"/>
            <a:ext cx="8229600" cy="4487382"/>
          </a:xfrm>
          <a:prstGeom prst="rect">
            <a:avLst/>
          </a:prstGeom>
        </p:spPr>
        <p:txBody>
          <a:bodyPr wrap="square">
            <a:spAutoFit/>
          </a:bodyPr>
          <a:lstStyle/>
          <a:p>
            <a:pPr lvl="1">
              <a:lnSpc>
                <a:spcPct val="80000"/>
              </a:lnSpc>
              <a:spcBef>
                <a:spcPct val="20000"/>
              </a:spcBef>
              <a:buClr>
                <a:schemeClr val="accent3"/>
              </a:buClr>
              <a:defRPr/>
            </a:pPr>
            <a:r>
              <a:rPr lang="en-US" sz="1400" dirty="0">
                <a:solidFill>
                  <a:srgbClr val="C21C1D"/>
                </a:solidFill>
                <a:latin typeface="Arial" pitchFamily="34" charset="0"/>
                <a:cs typeface="Arial" pitchFamily="34" charset="0"/>
              </a:rPr>
              <a:t>A</a:t>
            </a:r>
            <a:r>
              <a:rPr lang="en-US" sz="1400" b="1" dirty="0">
                <a:solidFill>
                  <a:srgbClr val="C21C1D"/>
                </a:solidFill>
                <a:latin typeface="Arial" pitchFamily="34" charset="0"/>
                <a:cs typeface="Arial" pitchFamily="34" charset="0"/>
              </a:rPr>
              <a:t>ctual Total </a:t>
            </a:r>
            <a:r>
              <a:rPr lang="en-US" sz="1400" b="1" dirty="0" smtClean="0">
                <a:solidFill>
                  <a:srgbClr val="C21C1D"/>
                </a:solidFill>
                <a:latin typeface="Arial" pitchFamily="34" charset="0"/>
                <a:cs typeface="Arial" pitchFamily="34" charset="0"/>
              </a:rPr>
              <a:t>Loss</a:t>
            </a:r>
          </a:p>
          <a:p>
            <a:pPr lvl="1">
              <a:lnSpc>
                <a:spcPct val="80000"/>
              </a:lnSpc>
              <a:spcBef>
                <a:spcPct val="20000"/>
              </a:spcBef>
              <a:buClr>
                <a:schemeClr val="accent3"/>
              </a:buClr>
              <a:defRPr/>
            </a:pPr>
            <a:endParaRPr lang="en-US" sz="1400" b="1"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Where cargo is so damaged or destroyed as it ceases to be a thing of the kind insured (loss of specie) or where the assured is irretrievably deprived, or . Where the ship concerned in an adventure is missing, and after lapse of a reasonable time no news of her has been received, an actual total loss may e presumed</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In the event of total loss, the insured value under a valued policy or the insurable value under an unvalued policy is paid by underwriters. </a:t>
            </a: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lvl="1">
              <a:lnSpc>
                <a:spcPct val="80000"/>
              </a:lnSpc>
              <a:spcBef>
                <a:spcPct val="20000"/>
              </a:spcBef>
              <a:buClr>
                <a:schemeClr val="accent3"/>
              </a:buClr>
              <a:defRPr/>
            </a:pPr>
            <a:r>
              <a:rPr lang="en-US" sz="1400" b="1" dirty="0">
                <a:solidFill>
                  <a:srgbClr val="C21C1D"/>
                </a:solidFill>
                <a:latin typeface="Arial" pitchFamily="34" charset="0"/>
                <a:cs typeface="Arial" pitchFamily="34" charset="0"/>
              </a:rPr>
              <a:t>Constructive Total Loss</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Where the actual total loss of the goods appears to be unavoidable, or Where the goods could not be preserved from actual total loss without an expenditure which would exceed their value, or Where the assured is deprived of possession of his goods and it is unlikely that he can recover them, or the cost of recovery would exceed their value when recovered; Where the cost of repairing damage and forwarding the goods to their destination would exceed their value on arrival; Where there is a loss of voyage, that is, it is impossible to send the goods on to their destination</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Notice of abandonment must be tendered to the insurer. In the absence of such notice, claim for CTL cannot be made. The amount recoverable under CTL is the sum insured/ insurable less any proceed of sales which are due to the insurers.</a:t>
            </a:r>
          </a:p>
          <a:p>
            <a:endParaRPr 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914400"/>
            <a:ext cx="1371600" cy="10287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4242618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32</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MARINE INSURANCE CARGO CLAIMS  </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PARTIAL LOSS</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lvl="1">
              <a:lnSpc>
                <a:spcPct val="80000"/>
              </a:lnSpc>
              <a:buClr>
                <a:schemeClr val="accent3"/>
              </a:buClr>
              <a:defRPr/>
            </a:pPr>
            <a:endParaRPr lang="en-US" sz="1200" dirty="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smtClean="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smtClean="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a:solidFill>
                <a:srgbClr val="C21C1D"/>
              </a:solidFill>
              <a:latin typeface="Arial" pitchFamily="34" charset="0"/>
              <a:cs typeface="Arial" pitchFamily="34" charset="0"/>
            </a:endParaRPr>
          </a:p>
        </p:txBody>
      </p:sp>
      <p:sp>
        <p:nvSpPr>
          <p:cNvPr id="7" name="Rectangle 6"/>
          <p:cNvSpPr/>
          <p:nvPr/>
        </p:nvSpPr>
        <p:spPr>
          <a:xfrm>
            <a:off x="381000" y="1640681"/>
            <a:ext cx="8229600" cy="4185761"/>
          </a:xfrm>
          <a:prstGeom prst="rect">
            <a:avLst/>
          </a:prstGeom>
        </p:spPr>
        <p:txBody>
          <a:bodyPr wrap="square">
            <a:spAutoFit/>
          </a:bodyPr>
          <a:lstStyle/>
          <a:p>
            <a:pPr lvl="1">
              <a:lnSpc>
                <a:spcPct val="80000"/>
              </a:lnSpc>
              <a:spcBef>
                <a:spcPct val="20000"/>
              </a:spcBef>
              <a:buClr>
                <a:schemeClr val="accent3"/>
              </a:buClr>
              <a:defRPr/>
            </a:pPr>
            <a:r>
              <a:rPr lang="en-US" sz="1400" b="1" dirty="0">
                <a:solidFill>
                  <a:srgbClr val="C21C1D"/>
                </a:solidFill>
                <a:latin typeface="Arial" pitchFamily="34" charset="0"/>
                <a:cs typeface="Arial" pitchFamily="34" charset="0"/>
              </a:rPr>
              <a:t>Partial Loss (Particular Average</a:t>
            </a:r>
            <a:r>
              <a:rPr lang="en-US" sz="1400" b="1" dirty="0" smtClean="0">
                <a:solidFill>
                  <a:srgbClr val="C21C1D"/>
                </a:solidFill>
                <a:latin typeface="Arial" pitchFamily="34" charset="0"/>
                <a:cs typeface="Arial" pitchFamily="34" charset="0"/>
              </a:rPr>
              <a:t>)</a:t>
            </a:r>
          </a:p>
          <a:p>
            <a:pPr lvl="1">
              <a:lnSpc>
                <a:spcPct val="80000"/>
              </a:lnSpc>
              <a:spcBef>
                <a:spcPct val="20000"/>
              </a:spcBef>
              <a:buClr>
                <a:schemeClr val="accent3"/>
              </a:buClr>
              <a:defRPr/>
            </a:pPr>
            <a:endParaRPr lang="en-US" sz="1400" b="1"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This includes damage to or partial loss of goods caused fortuitously, and thus does not include damage voluntarily incurred, such as general average (GA) damage. Recovery of particular average (PA) is sometimes made subject to a stipulated percentage or franchise being reached.</a:t>
            </a:r>
          </a:p>
          <a:p>
            <a:pPr lvl="1">
              <a:lnSpc>
                <a:spcPct val="80000"/>
              </a:lnSpc>
              <a:spcBef>
                <a:spcPct val="20000"/>
              </a:spcBef>
              <a:buClr>
                <a:schemeClr val="accent3"/>
              </a:buClr>
              <a:defRPr/>
            </a:pPr>
            <a:endParaRPr lang="en-US" sz="1400" b="1" dirty="0" smtClean="0">
              <a:solidFill>
                <a:srgbClr val="C21C1D"/>
              </a:solidFill>
              <a:latin typeface="Arial" pitchFamily="34" charset="0"/>
              <a:cs typeface="Arial" pitchFamily="34" charset="0"/>
            </a:endParaRPr>
          </a:p>
          <a:p>
            <a:pPr lvl="1">
              <a:lnSpc>
                <a:spcPct val="80000"/>
              </a:lnSpc>
              <a:spcBef>
                <a:spcPct val="20000"/>
              </a:spcBef>
              <a:buClr>
                <a:schemeClr val="accent3"/>
              </a:buClr>
              <a:defRPr/>
            </a:pPr>
            <a:r>
              <a:rPr lang="en-US" sz="1400" b="1" dirty="0" smtClean="0">
                <a:solidFill>
                  <a:srgbClr val="C21C1D"/>
                </a:solidFill>
                <a:latin typeface="Arial" pitchFamily="34" charset="0"/>
                <a:cs typeface="Arial" pitchFamily="34" charset="0"/>
              </a:rPr>
              <a:t>Total </a:t>
            </a:r>
            <a:r>
              <a:rPr lang="en-US" sz="1400" b="1" dirty="0">
                <a:solidFill>
                  <a:srgbClr val="C21C1D"/>
                </a:solidFill>
                <a:latin typeface="Arial" pitchFamily="34" charset="0"/>
                <a:cs typeface="Arial" pitchFamily="34" charset="0"/>
              </a:rPr>
              <a:t>Loss of Part Cargo</a:t>
            </a:r>
          </a:p>
          <a:p>
            <a:pPr marL="742950" lvl="1" indent="-285750">
              <a:lnSpc>
                <a:spcPct val="80000"/>
              </a:lnSpc>
              <a:spcBef>
                <a:spcPct val="20000"/>
              </a:spcBef>
              <a:buClr>
                <a:schemeClr val="accent3"/>
              </a:buClr>
              <a:buFont typeface="Arial" pitchFamily="34" charset="0"/>
              <a:buChar char="–"/>
              <a:defRPr/>
            </a:pP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smtClean="0">
                <a:solidFill>
                  <a:srgbClr val="C21C1D"/>
                </a:solidFill>
                <a:latin typeface="Arial" pitchFamily="34" charset="0"/>
                <a:cs typeface="Arial" pitchFamily="34" charset="0"/>
              </a:rPr>
              <a:t>Where </a:t>
            </a:r>
            <a:r>
              <a:rPr lang="en-US" sz="1400" dirty="0">
                <a:solidFill>
                  <a:srgbClr val="C21C1D"/>
                </a:solidFill>
                <a:latin typeface="Arial" pitchFamily="34" charset="0"/>
                <a:cs typeface="Arial" pitchFamily="34" charset="0"/>
              </a:rPr>
              <a:t>part of the goods is totally lost, the measure of indemnity is such proportion of insured value as the insurable value of the part lost bears to the insurable value of the whole. When the cargo is of identical units, the insured value can be apportioned per unit, e.g. per bag</a:t>
            </a:r>
          </a:p>
          <a:p>
            <a:pPr marL="742950" lvl="1" indent="-285750">
              <a:lnSpc>
                <a:spcPct val="80000"/>
              </a:lnSpc>
              <a:spcBef>
                <a:spcPct val="20000"/>
              </a:spcBef>
              <a:buClr>
                <a:schemeClr val="accent3"/>
              </a:buClr>
              <a:buFont typeface="Arial" pitchFamily="34" charset="0"/>
              <a:buChar char="–"/>
              <a:defRPr/>
            </a:pP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smtClean="0">
                <a:solidFill>
                  <a:srgbClr val="C21C1D"/>
                </a:solidFill>
                <a:latin typeface="Arial" pitchFamily="34" charset="0"/>
                <a:cs typeface="Arial" pitchFamily="34" charset="0"/>
              </a:rPr>
              <a:t>Where </a:t>
            </a:r>
            <a:r>
              <a:rPr lang="en-US" sz="1400" dirty="0">
                <a:solidFill>
                  <a:srgbClr val="C21C1D"/>
                </a:solidFill>
                <a:latin typeface="Arial" pitchFamily="34" charset="0"/>
                <a:cs typeface="Arial" pitchFamily="34" charset="0"/>
              </a:rPr>
              <a:t>the cargo is of different types or value is insured under one valuation, the insured value must be divided proportionately between the cargos according to its insurable value. In practice, the apportionment of insured values is usually based on the invoice values of various goods. </a:t>
            </a:r>
          </a:p>
          <a:p>
            <a:pPr marL="742950" lvl="1" indent="-285750">
              <a:lnSpc>
                <a:spcPct val="80000"/>
              </a:lnSpc>
              <a:spcBef>
                <a:spcPct val="20000"/>
              </a:spcBef>
              <a:buClr>
                <a:schemeClr val="accent3"/>
              </a:buClr>
              <a:buFont typeface="Arial" pitchFamily="34" charset="0"/>
              <a:buChar char="–"/>
              <a:defRPr/>
            </a:pP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smtClean="0">
                <a:solidFill>
                  <a:srgbClr val="C21C1D"/>
                </a:solidFill>
                <a:latin typeface="Arial" pitchFamily="34" charset="0"/>
                <a:cs typeface="Arial" pitchFamily="34" charset="0"/>
              </a:rPr>
              <a:t>Note</a:t>
            </a:r>
            <a:r>
              <a:rPr lang="en-US" sz="1400" dirty="0">
                <a:solidFill>
                  <a:srgbClr val="C21C1D"/>
                </a:solidFill>
                <a:latin typeface="Arial" pitchFamily="34" charset="0"/>
                <a:cs typeface="Arial" pitchFamily="34" charset="0"/>
              </a:rPr>
              <a:t>: Loss of whole specie or of all goods comprised in one valuation is recoverable as a total loss and not as particular average</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2359"/>
          <a:stretch/>
        </p:blipFill>
        <p:spPr>
          <a:xfrm>
            <a:off x="6677025" y="1066800"/>
            <a:ext cx="1476375" cy="81383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684955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33</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CUSTOMS DUTY CLAIMS &amp; RECOVERY</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latin typeface="Arial" pitchFamily="34" charset="0"/>
                <a:cs typeface="Arial" pitchFamily="34" charset="0"/>
              </a:rPr>
              <a:t>CUSTOMS RULES</a:t>
            </a:r>
            <a:endParaRPr lang="en-US" dirty="0">
              <a:latin typeface="Arial" pitchFamily="34" charset="0"/>
              <a:cs typeface="Arial" pitchFamily="34" charset="0"/>
            </a:endParaRPr>
          </a:p>
        </p:txBody>
      </p:sp>
      <p:sp>
        <p:nvSpPr>
          <p:cNvPr id="5" name="Text Placeholder 4"/>
          <p:cNvSpPr>
            <a:spLocks noGrp="1"/>
          </p:cNvSpPr>
          <p:nvPr>
            <p:ph type="body" sz="quarter" idx="14"/>
          </p:nvPr>
        </p:nvSpPr>
        <p:spPr>
          <a:xfrm>
            <a:off x="304800" y="1717675"/>
            <a:ext cx="8391525" cy="4378325"/>
          </a:xfrm>
        </p:spPr>
        <p:txBody>
          <a:bodyPr/>
          <a:lstStyle/>
          <a:p>
            <a:pPr lvl="1">
              <a:lnSpc>
                <a:spcPct val="80000"/>
              </a:lnSpc>
              <a:buClr>
                <a:schemeClr val="accent3"/>
              </a:buClr>
              <a:defRPr/>
            </a:pPr>
            <a:endParaRPr lang="en-US" sz="1200" dirty="0">
              <a:solidFill>
                <a:srgbClr val="C21C1D"/>
              </a:solidFill>
              <a:latin typeface="Arial" pitchFamily="34" charset="0"/>
              <a:cs typeface="Arial" pitchFamily="34" charset="0"/>
            </a:endParaRPr>
          </a:p>
          <a:p>
            <a:pPr lvl="1">
              <a:lnSpc>
                <a:spcPct val="80000"/>
              </a:lnSpc>
              <a:buClr>
                <a:schemeClr val="accent3"/>
              </a:buClr>
              <a:defRPr/>
            </a:pPr>
            <a:endParaRPr lang="en-US" sz="1200" dirty="0">
              <a:solidFill>
                <a:srgbClr val="C21C1D"/>
              </a:solidFill>
              <a:latin typeface="Arial" pitchFamily="34" charset="0"/>
              <a:cs typeface="Arial" pitchFamily="34" charset="0"/>
            </a:endParaRPr>
          </a:p>
          <a:p>
            <a:pPr lvl="1">
              <a:lnSpc>
                <a:spcPct val="80000"/>
              </a:lnSpc>
              <a:buClr>
                <a:schemeClr val="accent3"/>
              </a:buClr>
              <a:defRPr/>
            </a:pPr>
            <a:endParaRPr lang="en-US" sz="1200" dirty="0">
              <a:solidFill>
                <a:srgbClr val="C21C1D"/>
              </a:solidFill>
              <a:latin typeface="Arial" pitchFamily="34" charset="0"/>
              <a:cs typeface="Arial" pitchFamily="34" charset="0"/>
            </a:endParaRPr>
          </a:p>
          <a:p>
            <a:pPr lvl="1">
              <a:lnSpc>
                <a:spcPct val="80000"/>
              </a:lnSpc>
              <a:buClr>
                <a:schemeClr val="accent3"/>
              </a:buClr>
              <a:defRPr/>
            </a:pPr>
            <a:endParaRPr lang="en-US" sz="1200" dirty="0">
              <a:solidFill>
                <a:srgbClr val="C21C1D"/>
              </a:solidFill>
              <a:latin typeface="Arial" pitchFamily="34" charset="0"/>
              <a:cs typeface="Arial" pitchFamily="34" charset="0"/>
            </a:endParaRPr>
          </a:p>
        </p:txBody>
      </p:sp>
      <p:sp>
        <p:nvSpPr>
          <p:cNvPr id="7" name="Rectangle 6"/>
          <p:cNvSpPr/>
          <p:nvPr/>
        </p:nvSpPr>
        <p:spPr>
          <a:xfrm>
            <a:off x="381000" y="1640681"/>
            <a:ext cx="8229600" cy="3539430"/>
          </a:xfrm>
          <a:prstGeom prst="rect">
            <a:avLst/>
          </a:prstGeom>
        </p:spPr>
        <p:txBody>
          <a:bodyPr wrap="square">
            <a:spAutoFit/>
          </a:bodyPr>
          <a:lstStyle/>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If any goods are lost or destroyed before the clearance for home consumption, no duty is payable on such goods.  For this purpose, lost or destroyed means that such goods can no longer be recovered or retrieved.  For example, lost in fire etc. (sec 23</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If any imported goods are damaged or deteriorated at any time before or during unloading or are damaged at any time after unloading but before their examination by the customs Officer, abatement (reduction or decrease) of duty is allowed. (sec 22</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If any imported goods are pilfered after unloading, but before the proper officer has made an order for clearance the importer shall not be liable to pay duty on such goods.  However, if such goods are restored to the importer after pilferage, no such relief is available (sec 13</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If any goods are short landed (duty paid on full consignment), the importer should get a certificate form the carriers indicating the details of the goods not landed.  Such a certificate is known as ‘Short Landed Certificate’. </a:t>
            </a: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 On the basis of this certificate the importers should necessarily file a refund claim with the Asst. Commissioner concerned within the time limit (Six months).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1"/>
            <a:ext cx="2057841" cy="12192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943990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34</a:t>
            </a:fld>
            <a:endParaRPr lang="it-IT" dirty="0"/>
          </a:p>
        </p:txBody>
      </p:sp>
      <p:sp>
        <p:nvSpPr>
          <p:cNvPr id="3" name="Title 2"/>
          <p:cNvSpPr>
            <a:spLocks noGrp="1"/>
          </p:cNvSpPr>
          <p:nvPr>
            <p:ph type="ctrTitle"/>
          </p:nvPr>
        </p:nvSpPr>
        <p:spPr>
          <a:xfrm>
            <a:off x="347300" y="396832"/>
            <a:ext cx="8386686" cy="374461"/>
          </a:xfrm>
        </p:spPr>
        <p:txBody>
          <a:bodyPr/>
          <a:lstStyle/>
          <a:p>
            <a:r>
              <a:rPr lang="en-GB" dirty="0" smtClean="0">
                <a:solidFill>
                  <a:srgbClr val="C00000"/>
                </a:solidFill>
                <a:latin typeface="Arial" pitchFamily="34" charset="0"/>
                <a:cs typeface="Arial" pitchFamily="34" charset="0"/>
              </a:rPr>
              <a:t>RECOVERY UNDER MARINE INSURANCE </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a:xfrm>
            <a:off x="347300" y="751762"/>
            <a:ext cx="8386686" cy="290712"/>
          </a:xfrm>
        </p:spPr>
        <p:txBody>
          <a:bodyPr/>
          <a:lstStyle/>
          <a:p>
            <a:r>
              <a:rPr lang="en-US" sz="1600" dirty="0"/>
              <a:t>SDR*: Special Drawing Rights ( Weighted Average of Euro, Japanese Yen, Sterling pound, US dollar)</a:t>
            </a:r>
          </a:p>
        </p:txBody>
      </p:sp>
      <p:sp>
        <p:nvSpPr>
          <p:cNvPr id="5" name="Text Placeholder 4"/>
          <p:cNvSpPr>
            <a:spLocks noGrp="1"/>
          </p:cNvSpPr>
          <p:nvPr>
            <p:ph type="body" sz="quarter" idx="14"/>
          </p:nvPr>
        </p:nvSpPr>
        <p:spPr>
          <a:xfrm>
            <a:off x="304800" y="1717675"/>
            <a:ext cx="8391525" cy="4378325"/>
          </a:xfrm>
        </p:spPr>
        <p:txBody>
          <a:bodyPr/>
          <a:lstStyle/>
          <a:p>
            <a:pPr lvl="1">
              <a:lnSpc>
                <a:spcPct val="80000"/>
              </a:lnSpc>
              <a:buClr>
                <a:schemeClr val="accent3"/>
              </a:buClr>
              <a:defRPr/>
            </a:pPr>
            <a:endParaRPr lang="en-US" sz="1200" dirty="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smtClean="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smtClean="0">
              <a:solidFill>
                <a:srgbClr val="C21C1D"/>
              </a:solidFill>
              <a:latin typeface="Arial" pitchFamily="34" charset="0"/>
              <a:cs typeface="Arial" pitchFamily="34" charset="0"/>
            </a:endParaRPr>
          </a:p>
          <a:p>
            <a:pPr marL="457200" lvl="1" indent="0">
              <a:lnSpc>
                <a:spcPct val="80000"/>
              </a:lnSpc>
              <a:buClr>
                <a:schemeClr val="accent3"/>
              </a:buClr>
              <a:buNone/>
              <a:defRPr/>
            </a:pPr>
            <a:endParaRPr lang="en-US" sz="1200" dirty="0">
              <a:solidFill>
                <a:srgbClr val="C21C1D"/>
              </a:solidFill>
              <a:latin typeface="Arial" pitchFamily="34" charset="0"/>
              <a:cs typeface="Arial" pitchFamily="34" charset="0"/>
            </a:endParaRPr>
          </a:p>
        </p:txBody>
      </p:sp>
      <p:sp>
        <p:nvSpPr>
          <p:cNvPr id="7" name="Rectangle 6"/>
          <p:cNvSpPr/>
          <p:nvPr/>
        </p:nvSpPr>
        <p:spPr>
          <a:xfrm>
            <a:off x="381000" y="1640681"/>
            <a:ext cx="8229600" cy="4056495"/>
          </a:xfrm>
          <a:prstGeom prst="rect">
            <a:avLst/>
          </a:prstGeom>
        </p:spPr>
        <p:txBody>
          <a:bodyPr wrap="square">
            <a:spAutoFit/>
          </a:bodyPr>
          <a:lstStyle/>
          <a:p>
            <a:pPr lvl="1">
              <a:lnSpc>
                <a:spcPct val="80000"/>
              </a:lnSpc>
              <a:spcBef>
                <a:spcPct val="20000"/>
              </a:spcBef>
              <a:buClr>
                <a:schemeClr val="accent3"/>
              </a:buClr>
              <a:defRPr/>
            </a:pPr>
            <a:r>
              <a:rPr lang="en-US" sz="1400" b="1" dirty="0">
                <a:solidFill>
                  <a:srgbClr val="C21C1D"/>
                </a:solidFill>
                <a:latin typeface="Arial" pitchFamily="34" charset="0"/>
                <a:cs typeface="Arial" pitchFamily="34" charset="0"/>
              </a:rPr>
              <a:t>Indian COGSA: </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Notice of loss to be given at time of taking delivery or within 3 days if loss is not apparent </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Limit of liability: 666.67 SDR per package or 2 SDR per kg of gross weight, whichever is higher</a:t>
            </a:r>
          </a:p>
          <a:p>
            <a:pPr marL="742950" lvl="1" indent="-285750">
              <a:lnSpc>
                <a:spcPct val="80000"/>
              </a:lnSpc>
              <a:spcBef>
                <a:spcPct val="20000"/>
              </a:spcBef>
              <a:buClr>
                <a:schemeClr val="accent3"/>
              </a:buClr>
              <a:buFont typeface="Arial" pitchFamily="34" charset="0"/>
              <a:buChar char="–"/>
              <a:defRPr/>
            </a:pPr>
            <a:endParaRPr lang="en-US" sz="1400" dirty="0" smtClean="0">
              <a:solidFill>
                <a:srgbClr val="C21C1D"/>
              </a:solidFill>
              <a:latin typeface="Arial" pitchFamily="34" charset="0"/>
              <a:cs typeface="Arial" pitchFamily="34" charset="0"/>
            </a:endParaRPr>
          </a:p>
          <a:p>
            <a:pPr lvl="1">
              <a:lnSpc>
                <a:spcPct val="80000"/>
              </a:lnSpc>
              <a:spcBef>
                <a:spcPct val="20000"/>
              </a:spcBef>
              <a:buClr>
                <a:schemeClr val="accent3"/>
              </a:buClr>
              <a:defRPr/>
            </a:pPr>
            <a:r>
              <a:rPr lang="en-US" sz="1400" b="1" dirty="0" smtClean="0">
                <a:solidFill>
                  <a:srgbClr val="C21C1D"/>
                </a:solidFill>
                <a:latin typeface="Arial" pitchFamily="34" charset="0"/>
                <a:cs typeface="Arial" pitchFamily="34" charset="0"/>
              </a:rPr>
              <a:t>Railway </a:t>
            </a:r>
            <a:r>
              <a:rPr lang="en-US" sz="1400" b="1" dirty="0">
                <a:solidFill>
                  <a:srgbClr val="C21C1D"/>
                </a:solidFill>
                <a:latin typeface="Arial" pitchFamily="34" charset="0"/>
                <a:cs typeface="Arial" pitchFamily="34" charset="0"/>
              </a:rPr>
              <a:t>Act: </a:t>
            </a:r>
            <a:r>
              <a:rPr lang="en-US" sz="1400" dirty="0">
                <a:solidFill>
                  <a:srgbClr val="C21C1D"/>
                </a:solidFill>
                <a:latin typeface="Arial" pitchFamily="34" charset="0"/>
                <a:cs typeface="Arial" pitchFamily="34" charset="0"/>
              </a:rPr>
              <a:t>Notice within 6 months of date of Rail Receipt</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Limit of Liability: INR 50 per kg or actual value (as declared and charges paid</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lvl="1">
              <a:lnSpc>
                <a:spcPct val="80000"/>
              </a:lnSpc>
              <a:spcBef>
                <a:spcPct val="20000"/>
              </a:spcBef>
              <a:buClr>
                <a:schemeClr val="accent3"/>
              </a:buClr>
              <a:defRPr/>
            </a:pPr>
            <a:r>
              <a:rPr lang="en-US" sz="1400" b="1" dirty="0">
                <a:solidFill>
                  <a:srgbClr val="C21C1D"/>
                </a:solidFill>
                <a:latin typeface="Arial" pitchFamily="34" charset="0"/>
                <a:cs typeface="Arial" pitchFamily="34" charset="0"/>
              </a:rPr>
              <a:t>Carriers Act: (Road): </a:t>
            </a:r>
            <a:r>
              <a:rPr lang="en-US" sz="1400" dirty="0">
                <a:solidFill>
                  <a:srgbClr val="C21C1D"/>
                </a:solidFill>
                <a:latin typeface="Arial" pitchFamily="34" charset="0"/>
                <a:cs typeface="Arial" pitchFamily="34" charset="0"/>
              </a:rPr>
              <a:t>Notice within 6 months of date of loss</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Limit of Liability: Invoice value (same as insurer</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lvl="1">
              <a:lnSpc>
                <a:spcPct val="80000"/>
              </a:lnSpc>
              <a:spcBef>
                <a:spcPct val="20000"/>
              </a:spcBef>
              <a:buClr>
                <a:schemeClr val="accent3"/>
              </a:buClr>
              <a:defRPr/>
            </a:pPr>
            <a:r>
              <a:rPr lang="en-US" sz="1400" b="1" dirty="0">
                <a:solidFill>
                  <a:srgbClr val="C21C1D"/>
                </a:solidFill>
                <a:latin typeface="Arial" pitchFamily="34" charset="0"/>
                <a:cs typeface="Arial" pitchFamily="34" charset="0"/>
              </a:rPr>
              <a:t>Warsaw convention (Air): </a:t>
            </a:r>
            <a:r>
              <a:rPr lang="en-US" sz="1400" dirty="0">
                <a:solidFill>
                  <a:srgbClr val="C21C1D"/>
                </a:solidFill>
                <a:latin typeface="Arial" pitchFamily="34" charset="0"/>
                <a:cs typeface="Arial" pitchFamily="34" charset="0"/>
              </a:rPr>
              <a:t>Notice within 14 days for loss/ damage; 21 days for delay </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Limit of Liability: : 17 SDR per kg or actual value (as declared and charges paid</a:t>
            </a:r>
            <a:r>
              <a:rPr lang="en-US" sz="1400"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lvl="1">
              <a:lnSpc>
                <a:spcPct val="80000"/>
              </a:lnSpc>
              <a:spcBef>
                <a:spcPct val="20000"/>
              </a:spcBef>
              <a:buClr>
                <a:schemeClr val="accent3"/>
              </a:buClr>
              <a:defRPr/>
            </a:pPr>
            <a:r>
              <a:rPr lang="en-US" sz="1400" b="1" dirty="0">
                <a:solidFill>
                  <a:srgbClr val="C21C1D"/>
                </a:solidFill>
                <a:latin typeface="Arial" pitchFamily="34" charset="0"/>
                <a:cs typeface="Arial" pitchFamily="34" charset="0"/>
              </a:rPr>
              <a:t>Multi Modal Transportation: </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Notice of loss to be given at time of taking delivery or within 6 days if loss is not apparent </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Limit of liability: 666.67 SDR per package or 2 SDR per kg of gross weight, whichever is higher</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(If no sea or inland waterway is involved than the limit is 8.33 SDR per kg of gross weight)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2590800"/>
            <a:ext cx="1237018" cy="9906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4263643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164449"/>
            <a:ext cx="2819400" cy="523220"/>
          </a:xfrm>
          <a:prstGeom prst="rect">
            <a:avLst/>
          </a:prstGeom>
          <a:noFill/>
        </p:spPr>
        <p:txBody>
          <a:bodyPr wrap="square" rtlCol="0">
            <a:spAutoFit/>
          </a:bodyPr>
          <a:lstStyle/>
          <a:p>
            <a:endParaRPr lang="en-US" sz="1400" dirty="0" smtClean="0">
              <a:solidFill>
                <a:schemeClr val="bg1"/>
              </a:solidFill>
              <a:latin typeface="Arial" pitchFamily="34" charset="0"/>
              <a:cs typeface="Arial" pitchFamily="34" charset="0"/>
            </a:endParaRPr>
          </a:p>
          <a:p>
            <a:r>
              <a:rPr lang="en-US" sz="1400" dirty="0" smtClean="0">
                <a:solidFill>
                  <a:schemeClr val="bg1"/>
                </a:solidFill>
                <a:latin typeface="Arial" pitchFamily="34" charset="0"/>
                <a:cs typeface="Arial" pitchFamily="34" charset="0"/>
              </a:rPr>
              <a:t>www.futuregenerali.in</a:t>
            </a:r>
            <a:endParaRPr lang="en-IN" sz="1400" dirty="0">
              <a:solidFill>
                <a:schemeClr val="bg1"/>
              </a:solidFill>
              <a:latin typeface="Arial" pitchFamily="34" charset="0"/>
              <a:cs typeface="Arial" pitchFamily="34" charset="0"/>
            </a:endParaRPr>
          </a:p>
        </p:txBody>
      </p:sp>
      <p:sp>
        <p:nvSpPr>
          <p:cNvPr id="4" name="Title 1"/>
          <p:cNvSpPr txBox="1">
            <a:spLocks/>
          </p:cNvSpPr>
          <p:nvPr/>
        </p:nvSpPr>
        <p:spPr>
          <a:xfrm>
            <a:off x="304800" y="2873376"/>
            <a:ext cx="7772400" cy="735012"/>
          </a:xfrm>
          <a:prstGeom prst="rect">
            <a:avLst/>
          </a:prstGeom>
        </p:spPr>
        <p:txBody>
          <a:bodyPr>
            <a:normAutofit/>
          </a:bodyPr>
          <a:lstStyle>
            <a:lvl1pPr algn="ctr" defTabSz="914400" rtl="0" eaLnBrk="1" latinLnBrk="0" hangingPunct="1">
              <a:spcBef>
                <a:spcPct val="0"/>
              </a:spcBef>
              <a:buNone/>
              <a:defRPr sz="3300" b="1" kern="1200">
                <a:solidFill>
                  <a:schemeClr val="bg1"/>
                </a:solidFill>
                <a:latin typeface="Arial" pitchFamily="34" charset="0"/>
                <a:ea typeface="+mj-ea"/>
                <a:cs typeface="Arial" pitchFamily="34" charset="0"/>
              </a:defRPr>
            </a:lvl1pPr>
          </a:lstStyle>
          <a:p>
            <a:pPr algn="l"/>
            <a:r>
              <a:rPr lang="en-IN" b="0" dirty="0"/>
              <a:t>Thanks</a:t>
            </a:r>
            <a:endParaRPr lang="en-US" b="0" dirty="0"/>
          </a:p>
        </p:txBody>
      </p:sp>
      <p:sp>
        <p:nvSpPr>
          <p:cNvPr id="5"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solidFill>
                <a:latin typeface="Arial" pitchFamily="34" charset="0"/>
                <a:cs typeface="Arial" pitchFamily="34" charset="0"/>
              </a:rPr>
              <a:t>Date</a:t>
            </a:r>
            <a:endParaRPr lang="en-US" sz="11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46133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sz="half" idx="1"/>
          </p:nvPr>
        </p:nvSpPr>
        <p:spPr>
          <a:xfrm>
            <a:off x="457200" y="1676400"/>
            <a:ext cx="4038600" cy="4525963"/>
          </a:xfrm>
        </p:spPr>
        <p:txBody>
          <a:bodyPr/>
          <a:lstStyle/>
          <a:p>
            <a:r>
              <a:rPr lang="en-US" sz="1400" b="1" dirty="0" smtClean="0">
                <a:solidFill>
                  <a:srgbClr val="C21B17"/>
                </a:solidFill>
                <a:latin typeface="Arial" pitchFamily="34" charset="0"/>
                <a:cs typeface="Arial" pitchFamily="34" charset="0"/>
              </a:rPr>
              <a:t>RULES </a:t>
            </a:r>
          </a:p>
          <a:p>
            <a:pPr marL="0" indent="0">
              <a:buNone/>
            </a:pPr>
            <a:endParaRPr lang="en-US" sz="1200" b="1" dirty="0" smtClean="0">
              <a:solidFill>
                <a:srgbClr val="C21B17"/>
              </a:solidFill>
              <a:latin typeface="Arial" pitchFamily="34" charset="0"/>
              <a:cs typeface="Arial" pitchFamily="34" charset="0"/>
            </a:endParaRPr>
          </a:p>
          <a:p>
            <a:pPr lvl="1">
              <a:buFont typeface="Wingdings" pitchFamily="2" charset="2"/>
              <a:buChar char="§"/>
            </a:pPr>
            <a:r>
              <a:rPr lang="en-US" sz="1400" b="1" dirty="0" smtClean="0">
                <a:solidFill>
                  <a:srgbClr val="C21B17"/>
                </a:solidFill>
                <a:latin typeface="Arial" pitchFamily="34" charset="0"/>
                <a:cs typeface="Arial" pitchFamily="34" charset="0"/>
              </a:rPr>
              <a:t>Marine Insurance Act 1963</a:t>
            </a:r>
          </a:p>
          <a:p>
            <a:pPr lvl="1">
              <a:buFont typeface="Wingdings" pitchFamily="2" charset="2"/>
              <a:buChar char="§"/>
            </a:pPr>
            <a:r>
              <a:rPr lang="en-US" sz="1400" dirty="0">
                <a:solidFill>
                  <a:srgbClr val="C21B17"/>
                </a:solidFill>
                <a:latin typeface="Arial" pitchFamily="34" charset="0"/>
                <a:cs typeface="Arial" pitchFamily="34" charset="0"/>
              </a:rPr>
              <a:t>Inco terms </a:t>
            </a:r>
          </a:p>
          <a:p>
            <a:pPr lvl="1">
              <a:buFont typeface="Wingdings" pitchFamily="2" charset="2"/>
              <a:buChar char="§"/>
            </a:pPr>
            <a:r>
              <a:rPr lang="en-US" sz="1400" dirty="0" smtClean="0">
                <a:solidFill>
                  <a:srgbClr val="C21B17"/>
                </a:solidFill>
                <a:latin typeface="Arial" pitchFamily="34" charset="0"/>
                <a:cs typeface="Arial" pitchFamily="34" charset="0"/>
              </a:rPr>
              <a:t>Inland Transit Clauses</a:t>
            </a:r>
            <a:endParaRPr lang="en-US" sz="1400" dirty="0">
              <a:solidFill>
                <a:srgbClr val="C21B17"/>
              </a:solidFill>
              <a:latin typeface="Arial" pitchFamily="34" charset="0"/>
              <a:cs typeface="Arial" pitchFamily="34" charset="0"/>
            </a:endParaRPr>
          </a:p>
          <a:p>
            <a:pPr lvl="1">
              <a:buFont typeface="Wingdings" pitchFamily="2" charset="2"/>
              <a:buChar char="§"/>
            </a:pPr>
            <a:r>
              <a:rPr lang="en-US" sz="1400" dirty="0" smtClean="0">
                <a:solidFill>
                  <a:srgbClr val="C21B17"/>
                </a:solidFill>
                <a:latin typeface="Arial" pitchFamily="34" charset="0"/>
                <a:cs typeface="Arial" pitchFamily="34" charset="0"/>
              </a:rPr>
              <a:t>Institute Cargo Clauses </a:t>
            </a:r>
          </a:p>
          <a:p>
            <a:pPr lvl="1">
              <a:buFont typeface="Wingdings" pitchFamily="2" charset="2"/>
              <a:buChar char="§"/>
            </a:pPr>
            <a:r>
              <a:rPr lang="en-US" sz="1400" dirty="0" smtClean="0">
                <a:solidFill>
                  <a:srgbClr val="C21B17"/>
                </a:solidFill>
                <a:latin typeface="Arial" pitchFamily="34" charset="0"/>
                <a:cs typeface="Arial" pitchFamily="34" charset="0"/>
              </a:rPr>
              <a:t>Non Institute Clauses</a:t>
            </a:r>
          </a:p>
          <a:p>
            <a:pPr lvl="1">
              <a:buFont typeface="Wingdings" pitchFamily="2" charset="2"/>
              <a:buChar char="§"/>
            </a:pPr>
            <a:r>
              <a:rPr lang="en-US" sz="1400" dirty="0" smtClean="0">
                <a:solidFill>
                  <a:srgbClr val="C21B17"/>
                </a:solidFill>
                <a:latin typeface="Arial" pitchFamily="34" charset="0"/>
                <a:cs typeface="Arial" pitchFamily="34" charset="0"/>
              </a:rPr>
              <a:t>International Laws &amp; Conventions</a:t>
            </a:r>
          </a:p>
          <a:p>
            <a:pPr marL="457200" lvl="1" indent="0">
              <a:buNone/>
            </a:pPr>
            <a:endParaRPr lang="en-US" sz="1200" dirty="0" smtClean="0">
              <a:solidFill>
                <a:srgbClr val="C21B17"/>
              </a:solidFill>
              <a:latin typeface="Arial" pitchFamily="34" charset="0"/>
              <a:cs typeface="Arial" pitchFamily="34" charset="0"/>
            </a:endParaRPr>
          </a:p>
          <a:p>
            <a:pPr lvl="1">
              <a:buFont typeface="Wingdings" pitchFamily="2" charset="2"/>
              <a:buChar char="§"/>
            </a:pPr>
            <a:endParaRPr lang="en-IN" sz="1200" dirty="0">
              <a:solidFill>
                <a:srgbClr val="C21B17"/>
              </a:solidFill>
              <a:latin typeface="Arial" pitchFamily="34" charset="0"/>
              <a:cs typeface="Arial" pitchFamily="34" charset="0"/>
            </a:endParaRPr>
          </a:p>
        </p:txBody>
      </p:sp>
      <p:sp>
        <p:nvSpPr>
          <p:cNvPr id="6" name="Title 4"/>
          <p:cNvSpPr>
            <a:spLocks noGrp="1"/>
          </p:cNvSpPr>
          <p:nvPr>
            <p:ph type="ctrTitle" idx="4294967295"/>
            <p:custDataLst>
              <p:tags r:id="rId1"/>
            </p:custDataLst>
          </p:nvPr>
        </p:nvSpPr>
        <p:spPr>
          <a:xfrm>
            <a:off x="376237" y="633413"/>
            <a:ext cx="8386763" cy="357187"/>
          </a:xfrm>
        </p:spPr>
        <p:txBody>
          <a:bodyPr>
            <a:noAutofit/>
          </a:bodyPr>
          <a:lstStyle/>
          <a:p>
            <a:pPr algn="l" defTabSz="457200"/>
            <a:r>
              <a:rPr lang="it-IT" sz="2000" dirty="0" smtClean="0">
                <a:solidFill>
                  <a:srgbClr val="C21B17"/>
                </a:solidFill>
                <a:latin typeface="Arial" pitchFamily="34" charset="0"/>
                <a:cs typeface="Arial" pitchFamily="34" charset="0"/>
              </a:rPr>
              <a:t>Basic Understanding : Marine Cargo Insurance Policy</a:t>
            </a:r>
            <a:endParaRPr lang="en-US" sz="2000" dirty="0">
              <a:solidFill>
                <a:srgbClr val="C21B17"/>
              </a:solidFill>
              <a:latin typeface="Arial" pitchFamily="34" charset="0"/>
              <a:cs typeface="Arial" pitchFamily="34" charset="0"/>
            </a:endParaRPr>
          </a:p>
        </p:txBody>
      </p:sp>
      <p:sp>
        <p:nvSpPr>
          <p:cNvPr id="35" name="Content Placeholder 32"/>
          <p:cNvSpPr>
            <a:spLocks noGrp="1"/>
          </p:cNvSpPr>
          <p:nvPr>
            <p:ph sz="half" idx="1"/>
          </p:nvPr>
        </p:nvSpPr>
        <p:spPr>
          <a:xfrm>
            <a:off x="4876800" y="1676400"/>
            <a:ext cx="4038600" cy="4525963"/>
          </a:xfrm>
        </p:spPr>
        <p:txBody>
          <a:bodyPr/>
          <a:lstStyle/>
          <a:p>
            <a:pPr marL="0" indent="0">
              <a:buNone/>
            </a:pPr>
            <a:r>
              <a:rPr lang="en-US" sz="1400" b="1" dirty="0" smtClean="0">
                <a:solidFill>
                  <a:srgbClr val="C21B17"/>
                </a:solidFill>
                <a:latin typeface="Arial" pitchFamily="34" charset="0"/>
                <a:cs typeface="Arial" pitchFamily="34" charset="0"/>
              </a:rPr>
              <a:t>MIA 1963 – Definition </a:t>
            </a:r>
          </a:p>
          <a:p>
            <a:pPr marL="0" indent="0">
              <a:buNone/>
            </a:pPr>
            <a:endParaRPr lang="en-US" sz="1400" b="1" dirty="0" smtClean="0">
              <a:solidFill>
                <a:srgbClr val="C21B17"/>
              </a:solidFill>
              <a:latin typeface="Arial" pitchFamily="34" charset="0"/>
              <a:cs typeface="Arial" pitchFamily="34" charset="0"/>
            </a:endParaRPr>
          </a:p>
          <a:p>
            <a:pPr marL="0" indent="0">
              <a:buNone/>
            </a:pPr>
            <a:r>
              <a:rPr lang="en-US" sz="1400" b="1" dirty="0">
                <a:solidFill>
                  <a:srgbClr val="C00000"/>
                </a:solidFill>
                <a:latin typeface="Arial" pitchFamily="34" charset="0"/>
                <a:cs typeface="Arial" pitchFamily="34" charset="0"/>
              </a:rPr>
              <a:t>A contract of marine insurance is an agreement</a:t>
            </a:r>
          </a:p>
          <a:p>
            <a:pPr marL="0" indent="0">
              <a:buNone/>
            </a:pPr>
            <a:r>
              <a:rPr lang="en-US" sz="1400" b="1" dirty="0" smtClean="0">
                <a:solidFill>
                  <a:srgbClr val="C00000"/>
                </a:solidFill>
                <a:latin typeface="Arial" pitchFamily="34" charset="0"/>
                <a:cs typeface="Arial" pitchFamily="34" charset="0"/>
              </a:rPr>
              <a:t>whereby </a:t>
            </a:r>
            <a:r>
              <a:rPr lang="en-US" sz="1400" b="1" dirty="0">
                <a:solidFill>
                  <a:srgbClr val="C00000"/>
                </a:solidFill>
                <a:latin typeface="Arial" pitchFamily="34" charset="0"/>
                <a:cs typeface="Arial" pitchFamily="34" charset="0"/>
              </a:rPr>
              <a:t>the insurer undertakes to indemnify</a:t>
            </a:r>
          </a:p>
          <a:p>
            <a:pPr marL="0" indent="0">
              <a:buNone/>
            </a:pPr>
            <a:r>
              <a:rPr lang="en-US" sz="1400" b="1" dirty="0" smtClean="0">
                <a:solidFill>
                  <a:srgbClr val="C00000"/>
                </a:solidFill>
                <a:latin typeface="Arial" pitchFamily="34" charset="0"/>
                <a:cs typeface="Arial" pitchFamily="34" charset="0"/>
              </a:rPr>
              <a:t>the assured, in </a:t>
            </a:r>
            <a:r>
              <a:rPr lang="en-US" sz="1400" b="1" dirty="0">
                <a:solidFill>
                  <a:srgbClr val="C00000"/>
                </a:solidFill>
                <a:latin typeface="Arial" pitchFamily="34" charset="0"/>
                <a:cs typeface="Arial" pitchFamily="34" charset="0"/>
              </a:rPr>
              <a:t>the manner and to the extent thereby </a:t>
            </a:r>
            <a:r>
              <a:rPr lang="en-US" sz="1400" b="1" dirty="0" smtClean="0">
                <a:solidFill>
                  <a:srgbClr val="C00000"/>
                </a:solidFill>
                <a:latin typeface="Arial" pitchFamily="34" charset="0"/>
                <a:cs typeface="Arial" pitchFamily="34" charset="0"/>
              </a:rPr>
              <a:t>agreed against </a:t>
            </a:r>
            <a:r>
              <a:rPr lang="en-US" sz="1400" b="1" dirty="0">
                <a:solidFill>
                  <a:srgbClr val="C00000"/>
                </a:solidFill>
                <a:latin typeface="Arial" pitchFamily="34" charset="0"/>
                <a:cs typeface="Arial" pitchFamily="34" charset="0"/>
              </a:rPr>
              <a:t>marine losses, that is to say, the losses </a:t>
            </a:r>
            <a:r>
              <a:rPr lang="en-US" sz="1400" b="1" dirty="0" smtClean="0">
                <a:solidFill>
                  <a:srgbClr val="C00000"/>
                </a:solidFill>
                <a:latin typeface="Arial" pitchFamily="34" charset="0"/>
                <a:cs typeface="Arial" pitchFamily="34" charset="0"/>
              </a:rPr>
              <a:t>incidental </a:t>
            </a:r>
            <a:r>
              <a:rPr lang="en-US" sz="1400" b="1" dirty="0">
                <a:solidFill>
                  <a:srgbClr val="C00000"/>
                </a:solidFill>
                <a:latin typeface="Arial" pitchFamily="34" charset="0"/>
                <a:cs typeface="Arial" pitchFamily="34" charset="0"/>
              </a:rPr>
              <a:t>to marine adventure. </a:t>
            </a:r>
            <a:endParaRPr lang="en-US" sz="1400" b="1" dirty="0" smtClean="0">
              <a:solidFill>
                <a:srgbClr val="C00000"/>
              </a:solidFill>
              <a:latin typeface="Arial" pitchFamily="34" charset="0"/>
              <a:cs typeface="Arial" pitchFamily="34" charset="0"/>
            </a:endParaRPr>
          </a:p>
          <a:p>
            <a:pPr marL="0" indent="0">
              <a:buNone/>
            </a:pPr>
            <a:endParaRPr lang="en-US" sz="1400" b="1" dirty="0">
              <a:solidFill>
                <a:srgbClr val="C00000"/>
              </a:solidFill>
              <a:latin typeface="Arial" pitchFamily="34" charset="0"/>
              <a:cs typeface="Arial" pitchFamily="34" charset="0"/>
            </a:endParaRPr>
          </a:p>
          <a:p>
            <a:pPr marL="0" indent="0">
              <a:buNone/>
            </a:pPr>
            <a:r>
              <a:rPr lang="en-US" sz="1400" b="1" dirty="0" smtClean="0">
                <a:solidFill>
                  <a:srgbClr val="C00000"/>
                </a:solidFill>
                <a:latin typeface="Arial" pitchFamily="34" charset="0"/>
                <a:cs typeface="Arial" pitchFamily="34" charset="0"/>
              </a:rPr>
              <a:t>(</a:t>
            </a:r>
            <a:r>
              <a:rPr lang="en-US" sz="1400" b="1" dirty="0">
                <a:solidFill>
                  <a:srgbClr val="C00000"/>
                </a:solidFill>
                <a:latin typeface="Arial" pitchFamily="34" charset="0"/>
                <a:cs typeface="Arial" pitchFamily="34" charset="0"/>
              </a:rPr>
              <a:t>By Sea, inland waterways, Rail, Road, Air, Post parcel, Courier</a:t>
            </a:r>
            <a:r>
              <a:rPr lang="en-US" sz="1400" b="1" dirty="0" smtClean="0">
                <a:solidFill>
                  <a:srgbClr val="C00000"/>
                </a:solidFill>
                <a:latin typeface="Arial" pitchFamily="34" charset="0"/>
                <a:cs typeface="Arial" pitchFamily="34" charset="0"/>
              </a:rPr>
              <a:t>)</a:t>
            </a:r>
          </a:p>
          <a:p>
            <a:pPr marL="0" indent="0">
              <a:buNone/>
            </a:pP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The completed </a:t>
            </a:r>
            <a:r>
              <a:rPr lang="en-US" sz="1400" b="1" dirty="0">
                <a:solidFill>
                  <a:srgbClr val="C00000"/>
                </a:solidFill>
                <a:latin typeface="Arial" pitchFamily="34" charset="0"/>
                <a:cs typeface="Arial" pitchFamily="34" charset="0"/>
              </a:rPr>
              <a:t>Marine Policy Form, </a:t>
            </a:r>
            <a:r>
              <a:rPr lang="en-US" sz="1400" dirty="0">
                <a:solidFill>
                  <a:srgbClr val="C00000"/>
                </a:solidFill>
                <a:latin typeface="Arial" pitchFamily="34" charset="0"/>
                <a:cs typeface="Arial" pitchFamily="34" charset="0"/>
              </a:rPr>
              <a:t>with the necessary </a:t>
            </a:r>
            <a:r>
              <a:rPr lang="en-US" sz="1400" b="1" dirty="0">
                <a:solidFill>
                  <a:srgbClr val="C00000"/>
                </a:solidFill>
                <a:latin typeface="Arial" pitchFamily="34" charset="0"/>
                <a:cs typeface="Arial" pitchFamily="34" charset="0"/>
              </a:rPr>
              <a:t>clauses attached, </a:t>
            </a:r>
            <a:r>
              <a:rPr lang="en-US" sz="1400" dirty="0">
                <a:solidFill>
                  <a:srgbClr val="C00000"/>
                </a:solidFill>
                <a:latin typeface="Arial" pitchFamily="34" charset="0"/>
                <a:cs typeface="Arial" pitchFamily="34" charset="0"/>
              </a:rPr>
              <a:t>duly stamped according to </a:t>
            </a:r>
            <a:r>
              <a:rPr lang="en-US" sz="1400" b="1" dirty="0">
                <a:solidFill>
                  <a:srgbClr val="C00000"/>
                </a:solidFill>
                <a:latin typeface="Arial" pitchFamily="34" charset="0"/>
                <a:cs typeface="Arial" pitchFamily="34" charset="0"/>
              </a:rPr>
              <a:t>Indian Stamp Act 1899</a:t>
            </a:r>
            <a:r>
              <a:rPr lang="en-US" sz="1400" dirty="0">
                <a:solidFill>
                  <a:srgbClr val="C00000"/>
                </a:solidFill>
                <a:latin typeface="Arial" pitchFamily="34" charset="0"/>
                <a:cs typeface="Arial" pitchFamily="34" charset="0"/>
              </a:rPr>
              <a:t>, and </a:t>
            </a:r>
            <a:r>
              <a:rPr lang="en-US" sz="1400" b="1" dirty="0">
                <a:solidFill>
                  <a:srgbClr val="C00000"/>
                </a:solidFill>
                <a:latin typeface="Arial" pitchFamily="34" charset="0"/>
                <a:cs typeface="Arial" pitchFamily="34" charset="0"/>
              </a:rPr>
              <a:t>signed by insurers </a:t>
            </a:r>
            <a:r>
              <a:rPr lang="en-US" sz="1400" dirty="0">
                <a:solidFill>
                  <a:srgbClr val="C00000"/>
                </a:solidFill>
                <a:latin typeface="Arial" pitchFamily="34" charset="0"/>
                <a:cs typeface="Arial" pitchFamily="34" charset="0"/>
              </a:rPr>
              <a:t>forms the </a:t>
            </a:r>
            <a:r>
              <a:rPr lang="en-US" sz="1400" b="1" dirty="0">
                <a:solidFill>
                  <a:srgbClr val="C00000"/>
                </a:solidFill>
                <a:latin typeface="Arial" pitchFamily="34" charset="0"/>
                <a:cs typeface="Arial" pitchFamily="34" charset="0"/>
              </a:rPr>
              <a:t>Legal evidence of contract </a:t>
            </a:r>
            <a:r>
              <a:rPr lang="en-US" sz="1400" dirty="0">
                <a:solidFill>
                  <a:srgbClr val="C00000"/>
                </a:solidFill>
                <a:latin typeface="Arial" pitchFamily="34" charset="0"/>
                <a:cs typeface="Arial" pitchFamily="34" charset="0"/>
              </a:rPr>
              <a:t>of insurance </a:t>
            </a:r>
            <a:r>
              <a:rPr lang="en-US" sz="1400" dirty="0" smtClean="0">
                <a:solidFill>
                  <a:srgbClr val="C00000"/>
                </a:solidFill>
                <a:latin typeface="Arial" pitchFamily="34" charset="0"/>
                <a:cs typeface="Arial" pitchFamily="34" charset="0"/>
              </a:rPr>
              <a:t>to be </a:t>
            </a:r>
            <a:r>
              <a:rPr lang="en-US" sz="1400" dirty="0">
                <a:solidFill>
                  <a:srgbClr val="C00000"/>
                </a:solidFill>
                <a:latin typeface="Arial" pitchFamily="34" charset="0"/>
                <a:cs typeface="Arial" pitchFamily="34" charset="0"/>
              </a:rPr>
              <a:t>placed before the </a:t>
            </a:r>
            <a:r>
              <a:rPr lang="en-US" sz="1400" b="1" dirty="0">
                <a:solidFill>
                  <a:srgbClr val="C00000"/>
                </a:solidFill>
                <a:latin typeface="Arial" pitchFamily="34" charset="0"/>
                <a:cs typeface="Arial" pitchFamily="34" charset="0"/>
              </a:rPr>
              <a:t>court of law</a:t>
            </a:r>
            <a:r>
              <a:rPr lang="en-US" sz="1400" dirty="0">
                <a:solidFill>
                  <a:srgbClr val="C00000"/>
                </a:solidFill>
                <a:latin typeface="Arial" pitchFamily="34" charset="0"/>
                <a:cs typeface="Arial" pitchFamily="34" charset="0"/>
              </a:rPr>
              <a:t>, if such necessity </a:t>
            </a:r>
            <a:r>
              <a:rPr lang="en-US" sz="1400" dirty="0" smtClean="0">
                <a:solidFill>
                  <a:srgbClr val="C00000"/>
                </a:solidFill>
                <a:latin typeface="Arial" pitchFamily="34" charset="0"/>
                <a:cs typeface="Arial" pitchFamily="34" charset="0"/>
              </a:rPr>
              <a:t> should </a:t>
            </a:r>
            <a:r>
              <a:rPr lang="en-US" sz="1400" dirty="0">
                <a:solidFill>
                  <a:srgbClr val="C00000"/>
                </a:solidFill>
                <a:latin typeface="Arial" pitchFamily="34" charset="0"/>
                <a:cs typeface="Arial" pitchFamily="34" charset="0"/>
              </a:rPr>
              <a:t>arise </a:t>
            </a:r>
          </a:p>
          <a:p>
            <a:pPr marL="0" indent="0">
              <a:buNone/>
            </a:pPr>
            <a:endParaRPr lang="en-US" sz="1200" b="1" dirty="0" smtClean="0">
              <a:solidFill>
                <a:srgbClr val="C21B17"/>
              </a:solidFill>
              <a:latin typeface="Arial" pitchFamily="34" charset="0"/>
              <a:cs typeface="Arial" pitchFamily="34" charset="0"/>
            </a:endParaRPr>
          </a:p>
          <a:p>
            <a:pPr lvl="1">
              <a:buFont typeface="Wingdings" pitchFamily="2" charset="2"/>
              <a:buChar char="§"/>
            </a:pPr>
            <a:endParaRPr lang="en-US" sz="1200" dirty="0" smtClean="0">
              <a:solidFill>
                <a:srgbClr val="C21B17"/>
              </a:solidFill>
              <a:latin typeface="Arial" pitchFamily="34" charset="0"/>
              <a:cs typeface="Arial" pitchFamily="34" charset="0"/>
            </a:endParaRPr>
          </a:p>
          <a:p>
            <a:pPr lvl="1">
              <a:buFont typeface="Wingdings" pitchFamily="2" charset="2"/>
              <a:buChar char="§"/>
            </a:pPr>
            <a:endParaRPr lang="en-IN" sz="1200" dirty="0">
              <a:solidFill>
                <a:srgbClr val="C21B17"/>
              </a:solidFill>
              <a:latin typeface="Arial" pitchFamily="34" charset="0"/>
              <a:cs typeface="Arial" pitchFamily="34" charset="0"/>
            </a:endParaRPr>
          </a:p>
        </p:txBody>
      </p:sp>
      <p:sp>
        <p:nvSpPr>
          <p:cNvPr id="9" name="Sottotitolo 7"/>
          <p:cNvSpPr txBox="1">
            <a:spLocks/>
          </p:cNvSpPr>
          <p:nvPr/>
        </p:nvSpPr>
        <p:spPr>
          <a:xfrm>
            <a:off x="381000" y="1143000"/>
            <a:ext cx="8386686" cy="5087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200" dirty="0">
              <a:solidFill>
                <a:schemeClr val="bg1">
                  <a:lumMod val="50000"/>
                </a:schemeClr>
              </a:solidFill>
              <a:latin typeface="Arial" pitchFamily="34" charset="0"/>
              <a:cs typeface="Arial" pitchFamily="34" charset="0"/>
            </a:endParaRPr>
          </a:p>
        </p:txBody>
      </p:sp>
      <p:sp>
        <p:nvSpPr>
          <p:cNvPr id="10" name="Footer Placeholder 4"/>
          <p:cNvSpPr txBox="1">
            <a:spLocks/>
          </p:cNvSpPr>
          <p:nvPr/>
        </p:nvSpPr>
        <p:spPr>
          <a:xfrm>
            <a:off x="457200" y="6264275"/>
            <a:ext cx="533400" cy="365125"/>
          </a:xfrm>
          <a:prstGeom prst="rect">
            <a:avLst/>
          </a:prstGeom>
        </p:spPr>
        <p:txBody>
          <a:bodyPr/>
          <a:lstStyle>
            <a:defPPr>
              <a:defRPr lang="en-US"/>
            </a:defPPr>
            <a:lvl1pPr marL="0" algn="l"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Date</a:t>
            </a:r>
            <a:endParaRPr lang="en-US" sz="1100" dirty="0">
              <a:solidFill>
                <a:srgbClr val="C21B17"/>
              </a:solidFill>
              <a:latin typeface="Arial" pitchFamily="34" charset="0"/>
              <a:cs typeface="Arial" pitchFamily="34" charset="0"/>
            </a:endParaRPr>
          </a:p>
        </p:txBody>
      </p:sp>
      <p:sp>
        <p:nvSpPr>
          <p:cNvPr id="12" name="Slide Number Placeholder 3"/>
          <p:cNvSpPr txBox="1">
            <a:spLocks/>
          </p:cNvSpPr>
          <p:nvPr/>
        </p:nvSpPr>
        <p:spPr>
          <a:xfrm>
            <a:off x="3581400" y="6248400"/>
            <a:ext cx="1371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rgbClr val="C21B17"/>
                </a:solidFill>
                <a:latin typeface="Arial" pitchFamily="34" charset="0"/>
                <a:cs typeface="Arial" pitchFamily="34" charset="0"/>
              </a:rPr>
              <a:t>Marine Insurance</a:t>
            </a:r>
            <a:endParaRPr lang="en-US" sz="1100" dirty="0">
              <a:solidFill>
                <a:srgbClr val="C21B17"/>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465A074-71B0-1C47-A455-7677837C124E}" type="slidenum">
              <a:rPr lang="it-IT" smtClean="0"/>
              <a:pPr/>
              <a:t>4</a:t>
            </a:fld>
            <a:endParaRPr lang="it-IT" dirty="0"/>
          </a:p>
        </p:txBody>
      </p:sp>
      <p:sp>
        <p:nvSpPr>
          <p:cNvPr id="11" name="Text Placeholder 9"/>
          <p:cNvSpPr txBox="1">
            <a:spLocks/>
          </p:cNvSpPr>
          <p:nvPr/>
        </p:nvSpPr>
        <p:spPr>
          <a:xfrm>
            <a:off x="347300" y="228600"/>
            <a:ext cx="2223124" cy="1609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smtClean="0">
                <a:solidFill>
                  <a:srgbClr val="C21B17"/>
                </a:solidFill>
                <a:latin typeface="Arial" pitchFamily="34" charset="0"/>
                <a:cs typeface="Arial" pitchFamily="34" charset="0"/>
              </a:rPr>
              <a:t>Section</a:t>
            </a:r>
            <a:r>
              <a:rPr lang="en-US" sz="900" smtClean="0">
                <a:solidFill>
                  <a:srgbClr val="C21B17"/>
                </a:solidFill>
              </a:rPr>
              <a:t> 01</a:t>
            </a:r>
            <a:endParaRPr lang="en-IN" sz="900" dirty="0">
              <a:solidFill>
                <a:srgbClr val="C21B17"/>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19" y="4343400"/>
            <a:ext cx="1882281" cy="1882281"/>
          </a:xfrm>
          <a:prstGeom prst="rect">
            <a:avLst/>
          </a:prstGeom>
          <a:effectLst>
            <a:glow rad="228600">
              <a:schemeClr val="accent2">
                <a:satMod val="175000"/>
                <a:alpha val="40000"/>
              </a:schemeClr>
            </a:glow>
          </a:effectLst>
        </p:spPr>
      </p:pic>
      <p:sp>
        <p:nvSpPr>
          <p:cNvPr id="7" name="Striped Right Arrow 6"/>
          <p:cNvSpPr/>
          <p:nvPr/>
        </p:nvSpPr>
        <p:spPr>
          <a:xfrm>
            <a:off x="3657600" y="2209800"/>
            <a:ext cx="762000" cy="15240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888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5</a:t>
            </a:fld>
            <a:endParaRPr lang="it-IT" dirty="0"/>
          </a:p>
        </p:txBody>
      </p:sp>
      <p:sp>
        <p:nvSpPr>
          <p:cNvPr id="3" name="Title 2"/>
          <p:cNvSpPr>
            <a:spLocks noGrp="1"/>
          </p:cNvSpPr>
          <p:nvPr>
            <p:ph type="ctrTitle"/>
          </p:nvPr>
        </p:nvSpPr>
        <p:spPr>
          <a:xfrm>
            <a:off x="347300" y="396833"/>
            <a:ext cx="8386686" cy="374461"/>
          </a:xfrm>
        </p:spPr>
        <p:txBody>
          <a:bodyPr/>
          <a:lstStyle/>
          <a:p>
            <a:r>
              <a:rPr lang="en-US" dirty="0" smtClean="0">
                <a:solidFill>
                  <a:srgbClr val="C00000"/>
                </a:solidFill>
                <a:latin typeface="Arial" pitchFamily="34" charset="0"/>
                <a:cs typeface="Arial" pitchFamily="34" charset="0"/>
              </a:rPr>
              <a:t>INTERNATIONAL COMMERCIAL TERMS 2010</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t>CAN BE USED FOR INLAND SHIPMENTS ALSO</a:t>
            </a:r>
            <a:endParaRPr lang="en-US" dirty="0"/>
          </a:p>
        </p:txBody>
      </p:sp>
      <p:sp>
        <p:nvSpPr>
          <p:cNvPr id="5" name="Rectangle 4"/>
          <p:cNvSpPr/>
          <p:nvPr/>
        </p:nvSpPr>
        <p:spPr>
          <a:xfrm>
            <a:off x="381000" y="1663410"/>
            <a:ext cx="8229600" cy="3841052"/>
          </a:xfrm>
          <a:prstGeom prst="rect">
            <a:avLst/>
          </a:prstGeom>
        </p:spPr>
        <p:txBody>
          <a:bodyPr wrap="square">
            <a:spAutoFit/>
          </a:bodyPr>
          <a:lstStyle/>
          <a:p>
            <a:pPr lvl="1">
              <a:lnSpc>
                <a:spcPct val="80000"/>
              </a:lnSpc>
              <a:spcBef>
                <a:spcPct val="20000"/>
              </a:spcBef>
              <a:buClr>
                <a:schemeClr val="accent3"/>
              </a:buClr>
              <a:defRPr/>
            </a:pPr>
            <a:r>
              <a:rPr lang="en-US" sz="1400" dirty="0">
                <a:solidFill>
                  <a:srgbClr val="C21C1D"/>
                </a:solidFill>
                <a:latin typeface="Arial" pitchFamily="34" charset="0"/>
                <a:cs typeface="Arial" pitchFamily="34" charset="0"/>
              </a:rPr>
              <a:t>International Commercial Terms (‘Incoterms’) are internationally </a:t>
            </a:r>
            <a:r>
              <a:rPr lang="en-US" sz="1400" dirty="0" err="1">
                <a:solidFill>
                  <a:srgbClr val="C21C1D"/>
                </a:solidFill>
                <a:latin typeface="Arial" pitchFamily="34" charset="0"/>
                <a:cs typeface="Arial" pitchFamily="34" charset="0"/>
              </a:rPr>
              <a:t>recognised</a:t>
            </a:r>
            <a:r>
              <a:rPr lang="en-US" sz="1400" dirty="0">
                <a:solidFill>
                  <a:srgbClr val="C21C1D"/>
                </a:solidFill>
                <a:latin typeface="Arial" pitchFamily="34" charset="0"/>
                <a:cs typeface="Arial" pitchFamily="34" charset="0"/>
              </a:rPr>
              <a:t> standard trade terms used in sales contracts. </a:t>
            </a:r>
            <a:endParaRPr lang="en-US" sz="1400" dirty="0" smtClean="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lvl="1">
              <a:lnSpc>
                <a:spcPct val="80000"/>
              </a:lnSpc>
              <a:spcBef>
                <a:spcPct val="20000"/>
              </a:spcBef>
              <a:buClr>
                <a:schemeClr val="accent3"/>
              </a:buClr>
              <a:defRPr/>
            </a:pPr>
            <a:r>
              <a:rPr lang="en-US" sz="1400" b="1" dirty="0" smtClean="0">
                <a:solidFill>
                  <a:srgbClr val="C21C1D"/>
                </a:solidFill>
                <a:latin typeface="Arial" pitchFamily="34" charset="0"/>
                <a:cs typeface="Arial" pitchFamily="34" charset="0"/>
              </a:rPr>
              <a:t>They’re </a:t>
            </a:r>
            <a:r>
              <a:rPr lang="en-US" sz="1400" b="1" dirty="0">
                <a:solidFill>
                  <a:srgbClr val="C21C1D"/>
                </a:solidFill>
                <a:latin typeface="Arial" pitchFamily="34" charset="0"/>
                <a:cs typeface="Arial" pitchFamily="34" charset="0"/>
              </a:rPr>
              <a:t>used to make sure buyer and seller know</a:t>
            </a:r>
            <a:r>
              <a:rPr lang="en-US" sz="1400" b="1" dirty="0" smtClean="0">
                <a:solidFill>
                  <a:srgbClr val="C21C1D"/>
                </a:solidFill>
                <a:latin typeface="Arial" pitchFamily="34" charset="0"/>
                <a:cs typeface="Arial" pitchFamily="34" charset="0"/>
              </a:rPr>
              <a:t>:</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who is responsible for the cost of transporting the goods, including insurance, taxes and duties</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where the goods should be picked up from and transported to</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who is responsible for the goods at each step during transportation</a:t>
            </a:r>
          </a:p>
          <a:p>
            <a:pPr marL="742950" lvl="1" indent="-285750">
              <a:lnSpc>
                <a:spcPct val="80000"/>
              </a:lnSpc>
              <a:spcBef>
                <a:spcPct val="20000"/>
              </a:spcBef>
              <a:buClr>
                <a:schemeClr val="accent3"/>
              </a:buClr>
              <a:buFont typeface="Arial" pitchFamily="34" charset="0"/>
              <a:buChar char="–"/>
              <a:defRPr/>
            </a:pPr>
            <a:endParaRPr lang="en-US" sz="1400" dirty="0">
              <a:solidFill>
                <a:srgbClr val="C21C1D"/>
              </a:solidFill>
              <a:latin typeface="Arial" pitchFamily="34" charset="0"/>
              <a:cs typeface="Arial" pitchFamily="34" charset="0"/>
            </a:endParaRPr>
          </a:p>
          <a:p>
            <a:pPr lvl="1">
              <a:lnSpc>
                <a:spcPct val="80000"/>
              </a:lnSpc>
              <a:spcBef>
                <a:spcPct val="20000"/>
              </a:spcBef>
              <a:buClr>
                <a:schemeClr val="accent3"/>
              </a:buClr>
              <a:defRPr/>
            </a:pPr>
            <a:r>
              <a:rPr lang="en-US" sz="1400" b="1" dirty="0" smtClean="0">
                <a:solidFill>
                  <a:srgbClr val="C21C1D"/>
                </a:solidFill>
                <a:latin typeface="Arial" pitchFamily="34" charset="0"/>
                <a:cs typeface="Arial" pitchFamily="34" charset="0"/>
              </a:rPr>
              <a:t>INCOTERMS </a:t>
            </a:r>
            <a:r>
              <a:rPr lang="en-US" sz="1400" b="1" dirty="0">
                <a:solidFill>
                  <a:srgbClr val="C21C1D"/>
                </a:solidFill>
                <a:latin typeface="Arial" pitchFamily="34" charset="0"/>
                <a:cs typeface="Arial" pitchFamily="34" charset="0"/>
              </a:rPr>
              <a:t>by themselves DO NOT:</a:t>
            </a:r>
          </a:p>
          <a:p>
            <a:pPr lvl="1">
              <a:lnSpc>
                <a:spcPct val="80000"/>
              </a:lnSpc>
              <a:spcBef>
                <a:spcPct val="20000"/>
              </a:spcBef>
              <a:buClr>
                <a:schemeClr val="accent3"/>
              </a:buClr>
              <a:defRPr/>
            </a:pPr>
            <a:r>
              <a:rPr lang="en-US" sz="1400" dirty="0">
                <a:solidFill>
                  <a:srgbClr val="C21C1D"/>
                </a:solidFill>
                <a:latin typeface="Arial" pitchFamily="34" charset="0"/>
                <a:cs typeface="Arial" pitchFamily="34" charset="0"/>
              </a:rPr>
              <a:t> </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Constitute a contract;</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Supersede the law governing the contract;</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Define where title transfers;</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Address the price payable, currency or credit terms;</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Define the remedies for breach of contract;</a:t>
            </a:r>
          </a:p>
          <a:p>
            <a:pPr marL="742950" lvl="1" indent="-285750">
              <a:lnSpc>
                <a:spcPct val="80000"/>
              </a:lnSpc>
              <a:spcBef>
                <a:spcPct val="20000"/>
              </a:spcBef>
              <a:buClr>
                <a:schemeClr val="accent3"/>
              </a:buClr>
              <a:buFont typeface="Arial" pitchFamily="34" charset="0"/>
              <a:buChar char="–"/>
              <a:defRPr/>
            </a:pPr>
            <a:r>
              <a:rPr lang="en-US" sz="1400" dirty="0">
                <a:solidFill>
                  <a:srgbClr val="C21C1D"/>
                </a:solidFill>
                <a:latin typeface="Arial" pitchFamily="34" charset="0"/>
                <a:cs typeface="Arial" pitchFamily="34" charset="0"/>
              </a:rPr>
              <a:t>Apply to contract of service. Only apply to contract of goods.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4459832"/>
            <a:ext cx="2209800" cy="1655217"/>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812444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6</a:t>
            </a:fld>
            <a:endParaRPr lang="it-IT" dirty="0"/>
          </a:p>
        </p:txBody>
      </p:sp>
      <p:sp>
        <p:nvSpPr>
          <p:cNvPr id="3" name="Title 2"/>
          <p:cNvSpPr>
            <a:spLocks noGrp="1"/>
          </p:cNvSpPr>
          <p:nvPr>
            <p:ph type="ctrTitle"/>
          </p:nvPr>
        </p:nvSpPr>
        <p:spPr>
          <a:xfrm>
            <a:off x="347300" y="396833"/>
            <a:ext cx="8386686" cy="374461"/>
          </a:xfrm>
        </p:spPr>
        <p:txBody>
          <a:bodyPr/>
          <a:lstStyle/>
          <a:p>
            <a:r>
              <a:rPr lang="en-US" dirty="0" smtClean="0">
                <a:solidFill>
                  <a:srgbClr val="C00000"/>
                </a:solidFill>
                <a:latin typeface="Arial" pitchFamily="34" charset="0"/>
                <a:cs typeface="Arial" pitchFamily="34" charset="0"/>
              </a:rPr>
              <a:t>INTERNATIONAL COMMERCIAL TERMS 2010</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t>CAN BE USED FOR INLAND SHIPMENTS ALSO</a:t>
            </a:r>
            <a:endParaRPr lang="en-US" dirty="0"/>
          </a:p>
        </p:txBody>
      </p:sp>
      <p:pic>
        <p:nvPicPr>
          <p:cNvPr id="8" name="Picture 2"/>
          <p:cNvPicPr>
            <a:picLocks noChangeAspect="1" noChangeArrowheads="1"/>
          </p:cNvPicPr>
          <p:nvPr/>
        </p:nvPicPr>
        <p:blipFill>
          <a:blip r:embed="rId2" cstate="print"/>
          <a:srcRect/>
          <a:stretch>
            <a:fillRect/>
          </a:stretch>
        </p:blipFill>
        <p:spPr bwMode="auto">
          <a:xfrm>
            <a:off x="381000" y="990601"/>
            <a:ext cx="8305800" cy="5276038"/>
          </a:xfrm>
          <a:prstGeom prst="rect">
            <a:avLst/>
          </a:prstGeom>
          <a:noFill/>
          <a:ln w="9525">
            <a:noFill/>
            <a:miter lim="800000"/>
            <a:headEnd/>
            <a:tailEnd/>
          </a:ln>
        </p:spPr>
      </p:pic>
    </p:spTree>
    <p:extLst>
      <p:ext uri="{BB962C8B-B14F-4D97-AF65-F5344CB8AC3E}">
        <p14:creationId xmlns:p14="http://schemas.microsoft.com/office/powerpoint/2010/main" val="4170093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7</a:t>
            </a:fld>
            <a:endParaRPr lang="it-IT" dirty="0"/>
          </a:p>
        </p:txBody>
      </p:sp>
      <p:sp>
        <p:nvSpPr>
          <p:cNvPr id="3" name="Title 2"/>
          <p:cNvSpPr>
            <a:spLocks noGrp="1"/>
          </p:cNvSpPr>
          <p:nvPr>
            <p:ph type="ctrTitle"/>
          </p:nvPr>
        </p:nvSpPr>
        <p:spPr>
          <a:xfrm>
            <a:off x="347300" y="396833"/>
            <a:ext cx="8386686" cy="374461"/>
          </a:xfrm>
        </p:spPr>
        <p:txBody>
          <a:bodyPr/>
          <a:lstStyle/>
          <a:p>
            <a:r>
              <a:rPr lang="en-US" dirty="0">
                <a:solidFill>
                  <a:srgbClr val="C00000"/>
                </a:solidFill>
                <a:latin typeface="Arial" pitchFamily="34" charset="0"/>
                <a:cs typeface="Arial" pitchFamily="34" charset="0"/>
              </a:rPr>
              <a:t>INLAND TRANSIT (RAIL OR ROAD) CLAUSE – </a:t>
            </a:r>
            <a:r>
              <a:rPr lang="en-US" dirty="0" smtClean="0">
                <a:solidFill>
                  <a:srgbClr val="C00000"/>
                </a:solidFill>
                <a:latin typeface="Arial" pitchFamily="34" charset="0"/>
                <a:cs typeface="Arial" pitchFamily="34" charset="0"/>
              </a:rPr>
              <a:t>A</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t>All Risks </a:t>
            </a:r>
            <a:endParaRPr lang="en-US" dirty="0"/>
          </a:p>
        </p:txBody>
      </p:sp>
      <p:sp>
        <p:nvSpPr>
          <p:cNvPr id="5" name="Text Placeholder 4"/>
          <p:cNvSpPr>
            <a:spLocks noGrp="1"/>
          </p:cNvSpPr>
          <p:nvPr>
            <p:ph type="body" sz="quarter" idx="14"/>
          </p:nvPr>
        </p:nvSpPr>
        <p:spPr/>
        <p:txBody>
          <a:bodyPr/>
          <a:lstStyle/>
          <a:p>
            <a:pPr marL="0" indent="0">
              <a:buNone/>
            </a:pPr>
            <a:r>
              <a:rPr lang="en-US" sz="1400" b="1" dirty="0" smtClean="0">
                <a:solidFill>
                  <a:srgbClr val="C00000"/>
                </a:solidFill>
                <a:latin typeface="Arial" pitchFamily="34" charset="0"/>
                <a:cs typeface="Arial" pitchFamily="34" charset="0"/>
              </a:rPr>
              <a:t>1. Risks </a:t>
            </a:r>
            <a:r>
              <a:rPr lang="en-US" sz="1400" b="1" dirty="0">
                <a:solidFill>
                  <a:srgbClr val="C00000"/>
                </a:solidFill>
                <a:latin typeface="Arial" pitchFamily="34" charset="0"/>
                <a:cs typeface="Arial" pitchFamily="34" charset="0"/>
              </a:rPr>
              <a:t>Clause</a:t>
            </a: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 </a:t>
            </a:r>
          </a:p>
          <a:p>
            <a:pPr marL="0" indent="0">
              <a:buNone/>
            </a:pPr>
            <a:r>
              <a:rPr lang="en-US" sz="1400" dirty="0">
                <a:solidFill>
                  <a:srgbClr val="C00000"/>
                </a:solidFill>
                <a:latin typeface="Arial" pitchFamily="34" charset="0"/>
                <a:cs typeface="Arial" pitchFamily="34" charset="0"/>
              </a:rPr>
              <a:t>This insurance </a:t>
            </a:r>
            <a:r>
              <a:rPr lang="en-US" sz="1400" b="1" u="sng" dirty="0">
                <a:solidFill>
                  <a:srgbClr val="C00000"/>
                </a:solidFill>
                <a:latin typeface="Arial" pitchFamily="34" charset="0"/>
                <a:cs typeface="Arial" pitchFamily="34" charset="0"/>
              </a:rPr>
              <a:t>covers all risks of loss or damage to the subject-matter insured except </a:t>
            </a:r>
            <a:r>
              <a:rPr lang="en-US" sz="1400" dirty="0">
                <a:solidFill>
                  <a:srgbClr val="C00000"/>
                </a:solidFill>
                <a:latin typeface="Arial" pitchFamily="34" charset="0"/>
                <a:cs typeface="Arial" pitchFamily="34" charset="0"/>
              </a:rPr>
              <a:t>as provided in Clauses Nos. 2,3, &amp; 4 below </a:t>
            </a:r>
          </a:p>
          <a:p>
            <a:pPr marL="0" indent="0">
              <a:buNone/>
            </a:pPr>
            <a:r>
              <a:rPr lang="en-US" sz="1400" dirty="0">
                <a:solidFill>
                  <a:srgbClr val="C00000"/>
                </a:solidFill>
                <a:latin typeface="Arial" pitchFamily="34" charset="0"/>
                <a:cs typeface="Arial" pitchFamily="34" charset="0"/>
              </a:rPr>
              <a:t> </a:t>
            </a:r>
          </a:p>
          <a:p>
            <a:pPr marL="0" indent="0">
              <a:buNone/>
            </a:pPr>
            <a:r>
              <a:rPr lang="en-US" sz="1400" b="1" dirty="0">
                <a:solidFill>
                  <a:srgbClr val="C00000"/>
                </a:solidFill>
                <a:latin typeface="Arial" pitchFamily="34" charset="0"/>
                <a:cs typeface="Arial" pitchFamily="34" charset="0"/>
              </a:rPr>
              <a:t>EXCLUSIONS</a:t>
            </a:r>
            <a:endParaRPr lang="en-US" sz="1400" dirty="0">
              <a:solidFill>
                <a:srgbClr val="C00000"/>
              </a:solidFill>
              <a:latin typeface="Arial" pitchFamily="34" charset="0"/>
              <a:cs typeface="Arial" pitchFamily="34" charset="0"/>
            </a:endParaRPr>
          </a:p>
          <a:p>
            <a:pPr marL="0" indent="0">
              <a:buNone/>
            </a:pPr>
            <a:r>
              <a:rPr lang="en-US" sz="1400" b="1" dirty="0">
                <a:solidFill>
                  <a:srgbClr val="C00000"/>
                </a:solidFill>
                <a:latin typeface="Arial" pitchFamily="34" charset="0"/>
                <a:cs typeface="Arial" pitchFamily="34" charset="0"/>
              </a:rPr>
              <a:t> </a:t>
            </a:r>
            <a:endParaRPr lang="en-US" sz="1400" dirty="0">
              <a:solidFill>
                <a:srgbClr val="C00000"/>
              </a:solidFill>
              <a:latin typeface="Arial" pitchFamily="34" charset="0"/>
              <a:cs typeface="Arial" pitchFamily="34" charset="0"/>
            </a:endParaRPr>
          </a:p>
          <a:p>
            <a:pPr marL="0" indent="0">
              <a:buNone/>
            </a:pPr>
            <a:r>
              <a:rPr lang="en-US" sz="1400" b="1" dirty="0" smtClean="0">
                <a:solidFill>
                  <a:srgbClr val="C00000"/>
                </a:solidFill>
                <a:latin typeface="Arial" pitchFamily="34" charset="0"/>
                <a:cs typeface="Arial" pitchFamily="34" charset="0"/>
              </a:rPr>
              <a:t>2. General </a:t>
            </a:r>
            <a:r>
              <a:rPr lang="en-US" sz="1400" b="1" dirty="0">
                <a:solidFill>
                  <a:srgbClr val="C00000"/>
                </a:solidFill>
                <a:latin typeface="Arial" pitchFamily="34" charset="0"/>
                <a:cs typeface="Arial" pitchFamily="34" charset="0"/>
              </a:rPr>
              <a:t>Exclusion Clause</a:t>
            </a: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 </a:t>
            </a:r>
            <a:r>
              <a:rPr lang="en-US" sz="1400" dirty="0" smtClean="0">
                <a:solidFill>
                  <a:srgbClr val="C00000"/>
                </a:solidFill>
                <a:latin typeface="Arial" pitchFamily="34" charset="0"/>
                <a:cs typeface="Arial" pitchFamily="34" charset="0"/>
              </a:rPr>
              <a:t>In </a:t>
            </a:r>
            <a:r>
              <a:rPr lang="en-US" sz="1400" dirty="0">
                <a:solidFill>
                  <a:srgbClr val="C00000"/>
                </a:solidFill>
                <a:latin typeface="Arial" pitchFamily="34" charset="0"/>
                <a:cs typeface="Arial" pitchFamily="34" charset="0"/>
              </a:rPr>
              <a:t>no case shall this insurance cover</a:t>
            </a:r>
          </a:p>
          <a:p>
            <a:pPr marL="0" indent="0">
              <a:buNone/>
            </a:pPr>
            <a:r>
              <a:rPr lang="en-US" sz="1400" dirty="0">
                <a:solidFill>
                  <a:srgbClr val="C00000"/>
                </a:solidFill>
                <a:latin typeface="Arial" pitchFamily="34" charset="0"/>
                <a:cs typeface="Arial" pitchFamily="34" charset="0"/>
              </a:rPr>
              <a:t> </a:t>
            </a:r>
            <a:r>
              <a:rPr lang="en-US" sz="1400" dirty="0" smtClean="0">
                <a:solidFill>
                  <a:srgbClr val="C00000"/>
                </a:solidFill>
                <a:latin typeface="Arial" pitchFamily="34" charset="0"/>
                <a:cs typeface="Arial" pitchFamily="34" charset="0"/>
              </a:rPr>
              <a:t>2.1 loss </a:t>
            </a:r>
            <a:r>
              <a:rPr lang="en-US" sz="1400" dirty="0">
                <a:solidFill>
                  <a:srgbClr val="C00000"/>
                </a:solidFill>
                <a:latin typeface="Arial" pitchFamily="34" charset="0"/>
                <a:cs typeface="Arial" pitchFamily="34" charset="0"/>
              </a:rPr>
              <a:t>damage or expense attributable to </a:t>
            </a:r>
            <a:r>
              <a:rPr lang="en-US" sz="1400" b="1" u="sng" dirty="0">
                <a:solidFill>
                  <a:srgbClr val="C00000"/>
                </a:solidFill>
                <a:latin typeface="Arial" pitchFamily="34" charset="0"/>
                <a:cs typeface="Arial" pitchFamily="34" charset="0"/>
              </a:rPr>
              <a:t>willful misconduct </a:t>
            </a:r>
            <a:r>
              <a:rPr lang="en-US" sz="1400" dirty="0">
                <a:solidFill>
                  <a:srgbClr val="C00000"/>
                </a:solidFill>
                <a:latin typeface="Arial" pitchFamily="34" charset="0"/>
                <a:cs typeface="Arial" pitchFamily="34" charset="0"/>
              </a:rPr>
              <a:t>of the Assured</a:t>
            </a:r>
          </a:p>
          <a:p>
            <a:pPr marL="0" indent="0">
              <a:buNone/>
            </a:pPr>
            <a:r>
              <a:rPr lang="en-GB" sz="1400" dirty="0" smtClean="0">
                <a:solidFill>
                  <a:srgbClr val="C00000"/>
                </a:solidFill>
                <a:latin typeface="Arial" pitchFamily="34" charset="0"/>
                <a:cs typeface="Arial" pitchFamily="34" charset="0"/>
              </a:rPr>
              <a:t> 2.2 </a:t>
            </a:r>
            <a:r>
              <a:rPr lang="en-GB" sz="1400" b="1" u="sng" dirty="0" smtClean="0">
                <a:solidFill>
                  <a:srgbClr val="C00000"/>
                </a:solidFill>
                <a:latin typeface="Arial" pitchFamily="34" charset="0"/>
                <a:cs typeface="Arial" pitchFamily="34" charset="0"/>
              </a:rPr>
              <a:t>ordinary </a:t>
            </a:r>
            <a:r>
              <a:rPr lang="en-GB" sz="1400" dirty="0">
                <a:solidFill>
                  <a:srgbClr val="C00000"/>
                </a:solidFill>
                <a:latin typeface="Arial" pitchFamily="34" charset="0"/>
                <a:cs typeface="Arial" pitchFamily="34" charset="0"/>
              </a:rPr>
              <a:t>leakage, ordinary loss in weight or volume, or ordinary wear and tear of the   subject-matter insured</a:t>
            </a:r>
            <a:endParaRPr lang="en-US" sz="1400" dirty="0">
              <a:solidFill>
                <a:srgbClr val="C00000"/>
              </a:solidFill>
              <a:latin typeface="Arial" pitchFamily="34" charset="0"/>
              <a:cs typeface="Arial" pitchFamily="34" charset="0"/>
            </a:endParaRPr>
          </a:p>
          <a:p>
            <a:pPr marL="0" indent="0">
              <a:buNone/>
            </a:pPr>
            <a:r>
              <a:rPr lang="en-US" sz="1400" dirty="0" smtClean="0">
                <a:solidFill>
                  <a:srgbClr val="C00000"/>
                </a:solidFill>
                <a:latin typeface="Arial" pitchFamily="34" charset="0"/>
                <a:cs typeface="Arial" pitchFamily="34" charset="0"/>
              </a:rPr>
              <a:t> 2.3 loss </a:t>
            </a:r>
            <a:r>
              <a:rPr lang="en-US" sz="1400" dirty="0">
                <a:solidFill>
                  <a:srgbClr val="C00000"/>
                </a:solidFill>
                <a:latin typeface="Arial" pitchFamily="34" charset="0"/>
                <a:cs typeface="Arial" pitchFamily="34" charset="0"/>
              </a:rPr>
              <a:t>damage or expense caused by </a:t>
            </a:r>
            <a:r>
              <a:rPr lang="en-US" sz="1400" b="1" u="sng" dirty="0">
                <a:solidFill>
                  <a:srgbClr val="C00000"/>
                </a:solidFill>
                <a:latin typeface="Arial" pitchFamily="34" charset="0"/>
                <a:cs typeface="Arial" pitchFamily="34" charset="0"/>
              </a:rPr>
              <a:t>insufficiency or unsuitability of packing or preparation of the subject-matter </a:t>
            </a:r>
            <a:r>
              <a:rPr lang="en-US" sz="1400" dirty="0">
                <a:solidFill>
                  <a:srgbClr val="C00000"/>
                </a:solidFill>
                <a:latin typeface="Arial" pitchFamily="34" charset="0"/>
                <a:cs typeface="Arial" pitchFamily="34" charset="0"/>
              </a:rPr>
              <a:t>insured (for the purpose of this clause 2.3 “packing” shall be deemed to include stowage in container or </a:t>
            </a:r>
            <a:r>
              <a:rPr lang="en-US" sz="1400" dirty="0" err="1">
                <a:solidFill>
                  <a:srgbClr val="C00000"/>
                </a:solidFill>
                <a:latin typeface="Arial" pitchFamily="34" charset="0"/>
                <a:cs typeface="Arial" pitchFamily="34" charset="0"/>
              </a:rPr>
              <a:t>liftvan</a:t>
            </a:r>
            <a:r>
              <a:rPr lang="en-US" sz="1400" dirty="0">
                <a:solidFill>
                  <a:srgbClr val="C00000"/>
                </a:solidFill>
                <a:latin typeface="Arial" pitchFamily="34" charset="0"/>
                <a:cs typeface="Arial" pitchFamily="34" charset="0"/>
              </a:rPr>
              <a:t> but only when such stowage is carried out prior to attachment of this insurance or by the Assured or their servants)</a:t>
            </a:r>
          </a:p>
          <a:p>
            <a:pPr marL="0" indent="0">
              <a:buNone/>
            </a:pPr>
            <a:r>
              <a:rPr lang="en-US" sz="1400" dirty="0" smtClean="0">
                <a:solidFill>
                  <a:srgbClr val="C00000"/>
                </a:solidFill>
                <a:latin typeface="Arial" pitchFamily="34" charset="0"/>
                <a:cs typeface="Arial" pitchFamily="34" charset="0"/>
              </a:rPr>
              <a:t> 2.4 loss </a:t>
            </a:r>
            <a:r>
              <a:rPr lang="en-US" sz="1400" dirty="0">
                <a:solidFill>
                  <a:srgbClr val="C00000"/>
                </a:solidFill>
                <a:latin typeface="Arial" pitchFamily="34" charset="0"/>
                <a:cs typeface="Arial" pitchFamily="34" charset="0"/>
              </a:rPr>
              <a:t>damage or expense </a:t>
            </a:r>
            <a:r>
              <a:rPr lang="en-US" sz="1400" b="1" u="sng" dirty="0">
                <a:solidFill>
                  <a:srgbClr val="C00000"/>
                </a:solidFill>
                <a:latin typeface="Arial" pitchFamily="34" charset="0"/>
                <a:cs typeface="Arial" pitchFamily="34" charset="0"/>
              </a:rPr>
              <a:t>proximately caused by delay, </a:t>
            </a:r>
            <a:r>
              <a:rPr lang="en-US" sz="1400" dirty="0">
                <a:solidFill>
                  <a:srgbClr val="C00000"/>
                </a:solidFill>
                <a:latin typeface="Arial" pitchFamily="34" charset="0"/>
                <a:cs typeface="Arial" pitchFamily="34" charset="0"/>
              </a:rPr>
              <a:t>even though the delay be caused by a risk insured against</a:t>
            </a:r>
          </a:p>
          <a:p>
            <a:pPr marL="0" indent="0">
              <a:buNone/>
            </a:pPr>
            <a:r>
              <a:rPr lang="en-US" sz="1400" dirty="0" smtClean="0">
                <a:solidFill>
                  <a:srgbClr val="C00000"/>
                </a:solidFill>
                <a:latin typeface="Arial" pitchFamily="34" charset="0"/>
                <a:cs typeface="Arial" pitchFamily="34" charset="0"/>
              </a:rPr>
              <a:t> 2.5 loss </a:t>
            </a:r>
            <a:r>
              <a:rPr lang="en-US" sz="1400" dirty="0">
                <a:solidFill>
                  <a:srgbClr val="C00000"/>
                </a:solidFill>
                <a:latin typeface="Arial" pitchFamily="34" charset="0"/>
                <a:cs typeface="Arial" pitchFamily="34" charset="0"/>
              </a:rPr>
              <a:t>damage or expense caused by</a:t>
            </a:r>
            <a:r>
              <a:rPr lang="en-US" sz="1400" b="1" u="sng" dirty="0">
                <a:solidFill>
                  <a:srgbClr val="C00000"/>
                </a:solidFill>
                <a:latin typeface="Arial" pitchFamily="34" charset="0"/>
                <a:cs typeface="Arial" pitchFamily="34" charset="0"/>
              </a:rPr>
              <a:t> inherent vice </a:t>
            </a:r>
            <a:r>
              <a:rPr lang="en-US" sz="1400" dirty="0">
                <a:solidFill>
                  <a:srgbClr val="C00000"/>
                </a:solidFill>
                <a:latin typeface="Arial" pitchFamily="34" charset="0"/>
                <a:cs typeface="Arial" pitchFamily="34" charset="0"/>
              </a:rPr>
              <a:t>or nature of the subject-matter insured </a:t>
            </a:r>
            <a:endParaRPr lang="en-US" sz="1400" dirty="0" smtClean="0">
              <a:solidFill>
                <a:srgbClr val="C00000"/>
              </a:solidFill>
              <a:latin typeface="Arial" pitchFamily="34" charset="0"/>
              <a:cs typeface="Arial" pitchFamily="34" charset="0"/>
            </a:endParaRPr>
          </a:p>
          <a:p>
            <a:pPr marL="0" indent="0">
              <a:buNone/>
            </a:pPr>
            <a:endParaRPr lang="en-US" sz="1200" dirty="0"/>
          </a:p>
          <a:p>
            <a:pPr marL="0" indent="0">
              <a:buNone/>
            </a:pPr>
            <a:endParaRPr lang="en-US" sz="1200" dirty="0">
              <a:solidFill>
                <a:srgbClr val="C00000"/>
              </a:solidFill>
              <a:latin typeface="Arial" pitchFamily="34" charset="0"/>
              <a:cs typeface="Arial" pitchFamily="34" charset="0"/>
            </a:endParaRPr>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437" y="2590800"/>
            <a:ext cx="2290763" cy="1319194"/>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596148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8</a:t>
            </a:fld>
            <a:endParaRPr lang="it-IT" dirty="0"/>
          </a:p>
        </p:txBody>
      </p:sp>
      <p:sp>
        <p:nvSpPr>
          <p:cNvPr id="3" name="Title 2"/>
          <p:cNvSpPr>
            <a:spLocks noGrp="1"/>
          </p:cNvSpPr>
          <p:nvPr>
            <p:ph type="ctrTitle"/>
          </p:nvPr>
        </p:nvSpPr>
        <p:spPr>
          <a:xfrm>
            <a:off x="347300" y="396833"/>
            <a:ext cx="8386686" cy="374461"/>
          </a:xfrm>
        </p:spPr>
        <p:txBody>
          <a:bodyPr/>
          <a:lstStyle/>
          <a:p>
            <a:r>
              <a:rPr lang="en-US" dirty="0">
                <a:solidFill>
                  <a:srgbClr val="C00000"/>
                </a:solidFill>
                <a:latin typeface="Arial" pitchFamily="34" charset="0"/>
                <a:cs typeface="Arial" pitchFamily="34" charset="0"/>
              </a:rPr>
              <a:t>INLAND TRANSIT (RAIL OR ROAD) CLAUSE – </a:t>
            </a:r>
            <a:r>
              <a:rPr lang="en-US" dirty="0" smtClean="0">
                <a:solidFill>
                  <a:srgbClr val="C00000"/>
                </a:solidFill>
                <a:latin typeface="Arial" pitchFamily="34" charset="0"/>
                <a:cs typeface="Arial" pitchFamily="34" charset="0"/>
              </a:rPr>
              <a:t>A</a:t>
            </a:r>
            <a:endParaRPr lang="en-US" dirty="0">
              <a:solidFill>
                <a:srgbClr val="C00000"/>
              </a:solidFill>
              <a:latin typeface="Arial" pitchFamily="34" charset="0"/>
              <a:cs typeface="Arial" pitchFamily="34" charset="0"/>
            </a:endParaRPr>
          </a:p>
        </p:txBody>
      </p:sp>
      <p:sp>
        <p:nvSpPr>
          <p:cNvPr id="4" name="Subtitle 3"/>
          <p:cNvSpPr>
            <a:spLocks noGrp="1"/>
          </p:cNvSpPr>
          <p:nvPr>
            <p:ph type="subTitle" idx="1"/>
          </p:nvPr>
        </p:nvSpPr>
        <p:spPr/>
        <p:txBody>
          <a:bodyPr/>
          <a:lstStyle/>
          <a:p>
            <a:r>
              <a:rPr lang="en-US" dirty="0" smtClean="0"/>
              <a:t>All Risks </a:t>
            </a:r>
            <a:endParaRPr lang="en-US" dirty="0"/>
          </a:p>
        </p:txBody>
      </p:sp>
      <p:sp>
        <p:nvSpPr>
          <p:cNvPr id="5" name="Text Placeholder 4"/>
          <p:cNvSpPr>
            <a:spLocks noGrp="1"/>
          </p:cNvSpPr>
          <p:nvPr>
            <p:ph type="body" sz="quarter" idx="14"/>
          </p:nvPr>
        </p:nvSpPr>
        <p:spPr/>
        <p:txBody>
          <a:bodyPr/>
          <a:lstStyle/>
          <a:p>
            <a:pPr marL="0" indent="0">
              <a:buNone/>
            </a:pPr>
            <a:r>
              <a:rPr lang="en-US" sz="1400" b="1" dirty="0">
                <a:solidFill>
                  <a:srgbClr val="C00000"/>
                </a:solidFill>
                <a:latin typeface="Arial" pitchFamily="34" charset="0"/>
                <a:cs typeface="Arial" pitchFamily="34" charset="0"/>
              </a:rPr>
              <a:t>Transit Clause</a:t>
            </a: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 </a:t>
            </a:r>
            <a:endParaRPr lang="en-US" sz="1400" dirty="0" smtClean="0">
              <a:solidFill>
                <a:srgbClr val="C00000"/>
              </a:solidFill>
              <a:latin typeface="Arial" pitchFamily="34" charset="0"/>
              <a:cs typeface="Arial" pitchFamily="34" charset="0"/>
            </a:endParaRPr>
          </a:p>
          <a:p>
            <a:pPr marL="0" indent="0">
              <a:buNone/>
            </a:pPr>
            <a:r>
              <a:rPr lang="en-GB" sz="1400" dirty="0" smtClean="0">
                <a:solidFill>
                  <a:srgbClr val="C00000"/>
                </a:solidFill>
                <a:latin typeface="Arial" pitchFamily="34" charset="0"/>
                <a:cs typeface="Arial" pitchFamily="34" charset="0"/>
              </a:rPr>
              <a:t>This </a:t>
            </a:r>
            <a:r>
              <a:rPr lang="en-GB" sz="1400" dirty="0">
                <a:solidFill>
                  <a:srgbClr val="C00000"/>
                </a:solidFill>
                <a:latin typeface="Arial" pitchFamily="34" charset="0"/>
                <a:cs typeface="Arial" pitchFamily="34" charset="0"/>
              </a:rPr>
              <a:t>insurance attaches from the time the goods leave the warehouse and / or the store at the place named in the policy for the commencement of transit and continues during the ordinary course of transit including customary transhipment, if any,</a:t>
            </a:r>
            <a:endParaRPr lang="en-US" sz="1400" i="1" dirty="0">
              <a:solidFill>
                <a:srgbClr val="C00000"/>
              </a:solidFill>
              <a:latin typeface="Arial" pitchFamily="34" charset="0"/>
              <a:cs typeface="Arial" pitchFamily="34" charset="0"/>
            </a:endParaRPr>
          </a:p>
          <a:p>
            <a:pPr marL="0" indent="0">
              <a:buNone/>
            </a:pPr>
            <a:r>
              <a:rPr lang="en-GB" sz="1400" dirty="0">
                <a:solidFill>
                  <a:srgbClr val="C00000"/>
                </a:solidFill>
                <a:latin typeface="Arial" pitchFamily="34" charset="0"/>
                <a:cs typeface="Arial" pitchFamily="34" charset="0"/>
              </a:rPr>
              <a:t> </a:t>
            </a:r>
            <a:endParaRPr lang="en-US" sz="1400" i="1"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a:t>
            </a:r>
            <a:r>
              <a:rPr lang="en-US" sz="1400" dirty="0" smtClean="0">
                <a:solidFill>
                  <a:srgbClr val="C00000"/>
                </a:solidFill>
                <a:latin typeface="Arial" pitchFamily="34" charset="0"/>
                <a:cs typeface="Arial" pitchFamily="34" charset="0"/>
              </a:rPr>
              <a:t>i) until </a:t>
            </a:r>
            <a:r>
              <a:rPr lang="en-US" sz="1400" dirty="0">
                <a:solidFill>
                  <a:srgbClr val="C00000"/>
                </a:solidFill>
                <a:latin typeface="Arial" pitchFamily="34" charset="0"/>
                <a:cs typeface="Arial" pitchFamily="34" charset="0"/>
              </a:rPr>
              <a:t>delivery to the final warehouse at the destination named in the policy, or</a:t>
            </a:r>
          </a:p>
          <a:p>
            <a:pPr marL="0" indent="0">
              <a:buNone/>
            </a:pPr>
            <a:r>
              <a:rPr lang="en-US" sz="1400" dirty="0">
                <a:solidFill>
                  <a:srgbClr val="C00000"/>
                </a:solidFill>
                <a:latin typeface="Arial" pitchFamily="34" charset="0"/>
                <a:cs typeface="Arial" pitchFamily="34" charset="0"/>
              </a:rPr>
              <a:t>(</a:t>
            </a:r>
            <a:r>
              <a:rPr lang="en-US" sz="1400" dirty="0" smtClean="0">
                <a:solidFill>
                  <a:srgbClr val="C00000"/>
                </a:solidFill>
                <a:latin typeface="Arial" pitchFamily="34" charset="0"/>
                <a:cs typeface="Arial" pitchFamily="34" charset="0"/>
              </a:rPr>
              <a:t>ii) in </a:t>
            </a:r>
            <a:r>
              <a:rPr lang="en-US" sz="1400" dirty="0">
                <a:solidFill>
                  <a:srgbClr val="C00000"/>
                </a:solidFill>
                <a:latin typeface="Arial" pitchFamily="34" charset="0"/>
                <a:cs typeface="Arial" pitchFamily="34" charset="0"/>
              </a:rPr>
              <a:t>respect of transits by Rail only or Rail and Road, until expiry of </a:t>
            </a:r>
            <a:r>
              <a:rPr lang="en-US" sz="1400" b="1" u="sng" dirty="0">
                <a:solidFill>
                  <a:srgbClr val="C00000"/>
                </a:solidFill>
                <a:latin typeface="Arial" pitchFamily="34" charset="0"/>
                <a:cs typeface="Arial" pitchFamily="34" charset="0"/>
              </a:rPr>
              <a:t>7 days after arrival of the railway wagon </a:t>
            </a:r>
            <a:r>
              <a:rPr lang="en-US" sz="1400" dirty="0">
                <a:solidFill>
                  <a:srgbClr val="C00000"/>
                </a:solidFill>
                <a:latin typeface="Arial" pitchFamily="34" charset="0"/>
                <a:cs typeface="Arial" pitchFamily="34" charset="0"/>
              </a:rPr>
              <a:t>at the final destination railway station, or</a:t>
            </a:r>
          </a:p>
          <a:p>
            <a:pPr marL="0" indent="0">
              <a:buNone/>
            </a:pPr>
            <a:r>
              <a:rPr lang="en-US" sz="1400" dirty="0">
                <a:solidFill>
                  <a:srgbClr val="C00000"/>
                </a:solidFill>
                <a:latin typeface="Arial" pitchFamily="34" charset="0"/>
                <a:cs typeface="Arial" pitchFamily="34" charset="0"/>
              </a:rPr>
              <a:t>(</a:t>
            </a:r>
            <a:r>
              <a:rPr lang="en-US" sz="1400" dirty="0" smtClean="0">
                <a:solidFill>
                  <a:srgbClr val="C00000"/>
                </a:solidFill>
                <a:latin typeface="Arial" pitchFamily="34" charset="0"/>
                <a:cs typeface="Arial" pitchFamily="34" charset="0"/>
              </a:rPr>
              <a:t>iii) in </a:t>
            </a:r>
            <a:r>
              <a:rPr lang="en-US" sz="1400" dirty="0">
                <a:solidFill>
                  <a:srgbClr val="C00000"/>
                </a:solidFill>
                <a:latin typeface="Arial" pitchFamily="34" charset="0"/>
                <a:cs typeface="Arial" pitchFamily="34" charset="0"/>
              </a:rPr>
              <a:t>respect of transit by Road only until expiry of </a:t>
            </a:r>
            <a:r>
              <a:rPr lang="en-US" sz="1400" b="1" u="sng" dirty="0">
                <a:solidFill>
                  <a:srgbClr val="C00000"/>
                </a:solidFill>
                <a:latin typeface="Arial" pitchFamily="34" charset="0"/>
                <a:cs typeface="Arial" pitchFamily="34" charset="0"/>
              </a:rPr>
              <a:t>7 days after arrival of the vehicle </a:t>
            </a:r>
            <a:r>
              <a:rPr lang="en-US" sz="1400" dirty="0">
                <a:solidFill>
                  <a:srgbClr val="C00000"/>
                </a:solidFill>
                <a:latin typeface="Arial" pitchFamily="34" charset="0"/>
                <a:cs typeface="Arial" pitchFamily="34" charset="0"/>
              </a:rPr>
              <a:t>at the destination town named in the policy </a:t>
            </a:r>
          </a:p>
          <a:p>
            <a:pPr marL="0" indent="0">
              <a:buNone/>
            </a:pPr>
            <a:r>
              <a:rPr lang="en-US" sz="1400" dirty="0">
                <a:solidFill>
                  <a:srgbClr val="C00000"/>
                </a:solidFill>
                <a:latin typeface="Arial" pitchFamily="34" charset="0"/>
                <a:cs typeface="Arial" pitchFamily="34" charset="0"/>
              </a:rPr>
              <a:t> </a:t>
            </a:r>
          </a:p>
          <a:p>
            <a:pPr marL="0" indent="0">
              <a:buNone/>
            </a:pPr>
            <a:r>
              <a:rPr lang="en-US" sz="1400" dirty="0">
                <a:solidFill>
                  <a:srgbClr val="C00000"/>
                </a:solidFill>
                <a:latin typeface="Arial" pitchFamily="34" charset="0"/>
                <a:cs typeface="Arial" pitchFamily="34" charset="0"/>
              </a:rPr>
              <a:t>Whichever shall first occur</a:t>
            </a:r>
          </a:p>
          <a:p>
            <a:pPr marL="0" indent="0">
              <a:buNone/>
            </a:pPr>
            <a:r>
              <a:rPr lang="en-US" sz="1400" dirty="0">
                <a:solidFill>
                  <a:srgbClr val="C00000"/>
                </a:solidFill>
                <a:latin typeface="Arial" pitchFamily="34" charset="0"/>
                <a:cs typeface="Arial" pitchFamily="34" charset="0"/>
              </a:rPr>
              <a:t> </a:t>
            </a:r>
          </a:p>
          <a:p>
            <a:pPr marL="0" indent="0">
              <a:buNone/>
            </a:pPr>
            <a:r>
              <a:rPr lang="en-US" sz="1400" dirty="0">
                <a:solidFill>
                  <a:srgbClr val="C00000"/>
                </a:solidFill>
                <a:latin typeface="Arial" pitchFamily="34" charset="0"/>
                <a:cs typeface="Arial" pitchFamily="34" charset="0"/>
              </a:rPr>
              <a:t>N.B.     </a:t>
            </a:r>
            <a:endParaRPr lang="en-US" sz="1400" dirty="0" smtClean="0">
              <a:solidFill>
                <a:srgbClr val="C00000"/>
              </a:solidFill>
              <a:latin typeface="Arial" pitchFamily="34" charset="0"/>
              <a:cs typeface="Arial" pitchFamily="34" charset="0"/>
            </a:endParaRPr>
          </a:p>
          <a:p>
            <a:pPr marL="0" indent="0">
              <a:buNone/>
            </a:pPr>
            <a:r>
              <a:rPr lang="en-US" sz="1400" dirty="0" smtClean="0">
                <a:solidFill>
                  <a:srgbClr val="C00000"/>
                </a:solidFill>
                <a:latin typeface="Arial" pitchFamily="34" charset="0"/>
                <a:cs typeface="Arial" pitchFamily="34" charset="0"/>
              </a:rPr>
              <a:t>1.   </a:t>
            </a:r>
            <a:r>
              <a:rPr lang="en-US" sz="1400" dirty="0">
                <a:solidFill>
                  <a:srgbClr val="C00000"/>
                </a:solidFill>
                <a:latin typeface="Arial" pitchFamily="34" charset="0"/>
                <a:cs typeface="Arial" pitchFamily="34" charset="0"/>
              </a:rPr>
              <a:t>The period of 7 days referred to above shall be reckoned </a:t>
            </a:r>
            <a:r>
              <a:rPr lang="en-US" sz="1400" b="1" u="sng" dirty="0">
                <a:solidFill>
                  <a:srgbClr val="C00000"/>
                </a:solidFill>
                <a:latin typeface="Arial" pitchFamily="34" charset="0"/>
                <a:cs typeface="Arial" pitchFamily="34" charset="0"/>
              </a:rPr>
              <a:t>from the midnight of the day </a:t>
            </a:r>
            <a:r>
              <a:rPr lang="en-US" sz="1400" b="1" u="sng" dirty="0" smtClean="0">
                <a:solidFill>
                  <a:srgbClr val="C00000"/>
                </a:solidFill>
                <a:latin typeface="Arial" pitchFamily="34" charset="0"/>
                <a:cs typeface="Arial" pitchFamily="34" charset="0"/>
              </a:rPr>
              <a:t> </a:t>
            </a:r>
            <a:r>
              <a:rPr lang="en-US" sz="1400" b="1" u="sng" dirty="0">
                <a:solidFill>
                  <a:srgbClr val="C00000"/>
                </a:solidFill>
                <a:latin typeface="Arial" pitchFamily="34" charset="0"/>
                <a:cs typeface="Arial" pitchFamily="34" charset="0"/>
              </a:rPr>
              <a:t>of arrival </a:t>
            </a:r>
            <a:r>
              <a:rPr lang="en-US" sz="1400" dirty="0">
                <a:solidFill>
                  <a:srgbClr val="C00000"/>
                </a:solidFill>
                <a:latin typeface="Arial" pitchFamily="34" charset="0"/>
                <a:cs typeface="Arial" pitchFamily="34" charset="0"/>
              </a:rPr>
              <a:t>of railway wagon at the destination railway station or vehicle at the destination town named in the policy.</a:t>
            </a:r>
          </a:p>
          <a:p>
            <a:pPr marL="0" indent="0">
              <a:buNone/>
            </a:pPr>
            <a:r>
              <a:rPr lang="en-US" sz="1400" dirty="0" smtClean="0">
                <a:solidFill>
                  <a:srgbClr val="C00000"/>
                </a:solidFill>
                <a:latin typeface="Arial" pitchFamily="34" charset="0"/>
                <a:cs typeface="Arial" pitchFamily="34" charset="0"/>
              </a:rPr>
              <a:t>2</a:t>
            </a:r>
            <a:r>
              <a:rPr lang="en-US" sz="1400" dirty="0">
                <a:solidFill>
                  <a:srgbClr val="C00000"/>
                </a:solidFill>
                <a:latin typeface="Arial" pitchFamily="34" charset="0"/>
                <a:cs typeface="Arial" pitchFamily="34" charset="0"/>
              </a:rPr>
              <a:t>.  </a:t>
            </a:r>
            <a:r>
              <a:rPr lang="en-US" sz="1400" dirty="0" smtClean="0">
                <a:solidFill>
                  <a:srgbClr val="C00000"/>
                </a:solidFill>
                <a:latin typeface="Arial" pitchFamily="34" charset="0"/>
                <a:cs typeface="Arial" pitchFamily="34" charset="0"/>
              </a:rPr>
              <a:t> </a:t>
            </a:r>
            <a:r>
              <a:rPr lang="en-US" sz="1400" dirty="0">
                <a:solidFill>
                  <a:srgbClr val="C00000"/>
                </a:solidFill>
                <a:latin typeface="Arial" pitchFamily="34" charset="0"/>
                <a:cs typeface="Arial" pitchFamily="34" charset="0"/>
              </a:rPr>
              <a:t>Transit by Rail only shall include incidental transit by Road performed by Railway </a:t>
            </a:r>
            <a:r>
              <a:rPr lang="en-US" sz="1400" dirty="0" smtClean="0">
                <a:solidFill>
                  <a:srgbClr val="C00000"/>
                </a:solidFill>
                <a:latin typeface="Arial" pitchFamily="34" charset="0"/>
                <a:cs typeface="Arial" pitchFamily="34" charset="0"/>
              </a:rPr>
              <a:t> </a:t>
            </a:r>
            <a:r>
              <a:rPr lang="en-US" sz="1400" dirty="0">
                <a:solidFill>
                  <a:srgbClr val="C00000"/>
                </a:solidFill>
                <a:latin typeface="Arial" pitchFamily="34" charset="0"/>
                <a:cs typeface="Arial" pitchFamily="34" charset="0"/>
              </a:rPr>
              <a:t>Authorities to or from Railway out Agency.</a:t>
            </a:r>
          </a:p>
          <a:p>
            <a:pPr marL="0" indent="0">
              <a:buNone/>
            </a:pPr>
            <a:endParaRPr lang="en-US" sz="1200" dirty="0"/>
          </a:p>
          <a:p>
            <a:pPr marL="0" indent="0">
              <a:buNone/>
            </a:pPr>
            <a:endParaRPr lang="en-US" sz="1200" dirty="0">
              <a:solidFill>
                <a:srgbClr val="C00000"/>
              </a:solidFill>
              <a:latin typeface="Arial" pitchFamily="34" charset="0"/>
              <a:cs typeface="Arial" pitchFamily="34" charset="0"/>
            </a:endParaRP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4343400"/>
            <a:ext cx="1323975" cy="8763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568381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65A074-71B0-1C47-A455-7677837C124E}" type="slidenum">
              <a:rPr lang="it-IT" smtClean="0"/>
              <a:pPr/>
              <a:t>9</a:t>
            </a:fld>
            <a:endParaRPr lang="it-IT" dirty="0"/>
          </a:p>
        </p:txBody>
      </p:sp>
      <p:sp>
        <p:nvSpPr>
          <p:cNvPr id="3" name="Title 2"/>
          <p:cNvSpPr>
            <a:spLocks noGrp="1"/>
          </p:cNvSpPr>
          <p:nvPr>
            <p:ph type="ctrTitle"/>
          </p:nvPr>
        </p:nvSpPr>
        <p:spPr>
          <a:xfrm>
            <a:off x="347300" y="396833"/>
            <a:ext cx="8386686" cy="374461"/>
          </a:xfrm>
        </p:spPr>
        <p:txBody>
          <a:bodyPr/>
          <a:lstStyle/>
          <a:p>
            <a:r>
              <a:rPr lang="en-US" dirty="0">
                <a:solidFill>
                  <a:srgbClr val="C00000"/>
                </a:solidFill>
                <a:latin typeface="Arial" pitchFamily="34" charset="0"/>
                <a:cs typeface="Arial" pitchFamily="34" charset="0"/>
              </a:rPr>
              <a:t>INLAND TRANSIT (RAIL OR ROAD) CLAUSE – B</a:t>
            </a:r>
          </a:p>
        </p:txBody>
      </p:sp>
      <p:sp>
        <p:nvSpPr>
          <p:cNvPr id="4" name="Subtitle 3"/>
          <p:cNvSpPr>
            <a:spLocks noGrp="1"/>
          </p:cNvSpPr>
          <p:nvPr>
            <p:ph type="subTitle" idx="1"/>
          </p:nvPr>
        </p:nvSpPr>
        <p:spPr/>
        <p:txBody>
          <a:bodyPr/>
          <a:lstStyle/>
          <a:p>
            <a:r>
              <a:rPr lang="en-US" dirty="0" smtClean="0"/>
              <a:t>Basic Cover </a:t>
            </a:r>
            <a:endParaRPr lang="en-US" dirty="0"/>
          </a:p>
        </p:txBody>
      </p:sp>
      <p:sp>
        <p:nvSpPr>
          <p:cNvPr id="5" name="Text Placeholder 4"/>
          <p:cNvSpPr>
            <a:spLocks noGrp="1"/>
          </p:cNvSpPr>
          <p:nvPr>
            <p:ph type="body" sz="quarter" idx="14"/>
          </p:nvPr>
        </p:nvSpPr>
        <p:spPr/>
        <p:txBody>
          <a:bodyPr/>
          <a:lstStyle/>
          <a:p>
            <a:pPr marL="0" indent="0">
              <a:buNone/>
            </a:pPr>
            <a:r>
              <a:rPr lang="en-US" sz="1400" b="1" dirty="0">
                <a:solidFill>
                  <a:srgbClr val="C00000"/>
                </a:solidFill>
                <a:latin typeface="Arial" pitchFamily="34" charset="0"/>
                <a:cs typeface="Arial" pitchFamily="34" charset="0"/>
              </a:rPr>
              <a:t>RISKS </a:t>
            </a:r>
            <a:r>
              <a:rPr lang="en-US" sz="1400" b="1" dirty="0" smtClean="0">
                <a:solidFill>
                  <a:srgbClr val="C00000"/>
                </a:solidFill>
                <a:latin typeface="Arial" pitchFamily="34" charset="0"/>
                <a:cs typeface="Arial" pitchFamily="34" charset="0"/>
              </a:rPr>
              <a:t>COVERED &amp; DURATION OF COVER </a:t>
            </a:r>
            <a:endParaRPr lang="en-US" sz="1400" dirty="0">
              <a:solidFill>
                <a:srgbClr val="C00000"/>
              </a:solidFill>
              <a:latin typeface="Arial" pitchFamily="34" charset="0"/>
              <a:cs typeface="Arial" pitchFamily="34" charset="0"/>
            </a:endParaRPr>
          </a:p>
          <a:p>
            <a:pPr marL="0" indent="0">
              <a:buNone/>
            </a:pPr>
            <a:r>
              <a:rPr lang="en-US" sz="1400" b="1" dirty="0">
                <a:solidFill>
                  <a:srgbClr val="C00000"/>
                </a:solidFill>
                <a:latin typeface="Arial" pitchFamily="34" charset="0"/>
                <a:cs typeface="Arial" pitchFamily="34" charset="0"/>
              </a:rPr>
              <a:t> </a:t>
            </a:r>
            <a:endParaRPr lang="en-US" sz="1400" dirty="0">
              <a:solidFill>
                <a:srgbClr val="C00000"/>
              </a:solidFill>
              <a:latin typeface="Arial" pitchFamily="34" charset="0"/>
              <a:cs typeface="Arial" pitchFamily="34" charset="0"/>
            </a:endParaRPr>
          </a:p>
          <a:p>
            <a:pPr marL="228600" indent="-228600">
              <a:buAutoNum type="arabicPeriod"/>
            </a:pPr>
            <a:r>
              <a:rPr lang="en-US" sz="1400" b="1" dirty="0" smtClean="0">
                <a:solidFill>
                  <a:srgbClr val="C00000"/>
                </a:solidFill>
                <a:latin typeface="Arial" pitchFamily="34" charset="0"/>
                <a:cs typeface="Arial" pitchFamily="34" charset="0"/>
              </a:rPr>
              <a:t>Risks Clause</a:t>
            </a:r>
          </a:p>
          <a:p>
            <a:pPr marL="0" indent="0">
              <a:buNone/>
            </a:pPr>
            <a:endParaRPr lang="en-US" sz="1400" dirty="0">
              <a:solidFill>
                <a:srgbClr val="C00000"/>
              </a:solidFill>
              <a:latin typeface="Arial" pitchFamily="34" charset="0"/>
              <a:cs typeface="Arial" pitchFamily="34" charset="0"/>
            </a:endParaRPr>
          </a:p>
          <a:p>
            <a:pPr marL="0" indent="0">
              <a:buNone/>
            </a:pPr>
            <a:r>
              <a:rPr lang="en-US" sz="1400" dirty="0" smtClean="0">
                <a:solidFill>
                  <a:srgbClr val="C00000"/>
                </a:solidFill>
                <a:latin typeface="Arial" pitchFamily="34" charset="0"/>
                <a:cs typeface="Arial" pitchFamily="34" charset="0"/>
              </a:rPr>
              <a:t>This </a:t>
            </a:r>
            <a:r>
              <a:rPr lang="en-US" sz="1400" dirty="0">
                <a:solidFill>
                  <a:srgbClr val="C00000"/>
                </a:solidFill>
                <a:latin typeface="Arial" pitchFamily="34" charset="0"/>
                <a:cs typeface="Arial" pitchFamily="34" charset="0"/>
              </a:rPr>
              <a:t>insurance covers except as provided in Clauses 2, 3 &amp; 4 below, the risks of physical loss or damage to the insured goods caused </a:t>
            </a:r>
            <a:r>
              <a:rPr lang="en-US" sz="1400" dirty="0" smtClean="0">
                <a:solidFill>
                  <a:srgbClr val="C00000"/>
                </a:solidFill>
                <a:latin typeface="Arial" pitchFamily="34" charset="0"/>
                <a:cs typeface="Arial" pitchFamily="34" charset="0"/>
              </a:rPr>
              <a:t>by</a:t>
            </a:r>
          </a:p>
          <a:p>
            <a:pPr marL="0" indent="0">
              <a:buNone/>
            </a:pPr>
            <a:endParaRPr lang="en-US" sz="1400" dirty="0">
              <a:solidFill>
                <a:srgbClr val="C00000"/>
              </a:solidFill>
              <a:latin typeface="Arial" pitchFamily="34" charset="0"/>
              <a:cs typeface="Arial" pitchFamily="34" charset="0"/>
            </a:endParaRPr>
          </a:p>
          <a:p>
            <a:pPr marL="0" indent="0">
              <a:buNone/>
            </a:pPr>
            <a:r>
              <a:rPr lang="en-US" sz="1400" dirty="0">
                <a:solidFill>
                  <a:srgbClr val="C00000"/>
                </a:solidFill>
                <a:latin typeface="Arial" pitchFamily="34" charset="0"/>
                <a:cs typeface="Arial" pitchFamily="34" charset="0"/>
              </a:rPr>
              <a:t> </a:t>
            </a:r>
            <a:r>
              <a:rPr lang="en-US" sz="1400" dirty="0" smtClean="0">
                <a:solidFill>
                  <a:srgbClr val="C00000"/>
                </a:solidFill>
                <a:latin typeface="Arial" pitchFamily="34" charset="0"/>
                <a:cs typeface="Arial" pitchFamily="34" charset="0"/>
              </a:rPr>
              <a:t>i</a:t>
            </a:r>
            <a:r>
              <a:rPr lang="en-US" sz="1400" dirty="0">
                <a:solidFill>
                  <a:srgbClr val="C00000"/>
                </a:solidFill>
                <a:latin typeface="Arial" pitchFamily="34" charset="0"/>
                <a:cs typeface="Arial" pitchFamily="34" charset="0"/>
              </a:rPr>
              <a:t>) fire</a:t>
            </a:r>
          </a:p>
          <a:p>
            <a:pPr marL="0" indent="0">
              <a:buNone/>
            </a:pPr>
            <a:r>
              <a:rPr lang="en-US" sz="1400" dirty="0">
                <a:solidFill>
                  <a:srgbClr val="C00000"/>
                </a:solidFill>
                <a:latin typeface="Arial" pitchFamily="34" charset="0"/>
                <a:cs typeface="Arial" pitchFamily="34" charset="0"/>
              </a:rPr>
              <a:t>ii) lightning</a:t>
            </a:r>
          </a:p>
          <a:p>
            <a:pPr marL="0" indent="0">
              <a:buNone/>
            </a:pPr>
            <a:r>
              <a:rPr lang="en-US" sz="1400" dirty="0">
                <a:solidFill>
                  <a:srgbClr val="C00000"/>
                </a:solidFill>
                <a:latin typeface="Arial" pitchFamily="34" charset="0"/>
                <a:cs typeface="Arial" pitchFamily="34" charset="0"/>
              </a:rPr>
              <a:t>iii) breakage of bridges</a:t>
            </a:r>
          </a:p>
          <a:p>
            <a:pPr marL="0" lvl="0" indent="0">
              <a:buNone/>
            </a:pPr>
            <a:r>
              <a:rPr lang="en-US" sz="1400" dirty="0">
                <a:solidFill>
                  <a:srgbClr val="C00000"/>
                </a:solidFill>
                <a:latin typeface="Arial" pitchFamily="34" charset="0"/>
                <a:cs typeface="Arial" pitchFamily="34" charset="0"/>
              </a:rPr>
              <a:t>i) collision with or by the carrying vehicle</a:t>
            </a:r>
          </a:p>
          <a:p>
            <a:pPr marL="0" indent="0">
              <a:buNone/>
            </a:pPr>
            <a:r>
              <a:rPr lang="en-US" sz="1400" dirty="0">
                <a:solidFill>
                  <a:srgbClr val="C00000"/>
                </a:solidFill>
                <a:latin typeface="Arial" pitchFamily="34" charset="0"/>
                <a:cs typeface="Arial" pitchFamily="34" charset="0"/>
              </a:rPr>
              <a:t>ii) overturning of the carrying vehicle</a:t>
            </a:r>
          </a:p>
          <a:p>
            <a:pPr marL="0" indent="0">
              <a:buNone/>
            </a:pPr>
            <a:r>
              <a:rPr lang="en-US" sz="1400" dirty="0">
                <a:solidFill>
                  <a:srgbClr val="C00000"/>
                </a:solidFill>
                <a:latin typeface="Arial" pitchFamily="34" charset="0"/>
                <a:cs typeface="Arial" pitchFamily="34" charset="0"/>
              </a:rPr>
              <a:t>iii) derailment or accidents of like nature to the carrying railway wagon/  vehicle  </a:t>
            </a:r>
          </a:p>
          <a:p>
            <a:pPr marL="0" indent="0">
              <a:buNone/>
            </a:pPr>
            <a:r>
              <a:rPr lang="en-US" sz="1400" dirty="0">
                <a:solidFill>
                  <a:srgbClr val="C00000"/>
                </a:solidFill>
                <a:latin typeface="Arial" pitchFamily="34" charset="0"/>
                <a:cs typeface="Arial" pitchFamily="34" charset="0"/>
              </a:rPr>
              <a:t> </a:t>
            </a:r>
          </a:p>
          <a:p>
            <a:pPr marL="0" indent="0">
              <a:buNone/>
            </a:pPr>
            <a:r>
              <a:rPr lang="en-US" sz="1400" b="1" dirty="0" smtClean="0">
                <a:solidFill>
                  <a:srgbClr val="C00000"/>
                </a:solidFill>
                <a:latin typeface="Arial" pitchFamily="34" charset="0"/>
                <a:cs typeface="Arial" pitchFamily="34" charset="0"/>
              </a:rPr>
              <a:t>EXCLUSIONS</a:t>
            </a:r>
          </a:p>
          <a:p>
            <a:pPr marL="0" indent="0">
              <a:buNone/>
            </a:pPr>
            <a:r>
              <a:rPr lang="en-US" sz="1400" b="1" dirty="0" smtClean="0">
                <a:solidFill>
                  <a:srgbClr val="C00000"/>
                </a:solidFill>
                <a:latin typeface="Arial" pitchFamily="34" charset="0"/>
                <a:cs typeface="Arial" pitchFamily="34" charset="0"/>
              </a:rPr>
              <a:t>2. 3. 4. (Same as applicable to ITC A)</a:t>
            </a:r>
          </a:p>
          <a:p>
            <a:pPr marL="0" indent="0">
              <a:buNone/>
            </a:pPr>
            <a:endParaRPr lang="en-US" sz="1400" b="1" dirty="0">
              <a:solidFill>
                <a:srgbClr val="C00000"/>
              </a:solidFill>
              <a:latin typeface="Arial" pitchFamily="34" charset="0"/>
              <a:cs typeface="Arial" pitchFamily="34" charset="0"/>
            </a:endParaRPr>
          </a:p>
          <a:p>
            <a:pPr marL="0" indent="0">
              <a:buNone/>
            </a:pPr>
            <a:r>
              <a:rPr lang="en-US" sz="1400" b="1" dirty="0" smtClean="0">
                <a:solidFill>
                  <a:srgbClr val="C00000"/>
                </a:solidFill>
                <a:latin typeface="Arial" pitchFamily="34" charset="0"/>
                <a:cs typeface="Arial" pitchFamily="34" charset="0"/>
              </a:rPr>
              <a:t>DURATION </a:t>
            </a:r>
          </a:p>
          <a:p>
            <a:pPr marL="0" indent="0">
              <a:buNone/>
            </a:pPr>
            <a:r>
              <a:rPr lang="en-US" sz="1400" b="1" dirty="0" smtClean="0">
                <a:solidFill>
                  <a:srgbClr val="C00000"/>
                </a:solidFill>
                <a:latin typeface="Arial" pitchFamily="34" charset="0"/>
                <a:cs typeface="Arial" pitchFamily="34" charset="0"/>
              </a:rPr>
              <a:t>Transit Clause (Same as applicable to ITC A)</a:t>
            </a:r>
            <a:endParaRPr lang="en-US" sz="1400" dirty="0">
              <a:solidFill>
                <a:srgbClr val="C00000"/>
              </a:solidFill>
              <a:latin typeface="Arial" pitchFamily="34" charset="0"/>
              <a:cs typeface="Arial" pitchFamily="34" charset="0"/>
            </a:endParaRPr>
          </a:p>
          <a:p>
            <a:pPr marL="0" indent="0">
              <a:buNone/>
            </a:pPr>
            <a:endParaRPr lang="en-US" dirty="0">
              <a:solidFill>
                <a:srgbClr val="C00000"/>
              </a:solidFill>
              <a:latin typeface="Arial" pitchFamily="34" charset="0"/>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9847" y="3276600"/>
            <a:ext cx="1319753" cy="1066800"/>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6536454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CdlouQqJyE6bZyTciRsN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zduzxf2fSkuStgDB9LnMf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Props1.xml><?xml version="1.0" encoding="utf-8"?>
<ds:datastoreItem xmlns:ds="http://schemas.openxmlformats.org/officeDocument/2006/customXml" ds:itemID="{BCF7A000-9C46-476D-9F43-B797E78556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FD7E9B-7C00-41B0-9EC7-1AD3FFF6D5D2}">
  <ds:schemaRefs>
    <ds:schemaRef ds:uri="http://schemas.microsoft.com/sharepoint/v3/contenttype/forms"/>
  </ds:schemaRefs>
</ds:datastoreItem>
</file>

<file path=customXml/itemProps3.xml><?xml version="1.0" encoding="utf-8"?>
<ds:datastoreItem xmlns:ds="http://schemas.openxmlformats.org/officeDocument/2006/customXml" ds:itemID="{26248352-ACC0-4608-BD77-A272F3006834}">
  <ds:schemaRefs>
    <ds:schemaRef ds:uri="6e9a517d-cacc-4f94-8a1e-c930d5ece0fd"/>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schemas.openxmlformats.org/package/2006/metadata/core-properties"/>
    <ds:schemaRef ds:uri="34b09e2f-0383-41f5-b65e-e2b9199fb399"/>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3981</TotalTime>
  <Words>4066</Words>
  <Application>Microsoft Office PowerPoint</Application>
  <PresentationFormat>On-screen Show (4:3)</PresentationFormat>
  <Paragraphs>625</Paragraphs>
  <Slides>35</Slides>
  <Notes>4</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2</vt:i4>
      </vt:variant>
      <vt:variant>
        <vt:lpstr>Slide Titles</vt:lpstr>
      </vt:variant>
      <vt:variant>
        <vt:i4>35</vt:i4>
      </vt:variant>
    </vt:vector>
  </HeadingPairs>
  <TitlesOfParts>
    <vt:vector size="44" baseType="lpstr">
      <vt:lpstr>Arial</vt:lpstr>
      <vt:lpstr>Arial Regular</vt:lpstr>
      <vt:lpstr>Calibri</vt:lpstr>
      <vt:lpstr>Wingdings</vt:lpstr>
      <vt:lpstr>Office Theme</vt:lpstr>
      <vt:lpstr>1_Custom Design</vt:lpstr>
      <vt:lpstr>Custom Design</vt:lpstr>
      <vt:lpstr>think-cell Slide</vt:lpstr>
      <vt:lpstr>Worksheet</vt:lpstr>
      <vt:lpstr>PowerPoint Presentation</vt:lpstr>
      <vt:lpstr>Marine Cargo Insurance                          Premium over the years </vt:lpstr>
      <vt:lpstr>Section 01 </vt:lpstr>
      <vt:lpstr>Basic Understanding : Marine Cargo Insurance Policy</vt:lpstr>
      <vt:lpstr>INTERNATIONAL COMMERCIAL TERMS 2010</vt:lpstr>
      <vt:lpstr>INTERNATIONAL COMMERCIAL TERMS 2010</vt:lpstr>
      <vt:lpstr>INLAND TRANSIT (RAIL OR ROAD) CLAUSE – A</vt:lpstr>
      <vt:lpstr>INLAND TRANSIT (RAIL OR ROAD) CLAUSE – A</vt:lpstr>
      <vt:lpstr>INLAND TRANSIT (RAIL OR ROAD) CLAUSE – B</vt:lpstr>
      <vt:lpstr>INLAND TRANSIT (RAIL OR ROAD) CLAUSE – C</vt:lpstr>
      <vt:lpstr>REGISTERED POST PARCEL CLAUSE</vt:lpstr>
      <vt:lpstr>FOB (Inland) Cover </vt:lpstr>
      <vt:lpstr>STORAGE RISK &amp; PRIVATE CARRIER WARRANTY </vt:lpstr>
      <vt:lpstr>INSTITUTE CARGO CLAUSE</vt:lpstr>
      <vt:lpstr>INSTITUTE CARGO CLAUSE</vt:lpstr>
      <vt:lpstr>GENERAL AVERAGE &amp; SALVAGE CHARGES</vt:lpstr>
      <vt:lpstr>BOTH TO BLAME COLLISSION LIABILITY CLAUSE </vt:lpstr>
      <vt:lpstr>INSTITUTE CARGO CLAUSE</vt:lpstr>
      <vt:lpstr>INSTITUTE CARGO CLAUSE</vt:lpstr>
      <vt:lpstr>INSTITUTE CARGO CLAUSE</vt:lpstr>
      <vt:lpstr>CONTINGENCY INSURANCE</vt:lpstr>
      <vt:lpstr>DUTY ON IMPORT CONSIGNMENT</vt:lpstr>
      <vt:lpstr>INCREASED VALUE INSURANCE </vt:lpstr>
      <vt:lpstr>INSTITUTE WAR CLAUSE</vt:lpstr>
      <vt:lpstr>INSTITUTE STRIKES CLAUSE</vt:lpstr>
      <vt:lpstr>STAMP DUTY &amp; SERVICE TAX </vt:lpstr>
      <vt:lpstr>TYPES OF POLICIES</vt:lpstr>
      <vt:lpstr>TYPES OF POLICIES</vt:lpstr>
      <vt:lpstr>TYPES OF POLICIES</vt:lpstr>
      <vt:lpstr>TYPES OF POLICIES</vt:lpstr>
      <vt:lpstr>MARINE INSURANCE CARGO CLAIMS  </vt:lpstr>
      <vt:lpstr>MARINE INSURANCE CARGO CLAIMS  </vt:lpstr>
      <vt:lpstr>CUSTOMS DUTY CLAIMS &amp; RECOVERY</vt:lpstr>
      <vt:lpstr>RECOVERY UNDER MARINE INSURANCE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Insurance</dc:title>
  <dc:creator>ANIL SHINDE</dc:creator>
  <cp:lastModifiedBy>PRASHANT SHINDE</cp:lastModifiedBy>
  <cp:revision>488</cp:revision>
  <dcterms:created xsi:type="dcterms:W3CDTF">2014-07-01T07:48:57Z</dcterms:created>
  <dcterms:modified xsi:type="dcterms:W3CDTF">2021-01-07T08:40:04Z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