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37" r:id="rId6"/>
    <p:sldId id="349" r:id="rId7"/>
    <p:sldId id="313" r:id="rId8"/>
    <p:sldId id="259" r:id="rId9"/>
    <p:sldId id="262" r:id="rId10"/>
    <p:sldId id="263" r:id="rId11"/>
    <p:sldId id="338" r:id="rId12"/>
    <p:sldId id="339" r:id="rId13"/>
    <p:sldId id="318" r:id="rId14"/>
    <p:sldId id="319" r:id="rId15"/>
    <p:sldId id="320" r:id="rId16"/>
    <p:sldId id="321" r:id="rId17"/>
    <p:sldId id="322" r:id="rId18"/>
    <p:sldId id="350" r:id="rId19"/>
    <p:sldId id="295" r:id="rId20"/>
    <p:sldId id="324" r:id="rId21"/>
    <p:sldId id="325" r:id="rId22"/>
    <p:sldId id="351" r:id="rId23"/>
    <p:sldId id="327" r:id="rId24"/>
    <p:sldId id="328" r:id="rId25"/>
    <p:sldId id="329" r:id="rId26"/>
    <p:sldId id="348" r:id="rId27"/>
    <p:sldId id="330" r:id="rId28"/>
    <p:sldId id="331" r:id="rId29"/>
    <p:sldId id="352" r:id="rId30"/>
    <p:sldId id="265" r:id="rId31"/>
    <p:sldId id="266" r:id="rId32"/>
    <p:sldId id="340" r:id="rId33"/>
    <p:sldId id="267" r:id="rId34"/>
    <p:sldId id="282" r:id="rId35"/>
    <p:sldId id="336" r:id="rId36"/>
    <p:sldId id="334" r:id="rId37"/>
    <p:sldId id="341" r:id="rId38"/>
    <p:sldId id="31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C74DE-3CE5-4052-A566-5D1BB79DC569}" type="doc">
      <dgm:prSet loTypeId="urn:microsoft.com/office/officeart/2005/8/layout/radial1" loCatId="relationship" qsTypeId="urn:microsoft.com/office/officeart/2005/8/quickstyle/simple1" qsCatId="simple" csTypeId="urn:microsoft.com/office/officeart/2005/8/colors/accent1_2" csCatId="accent1"/>
      <dgm:spPr/>
    </dgm:pt>
    <dgm:pt modelId="{54338F15-0728-4645-8689-080BEA22E8D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pitchFamily="34" charset="0"/>
              <a:cs typeface="Arial" pitchFamily="34" charset="0"/>
            </a:rPr>
            <a:t>Perils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pitchFamily="34" charset="0"/>
              <a:cs typeface="Arial" pitchFamily="34" charset="0"/>
            </a:rPr>
            <a:t>Covered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bg1"/>
              </a:solidFill>
              <a:effectLst/>
              <a:latin typeface="Arial" pitchFamily="34" charset="0"/>
              <a:cs typeface="Arial" pitchFamily="34" charset="0"/>
            </a:rPr>
            <a:t>ITC B</a:t>
          </a:r>
        </a:p>
      </dgm:t>
    </dgm:pt>
    <dgm:pt modelId="{5D77D8FA-5A93-4809-BE84-812E73A0E757}" type="parTrans" cxnId="{DB902F40-7812-4056-9909-7D112AEC3DC7}">
      <dgm:prSet/>
      <dgm:spPr/>
      <dgm:t>
        <a:bodyPr/>
        <a:lstStyle/>
        <a:p>
          <a:endParaRPr lang="en-US" b="1">
            <a:latin typeface="Arial" pitchFamily="34" charset="0"/>
            <a:cs typeface="Arial" pitchFamily="34" charset="0"/>
          </a:endParaRPr>
        </a:p>
      </dgm:t>
    </dgm:pt>
    <dgm:pt modelId="{1354FAA7-A762-411E-8AEC-DF4C4A27599B}" type="sibTrans" cxnId="{DB902F40-7812-4056-9909-7D112AEC3DC7}">
      <dgm:prSet/>
      <dgm:spPr/>
      <dgm:t>
        <a:bodyPr/>
        <a:lstStyle/>
        <a:p>
          <a:endParaRPr lang="en-US" b="1">
            <a:latin typeface="Arial" pitchFamily="34" charset="0"/>
            <a:cs typeface="Arial" pitchFamily="34" charset="0"/>
          </a:endParaRPr>
        </a:p>
      </dgm:t>
    </dgm:pt>
    <dgm:pt modelId="{26E93A69-91C7-43D7-97B4-CF4D4270F58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Fire</a:t>
          </a:r>
        </a:p>
      </dgm:t>
    </dgm:pt>
    <dgm:pt modelId="{9415DA39-9926-47AA-9DA4-0DF795CE6829}" type="parTrans" cxnId="{FA40B8E9-2374-4157-B655-48DF873DE0AC}">
      <dgm:prSet/>
      <dgm:spPr/>
      <dgm:t>
        <a:bodyPr/>
        <a:lstStyle/>
        <a:p>
          <a:endParaRPr lang="en-IN" b="1">
            <a:latin typeface="Arial" pitchFamily="34" charset="0"/>
            <a:cs typeface="Arial" pitchFamily="34" charset="0"/>
          </a:endParaRPr>
        </a:p>
      </dgm:t>
    </dgm:pt>
    <dgm:pt modelId="{C2D49B78-A7C2-43F3-8275-BBFB11EFC563}" type="sibTrans" cxnId="{FA40B8E9-2374-4157-B655-48DF873DE0AC}">
      <dgm:prSet/>
      <dgm:spPr/>
      <dgm:t>
        <a:bodyPr/>
        <a:lstStyle/>
        <a:p>
          <a:endParaRPr lang="en-US" b="1">
            <a:latin typeface="Arial" pitchFamily="34" charset="0"/>
            <a:cs typeface="Arial" pitchFamily="34" charset="0"/>
          </a:endParaRPr>
        </a:p>
      </dgm:t>
    </dgm:pt>
    <dgm:pt modelId="{D7718522-3CA0-491E-A6A0-E3A45C58ADB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Lightening</a:t>
          </a:r>
        </a:p>
      </dgm:t>
    </dgm:pt>
    <dgm:pt modelId="{3A2DE4EA-DCDF-4D2E-97E2-79A72FEBF338}" type="parTrans" cxnId="{833215D6-664B-4413-BB76-5B9BC2D56A5A}">
      <dgm:prSet/>
      <dgm:spPr/>
      <dgm:t>
        <a:bodyPr/>
        <a:lstStyle/>
        <a:p>
          <a:endParaRPr lang="en-IN" b="1">
            <a:latin typeface="Arial" pitchFamily="34" charset="0"/>
            <a:cs typeface="Arial" pitchFamily="34" charset="0"/>
          </a:endParaRPr>
        </a:p>
      </dgm:t>
    </dgm:pt>
    <dgm:pt modelId="{94400F8A-FA97-43C8-93B9-FF779BF59B41}" type="sibTrans" cxnId="{833215D6-664B-4413-BB76-5B9BC2D56A5A}">
      <dgm:prSet/>
      <dgm:spPr/>
      <dgm:t>
        <a:bodyPr/>
        <a:lstStyle/>
        <a:p>
          <a:endParaRPr lang="en-US" b="1">
            <a:latin typeface="Arial" pitchFamily="34" charset="0"/>
            <a:cs typeface="Arial" pitchFamily="34" charset="0"/>
          </a:endParaRPr>
        </a:p>
      </dgm:t>
    </dgm:pt>
    <dgm:pt modelId="{4355CB9C-95C0-473C-95F6-0FFDF3BE3AE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Breakage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bridges</a:t>
          </a:r>
        </a:p>
      </dgm:t>
    </dgm:pt>
    <dgm:pt modelId="{4194C3D1-A514-482D-8723-4BB742040540}" type="parTrans" cxnId="{BEC23466-6B2F-49ED-8E45-B55BD5A2108F}">
      <dgm:prSet/>
      <dgm:spPr/>
      <dgm:t>
        <a:bodyPr/>
        <a:lstStyle/>
        <a:p>
          <a:endParaRPr lang="en-IN" b="1">
            <a:latin typeface="Arial" pitchFamily="34" charset="0"/>
            <a:cs typeface="Arial" pitchFamily="34" charset="0"/>
          </a:endParaRPr>
        </a:p>
      </dgm:t>
    </dgm:pt>
    <dgm:pt modelId="{AC287D1D-C6A3-48BD-AFE4-7755B1285C20}" type="sibTrans" cxnId="{BEC23466-6B2F-49ED-8E45-B55BD5A2108F}">
      <dgm:prSet/>
      <dgm:spPr/>
      <dgm:t>
        <a:bodyPr/>
        <a:lstStyle/>
        <a:p>
          <a:endParaRPr lang="en-US" b="1">
            <a:latin typeface="Arial" pitchFamily="34" charset="0"/>
            <a:cs typeface="Arial" pitchFamily="34" charset="0"/>
          </a:endParaRPr>
        </a:p>
      </dgm:t>
    </dgm:pt>
    <dgm:pt modelId="{91ACA24B-E3D9-4FF0-B873-E721E8D71EB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Derailment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Or Accident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Of carrying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Vehicle/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wagon</a:t>
          </a:r>
        </a:p>
      </dgm:t>
    </dgm:pt>
    <dgm:pt modelId="{42E140DA-4342-4A3F-BDED-292F7805CC1E}" type="parTrans" cxnId="{2133CD2B-389B-49B4-BF32-E7FC48E8D5BE}">
      <dgm:prSet/>
      <dgm:spPr/>
      <dgm:t>
        <a:bodyPr/>
        <a:lstStyle/>
        <a:p>
          <a:endParaRPr lang="en-IN" b="1">
            <a:latin typeface="Arial" pitchFamily="34" charset="0"/>
            <a:cs typeface="Arial" pitchFamily="34" charset="0"/>
          </a:endParaRPr>
        </a:p>
      </dgm:t>
    </dgm:pt>
    <dgm:pt modelId="{9C88B108-9E15-4811-BA96-9A0F3B0DB842}" type="sibTrans" cxnId="{2133CD2B-389B-49B4-BF32-E7FC48E8D5BE}">
      <dgm:prSet/>
      <dgm:spPr/>
      <dgm:t>
        <a:bodyPr/>
        <a:lstStyle/>
        <a:p>
          <a:endParaRPr lang="en-US" b="1">
            <a:latin typeface="Arial" pitchFamily="34" charset="0"/>
            <a:cs typeface="Arial" pitchFamily="34" charset="0"/>
          </a:endParaRPr>
        </a:p>
      </dgm:t>
    </dgm:pt>
    <dgm:pt modelId="{522205EA-8C15-4419-A3EA-73F22E418FC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Overturning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of carrying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rgbClr val="00004D"/>
              </a:solidFill>
              <a:effectLst/>
              <a:latin typeface="Arial" pitchFamily="34" charset="0"/>
              <a:cs typeface="Arial" pitchFamily="34" charset="0"/>
            </a:rPr>
            <a:t>vehicle</a:t>
          </a:r>
        </a:p>
      </dgm:t>
    </dgm:pt>
    <dgm:pt modelId="{A950731B-436F-4660-9214-8EF46CF8F120}" type="parTrans" cxnId="{695FDCA4-963D-4CF2-A586-3EE499F4BEDB}">
      <dgm:prSet/>
      <dgm:spPr/>
      <dgm:t>
        <a:bodyPr/>
        <a:lstStyle/>
        <a:p>
          <a:endParaRPr lang="en-IN" b="1">
            <a:latin typeface="Arial" pitchFamily="34" charset="0"/>
            <a:cs typeface="Arial" pitchFamily="34" charset="0"/>
          </a:endParaRPr>
        </a:p>
      </dgm:t>
    </dgm:pt>
    <dgm:pt modelId="{C8E989BD-0859-4990-A0FB-4D997EC7072F}" type="sibTrans" cxnId="{695FDCA4-963D-4CF2-A586-3EE499F4BEDB}">
      <dgm:prSet/>
      <dgm:spPr/>
      <dgm:t>
        <a:bodyPr/>
        <a:lstStyle/>
        <a:p>
          <a:endParaRPr lang="en-US" b="1">
            <a:latin typeface="Arial" pitchFamily="34" charset="0"/>
            <a:cs typeface="Arial" pitchFamily="34" charset="0"/>
          </a:endParaRPr>
        </a:p>
      </dgm:t>
    </dgm:pt>
    <dgm:pt modelId="{3E66F438-BB58-4E0F-853F-1F1A62C03DA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4D"/>
              </a:solidFill>
              <a:effectLst/>
              <a:latin typeface="Arial" pitchFamily="34" charset="0"/>
              <a:cs typeface="Arial" pitchFamily="34" charset="0"/>
            </a:rPr>
            <a:t>Collision</a:t>
          </a:r>
        </a:p>
      </dgm:t>
    </dgm:pt>
    <dgm:pt modelId="{22146FF7-1211-4663-9725-D41516197432}" type="parTrans" cxnId="{6FFED337-7B4D-46B2-A2AC-FB2BFD757969}">
      <dgm:prSet/>
      <dgm:spPr/>
      <dgm:t>
        <a:bodyPr/>
        <a:lstStyle/>
        <a:p>
          <a:endParaRPr lang="en-IN" b="1">
            <a:latin typeface="Arial" pitchFamily="34" charset="0"/>
            <a:cs typeface="Arial" pitchFamily="34" charset="0"/>
          </a:endParaRPr>
        </a:p>
      </dgm:t>
    </dgm:pt>
    <dgm:pt modelId="{88E7F592-5587-4E0E-8A25-CC15C5920273}" type="sibTrans" cxnId="{6FFED337-7B4D-46B2-A2AC-FB2BFD757969}">
      <dgm:prSet/>
      <dgm:spPr/>
      <dgm:t>
        <a:bodyPr/>
        <a:lstStyle/>
        <a:p>
          <a:endParaRPr lang="en-US" b="1">
            <a:latin typeface="Arial" pitchFamily="34" charset="0"/>
            <a:cs typeface="Arial" pitchFamily="34" charset="0"/>
          </a:endParaRPr>
        </a:p>
      </dgm:t>
    </dgm:pt>
    <dgm:pt modelId="{03954730-BF6F-418A-8FF3-035E83C2C944}" type="pres">
      <dgm:prSet presAssocID="{425C74DE-3CE5-4052-A566-5D1BB79DC569}" presName="cycle" presStyleCnt="0">
        <dgm:presLayoutVars>
          <dgm:chMax val="1"/>
          <dgm:dir/>
          <dgm:animLvl val="ctr"/>
          <dgm:resizeHandles val="exact"/>
        </dgm:presLayoutVars>
      </dgm:prSet>
      <dgm:spPr/>
    </dgm:pt>
    <dgm:pt modelId="{23F8116F-C9B0-4DF3-9B3D-83712BAC1E59}" type="pres">
      <dgm:prSet presAssocID="{54338F15-0728-4645-8689-080BEA22E8D0}" presName="centerShape" presStyleLbl="node0" presStyleIdx="0" presStyleCnt="1"/>
      <dgm:spPr/>
      <dgm:t>
        <a:bodyPr/>
        <a:lstStyle/>
        <a:p>
          <a:endParaRPr lang="en-IN"/>
        </a:p>
      </dgm:t>
    </dgm:pt>
    <dgm:pt modelId="{14A63B7B-8EF1-4F4B-AF5E-6C1AB1711381}" type="pres">
      <dgm:prSet presAssocID="{9415DA39-9926-47AA-9DA4-0DF795CE6829}" presName="Name9" presStyleLbl="parChTrans1D2" presStyleIdx="0" presStyleCnt="6"/>
      <dgm:spPr/>
      <dgm:t>
        <a:bodyPr/>
        <a:lstStyle/>
        <a:p>
          <a:endParaRPr lang="en-IN"/>
        </a:p>
      </dgm:t>
    </dgm:pt>
    <dgm:pt modelId="{458A5713-BB69-4D10-B832-F07CF847B4A7}" type="pres">
      <dgm:prSet presAssocID="{9415DA39-9926-47AA-9DA4-0DF795CE6829}" presName="connTx" presStyleLbl="parChTrans1D2" presStyleIdx="0" presStyleCnt="6"/>
      <dgm:spPr/>
      <dgm:t>
        <a:bodyPr/>
        <a:lstStyle/>
        <a:p>
          <a:endParaRPr lang="en-IN"/>
        </a:p>
      </dgm:t>
    </dgm:pt>
    <dgm:pt modelId="{15882187-B6FF-4B5D-B351-7875951975D5}" type="pres">
      <dgm:prSet presAssocID="{26E93A69-91C7-43D7-97B4-CF4D4270F582}" presName="node" presStyleLbl="node1" presStyleIdx="0" presStyleCnt="6">
        <dgm:presLayoutVars>
          <dgm:bulletEnabled val="1"/>
        </dgm:presLayoutVars>
      </dgm:prSet>
      <dgm:spPr/>
      <dgm:t>
        <a:bodyPr/>
        <a:lstStyle/>
        <a:p>
          <a:endParaRPr lang="en-IN"/>
        </a:p>
      </dgm:t>
    </dgm:pt>
    <dgm:pt modelId="{30A49F2A-9792-42E8-93D4-A5181C281230}" type="pres">
      <dgm:prSet presAssocID="{3A2DE4EA-DCDF-4D2E-97E2-79A72FEBF338}" presName="Name9" presStyleLbl="parChTrans1D2" presStyleIdx="1" presStyleCnt="6"/>
      <dgm:spPr/>
      <dgm:t>
        <a:bodyPr/>
        <a:lstStyle/>
        <a:p>
          <a:endParaRPr lang="en-IN"/>
        </a:p>
      </dgm:t>
    </dgm:pt>
    <dgm:pt modelId="{7EF10FCE-A95C-46BF-B5EC-B6F0F956C6E0}" type="pres">
      <dgm:prSet presAssocID="{3A2DE4EA-DCDF-4D2E-97E2-79A72FEBF338}" presName="connTx" presStyleLbl="parChTrans1D2" presStyleIdx="1" presStyleCnt="6"/>
      <dgm:spPr/>
      <dgm:t>
        <a:bodyPr/>
        <a:lstStyle/>
        <a:p>
          <a:endParaRPr lang="en-IN"/>
        </a:p>
      </dgm:t>
    </dgm:pt>
    <dgm:pt modelId="{8A6FCE99-7C15-4090-B975-EDAF6CA111B0}" type="pres">
      <dgm:prSet presAssocID="{D7718522-3CA0-491E-A6A0-E3A45C58ADB9}" presName="node" presStyleLbl="node1" presStyleIdx="1" presStyleCnt="6">
        <dgm:presLayoutVars>
          <dgm:bulletEnabled val="1"/>
        </dgm:presLayoutVars>
      </dgm:prSet>
      <dgm:spPr/>
      <dgm:t>
        <a:bodyPr/>
        <a:lstStyle/>
        <a:p>
          <a:endParaRPr lang="en-IN"/>
        </a:p>
      </dgm:t>
    </dgm:pt>
    <dgm:pt modelId="{5D7D35A1-6DE9-4648-8A56-FB2E575CA6E5}" type="pres">
      <dgm:prSet presAssocID="{4194C3D1-A514-482D-8723-4BB742040540}" presName="Name9" presStyleLbl="parChTrans1D2" presStyleIdx="2" presStyleCnt="6"/>
      <dgm:spPr/>
      <dgm:t>
        <a:bodyPr/>
        <a:lstStyle/>
        <a:p>
          <a:endParaRPr lang="en-IN"/>
        </a:p>
      </dgm:t>
    </dgm:pt>
    <dgm:pt modelId="{71828D37-5FB9-435F-ABDE-357552752D15}" type="pres">
      <dgm:prSet presAssocID="{4194C3D1-A514-482D-8723-4BB742040540}" presName="connTx" presStyleLbl="parChTrans1D2" presStyleIdx="2" presStyleCnt="6"/>
      <dgm:spPr/>
      <dgm:t>
        <a:bodyPr/>
        <a:lstStyle/>
        <a:p>
          <a:endParaRPr lang="en-IN"/>
        </a:p>
      </dgm:t>
    </dgm:pt>
    <dgm:pt modelId="{B534BAA5-8C79-4C5E-9CAD-543100DE522C}" type="pres">
      <dgm:prSet presAssocID="{4355CB9C-95C0-473C-95F6-0FFDF3BE3AEB}" presName="node" presStyleLbl="node1" presStyleIdx="2" presStyleCnt="6">
        <dgm:presLayoutVars>
          <dgm:bulletEnabled val="1"/>
        </dgm:presLayoutVars>
      </dgm:prSet>
      <dgm:spPr/>
      <dgm:t>
        <a:bodyPr/>
        <a:lstStyle/>
        <a:p>
          <a:endParaRPr lang="en-IN"/>
        </a:p>
      </dgm:t>
    </dgm:pt>
    <dgm:pt modelId="{42774FFE-E611-46EA-8BBC-C6ACB0297F90}" type="pres">
      <dgm:prSet presAssocID="{42E140DA-4342-4A3F-BDED-292F7805CC1E}" presName="Name9" presStyleLbl="parChTrans1D2" presStyleIdx="3" presStyleCnt="6"/>
      <dgm:spPr/>
      <dgm:t>
        <a:bodyPr/>
        <a:lstStyle/>
        <a:p>
          <a:endParaRPr lang="en-IN"/>
        </a:p>
      </dgm:t>
    </dgm:pt>
    <dgm:pt modelId="{A6ABE6D2-6888-4A9B-AF9E-A60B6FBFE6A8}" type="pres">
      <dgm:prSet presAssocID="{42E140DA-4342-4A3F-BDED-292F7805CC1E}" presName="connTx" presStyleLbl="parChTrans1D2" presStyleIdx="3" presStyleCnt="6"/>
      <dgm:spPr/>
      <dgm:t>
        <a:bodyPr/>
        <a:lstStyle/>
        <a:p>
          <a:endParaRPr lang="en-IN"/>
        </a:p>
      </dgm:t>
    </dgm:pt>
    <dgm:pt modelId="{CB69046D-2E85-4FE1-94FD-882D140B5E5D}" type="pres">
      <dgm:prSet presAssocID="{91ACA24B-E3D9-4FF0-B873-E721E8D71EBC}" presName="node" presStyleLbl="node1" presStyleIdx="3" presStyleCnt="6">
        <dgm:presLayoutVars>
          <dgm:bulletEnabled val="1"/>
        </dgm:presLayoutVars>
      </dgm:prSet>
      <dgm:spPr/>
      <dgm:t>
        <a:bodyPr/>
        <a:lstStyle/>
        <a:p>
          <a:endParaRPr lang="en-IN"/>
        </a:p>
      </dgm:t>
    </dgm:pt>
    <dgm:pt modelId="{43B2FE2C-B29E-4472-B7B4-A2000E903E7C}" type="pres">
      <dgm:prSet presAssocID="{A950731B-436F-4660-9214-8EF46CF8F120}" presName="Name9" presStyleLbl="parChTrans1D2" presStyleIdx="4" presStyleCnt="6"/>
      <dgm:spPr/>
      <dgm:t>
        <a:bodyPr/>
        <a:lstStyle/>
        <a:p>
          <a:endParaRPr lang="en-IN"/>
        </a:p>
      </dgm:t>
    </dgm:pt>
    <dgm:pt modelId="{00410CBD-E55D-42C5-8133-99DE7BB55A9F}" type="pres">
      <dgm:prSet presAssocID="{A950731B-436F-4660-9214-8EF46CF8F120}" presName="connTx" presStyleLbl="parChTrans1D2" presStyleIdx="4" presStyleCnt="6"/>
      <dgm:spPr/>
      <dgm:t>
        <a:bodyPr/>
        <a:lstStyle/>
        <a:p>
          <a:endParaRPr lang="en-IN"/>
        </a:p>
      </dgm:t>
    </dgm:pt>
    <dgm:pt modelId="{8F4E687B-1A2E-41D2-ABA6-A3F9DEB4ECC2}" type="pres">
      <dgm:prSet presAssocID="{522205EA-8C15-4419-A3EA-73F22E418FC2}" presName="node" presStyleLbl="node1" presStyleIdx="4" presStyleCnt="6">
        <dgm:presLayoutVars>
          <dgm:bulletEnabled val="1"/>
        </dgm:presLayoutVars>
      </dgm:prSet>
      <dgm:spPr/>
      <dgm:t>
        <a:bodyPr/>
        <a:lstStyle/>
        <a:p>
          <a:endParaRPr lang="en-IN"/>
        </a:p>
      </dgm:t>
    </dgm:pt>
    <dgm:pt modelId="{BC69272F-64E9-4CDA-ACCA-5AC5FFD7DB8A}" type="pres">
      <dgm:prSet presAssocID="{22146FF7-1211-4663-9725-D41516197432}" presName="Name9" presStyleLbl="parChTrans1D2" presStyleIdx="5" presStyleCnt="6"/>
      <dgm:spPr/>
      <dgm:t>
        <a:bodyPr/>
        <a:lstStyle/>
        <a:p>
          <a:endParaRPr lang="en-IN"/>
        </a:p>
      </dgm:t>
    </dgm:pt>
    <dgm:pt modelId="{FE72E7C5-2308-4D23-A7E9-F41237C6073B}" type="pres">
      <dgm:prSet presAssocID="{22146FF7-1211-4663-9725-D41516197432}" presName="connTx" presStyleLbl="parChTrans1D2" presStyleIdx="5" presStyleCnt="6"/>
      <dgm:spPr/>
      <dgm:t>
        <a:bodyPr/>
        <a:lstStyle/>
        <a:p>
          <a:endParaRPr lang="en-IN"/>
        </a:p>
      </dgm:t>
    </dgm:pt>
    <dgm:pt modelId="{B59AFE68-1939-4A42-B2F4-AF04439D53A6}" type="pres">
      <dgm:prSet presAssocID="{3E66F438-BB58-4E0F-853F-1F1A62C03DA1}" presName="node" presStyleLbl="node1" presStyleIdx="5" presStyleCnt="6">
        <dgm:presLayoutVars>
          <dgm:bulletEnabled val="1"/>
        </dgm:presLayoutVars>
      </dgm:prSet>
      <dgm:spPr/>
      <dgm:t>
        <a:bodyPr/>
        <a:lstStyle/>
        <a:p>
          <a:endParaRPr lang="en-IN"/>
        </a:p>
      </dgm:t>
    </dgm:pt>
  </dgm:ptLst>
  <dgm:cxnLst>
    <dgm:cxn modelId="{833215D6-664B-4413-BB76-5B9BC2D56A5A}" srcId="{54338F15-0728-4645-8689-080BEA22E8D0}" destId="{D7718522-3CA0-491E-A6A0-E3A45C58ADB9}" srcOrd="1" destOrd="0" parTransId="{3A2DE4EA-DCDF-4D2E-97E2-79A72FEBF338}" sibTransId="{94400F8A-FA97-43C8-93B9-FF779BF59B41}"/>
    <dgm:cxn modelId="{33E7A7B7-EB62-4B60-83C1-93B3C125BC9C}" type="presOf" srcId="{22146FF7-1211-4663-9725-D41516197432}" destId="{FE72E7C5-2308-4D23-A7E9-F41237C6073B}" srcOrd="1" destOrd="0" presId="urn:microsoft.com/office/officeart/2005/8/layout/radial1"/>
    <dgm:cxn modelId="{2133CD2B-389B-49B4-BF32-E7FC48E8D5BE}" srcId="{54338F15-0728-4645-8689-080BEA22E8D0}" destId="{91ACA24B-E3D9-4FF0-B873-E721E8D71EBC}" srcOrd="3" destOrd="0" parTransId="{42E140DA-4342-4A3F-BDED-292F7805CC1E}" sibTransId="{9C88B108-9E15-4811-BA96-9A0F3B0DB842}"/>
    <dgm:cxn modelId="{6FA8A5BC-91B7-4881-98DE-2CE82685BBE9}" type="presOf" srcId="{4194C3D1-A514-482D-8723-4BB742040540}" destId="{71828D37-5FB9-435F-ABDE-357552752D15}" srcOrd="1" destOrd="0" presId="urn:microsoft.com/office/officeart/2005/8/layout/radial1"/>
    <dgm:cxn modelId="{D8642B58-1022-4C28-BB3C-84FC432BFB2B}" type="presOf" srcId="{4355CB9C-95C0-473C-95F6-0FFDF3BE3AEB}" destId="{B534BAA5-8C79-4C5E-9CAD-543100DE522C}" srcOrd="0" destOrd="0" presId="urn:microsoft.com/office/officeart/2005/8/layout/radial1"/>
    <dgm:cxn modelId="{E6E3C5B1-6361-40A5-B482-50567F3A91E2}" type="presOf" srcId="{A950731B-436F-4660-9214-8EF46CF8F120}" destId="{00410CBD-E55D-42C5-8133-99DE7BB55A9F}" srcOrd="1" destOrd="0" presId="urn:microsoft.com/office/officeart/2005/8/layout/radial1"/>
    <dgm:cxn modelId="{CBE976A2-2397-499E-9952-3A9541D2C8C9}" type="presOf" srcId="{3E66F438-BB58-4E0F-853F-1F1A62C03DA1}" destId="{B59AFE68-1939-4A42-B2F4-AF04439D53A6}" srcOrd="0" destOrd="0" presId="urn:microsoft.com/office/officeart/2005/8/layout/radial1"/>
    <dgm:cxn modelId="{B9F079B3-8938-4274-A5C4-4A27B87687CC}" type="presOf" srcId="{3A2DE4EA-DCDF-4D2E-97E2-79A72FEBF338}" destId="{7EF10FCE-A95C-46BF-B5EC-B6F0F956C6E0}" srcOrd="1" destOrd="0" presId="urn:microsoft.com/office/officeart/2005/8/layout/radial1"/>
    <dgm:cxn modelId="{DB902F40-7812-4056-9909-7D112AEC3DC7}" srcId="{425C74DE-3CE5-4052-A566-5D1BB79DC569}" destId="{54338F15-0728-4645-8689-080BEA22E8D0}" srcOrd="0" destOrd="0" parTransId="{5D77D8FA-5A93-4809-BE84-812E73A0E757}" sibTransId="{1354FAA7-A762-411E-8AEC-DF4C4A27599B}"/>
    <dgm:cxn modelId="{D747A42B-6AA4-4298-A58A-8B5F708E9CCF}" type="presOf" srcId="{22146FF7-1211-4663-9725-D41516197432}" destId="{BC69272F-64E9-4CDA-ACCA-5AC5FFD7DB8A}" srcOrd="0" destOrd="0" presId="urn:microsoft.com/office/officeart/2005/8/layout/radial1"/>
    <dgm:cxn modelId="{FA40B8E9-2374-4157-B655-48DF873DE0AC}" srcId="{54338F15-0728-4645-8689-080BEA22E8D0}" destId="{26E93A69-91C7-43D7-97B4-CF4D4270F582}" srcOrd="0" destOrd="0" parTransId="{9415DA39-9926-47AA-9DA4-0DF795CE6829}" sibTransId="{C2D49B78-A7C2-43F3-8275-BBFB11EFC563}"/>
    <dgm:cxn modelId="{4E6195A6-07F7-4345-9967-5609E9218731}" type="presOf" srcId="{9415DA39-9926-47AA-9DA4-0DF795CE6829}" destId="{458A5713-BB69-4D10-B832-F07CF847B4A7}" srcOrd="1" destOrd="0" presId="urn:microsoft.com/office/officeart/2005/8/layout/radial1"/>
    <dgm:cxn modelId="{9DCF61E9-7E1A-45B3-93A8-21FF2D1FE9BD}" type="presOf" srcId="{42E140DA-4342-4A3F-BDED-292F7805CC1E}" destId="{A6ABE6D2-6888-4A9B-AF9E-A60B6FBFE6A8}" srcOrd="1" destOrd="0" presId="urn:microsoft.com/office/officeart/2005/8/layout/radial1"/>
    <dgm:cxn modelId="{98D14220-ACBA-4E2A-BBC4-9EF5A82D15AA}" type="presOf" srcId="{4194C3D1-A514-482D-8723-4BB742040540}" destId="{5D7D35A1-6DE9-4648-8A56-FB2E575CA6E5}" srcOrd="0" destOrd="0" presId="urn:microsoft.com/office/officeart/2005/8/layout/radial1"/>
    <dgm:cxn modelId="{73F9DE7D-DFB7-48DC-A399-715F1154FDDA}" type="presOf" srcId="{42E140DA-4342-4A3F-BDED-292F7805CC1E}" destId="{42774FFE-E611-46EA-8BBC-C6ACB0297F90}" srcOrd="0" destOrd="0" presId="urn:microsoft.com/office/officeart/2005/8/layout/radial1"/>
    <dgm:cxn modelId="{EB882675-8394-4D34-AA15-EBB68C486BFD}" type="presOf" srcId="{54338F15-0728-4645-8689-080BEA22E8D0}" destId="{23F8116F-C9B0-4DF3-9B3D-83712BAC1E59}" srcOrd="0" destOrd="0" presId="urn:microsoft.com/office/officeart/2005/8/layout/radial1"/>
    <dgm:cxn modelId="{4FEF838F-0455-461B-9287-DE1F91CB9272}" type="presOf" srcId="{A950731B-436F-4660-9214-8EF46CF8F120}" destId="{43B2FE2C-B29E-4472-B7B4-A2000E903E7C}" srcOrd="0" destOrd="0" presId="urn:microsoft.com/office/officeart/2005/8/layout/radial1"/>
    <dgm:cxn modelId="{6FFED337-7B4D-46B2-A2AC-FB2BFD757969}" srcId="{54338F15-0728-4645-8689-080BEA22E8D0}" destId="{3E66F438-BB58-4E0F-853F-1F1A62C03DA1}" srcOrd="5" destOrd="0" parTransId="{22146FF7-1211-4663-9725-D41516197432}" sibTransId="{88E7F592-5587-4E0E-8A25-CC15C5920273}"/>
    <dgm:cxn modelId="{695FDCA4-963D-4CF2-A586-3EE499F4BEDB}" srcId="{54338F15-0728-4645-8689-080BEA22E8D0}" destId="{522205EA-8C15-4419-A3EA-73F22E418FC2}" srcOrd="4" destOrd="0" parTransId="{A950731B-436F-4660-9214-8EF46CF8F120}" sibTransId="{C8E989BD-0859-4990-A0FB-4D997EC7072F}"/>
    <dgm:cxn modelId="{270B19AC-AF8D-4A27-BCE0-64D70E03E703}" type="presOf" srcId="{3A2DE4EA-DCDF-4D2E-97E2-79A72FEBF338}" destId="{30A49F2A-9792-42E8-93D4-A5181C281230}" srcOrd="0" destOrd="0" presId="urn:microsoft.com/office/officeart/2005/8/layout/radial1"/>
    <dgm:cxn modelId="{BEC23466-6B2F-49ED-8E45-B55BD5A2108F}" srcId="{54338F15-0728-4645-8689-080BEA22E8D0}" destId="{4355CB9C-95C0-473C-95F6-0FFDF3BE3AEB}" srcOrd="2" destOrd="0" parTransId="{4194C3D1-A514-482D-8723-4BB742040540}" sibTransId="{AC287D1D-C6A3-48BD-AFE4-7755B1285C20}"/>
    <dgm:cxn modelId="{634A7779-D249-4CC5-B004-1DAEEFF9E3F8}" type="presOf" srcId="{9415DA39-9926-47AA-9DA4-0DF795CE6829}" destId="{14A63B7B-8EF1-4F4B-AF5E-6C1AB1711381}" srcOrd="0" destOrd="0" presId="urn:microsoft.com/office/officeart/2005/8/layout/radial1"/>
    <dgm:cxn modelId="{0F101AF8-27DB-4A2D-9633-6E5A88D17751}" type="presOf" srcId="{91ACA24B-E3D9-4FF0-B873-E721E8D71EBC}" destId="{CB69046D-2E85-4FE1-94FD-882D140B5E5D}" srcOrd="0" destOrd="0" presId="urn:microsoft.com/office/officeart/2005/8/layout/radial1"/>
    <dgm:cxn modelId="{7ABCD245-9E1A-4C65-B34C-55EC9F76EF9C}" type="presOf" srcId="{425C74DE-3CE5-4052-A566-5D1BB79DC569}" destId="{03954730-BF6F-418A-8FF3-035E83C2C944}" srcOrd="0" destOrd="0" presId="urn:microsoft.com/office/officeart/2005/8/layout/radial1"/>
    <dgm:cxn modelId="{31915BF5-5C27-4085-87D5-0AF4A22F6880}" type="presOf" srcId="{522205EA-8C15-4419-A3EA-73F22E418FC2}" destId="{8F4E687B-1A2E-41D2-ABA6-A3F9DEB4ECC2}" srcOrd="0" destOrd="0" presId="urn:microsoft.com/office/officeart/2005/8/layout/radial1"/>
    <dgm:cxn modelId="{B66C6BE6-7901-4305-B703-122B30570D9A}" type="presOf" srcId="{26E93A69-91C7-43D7-97B4-CF4D4270F582}" destId="{15882187-B6FF-4B5D-B351-7875951975D5}" srcOrd="0" destOrd="0" presId="urn:microsoft.com/office/officeart/2005/8/layout/radial1"/>
    <dgm:cxn modelId="{77663425-6A5B-4F04-B4B0-022D95F0FB59}" type="presOf" srcId="{D7718522-3CA0-491E-A6A0-E3A45C58ADB9}" destId="{8A6FCE99-7C15-4090-B975-EDAF6CA111B0}" srcOrd="0" destOrd="0" presId="urn:microsoft.com/office/officeart/2005/8/layout/radial1"/>
    <dgm:cxn modelId="{7D4C8615-3015-4837-B78F-4B3412D43374}" type="presParOf" srcId="{03954730-BF6F-418A-8FF3-035E83C2C944}" destId="{23F8116F-C9B0-4DF3-9B3D-83712BAC1E59}" srcOrd="0" destOrd="0" presId="urn:microsoft.com/office/officeart/2005/8/layout/radial1"/>
    <dgm:cxn modelId="{B778E9D6-E012-4453-8E68-41C53DB8F550}" type="presParOf" srcId="{03954730-BF6F-418A-8FF3-035E83C2C944}" destId="{14A63B7B-8EF1-4F4B-AF5E-6C1AB1711381}" srcOrd="1" destOrd="0" presId="urn:microsoft.com/office/officeart/2005/8/layout/radial1"/>
    <dgm:cxn modelId="{0967D93E-3291-435B-8A28-AC562C8F7CB3}" type="presParOf" srcId="{14A63B7B-8EF1-4F4B-AF5E-6C1AB1711381}" destId="{458A5713-BB69-4D10-B832-F07CF847B4A7}" srcOrd="0" destOrd="0" presId="urn:microsoft.com/office/officeart/2005/8/layout/radial1"/>
    <dgm:cxn modelId="{F154A778-17DF-4EFB-99FC-909C8E8421F2}" type="presParOf" srcId="{03954730-BF6F-418A-8FF3-035E83C2C944}" destId="{15882187-B6FF-4B5D-B351-7875951975D5}" srcOrd="2" destOrd="0" presId="urn:microsoft.com/office/officeart/2005/8/layout/radial1"/>
    <dgm:cxn modelId="{CF713B4D-AAB5-4A68-8104-C469F18350B1}" type="presParOf" srcId="{03954730-BF6F-418A-8FF3-035E83C2C944}" destId="{30A49F2A-9792-42E8-93D4-A5181C281230}" srcOrd="3" destOrd="0" presId="urn:microsoft.com/office/officeart/2005/8/layout/radial1"/>
    <dgm:cxn modelId="{8C9F4CFA-E635-42E9-9E48-1669081B68EF}" type="presParOf" srcId="{30A49F2A-9792-42E8-93D4-A5181C281230}" destId="{7EF10FCE-A95C-46BF-B5EC-B6F0F956C6E0}" srcOrd="0" destOrd="0" presId="urn:microsoft.com/office/officeart/2005/8/layout/radial1"/>
    <dgm:cxn modelId="{021A65EC-0465-4EFC-970B-B32FCD1C60D0}" type="presParOf" srcId="{03954730-BF6F-418A-8FF3-035E83C2C944}" destId="{8A6FCE99-7C15-4090-B975-EDAF6CA111B0}" srcOrd="4" destOrd="0" presId="urn:microsoft.com/office/officeart/2005/8/layout/radial1"/>
    <dgm:cxn modelId="{11F8E404-1F42-4C0D-8B77-B566C7DB63AB}" type="presParOf" srcId="{03954730-BF6F-418A-8FF3-035E83C2C944}" destId="{5D7D35A1-6DE9-4648-8A56-FB2E575CA6E5}" srcOrd="5" destOrd="0" presId="urn:microsoft.com/office/officeart/2005/8/layout/radial1"/>
    <dgm:cxn modelId="{99C2D009-1A57-4511-ABCE-DD401F77CDD3}" type="presParOf" srcId="{5D7D35A1-6DE9-4648-8A56-FB2E575CA6E5}" destId="{71828D37-5FB9-435F-ABDE-357552752D15}" srcOrd="0" destOrd="0" presId="urn:microsoft.com/office/officeart/2005/8/layout/radial1"/>
    <dgm:cxn modelId="{76CCB966-C6F3-493A-893D-E3C387CF369A}" type="presParOf" srcId="{03954730-BF6F-418A-8FF3-035E83C2C944}" destId="{B534BAA5-8C79-4C5E-9CAD-543100DE522C}" srcOrd="6" destOrd="0" presId="urn:microsoft.com/office/officeart/2005/8/layout/radial1"/>
    <dgm:cxn modelId="{D960515D-48FE-4A88-9FF0-DEADD548C533}" type="presParOf" srcId="{03954730-BF6F-418A-8FF3-035E83C2C944}" destId="{42774FFE-E611-46EA-8BBC-C6ACB0297F90}" srcOrd="7" destOrd="0" presId="urn:microsoft.com/office/officeart/2005/8/layout/radial1"/>
    <dgm:cxn modelId="{A18E1C5D-2024-42E8-9735-47FA759A3EDC}" type="presParOf" srcId="{42774FFE-E611-46EA-8BBC-C6ACB0297F90}" destId="{A6ABE6D2-6888-4A9B-AF9E-A60B6FBFE6A8}" srcOrd="0" destOrd="0" presId="urn:microsoft.com/office/officeart/2005/8/layout/radial1"/>
    <dgm:cxn modelId="{BB774997-305E-4F1B-B621-EDAFD2B96759}" type="presParOf" srcId="{03954730-BF6F-418A-8FF3-035E83C2C944}" destId="{CB69046D-2E85-4FE1-94FD-882D140B5E5D}" srcOrd="8" destOrd="0" presId="urn:microsoft.com/office/officeart/2005/8/layout/radial1"/>
    <dgm:cxn modelId="{3810ABF6-1F19-4561-85D8-E381A038A459}" type="presParOf" srcId="{03954730-BF6F-418A-8FF3-035E83C2C944}" destId="{43B2FE2C-B29E-4472-B7B4-A2000E903E7C}" srcOrd="9" destOrd="0" presId="urn:microsoft.com/office/officeart/2005/8/layout/radial1"/>
    <dgm:cxn modelId="{F6E8C498-08B5-4B40-BFBC-651F499F8825}" type="presParOf" srcId="{43B2FE2C-B29E-4472-B7B4-A2000E903E7C}" destId="{00410CBD-E55D-42C5-8133-99DE7BB55A9F}" srcOrd="0" destOrd="0" presId="urn:microsoft.com/office/officeart/2005/8/layout/radial1"/>
    <dgm:cxn modelId="{4E1319A4-C0B0-4DC5-8EF9-BD3EE7A9B23B}" type="presParOf" srcId="{03954730-BF6F-418A-8FF3-035E83C2C944}" destId="{8F4E687B-1A2E-41D2-ABA6-A3F9DEB4ECC2}" srcOrd="10" destOrd="0" presId="urn:microsoft.com/office/officeart/2005/8/layout/radial1"/>
    <dgm:cxn modelId="{A01A44B0-D43D-4598-B4EA-13E8BE2CA1D4}" type="presParOf" srcId="{03954730-BF6F-418A-8FF3-035E83C2C944}" destId="{BC69272F-64E9-4CDA-ACCA-5AC5FFD7DB8A}" srcOrd="11" destOrd="0" presId="urn:microsoft.com/office/officeart/2005/8/layout/radial1"/>
    <dgm:cxn modelId="{772D5BDF-22B9-418E-B256-AADDEA709C87}" type="presParOf" srcId="{BC69272F-64E9-4CDA-ACCA-5AC5FFD7DB8A}" destId="{FE72E7C5-2308-4D23-A7E9-F41237C6073B}" srcOrd="0" destOrd="0" presId="urn:microsoft.com/office/officeart/2005/8/layout/radial1"/>
    <dgm:cxn modelId="{E4C3B435-448D-4D43-99FC-ACED9C27822E}" type="presParOf" srcId="{03954730-BF6F-418A-8FF3-035E83C2C944}" destId="{B59AFE68-1939-4A42-B2F4-AF04439D53A6}"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31D3D-D915-4564-B4BF-B818F0161C13}" type="datetimeFigureOut">
              <a:rPr lang="en-IN" smtClean="0"/>
              <a:pPr/>
              <a:t>07-01-2021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012B-E2EF-4353-A8C6-8FFE2C3AB676}" type="slidenum">
              <a:rPr lang="en-IN" smtClean="0"/>
              <a:pPr/>
              <a:t>‹#›</a:t>
            </a:fld>
            <a:endParaRPr lang="en-IN"/>
          </a:p>
        </p:txBody>
      </p:sp>
    </p:spTree>
    <p:extLst>
      <p:ext uri="{BB962C8B-B14F-4D97-AF65-F5344CB8AC3E}">
        <p14:creationId xmlns:p14="http://schemas.microsoft.com/office/powerpoint/2010/main" val="282769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D281ED-BB78-433B-8F48-9AB7AF17A22F}" type="slidenum">
              <a:rPr lang="en-US"/>
              <a:pPr/>
              <a:t>24</a:t>
            </a:fld>
            <a:endParaRPr lang="en-US"/>
          </a:p>
        </p:txBody>
      </p:sp>
      <p:sp>
        <p:nvSpPr>
          <p:cNvPr id="1435650" name="Slide Image Placeholder 1"/>
          <p:cNvSpPr>
            <a:spLocks noGrp="1" noRot="1" noChangeAspect="1" noTextEdit="1"/>
          </p:cNvSpPr>
          <p:nvPr>
            <p:ph type="sldImg"/>
          </p:nvPr>
        </p:nvSpPr>
        <p:spPr>
          <a:ln/>
        </p:spPr>
      </p:sp>
      <p:sp>
        <p:nvSpPr>
          <p:cNvPr id="1435651" name="Notes Placeholder 2"/>
          <p:cNvSpPr>
            <a:spLocks noGrp="1"/>
          </p:cNvSpPr>
          <p:nvPr>
            <p:ph type="body" idx="1"/>
          </p:nvPr>
        </p:nvSpPr>
        <p:spPr/>
        <p:txBody>
          <a:bodyPr/>
          <a:lstStyle/>
          <a:p>
            <a:endParaRPr lang="en-US"/>
          </a:p>
        </p:txBody>
      </p:sp>
      <p:sp>
        <p:nvSpPr>
          <p:cNvPr id="1435652" name="Slide Number Placeholder 3"/>
          <p:cNvSpPr txBox="1">
            <a:spLocks noGrp="1"/>
          </p:cNvSpPr>
          <p:nvPr/>
        </p:nvSpPr>
        <p:spPr bwMode="auto">
          <a:xfrm>
            <a:off x="3886200" y="8740775"/>
            <a:ext cx="2971800" cy="458788"/>
          </a:xfrm>
          <a:prstGeom prst="rect">
            <a:avLst/>
          </a:prstGeom>
          <a:noFill/>
          <a:ln w="9525">
            <a:noFill/>
            <a:miter lim="800000"/>
            <a:headEnd/>
            <a:tailEnd/>
          </a:ln>
        </p:spPr>
        <p:txBody>
          <a:bodyPr lIns="90028" tIns="45015" rIns="90028" bIns="45015" anchor="b"/>
          <a:lstStyle/>
          <a:p>
            <a:pPr algn="r" defTabSz="900113"/>
            <a:fld id="{D1A7A93A-28A6-4038-BB35-C0788A816F41}" type="slidenum">
              <a:rPr lang="en-US" sz="1200">
                <a:latin typeface="Times New Roman" pitchFamily="18" charset="0"/>
              </a:rPr>
              <a:pPr algn="r" defTabSz="900113"/>
              <a:t>24</a:t>
            </a:fld>
            <a:endParaRPr lang="en-US" sz="1200">
              <a:latin typeface="Times New Roman" pitchFamily="18" charset="0"/>
            </a:endParaRPr>
          </a:p>
        </p:txBody>
      </p:sp>
    </p:spTree>
    <p:extLst>
      <p:ext uri="{BB962C8B-B14F-4D97-AF65-F5344CB8AC3E}">
        <p14:creationId xmlns:p14="http://schemas.microsoft.com/office/powerpoint/2010/main" val="349257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24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E957B5-8A3A-47F5-8760-77D3AAC4178F}" type="datetimeFigureOut">
              <a:rPr lang="en-US" smtClean="0"/>
              <a:pPr/>
              <a:t>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a:p>
        </p:txBody>
      </p:sp>
      <p:pic>
        <p:nvPicPr>
          <p:cNvPr id="7" name="Picture 2" descr="D:\Work\Life\Logo Change campaign\Stationaries with new logo\03 02 15\logo\FG_LOGO-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3" cstate="print"/>
          <a:srcRect r="21050"/>
          <a:stretch/>
        </p:blipFill>
        <p:spPr>
          <a:xfrm>
            <a:off x="0" y="0"/>
            <a:ext cx="200533" cy="6858000"/>
          </a:xfrm>
          <a:prstGeom prst="rect">
            <a:avLst/>
          </a:prstGeom>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7E957B5-8A3A-47F5-8760-77D3AAC4178F}" type="datetimeFigureOut">
              <a:rPr lang="en-US" smtClean="0"/>
              <a:pPr/>
              <a:t>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a:p>
        </p:txBody>
      </p:sp>
      <p:pic>
        <p:nvPicPr>
          <p:cNvPr id="7" name="Picture 6"/>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8"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userDrawn="1">
            <p:ph type="ctrTitle"/>
          </p:nvPr>
        </p:nvSpPr>
        <p:spPr>
          <a:xfrm>
            <a:off x="347300" y="442999"/>
            <a:ext cx="8386686" cy="523081"/>
          </a:xfrm>
          <a:prstGeom prst="rect">
            <a:avLst/>
          </a:prstGeom>
        </p:spPr>
        <p:txBody>
          <a:bodyPr/>
          <a:lstStyle>
            <a:lvl1pPr>
              <a:defRPr sz="2400">
                <a:latin typeface="Arial" pitchFamily="34" charset="0"/>
                <a:cs typeface="Arial" pitchFamily="34" charset="0"/>
              </a:defRPr>
            </a:lvl1pPr>
          </a:lstStyle>
          <a:p>
            <a:r>
              <a:rPr lang="en-US" dirty="0" smtClean="0"/>
              <a:t>Presentation Template</a:t>
            </a:r>
            <a:endParaRPr lang="en-US" dirty="0"/>
          </a:p>
        </p:txBody>
      </p:sp>
      <p:sp>
        <p:nvSpPr>
          <p:cNvPr id="10" name="Text Placeholder 3"/>
          <p:cNvSpPr>
            <a:spLocks noGrp="1"/>
          </p:cNvSpPr>
          <p:nvPr userDrawn="1">
            <p:ph type="body" sz="quarter" idx="14"/>
          </p:nvPr>
        </p:nvSpPr>
        <p:spPr>
          <a:xfrm>
            <a:off x="347663" y="1714971"/>
            <a:ext cx="8391525" cy="4378325"/>
          </a:xfrm>
          <a:prstGeom prst="rect">
            <a:avLst/>
          </a:prstGeom>
        </p:spPr>
        <p:txBody>
          <a:bodyPr/>
          <a:lstStyle>
            <a:lvl1pPr>
              <a:defRPr sz="2000">
                <a:latin typeface="Arial" pitchFamily="34" charset="0"/>
                <a:cs typeface="Arial" pitchFamily="34" charset="0"/>
              </a:defRPr>
            </a:lvl1pPr>
          </a:lstStyle>
          <a:p>
            <a:r>
              <a:rPr lang="en-US" dirty="0" smtClean="0"/>
              <a:t>For content use Arial as the default font</a:t>
            </a: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7E957B5-8A3A-47F5-8760-77D3AAC4178F}" type="datetimeFigureOut">
              <a:rPr lang="en-US" smtClean="0"/>
              <a:pPr/>
              <a:t>1/7/2021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dirty="0"/>
          </a:p>
        </p:txBody>
      </p:sp>
      <p:pic>
        <p:nvPicPr>
          <p:cNvPr id="8" name="Picture 7"/>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9"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a:p>
        </p:txBody>
      </p:sp>
      <p:sp>
        <p:nvSpPr>
          <p:cNvPr id="6" name="Slide Number Placeholder 5"/>
          <p:cNvSpPr txBox="1">
            <a:spLocks/>
          </p:cNvSpPr>
          <p:nvPr userDrawn="1"/>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38B03D-AA46-4488-AA60-356E4430B461}"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7" name="Picture 6"/>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8"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57200" y="6356350"/>
            <a:ext cx="2133600" cy="365125"/>
          </a:xfrm>
          <a:prstGeom prst="rect">
            <a:avLst/>
          </a:prstGeom>
        </p:spPr>
        <p:txBody>
          <a:bodyPr/>
          <a:lstStyle/>
          <a:p>
            <a:fld id="{B7E957B5-8A3A-47F5-8760-77D3AAC4178F}" type="datetimeFigureOut">
              <a:rPr lang="en-US" smtClean="0"/>
              <a:pPr/>
              <a:t>1/7/2021</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57200" y="6356350"/>
            <a:ext cx="2133600" cy="365125"/>
          </a:xfrm>
          <a:prstGeom prst="rect">
            <a:avLst/>
          </a:prstGeom>
        </p:spPr>
        <p:txBody>
          <a:bodyPr/>
          <a:lstStyle/>
          <a:p>
            <a:fld id="{B7E957B5-8A3A-47F5-8760-77D3AAC4178F}" type="datetimeFigureOut">
              <a:rPr lang="en-US" smtClean="0"/>
              <a:pPr/>
              <a:t>1/7/2021</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fld id="{FC38B03D-AA46-4488-AA60-356E4430B461}" type="slidenum">
              <a:rPr lang="en-US" smtClean="0"/>
              <a:pPr/>
              <a:t>‹#›</a:t>
            </a:fld>
            <a:endParaRPr lang="en-US"/>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6324600"/>
            <a:ext cx="1872208" cy="395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Thanks</a:t>
            </a:r>
            <a:endParaRPr lang="en-US" sz="3200" b="1" dirty="0">
              <a:solidFill>
                <a:schemeClr val="bg1"/>
              </a:solidFill>
              <a:latin typeface="Arial" pitchFamily="34" charset="0"/>
              <a:cs typeface="Arial" pitchFamily="34" charset="0"/>
            </a:endParaRP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smtClean="0"/>
              <a:t>Name</a:t>
            </a:r>
          </a:p>
          <a:p>
            <a:pPr marL="0" lvl="0" indent="0" fontAlgn="base">
              <a:spcBef>
                <a:spcPct val="0"/>
              </a:spcBef>
              <a:spcAft>
                <a:spcPct val="0"/>
              </a:spcAft>
              <a:buNone/>
            </a:pPr>
            <a:r>
              <a:rPr lang="en-US" sz="1600" b="0" dirty="0" smtClean="0">
                <a:solidFill>
                  <a:schemeClr val="bg1"/>
                </a:solidFill>
              </a:rPr>
              <a:t>Email address</a:t>
            </a:r>
          </a:p>
          <a:p>
            <a:pPr marL="0" lvl="0" indent="0" fontAlgn="base">
              <a:spcBef>
                <a:spcPct val="0"/>
              </a:spcBef>
              <a:spcAft>
                <a:spcPct val="0"/>
              </a:spcAft>
              <a:buNone/>
            </a:pPr>
            <a:r>
              <a:rPr lang="en-US" sz="1600" b="0" dirty="0" smtClean="0">
                <a:solidFill>
                  <a:schemeClr val="bg1"/>
                </a:solidFill>
              </a:rPr>
              <a:t>Contact</a:t>
            </a:r>
            <a:r>
              <a:rPr lang="en-US" sz="1600" b="0" baseline="0" dirty="0" smtClean="0">
                <a:solidFill>
                  <a:schemeClr val="bg1"/>
                </a:solidFill>
              </a:rPr>
              <a:t> Information</a:t>
            </a:r>
          </a:p>
          <a:p>
            <a:pPr marL="0" lvl="0" indent="0" fontAlgn="base">
              <a:spcBef>
                <a:spcPct val="0"/>
              </a:spcBef>
              <a:spcAft>
                <a:spcPct val="0"/>
              </a:spcAft>
              <a:buNone/>
            </a:pPr>
            <a:r>
              <a:rPr lang="en-US" sz="1600" b="0" baseline="0" dirty="0" smtClean="0">
                <a:solidFill>
                  <a:schemeClr val="bg1"/>
                </a:solidFill>
              </a:rPr>
              <a:t>www.futuregenerali.in</a:t>
            </a:r>
            <a:endParaRPr lang="en-US" sz="1600" b="0" dirty="0" smtClean="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
        <p:nvSpPr>
          <p:cNvPr id="14" name="Titolo 1"/>
          <p:cNvSpPr>
            <a:spLocks noGrp="1"/>
          </p:cNvSpPr>
          <p:nvPr>
            <p:ph type="ctrTitle" hasCustomPrompt="1"/>
          </p:nvPr>
        </p:nvSpPr>
        <p:spPr>
          <a:xfrm>
            <a:off x="347300" y="442999"/>
            <a:ext cx="8386686" cy="282129"/>
          </a:xfrm>
          <a:prstGeom prst="rect">
            <a:avLst/>
          </a:prstGeom>
        </p:spPr>
        <p:txBody>
          <a:bodyPr>
            <a:spAutoFit/>
          </a:bodyPr>
          <a:lstStyle>
            <a:lvl1pPr>
              <a:lnSpc>
                <a:spcPts val="2200"/>
              </a:lnSpc>
              <a:defRPr sz="2000" b="0" i="0" baseline="0">
                <a:solidFill>
                  <a:schemeClr val="tx2"/>
                </a:solidFill>
              </a:defRPr>
            </a:lvl1pPr>
          </a:lstStyle>
          <a:p>
            <a:r>
              <a:rPr lang="it-IT" dirty="0" smtClean="0"/>
              <a:t>Slide Title</a:t>
            </a:r>
            <a:endParaRPr lang="it-IT" dirty="0"/>
          </a:p>
        </p:txBody>
      </p:sp>
      <p:sp>
        <p:nvSpPr>
          <p:cNvPr id="15" name="Sottotitolo 2"/>
          <p:cNvSpPr>
            <a:spLocks noGrp="1"/>
          </p:cNvSpPr>
          <p:nvPr>
            <p:ph type="subTitle" idx="1" hasCustomPrompt="1"/>
          </p:nvPr>
        </p:nvSpPr>
        <p:spPr>
          <a:xfrm>
            <a:off x="347300" y="751762"/>
            <a:ext cx="8386686" cy="290712"/>
          </a:xfrm>
          <a:prstGeom prst="rect">
            <a:avLst/>
          </a:prstGeom>
        </p:spPr>
        <p:txBody>
          <a:bodyPr lIns="0" tIns="36000" rIns="0" bIns="36000">
            <a:sp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endParaRPr lang="it-IT" dirty="0"/>
          </a:p>
        </p:txBody>
      </p:sp>
      <p:sp>
        <p:nvSpPr>
          <p:cNvPr id="19" name="Segnaposto testo 18"/>
          <p:cNvSpPr>
            <a:spLocks noGrp="1"/>
          </p:cNvSpPr>
          <p:nvPr>
            <p:ph type="body" sz="quarter" idx="14"/>
          </p:nvPr>
        </p:nvSpPr>
        <p:spPr>
          <a:xfrm>
            <a:off x="347663" y="1682750"/>
            <a:ext cx="8391525" cy="4378325"/>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a:prstGeom prst="rect">
            <a:avLst/>
          </a:prstGeo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89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61" r:id="rId7"/>
    <p:sldLayoutId id="214748366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2.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in/imgres?imgurl=http://maps.locateindia.com/gifs/map-india.gif&amp;imgrefurl=http://indiainframe.blogspot.com/2008/07/indian-map.html&amp;usg=__URcKkZhnV0t1ebu6YIaKQQxZR60=&amp;h=468&amp;w=432&amp;sz=21&amp;hl=en&amp;start=3&amp;itbs=1&amp;tbnid=SoB7QPX8sK11kM:&amp;tbnh=128&amp;tbnw=118&amp;prev=/images?q=indian+map&amp;hl=en&amp;gbv=2&amp;tbs=isch: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in/imgres?imgurl=http://images.clipartof.com/small/11875-Hot-Flames-In-A-Fire-Clipart-Illustration.jpg&amp;imgrefurl=http://www.clipartof.com/details/clipart/11875.html&amp;usg=__dHPAE8QWLf4rxVvsciHKdTT0KB8=&amp;h=450&amp;w=299&amp;sz=56&amp;hl=en&amp;start=3&amp;itbs=1&amp;tbnid=r8ExqjJ3o8MO3M:&amp;tbnh=127&amp;tbnw=84&amp;prev=/images?q=fire+clipart&amp;hl=en&amp;gbv=2&amp;tbs=isch:1" TargetMode="External"/><Relationship Id="rId13" Type="http://schemas.openxmlformats.org/officeDocument/2006/relationships/image" Target="../media/image36.jpeg"/><Relationship Id="rId3" Type="http://schemas.openxmlformats.org/officeDocument/2006/relationships/diagramLayout" Target="../diagrams/layout1.xml"/><Relationship Id="rId7" Type="http://schemas.openxmlformats.org/officeDocument/2006/relationships/image" Target="../media/image32.jpeg"/><Relationship Id="rId12" Type="http://schemas.openxmlformats.org/officeDocument/2006/relationships/image" Target="../media/image3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4.jpeg"/><Relationship Id="rId5" Type="http://schemas.openxmlformats.org/officeDocument/2006/relationships/diagramColors" Target="../diagrams/colors1.xml"/><Relationship Id="rId10" Type="http://schemas.openxmlformats.org/officeDocument/2006/relationships/hyperlink" Target="http://www.google.co.in/imgres?imgurl=http://images.clipartof.com/small/11937-Striking-Lightning-Bolt-Clipart-Illustration.jpg&amp;imgrefurl=http://www.clipartof.com/details/clipart/11937.html&amp;usg=__pIQqp7u1S8c-8Vu-cIqp23jOBs4=&amp;h=450&amp;w=382&amp;sz=54&amp;hl=en&amp;start=1&amp;itbs=1&amp;tbnid=BkqFli1ZIgiNjM:&amp;tbnh=127&amp;tbnw=108&amp;prev=/images?q=lightning+clipart&amp;hl=en&amp;gbv=2&amp;tbs=isch:1" TargetMode="External"/><Relationship Id="rId4" Type="http://schemas.openxmlformats.org/officeDocument/2006/relationships/diagramQuickStyle" Target="../diagrams/quickStyle1.xml"/><Relationship Id="rId9" Type="http://schemas.openxmlformats.org/officeDocument/2006/relationships/image" Target="../media/image33.jpeg"/><Relationship Id="rId1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n/imgres?imgurl=http://www.zlg.ro/en/container.jpg&amp;imgrefurl=http://www.searchthing.com/texis/open/images?start=16&amp;page=2&amp;q=Container&amp;usg=__OjPPGrS0vdj0gIRwhNPwmvRex5Q=&amp;h=2466&amp;w=3371&amp;sz=481&amp;hl=en&amp;start=6&amp;um=1&amp;itbs=1&amp;tbnid=uZ7HPwL9vlHDDM:&amp;tbnh=110&amp;tbnw=150&amp;prev=/images?q=container+terminal+clip+art&amp;um=1&amp;hl=en&amp;tbs=isch:1"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in/imgres?imgurl=http://www.clipartguide.com/_named_clipart_images/0511-1001-1605-1439_Drilling_Platform_on_an_Offshore_Oil_Well_clipart_image.jpg&amp;imgrefurl=http://www.clipartguide.com/_pages/0511-1001-1605-1439.html&amp;usg=__iujmscgkaz6kL7e0MPwByK66zsk=&amp;h=233&amp;w=350&amp;sz=30&amp;hl=en&amp;start=2&amp;um=1&amp;itbs=1&amp;tbnid=75NIAzBQASSX5M:&amp;tbnh=80&amp;tbnw=120&amp;prev=/images?q=offshore+energy+clipart&amp;um=1&amp;hl=en&amp;tbs=isch: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madhusudan.lahoty@futuregenerali.i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219200"/>
            <a:ext cx="7772400" cy="1470025"/>
          </a:xfrm>
          <a:prstGeom prst="rect">
            <a:avLst/>
          </a:prstGeom>
        </p:spPr>
        <p:txBody>
          <a:bodyPr>
            <a:normAutofit/>
          </a:bodyPr>
          <a:lstStyle/>
          <a:p>
            <a:r>
              <a:rPr lang="en-US" sz="3300" b="1" dirty="0" smtClean="0">
                <a:effectLst/>
              </a:rPr>
              <a:t>MARINE CARGO INSURANCE</a:t>
            </a:r>
            <a:endParaRPr lang="en-US" sz="3300" b="1" dirty="0">
              <a:effectLst/>
            </a:endParaRPr>
          </a:p>
        </p:txBody>
      </p:sp>
      <p:pic>
        <p:nvPicPr>
          <p:cNvPr id="3" name="Picture 5" descr="ambient-umbrella"/>
          <p:cNvPicPr>
            <a:picLocks noChangeAspect="1" noChangeArrowheads="1"/>
          </p:cNvPicPr>
          <p:nvPr/>
        </p:nvPicPr>
        <p:blipFill>
          <a:blip r:embed="rId2" cstate="print"/>
          <a:srcRect/>
          <a:stretch>
            <a:fillRect/>
          </a:stretch>
        </p:blipFill>
        <p:spPr bwMode="auto">
          <a:xfrm>
            <a:off x="2743200" y="2133600"/>
            <a:ext cx="4313237" cy="3662363"/>
          </a:xfrm>
          <a:prstGeom prst="rect">
            <a:avLst/>
          </a:prstGeom>
          <a:noFill/>
        </p:spPr>
      </p:pic>
      <p:pic>
        <p:nvPicPr>
          <p:cNvPr id="5" name="Picture 9" descr="Palletized"/>
          <p:cNvPicPr>
            <a:picLocks noChangeAspect="1" noChangeArrowheads="1"/>
          </p:cNvPicPr>
          <p:nvPr/>
        </p:nvPicPr>
        <p:blipFill>
          <a:blip r:embed="rId3" cstate="print"/>
          <a:srcRect l="4051" t="5119" r="4221"/>
          <a:stretch>
            <a:fillRect/>
          </a:stretch>
        </p:blipFill>
        <p:spPr bwMode="auto">
          <a:xfrm>
            <a:off x="3581400" y="4191000"/>
            <a:ext cx="2428875" cy="14271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ctrTitle"/>
          </p:nvPr>
        </p:nvSpPr>
        <p:spPr>
          <a:xfrm>
            <a:off x="304800" y="381000"/>
            <a:ext cx="8386686" cy="523081"/>
          </a:xfrm>
        </p:spPr>
        <p:txBody>
          <a:bodyPr/>
          <a:lstStyle/>
          <a:p>
            <a:pPr algn="l"/>
            <a:r>
              <a:rPr lang="en-US" sz="2000"/>
              <a:t>Types of Marine Policies</a:t>
            </a:r>
          </a:p>
        </p:txBody>
      </p:sp>
      <p:sp>
        <p:nvSpPr>
          <p:cNvPr id="1545220" name="Text Box 4"/>
          <p:cNvSpPr txBox="1">
            <a:spLocks noChangeArrowheads="1"/>
          </p:cNvSpPr>
          <p:nvPr/>
        </p:nvSpPr>
        <p:spPr bwMode="auto">
          <a:xfrm>
            <a:off x="3530600" y="1549400"/>
            <a:ext cx="2349500" cy="336550"/>
          </a:xfrm>
          <a:prstGeom prst="rect">
            <a:avLst/>
          </a:prstGeom>
          <a:solidFill>
            <a:srgbClr val="00004D"/>
          </a:solidFill>
          <a:ln w="9525">
            <a:noFill/>
            <a:miter lim="800000"/>
            <a:headEnd/>
            <a:tailEnd/>
          </a:ln>
          <a:effectLst/>
        </p:spPr>
        <p:txBody>
          <a:bodyPr>
            <a:spAutoFit/>
          </a:bodyPr>
          <a:lstStyle/>
          <a:p>
            <a:pPr algn="ctr">
              <a:spcBef>
                <a:spcPct val="50000"/>
              </a:spcBef>
            </a:pPr>
            <a:r>
              <a:rPr lang="en-US" sz="1600" b="1" dirty="0">
                <a:solidFill>
                  <a:schemeClr val="bg1"/>
                </a:solidFill>
              </a:rPr>
              <a:t>Cargo Insurance</a:t>
            </a:r>
          </a:p>
        </p:txBody>
      </p:sp>
      <p:sp>
        <p:nvSpPr>
          <p:cNvPr id="1545221" name="Text Box 5">
            <a:hlinkClick r:id="rId2" action="ppaction://hlinksldjump"/>
          </p:cNvPr>
          <p:cNvSpPr txBox="1">
            <a:spLocks noChangeArrowheads="1"/>
          </p:cNvSpPr>
          <p:nvPr/>
        </p:nvSpPr>
        <p:spPr bwMode="auto">
          <a:xfrm>
            <a:off x="901700" y="2362200"/>
            <a:ext cx="13081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Based on Voyage</a:t>
            </a:r>
          </a:p>
        </p:txBody>
      </p:sp>
      <p:sp>
        <p:nvSpPr>
          <p:cNvPr id="1545222" name="Text Box 6">
            <a:hlinkClick r:id="rId3" action="ppaction://hlinksldjump"/>
          </p:cNvPr>
          <p:cNvSpPr txBox="1">
            <a:spLocks noChangeArrowheads="1"/>
          </p:cNvSpPr>
          <p:nvPr/>
        </p:nvSpPr>
        <p:spPr bwMode="auto">
          <a:xfrm>
            <a:off x="2921000" y="2336800"/>
            <a:ext cx="14605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dirty="0">
                <a:solidFill>
                  <a:srgbClr val="00004D"/>
                </a:solidFill>
              </a:rPr>
              <a:t>Based on type of trade</a:t>
            </a:r>
          </a:p>
        </p:txBody>
      </p:sp>
      <p:sp>
        <p:nvSpPr>
          <p:cNvPr id="1545225" name="Text Box 9"/>
          <p:cNvSpPr txBox="1">
            <a:spLocks noChangeArrowheads="1"/>
          </p:cNvSpPr>
          <p:nvPr/>
        </p:nvSpPr>
        <p:spPr bwMode="auto">
          <a:xfrm>
            <a:off x="1168400" y="3733800"/>
            <a:ext cx="13081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Single Transit</a:t>
            </a:r>
          </a:p>
        </p:txBody>
      </p:sp>
      <p:sp>
        <p:nvSpPr>
          <p:cNvPr id="1545226" name="Text Box 10"/>
          <p:cNvSpPr txBox="1">
            <a:spLocks noChangeArrowheads="1"/>
          </p:cNvSpPr>
          <p:nvPr/>
        </p:nvSpPr>
        <p:spPr bwMode="auto">
          <a:xfrm>
            <a:off x="1181100" y="4724400"/>
            <a:ext cx="13081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Open Policy</a:t>
            </a:r>
          </a:p>
        </p:txBody>
      </p:sp>
      <p:sp>
        <p:nvSpPr>
          <p:cNvPr id="1545227" name="Text Box 11"/>
          <p:cNvSpPr txBox="1">
            <a:spLocks noChangeArrowheads="1"/>
          </p:cNvSpPr>
          <p:nvPr/>
        </p:nvSpPr>
        <p:spPr bwMode="auto">
          <a:xfrm>
            <a:off x="3175000" y="3479800"/>
            <a:ext cx="1308100" cy="33655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Export</a:t>
            </a:r>
          </a:p>
        </p:txBody>
      </p:sp>
      <p:sp>
        <p:nvSpPr>
          <p:cNvPr id="1545228" name="Text Box 12"/>
          <p:cNvSpPr txBox="1">
            <a:spLocks noChangeArrowheads="1"/>
          </p:cNvSpPr>
          <p:nvPr/>
        </p:nvSpPr>
        <p:spPr bwMode="auto">
          <a:xfrm>
            <a:off x="3175000" y="4381500"/>
            <a:ext cx="1308100" cy="33655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Import</a:t>
            </a:r>
          </a:p>
        </p:txBody>
      </p:sp>
      <p:sp>
        <p:nvSpPr>
          <p:cNvPr id="1545229" name="Text Box 13"/>
          <p:cNvSpPr txBox="1">
            <a:spLocks noChangeArrowheads="1"/>
          </p:cNvSpPr>
          <p:nvPr/>
        </p:nvSpPr>
        <p:spPr bwMode="auto">
          <a:xfrm>
            <a:off x="3200400" y="5257800"/>
            <a:ext cx="1308100" cy="33655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Inland</a:t>
            </a:r>
          </a:p>
        </p:txBody>
      </p:sp>
      <p:sp>
        <p:nvSpPr>
          <p:cNvPr id="1545230" name="Line 14"/>
          <p:cNvSpPr>
            <a:spLocks noChangeShapeType="1"/>
          </p:cNvSpPr>
          <p:nvPr/>
        </p:nvSpPr>
        <p:spPr bwMode="auto">
          <a:xfrm>
            <a:off x="901700" y="2933700"/>
            <a:ext cx="0" cy="2095500"/>
          </a:xfrm>
          <a:prstGeom prst="line">
            <a:avLst/>
          </a:prstGeom>
          <a:noFill/>
          <a:ln w="9525">
            <a:solidFill>
              <a:schemeClr val="tx1"/>
            </a:solidFill>
            <a:round/>
            <a:headEnd/>
            <a:tailEnd/>
          </a:ln>
          <a:effectLst/>
        </p:spPr>
        <p:txBody>
          <a:bodyPr anchor="ctr"/>
          <a:lstStyle/>
          <a:p>
            <a:endParaRPr lang="en-IN"/>
          </a:p>
        </p:txBody>
      </p:sp>
      <p:sp>
        <p:nvSpPr>
          <p:cNvPr id="1545231" name="Line 15"/>
          <p:cNvSpPr>
            <a:spLocks noChangeShapeType="1"/>
          </p:cNvSpPr>
          <p:nvPr/>
        </p:nvSpPr>
        <p:spPr bwMode="auto">
          <a:xfrm flipH="1">
            <a:off x="901700" y="5029200"/>
            <a:ext cx="266700" cy="0"/>
          </a:xfrm>
          <a:prstGeom prst="line">
            <a:avLst/>
          </a:prstGeom>
          <a:noFill/>
          <a:ln w="9525">
            <a:solidFill>
              <a:schemeClr val="tx1"/>
            </a:solidFill>
            <a:round/>
            <a:headEnd/>
            <a:tailEnd/>
          </a:ln>
          <a:effectLst/>
        </p:spPr>
        <p:txBody>
          <a:bodyPr anchor="ctr"/>
          <a:lstStyle/>
          <a:p>
            <a:endParaRPr lang="en-IN"/>
          </a:p>
        </p:txBody>
      </p:sp>
      <p:sp>
        <p:nvSpPr>
          <p:cNvPr id="1545232" name="Line 16"/>
          <p:cNvSpPr>
            <a:spLocks noChangeShapeType="1"/>
          </p:cNvSpPr>
          <p:nvPr/>
        </p:nvSpPr>
        <p:spPr bwMode="auto">
          <a:xfrm flipH="1">
            <a:off x="901700" y="4051300"/>
            <a:ext cx="266700" cy="0"/>
          </a:xfrm>
          <a:prstGeom prst="line">
            <a:avLst/>
          </a:prstGeom>
          <a:noFill/>
          <a:ln w="9525">
            <a:solidFill>
              <a:schemeClr val="tx1"/>
            </a:solidFill>
            <a:round/>
            <a:headEnd/>
            <a:tailEnd/>
          </a:ln>
          <a:effectLst/>
        </p:spPr>
        <p:txBody>
          <a:bodyPr anchor="ctr"/>
          <a:lstStyle/>
          <a:p>
            <a:endParaRPr lang="en-IN"/>
          </a:p>
        </p:txBody>
      </p:sp>
      <p:sp>
        <p:nvSpPr>
          <p:cNvPr id="1545241" name="Line 25"/>
          <p:cNvSpPr>
            <a:spLocks noChangeShapeType="1"/>
          </p:cNvSpPr>
          <p:nvPr/>
        </p:nvSpPr>
        <p:spPr bwMode="auto">
          <a:xfrm flipV="1">
            <a:off x="2908300" y="5410200"/>
            <a:ext cx="304800" cy="0"/>
          </a:xfrm>
          <a:prstGeom prst="line">
            <a:avLst/>
          </a:prstGeom>
          <a:noFill/>
          <a:ln w="3175">
            <a:solidFill>
              <a:schemeClr val="tx1"/>
            </a:solidFill>
            <a:round/>
            <a:headEnd/>
            <a:tailEnd/>
          </a:ln>
          <a:effectLst/>
        </p:spPr>
        <p:txBody>
          <a:bodyPr anchor="ctr"/>
          <a:lstStyle/>
          <a:p>
            <a:endParaRPr lang="en-IN"/>
          </a:p>
        </p:txBody>
      </p:sp>
      <p:sp>
        <p:nvSpPr>
          <p:cNvPr id="1545242" name="Line 26"/>
          <p:cNvSpPr>
            <a:spLocks noChangeShapeType="1"/>
          </p:cNvSpPr>
          <p:nvPr/>
        </p:nvSpPr>
        <p:spPr bwMode="auto">
          <a:xfrm>
            <a:off x="2921000" y="3644900"/>
            <a:ext cx="241300" cy="0"/>
          </a:xfrm>
          <a:prstGeom prst="line">
            <a:avLst/>
          </a:prstGeom>
          <a:noFill/>
          <a:ln w="9525">
            <a:solidFill>
              <a:schemeClr val="tx1"/>
            </a:solidFill>
            <a:round/>
            <a:headEnd/>
            <a:tailEnd/>
          </a:ln>
          <a:effectLst/>
        </p:spPr>
        <p:txBody>
          <a:bodyPr anchor="ctr"/>
          <a:lstStyle/>
          <a:p>
            <a:endParaRPr lang="en-IN"/>
          </a:p>
        </p:txBody>
      </p:sp>
      <p:sp>
        <p:nvSpPr>
          <p:cNvPr id="1545243" name="Line 27"/>
          <p:cNvSpPr>
            <a:spLocks noChangeShapeType="1"/>
          </p:cNvSpPr>
          <p:nvPr/>
        </p:nvSpPr>
        <p:spPr bwMode="auto">
          <a:xfrm>
            <a:off x="2476500" y="4038600"/>
            <a:ext cx="419100" cy="0"/>
          </a:xfrm>
          <a:prstGeom prst="line">
            <a:avLst/>
          </a:prstGeom>
          <a:noFill/>
          <a:ln w="9525">
            <a:solidFill>
              <a:schemeClr val="tx1"/>
            </a:solidFill>
            <a:prstDash val="dashDot"/>
            <a:round/>
            <a:headEnd/>
            <a:tailEnd/>
          </a:ln>
          <a:effectLst/>
        </p:spPr>
        <p:txBody>
          <a:bodyPr anchor="ctr"/>
          <a:lstStyle/>
          <a:p>
            <a:endParaRPr lang="en-IN"/>
          </a:p>
        </p:txBody>
      </p:sp>
      <p:sp>
        <p:nvSpPr>
          <p:cNvPr id="1545244" name="Line 28"/>
          <p:cNvSpPr>
            <a:spLocks noChangeShapeType="1"/>
          </p:cNvSpPr>
          <p:nvPr/>
        </p:nvSpPr>
        <p:spPr bwMode="auto">
          <a:xfrm flipV="1">
            <a:off x="2476500" y="4991100"/>
            <a:ext cx="431800" cy="12700"/>
          </a:xfrm>
          <a:prstGeom prst="line">
            <a:avLst/>
          </a:prstGeom>
          <a:noFill/>
          <a:ln w="9525">
            <a:solidFill>
              <a:schemeClr val="tx1"/>
            </a:solidFill>
            <a:prstDash val="dashDot"/>
            <a:round/>
            <a:headEnd/>
            <a:tailEnd/>
          </a:ln>
          <a:effectLst/>
        </p:spPr>
        <p:txBody>
          <a:bodyPr anchor="ctr"/>
          <a:lstStyle/>
          <a:p>
            <a:endParaRPr lang="en-IN"/>
          </a:p>
        </p:txBody>
      </p:sp>
      <p:sp>
        <p:nvSpPr>
          <p:cNvPr id="1545245" name="Line 29"/>
          <p:cNvSpPr>
            <a:spLocks noChangeShapeType="1"/>
          </p:cNvSpPr>
          <p:nvPr/>
        </p:nvSpPr>
        <p:spPr bwMode="auto">
          <a:xfrm>
            <a:off x="2933700" y="4546600"/>
            <a:ext cx="266700" cy="12700"/>
          </a:xfrm>
          <a:prstGeom prst="line">
            <a:avLst/>
          </a:prstGeom>
          <a:noFill/>
          <a:ln w="9525">
            <a:solidFill>
              <a:schemeClr val="tx1"/>
            </a:solidFill>
            <a:round/>
            <a:headEnd/>
            <a:tailEnd/>
          </a:ln>
          <a:effectLst/>
        </p:spPr>
        <p:txBody>
          <a:bodyPr anchor="ctr"/>
          <a:lstStyle/>
          <a:p>
            <a:endParaRPr lang="en-IN"/>
          </a:p>
        </p:txBody>
      </p:sp>
      <p:sp>
        <p:nvSpPr>
          <p:cNvPr id="1545246" name="Line 30"/>
          <p:cNvSpPr>
            <a:spLocks noChangeShapeType="1"/>
          </p:cNvSpPr>
          <p:nvPr/>
        </p:nvSpPr>
        <p:spPr bwMode="auto">
          <a:xfrm>
            <a:off x="2921000" y="2921000"/>
            <a:ext cx="0" cy="2489200"/>
          </a:xfrm>
          <a:prstGeom prst="line">
            <a:avLst/>
          </a:prstGeom>
          <a:noFill/>
          <a:ln w="9525">
            <a:solidFill>
              <a:schemeClr val="tx1"/>
            </a:solidFill>
            <a:round/>
            <a:headEnd/>
            <a:tailEnd/>
          </a:ln>
          <a:effectLst/>
        </p:spPr>
        <p:txBody>
          <a:bodyPr anchor="ctr"/>
          <a:lstStyle/>
          <a:p>
            <a:endParaRPr lang="en-IN"/>
          </a:p>
        </p:txBody>
      </p:sp>
      <p:sp>
        <p:nvSpPr>
          <p:cNvPr id="1545223" name="Text Box 7">
            <a:hlinkClick r:id="rId4" action="ppaction://hlinksldjump"/>
          </p:cNvPr>
          <p:cNvSpPr txBox="1">
            <a:spLocks noChangeArrowheads="1"/>
          </p:cNvSpPr>
          <p:nvPr/>
        </p:nvSpPr>
        <p:spPr bwMode="auto">
          <a:xfrm>
            <a:off x="6997700" y="2324100"/>
            <a:ext cx="13081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Based on Coverage</a:t>
            </a:r>
          </a:p>
        </p:txBody>
      </p:sp>
      <p:sp>
        <p:nvSpPr>
          <p:cNvPr id="1545247" name="Text Box 31"/>
          <p:cNvSpPr txBox="1">
            <a:spLocks noChangeArrowheads="1"/>
          </p:cNvSpPr>
          <p:nvPr/>
        </p:nvSpPr>
        <p:spPr bwMode="auto">
          <a:xfrm>
            <a:off x="7264400" y="3289300"/>
            <a:ext cx="1498600" cy="703263"/>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Named perils </a:t>
            </a:r>
          </a:p>
          <a:p>
            <a:pPr algn="ctr">
              <a:spcBef>
                <a:spcPct val="50000"/>
              </a:spcBef>
            </a:pPr>
            <a:r>
              <a:rPr lang="en-US" sz="1600" b="1">
                <a:solidFill>
                  <a:srgbClr val="00004D"/>
                </a:solidFill>
              </a:rPr>
              <a:t>(ICC B,ICC C)</a:t>
            </a:r>
          </a:p>
        </p:txBody>
      </p:sp>
      <p:sp>
        <p:nvSpPr>
          <p:cNvPr id="1545248" name="Text Box 32"/>
          <p:cNvSpPr txBox="1">
            <a:spLocks noChangeArrowheads="1"/>
          </p:cNvSpPr>
          <p:nvPr/>
        </p:nvSpPr>
        <p:spPr bwMode="auto">
          <a:xfrm>
            <a:off x="7289800" y="4241800"/>
            <a:ext cx="1549400" cy="82550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All Risk Policy (ICC A, ITC A)</a:t>
            </a:r>
          </a:p>
        </p:txBody>
      </p:sp>
      <p:sp>
        <p:nvSpPr>
          <p:cNvPr id="1545249" name="Line 33"/>
          <p:cNvSpPr>
            <a:spLocks noChangeShapeType="1"/>
          </p:cNvSpPr>
          <p:nvPr/>
        </p:nvSpPr>
        <p:spPr bwMode="auto">
          <a:xfrm>
            <a:off x="6997700" y="3619500"/>
            <a:ext cx="241300" cy="0"/>
          </a:xfrm>
          <a:prstGeom prst="line">
            <a:avLst/>
          </a:prstGeom>
          <a:noFill/>
          <a:ln w="9525">
            <a:solidFill>
              <a:schemeClr val="tx1"/>
            </a:solidFill>
            <a:round/>
            <a:headEnd/>
            <a:tailEnd/>
          </a:ln>
          <a:effectLst/>
        </p:spPr>
        <p:txBody>
          <a:bodyPr anchor="ctr"/>
          <a:lstStyle/>
          <a:p>
            <a:endParaRPr lang="en-IN"/>
          </a:p>
        </p:txBody>
      </p:sp>
      <p:sp>
        <p:nvSpPr>
          <p:cNvPr id="1545250" name="Line 34"/>
          <p:cNvSpPr>
            <a:spLocks noChangeShapeType="1"/>
          </p:cNvSpPr>
          <p:nvPr/>
        </p:nvSpPr>
        <p:spPr bwMode="auto">
          <a:xfrm>
            <a:off x="7010400" y="4648200"/>
            <a:ext cx="266700" cy="12700"/>
          </a:xfrm>
          <a:prstGeom prst="line">
            <a:avLst/>
          </a:prstGeom>
          <a:noFill/>
          <a:ln w="9525">
            <a:solidFill>
              <a:schemeClr val="tx1"/>
            </a:solidFill>
            <a:round/>
            <a:headEnd/>
            <a:tailEnd/>
          </a:ln>
          <a:effectLst/>
        </p:spPr>
        <p:txBody>
          <a:bodyPr anchor="ctr"/>
          <a:lstStyle/>
          <a:p>
            <a:endParaRPr lang="en-IN"/>
          </a:p>
        </p:txBody>
      </p:sp>
      <p:sp>
        <p:nvSpPr>
          <p:cNvPr id="1545251" name="Line 35"/>
          <p:cNvSpPr>
            <a:spLocks noChangeShapeType="1"/>
          </p:cNvSpPr>
          <p:nvPr/>
        </p:nvSpPr>
        <p:spPr bwMode="auto">
          <a:xfrm>
            <a:off x="6997700" y="2895600"/>
            <a:ext cx="12700" cy="1765300"/>
          </a:xfrm>
          <a:prstGeom prst="line">
            <a:avLst/>
          </a:prstGeom>
          <a:noFill/>
          <a:ln w="9525">
            <a:solidFill>
              <a:schemeClr val="tx1"/>
            </a:solidFill>
            <a:round/>
            <a:headEnd/>
            <a:tailEnd/>
          </a:ln>
          <a:effectLst/>
        </p:spPr>
        <p:txBody>
          <a:bodyPr anchor="ctr"/>
          <a:lstStyle/>
          <a:p>
            <a:endParaRPr lang="en-IN"/>
          </a:p>
        </p:txBody>
      </p:sp>
      <p:sp>
        <p:nvSpPr>
          <p:cNvPr id="1545252" name="Line 36"/>
          <p:cNvSpPr>
            <a:spLocks noChangeShapeType="1"/>
          </p:cNvSpPr>
          <p:nvPr/>
        </p:nvSpPr>
        <p:spPr bwMode="auto">
          <a:xfrm flipH="1">
            <a:off x="1549400" y="1892300"/>
            <a:ext cx="3098800" cy="469900"/>
          </a:xfrm>
          <a:prstGeom prst="line">
            <a:avLst/>
          </a:prstGeom>
          <a:noFill/>
          <a:ln w="9525">
            <a:solidFill>
              <a:schemeClr val="tx1"/>
            </a:solidFill>
            <a:round/>
            <a:headEnd/>
            <a:tailEnd type="triangle" w="med" len="med"/>
          </a:ln>
          <a:effectLst/>
        </p:spPr>
        <p:txBody>
          <a:bodyPr anchor="ctr"/>
          <a:lstStyle/>
          <a:p>
            <a:endParaRPr lang="en-IN"/>
          </a:p>
        </p:txBody>
      </p:sp>
      <p:sp>
        <p:nvSpPr>
          <p:cNvPr id="1545253" name="Line 37"/>
          <p:cNvSpPr>
            <a:spLocks noChangeShapeType="1"/>
          </p:cNvSpPr>
          <p:nvPr/>
        </p:nvSpPr>
        <p:spPr bwMode="auto">
          <a:xfrm flipH="1">
            <a:off x="3683000" y="1892300"/>
            <a:ext cx="977900" cy="444500"/>
          </a:xfrm>
          <a:prstGeom prst="line">
            <a:avLst/>
          </a:prstGeom>
          <a:noFill/>
          <a:ln w="9525">
            <a:solidFill>
              <a:schemeClr val="tx1"/>
            </a:solidFill>
            <a:round/>
            <a:headEnd/>
            <a:tailEnd type="triangle" w="med" len="med"/>
          </a:ln>
          <a:effectLst/>
        </p:spPr>
        <p:txBody>
          <a:bodyPr anchor="ctr"/>
          <a:lstStyle/>
          <a:p>
            <a:endParaRPr lang="en-IN"/>
          </a:p>
        </p:txBody>
      </p:sp>
      <p:sp>
        <p:nvSpPr>
          <p:cNvPr id="1545254" name="Line 38"/>
          <p:cNvSpPr>
            <a:spLocks noChangeShapeType="1"/>
          </p:cNvSpPr>
          <p:nvPr/>
        </p:nvSpPr>
        <p:spPr bwMode="auto">
          <a:xfrm>
            <a:off x="4673600" y="1892300"/>
            <a:ext cx="901700" cy="469900"/>
          </a:xfrm>
          <a:prstGeom prst="line">
            <a:avLst/>
          </a:prstGeom>
          <a:noFill/>
          <a:ln w="9525">
            <a:solidFill>
              <a:schemeClr val="tx1"/>
            </a:solidFill>
            <a:round/>
            <a:headEnd/>
            <a:tailEnd type="triangle" w="med" len="med"/>
          </a:ln>
          <a:effectLst/>
        </p:spPr>
        <p:txBody>
          <a:bodyPr anchor="ctr"/>
          <a:lstStyle/>
          <a:p>
            <a:endParaRPr lang="en-IN"/>
          </a:p>
        </p:txBody>
      </p:sp>
      <p:sp>
        <p:nvSpPr>
          <p:cNvPr id="1545255" name="Line 39"/>
          <p:cNvSpPr>
            <a:spLocks noChangeShapeType="1"/>
          </p:cNvSpPr>
          <p:nvPr/>
        </p:nvSpPr>
        <p:spPr bwMode="auto">
          <a:xfrm>
            <a:off x="4686300" y="1892300"/>
            <a:ext cx="2870200" cy="431800"/>
          </a:xfrm>
          <a:prstGeom prst="line">
            <a:avLst/>
          </a:prstGeom>
          <a:noFill/>
          <a:ln w="9525">
            <a:solidFill>
              <a:schemeClr val="tx1"/>
            </a:solidFill>
            <a:round/>
            <a:headEnd/>
            <a:tailEnd type="triangle" w="med" len="med"/>
          </a:ln>
          <a:effectLst/>
        </p:spPr>
        <p:txBody>
          <a:bodyPr anchor="ctr"/>
          <a:lstStyle/>
          <a:p>
            <a:endParaRPr lang="en-IN"/>
          </a:p>
        </p:txBody>
      </p:sp>
      <p:sp>
        <p:nvSpPr>
          <p:cNvPr id="1545224" name="Text Box 8">
            <a:hlinkClick r:id="rId5" action="ppaction://hlinksldjump"/>
          </p:cNvPr>
          <p:cNvSpPr txBox="1">
            <a:spLocks noChangeArrowheads="1"/>
          </p:cNvSpPr>
          <p:nvPr/>
        </p:nvSpPr>
        <p:spPr bwMode="auto">
          <a:xfrm>
            <a:off x="4889500" y="2362200"/>
            <a:ext cx="1308100" cy="33655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Others</a:t>
            </a:r>
          </a:p>
        </p:txBody>
      </p:sp>
      <p:sp>
        <p:nvSpPr>
          <p:cNvPr id="1545256" name="Text Box 40"/>
          <p:cNvSpPr txBox="1">
            <a:spLocks noChangeArrowheads="1"/>
          </p:cNvSpPr>
          <p:nvPr/>
        </p:nvSpPr>
        <p:spPr bwMode="auto">
          <a:xfrm>
            <a:off x="5168900" y="3086100"/>
            <a:ext cx="1498600" cy="581025"/>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Sales Turnover</a:t>
            </a:r>
          </a:p>
        </p:txBody>
      </p:sp>
      <p:sp>
        <p:nvSpPr>
          <p:cNvPr id="1545257" name="Text Box 41"/>
          <p:cNvSpPr txBox="1">
            <a:spLocks noChangeArrowheads="1"/>
          </p:cNvSpPr>
          <p:nvPr/>
        </p:nvSpPr>
        <p:spPr bwMode="auto">
          <a:xfrm>
            <a:off x="5194300" y="4038600"/>
            <a:ext cx="1549400" cy="825500"/>
          </a:xfrm>
          <a:prstGeom prst="rect">
            <a:avLst/>
          </a:prstGeom>
          <a:solidFill>
            <a:srgbClr val="C0C0C0"/>
          </a:solidFill>
          <a:ln w="9525">
            <a:noFill/>
            <a:miter lim="800000"/>
            <a:headEnd/>
            <a:tailEnd/>
          </a:ln>
          <a:effectLst/>
        </p:spPr>
        <p:txBody>
          <a:bodyPr>
            <a:spAutoFit/>
          </a:bodyPr>
          <a:lstStyle/>
          <a:p>
            <a:pPr algn="ctr">
              <a:spcBef>
                <a:spcPct val="50000"/>
              </a:spcBef>
            </a:pPr>
            <a:r>
              <a:rPr lang="en-US" sz="1600" b="1">
                <a:solidFill>
                  <a:srgbClr val="00004D"/>
                </a:solidFill>
              </a:rPr>
              <a:t>Project related marine policy</a:t>
            </a:r>
          </a:p>
        </p:txBody>
      </p:sp>
      <p:sp>
        <p:nvSpPr>
          <p:cNvPr id="1545258" name="Line 42"/>
          <p:cNvSpPr>
            <a:spLocks noChangeShapeType="1"/>
          </p:cNvSpPr>
          <p:nvPr/>
        </p:nvSpPr>
        <p:spPr bwMode="auto">
          <a:xfrm>
            <a:off x="4902200" y="3416300"/>
            <a:ext cx="241300" cy="0"/>
          </a:xfrm>
          <a:prstGeom prst="line">
            <a:avLst/>
          </a:prstGeom>
          <a:noFill/>
          <a:ln w="9525">
            <a:solidFill>
              <a:schemeClr val="tx1"/>
            </a:solidFill>
            <a:round/>
            <a:headEnd/>
            <a:tailEnd/>
          </a:ln>
          <a:effectLst/>
        </p:spPr>
        <p:txBody>
          <a:bodyPr anchor="ctr"/>
          <a:lstStyle/>
          <a:p>
            <a:endParaRPr lang="en-IN"/>
          </a:p>
        </p:txBody>
      </p:sp>
      <p:sp>
        <p:nvSpPr>
          <p:cNvPr id="1545259" name="Line 43"/>
          <p:cNvSpPr>
            <a:spLocks noChangeShapeType="1"/>
          </p:cNvSpPr>
          <p:nvPr/>
        </p:nvSpPr>
        <p:spPr bwMode="auto">
          <a:xfrm>
            <a:off x="4914900" y="4445000"/>
            <a:ext cx="266700" cy="12700"/>
          </a:xfrm>
          <a:prstGeom prst="line">
            <a:avLst/>
          </a:prstGeom>
          <a:noFill/>
          <a:ln w="9525">
            <a:solidFill>
              <a:schemeClr val="tx1"/>
            </a:solidFill>
            <a:round/>
            <a:headEnd/>
            <a:tailEnd/>
          </a:ln>
          <a:effectLst/>
        </p:spPr>
        <p:txBody>
          <a:bodyPr anchor="ctr"/>
          <a:lstStyle/>
          <a:p>
            <a:endParaRPr lang="en-IN"/>
          </a:p>
        </p:txBody>
      </p:sp>
      <p:sp>
        <p:nvSpPr>
          <p:cNvPr id="1545260" name="Line 44"/>
          <p:cNvSpPr>
            <a:spLocks noChangeShapeType="1"/>
          </p:cNvSpPr>
          <p:nvPr/>
        </p:nvSpPr>
        <p:spPr bwMode="auto">
          <a:xfrm>
            <a:off x="4902200" y="2692400"/>
            <a:ext cx="12700" cy="1765300"/>
          </a:xfrm>
          <a:prstGeom prst="line">
            <a:avLst/>
          </a:prstGeom>
          <a:noFill/>
          <a:ln w="9525">
            <a:solidFill>
              <a:schemeClr val="tx1"/>
            </a:solidFill>
            <a:round/>
            <a:headEnd/>
            <a:tailEnd/>
          </a:ln>
          <a:effectLst/>
        </p:spPr>
        <p:txBody>
          <a:bodyPr anchor="ctr"/>
          <a:lstStyle/>
          <a:p>
            <a:endParaRPr lang="en-IN"/>
          </a:p>
        </p:txBody>
      </p:sp>
      <p:sp>
        <p:nvSpPr>
          <p:cNvPr id="1545261" name="Text Box 45"/>
          <p:cNvSpPr txBox="1">
            <a:spLocks noChangeArrowheads="1"/>
          </p:cNvSpPr>
          <p:nvPr/>
        </p:nvSpPr>
        <p:spPr bwMode="auto">
          <a:xfrm>
            <a:off x="825500" y="5803900"/>
            <a:ext cx="4660900" cy="730250"/>
          </a:xfrm>
          <a:prstGeom prst="rect">
            <a:avLst/>
          </a:prstGeom>
          <a:solidFill>
            <a:srgbClr val="C0C0C0"/>
          </a:solidFill>
          <a:ln w="9525">
            <a:noFill/>
            <a:miter lim="800000"/>
            <a:headEnd/>
            <a:tailEnd/>
          </a:ln>
          <a:effectLst/>
        </p:spPr>
        <p:txBody>
          <a:bodyPr>
            <a:spAutoFit/>
          </a:bodyPr>
          <a:lstStyle/>
          <a:p>
            <a:pPr>
              <a:spcBef>
                <a:spcPct val="50000"/>
              </a:spcBef>
            </a:pPr>
            <a:r>
              <a:rPr lang="en-US" sz="1400">
                <a:solidFill>
                  <a:srgbClr val="00004D"/>
                </a:solidFill>
              </a:rPr>
              <a:t>Inland, Import and export policies can be further bifurcated as single transit and open policies for eg. Export Open Policy and Export Single Transit Policy</a:t>
            </a:r>
          </a:p>
        </p:txBody>
      </p:sp>
      <p:sp>
        <p:nvSpPr>
          <p:cNvPr id="1545264" name="Line 48"/>
          <p:cNvSpPr>
            <a:spLocks noChangeShapeType="1"/>
          </p:cNvSpPr>
          <p:nvPr/>
        </p:nvSpPr>
        <p:spPr bwMode="auto">
          <a:xfrm flipV="1">
            <a:off x="755652" y="2686047"/>
            <a:ext cx="173038" cy="174625"/>
          </a:xfrm>
          <a:prstGeom prst="line">
            <a:avLst/>
          </a:prstGeom>
          <a:noFill/>
          <a:ln w="38100" cmpd="dbl">
            <a:solidFill>
              <a:schemeClr val="tx1"/>
            </a:solidFill>
            <a:round/>
            <a:headEnd/>
            <a:tailEnd type="triangle" w="med" len="med"/>
          </a:ln>
          <a:effectLst/>
        </p:spPr>
        <p:txBody>
          <a:bodyPr anchor="ctr"/>
          <a:lstStyle/>
          <a:p>
            <a:endParaRPr lang="en-IN"/>
          </a:p>
        </p:txBody>
      </p:sp>
      <p:grpSp>
        <p:nvGrpSpPr>
          <p:cNvPr id="1545268" name="Group 52"/>
          <p:cNvGrpSpPr>
            <a:grpSpLocks/>
          </p:cNvGrpSpPr>
          <p:nvPr/>
        </p:nvGrpSpPr>
        <p:grpSpPr bwMode="auto">
          <a:xfrm>
            <a:off x="2403475" y="2581275"/>
            <a:ext cx="565150" cy="404813"/>
            <a:chOff x="230" y="1692"/>
            <a:chExt cx="356" cy="255"/>
          </a:xfrm>
        </p:grpSpPr>
        <p:sp>
          <p:nvSpPr>
            <p:cNvPr id="1545269" name="Line 53"/>
            <p:cNvSpPr>
              <a:spLocks noChangeShapeType="1"/>
            </p:cNvSpPr>
            <p:nvPr/>
          </p:nvSpPr>
          <p:spPr bwMode="auto">
            <a:xfrm flipV="1">
              <a:off x="476" y="1692"/>
              <a:ext cx="109" cy="110"/>
            </a:xfrm>
            <a:prstGeom prst="line">
              <a:avLst/>
            </a:prstGeom>
            <a:noFill/>
            <a:ln w="38100" cmpd="dbl">
              <a:solidFill>
                <a:schemeClr val="tx1"/>
              </a:solidFill>
              <a:round/>
              <a:headEnd/>
              <a:tailEnd type="triangle" w="med" len="med"/>
            </a:ln>
            <a:effectLst/>
          </p:spPr>
          <p:txBody>
            <a:bodyPr anchor="ctr"/>
            <a:lstStyle/>
            <a:p>
              <a:endParaRPr lang="en-IN"/>
            </a:p>
          </p:txBody>
        </p:sp>
        <p:sp>
          <p:nvSpPr>
            <p:cNvPr id="1545270" name="Text Box 54"/>
            <p:cNvSpPr txBox="1">
              <a:spLocks noChangeArrowheads="1"/>
            </p:cNvSpPr>
            <p:nvPr/>
          </p:nvSpPr>
          <p:spPr bwMode="auto">
            <a:xfrm>
              <a:off x="230" y="1774"/>
              <a:ext cx="356" cy="173"/>
            </a:xfrm>
            <a:prstGeom prst="rect">
              <a:avLst/>
            </a:prstGeom>
            <a:noFill/>
            <a:ln w="9525">
              <a:noFill/>
              <a:miter lim="800000"/>
              <a:headEnd/>
              <a:tailEnd/>
            </a:ln>
            <a:effectLst/>
          </p:spPr>
          <p:txBody>
            <a:bodyPr>
              <a:spAutoFit/>
            </a:bodyPr>
            <a:lstStyle/>
            <a:p>
              <a:pPr>
                <a:spcBef>
                  <a:spcPct val="50000"/>
                </a:spcBef>
              </a:pPr>
              <a:r>
                <a:rPr lang="en-US" sz="1200" dirty="0">
                  <a:solidFill>
                    <a:schemeClr val="bg2"/>
                  </a:solidFill>
                </a:rPr>
                <a:t>Click</a:t>
              </a:r>
            </a:p>
          </p:txBody>
        </p:sp>
      </p:grpSp>
      <p:grpSp>
        <p:nvGrpSpPr>
          <p:cNvPr id="1545271" name="Group 55"/>
          <p:cNvGrpSpPr>
            <a:grpSpLocks/>
          </p:cNvGrpSpPr>
          <p:nvPr/>
        </p:nvGrpSpPr>
        <p:grpSpPr bwMode="auto">
          <a:xfrm>
            <a:off x="4378325" y="2462213"/>
            <a:ext cx="565150" cy="404812"/>
            <a:chOff x="230" y="1692"/>
            <a:chExt cx="356" cy="255"/>
          </a:xfrm>
        </p:grpSpPr>
        <p:sp>
          <p:nvSpPr>
            <p:cNvPr id="1545272" name="Line 56"/>
            <p:cNvSpPr>
              <a:spLocks noChangeShapeType="1"/>
            </p:cNvSpPr>
            <p:nvPr/>
          </p:nvSpPr>
          <p:spPr bwMode="auto">
            <a:xfrm flipV="1">
              <a:off x="476" y="1692"/>
              <a:ext cx="109" cy="110"/>
            </a:xfrm>
            <a:prstGeom prst="line">
              <a:avLst/>
            </a:prstGeom>
            <a:noFill/>
            <a:ln w="38100" cmpd="dbl">
              <a:solidFill>
                <a:schemeClr val="tx1"/>
              </a:solidFill>
              <a:round/>
              <a:headEnd/>
              <a:tailEnd type="triangle" w="med" len="med"/>
            </a:ln>
            <a:effectLst/>
          </p:spPr>
          <p:txBody>
            <a:bodyPr anchor="ctr"/>
            <a:lstStyle/>
            <a:p>
              <a:endParaRPr lang="en-IN"/>
            </a:p>
          </p:txBody>
        </p:sp>
        <p:sp>
          <p:nvSpPr>
            <p:cNvPr id="1545273" name="Text Box 57"/>
            <p:cNvSpPr txBox="1">
              <a:spLocks noChangeArrowheads="1"/>
            </p:cNvSpPr>
            <p:nvPr/>
          </p:nvSpPr>
          <p:spPr bwMode="auto">
            <a:xfrm>
              <a:off x="230" y="1774"/>
              <a:ext cx="356" cy="173"/>
            </a:xfrm>
            <a:prstGeom prst="rect">
              <a:avLst/>
            </a:prstGeom>
            <a:noFill/>
            <a:ln w="9525">
              <a:noFill/>
              <a:miter lim="800000"/>
              <a:headEnd/>
              <a:tailEnd/>
            </a:ln>
            <a:effectLst/>
          </p:spPr>
          <p:txBody>
            <a:bodyPr>
              <a:spAutoFit/>
            </a:bodyPr>
            <a:lstStyle/>
            <a:p>
              <a:pPr>
                <a:spcBef>
                  <a:spcPct val="50000"/>
                </a:spcBef>
              </a:pPr>
              <a:r>
                <a:rPr lang="en-US" sz="1200">
                  <a:solidFill>
                    <a:schemeClr val="bg2"/>
                  </a:solidFill>
                </a:rPr>
                <a:t>Click</a:t>
              </a:r>
            </a:p>
          </p:txBody>
        </p:sp>
      </p:grpSp>
      <p:grpSp>
        <p:nvGrpSpPr>
          <p:cNvPr id="1545274" name="Group 58"/>
          <p:cNvGrpSpPr>
            <a:grpSpLocks/>
          </p:cNvGrpSpPr>
          <p:nvPr/>
        </p:nvGrpSpPr>
        <p:grpSpPr bwMode="auto">
          <a:xfrm>
            <a:off x="6488113" y="2528888"/>
            <a:ext cx="565150" cy="404812"/>
            <a:chOff x="230" y="1692"/>
            <a:chExt cx="356" cy="255"/>
          </a:xfrm>
        </p:grpSpPr>
        <p:sp>
          <p:nvSpPr>
            <p:cNvPr id="1545275" name="Line 59"/>
            <p:cNvSpPr>
              <a:spLocks noChangeShapeType="1"/>
            </p:cNvSpPr>
            <p:nvPr/>
          </p:nvSpPr>
          <p:spPr bwMode="auto">
            <a:xfrm flipV="1">
              <a:off x="476" y="1692"/>
              <a:ext cx="109" cy="110"/>
            </a:xfrm>
            <a:prstGeom prst="line">
              <a:avLst/>
            </a:prstGeom>
            <a:noFill/>
            <a:ln w="38100" cmpd="dbl">
              <a:solidFill>
                <a:schemeClr val="tx1"/>
              </a:solidFill>
              <a:round/>
              <a:headEnd/>
              <a:tailEnd type="triangle" w="med" len="med"/>
            </a:ln>
            <a:effectLst/>
          </p:spPr>
          <p:txBody>
            <a:bodyPr anchor="ctr"/>
            <a:lstStyle/>
            <a:p>
              <a:endParaRPr lang="en-IN"/>
            </a:p>
          </p:txBody>
        </p:sp>
        <p:sp>
          <p:nvSpPr>
            <p:cNvPr id="1545276" name="Text Box 60"/>
            <p:cNvSpPr txBox="1">
              <a:spLocks noChangeArrowheads="1"/>
            </p:cNvSpPr>
            <p:nvPr/>
          </p:nvSpPr>
          <p:spPr bwMode="auto">
            <a:xfrm>
              <a:off x="230" y="1774"/>
              <a:ext cx="356" cy="173"/>
            </a:xfrm>
            <a:prstGeom prst="rect">
              <a:avLst/>
            </a:prstGeom>
            <a:noFill/>
            <a:ln w="9525">
              <a:noFill/>
              <a:miter lim="800000"/>
              <a:headEnd/>
              <a:tailEnd/>
            </a:ln>
            <a:effectLst/>
          </p:spPr>
          <p:txBody>
            <a:bodyPr>
              <a:spAutoFit/>
            </a:bodyPr>
            <a:lstStyle/>
            <a:p>
              <a:pPr>
                <a:spcBef>
                  <a:spcPct val="50000"/>
                </a:spcBef>
              </a:pPr>
              <a:r>
                <a:rPr lang="en-US" sz="1200">
                  <a:solidFill>
                    <a:schemeClr val="bg2"/>
                  </a:solidFill>
                </a:rPr>
                <a:t>Click</a:t>
              </a:r>
            </a:p>
          </p:txBody>
        </p:sp>
      </p:grpSp>
      <p:sp>
        <p:nvSpPr>
          <p:cNvPr id="2" name="AutoShape 2" descr="CONTRACT માટે છબી પરિણામ"/>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ONTRACT માટે છબી પરિણામ"/>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85725"/>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45515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347300" y="391319"/>
            <a:ext cx="8386686" cy="523081"/>
          </a:xfrm>
        </p:spPr>
        <p:txBody>
          <a:bodyPr/>
          <a:lstStyle/>
          <a:p>
            <a:pPr algn="l"/>
            <a:r>
              <a:rPr lang="en-US" sz="2000" dirty="0"/>
              <a:t>Based on Voyage</a:t>
            </a:r>
          </a:p>
        </p:txBody>
      </p:sp>
      <p:sp>
        <p:nvSpPr>
          <p:cNvPr id="1599491" name="Rectangle 3"/>
          <p:cNvSpPr>
            <a:spLocks noGrp="1" noChangeArrowheads="1"/>
          </p:cNvSpPr>
          <p:nvPr>
            <p:ph type="body" idx="4294967295"/>
          </p:nvPr>
        </p:nvSpPr>
        <p:spPr>
          <a:xfrm>
            <a:off x="228600" y="1219200"/>
            <a:ext cx="8153400" cy="3962400"/>
          </a:xfrm>
          <a:prstGeom prst="rect">
            <a:avLst/>
          </a:prstGeom>
        </p:spPr>
        <p:txBody>
          <a:bodyPr/>
          <a:lstStyle/>
          <a:p>
            <a:pPr>
              <a:lnSpc>
                <a:spcPct val="150000"/>
              </a:lnSpc>
            </a:pPr>
            <a:r>
              <a:rPr lang="en-US" sz="1600" dirty="0" smtClean="0">
                <a:latin typeface="Arial" pitchFamily="34" charset="0"/>
                <a:cs typeface="Arial" pitchFamily="34" charset="0"/>
              </a:rPr>
              <a:t>Depending on the requirement of insured, he can take policy to cover specific transit or an annual policy. </a:t>
            </a:r>
          </a:p>
          <a:p>
            <a:pPr>
              <a:lnSpc>
                <a:spcPct val="150000"/>
              </a:lnSpc>
            </a:pPr>
            <a:r>
              <a:rPr lang="en-US" sz="1600" b="1" u="sng" dirty="0" smtClean="0">
                <a:latin typeface="Arial" pitchFamily="34" charset="0"/>
                <a:cs typeface="Arial" pitchFamily="34" charset="0"/>
              </a:rPr>
              <a:t>Single Transit Policy</a:t>
            </a:r>
          </a:p>
          <a:p>
            <a:pPr lvl="1">
              <a:lnSpc>
                <a:spcPct val="150000"/>
              </a:lnSpc>
            </a:pPr>
            <a:r>
              <a:rPr lang="en-US" sz="1600" dirty="0" smtClean="0">
                <a:latin typeface="Arial" pitchFamily="34" charset="0"/>
                <a:cs typeface="Arial" pitchFamily="34" charset="0"/>
              </a:rPr>
              <a:t>When insured needs insurance for a specific voyage or single transit, then single transit or specific transit policy is issued. </a:t>
            </a:r>
          </a:p>
          <a:p>
            <a:pPr lvl="1">
              <a:lnSpc>
                <a:spcPct val="150000"/>
              </a:lnSpc>
            </a:pPr>
            <a:r>
              <a:rPr lang="en-US" sz="1600" dirty="0" smtClean="0">
                <a:latin typeface="Arial" pitchFamily="34" charset="0"/>
                <a:cs typeface="Arial" pitchFamily="34" charset="0"/>
              </a:rPr>
              <a:t>This policy is useful for traders whose orders are inconsistent. Small size exporters also use single transit policies</a:t>
            </a:r>
          </a:p>
          <a:p>
            <a:pPr>
              <a:lnSpc>
                <a:spcPct val="150000"/>
              </a:lnSpc>
            </a:pPr>
            <a:r>
              <a:rPr lang="en-US" sz="1600" b="1" u="sng" dirty="0" smtClean="0">
                <a:latin typeface="Arial" pitchFamily="34" charset="0"/>
                <a:cs typeface="Arial" pitchFamily="34" charset="0"/>
              </a:rPr>
              <a:t>Open Policy</a:t>
            </a:r>
          </a:p>
          <a:p>
            <a:pPr lvl="1">
              <a:lnSpc>
                <a:spcPct val="150000"/>
              </a:lnSpc>
            </a:pPr>
            <a:r>
              <a:rPr lang="en-US" sz="1600" dirty="0" smtClean="0">
                <a:latin typeface="Arial" pitchFamily="34" charset="0"/>
                <a:cs typeface="Arial" pitchFamily="34" charset="0"/>
              </a:rPr>
              <a:t>When insured is having multiple orders throughout the year, it is very time consuming and costly affair to arrange single transit policy for each and every transit. In such a scenario, he can take open policy. </a:t>
            </a:r>
          </a:p>
          <a:p>
            <a:pPr lvl="1">
              <a:lnSpc>
                <a:spcPct val="150000"/>
              </a:lnSpc>
            </a:pPr>
            <a:r>
              <a:rPr lang="en-US" sz="1600" dirty="0" smtClean="0">
                <a:latin typeface="Arial" pitchFamily="34" charset="0"/>
                <a:cs typeface="Arial" pitchFamily="34" charset="0"/>
              </a:rPr>
              <a:t>Open policy is a contract effected for a period of 12 months , whereby the insurance company agrees to provide insurance cover to all shipments coming within the scope of an open cover </a:t>
            </a:r>
            <a:endParaRPr lang="en-US" sz="1600" dirty="0">
              <a:latin typeface="Arial" pitchFamily="34" charset="0"/>
              <a:cs typeface="Arial" pitchFamily="34" charset="0"/>
            </a:endParaRPr>
          </a:p>
        </p:txBody>
      </p:sp>
      <p:sp>
        <p:nvSpPr>
          <p:cNvPr id="2" name="AutoShape 2" descr="VOYAGE માટે છબી પરિણામ"/>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VOYAGE માટે છબી પરિણામ"/>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VOYAGE માટે છબી પરિણામ"/>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4775"/>
            <a:ext cx="2524125" cy="12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60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9491">
                                            <p:txEl>
                                              <p:pRg st="0" end="0"/>
                                            </p:txEl>
                                          </p:spTgt>
                                        </p:tgtEl>
                                        <p:attrNameLst>
                                          <p:attrName>style.visibility</p:attrName>
                                        </p:attrNameLst>
                                      </p:cBhvr>
                                      <p:to>
                                        <p:strVal val="visible"/>
                                      </p:to>
                                    </p:set>
                                    <p:animEffect transition="in" filter="blinds(horizontal)">
                                      <p:cBhvr>
                                        <p:cTn id="7" dur="500"/>
                                        <p:tgtEl>
                                          <p:spTgt spid="159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9491">
                                            <p:txEl>
                                              <p:pRg st="1" end="1"/>
                                            </p:txEl>
                                          </p:spTgt>
                                        </p:tgtEl>
                                        <p:attrNameLst>
                                          <p:attrName>style.visibility</p:attrName>
                                        </p:attrNameLst>
                                      </p:cBhvr>
                                      <p:to>
                                        <p:strVal val="visible"/>
                                      </p:to>
                                    </p:set>
                                    <p:animEffect transition="in" filter="blinds(horizontal)">
                                      <p:cBhvr>
                                        <p:cTn id="12" dur="500"/>
                                        <p:tgtEl>
                                          <p:spTgt spid="159949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99491">
                                            <p:txEl>
                                              <p:pRg st="2" end="2"/>
                                            </p:txEl>
                                          </p:spTgt>
                                        </p:tgtEl>
                                        <p:attrNameLst>
                                          <p:attrName>style.visibility</p:attrName>
                                        </p:attrNameLst>
                                      </p:cBhvr>
                                      <p:to>
                                        <p:strVal val="visible"/>
                                      </p:to>
                                    </p:set>
                                    <p:animEffect transition="in" filter="blinds(horizontal)">
                                      <p:cBhvr>
                                        <p:cTn id="15" dur="500"/>
                                        <p:tgtEl>
                                          <p:spTgt spid="159949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99491">
                                            <p:txEl>
                                              <p:pRg st="3" end="3"/>
                                            </p:txEl>
                                          </p:spTgt>
                                        </p:tgtEl>
                                        <p:attrNameLst>
                                          <p:attrName>style.visibility</p:attrName>
                                        </p:attrNameLst>
                                      </p:cBhvr>
                                      <p:to>
                                        <p:strVal val="visible"/>
                                      </p:to>
                                    </p:set>
                                    <p:animEffect transition="in" filter="blinds(horizontal)">
                                      <p:cBhvr>
                                        <p:cTn id="18" dur="500"/>
                                        <p:tgtEl>
                                          <p:spTgt spid="15994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9491">
                                            <p:txEl>
                                              <p:pRg st="4" end="4"/>
                                            </p:txEl>
                                          </p:spTgt>
                                        </p:tgtEl>
                                        <p:attrNameLst>
                                          <p:attrName>style.visibility</p:attrName>
                                        </p:attrNameLst>
                                      </p:cBhvr>
                                      <p:to>
                                        <p:strVal val="visible"/>
                                      </p:to>
                                    </p:set>
                                    <p:animEffect transition="in" filter="blinds(horizontal)">
                                      <p:cBhvr>
                                        <p:cTn id="23" dur="500"/>
                                        <p:tgtEl>
                                          <p:spTgt spid="159949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99491">
                                            <p:txEl>
                                              <p:pRg st="5" end="5"/>
                                            </p:txEl>
                                          </p:spTgt>
                                        </p:tgtEl>
                                        <p:attrNameLst>
                                          <p:attrName>style.visibility</p:attrName>
                                        </p:attrNameLst>
                                      </p:cBhvr>
                                      <p:to>
                                        <p:strVal val="visible"/>
                                      </p:to>
                                    </p:set>
                                    <p:animEffect transition="in" filter="blinds(horizontal)">
                                      <p:cBhvr>
                                        <p:cTn id="26" dur="500"/>
                                        <p:tgtEl>
                                          <p:spTgt spid="159949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99491">
                                            <p:txEl>
                                              <p:pRg st="6" end="6"/>
                                            </p:txEl>
                                          </p:spTgt>
                                        </p:tgtEl>
                                        <p:attrNameLst>
                                          <p:attrName>style.visibility</p:attrName>
                                        </p:attrNameLst>
                                      </p:cBhvr>
                                      <p:to>
                                        <p:strVal val="visible"/>
                                      </p:to>
                                    </p:set>
                                    <p:animEffect transition="in" filter="blinds(horizontal)">
                                      <p:cBhvr>
                                        <p:cTn id="29" dur="500"/>
                                        <p:tgtEl>
                                          <p:spTgt spid="1599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4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title"/>
          </p:nvPr>
        </p:nvSpPr>
        <p:spPr>
          <a:xfrm>
            <a:off x="347300" y="391319"/>
            <a:ext cx="8386686" cy="523081"/>
          </a:xfrm>
        </p:spPr>
        <p:txBody>
          <a:bodyPr/>
          <a:lstStyle/>
          <a:p>
            <a:pPr algn="l"/>
            <a:r>
              <a:rPr lang="en-US" sz="2000"/>
              <a:t>Open Policy</a:t>
            </a:r>
          </a:p>
        </p:txBody>
      </p:sp>
      <p:sp>
        <p:nvSpPr>
          <p:cNvPr id="1600515" name="Rectangle 3"/>
          <p:cNvSpPr>
            <a:spLocks noGrp="1" noChangeArrowheads="1"/>
          </p:cNvSpPr>
          <p:nvPr>
            <p:ph type="body" idx="4294967295"/>
          </p:nvPr>
        </p:nvSpPr>
        <p:spPr>
          <a:xfrm>
            <a:off x="381000" y="1295400"/>
            <a:ext cx="8382000" cy="4876800"/>
          </a:xfrm>
          <a:prstGeom prst="rect">
            <a:avLst/>
          </a:prstGeom>
        </p:spPr>
        <p:txBody>
          <a:bodyPr/>
          <a:lstStyle/>
          <a:p>
            <a:pPr>
              <a:lnSpc>
                <a:spcPct val="140000"/>
              </a:lnSpc>
            </a:pPr>
            <a:r>
              <a:rPr lang="en-US" sz="1600" b="1" dirty="0">
                <a:latin typeface="Arial" pitchFamily="34" charset="0"/>
                <a:cs typeface="Arial" pitchFamily="34" charset="0"/>
              </a:rPr>
              <a:t>Practice of Declaration</a:t>
            </a:r>
          </a:p>
          <a:p>
            <a:pPr lvl="1">
              <a:lnSpc>
                <a:spcPct val="140000"/>
              </a:lnSpc>
            </a:pPr>
            <a:r>
              <a:rPr lang="en-US" sz="1600" dirty="0">
                <a:latin typeface="Arial" pitchFamily="34" charset="0"/>
                <a:cs typeface="Arial" pitchFamily="34" charset="0"/>
              </a:rPr>
              <a:t>In case of open policy, client takes an initial Sum Insured as per his need. As and when he does transit, he has to declare the details in defined format which includes information like Invoice No &amp; Date, BL No. &amp; Date, Transit from &amp; To </a:t>
            </a:r>
            <a:r>
              <a:rPr lang="en-US" sz="1600" dirty="0" err="1">
                <a:latin typeface="Arial" pitchFamily="34" charset="0"/>
                <a:cs typeface="Arial" pitchFamily="34" charset="0"/>
              </a:rPr>
              <a:t>etc</a:t>
            </a:r>
            <a:r>
              <a:rPr lang="en-US" sz="1600" dirty="0">
                <a:latin typeface="Arial" pitchFamily="34" charset="0"/>
                <a:cs typeface="Arial" pitchFamily="34" charset="0"/>
              </a:rPr>
              <a:t>  to insurance company. The sum insured will be debited from his original sum insured by the same amount. When sum insured falls below certain level, the insured can increase sum insured by passing endorsement. </a:t>
            </a:r>
          </a:p>
          <a:p>
            <a:pPr lvl="1">
              <a:lnSpc>
                <a:spcPct val="140000"/>
              </a:lnSpc>
            </a:pPr>
            <a:r>
              <a:rPr lang="en-US" sz="1600" dirty="0">
                <a:latin typeface="Arial" pitchFamily="34" charset="0"/>
                <a:cs typeface="Arial" pitchFamily="34" charset="0"/>
              </a:rPr>
              <a:t>There is a condition in policy which states that the insured has to submit the declarations for all transits within stipulated period. </a:t>
            </a:r>
          </a:p>
          <a:p>
            <a:pPr lvl="1">
              <a:lnSpc>
                <a:spcPct val="140000"/>
              </a:lnSpc>
            </a:pPr>
            <a:r>
              <a:rPr lang="en-US" sz="1600" dirty="0">
                <a:latin typeface="Arial" pitchFamily="34" charset="0"/>
                <a:cs typeface="Arial" pitchFamily="34" charset="0"/>
              </a:rPr>
              <a:t>In case client fails to provide declarations, the claim is not tenable under marine policy</a:t>
            </a:r>
          </a:p>
          <a:p>
            <a:pPr lvl="1">
              <a:lnSpc>
                <a:spcPct val="140000"/>
              </a:lnSpc>
            </a:pPr>
            <a:endParaRPr lang="en-US" sz="1400" b="0" dirty="0"/>
          </a:p>
          <a:p>
            <a:pPr lvl="1">
              <a:lnSpc>
                <a:spcPct val="140000"/>
              </a:lnSpc>
            </a:pPr>
            <a:endParaRPr lang="en-US" sz="1400" b="0" dirty="0"/>
          </a:p>
          <a:p>
            <a:pPr lvl="1">
              <a:lnSpc>
                <a:spcPct val="140000"/>
              </a:lnSpc>
            </a:pPr>
            <a:endParaRPr lang="en-US" sz="1400"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27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00515">
                                            <p:txEl>
                                              <p:pRg st="0" end="0"/>
                                            </p:txEl>
                                          </p:spTgt>
                                        </p:tgtEl>
                                        <p:attrNameLst>
                                          <p:attrName>style.visibility</p:attrName>
                                        </p:attrNameLst>
                                      </p:cBhvr>
                                      <p:to>
                                        <p:strVal val="visible"/>
                                      </p:to>
                                    </p:set>
                                    <p:animEffect transition="in" filter="blinds(horizontal)">
                                      <p:cBhvr>
                                        <p:cTn id="7" dur="500"/>
                                        <p:tgtEl>
                                          <p:spTgt spid="1600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00515">
                                            <p:txEl>
                                              <p:pRg st="1" end="1"/>
                                            </p:txEl>
                                          </p:spTgt>
                                        </p:tgtEl>
                                        <p:attrNameLst>
                                          <p:attrName>style.visibility</p:attrName>
                                        </p:attrNameLst>
                                      </p:cBhvr>
                                      <p:to>
                                        <p:strVal val="visible"/>
                                      </p:to>
                                    </p:set>
                                    <p:animEffect transition="in" filter="blinds(horizontal)">
                                      <p:cBhvr>
                                        <p:cTn id="12" dur="500"/>
                                        <p:tgtEl>
                                          <p:spTgt spid="1600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00515">
                                            <p:txEl>
                                              <p:pRg st="2" end="2"/>
                                            </p:txEl>
                                          </p:spTgt>
                                        </p:tgtEl>
                                        <p:attrNameLst>
                                          <p:attrName>style.visibility</p:attrName>
                                        </p:attrNameLst>
                                      </p:cBhvr>
                                      <p:to>
                                        <p:strVal val="visible"/>
                                      </p:to>
                                    </p:set>
                                    <p:animEffect transition="in" filter="blinds(horizontal)">
                                      <p:cBhvr>
                                        <p:cTn id="17" dur="500"/>
                                        <p:tgtEl>
                                          <p:spTgt spid="1600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00515">
                                            <p:txEl>
                                              <p:pRg st="3" end="3"/>
                                            </p:txEl>
                                          </p:spTgt>
                                        </p:tgtEl>
                                        <p:attrNameLst>
                                          <p:attrName>style.visibility</p:attrName>
                                        </p:attrNameLst>
                                      </p:cBhvr>
                                      <p:to>
                                        <p:strVal val="visible"/>
                                      </p:to>
                                    </p:set>
                                    <p:animEffect transition="in" filter="blinds(horizontal)">
                                      <p:cBhvr>
                                        <p:cTn id="22" dur="500"/>
                                        <p:tgtEl>
                                          <p:spTgt spid="1600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538" name="Rectangle 2"/>
          <p:cNvSpPr>
            <a:spLocks noGrp="1" noChangeArrowheads="1"/>
          </p:cNvSpPr>
          <p:nvPr>
            <p:ph type="ctrTitle"/>
          </p:nvPr>
        </p:nvSpPr>
        <p:spPr>
          <a:xfrm>
            <a:off x="300114" y="391319"/>
            <a:ext cx="8386686" cy="523081"/>
          </a:xfrm>
        </p:spPr>
        <p:txBody>
          <a:bodyPr/>
          <a:lstStyle/>
          <a:p>
            <a:pPr algn="l"/>
            <a:r>
              <a:rPr lang="en-US" sz="2000" dirty="0"/>
              <a:t>Classification based on Trade</a:t>
            </a:r>
          </a:p>
        </p:txBody>
      </p:sp>
      <p:sp>
        <p:nvSpPr>
          <p:cNvPr id="1601539" name="Rectangle 3"/>
          <p:cNvSpPr>
            <a:spLocks noGrp="1" noChangeArrowheads="1"/>
          </p:cNvSpPr>
          <p:nvPr>
            <p:ph type="body" sz="quarter" idx="14"/>
          </p:nvPr>
        </p:nvSpPr>
        <p:spPr>
          <a:xfrm>
            <a:off x="304800" y="1600200"/>
            <a:ext cx="8229600" cy="4572000"/>
          </a:xfrm>
          <a:prstGeom prst="rect">
            <a:avLst/>
          </a:prstGeom>
        </p:spPr>
        <p:txBody>
          <a:bodyPr/>
          <a:lstStyle/>
          <a:p>
            <a:pPr>
              <a:lnSpc>
                <a:spcPct val="160000"/>
              </a:lnSpc>
            </a:pPr>
            <a:r>
              <a:rPr lang="en-US" sz="1600" b="1" u="sng" dirty="0"/>
              <a:t>Import</a:t>
            </a:r>
          </a:p>
          <a:p>
            <a:pPr lvl="1">
              <a:lnSpc>
                <a:spcPct val="160000"/>
              </a:lnSpc>
            </a:pPr>
            <a:r>
              <a:rPr lang="en-US" sz="1600" dirty="0">
                <a:latin typeface="Arial" pitchFamily="34" charset="0"/>
                <a:cs typeface="Arial" pitchFamily="34" charset="0"/>
              </a:rPr>
              <a:t>This policy is issued to Insured in India who imports cargo from anywhere in world to Insured’s premised in India. </a:t>
            </a:r>
          </a:p>
          <a:p>
            <a:pPr>
              <a:lnSpc>
                <a:spcPct val="160000"/>
              </a:lnSpc>
            </a:pPr>
            <a:r>
              <a:rPr lang="en-US" sz="1600" b="1" u="sng" dirty="0"/>
              <a:t>Export</a:t>
            </a:r>
          </a:p>
          <a:p>
            <a:pPr lvl="1">
              <a:lnSpc>
                <a:spcPct val="160000"/>
              </a:lnSpc>
            </a:pPr>
            <a:r>
              <a:rPr lang="en-US" sz="1600" dirty="0">
                <a:latin typeface="Arial" pitchFamily="34" charset="0"/>
                <a:cs typeface="Arial" pitchFamily="34" charset="0"/>
              </a:rPr>
              <a:t>This policy is issued to Insured in India who exports cargo from his premises in India to consignee residing in foreign country. </a:t>
            </a:r>
          </a:p>
          <a:p>
            <a:pPr>
              <a:lnSpc>
                <a:spcPct val="160000"/>
              </a:lnSpc>
            </a:pPr>
            <a:r>
              <a:rPr lang="en-US" sz="1600" b="1" u="sng" dirty="0"/>
              <a:t>Inland</a:t>
            </a:r>
          </a:p>
          <a:p>
            <a:pPr lvl="1">
              <a:lnSpc>
                <a:spcPct val="160000"/>
              </a:lnSpc>
            </a:pPr>
            <a:r>
              <a:rPr lang="en-US" sz="1600" dirty="0">
                <a:latin typeface="Arial" pitchFamily="34" charset="0"/>
                <a:cs typeface="Arial" pitchFamily="34" charset="0"/>
              </a:rPr>
              <a:t>In case of Inland policy, the transit is within India</a:t>
            </a:r>
          </a:p>
          <a:p>
            <a:pPr>
              <a:lnSpc>
                <a:spcPct val="160000"/>
              </a:lnSpc>
            </a:pPr>
            <a:r>
              <a:rPr lang="en-US" sz="1600" dirty="0"/>
              <a:t>All above policies can be further classified as Open Policy or Single transit Policy</a:t>
            </a:r>
          </a:p>
          <a:p>
            <a:pPr>
              <a:lnSpc>
                <a:spcPct val="160000"/>
              </a:lnSpc>
            </a:pPr>
            <a:endParaRPr lang="en-US" sz="1400" b="0" dirty="0"/>
          </a:p>
        </p:txBody>
      </p:sp>
      <p:pic>
        <p:nvPicPr>
          <p:cNvPr id="1601542" name="Picture 6" descr="illustration-paths-import_~vmo0522"/>
          <p:cNvPicPr>
            <a:picLocks noChangeAspect="1" noChangeArrowheads="1"/>
          </p:cNvPicPr>
          <p:nvPr/>
        </p:nvPicPr>
        <p:blipFill>
          <a:blip r:embed="rId3" cstate="print"/>
          <a:srcRect b="7135"/>
          <a:stretch>
            <a:fillRect/>
          </a:stretch>
        </p:blipFill>
        <p:spPr bwMode="auto">
          <a:xfrm>
            <a:off x="7040563" y="0"/>
            <a:ext cx="2103437" cy="2147888"/>
          </a:xfrm>
          <a:prstGeom prst="rect">
            <a:avLst/>
          </a:prstGeom>
          <a:noFill/>
        </p:spPr>
      </p:pic>
    </p:spTree>
    <p:extLst>
      <p:ext uri="{BB962C8B-B14F-4D97-AF65-F5344CB8AC3E}">
        <p14:creationId xmlns:p14="http://schemas.microsoft.com/office/powerpoint/2010/main" val="216941589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1539">
                                            <p:txEl>
                                              <p:pRg st="0" end="0"/>
                                            </p:txEl>
                                          </p:spTgt>
                                        </p:tgtEl>
                                        <p:attrNameLst>
                                          <p:attrName>style.visibility</p:attrName>
                                        </p:attrNameLst>
                                      </p:cBhvr>
                                      <p:to>
                                        <p:strVal val="visible"/>
                                      </p:to>
                                    </p:set>
                                    <p:animEffect transition="in" filter="blinds(horizontal)">
                                      <p:cBhvr>
                                        <p:cTn id="7" dur="500"/>
                                        <p:tgtEl>
                                          <p:spTgt spid="16015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01539">
                                            <p:txEl>
                                              <p:pRg st="1" end="1"/>
                                            </p:txEl>
                                          </p:spTgt>
                                        </p:tgtEl>
                                        <p:attrNameLst>
                                          <p:attrName>style.visibility</p:attrName>
                                        </p:attrNameLst>
                                      </p:cBhvr>
                                      <p:to>
                                        <p:strVal val="visible"/>
                                      </p:to>
                                    </p:set>
                                    <p:animEffect transition="in" filter="blinds(horizontal)">
                                      <p:cBhvr>
                                        <p:cTn id="10" dur="500"/>
                                        <p:tgtEl>
                                          <p:spTgt spid="16015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01539">
                                            <p:txEl>
                                              <p:pRg st="2" end="2"/>
                                            </p:txEl>
                                          </p:spTgt>
                                        </p:tgtEl>
                                        <p:attrNameLst>
                                          <p:attrName>style.visibility</p:attrName>
                                        </p:attrNameLst>
                                      </p:cBhvr>
                                      <p:to>
                                        <p:strVal val="visible"/>
                                      </p:to>
                                    </p:set>
                                    <p:animEffect transition="in" filter="blinds(horizontal)">
                                      <p:cBhvr>
                                        <p:cTn id="15" dur="500"/>
                                        <p:tgtEl>
                                          <p:spTgt spid="16015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01539">
                                            <p:txEl>
                                              <p:pRg st="3" end="3"/>
                                            </p:txEl>
                                          </p:spTgt>
                                        </p:tgtEl>
                                        <p:attrNameLst>
                                          <p:attrName>style.visibility</p:attrName>
                                        </p:attrNameLst>
                                      </p:cBhvr>
                                      <p:to>
                                        <p:strVal val="visible"/>
                                      </p:to>
                                    </p:set>
                                    <p:animEffect transition="in" filter="blinds(horizontal)">
                                      <p:cBhvr>
                                        <p:cTn id="18" dur="500"/>
                                        <p:tgtEl>
                                          <p:spTgt spid="16015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01539">
                                            <p:txEl>
                                              <p:pRg st="4" end="4"/>
                                            </p:txEl>
                                          </p:spTgt>
                                        </p:tgtEl>
                                        <p:attrNameLst>
                                          <p:attrName>style.visibility</p:attrName>
                                        </p:attrNameLst>
                                      </p:cBhvr>
                                      <p:to>
                                        <p:strVal val="visible"/>
                                      </p:to>
                                    </p:set>
                                    <p:animEffect transition="in" filter="blinds(horizontal)">
                                      <p:cBhvr>
                                        <p:cTn id="23" dur="500"/>
                                        <p:tgtEl>
                                          <p:spTgt spid="1601539">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01539">
                                            <p:txEl>
                                              <p:pRg st="5" end="5"/>
                                            </p:txEl>
                                          </p:spTgt>
                                        </p:tgtEl>
                                        <p:attrNameLst>
                                          <p:attrName>style.visibility</p:attrName>
                                        </p:attrNameLst>
                                      </p:cBhvr>
                                      <p:to>
                                        <p:strVal val="visible"/>
                                      </p:to>
                                    </p:set>
                                    <p:animEffect transition="in" filter="blinds(horizontal)">
                                      <p:cBhvr>
                                        <p:cTn id="26" dur="500"/>
                                        <p:tgtEl>
                                          <p:spTgt spid="160153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01539">
                                            <p:txEl>
                                              <p:pRg st="6" end="6"/>
                                            </p:txEl>
                                          </p:spTgt>
                                        </p:tgtEl>
                                        <p:attrNameLst>
                                          <p:attrName>style.visibility</p:attrName>
                                        </p:attrNameLst>
                                      </p:cBhvr>
                                      <p:to>
                                        <p:strVal val="visible"/>
                                      </p:to>
                                    </p:set>
                                    <p:animEffect transition="in" filter="blinds(horizontal)">
                                      <p:cBhvr>
                                        <p:cTn id="31" dur="500"/>
                                        <p:tgtEl>
                                          <p:spTgt spid="1601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5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a:xfrm>
            <a:off x="304800" y="381000"/>
            <a:ext cx="8386686" cy="523081"/>
          </a:xfrm>
        </p:spPr>
        <p:txBody>
          <a:bodyPr/>
          <a:lstStyle/>
          <a:p>
            <a:pPr algn="l"/>
            <a:r>
              <a:rPr lang="en-US" sz="2000" dirty="0"/>
              <a:t>Sales Turnover Policy</a:t>
            </a:r>
          </a:p>
        </p:txBody>
      </p:sp>
      <p:sp>
        <p:nvSpPr>
          <p:cNvPr id="1602563" name="Rectangle 3"/>
          <p:cNvSpPr>
            <a:spLocks noGrp="1" noChangeArrowheads="1"/>
          </p:cNvSpPr>
          <p:nvPr>
            <p:ph type="body" idx="4294967295"/>
          </p:nvPr>
        </p:nvSpPr>
        <p:spPr>
          <a:xfrm>
            <a:off x="381000" y="1676400"/>
            <a:ext cx="8229600" cy="4343400"/>
          </a:xfrm>
          <a:prstGeom prst="rect">
            <a:avLst/>
          </a:prstGeom>
        </p:spPr>
        <p:txBody>
          <a:bodyPr/>
          <a:lstStyle/>
          <a:p>
            <a:pPr>
              <a:lnSpc>
                <a:spcPct val="180000"/>
              </a:lnSpc>
            </a:pPr>
            <a:r>
              <a:rPr lang="en-US" sz="1600" dirty="0">
                <a:latin typeface="Arial" pitchFamily="34" charset="0"/>
                <a:cs typeface="Arial" pitchFamily="34" charset="0"/>
              </a:rPr>
              <a:t>Rate is charged on estimated turnover &amp; adjusted on actual turnover at the end of year</a:t>
            </a:r>
          </a:p>
          <a:p>
            <a:pPr>
              <a:lnSpc>
                <a:spcPct val="180000"/>
              </a:lnSpc>
            </a:pPr>
            <a:r>
              <a:rPr lang="en-US" sz="1600" dirty="0">
                <a:latin typeface="Arial" pitchFamily="34" charset="0"/>
                <a:cs typeface="Arial" pitchFamily="34" charset="0"/>
              </a:rPr>
              <a:t>Single policy covers all movements of transit outside factory premises viz. Indigenous purchase, sales, Imports, Exports, Job works movement and inter-depot movements</a:t>
            </a:r>
          </a:p>
          <a:p>
            <a:pPr>
              <a:lnSpc>
                <a:spcPct val="180000"/>
              </a:lnSpc>
            </a:pPr>
            <a:r>
              <a:rPr lang="en-US" sz="1600" dirty="0">
                <a:latin typeface="Arial" pitchFamily="34" charset="0"/>
                <a:cs typeface="Arial" pitchFamily="34" charset="0"/>
              </a:rPr>
              <a:t>No hassles of submitting monthly declarations for each transits. </a:t>
            </a:r>
          </a:p>
          <a:p>
            <a:pPr>
              <a:lnSpc>
                <a:spcPct val="180000"/>
              </a:lnSpc>
            </a:pPr>
            <a:r>
              <a:rPr lang="en-IN" sz="1600" dirty="0">
                <a:latin typeface="Arial" pitchFamily="34" charset="0"/>
                <a:cs typeface="Arial" pitchFamily="34" charset="0"/>
              </a:rPr>
              <a:t>Declaration is required only for consolidated sales figure at the agreed frequency.</a:t>
            </a:r>
            <a:endParaRPr lang="en-US" sz="1600" dirty="0">
              <a:latin typeface="Arial" pitchFamily="34" charset="0"/>
              <a:cs typeface="Arial" pitchFamily="34" charset="0"/>
            </a:endParaRPr>
          </a:p>
          <a:p>
            <a:pPr>
              <a:lnSpc>
                <a:spcPct val="180000"/>
              </a:lnSpc>
            </a:pPr>
            <a:r>
              <a:rPr lang="en-US" sz="1600" dirty="0">
                <a:latin typeface="Arial" pitchFamily="34" charset="0"/>
                <a:cs typeface="Arial" pitchFamily="34" charset="0"/>
              </a:rPr>
              <a:t>Reduces operational cost of monitoring separate policies and providing declarations</a:t>
            </a:r>
          </a:p>
          <a:p>
            <a:pPr>
              <a:lnSpc>
                <a:spcPct val="180000"/>
              </a:lnSpc>
            </a:pPr>
            <a:endParaRPr lang="en-US" sz="1600" b="0" dirty="0">
              <a:latin typeface="Arial" pitchFamily="34" charset="0"/>
              <a:cs typeface="Arial" pitchFamily="34" charset="0"/>
            </a:endParaRPr>
          </a:p>
          <a:p>
            <a:pPr eaLnBrk="1" hangingPunct="1">
              <a:lnSpc>
                <a:spcPct val="180000"/>
              </a:lnSpc>
              <a:spcBef>
                <a:spcPct val="0"/>
              </a:spcBef>
              <a:buClr>
                <a:srgbClr val="002774"/>
              </a:buClr>
              <a:buSzPct val="150000"/>
              <a:buFontTx/>
              <a:buNone/>
            </a:pPr>
            <a:endParaRPr lang="en-US" sz="1600" dirty="0">
              <a:latin typeface="Arial" pitchFamily="34" charset="0"/>
              <a:cs typeface="Arial" pitchFamily="34" charset="0"/>
            </a:endParaRPr>
          </a:p>
          <a:p>
            <a:pPr>
              <a:lnSpc>
                <a:spcPct val="180000"/>
              </a:lnSpc>
            </a:pPr>
            <a:endParaRPr lang="en-US" sz="1600" dirty="0">
              <a:latin typeface="Arial" pitchFamily="34" charset="0"/>
              <a:cs typeface="Arial" pitchFamily="34" charset="0"/>
            </a:endParaRPr>
          </a:p>
          <a:p>
            <a:pPr>
              <a:lnSpc>
                <a:spcPct val="180000"/>
              </a:lnSpc>
            </a:pPr>
            <a:endParaRPr lang="en-US" sz="1600" dirty="0">
              <a:latin typeface="Arial" pitchFamily="34" charset="0"/>
              <a:cs typeface="Arial" pitchFamily="34" charset="0"/>
            </a:endParaRPr>
          </a:p>
        </p:txBody>
      </p:sp>
      <p:pic>
        <p:nvPicPr>
          <p:cNvPr id="1602565" name="Picture 5" descr="businessman-trying-increase_~yan0077"/>
          <p:cNvPicPr>
            <a:picLocks noChangeAspect="1" noChangeArrowheads="1"/>
          </p:cNvPicPr>
          <p:nvPr/>
        </p:nvPicPr>
        <p:blipFill>
          <a:blip r:embed="rId2" cstate="print"/>
          <a:srcRect b="9676"/>
          <a:stretch>
            <a:fillRect/>
          </a:stretch>
        </p:blipFill>
        <p:spPr bwMode="auto">
          <a:xfrm>
            <a:off x="6778625" y="0"/>
            <a:ext cx="2365375" cy="1770063"/>
          </a:xfrm>
          <a:prstGeom prst="rect">
            <a:avLst/>
          </a:prstGeom>
          <a:noFill/>
        </p:spPr>
      </p:pic>
    </p:spTree>
    <p:extLst>
      <p:ext uri="{BB962C8B-B14F-4D97-AF65-F5344CB8AC3E}">
        <p14:creationId xmlns:p14="http://schemas.microsoft.com/office/powerpoint/2010/main" val="18058660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animEffect transition="in" filter="blinds(horizontal)">
                                      <p:cBhvr>
                                        <p:cTn id="7" dur="500"/>
                                        <p:tgtEl>
                                          <p:spTgt spid="160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2563">
                                            <p:txEl>
                                              <p:pRg st="1" end="1"/>
                                            </p:txEl>
                                          </p:spTgt>
                                        </p:tgtEl>
                                        <p:attrNameLst>
                                          <p:attrName>style.visibility</p:attrName>
                                        </p:attrNameLst>
                                      </p:cBhvr>
                                      <p:to>
                                        <p:strVal val="visible"/>
                                      </p:to>
                                    </p:set>
                                    <p:animEffect transition="in" filter="blinds(horizontal)">
                                      <p:cBhvr>
                                        <p:cTn id="12" dur="500"/>
                                        <p:tgtEl>
                                          <p:spTgt spid="1602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02563">
                                            <p:txEl>
                                              <p:pRg st="2" end="2"/>
                                            </p:txEl>
                                          </p:spTgt>
                                        </p:tgtEl>
                                        <p:attrNameLst>
                                          <p:attrName>style.visibility</p:attrName>
                                        </p:attrNameLst>
                                      </p:cBhvr>
                                      <p:to>
                                        <p:strVal val="visible"/>
                                      </p:to>
                                    </p:set>
                                    <p:animEffect transition="in" filter="blinds(horizontal)">
                                      <p:cBhvr>
                                        <p:cTn id="17" dur="500"/>
                                        <p:tgtEl>
                                          <p:spTgt spid="1602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02563">
                                            <p:txEl>
                                              <p:pRg st="3" end="3"/>
                                            </p:txEl>
                                          </p:spTgt>
                                        </p:tgtEl>
                                        <p:attrNameLst>
                                          <p:attrName>style.visibility</p:attrName>
                                        </p:attrNameLst>
                                      </p:cBhvr>
                                      <p:to>
                                        <p:strVal val="visible"/>
                                      </p:to>
                                    </p:set>
                                    <p:animEffect transition="in" filter="blinds(horizontal)">
                                      <p:cBhvr>
                                        <p:cTn id="22" dur="500"/>
                                        <p:tgtEl>
                                          <p:spTgt spid="1602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02563">
                                            <p:txEl>
                                              <p:pRg st="4" end="4"/>
                                            </p:txEl>
                                          </p:spTgt>
                                        </p:tgtEl>
                                        <p:attrNameLst>
                                          <p:attrName>style.visibility</p:attrName>
                                        </p:attrNameLst>
                                      </p:cBhvr>
                                      <p:to>
                                        <p:strVal val="visible"/>
                                      </p:to>
                                    </p:set>
                                    <p:animEffect transition="in" filter="blinds(horizontal)">
                                      <p:cBhvr>
                                        <p:cTn id="27" dur="500"/>
                                        <p:tgtEl>
                                          <p:spTgt spid="1602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a:xfrm>
            <a:off x="304800" y="381000"/>
            <a:ext cx="8386686" cy="523081"/>
          </a:xfrm>
        </p:spPr>
        <p:txBody>
          <a:bodyPr/>
          <a:lstStyle/>
          <a:p>
            <a:pPr algn="l"/>
            <a:r>
              <a:rPr lang="en-US" dirty="0" smtClean="0"/>
              <a:t>Advantages of Sales </a:t>
            </a:r>
            <a:r>
              <a:rPr lang="en-US" dirty="0"/>
              <a:t>Turnover Policy</a:t>
            </a:r>
          </a:p>
        </p:txBody>
      </p:sp>
      <p:sp>
        <p:nvSpPr>
          <p:cNvPr id="5" name="Text Placeholder 4"/>
          <p:cNvSpPr>
            <a:spLocks noGrp="1" noChangeArrowheads="1"/>
          </p:cNvSpPr>
          <p:nvPr>
            <p:ph type="body" sz="half" idx="4294967295"/>
          </p:nvPr>
        </p:nvSpPr>
        <p:spPr>
          <a:xfrm>
            <a:off x="381000" y="1752600"/>
            <a:ext cx="3810000" cy="4005262"/>
          </a:xfrm>
          <a:prstGeom prst="rect">
            <a:avLst/>
          </a:prstGeom>
          <a:noFill/>
        </p:spPr>
        <p:txBody>
          <a:bodyPr/>
          <a:lstStyle/>
          <a:p>
            <a:pPr>
              <a:lnSpc>
                <a:spcPct val="90000"/>
              </a:lnSpc>
              <a:buFont typeface="Wingdings" pitchFamily="2" charset="2"/>
              <a:buNone/>
            </a:pPr>
            <a:endParaRPr lang="en-US" sz="1600" u="sng" dirty="0" smtClean="0">
              <a:solidFill>
                <a:schemeClr val="bg1"/>
              </a:solidFill>
              <a:latin typeface="Arial" pitchFamily="34" charset="0"/>
              <a:cs typeface="Arial" pitchFamily="34" charset="0"/>
            </a:endParaRPr>
          </a:p>
          <a:p>
            <a:pPr>
              <a:lnSpc>
                <a:spcPct val="90000"/>
              </a:lnSpc>
              <a:buFont typeface="Wingdings" pitchFamily="2" charset="2"/>
              <a:buNone/>
            </a:pPr>
            <a:endParaRPr lang="en-US" sz="1600" u="sng" dirty="0">
              <a:solidFill>
                <a:schemeClr val="bg1"/>
              </a:solidFill>
              <a:latin typeface="Arial" pitchFamily="34" charset="0"/>
              <a:cs typeface="Arial" pitchFamily="34" charset="0"/>
            </a:endParaRPr>
          </a:p>
          <a:p>
            <a:pPr>
              <a:lnSpc>
                <a:spcPct val="120000"/>
              </a:lnSpc>
            </a:pPr>
            <a:r>
              <a:rPr lang="en-US" sz="1600" b="0" dirty="0">
                <a:latin typeface="Arial" pitchFamily="34" charset="0"/>
                <a:cs typeface="Arial" pitchFamily="34" charset="0"/>
              </a:rPr>
              <a:t>Rate is charged on entire sum insured</a:t>
            </a:r>
          </a:p>
          <a:p>
            <a:pPr>
              <a:lnSpc>
                <a:spcPct val="120000"/>
              </a:lnSpc>
            </a:pPr>
            <a:r>
              <a:rPr lang="en-US" sz="1600" b="0" dirty="0">
                <a:latin typeface="Arial" pitchFamily="34" charset="0"/>
                <a:cs typeface="Arial" pitchFamily="34" charset="0"/>
              </a:rPr>
              <a:t>Separate policies for purchase and sales to be monitored</a:t>
            </a:r>
          </a:p>
          <a:p>
            <a:pPr>
              <a:lnSpc>
                <a:spcPct val="120000"/>
              </a:lnSpc>
            </a:pPr>
            <a:r>
              <a:rPr lang="en-US" sz="1600" b="0" dirty="0">
                <a:latin typeface="Arial" pitchFamily="34" charset="0"/>
                <a:cs typeface="Arial" pitchFamily="34" charset="0"/>
              </a:rPr>
              <a:t>Transit wise monthly declarations to be </a:t>
            </a:r>
            <a:r>
              <a:rPr lang="en-US" sz="1600" b="0" dirty="0" smtClean="0">
                <a:latin typeface="Arial" pitchFamily="34" charset="0"/>
                <a:cs typeface="Arial" pitchFamily="34" charset="0"/>
              </a:rPr>
              <a:t>submitted for each transit </a:t>
            </a:r>
            <a:endParaRPr lang="en-US" sz="1600" b="0" dirty="0">
              <a:latin typeface="Arial" pitchFamily="34" charset="0"/>
              <a:cs typeface="Arial" pitchFamily="34" charset="0"/>
            </a:endParaRPr>
          </a:p>
          <a:p>
            <a:pPr>
              <a:lnSpc>
                <a:spcPct val="120000"/>
              </a:lnSpc>
            </a:pPr>
            <a:r>
              <a:rPr lang="en-US" sz="1600" b="0" dirty="0">
                <a:latin typeface="Arial" pitchFamily="34" charset="0"/>
                <a:cs typeface="Arial" pitchFamily="34" charset="0"/>
              </a:rPr>
              <a:t>Non submission of declarations will jeopardize claims</a:t>
            </a:r>
          </a:p>
          <a:p>
            <a:pPr>
              <a:lnSpc>
                <a:spcPct val="120000"/>
              </a:lnSpc>
            </a:pPr>
            <a:r>
              <a:rPr lang="en-US" sz="1600" b="0" dirty="0">
                <a:latin typeface="Arial" pitchFamily="34" charset="0"/>
                <a:cs typeface="Arial" pitchFamily="34" charset="0"/>
              </a:rPr>
              <a:t>Higher cost of monitoring different policies and providing monthly declarations </a:t>
            </a:r>
          </a:p>
        </p:txBody>
      </p:sp>
      <p:sp>
        <p:nvSpPr>
          <p:cNvPr id="6" name="Rectangle 6"/>
          <p:cNvSpPr>
            <a:spLocks noGrp="1" noChangeArrowheads="1"/>
          </p:cNvSpPr>
          <p:nvPr>
            <p:ph type="body" sz="half" idx="4294967295"/>
          </p:nvPr>
        </p:nvSpPr>
        <p:spPr>
          <a:xfrm>
            <a:off x="4648200" y="1752600"/>
            <a:ext cx="3810000" cy="3962400"/>
          </a:xfrm>
          <a:prstGeom prst="rect">
            <a:avLst/>
          </a:prstGeom>
          <a:noFill/>
        </p:spPr>
        <p:txBody>
          <a:bodyPr/>
          <a:lstStyle/>
          <a:p>
            <a:pPr>
              <a:lnSpc>
                <a:spcPct val="80000"/>
              </a:lnSpc>
              <a:buClr>
                <a:schemeClr val="hlink"/>
              </a:buClr>
              <a:buFont typeface="Wingdings" pitchFamily="2" charset="2"/>
              <a:buNone/>
            </a:pPr>
            <a:r>
              <a:rPr lang="en-US" sz="1600" dirty="0">
                <a:solidFill>
                  <a:schemeClr val="bg1"/>
                </a:solidFill>
                <a:latin typeface="Airal"/>
              </a:rPr>
              <a:t>      Sales Turn Over Policies</a:t>
            </a:r>
          </a:p>
          <a:p>
            <a:pPr>
              <a:lnSpc>
                <a:spcPct val="80000"/>
              </a:lnSpc>
              <a:buClr>
                <a:schemeClr val="hlink"/>
              </a:buClr>
              <a:buFont typeface="Wingdings" pitchFamily="2" charset="2"/>
              <a:buNone/>
            </a:pPr>
            <a:endParaRPr lang="en-US" sz="1600" u="sng" dirty="0">
              <a:solidFill>
                <a:schemeClr val="bg1"/>
              </a:solidFill>
              <a:latin typeface="Airal"/>
            </a:endParaRPr>
          </a:p>
          <a:p>
            <a:pPr>
              <a:lnSpc>
                <a:spcPct val="120000"/>
              </a:lnSpc>
              <a:buClr>
                <a:schemeClr val="hlink"/>
              </a:buClr>
            </a:pPr>
            <a:r>
              <a:rPr lang="en-US" sz="1600" b="0" dirty="0">
                <a:latin typeface="Airal"/>
              </a:rPr>
              <a:t>Rate is charged on annual </a:t>
            </a:r>
            <a:r>
              <a:rPr lang="en-US" sz="1600" b="0" dirty="0" smtClean="0">
                <a:latin typeface="Airal"/>
              </a:rPr>
              <a:t>turnover</a:t>
            </a:r>
            <a:endParaRPr lang="en-US" sz="1600" b="0" dirty="0">
              <a:latin typeface="Airal"/>
            </a:endParaRPr>
          </a:p>
          <a:p>
            <a:pPr>
              <a:lnSpc>
                <a:spcPct val="120000"/>
              </a:lnSpc>
              <a:buClr>
                <a:schemeClr val="hlink"/>
              </a:buClr>
            </a:pPr>
            <a:r>
              <a:rPr lang="en-US" sz="1600" b="0" dirty="0">
                <a:latin typeface="Airal"/>
              </a:rPr>
              <a:t>Need to monitor a single </a:t>
            </a:r>
            <a:r>
              <a:rPr lang="en-US" sz="1600" b="0" dirty="0" smtClean="0">
                <a:latin typeface="Airal"/>
              </a:rPr>
              <a:t>Policy</a:t>
            </a:r>
            <a:endParaRPr lang="en-US" sz="1600" b="0" dirty="0">
              <a:latin typeface="Airal"/>
            </a:endParaRPr>
          </a:p>
          <a:p>
            <a:pPr>
              <a:lnSpc>
                <a:spcPct val="120000"/>
              </a:lnSpc>
              <a:buClr>
                <a:schemeClr val="hlink"/>
              </a:buClr>
            </a:pPr>
            <a:endParaRPr lang="en-US" sz="1600" b="0" dirty="0" smtClean="0">
              <a:latin typeface="Airal"/>
            </a:endParaRPr>
          </a:p>
          <a:p>
            <a:pPr>
              <a:lnSpc>
                <a:spcPct val="120000"/>
              </a:lnSpc>
              <a:buClr>
                <a:schemeClr val="hlink"/>
              </a:buClr>
            </a:pPr>
            <a:r>
              <a:rPr lang="en-US" sz="1600" b="0" dirty="0" smtClean="0">
                <a:latin typeface="Airal"/>
              </a:rPr>
              <a:t>No </a:t>
            </a:r>
            <a:r>
              <a:rPr lang="en-US" sz="1600" b="0" dirty="0">
                <a:latin typeface="Airal"/>
              </a:rPr>
              <a:t>hassles of submitting </a:t>
            </a:r>
            <a:r>
              <a:rPr lang="en-US" sz="1600" b="0" dirty="0" smtClean="0">
                <a:latin typeface="Airal"/>
              </a:rPr>
              <a:t>declarations fo</a:t>
            </a:r>
            <a:r>
              <a:rPr lang="en-US" sz="1600" dirty="0" smtClean="0">
                <a:latin typeface="Airal"/>
              </a:rPr>
              <a:t>r each transit </a:t>
            </a:r>
            <a:endParaRPr lang="en-US" sz="1600" b="0" dirty="0">
              <a:latin typeface="Airal"/>
            </a:endParaRPr>
          </a:p>
          <a:p>
            <a:pPr>
              <a:lnSpc>
                <a:spcPct val="120000"/>
              </a:lnSpc>
              <a:buClr>
                <a:schemeClr val="hlink"/>
              </a:buClr>
            </a:pPr>
            <a:r>
              <a:rPr lang="en-US" sz="1600" b="0" dirty="0">
                <a:latin typeface="Airal"/>
              </a:rPr>
              <a:t>Non submission of declarations will not jeopardize claims</a:t>
            </a:r>
          </a:p>
          <a:p>
            <a:pPr>
              <a:lnSpc>
                <a:spcPct val="120000"/>
              </a:lnSpc>
              <a:buClr>
                <a:schemeClr val="hlink"/>
              </a:buClr>
            </a:pPr>
            <a:r>
              <a:rPr lang="en-US" sz="1600" b="0" dirty="0">
                <a:latin typeface="Airal"/>
              </a:rPr>
              <a:t>Reduces Operational cost of monitoring different policies and submitting declarations</a:t>
            </a:r>
          </a:p>
        </p:txBody>
      </p:sp>
      <p:sp>
        <p:nvSpPr>
          <p:cNvPr id="7" name="Rectangle 2"/>
          <p:cNvSpPr>
            <a:spLocks noChangeArrowheads="1"/>
          </p:cNvSpPr>
          <p:nvPr/>
        </p:nvSpPr>
        <p:spPr bwMode="auto">
          <a:xfrm>
            <a:off x="4724400" y="1752600"/>
            <a:ext cx="3429000" cy="304800"/>
          </a:xfrm>
          <a:prstGeom prst="rect">
            <a:avLst/>
          </a:prstGeom>
          <a:solidFill>
            <a:srgbClr val="00004D"/>
          </a:solidFill>
          <a:ln w="9525">
            <a:noFill/>
            <a:miter lim="800000"/>
            <a:headEnd/>
            <a:tailEnd/>
          </a:ln>
          <a:effectLst/>
        </p:spPr>
        <p:txBody>
          <a:bodyPr wrap="none" anchor="ctr"/>
          <a:lstStyle/>
          <a:p>
            <a:r>
              <a:rPr lang="en-IN" sz="1600" dirty="0" smtClean="0">
                <a:solidFill>
                  <a:schemeClr val="bg1"/>
                </a:solidFill>
                <a:latin typeface="Arial" pitchFamily="34" charset="0"/>
                <a:cs typeface="Arial" pitchFamily="34" charset="0"/>
              </a:rPr>
              <a:t>Sales  Turnover Policy </a:t>
            </a:r>
            <a:endParaRPr lang="en-IN" sz="1600" dirty="0">
              <a:solidFill>
                <a:schemeClr val="bg1"/>
              </a:solidFill>
              <a:latin typeface="Arial" pitchFamily="34" charset="0"/>
              <a:cs typeface="Arial" pitchFamily="34" charset="0"/>
            </a:endParaRPr>
          </a:p>
        </p:txBody>
      </p:sp>
      <p:sp>
        <p:nvSpPr>
          <p:cNvPr id="8" name="Line 7"/>
          <p:cNvSpPr>
            <a:spLocks noChangeShapeType="1"/>
          </p:cNvSpPr>
          <p:nvPr/>
        </p:nvSpPr>
        <p:spPr bwMode="auto">
          <a:xfrm flipH="1">
            <a:off x="4495800" y="1905000"/>
            <a:ext cx="0" cy="3683000"/>
          </a:xfrm>
          <a:prstGeom prst="line">
            <a:avLst/>
          </a:prstGeom>
          <a:noFill/>
          <a:ln w="12700">
            <a:solidFill>
              <a:schemeClr val="folHlink"/>
            </a:solidFill>
            <a:round/>
            <a:headEnd/>
            <a:tailEnd/>
          </a:ln>
          <a:effectLst/>
        </p:spPr>
        <p:txBody>
          <a:bodyPr anchor="ctr"/>
          <a:lstStyle/>
          <a:p>
            <a:endParaRPr lang="en-IN"/>
          </a:p>
        </p:txBody>
      </p:sp>
      <p:sp>
        <p:nvSpPr>
          <p:cNvPr id="9" name="Rectangle 2"/>
          <p:cNvSpPr>
            <a:spLocks noChangeArrowheads="1"/>
          </p:cNvSpPr>
          <p:nvPr/>
        </p:nvSpPr>
        <p:spPr bwMode="auto">
          <a:xfrm>
            <a:off x="457200" y="1752600"/>
            <a:ext cx="3657600" cy="304800"/>
          </a:xfrm>
          <a:prstGeom prst="rect">
            <a:avLst/>
          </a:prstGeom>
          <a:solidFill>
            <a:srgbClr val="00004D"/>
          </a:solidFill>
          <a:ln w="9525">
            <a:noFill/>
            <a:miter lim="800000"/>
            <a:headEnd/>
            <a:tailEnd/>
          </a:ln>
          <a:effectLst/>
        </p:spPr>
        <p:txBody>
          <a:bodyPr wrap="none" anchor="ctr"/>
          <a:lstStyle/>
          <a:p>
            <a:r>
              <a:rPr lang="en-IN" dirty="0" smtClean="0">
                <a:solidFill>
                  <a:schemeClr val="bg1"/>
                </a:solidFill>
              </a:rPr>
              <a:t>Declaration Policy </a:t>
            </a:r>
            <a:endParaRPr lang="en-IN"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2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20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linds(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linds(horizontal)">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linds(horizontal)">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blinds(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linds(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blinds(horizontal)">
                                      <p:cBhvr>
                                        <p:cTn id="5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381000"/>
            <a:ext cx="7933588" cy="685800"/>
          </a:xfrm>
          <a:prstGeom prst="rect">
            <a:avLst/>
          </a:prstGeom>
        </p:spPr>
        <p:txBody>
          <a:bodyPr>
            <a:normAutofit/>
          </a:bodyPr>
          <a:lstStyle/>
          <a:p>
            <a:pPr algn="l"/>
            <a:r>
              <a:rPr lang="en-US" dirty="0" smtClean="0">
                <a:effectLst/>
              </a:rPr>
              <a:t>Whom to offer &amp; whom not to offer STOP</a:t>
            </a:r>
          </a:p>
        </p:txBody>
      </p:sp>
      <p:sp>
        <p:nvSpPr>
          <p:cNvPr id="59395" name="Content Placeholder 2"/>
          <p:cNvSpPr>
            <a:spLocks noGrp="1"/>
          </p:cNvSpPr>
          <p:nvPr>
            <p:ph idx="4294967295"/>
          </p:nvPr>
        </p:nvSpPr>
        <p:spPr>
          <a:xfrm>
            <a:off x="304800" y="1142984"/>
            <a:ext cx="8264818" cy="5410200"/>
          </a:xfrm>
          <a:prstGeom prst="rect">
            <a:avLst/>
          </a:prstGeom>
        </p:spPr>
        <p:txBody>
          <a:bodyPr>
            <a:noAutofit/>
          </a:bodyPr>
          <a:lstStyle/>
          <a:p>
            <a:pPr>
              <a:buFontTx/>
              <a:buNone/>
            </a:pPr>
            <a:endParaRPr lang="en-US" sz="1600" dirty="0" smtClean="0">
              <a:latin typeface="Arial" pitchFamily="34" charset="0"/>
              <a:cs typeface="Arial" pitchFamily="34" charset="0"/>
            </a:endParaRPr>
          </a:p>
          <a:p>
            <a:pPr>
              <a:buFontTx/>
              <a:buNone/>
            </a:pPr>
            <a:r>
              <a:rPr lang="en-US" sz="1600" dirty="0" smtClean="0">
                <a:latin typeface="Arial" pitchFamily="34" charset="0"/>
                <a:cs typeface="Arial" pitchFamily="34" charset="0"/>
              </a:rPr>
              <a:t>STOP should be offered to;</a:t>
            </a:r>
          </a:p>
          <a:p>
            <a:pPr>
              <a:buFontTx/>
              <a:buNone/>
            </a:pP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Company listed on recognized stock exchange in India. </a:t>
            </a:r>
          </a:p>
          <a:p>
            <a:pPr>
              <a:buNone/>
            </a:pPr>
            <a:r>
              <a:rPr lang="en-US" sz="1600" dirty="0" smtClean="0">
                <a:latin typeface="Arial" pitchFamily="34" charset="0"/>
                <a:cs typeface="Arial" pitchFamily="34" charset="0"/>
              </a:rPr>
              <a:t>				Or</a:t>
            </a:r>
          </a:p>
          <a:p>
            <a:r>
              <a:rPr lang="en-US" sz="1600" dirty="0" smtClean="0">
                <a:latin typeface="Arial" pitchFamily="34" charset="0"/>
                <a:cs typeface="Arial" pitchFamily="34" charset="0"/>
              </a:rPr>
              <a:t>Company registered under Indian Companies Act 1956 </a:t>
            </a:r>
          </a:p>
          <a:p>
            <a:pPr>
              <a:buFontTx/>
              <a:buNone/>
            </a:pPr>
            <a:endParaRPr lang="en-US" sz="1600" dirty="0" smtClean="0">
              <a:latin typeface="Arial" pitchFamily="34" charset="0"/>
              <a:cs typeface="Arial" pitchFamily="34" charset="0"/>
            </a:endParaRPr>
          </a:p>
          <a:p>
            <a:pPr>
              <a:buFontTx/>
              <a:buNone/>
            </a:pPr>
            <a:r>
              <a:rPr lang="en-US" sz="1600" dirty="0" smtClean="0">
                <a:latin typeface="Arial" pitchFamily="34" charset="0"/>
                <a:cs typeface="Arial" pitchFamily="34" charset="0"/>
              </a:rPr>
              <a:t>Not to be offered to;</a:t>
            </a:r>
          </a:p>
          <a:p>
            <a:pPr>
              <a:buFontTx/>
              <a:buNone/>
            </a:pP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Companied dealing in bulk cargoes.</a:t>
            </a:r>
          </a:p>
          <a:p>
            <a:r>
              <a:rPr lang="en-US" sz="1600" dirty="0" smtClean="0">
                <a:latin typeface="Arial" pitchFamily="34" charset="0"/>
                <a:cs typeface="Arial" pitchFamily="34" charset="0"/>
              </a:rPr>
              <a:t>Traders &amp; manufacturing of seasonal goods.</a:t>
            </a:r>
          </a:p>
          <a:p>
            <a:r>
              <a:rPr lang="en-US" sz="1600" dirty="0" smtClean="0">
                <a:latin typeface="Arial" pitchFamily="34" charset="0"/>
                <a:cs typeface="Arial" pitchFamily="34" charset="0"/>
              </a:rPr>
              <a:t>Newly established companies who are in process of building up inventories of finished goods.</a:t>
            </a:r>
          </a:p>
        </p:txBody>
      </p:sp>
      <p:sp>
        <p:nvSpPr>
          <p:cNvPr id="4" name="Slide Number Placeholder 3"/>
          <p:cNvSpPr>
            <a:spLocks noGrp="1"/>
          </p:cNvSpPr>
          <p:nvPr>
            <p:ph type="sldNum" sz="quarter" idx="12"/>
          </p:nvPr>
        </p:nvSpPr>
        <p:spPr/>
        <p:txBody>
          <a:bodyPr/>
          <a:lstStyle/>
          <a:p>
            <a:fld id="{C02B722B-F844-46A6-90AD-5594FE98AA31}" type="slidenum">
              <a:rPr lang="en-IN" smtClean="0"/>
              <a:pPr/>
              <a:t>16</a:t>
            </a:fld>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7" dur="500"/>
                                        <p:tgtEl>
                                          <p:spTgt spid="5939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10" dur="500"/>
                                        <p:tgtEl>
                                          <p:spTgt spid="5939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13" dur="500"/>
                                        <p:tgtEl>
                                          <p:spTgt spid="5939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9395">
                                            <p:txEl>
                                              <p:pRg st="5" end="5"/>
                                            </p:txEl>
                                          </p:spTgt>
                                        </p:tgtEl>
                                        <p:attrNameLst>
                                          <p:attrName>style.visibility</p:attrName>
                                        </p:attrNameLst>
                                      </p:cBhvr>
                                      <p:to>
                                        <p:strVal val="visible"/>
                                      </p:to>
                                    </p:set>
                                    <p:animEffect transition="in" filter="blinds(horizontal)">
                                      <p:cBhvr>
                                        <p:cTn id="16" dur="500"/>
                                        <p:tgtEl>
                                          <p:spTgt spid="5939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9395">
                                            <p:txEl>
                                              <p:pRg st="7" end="7"/>
                                            </p:txEl>
                                          </p:spTgt>
                                        </p:tgtEl>
                                        <p:attrNameLst>
                                          <p:attrName>style.visibility</p:attrName>
                                        </p:attrNameLst>
                                      </p:cBhvr>
                                      <p:to>
                                        <p:strVal val="visible"/>
                                      </p:to>
                                    </p:set>
                                    <p:animEffect transition="in" filter="blinds(horizontal)">
                                      <p:cBhvr>
                                        <p:cTn id="21" dur="500"/>
                                        <p:tgtEl>
                                          <p:spTgt spid="59395">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9395">
                                            <p:txEl>
                                              <p:pRg st="9" end="9"/>
                                            </p:txEl>
                                          </p:spTgt>
                                        </p:tgtEl>
                                        <p:attrNameLst>
                                          <p:attrName>style.visibility</p:attrName>
                                        </p:attrNameLst>
                                      </p:cBhvr>
                                      <p:to>
                                        <p:strVal val="visible"/>
                                      </p:to>
                                    </p:set>
                                    <p:animEffect transition="in" filter="blinds(horizontal)">
                                      <p:cBhvr>
                                        <p:cTn id="24" dur="500"/>
                                        <p:tgtEl>
                                          <p:spTgt spid="59395">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9395">
                                            <p:txEl>
                                              <p:pRg st="10" end="10"/>
                                            </p:txEl>
                                          </p:spTgt>
                                        </p:tgtEl>
                                        <p:attrNameLst>
                                          <p:attrName>style.visibility</p:attrName>
                                        </p:attrNameLst>
                                      </p:cBhvr>
                                      <p:to>
                                        <p:strVal val="visible"/>
                                      </p:to>
                                    </p:set>
                                    <p:animEffect transition="in" filter="blinds(horizontal)">
                                      <p:cBhvr>
                                        <p:cTn id="27" dur="500"/>
                                        <p:tgtEl>
                                          <p:spTgt spid="59395">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9395">
                                            <p:txEl>
                                              <p:pRg st="11" end="11"/>
                                            </p:txEl>
                                          </p:spTgt>
                                        </p:tgtEl>
                                        <p:attrNameLst>
                                          <p:attrName>style.visibility</p:attrName>
                                        </p:attrNameLst>
                                      </p:cBhvr>
                                      <p:to>
                                        <p:strVal val="visible"/>
                                      </p:to>
                                    </p:set>
                                    <p:animEffect transition="in" filter="blinds(horizontal)">
                                      <p:cBhvr>
                                        <p:cTn id="30" dur="500"/>
                                        <p:tgtEl>
                                          <p:spTgt spid="59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a:xfrm>
            <a:off x="347300" y="381000"/>
            <a:ext cx="8386686" cy="523081"/>
          </a:xfrm>
        </p:spPr>
        <p:txBody>
          <a:bodyPr/>
          <a:lstStyle/>
          <a:p>
            <a:pPr algn="l"/>
            <a:r>
              <a:rPr lang="en-US" dirty="0"/>
              <a:t>Project Cargo Insurance</a:t>
            </a:r>
          </a:p>
        </p:txBody>
      </p:sp>
      <p:sp>
        <p:nvSpPr>
          <p:cNvPr id="1604611" name="Rectangle 3"/>
          <p:cNvSpPr>
            <a:spLocks noGrp="1" noChangeArrowheads="1"/>
          </p:cNvSpPr>
          <p:nvPr>
            <p:ph type="body" idx="4294967295"/>
          </p:nvPr>
        </p:nvSpPr>
        <p:spPr>
          <a:xfrm>
            <a:off x="377825" y="1600200"/>
            <a:ext cx="4041775" cy="3962400"/>
          </a:xfrm>
          <a:prstGeom prst="rect">
            <a:avLst/>
          </a:prstGeom>
        </p:spPr>
        <p:txBody>
          <a:bodyPr/>
          <a:lstStyle/>
          <a:p>
            <a:pPr>
              <a:lnSpc>
                <a:spcPct val="150000"/>
              </a:lnSpc>
            </a:pPr>
            <a:r>
              <a:rPr lang="en-US" sz="1600" dirty="0">
                <a:latin typeface="Arial" pitchFamily="34" charset="0"/>
                <a:cs typeface="Arial" pitchFamily="34" charset="0"/>
              </a:rPr>
              <a:t>Issued in conjunction with project related policies</a:t>
            </a:r>
          </a:p>
          <a:p>
            <a:pPr>
              <a:lnSpc>
                <a:spcPct val="150000"/>
              </a:lnSpc>
            </a:pPr>
            <a:r>
              <a:rPr lang="en-US" sz="1600" dirty="0">
                <a:latin typeface="Arial" pitchFamily="34" charset="0"/>
                <a:cs typeface="Arial" pitchFamily="34" charset="0"/>
              </a:rPr>
              <a:t>Covers indigenous and import transits of project cargo till project site in anywhere in India/world</a:t>
            </a:r>
          </a:p>
          <a:p>
            <a:pPr>
              <a:lnSpc>
                <a:spcPct val="150000"/>
              </a:lnSpc>
            </a:pPr>
            <a:r>
              <a:rPr lang="en-US" sz="1600" dirty="0">
                <a:latin typeface="Arial" pitchFamily="34" charset="0"/>
                <a:cs typeface="Arial" pitchFamily="34" charset="0"/>
              </a:rPr>
              <a:t>Policy period for marine cargo would be  same as that of project  insurance policy</a:t>
            </a:r>
          </a:p>
        </p:txBody>
      </p:sp>
      <p:pic>
        <p:nvPicPr>
          <p:cNvPr id="1604614" name="Picture 6" descr="turbineOnTruck"/>
          <p:cNvPicPr>
            <a:picLocks noChangeAspect="1" noChangeArrowheads="1"/>
          </p:cNvPicPr>
          <p:nvPr/>
        </p:nvPicPr>
        <p:blipFill>
          <a:blip r:embed="rId2" cstate="print"/>
          <a:srcRect l="19063" t="12709" b="17778"/>
          <a:stretch>
            <a:fillRect/>
          </a:stretch>
        </p:blipFill>
        <p:spPr bwMode="auto">
          <a:xfrm>
            <a:off x="4953000" y="1422400"/>
            <a:ext cx="4138612" cy="4064000"/>
          </a:xfrm>
          <a:prstGeom prst="rect">
            <a:avLst/>
          </a:prstGeom>
          <a:noFill/>
        </p:spPr>
      </p:pic>
    </p:spTree>
    <p:extLst>
      <p:ext uri="{BB962C8B-B14F-4D97-AF65-F5344CB8AC3E}">
        <p14:creationId xmlns:p14="http://schemas.microsoft.com/office/powerpoint/2010/main" val="300194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4611">
                                            <p:txEl>
                                              <p:pRg st="0" end="0"/>
                                            </p:txEl>
                                          </p:spTgt>
                                        </p:tgtEl>
                                        <p:attrNameLst>
                                          <p:attrName>style.visibility</p:attrName>
                                        </p:attrNameLst>
                                      </p:cBhvr>
                                      <p:to>
                                        <p:strVal val="visible"/>
                                      </p:to>
                                    </p:set>
                                    <p:animEffect transition="in" filter="blinds(horizontal)">
                                      <p:cBhvr>
                                        <p:cTn id="7" dur="500"/>
                                        <p:tgtEl>
                                          <p:spTgt spid="1604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4611">
                                            <p:txEl>
                                              <p:pRg st="1" end="1"/>
                                            </p:txEl>
                                          </p:spTgt>
                                        </p:tgtEl>
                                        <p:attrNameLst>
                                          <p:attrName>style.visibility</p:attrName>
                                        </p:attrNameLst>
                                      </p:cBhvr>
                                      <p:to>
                                        <p:strVal val="visible"/>
                                      </p:to>
                                    </p:set>
                                    <p:animEffect transition="in" filter="blinds(horizontal)">
                                      <p:cBhvr>
                                        <p:cTn id="12" dur="500"/>
                                        <p:tgtEl>
                                          <p:spTgt spid="1604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04611">
                                            <p:txEl>
                                              <p:pRg st="2" end="2"/>
                                            </p:txEl>
                                          </p:spTgt>
                                        </p:tgtEl>
                                        <p:attrNameLst>
                                          <p:attrName>style.visibility</p:attrName>
                                        </p:attrNameLst>
                                      </p:cBhvr>
                                      <p:to>
                                        <p:strVal val="visible"/>
                                      </p:to>
                                    </p:set>
                                    <p:animEffect transition="in" filter="blinds(horizontal)">
                                      <p:cBhvr>
                                        <p:cTn id="17" dur="500"/>
                                        <p:tgtEl>
                                          <p:spTgt spid="1604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47300" y="304800"/>
            <a:ext cx="8386686" cy="523081"/>
          </a:xfrm>
        </p:spPr>
        <p:txBody>
          <a:bodyPr/>
          <a:lstStyle/>
          <a:p>
            <a:pPr algn="l"/>
            <a:r>
              <a:rPr lang="en-US" dirty="0"/>
              <a:t>Classification Based on Coverage </a:t>
            </a:r>
            <a:r>
              <a:rPr lang="en-GB" dirty="0"/>
              <a:t> </a:t>
            </a:r>
            <a:endParaRPr lang="en-US" dirty="0"/>
          </a:p>
        </p:txBody>
      </p:sp>
      <p:sp>
        <p:nvSpPr>
          <p:cNvPr id="1205251" name="Rectangle 3"/>
          <p:cNvSpPr>
            <a:spLocks noGrp="1" noChangeArrowheads="1"/>
          </p:cNvSpPr>
          <p:nvPr>
            <p:ph type="body" idx="4294967295"/>
          </p:nvPr>
        </p:nvSpPr>
        <p:spPr>
          <a:xfrm>
            <a:off x="381000" y="1447800"/>
            <a:ext cx="7772400" cy="3962400"/>
          </a:xfrm>
          <a:prstGeom prst="rect">
            <a:avLst/>
          </a:prstGeom>
        </p:spPr>
        <p:txBody>
          <a:bodyPr/>
          <a:lstStyle/>
          <a:p>
            <a:pPr>
              <a:lnSpc>
                <a:spcPct val="150000"/>
              </a:lnSpc>
            </a:pPr>
            <a:r>
              <a:rPr lang="en-GB" sz="1500" dirty="0">
                <a:latin typeface="Arial" pitchFamily="34" charset="0"/>
                <a:cs typeface="Arial" pitchFamily="34" charset="0"/>
              </a:rPr>
              <a:t>Export and Import Policies are governed by Institute Cargo Clauses</a:t>
            </a:r>
          </a:p>
          <a:p>
            <a:pPr>
              <a:lnSpc>
                <a:spcPct val="150000"/>
              </a:lnSpc>
            </a:pPr>
            <a:r>
              <a:rPr lang="en-GB" sz="1500" dirty="0">
                <a:latin typeface="Arial" pitchFamily="34" charset="0"/>
                <a:cs typeface="Arial" pitchFamily="34" charset="0"/>
              </a:rPr>
              <a:t>These clauses have been designed by the Institute of London Underwriters. The various clauses are as below:</a:t>
            </a:r>
          </a:p>
          <a:p>
            <a:pPr marL="342900" lvl="1" indent="-342900">
              <a:lnSpc>
                <a:spcPct val="150000"/>
              </a:lnSpc>
              <a:buFont typeface="Arial" pitchFamily="34" charset="0"/>
              <a:buChar char="•"/>
            </a:pPr>
            <a:r>
              <a:rPr lang="en-GB" sz="1500" dirty="0">
                <a:latin typeface="Arial" pitchFamily="34" charset="0"/>
                <a:cs typeface="Arial" pitchFamily="34" charset="0"/>
              </a:rPr>
              <a:t>Institute Cargo Clauses (C) – ICC (C)</a:t>
            </a:r>
          </a:p>
          <a:p>
            <a:pPr marL="342900" lvl="1" indent="-342900">
              <a:lnSpc>
                <a:spcPct val="150000"/>
              </a:lnSpc>
              <a:buFont typeface="Arial" pitchFamily="34" charset="0"/>
              <a:buChar char="•"/>
            </a:pPr>
            <a:r>
              <a:rPr lang="en-GB" sz="1500" dirty="0">
                <a:latin typeface="Arial" pitchFamily="34" charset="0"/>
                <a:cs typeface="Arial" pitchFamily="34" charset="0"/>
              </a:rPr>
              <a:t>Institute Cargo Clauses (B) – ICC (B)</a:t>
            </a:r>
          </a:p>
          <a:p>
            <a:pPr marL="342900" lvl="1" indent="-342900">
              <a:lnSpc>
                <a:spcPct val="150000"/>
              </a:lnSpc>
              <a:buFont typeface="Arial" pitchFamily="34" charset="0"/>
              <a:buChar char="•"/>
            </a:pPr>
            <a:r>
              <a:rPr lang="en-GB" sz="1500" dirty="0">
                <a:latin typeface="Arial" pitchFamily="34" charset="0"/>
                <a:cs typeface="Arial" pitchFamily="34" charset="0"/>
              </a:rPr>
              <a:t>Institute Cargo Clauses (A) – ICC (A) also called as All risk Policy</a:t>
            </a:r>
          </a:p>
          <a:p>
            <a:pPr marL="342900" lvl="1" indent="-342900">
              <a:lnSpc>
                <a:spcPct val="150000"/>
              </a:lnSpc>
              <a:buFont typeface="Arial" pitchFamily="34" charset="0"/>
              <a:buChar char="•"/>
            </a:pPr>
            <a:r>
              <a:rPr lang="en-GB" sz="1500" dirty="0">
                <a:latin typeface="Arial" pitchFamily="34" charset="0"/>
                <a:cs typeface="Arial" pitchFamily="34" charset="0"/>
              </a:rPr>
              <a:t>Institute War Clauses (Cargo)</a:t>
            </a:r>
          </a:p>
          <a:p>
            <a:pPr marL="342900" lvl="1" indent="-342900">
              <a:lnSpc>
                <a:spcPct val="150000"/>
              </a:lnSpc>
              <a:buFont typeface="Arial" pitchFamily="34" charset="0"/>
              <a:buChar char="•"/>
            </a:pPr>
            <a:r>
              <a:rPr lang="en-GB" sz="1500" dirty="0">
                <a:latin typeface="Arial" pitchFamily="34" charset="0"/>
                <a:cs typeface="Arial" pitchFamily="34" charset="0"/>
              </a:rPr>
              <a:t>Institute Strike Clauses (Cargo)</a:t>
            </a:r>
          </a:p>
          <a:p>
            <a:pPr>
              <a:lnSpc>
                <a:spcPct val="150000"/>
              </a:lnSpc>
            </a:pPr>
            <a:r>
              <a:rPr lang="en-US" sz="1500" dirty="0">
                <a:latin typeface="Arial" pitchFamily="34" charset="0"/>
                <a:cs typeface="Arial" pitchFamily="34" charset="0"/>
              </a:rPr>
              <a:t>ICC ‘A’ Clause offers all risk cover subject to only named exclusions which are mostly uninsurable.</a:t>
            </a:r>
          </a:p>
          <a:p>
            <a:pPr>
              <a:lnSpc>
                <a:spcPct val="150000"/>
              </a:lnSpc>
            </a:pPr>
            <a:r>
              <a:rPr lang="en-US" sz="1500" dirty="0">
                <a:latin typeface="Arial" pitchFamily="34" charset="0"/>
                <a:cs typeface="Arial" pitchFamily="34" charset="0"/>
              </a:rPr>
              <a:t>ICC ‘C’ &amp; ICC ‘B’ Clauses are “Named Peril” policy where scope of cover is limited.</a:t>
            </a:r>
          </a:p>
          <a:p>
            <a:pPr>
              <a:lnSpc>
                <a:spcPct val="150000"/>
              </a:lnSpc>
            </a:pPr>
            <a:r>
              <a:rPr lang="en-US" sz="1500" dirty="0">
                <a:latin typeface="Arial" pitchFamily="34" charset="0"/>
                <a:cs typeface="Arial" pitchFamily="34" charset="0"/>
              </a:rPr>
              <a:t>ICC A, ICC B and ICC C clauses are used where mode of transit is sea</a:t>
            </a:r>
          </a:p>
          <a:p>
            <a:pPr algn="just">
              <a:lnSpc>
                <a:spcPct val="150000"/>
              </a:lnSpc>
            </a:pPr>
            <a:endParaRPr lang="en-US" sz="1400" b="0" dirty="0">
              <a:latin typeface="Arial" pitchFamily="34" charset="0"/>
              <a:cs typeface="Arial" pitchFamily="34" charset="0"/>
            </a:endParaRPr>
          </a:p>
          <a:p>
            <a:pPr>
              <a:lnSpc>
                <a:spcPct val="150000"/>
              </a:lnSpc>
            </a:pPr>
            <a:endParaRPr lang="en-US" sz="1400" b="0" dirty="0">
              <a:latin typeface="Arial" pitchFamily="34" charset="0"/>
              <a:cs typeface="Arial" pitchFamily="34" charset="0"/>
            </a:endParaRPr>
          </a:p>
        </p:txBody>
      </p:sp>
      <p:sp>
        <p:nvSpPr>
          <p:cNvPr id="1205252" name="AutoShape 4"/>
          <p:cNvSpPr>
            <a:spLocks/>
          </p:cNvSpPr>
          <p:nvPr/>
        </p:nvSpPr>
        <p:spPr bwMode="auto">
          <a:xfrm>
            <a:off x="4953000" y="2717800"/>
            <a:ext cx="114300" cy="673100"/>
          </a:xfrm>
          <a:prstGeom prst="rightBrace">
            <a:avLst>
              <a:gd name="adj1" fmla="val 49074"/>
              <a:gd name="adj2" fmla="val 50000"/>
            </a:avLst>
          </a:prstGeom>
          <a:noFill/>
          <a:ln w="9525">
            <a:solidFill>
              <a:schemeClr val="tx1"/>
            </a:solidFill>
            <a:round/>
            <a:headEnd/>
            <a:tailEnd/>
          </a:ln>
          <a:effectLst/>
        </p:spPr>
        <p:txBody>
          <a:bodyPr wrap="none" anchor="ctr"/>
          <a:lstStyle/>
          <a:p>
            <a:endParaRPr lang="en-IN"/>
          </a:p>
        </p:txBody>
      </p:sp>
      <p:sp>
        <p:nvSpPr>
          <p:cNvPr id="1205253" name="Text Box 5"/>
          <p:cNvSpPr txBox="1">
            <a:spLocks noChangeArrowheads="1"/>
          </p:cNvSpPr>
          <p:nvPr/>
        </p:nvSpPr>
        <p:spPr bwMode="auto">
          <a:xfrm>
            <a:off x="5245100" y="2857500"/>
            <a:ext cx="1993900" cy="338554"/>
          </a:xfrm>
          <a:prstGeom prst="rect">
            <a:avLst/>
          </a:prstGeom>
          <a:noFill/>
          <a:ln w="9525">
            <a:noFill/>
            <a:miter lim="800000"/>
            <a:headEnd/>
            <a:tailEnd/>
          </a:ln>
          <a:effectLst/>
        </p:spPr>
        <p:txBody>
          <a:bodyPr>
            <a:spAutoFit/>
          </a:bodyPr>
          <a:lstStyle/>
          <a:p>
            <a:pPr>
              <a:spcBef>
                <a:spcPct val="50000"/>
              </a:spcBef>
            </a:pPr>
            <a:r>
              <a:rPr lang="en-US" sz="1600" b="1" dirty="0"/>
              <a:t>Named Peril Policy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6675"/>
            <a:ext cx="18383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986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5251">
                                            <p:txEl>
                                              <p:pRg st="0" end="0"/>
                                            </p:txEl>
                                          </p:spTgt>
                                        </p:tgtEl>
                                        <p:attrNameLst>
                                          <p:attrName>style.visibility</p:attrName>
                                        </p:attrNameLst>
                                      </p:cBhvr>
                                      <p:to>
                                        <p:strVal val="visible"/>
                                      </p:to>
                                    </p:set>
                                    <p:animEffect transition="in" filter="blinds(horizontal)">
                                      <p:cBhvr>
                                        <p:cTn id="7" dur="500"/>
                                        <p:tgtEl>
                                          <p:spTgt spid="1205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05251">
                                            <p:txEl>
                                              <p:pRg st="1" end="1"/>
                                            </p:txEl>
                                          </p:spTgt>
                                        </p:tgtEl>
                                        <p:attrNameLst>
                                          <p:attrName>style.visibility</p:attrName>
                                        </p:attrNameLst>
                                      </p:cBhvr>
                                      <p:to>
                                        <p:strVal val="visible"/>
                                      </p:to>
                                    </p:set>
                                    <p:animEffect transition="in" filter="blinds(horizontal)">
                                      <p:cBhvr>
                                        <p:cTn id="12" dur="500"/>
                                        <p:tgtEl>
                                          <p:spTgt spid="1205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05251">
                                            <p:txEl>
                                              <p:pRg st="2" end="2"/>
                                            </p:txEl>
                                          </p:spTgt>
                                        </p:tgtEl>
                                        <p:attrNameLst>
                                          <p:attrName>style.visibility</p:attrName>
                                        </p:attrNameLst>
                                      </p:cBhvr>
                                      <p:to>
                                        <p:strVal val="visible"/>
                                      </p:to>
                                    </p:set>
                                    <p:animEffect transition="in" filter="blinds(horizontal)">
                                      <p:cBhvr>
                                        <p:cTn id="17" dur="500"/>
                                        <p:tgtEl>
                                          <p:spTgt spid="1205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05251">
                                            <p:txEl>
                                              <p:pRg st="3" end="3"/>
                                            </p:txEl>
                                          </p:spTgt>
                                        </p:tgtEl>
                                        <p:attrNameLst>
                                          <p:attrName>style.visibility</p:attrName>
                                        </p:attrNameLst>
                                      </p:cBhvr>
                                      <p:to>
                                        <p:strVal val="visible"/>
                                      </p:to>
                                    </p:set>
                                    <p:animEffect transition="in" filter="blinds(horizontal)">
                                      <p:cBhvr>
                                        <p:cTn id="22" dur="500"/>
                                        <p:tgtEl>
                                          <p:spTgt spid="1205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5252"/>
                                        </p:tgtEl>
                                        <p:attrNameLst>
                                          <p:attrName>style.visibility</p:attrName>
                                        </p:attrNameLst>
                                      </p:cBhvr>
                                      <p:to>
                                        <p:strVal val="visible"/>
                                      </p:to>
                                    </p:set>
                                    <p:animEffect transition="in" filter="blinds(horizontal)">
                                      <p:cBhvr>
                                        <p:cTn id="27" dur="500"/>
                                        <p:tgtEl>
                                          <p:spTgt spid="120525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05253"/>
                                        </p:tgtEl>
                                        <p:attrNameLst>
                                          <p:attrName>style.visibility</p:attrName>
                                        </p:attrNameLst>
                                      </p:cBhvr>
                                      <p:to>
                                        <p:strVal val="visible"/>
                                      </p:to>
                                    </p:set>
                                    <p:animEffect transition="in" filter="blinds(horizontal)">
                                      <p:cBhvr>
                                        <p:cTn id="30" dur="500"/>
                                        <p:tgtEl>
                                          <p:spTgt spid="120525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05251">
                                            <p:txEl>
                                              <p:pRg st="4" end="4"/>
                                            </p:txEl>
                                          </p:spTgt>
                                        </p:tgtEl>
                                        <p:attrNameLst>
                                          <p:attrName>style.visibility</p:attrName>
                                        </p:attrNameLst>
                                      </p:cBhvr>
                                      <p:to>
                                        <p:strVal val="visible"/>
                                      </p:to>
                                    </p:set>
                                    <p:animEffect transition="in" filter="blinds(horizontal)">
                                      <p:cBhvr>
                                        <p:cTn id="35" dur="500"/>
                                        <p:tgtEl>
                                          <p:spTgt spid="120525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05251">
                                            <p:txEl>
                                              <p:pRg st="5" end="5"/>
                                            </p:txEl>
                                          </p:spTgt>
                                        </p:tgtEl>
                                        <p:attrNameLst>
                                          <p:attrName>style.visibility</p:attrName>
                                        </p:attrNameLst>
                                      </p:cBhvr>
                                      <p:to>
                                        <p:strVal val="visible"/>
                                      </p:to>
                                    </p:set>
                                    <p:animEffect transition="in" filter="blinds(horizontal)">
                                      <p:cBhvr>
                                        <p:cTn id="40" dur="500"/>
                                        <p:tgtEl>
                                          <p:spTgt spid="12052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05251">
                                            <p:txEl>
                                              <p:pRg st="6" end="6"/>
                                            </p:txEl>
                                          </p:spTgt>
                                        </p:tgtEl>
                                        <p:attrNameLst>
                                          <p:attrName>style.visibility</p:attrName>
                                        </p:attrNameLst>
                                      </p:cBhvr>
                                      <p:to>
                                        <p:strVal val="visible"/>
                                      </p:to>
                                    </p:set>
                                    <p:animEffect transition="in" filter="blinds(horizontal)">
                                      <p:cBhvr>
                                        <p:cTn id="45" dur="500"/>
                                        <p:tgtEl>
                                          <p:spTgt spid="12052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05251">
                                            <p:txEl>
                                              <p:pRg st="7" end="7"/>
                                            </p:txEl>
                                          </p:spTgt>
                                        </p:tgtEl>
                                        <p:attrNameLst>
                                          <p:attrName>style.visibility</p:attrName>
                                        </p:attrNameLst>
                                      </p:cBhvr>
                                      <p:to>
                                        <p:strVal val="visible"/>
                                      </p:to>
                                    </p:set>
                                    <p:animEffect transition="in" filter="blinds(horizontal)">
                                      <p:cBhvr>
                                        <p:cTn id="50" dur="500"/>
                                        <p:tgtEl>
                                          <p:spTgt spid="120525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205251">
                                            <p:txEl>
                                              <p:pRg st="8" end="8"/>
                                            </p:txEl>
                                          </p:spTgt>
                                        </p:tgtEl>
                                        <p:attrNameLst>
                                          <p:attrName>style.visibility</p:attrName>
                                        </p:attrNameLst>
                                      </p:cBhvr>
                                      <p:to>
                                        <p:strVal val="visible"/>
                                      </p:to>
                                    </p:set>
                                    <p:animEffect transition="in" filter="blinds(horizontal)">
                                      <p:cBhvr>
                                        <p:cTn id="55" dur="500"/>
                                        <p:tgtEl>
                                          <p:spTgt spid="1205251">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205251">
                                            <p:txEl>
                                              <p:pRg st="9" end="9"/>
                                            </p:txEl>
                                          </p:spTgt>
                                        </p:tgtEl>
                                        <p:attrNameLst>
                                          <p:attrName>style.visibility</p:attrName>
                                        </p:attrNameLst>
                                      </p:cBhvr>
                                      <p:to>
                                        <p:strVal val="visible"/>
                                      </p:to>
                                    </p:set>
                                    <p:animEffect transition="in" filter="blinds(horizontal)">
                                      <p:cBhvr>
                                        <p:cTn id="60" dur="500"/>
                                        <p:tgtEl>
                                          <p:spTgt spid="1205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2" grpId="0" animBg="1"/>
      <p:bldP spid="12052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47300" y="304800"/>
            <a:ext cx="8386686" cy="523081"/>
          </a:xfrm>
        </p:spPr>
        <p:txBody>
          <a:bodyPr/>
          <a:lstStyle/>
          <a:p>
            <a:pPr algn="l"/>
            <a:r>
              <a:rPr lang="en-US" dirty="0"/>
              <a:t>Coverage: ICC B vs. ICC C</a:t>
            </a:r>
          </a:p>
        </p:txBody>
      </p:sp>
      <p:graphicFrame>
        <p:nvGraphicFramePr>
          <p:cNvPr id="6" name="Group 360"/>
          <p:cNvGraphicFramePr>
            <a:graphicFrameLocks/>
          </p:cNvGraphicFramePr>
          <p:nvPr>
            <p:extLst>
              <p:ext uri="{D42A27DB-BD31-4B8C-83A1-F6EECF244321}">
                <p14:modId xmlns:p14="http://schemas.microsoft.com/office/powerpoint/2010/main" val="6267965"/>
              </p:ext>
            </p:extLst>
          </p:nvPr>
        </p:nvGraphicFramePr>
        <p:xfrm>
          <a:off x="457199" y="1644200"/>
          <a:ext cx="8229601" cy="4604200"/>
        </p:xfrm>
        <a:graphic>
          <a:graphicData uri="http://schemas.openxmlformats.org/drawingml/2006/table">
            <a:tbl>
              <a:tblPr>
                <a:tableStyleId>{8A107856-5554-42FB-B03E-39F5DBC370BA}</a:tableStyleId>
              </a:tblPr>
              <a:tblGrid>
                <a:gridCol w="5052283"/>
                <a:gridCol w="1599134"/>
                <a:gridCol w="1578184"/>
              </a:tblGrid>
              <a:tr h="242939">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endParaRPr kumimoji="0" lang="en-US" sz="1300" b="1" u="none" strike="noStrike" cap="none" normalizeH="0" baseline="0" dirty="0" smtClean="0">
                        <a:ln>
                          <a:noFill/>
                        </a:ln>
                        <a:effectLst/>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Perils</a:t>
                      </a:r>
                      <a:endParaRPr kumimoji="0" lang="en-US" sz="1300" b="1" i="0" u="none" strike="noStrike" cap="none" normalizeH="0" baseline="0" dirty="0" smtClean="0">
                        <a:ln>
                          <a:noFill/>
                        </a:ln>
                        <a:solidFill>
                          <a:schemeClr val="bg1"/>
                        </a:solidFill>
                        <a:effectLst/>
                        <a:latin typeface="Zurich BT" charset="0"/>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ICC – B</a:t>
                      </a:r>
                      <a:endParaRPr kumimoji="0" lang="en-US" sz="1300" b="1" i="0" u="none" strike="noStrike" cap="none" normalizeH="0" baseline="0" dirty="0" smtClean="0">
                        <a:ln>
                          <a:noFill/>
                        </a:ln>
                        <a:solidFill>
                          <a:schemeClr val="bg1"/>
                        </a:solidFill>
                        <a:effectLst/>
                        <a:latin typeface="Zurich BT" charset="0"/>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ICC - C</a:t>
                      </a:r>
                      <a:endParaRPr kumimoji="0" lang="en-US" sz="1300" b="1" i="0" u="none" strike="noStrike" cap="none" normalizeH="0" baseline="0" smtClean="0">
                        <a:ln>
                          <a:noFill/>
                        </a:ln>
                        <a:solidFill>
                          <a:schemeClr val="bg1"/>
                        </a:solidFill>
                        <a:effectLst/>
                        <a:latin typeface="Zurich BT" charset="0"/>
                      </a:endParaRPr>
                    </a:p>
                  </a:txBody>
                  <a:tcPr marL="45720" marR="45720" marT="0" marB="0" horzOverflow="overflow"/>
                </a:tc>
              </a:tr>
              <a:tr h="484214">
                <a:tc vMerge="1">
                  <a:txBody>
                    <a:bodyPr/>
                    <a:lstStyle/>
                    <a:p>
                      <a:endParaRPr lang="en-IN"/>
                    </a:p>
                  </a:txBody>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(Wider Risk Cover)</a:t>
                      </a:r>
                      <a:endParaRPr kumimoji="0" lang="en-US" sz="1300" b="1" i="0" u="none" strike="noStrike" cap="none" normalizeH="0" baseline="0" dirty="0" smtClean="0">
                        <a:ln>
                          <a:noFill/>
                        </a:ln>
                        <a:solidFill>
                          <a:schemeClr val="bg1"/>
                        </a:solidFill>
                        <a:effectLst/>
                        <a:latin typeface="Zurich BT" charset="0"/>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(Basic Risk Cover)</a:t>
                      </a:r>
                      <a:endParaRPr kumimoji="0" lang="en-US" sz="1300" b="1" i="0" u="none" strike="noStrike" cap="none" normalizeH="0" baseline="0" dirty="0" smtClean="0">
                        <a:ln>
                          <a:noFill/>
                        </a:ln>
                        <a:solidFill>
                          <a:schemeClr val="bg1"/>
                        </a:solidFill>
                        <a:effectLst/>
                        <a:latin typeface="Zurich BT" charset="0"/>
                      </a:endParaRPr>
                    </a:p>
                  </a:txBody>
                  <a:tcPr marL="45720" marR="45720" marT="0" marB="0" horzOverflow="overflow"/>
                </a:tc>
              </a:tr>
              <a:tr h="24127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Fire or Explosion</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r>
              <a:tr h="24460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Stranding, Grounding, Sinking or Capsizing of the vessel</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r>
              <a:tr h="24127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Overturning or Derailment of Land Conveyance</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r>
              <a:tr h="72715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Collision on or Contact of Ship, Craft or Conveyance with anything other than Ship or Craft (excludes Water but not Ice)</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r>
              <a:tr h="24127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Discharge of Cargo at Port of Distress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r>
              <a:tr h="24293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General Average Sacrifice</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r>
              <a:tr h="24127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Jettison</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r>
              <a:tr h="4842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Loss over board during Loading / Discharge (total loss only)</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No</a:t>
                      </a:r>
                      <a:endParaRPr kumimoji="0" lang="en-US" sz="1300" b="1" i="0" u="none" strike="noStrike" cap="none" normalizeH="0" baseline="0" dirty="0" smtClean="0">
                        <a:ln>
                          <a:noFill/>
                        </a:ln>
                        <a:solidFill>
                          <a:schemeClr val="tx1"/>
                        </a:solidFill>
                        <a:effectLst/>
                        <a:latin typeface="Airal"/>
                      </a:endParaRPr>
                    </a:p>
                  </a:txBody>
                  <a:tcPr marL="45720" marR="45720" marT="0" marB="0" horzOverflow="overflow"/>
                </a:tc>
              </a:tr>
              <a:tr h="24460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Washing Overboard (deck cargo)</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No</a:t>
                      </a:r>
                      <a:endParaRPr kumimoji="0" lang="en-US" sz="1300" b="1" i="0" u="none" strike="noStrike" cap="none" normalizeH="0" baseline="0" dirty="0" smtClean="0">
                        <a:ln>
                          <a:noFill/>
                        </a:ln>
                        <a:solidFill>
                          <a:schemeClr val="tx1"/>
                        </a:solidFill>
                        <a:effectLst/>
                        <a:latin typeface="Airal"/>
                      </a:endParaRPr>
                    </a:p>
                  </a:txBody>
                  <a:tcPr marL="45720" marR="45720" marT="0" marB="0" horzOverflow="overflow"/>
                </a:tc>
              </a:tr>
              <a:tr h="48421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Seawater entering Ship, Craft, Hold Conveyance Container Lift Van or Place of Storage.</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No</a:t>
                      </a:r>
                      <a:endParaRPr kumimoji="0" lang="en-US" sz="1300" b="1" i="0" u="none" strike="noStrike" cap="none" normalizeH="0" baseline="0" dirty="0" smtClean="0">
                        <a:ln>
                          <a:noFill/>
                        </a:ln>
                        <a:solidFill>
                          <a:schemeClr val="tx1"/>
                        </a:solidFill>
                        <a:effectLst/>
                        <a:latin typeface="Airal"/>
                      </a:endParaRPr>
                    </a:p>
                  </a:txBody>
                  <a:tcPr marL="45720" marR="45720" marT="0" marB="0" horzOverflow="overflow"/>
                </a:tc>
              </a:tr>
              <a:tr h="24127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River or Lake Water entering same</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smtClean="0">
                          <a:ln>
                            <a:noFill/>
                          </a:ln>
                          <a:effectLst/>
                        </a:rPr>
                        <a:t>Yes</a:t>
                      </a:r>
                      <a:endParaRPr kumimoji="0" lang="en-US" sz="1300" b="1" i="0" u="none" strike="noStrike" cap="none" normalizeH="0" baseline="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No</a:t>
                      </a:r>
                      <a:endParaRPr kumimoji="0" lang="en-US" sz="1300" b="1" i="0" u="none" strike="noStrike" cap="none" normalizeH="0" baseline="0" dirty="0" smtClean="0">
                        <a:ln>
                          <a:noFill/>
                        </a:ln>
                        <a:solidFill>
                          <a:schemeClr val="tx1"/>
                        </a:solidFill>
                        <a:effectLst/>
                        <a:latin typeface="Airal"/>
                      </a:endParaRPr>
                    </a:p>
                  </a:txBody>
                  <a:tcPr marL="45720" marR="45720" marT="0" marB="0" horzOverflow="overflow"/>
                </a:tc>
              </a:tr>
              <a:tr h="24293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Earthquake Volcanic Eruption or lightening</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Yes</a:t>
                      </a:r>
                      <a:endParaRPr kumimoji="0" lang="en-US" sz="1300" b="1" i="0" u="none" strike="noStrike" cap="none" normalizeH="0" baseline="0" dirty="0" smtClean="0">
                        <a:ln>
                          <a:noFill/>
                        </a:ln>
                        <a:solidFill>
                          <a:srgbClr val="00004D"/>
                        </a:solidFill>
                        <a:effectLst/>
                        <a:latin typeface="Airal"/>
                      </a:endParaRPr>
                    </a:p>
                  </a:txBody>
                  <a:tcPr marL="45720" marR="45720" marT="0" marB="0"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300" b="1" u="none" strike="noStrike" cap="none" normalizeH="0" baseline="0" dirty="0" smtClean="0">
                          <a:ln>
                            <a:noFill/>
                          </a:ln>
                          <a:effectLst/>
                        </a:rPr>
                        <a:t>No</a:t>
                      </a:r>
                      <a:endParaRPr kumimoji="0" lang="en-US" sz="1300" b="1" i="0" u="none" strike="noStrike" cap="none" normalizeH="0" baseline="0" dirty="0" smtClean="0">
                        <a:ln>
                          <a:noFill/>
                        </a:ln>
                        <a:solidFill>
                          <a:schemeClr val="tx1"/>
                        </a:solidFill>
                        <a:effectLst/>
                        <a:latin typeface="Airal"/>
                      </a:endParaRPr>
                    </a:p>
                  </a:txBody>
                  <a:tcPr marL="45720" marR="45720" marT="0" marB="0" horzOverflow="overflow"/>
                </a:tc>
              </a:tr>
            </a:tbl>
          </a:graphicData>
        </a:graphic>
      </p:graphicFrame>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93"/>
          <a:stretch/>
        </p:blipFill>
        <p:spPr bwMode="auto">
          <a:xfrm>
            <a:off x="6629400" y="0"/>
            <a:ext cx="2495550" cy="164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7042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IN" sz="2000" dirty="0" smtClean="0"/>
              <a:t>Agenda </a:t>
            </a:r>
            <a:endParaRPr lang="en-IN" sz="2000" dirty="0"/>
          </a:p>
        </p:txBody>
      </p:sp>
      <p:sp>
        <p:nvSpPr>
          <p:cNvPr id="3" name="Text Placeholder 2"/>
          <p:cNvSpPr>
            <a:spLocks noGrp="1"/>
          </p:cNvSpPr>
          <p:nvPr>
            <p:ph type="body" sz="quarter" idx="14"/>
          </p:nvPr>
        </p:nvSpPr>
        <p:spPr/>
        <p:txBody>
          <a:bodyPr/>
          <a:lstStyle/>
          <a:p>
            <a:r>
              <a:rPr lang="en-IN" sz="1600" dirty="0" smtClean="0"/>
              <a:t>Marine Insurance Introduction </a:t>
            </a:r>
          </a:p>
          <a:p>
            <a:r>
              <a:rPr lang="en-IN" sz="1600" dirty="0" smtClean="0"/>
              <a:t>INCOTERMS </a:t>
            </a:r>
          </a:p>
          <a:p>
            <a:r>
              <a:rPr lang="en-IN" sz="1600" dirty="0" smtClean="0"/>
              <a:t>Types of Policies </a:t>
            </a:r>
          </a:p>
          <a:p>
            <a:r>
              <a:rPr lang="en-IN" sz="1600" dirty="0" smtClean="0"/>
              <a:t>Coverage's</a:t>
            </a:r>
          </a:p>
          <a:p>
            <a:r>
              <a:rPr lang="en-IN" sz="1600" dirty="0" smtClean="0"/>
              <a:t>Underwriting Consideration </a:t>
            </a:r>
          </a:p>
          <a:p>
            <a:r>
              <a:rPr lang="en-IN" sz="1600" dirty="0" smtClean="0"/>
              <a:t>List of Non-preferred cargo </a:t>
            </a:r>
          </a:p>
          <a:p>
            <a:r>
              <a:rPr lang="en-IN" sz="1600" dirty="0" smtClean="0"/>
              <a:t>Selling points - FGI</a:t>
            </a:r>
          </a:p>
          <a:p>
            <a:endParaRPr lang="en-IN" dirty="0" smtClean="0"/>
          </a:p>
          <a:p>
            <a:endParaRPr lang="en-IN" dirty="0" smtClean="0"/>
          </a:p>
          <a:p>
            <a:endParaRPr lang="en-IN" dirty="0"/>
          </a:p>
        </p:txBody>
      </p:sp>
      <p:pic>
        <p:nvPicPr>
          <p:cNvPr id="1026" name="Picture 2" descr="MARINE CARGO માટે છબી પરિણા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124200" cy="257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4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a:xfrm>
            <a:off x="347300" y="381000"/>
            <a:ext cx="8386686" cy="523081"/>
          </a:xfrm>
        </p:spPr>
        <p:txBody>
          <a:bodyPr/>
          <a:lstStyle/>
          <a:p>
            <a:pPr algn="l"/>
            <a:r>
              <a:rPr lang="en-US" sz="2400" dirty="0"/>
              <a:t>What are the additional perils covered under ICC A?</a:t>
            </a:r>
          </a:p>
        </p:txBody>
      </p:sp>
      <p:sp>
        <p:nvSpPr>
          <p:cNvPr id="1577987" name="Rectangle 3"/>
          <p:cNvSpPr>
            <a:spLocks noGrp="1" noChangeArrowheads="1"/>
          </p:cNvSpPr>
          <p:nvPr>
            <p:ph type="body" idx="4294967295"/>
          </p:nvPr>
        </p:nvSpPr>
        <p:spPr>
          <a:xfrm>
            <a:off x="304800" y="1371600"/>
            <a:ext cx="7772400" cy="3962400"/>
          </a:xfrm>
          <a:prstGeom prst="rect">
            <a:avLst/>
          </a:prstGeom>
        </p:spPr>
        <p:txBody>
          <a:bodyPr/>
          <a:lstStyle/>
          <a:p>
            <a:pPr>
              <a:lnSpc>
                <a:spcPct val="130000"/>
              </a:lnSpc>
              <a:buFont typeface="Wingdings" pitchFamily="2" charset="2"/>
              <a:buNone/>
            </a:pPr>
            <a:r>
              <a:rPr lang="en-US" sz="1400" b="0" dirty="0">
                <a:latin typeface="Arial" pitchFamily="34" charset="0"/>
                <a:cs typeface="Arial" pitchFamily="34" charset="0"/>
              </a:rPr>
              <a:t>	</a:t>
            </a:r>
            <a:r>
              <a:rPr lang="en-US" sz="1500" dirty="0">
                <a:latin typeface="Arial" pitchFamily="34" charset="0"/>
                <a:cs typeface="Arial" pitchFamily="34" charset="0"/>
              </a:rPr>
              <a:t>ICC A Clauses offers all risks cover subjected to named exclusions. It is the widest form of cover. </a:t>
            </a:r>
          </a:p>
          <a:p>
            <a:pPr>
              <a:lnSpc>
                <a:spcPct val="130000"/>
              </a:lnSpc>
              <a:buFont typeface="Wingdings" pitchFamily="2" charset="2"/>
              <a:buNone/>
            </a:pPr>
            <a:r>
              <a:rPr lang="en-US" sz="1500" dirty="0">
                <a:latin typeface="Arial" pitchFamily="34" charset="0"/>
                <a:cs typeface="Arial" pitchFamily="34" charset="0"/>
              </a:rPr>
              <a:t>	In comparison to ICC B, ICC A covers following additional perils</a:t>
            </a:r>
          </a:p>
          <a:p>
            <a:pPr>
              <a:lnSpc>
                <a:spcPct val="130000"/>
              </a:lnSpc>
            </a:pPr>
            <a:r>
              <a:rPr lang="en-US" sz="1500" dirty="0">
                <a:latin typeface="Arial" pitchFamily="34" charset="0"/>
                <a:cs typeface="Arial" pitchFamily="34" charset="0"/>
              </a:rPr>
              <a:t>Partial losses during loading and discharge of cargo (ICC B covers only total loss during loading / discharge)</a:t>
            </a:r>
          </a:p>
          <a:p>
            <a:pPr>
              <a:lnSpc>
                <a:spcPct val="130000"/>
              </a:lnSpc>
            </a:pPr>
            <a:r>
              <a:rPr lang="en-US" sz="1500" dirty="0">
                <a:latin typeface="Arial" pitchFamily="34" charset="0"/>
                <a:cs typeface="Arial" pitchFamily="34" charset="0"/>
              </a:rPr>
              <a:t>Theft</a:t>
            </a:r>
          </a:p>
          <a:p>
            <a:pPr>
              <a:lnSpc>
                <a:spcPct val="130000"/>
              </a:lnSpc>
            </a:pPr>
            <a:r>
              <a:rPr lang="en-US" sz="1500" dirty="0">
                <a:latin typeface="Arial" pitchFamily="34" charset="0"/>
                <a:cs typeface="Arial" pitchFamily="34" charset="0"/>
              </a:rPr>
              <a:t>Pilferage</a:t>
            </a:r>
          </a:p>
          <a:p>
            <a:pPr>
              <a:lnSpc>
                <a:spcPct val="130000"/>
              </a:lnSpc>
            </a:pPr>
            <a:r>
              <a:rPr lang="en-US" sz="1500" dirty="0">
                <a:latin typeface="Arial" pitchFamily="34" charset="0"/>
                <a:cs typeface="Arial" pitchFamily="34" charset="0"/>
              </a:rPr>
              <a:t>Non-delivery/ Shortage</a:t>
            </a:r>
          </a:p>
          <a:p>
            <a:pPr>
              <a:lnSpc>
                <a:spcPct val="130000"/>
              </a:lnSpc>
            </a:pPr>
            <a:r>
              <a:rPr lang="en-US" sz="1500" dirty="0">
                <a:latin typeface="Arial" pitchFamily="34" charset="0"/>
                <a:cs typeface="Arial" pitchFamily="34" charset="0"/>
              </a:rPr>
              <a:t>Hijack</a:t>
            </a:r>
          </a:p>
          <a:p>
            <a:pPr>
              <a:lnSpc>
                <a:spcPct val="130000"/>
              </a:lnSpc>
            </a:pPr>
            <a:r>
              <a:rPr lang="en-US" sz="1500" dirty="0">
                <a:latin typeface="Arial" pitchFamily="34" charset="0"/>
                <a:cs typeface="Arial" pitchFamily="34" charset="0"/>
              </a:rPr>
              <a:t>Piracy </a:t>
            </a:r>
          </a:p>
          <a:p>
            <a:pPr>
              <a:lnSpc>
                <a:spcPct val="130000"/>
              </a:lnSpc>
            </a:pPr>
            <a:r>
              <a:rPr lang="en-US" sz="1500" dirty="0">
                <a:latin typeface="Arial" pitchFamily="34" charset="0"/>
                <a:cs typeface="Arial" pitchFamily="34" charset="0"/>
              </a:rPr>
              <a:t>Rain water damage</a:t>
            </a:r>
          </a:p>
          <a:p>
            <a:pPr>
              <a:lnSpc>
                <a:spcPct val="130000"/>
              </a:lnSpc>
            </a:pPr>
            <a:r>
              <a:rPr lang="en-US" sz="1500" dirty="0">
                <a:latin typeface="Arial" pitchFamily="34" charset="0"/>
                <a:cs typeface="Arial" pitchFamily="34" charset="0"/>
              </a:rPr>
              <a:t>Malicious damage (This is excluded under general exclusions in case of ICC b AND ICC C)</a:t>
            </a:r>
          </a:p>
          <a:p>
            <a:pPr>
              <a:lnSpc>
                <a:spcPct val="130000"/>
              </a:lnSpc>
            </a:pPr>
            <a:r>
              <a:rPr lang="en-US" sz="1500" dirty="0">
                <a:latin typeface="Arial" pitchFamily="34" charset="0"/>
                <a:cs typeface="Arial" pitchFamily="34" charset="0"/>
              </a:rPr>
              <a:t>Handling losses like (Hook, oil or mud damage)</a:t>
            </a:r>
          </a:p>
          <a:p>
            <a:pPr>
              <a:lnSpc>
                <a:spcPct val="130000"/>
              </a:lnSpc>
            </a:pPr>
            <a:endParaRPr lang="en-US" sz="1400" b="0" dirty="0">
              <a:latin typeface="Arial" pitchFamily="34" charset="0"/>
              <a:cs typeface="Arial" pitchFamily="34" charset="0"/>
            </a:endParaRPr>
          </a:p>
        </p:txBody>
      </p:sp>
      <p:pic>
        <p:nvPicPr>
          <p:cNvPr id="1577988" name="Object 3" descr="npo000008"/>
          <p:cNvPicPr>
            <a:picLocks noChangeAspect="1" noChangeArrowheads="1"/>
          </p:cNvPicPr>
          <p:nvPr/>
        </p:nvPicPr>
        <p:blipFill>
          <a:blip r:embed="rId2" cstate="print"/>
          <a:srcRect/>
          <a:stretch>
            <a:fillRect/>
          </a:stretch>
        </p:blipFill>
        <p:spPr bwMode="auto">
          <a:xfrm>
            <a:off x="6400800" y="3200400"/>
            <a:ext cx="2697162" cy="1500188"/>
          </a:xfrm>
          <a:prstGeom prst="rect">
            <a:avLst/>
          </a:prstGeom>
          <a:noFill/>
          <a:ln w="9525">
            <a:noFill/>
            <a:miter lim="800000"/>
            <a:headEnd/>
            <a:tailEnd/>
          </a:ln>
          <a:effectLst/>
        </p:spPr>
      </p:pic>
    </p:spTree>
    <p:extLst>
      <p:ext uri="{BB962C8B-B14F-4D97-AF65-F5344CB8AC3E}">
        <p14:creationId xmlns:p14="http://schemas.microsoft.com/office/powerpoint/2010/main" val="3123282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7987">
                                            <p:txEl>
                                              <p:pRg st="0" end="0"/>
                                            </p:txEl>
                                          </p:spTgt>
                                        </p:tgtEl>
                                        <p:attrNameLst>
                                          <p:attrName>style.visibility</p:attrName>
                                        </p:attrNameLst>
                                      </p:cBhvr>
                                      <p:to>
                                        <p:strVal val="visible"/>
                                      </p:to>
                                    </p:set>
                                    <p:animEffect transition="in" filter="blinds(horizontal)">
                                      <p:cBhvr>
                                        <p:cTn id="7" dur="500"/>
                                        <p:tgtEl>
                                          <p:spTgt spid="1577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987">
                                            <p:txEl>
                                              <p:pRg st="1" end="1"/>
                                            </p:txEl>
                                          </p:spTgt>
                                        </p:tgtEl>
                                        <p:attrNameLst>
                                          <p:attrName>style.visibility</p:attrName>
                                        </p:attrNameLst>
                                      </p:cBhvr>
                                      <p:to>
                                        <p:strVal val="visible"/>
                                      </p:to>
                                    </p:set>
                                    <p:animEffect transition="in" filter="blinds(horizontal)">
                                      <p:cBhvr>
                                        <p:cTn id="12" dur="500"/>
                                        <p:tgtEl>
                                          <p:spTgt spid="1577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77987">
                                            <p:txEl>
                                              <p:pRg st="2" end="2"/>
                                            </p:txEl>
                                          </p:spTgt>
                                        </p:tgtEl>
                                        <p:attrNameLst>
                                          <p:attrName>style.visibility</p:attrName>
                                        </p:attrNameLst>
                                      </p:cBhvr>
                                      <p:to>
                                        <p:strVal val="visible"/>
                                      </p:to>
                                    </p:set>
                                    <p:animEffect transition="in" filter="blinds(horizontal)">
                                      <p:cBhvr>
                                        <p:cTn id="17" dur="500"/>
                                        <p:tgtEl>
                                          <p:spTgt spid="1577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7987">
                                            <p:txEl>
                                              <p:pRg st="3" end="3"/>
                                            </p:txEl>
                                          </p:spTgt>
                                        </p:tgtEl>
                                        <p:attrNameLst>
                                          <p:attrName>style.visibility</p:attrName>
                                        </p:attrNameLst>
                                      </p:cBhvr>
                                      <p:to>
                                        <p:strVal val="visible"/>
                                      </p:to>
                                    </p:set>
                                    <p:animEffect transition="in" filter="blinds(horizontal)">
                                      <p:cBhvr>
                                        <p:cTn id="22" dur="500"/>
                                        <p:tgtEl>
                                          <p:spTgt spid="1577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77987">
                                            <p:txEl>
                                              <p:pRg st="4" end="4"/>
                                            </p:txEl>
                                          </p:spTgt>
                                        </p:tgtEl>
                                        <p:attrNameLst>
                                          <p:attrName>style.visibility</p:attrName>
                                        </p:attrNameLst>
                                      </p:cBhvr>
                                      <p:to>
                                        <p:strVal val="visible"/>
                                      </p:to>
                                    </p:set>
                                    <p:animEffect transition="in" filter="blinds(horizontal)">
                                      <p:cBhvr>
                                        <p:cTn id="27" dur="500"/>
                                        <p:tgtEl>
                                          <p:spTgt spid="1577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77987">
                                            <p:txEl>
                                              <p:pRg st="5" end="5"/>
                                            </p:txEl>
                                          </p:spTgt>
                                        </p:tgtEl>
                                        <p:attrNameLst>
                                          <p:attrName>style.visibility</p:attrName>
                                        </p:attrNameLst>
                                      </p:cBhvr>
                                      <p:to>
                                        <p:strVal val="visible"/>
                                      </p:to>
                                    </p:set>
                                    <p:animEffect transition="in" filter="blinds(horizontal)">
                                      <p:cBhvr>
                                        <p:cTn id="32" dur="500"/>
                                        <p:tgtEl>
                                          <p:spTgt spid="1577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77987">
                                            <p:txEl>
                                              <p:pRg st="6" end="6"/>
                                            </p:txEl>
                                          </p:spTgt>
                                        </p:tgtEl>
                                        <p:attrNameLst>
                                          <p:attrName>style.visibility</p:attrName>
                                        </p:attrNameLst>
                                      </p:cBhvr>
                                      <p:to>
                                        <p:strVal val="visible"/>
                                      </p:to>
                                    </p:set>
                                    <p:animEffect transition="in" filter="blinds(horizontal)">
                                      <p:cBhvr>
                                        <p:cTn id="37" dur="500"/>
                                        <p:tgtEl>
                                          <p:spTgt spid="15779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77987">
                                            <p:txEl>
                                              <p:pRg st="7" end="7"/>
                                            </p:txEl>
                                          </p:spTgt>
                                        </p:tgtEl>
                                        <p:attrNameLst>
                                          <p:attrName>style.visibility</p:attrName>
                                        </p:attrNameLst>
                                      </p:cBhvr>
                                      <p:to>
                                        <p:strVal val="visible"/>
                                      </p:to>
                                    </p:set>
                                    <p:animEffect transition="in" filter="blinds(horizontal)">
                                      <p:cBhvr>
                                        <p:cTn id="42" dur="500"/>
                                        <p:tgtEl>
                                          <p:spTgt spid="15779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77987">
                                            <p:txEl>
                                              <p:pRg st="8" end="8"/>
                                            </p:txEl>
                                          </p:spTgt>
                                        </p:tgtEl>
                                        <p:attrNameLst>
                                          <p:attrName>style.visibility</p:attrName>
                                        </p:attrNameLst>
                                      </p:cBhvr>
                                      <p:to>
                                        <p:strVal val="visible"/>
                                      </p:to>
                                    </p:set>
                                    <p:animEffect transition="in" filter="blinds(horizontal)">
                                      <p:cBhvr>
                                        <p:cTn id="47" dur="500"/>
                                        <p:tgtEl>
                                          <p:spTgt spid="15779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77987">
                                            <p:txEl>
                                              <p:pRg st="9" end="9"/>
                                            </p:txEl>
                                          </p:spTgt>
                                        </p:tgtEl>
                                        <p:attrNameLst>
                                          <p:attrName>style.visibility</p:attrName>
                                        </p:attrNameLst>
                                      </p:cBhvr>
                                      <p:to>
                                        <p:strVal val="visible"/>
                                      </p:to>
                                    </p:set>
                                    <p:animEffect transition="in" filter="blinds(horizontal)">
                                      <p:cBhvr>
                                        <p:cTn id="52" dur="500"/>
                                        <p:tgtEl>
                                          <p:spTgt spid="15779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77987">
                                            <p:txEl>
                                              <p:pRg st="10" end="10"/>
                                            </p:txEl>
                                          </p:spTgt>
                                        </p:tgtEl>
                                        <p:attrNameLst>
                                          <p:attrName>style.visibility</p:attrName>
                                        </p:attrNameLst>
                                      </p:cBhvr>
                                      <p:to>
                                        <p:strVal val="visible"/>
                                      </p:to>
                                    </p:set>
                                    <p:animEffect transition="in" filter="blinds(horizontal)">
                                      <p:cBhvr>
                                        <p:cTn id="57" dur="500"/>
                                        <p:tgtEl>
                                          <p:spTgt spid="1577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47300" y="381000"/>
            <a:ext cx="8386686" cy="523081"/>
          </a:xfrm>
        </p:spPr>
        <p:txBody>
          <a:bodyPr/>
          <a:lstStyle/>
          <a:p>
            <a:pPr algn="l"/>
            <a:r>
              <a:rPr lang="en-US"/>
              <a:t>Institute Cargo Clauses (Air)</a:t>
            </a:r>
          </a:p>
        </p:txBody>
      </p:sp>
      <p:sp>
        <p:nvSpPr>
          <p:cNvPr id="1561603" name="Rectangle 3"/>
          <p:cNvSpPr>
            <a:spLocks noGrp="1" noChangeArrowheads="1"/>
          </p:cNvSpPr>
          <p:nvPr>
            <p:ph type="body" idx="4294967295"/>
          </p:nvPr>
        </p:nvSpPr>
        <p:spPr>
          <a:xfrm>
            <a:off x="304800" y="1600200"/>
            <a:ext cx="7772400" cy="3962400"/>
          </a:xfrm>
          <a:prstGeom prst="rect">
            <a:avLst/>
          </a:prstGeom>
        </p:spPr>
        <p:txBody>
          <a:bodyPr/>
          <a:lstStyle/>
          <a:p>
            <a:pPr>
              <a:lnSpc>
                <a:spcPct val="160000"/>
              </a:lnSpc>
            </a:pPr>
            <a:r>
              <a:rPr lang="en-US" sz="1600" dirty="0">
                <a:latin typeface="Arial" pitchFamily="34" charset="0"/>
                <a:cs typeface="Arial" pitchFamily="34" charset="0"/>
              </a:rPr>
              <a:t>When mode of transit is Air, Institute Cargo Clauses (Air) are used</a:t>
            </a:r>
          </a:p>
          <a:p>
            <a:pPr>
              <a:lnSpc>
                <a:spcPct val="160000"/>
              </a:lnSpc>
            </a:pPr>
            <a:r>
              <a:rPr lang="en-US" sz="1600" dirty="0">
                <a:latin typeface="Arial" pitchFamily="34" charset="0"/>
                <a:cs typeface="Arial" pitchFamily="34" charset="0"/>
              </a:rPr>
              <a:t>The coverage is similar to ICC A</a:t>
            </a:r>
          </a:p>
          <a:p>
            <a:pPr>
              <a:lnSpc>
                <a:spcPct val="160000"/>
              </a:lnSpc>
            </a:pPr>
            <a:r>
              <a:rPr lang="en-US" sz="1600" dirty="0">
                <a:latin typeface="Arial" pitchFamily="34" charset="0"/>
                <a:cs typeface="Arial" pitchFamily="34" charset="0"/>
              </a:rPr>
              <a:t>The limited or named peril policy is not available under Air Cargo clauses</a:t>
            </a:r>
          </a:p>
          <a:p>
            <a:pPr>
              <a:lnSpc>
                <a:spcPct val="160000"/>
              </a:lnSpc>
            </a:pPr>
            <a:r>
              <a:rPr lang="en-US" sz="1600" dirty="0">
                <a:latin typeface="Arial" pitchFamily="34" charset="0"/>
                <a:cs typeface="Arial" pitchFamily="34" charset="0"/>
              </a:rPr>
              <a:t>Along with Institute Cargo Clauses (Air), separate war clauses and strikes clauses are attached as below</a:t>
            </a:r>
          </a:p>
          <a:p>
            <a:pPr lvl="1">
              <a:lnSpc>
                <a:spcPct val="160000"/>
              </a:lnSpc>
            </a:pPr>
            <a:r>
              <a:rPr lang="en-US" sz="1600" dirty="0">
                <a:latin typeface="Arial" pitchFamily="34" charset="0"/>
                <a:cs typeface="Arial" pitchFamily="34" charset="0"/>
              </a:rPr>
              <a:t>Institute War Clauses (Air)</a:t>
            </a:r>
          </a:p>
          <a:p>
            <a:pPr lvl="1">
              <a:lnSpc>
                <a:spcPct val="160000"/>
              </a:lnSpc>
            </a:pPr>
            <a:r>
              <a:rPr lang="en-US" sz="1600" dirty="0">
                <a:latin typeface="Arial" pitchFamily="34" charset="0"/>
                <a:cs typeface="Arial" pitchFamily="34" charset="0"/>
              </a:rPr>
              <a:t>Institute Strikes Clauses (Air)</a:t>
            </a:r>
          </a:p>
        </p:txBody>
      </p:sp>
      <p:pic>
        <p:nvPicPr>
          <p:cNvPr id="1561605" name="Picture 5" descr="air-cargo"/>
          <p:cNvPicPr>
            <a:picLocks noChangeAspect="1" noChangeArrowheads="1"/>
          </p:cNvPicPr>
          <p:nvPr/>
        </p:nvPicPr>
        <p:blipFill>
          <a:blip r:embed="rId2" cstate="print"/>
          <a:srcRect/>
          <a:stretch>
            <a:fillRect/>
          </a:stretch>
        </p:blipFill>
        <p:spPr bwMode="auto">
          <a:xfrm>
            <a:off x="5546725" y="3457575"/>
            <a:ext cx="3333750" cy="2028825"/>
          </a:xfrm>
          <a:prstGeom prst="rect">
            <a:avLst/>
          </a:prstGeom>
          <a:noFill/>
        </p:spPr>
      </p:pic>
    </p:spTree>
    <p:extLst>
      <p:ext uri="{BB962C8B-B14F-4D97-AF65-F5344CB8AC3E}">
        <p14:creationId xmlns:p14="http://schemas.microsoft.com/office/powerpoint/2010/main" val="38855984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1603">
                                            <p:txEl>
                                              <p:pRg st="0" end="0"/>
                                            </p:txEl>
                                          </p:spTgt>
                                        </p:tgtEl>
                                        <p:attrNameLst>
                                          <p:attrName>style.visibility</p:attrName>
                                        </p:attrNameLst>
                                      </p:cBhvr>
                                      <p:to>
                                        <p:strVal val="visible"/>
                                      </p:to>
                                    </p:set>
                                    <p:animEffect transition="in" filter="blinds(horizontal)">
                                      <p:cBhvr>
                                        <p:cTn id="7" dur="500"/>
                                        <p:tgtEl>
                                          <p:spTgt spid="156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1603">
                                            <p:txEl>
                                              <p:pRg st="1" end="1"/>
                                            </p:txEl>
                                          </p:spTgt>
                                        </p:tgtEl>
                                        <p:attrNameLst>
                                          <p:attrName>style.visibility</p:attrName>
                                        </p:attrNameLst>
                                      </p:cBhvr>
                                      <p:to>
                                        <p:strVal val="visible"/>
                                      </p:to>
                                    </p:set>
                                    <p:animEffect transition="in" filter="blinds(horizontal)">
                                      <p:cBhvr>
                                        <p:cTn id="12" dur="500"/>
                                        <p:tgtEl>
                                          <p:spTgt spid="1561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1603">
                                            <p:txEl>
                                              <p:pRg st="2" end="2"/>
                                            </p:txEl>
                                          </p:spTgt>
                                        </p:tgtEl>
                                        <p:attrNameLst>
                                          <p:attrName>style.visibility</p:attrName>
                                        </p:attrNameLst>
                                      </p:cBhvr>
                                      <p:to>
                                        <p:strVal val="visible"/>
                                      </p:to>
                                    </p:set>
                                    <p:animEffect transition="in" filter="blinds(horizontal)">
                                      <p:cBhvr>
                                        <p:cTn id="17" dur="500"/>
                                        <p:tgtEl>
                                          <p:spTgt spid="156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61603">
                                            <p:txEl>
                                              <p:pRg st="3" end="3"/>
                                            </p:txEl>
                                          </p:spTgt>
                                        </p:tgtEl>
                                        <p:attrNameLst>
                                          <p:attrName>style.visibility</p:attrName>
                                        </p:attrNameLst>
                                      </p:cBhvr>
                                      <p:to>
                                        <p:strVal val="visible"/>
                                      </p:to>
                                    </p:set>
                                    <p:animEffect transition="in" filter="blinds(horizontal)">
                                      <p:cBhvr>
                                        <p:cTn id="22" dur="500"/>
                                        <p:tgtEl>
                                          <p:spTgt spid="156160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61603">
                                            <p:txEl>
                                              <p:pRg st="4" end="4"/>
                                            </p:txEl>
                                          </p:spTgt>
                                        </p:tgtEl>
                                        <p:attrNameLst>
                                          <p:attrName>style.visibility</p:attrName>
                                        </p:attrNameLst>
                                      </p:cBhvr>
                                      <p:to>
                                        <p:strVal val="visible"/>
                                      </p:to>
                                    </p:set>
                                    <p:animEffect transition="in" filter="blinds(horizontal)">
                                      <p:cBhvr>
                                        <p:cTn id="25" dur="500"/>
                                        <p:tgtEl>
                                          <p:spTgt spid="156160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61603">
                                            <p:txEl>
                                              <p:pRg st="5" end="5"/>
                                            </p:txEl>
                                          </p:spTgt>
                                        </p:tgtEl>
                                        <p:attrNameLst>
                                          <p:attrName>style.visibility</p:attrName>
                                        </p:attrNameLst>
                                      </p:cBhvr>
                                      <p:to>
                                        <p:strVal val="visible"/>
                                      </p:to>
                                    </p:set>
                                    <p:animEffect transition="in" filter="blinds(horizontal)">
                                      <p:cBhvr>
                                        <p:cTn id="28" dur="500"/>
                                        <p:tgtEl>
                                          <p:spTgt spid="1561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2422" name="Picture 6" descr="Picture1"/>
          <p:cNvPicPr>
            <a:picLocks noChangeAspect="1" noChangeArrowheads="1"/>
          </p:cNvPicPr>
          <p:nvPr/>
        </p:nvPicPr>
        <p:blipFill>
          <a:blip r:embed="rId2" cstate="print"/>
          <a:srcRect/>
          <a:stretch>
            <a:fillRect/>
          </a:stretch>
        </p:blipFill>
        <p:spPr bwMode="auto">
          <a:xfrm>
            <a:off x="5680075" y="0"/>
            <a:ext cx="3463925" cy="2211388"/>
          </a:xfrm>
          <a:prstGeom prst="rect">
            <a:avLst/>
          </a:prstGeom>
          <a:noFill/>
        </p:spPr>
      </p:pic>
      <p:sp>
        <p:nvSpPr>
          <p:cNvPr id="1212418" name="Rectangle 2"/>
          <p:cNvSpPr>
            <a:spLocks noGrp="1" noChangeArrowheads="1"/>
          </p:cNvSpPr>
          <p:nvPr>
            <p:ph type="title"/>
          </p:nvPr>
        </p:nvSpPr>
        <p:spPr>
          <a:xfrm>
            <a:off x="304800" y="381000"/>
            <a:ext cx="8386686" cy="523081"/>
          </a:xfrm>
        </p:spPr>
        <p:txBody>
          <a:bodyPr/>
          <a:lstStyle/>
          <a:p>
            <a:pPr algn="l"/>
            <a:r>
              <a:rPr lang="en-US" dirty="0"/>
              <a:t>General Exclusions</a:t>
            </a:r>
          </a:p>
        </p:txBody>
      </p:sp>
      <p:sp>
        <p:nvSpPr>
          <p:cNvPr id="1212419" name="Rectangle 3"/>
          <p:cNvSpPr>
            <a:spLocks noGrp="1" noChangeArrowheads="1"/>
          </p:cNvSpPr>
          <p:nvPr>
            <p:ph type="body" idx="4294967295"/>
          </p:nvPr>
        </p:nvSpPr>
        <p:spPr>
          <a:xfrm>
            <a:off x="304800" y="1600200"/>
            <a:ext cx="7772400" cy="3962400"/>
          </a:xfrm>
          <a:prstGeom prst="rect">
            <a:avLst/>
          </a:prstGeom>
        </p:spPr>
        <p:txBody>
          <a:bodyPr/>
          <a:lstStyle/>
          <a:p>
            <a:pPr algn="just">
              <a:lnSpc>
                <a:spcPct val="150000"/>
              </a:lnSpc>
              <a:buFont typeface="Wingdings" pitchFamily="2" charset="2"/>
              <a:buChar char="§"/>
            </a:pPr>
            <a:r>
              <a:rPr lang="en-US" sz="1600" dirty="0">
                <a:latin typeface="Airal"/>
              </a:rPr>
              <a:t>Institute Cargo Clauses are subjected to general exclusions, which are as below</a:t>
            </a:r>
          </a:p>
          <a:p>
            <a:pPr algn="just">
              <a:lnSpc>
                <a:spcPct val="150000"/>
              </a:lnSpc>
              <a:buFont typeface="Wingdings" pitchFamily="2" charset="2"/>
              <a:buChar char="§"/>
            </a:pPr>
            <a:r>
              <a:rPr lang="en-US" sz="1600" dirty="0">
                <a:latin typeface="Airal"/>
              </a:rPr>
              <a:t>Willful misconduct of the assured</a:t>
            </a:r>
          </a:p>
          <a:p>
            <a:pPr algn="just">
              <a:lnSpc>
                <a:spcPct val="150000"/>
              </a:lnSpc>
              <a:buFont typeface="Wingdings" pitchFamily="2" charset="2"/>
              <a:buChar char="§"/>
            </a:pPr>
            <a:r>
              <a:rPr lang="en-US" sz="1600" dirty="0">
                <a:latin typeface="Airal"/>
              </a:rPr>
              <a:t>Ordinary leakage/loss in weight or volume</a:t>
            </a:r>
          </a:p>
          <a:p>
            <a:pPr algn="just">
              <a:lnSpc>
                <a:spcPct val="150000"/>
              </a:lnSpc>
              <a:buFont typeface="Wingdings" pitchFamily="2" charset="2"/>
              <a:buChar char="§"/>
            </a:pPr>
            <a:r>
              <a:rPr lang="en-US" sz="1600" dirty="0">
                <a:latin typeface="Airal"/>
              </a:rPr>
              <a:t> Insufficiency or unsuitability of packing</a:t>
            </a:r>
          </a:p>
          <a:p>
            <a:pPr algn="just">
              <a:lnSpc>
                <a:spcPct val="150000"/>
              </a:lnSpc>
              <a:buFont typeface="Wingdings" pitchFamily="2" charset="2"/>
              <a:buChar char="§"/>
            </a:pPr>
            <a:r>
              <a:rPr lang="en-US" sz="1600" dirty="0">
                <a:latin typeface="Airal"/>
              </a:rPr>
              <a:t>Inherent vice (for </a:t>
            </a:r>
            <a:r>
              <a:rPr lang="en-US" sz="1600" dirty="0" err="1">
                <a:latin typeface="Airal"/>
              </a:rPr>
              <a:t>eg</a:t>
            </a:r>
            <a:r>
              <a:rPr lang="en-US" sz="1600" dirty="0">
                <a:latin typeface="Airal"/>
              </a:rPr>
              <a:t>. Iron is likely to rust if exposed to external climate or humidity, coal has the property of spontaneous combustion)</a:t>
            </a:r>
          </a:p>
          <a:p>
            <a:pPr algn="just">
              <a:lnSpc>
                <a:spcPct val="150000"/>
              </a:lnSpc>
              <a:buFont typeface="Wingdings" pitchFamily="2" charset="2"/>
              <a:buChar char="§"/>
            </a:pPr>
            <a:r>
              <a:rPr lang="en-US" sz="1600" dirty="0">
                <a:latin typeface="Airal"/>
              </a:rPr>
              <a:t>Loss caused by delay</a:t>
            </a:r>
          </a:p>
          <a:p>
            <a:pPr algn="just">
              <a:lnSpc>
                <a:spcPct val="150000"/>
              </a:lnSpc>
              <a:buFont typeface="Wingdings" pitchFamily="2" charset="2"/>
              <a:buChar char="§"/>
            </a:pPr>
            <a:r>
              <a:rPr lang="en-US" sz="1600" dirty="0">
                <a:latin typeface="Airal"/>
              </a:rPr>
              <a:t>Insolvency or financial default of owner</a:t>
            </a:r>
          </a:p>
          <a:p>
            <a:pPr algn="just">
              <a:lnSpc>
                <a:spcPct val="150000"/>
              </a:lnSpc>
              <a:buFont typeface="Wingdings" pitchFamily="2" charset="2"/>
              <a:buChar char="§"/>
            </a:pPr>
            <a:r>
              <a:rPr lang="en-US" sz="1600" dirty="0">
                <a:latin typeface="Airal"/>
              </a:rPr>
              <a:t>Deliberated Damage by any person (This is not excluded in ICCA)</a:t>
            </a:r>
          </a:p>
          <a:p>
            <a:pPr algn="just">
              <a:lnSpc>
                <a:spcPct val="150000"/>
              </a:lnSpc>
              <a:buFont typeface="Wingdings" pitchFamily="2" charset="2"/>
              <a:buChar char="§"/>
            </a:pPr>
            <a:r>
              <a:rPr lang="en-US" sz="1600" dirty="0">
                <a:latin typeface="Airal"/>
              </a:rPr>
              <a:t>Losses due to War peril (It is available as an add on cover)</a:t>
            </a:r>
          </a:p>
          <a:p>
            <a:pPr algn="just">
              <a:lnSpc>
                <a:spcPct val="150000"/>
              </a:lnSpc>
              <a:buFont typeface="Wingdings" pitchFamily="2" charset="2"/>
              <a:buChar char="§"/>
            </a:pPr>
            <a:endParaRPr lang="en-US" sz="1600" b="0" dirty="0"/>
          </a:p>
        </p:txBody>
      </p:sp>
    </p:spTree>
    <p:extLst>
      <p:ext uri="{BB962C8B-B14F-4D97-AF65-F5344CB8AC3E}">
        <p14:creationId xmlns:p14="http://schemas.microsoft.com/office/powerpoint/2010/main" val="10752354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Effect transition="in" filter="blinds(horizontal)">
                                      <p:cBhvr>
                                        <p:cTn id="7" dur="500"/>
                                        <p:tgtEl>
                                          <p:spTgt spid="1212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2419">
                                            <p:txEl>
                                              <p:pRg st="1" end="1"/>
                                            </p:txEl>
                                          </p:spTgt>
                                        </p:tgtEl>
                                        <p:attrNameLst>
                                          <p:attrName>style.visibility</p:attrName>
                                        </p:attrNameLst>
                                      </p:cBhvr>
                                      <p:to>
                                        <p:strVal val="visible"/>
                                      </p:to>
                                    </p:set>
                                    <p:animEffect transition="in" filter="blinds(horizontal)">
                                      <p:cBhvr>
                                        <p:cTn id="12" dur="500"/>
                                        <p:tgtEl>
                                          <p:spTgt spid="1212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2419">
                                            <p:txEl>
                                              <p:pRg st="2" end="2"/>
                                            </p:txEl>
                                          </p:spTgt>
                                        </p:tgtEl>
                                        <p:attrNameLst>
                                          <p:attrName>style.visibility</p:attrName>
                                        </p:attrNameLst>
                                      </p:cBhvr>
                                      <p:to>
                                        <p:strVal val="visible"/>
                                      </p:to>
                                    </p:set>
                                    <p:animEffect transition="in" filter="blinds(horizontal)">
                                      <p:cBhvr>
                                        <p:cTn id="17" dur="500"/>
                                        <p:tgtEl>
                                          <p:spTgt spid="1212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2419">
                                            <p:txEl>
                                              <p:pRg st="3" end="3"/>
                                            </p:txEl>
                                          </p:spTgt>
                                        </p:tgtEl>
                                        <p:attrNameLst>
                                          <p:attrName>style.visibility</p:attrName>
                                        </p:attrNameLst>
                                      </p:cBhvr>
                                      <p:to>
                                        <p:strVal val="visible"/>
                                      </p:to>
                                    </p:set>
                                    <p:animEffect transition="in" filter="blinds(horizontal)">
                                      <p:cBhvr>
                                        <p:cTn id="22" dur="500"/>
                                        <p:tgtEl>
                                          <p:spTgt spid="1212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2419">
                                            <p:txEl>
                                              <p:pRg st="4" end="4"/>
                                            </p:txEl>
                                          </p:spTgt>
                                        </p:tgtEl>
                                        <p:attrNameLst>
                                          <p:attrName>style.visibility</p:attrName>
                                        </p:attrNameLst>
                                      </p:cBhvr>
                                      <p:to>
                                        <p:strVal val="visible"/>
                                      </p:to>
                                    </p:set>
                                    <p:animEffect transition="in" filter="blinds(horizontal)">
                                      <p:cBhvr>
                                        <p:cTn id="27" dur="500"/>
                                        <p:tgtEl>
                                          <p:spTgt spid="1212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2419">
                                            <p:txEl>
                                              <p:pRg st="5" end="5"/>
                                            </p:txEl>
                                          </p:spTgt>
                                        </p:tgtEl>
                                        <p:attrNameLst>
                                          <p:attrName>style.visibility</p:attrName>
                                        </p:attrNameLst>
                                      </p:cBhvr>
                                      <p:to>
                                        <p:strVal val="visible"/>
                                      </p:to>
                                    </p:set>
                                    <p:animEffect transition="in" filter="blinds(horizontal)">
                                      <p:cBhvr>
                                        <p:cTn id="32" dur="500"/>
                                        <p:tgtEl>
                                          <p:spTgt spid="1212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12419">
                                            <p:txEl>
                                              <p:pRg st="6" end="6"/>
                                            </p:txEl>
                                          </p:spTgt>
                                        </p:tgtEl>
                                        <p:attrNameLst>
                                          <p:attrName>style.visibility</p:attrName>
                                        </p:attrNameLst>
                                      </p:cBhvr>
                                      <p:to>
                                        <p:strVal val="visible"/>
                                      </p:to>
                                    </p:set>
                                    <p:animEffect transition="in" filter="blinds(horizontal)">
                                      <p:cBhvr>
                                        <p:cTn id="37" dur="500"/>
                                        <p:tgtEl>
                                          <p:spTgt spid="12124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12419">
                                            <p:txEl>
                                              <p:pRg st="7" end="7"/>
                                            </p:txEl>
                                          </p:spTgt>
                                        </p:tgtEl>
                                        <p:attrNameLst>
                                          <p:attrName>style.visibility</p:attrName>
                                        </p:attrNameLst>
                                      </p:cBhvr>
                                      <p:to>
                                        <p:strVal val="visible"/>
                                      </p:to>
                                    </p:set>
                                    <p:animEffect transition="in" filter="blinds(horizontal)">
                                      <p:cBhvr>
                                        <p:cTn id="42" dur="500"/>
                                        <p:tgtEl>
                                          <p:spTgt spid="12124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12419">
                                            <p:txEl>
                                              <p:pRg st="8" end="8"/>
                                            </p:txEl>
                                          </p:spTgt>
                                        </p:tgtEl>
                                        <p:attrNameLst>
                                          <p:attrName>style.visibility</p:attrName>
                                        </p:attrNameLst>
                                      </p:cBhvr>
                                      <p:to>
                                        <p:strVal val="visible"/>
                                      </p:to>
                                    </p:set>
                                    <p:animEffect transition="in" filter="blinds(horizontal)">
                                      <p:cBhvr>
                                        <p:cTn id="47" dur="500"/>
                                        <p:tgtEl>
                                          <p:spTgt spid="1212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5119"/>
            <a:ext cx="8386686" cy="523081"/>
          </a:xfrm>
        </p:spPr>
        <p:txBody>
          <a:bodyPr/>
          <a:lstStyle/>
          <a:p>
            <a:pPr algn="l"/>
            <a:r>
              <a:rPr lang="en-IN" dirty="0" smtClean="0"/>
              <a:t>Duration clause 1982 vs. 2009</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2303218278"/>
              </p:ext>
            </p:extLst>
          </p:nvPr>
        </p:nvGraphicFramePr>
        <p:xfrm>
          <a:off x="304799" y="914400"/>
          <a:ext cx="8686801" cy="5847405"/>
        </p:xfrm>
        <a:graphic>
          <a:graphicData uri="http://schemas.openxmlformats.org/drawingml/2006/table">
            <a:tbl>
              <a:tblPr firstRow="1" bandRow="1">
                <a:tableStyleId>{5C22544A-7EE6-4342-B048-85BDC9FD1C3A}</a:tableStyleId>
              </a:tblPr>
              <a:tblGrid>
                <a:gridCol w="1198180"/>
                <a:gridCol w="2995449"/>
                <a:gridCol w="4493172"/>
              </a:tblGrid>
              <a:tr h="270948">
                <a:tc>
                  <a:txBody>
                    <a:bodyPr/>
                    <a:lstStyle/>
                    <a:p>
                      <a:endParaRPr lang="en-IN" sz="1200" b="1"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IN" sz="1200" dirty="0" smtClean="0">
                          <a:latin typeface="Arial" panose="020B0604020202020204" pitchFamily="34" charset="0"/>
                          <a:cs typeface="Arial" panose="020B0604020202020204" pitchFamily="34" charset="0"/>
                        </a:rPr>
                        <a:t>Duration clause 1982</a:t>
                      </a:r>
                      <a:endParaRPr lang="en-IN" sz="1200"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IN" sz="1200" dirty="0" smtClean="0">
                          <a:latin typeface="Arial" panose="020B0604020202020204" pitchFamily="34" charset="0"/>
                          <a:cs typeface="Arial" panose="020B0604020202020204" pitchFamily="34" charset="0"/>
                        </a:rPr>
                        <a:t>Duration clause 2009</a:t>
                      </a:r>
                      <a:endParaRPr lang="en-IN" sz="1200" dirty="0">
                        <a:latin typeface="Arial" panose="020B0604020202020204" pitchFamily="34" charset="0"/>
                        <a:cs typeface="Arial" panose="020B0604020202020204" pitchFamily="34" charset="0"/>
                      </a:endParaRPr>
                    </a:p>
                  </a:txBody>
                  <a:tcPr>
                    <a:solidFill>
                      <a:schemeClr val="accent2">
                        <a:lumMod val="75000"/>
                      </a:schemeClr>
                    </a:solidFill>
                  </a:tcPr>
                </a:tc>
              </a:tr>
              <a:tr h="1275405">
                <a:tc>
                  <a:txBody>
                    <a:bodyPr/>
                    <a:lstStyle/>
                    <a:p>
                      <a:r>
                        <a:rPr lang="en-IN" sz="1200" b="1" dirty="0" smtClean="0">
                          <a:latin typeface="Arial" panose="020B0604020202020204" pitchFamily="34" charset="0"/>
                          <a:cs typeface="Arial" panose="020B0604020202020204" pitchFamily="34" charset="0"/>
                        </a:rPr>
                        <a:t>The risk as attaching from the time</a:t>
                      </a:r>
                      <a:endParaRPr lang="en-IN" sz="12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IN" sz="1200" dirty="0" smtClean="0">
                          <a:latin typeface="Arial" panose="020B0604020202020204" pitchFamily="34" charset="0"/>
                          <a:cs typeface="Arial" panose="020B0604020202020204" pitchFamily="34" charset="0"/>
                        </a:rPr>
                        <a:t>The goods leave the warehouse or other place of storage at the place named in the policy to commence transit;</a:t>
                      </a:r>
                    </a:p>
                    <a:p>
                      <a:r>
                        <a:rPr lang="en-IN" sz="1200" dirty="0" smtClean="0">
                          <a:latin typeface="Arial" panose="020B0604020202020204" pitchFamily="34" charset="0"/>
                          <a:cs typeface="Arial" panose="020B0604020202020204" pitchFamily="34" charset="0"/>
                        </a:rPr>
                        <a:t>continues during the ordinary course of transit; and terminates in certain conditions.</a:t>
                      </a:r>
                      <a:endParaRPr lang="en-IN" sz="1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IN" sz="1200" dirty="0" smtClean="0">
                          <a:latin typeface="Arial" panose="020B0604020202020204" pitchFamily="34" charset="0"/>
                          <a:cs typeface="Arial" panose="020B0604020202020204" pitchFamily="34" charset="0"/>
                        </a:rPr>
                        <a:t>The goods  is first moved in the warehouse or at the place of storage for the purpose of the immediate loading or onto the carrying vehicle for commencement of transit;</a:t>
                      </a:r>
                    </a:p>
                    <a:p>
                      <a:r>
                        <a:rPr lang="en-IN" sz="1200" dirty="0" smtClean="0">
                          <a:latin typeface="Arial" panose="020B0604020202020204" pitchFamily="34" charset="0"/>
                          <a:cs typeface="Arial" panose="020B0604020202020204" pitchFamily="34" charset="0"/>
                        </a:rPr>
                        <a:t>continues during the ordinary course of transit; and</a:t>
                      </a:r>
                    </a:p>
                    <a:p>
                      <a:endParaRPr lang="en-IN" sz="1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r>
              <a:tr h="4244847">
                <a:tc>
                  <a:txBody>
                    <a:bodyPr/>
                    <a:lstStyle/>
                    <a:p>
                      <a:r>
                        <a:rPr lang="en-IN" sz="1200" b="1" dirty="0" smtClean="0">
                          <a:latin typeface="Arial" panose="020B0604020202020204" pitchFamily="34" charset="0"/>
                          <a:cs typeface="Arial" panose="020B0604020202020204" pitchFamily="34" charset="0"/>
                        </a:rPr>
                        <a:t>Termination of Risk </a:t>
                      </a:r>
                      <a:endParaRPr lang="en-IN"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IN" sz="1200" dirty="0" smtClean="0">
                          <a:latin typeface="Arial" panose="020B0604020202020204" pitchFamily="34" charset="0"/>
                          <a:cs typeface="Arial" panose="020B0604020202020204" pitchFamily="34" charset="0"/>
                        </a:rPr>
                        <a:t>Any one of the following events, that occur first, will terminate the risk -</a:t>
                      </a: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1)Delivery to the consignee / his warehouse / place of storage at the destination named in the policy.</a:t>
                      </a: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2)Delivery to a place of storage, which the assured intends to use for storage other than in the ordinary course of transit. or for allocation or distribution </a:t>
                      </a:r>
                    </a:p>
                    <a:p>
                      <a:endParaRPr lang="en-IN" sz="1200" dirty="0" smtClean="0">
                        <a:latin typeface="Arial" panose="020B0604020202020204" pitchFamily="34" charset="0"/>
                        <a:cs typeface="Arial" panose="020B0604020202020204" pitchFamily="34" charset="0"/>
                      </a:endParaRPr>
                    </a:p>
                    <a:p>
                      <a:endParaRPr lang="en-IN" sz="1200" dirty="0" smtClean="0">
                        <a:latin typeface="Arial" panose="020B0604020202020204" pitchFamily="34" charset="0"/>
                        <a:cs typeface="Arial" panose="020B0604020202020204" pitchFamily="34" charset="0"/>
                      </a:endParaRPr>
                    </a:p>
                    <a:p>
                      <a:endParaRPr lang="en-IN" sz="1200" dirty="0" smtClean="0">
                        <a:latin typeface="Arial" panose="020B0604020202020204" pitchFamily="34" charset="0"/>
                        <a:cs typeface="Arial" panose="020B0604020202020204" pitchFamily="34" charset="0"/>
                      </a:endParaRP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3)Expiry of 60 days after discharge of cargo from the ship at the destination place/port. Normal period for termination of contract :</a:t>
                      </a:r>
                    </a:p>
                    <a:p>
                      <a:r>
                        <a:rPr lang="en-IN" sz="1200" dirty="0" smtClean="0">
                          <a:latin typeface="Arial" panose="020B0604020202020204" pitchFamily="34" charset="0"/>
                          <a:cs typeface="Arial" panose="020B0604020202020204" pitchFamily="34" charset="0"/>
                        </a:rPr>
                        <a:t>60 days – Voyage via SEA</a:t>
                      </a:r>
                    </a:p>
                    <a:p>
                      <a:r>
                        <a:rPr lang="en-IN" sz="1200" dirty="0" smtClean="0">
                          <a:latin typeface="Arial" panose="020B0604020202020204" pitchFamily="34" charset="0"/>
                          <a:cs typeface="Arial" panose="020B0604020202020204" pitchFamily="34" charset="0"/>
                        </a:rPr>
                        <a:t>30 days – Voyage via AIR</a:t>
                      </a:r>
                    </a:p>
                    <a:p>
                      <a:r>
                        <a:rPr lang="en-IN" sz="1200" dirty="0" smtClean="0">
                          <a:latin typeface="Arial" panose="020B0604020202020204" pitchFamily="34" charset="0"/>
                          <a:cs typeface="Arial" panose="020B0604020202020204" pitchFamily="34" charset="0"/>
                        </a:rPr>
                        <a:t>7 days – Voyage via LAND shipments</a:t>
                      </a:r>
                      <a:endParaRPr lang="en-IN" sz="12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IN" sz="1200" dirty="0" smtClean="0">
                          <a:latin typeface="Arial" panose="020B0604020202020204" pitchFamily="34" charset="0"/>
                          <a:cs typeface="Arial" panose="020B0604020202020204" pitchFamily="34" charset="0"/>
                        </a:rPr>
                        <a:t>Any one of the following events, that occur first, will terminate the risk -</a:t>
                      </a: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1)On completion of unloading from the carrying vehicle at final warehouse or place of storage at the destination named in the contract of insurance</a:t>
                      </a: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2)On unloading from the carrying vehicle  to a place of storage(whether prior to or at the destination named in the contract of insurance), which the assured intends to use other than in the ordinary course of transit or for allocation or distribution, or </a:t>
                      </a:r>
                    </a:p>
                    <a:p>
                      <a:r>
                        <a:rPr lang="en-IN" sz="1200" dirty="0" smtClean="0">
                          <a:latin typeface="Arial" panose="020B0604020202020204" pitchFamily="34" charset="0"/>
                          <a:cs typeface="Arial" panose="020B0604020202020204" pitchFamily="34" charset="0"/>
                        </a:rPr>
                        <a:t>When assured or there employee elect to use the carrying vehicle or any container for storage other then in ordinary course of transit or </a:t>
                      </a:r>
                    </a:p>
                    <a:p>
                      <a:endParaRPr lang="en-IN" sz="1200" dirty="0" smtClean="0">
                        <a:latin typeface="Arial" panose="020B0604020202020204" pitchFamily="34" charset="0"/>
                        <a:cs typeface="Arial" panose="020B0604020202020204" pitchFamily="34" charset="0"/>
                      </a:endParaRPr>
                    </a:p>
                    <a:p>
                      <a:r>
                        <a:rPr lang="en-IN" sz="1200" dirty="0" smtClean="0">
                          <a:latin typeface="Arial" panose="020B0604020202020204" pitchFamily="34" charset="0"/>
                          <a:cs typeface="Arial" panose="020B0604020202020204" pitchFamily="34" charset="0"/>
                        </a:rPr>
                        <a:t>3)On expiry of 60 days after discharge of cargo from the ship at the destination place/port, whichever shall first occur.    </a:t>
                      </a:r>
                    </a:p>
                    <a:p>
                      <a:r>
                        <a:rPr lang="en-IN" sz="1200" dirty="0" smtClean="0">
                          <a:latin typeface="Arial" panose="020B0604020202020204" pitchFamily="34" charset="0"/>
                          <a:cs typeface="Arial" panose="020B0604020202020204" pitchFamily="34" charset="0"/>
                        </a:rPr>
                        <a:t>Normal period for termination of contract :</a:t>
                      </a:r>
                    </a:p>
                    <a:p>
                      <a:r>
                        <a:rPr lang="en-IN" sz="1200" dirty="0" smtClean="0">
                          <a:latin typeface="Arial" panose="020B0604020202020204" pitchFamily="34" charset="0"/>
                          <a:cs typeface="Arial" panose="020B0604020202020204" pitchFamily="34" charset="0"/>
                        </a:rPr>
                        <a:t>60 days – Voyage via SEA</a:t>
                      </a:r>
                    </a:p>
                    <a:p>
                      <a:r>
                        <a:rPr lang="en-IN" sz="1200" dirty="0" smtClean="0">
                          <a:latin typeface="Arial" panose="020B0604020202020204" pitchFamily="34" charset="0"/>
                          <a:cs typeface="Arial" panose="020B0604020202020204" pitchFamily="34" charset="0"/>
                        </a:rPr>
                        <a:t>30 days – Voyage via AIR</a:t>
                      </a:r>
                    </a:p>
                    <a:p>
                      <a:r>
                        <a:rPr lang="en-IN" sz="1200" dirty="0" smtClean="0">
                          <a:latin typeface="Arial" panose="020B0604020202020204" pitchFamily="34" charset="0"/>
                          <a:cs typeface="Arial" panose="020B0604020202020204" pitchFamily="34" charset="0"/>
                        </a:rPr>
                        <a:t>7 days – Voyage via LAND shipments</a:t>
                      </a:r>
                    </a:p>
                    <a:p>
                      <a:r>
                        <a:rPr lang="en-IN" sz="1200" dirty="0" smtClean="0">
                          <a:latin typeface="Arial" panose="020B0604020202020204" pitchFamily="34" charset="0"/>
                          <a:cs typeface="Arial" panose="020B0604020202020204" pitchFamily="34" charset="0"/>
                        </a:rPr>
                        <a:t>              </a:t>
                      </a:r>
                      <a:endParaRPr lang="en-IN" sz="1200" dirty="0">
                        <a:latin typeface="Arial" panose="020B0604020202020204" pitchFamily="34" charset="0"/>
                        <a:cs typeface="Arial" panose="020B0604020202020204" pitchFamily="34" charset="0"/>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350026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idx="4294967295"/>
          </p:nvPr>
        </p:nvSpPr>
        <p:spPr>
          <a:xfrm>
            <a:off x="304800" y="228600"/>
            <a:ext cx="7772400" cy="685800"/>
          </a:xfrm>
          <a:prstGeom prst="rect">
            <a:avLst/>
          </a:prstGeom>
        </p:spPr>
        <p:txBody>
          <a:bodyPr/>
          <a:lstStyle/>
          <a:p>
            <a:pPr algn="l"/>
            <a:r>
              <a:rPr lang="en-US" sz="2400" dirty="0">
                <a:latin typeface="Arial" pitchFamily="34" charset="0"/>
                <a:cs typeface="Arial" pitchFamily="34" charset="0"/>
              </a:rPr>
              <a:t>Add on Covers</a:t>
            </a:r>
          </a:p>
        </p:txBody>
      </p:sp>
      <p:sp>
        <p:nvSpPr>
          <p:cNvPr id="1434627" name="Rectangle 3"/>
          <p:cNvSpPr>
            <a:spLocks noGrp="1" noChangeArrowheads="1"/>
          </p:cNvSpPr>
          <p:nvPr>
            <p:ph type="body" idx="4294967295"/>
          </p:nvPr>
        </p:nvSpPr>
        <p:spPr>
          <a:xfrm>
            <a:off x="304800" y="1600200"/>
            <a:ext cx="7772400" cy="3962400"/>
          </a:xfrm>
          <a:prstGeom prst="rect">
            <a:avLst/>
          </a:prstGeom>
        </p:spPr>
        <p:txBody>
          <a:bodyPr/>
          <a:lstStyle/>
          <a:p>
            <a:pPr>
              <a:lnSpc>
                <a:spcPct val="160000"/>
              </a:lnSpc>
            </a:pPr>
            <a:r>
              <a:rPr lang="en-US" sz="1600" dirty="0">
                <a:latin typeface="Airal"/>
              </a:rPr>
              <a:t>War and SRCC (Strike, Riots and Civil Commotion)</a:t>
            </a:r>
          </a:p>
          <a:p>
            <a:pPr lvl="1">
              <a:lnSpc>
                <a:spcPct val="160000"/>
              </a:lnSpc>
            </a:pPr>
            <a:r>
              <a:rPr lang="en-US" sz="1600" dirty="0">
                <a:latin typeface="Airal"/>
              </a:rPr>
              <a:t>Standard Institute Cargo Clauses excludes War and SRCC perils</a:t>
            </a:r>
          </a:p>
          <a:p>
            <a:pPr lvl="1">
              <a:lnSpc>
                <a:spcPct val="160000"/>
              </a:lnSpc>
            </a:pPr>
            <a:r>
              <a:rPr lang="en-US" sz="1600" dirty="0">
                <a:latin typeface="Airal"/>
              </a:rPr>
              <a:t>This exclusion can be buy back by paying additional premium</a:t>
            </a:r>
          </a:p>
          <a:p>
            <a:pPr lvl="1">
              <a:lnSpc>
                <a:spcPct val="160000"/>
              </a:lnSpc>
            </a:pPr>
            <a:r>
              <a:rPr lang="en-US" sz="1600" dirty="0">
                <a:latin typeface="Airal"/>
              </a:rPr>
              <a:t>Institute War Clause and Institute Strike Clause are attached with the policy. </a:t>
            </a:r>
          </a:p>
          <a:p>
            <a:pPr>
              <a:lnSpc>
                <a:spcPct val="160000"/>
              </a:lnSpc>
            </a:pPr>
            <a:r>
              <a:rPr lang="en-US" sz="1600" dirty="0">
                <a:latin typeface="Airal"/>
              </a:rPr>
              <a:t>For Inland Policies</a:t>
            </a:r>
          </a:p>
          <a:p>
            <a:pPr lvl="1">
              <a:lnSpc>
                <a:spcPct val="160000"/>
              </a:lnSpc>
            </a:pPr>
            <a:r>
              <a:rPr lang="en-US" sz="1600" dirty="0">
                <a:latin typeface="Airal"/>
              </a:rPr>
              <a:t>SRCC is applicable</a:t>
            </a:r>
          </a:p>
          <a:p>
            <a:pPr>
              <a:lnSpc>
                <a:spcPct val="160000"/>
              </a:lnSpc>
            </a:pPr>
            <a:r>
              <a:rPr lang="en-US" sz="1600" dirty="0">
                <a:latin typeface="Airal"/>
              </a:rPr>
              <a:t>Custom Duty Cover/Policy along with Import Policy</a:t>
            </a:r>
          </a:p>
          <a:p>
            <a:pPr>
              <a:lnSpc>
                <a:spcPct val="160000"/>
              </a:lnSpc>
              <a:buFont typeface="Wingdings" pitchFamily="2" charset="2"/>
              <a:buNone/>
            </a:pPr>
            <a:endParaRPr lang="en-US" sz="1600" b="0" dirty="0"/>
          </a:p>
        </p:txBody>
      </p:sp>
      <p:pic>
        <p:nvPicPr>
          <p:cNvPr id="1434629" name="Picture 5" descr="buildingblocks"/>
          <p:cNvPicPr>
            <a:picLocks noChangeAspect="1" noChangeArrowheads="1"/>
          </p:cNvPicPr>
          <p:nvPr/>
        </p:nvPicPr>
        <p:blipFill>
          <a:blip r:embed="rId3" cstate="print"/>
          <a:srcRect/>
          <a:stretch>
            <a:fillRect/>
          </a:stretch>
        </p:blipFill>
        <p:spPr bwMode="auto">
          <a:xfrm>
            <a:off x="7077075" y="0"/>
            <a:ext cx="2066925" cy="2754313"/>
          </a:xfrm>
          <a:prstGeom prst="rect">
            <a:avLst/>
          </a:prstGeom>
          <a:noFill/>
        </p:spPr>
      </p:pic>
    </p:spTree>
    <p:extLst>
      <p:ext uri="{BB962C8B-B14F-4D97-AF65-F5344CB8AC3E}">
        <p14:creationId xmlns:p14="http://schemas.microsoft.com/office/powerpoint/2010/main" val="28926788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627">
                                            <p:txEl>
                                              <p:pRg st="0" end="0"/>
                                            </p:txEl>
                                          </p:spTgt>
                                        </p:tgtEl>
                                        <p:attrNameLst>
                                          <p:attrName>style.visibility</p:attrName>
                                        </p:attrNameLst>
                                      </p:cBhvr>
                                      <p:to>
                                        <p:strVal val="visible"/>
                                      </p:to>
                                    </p:set>
                                    <p:animEffect transition="in" filter="blinds(horizontal)">
                                      <p:cBhvr>
                                        <p:cTn id="7" dur="500"/>
                                        <p:tgtEl>
                                          <p:spTgt spid="14346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627">
                                            <p:txEl>
                                              <p:pRg st="1" end="1"/>
                                            </p:txEl>
                                          </p:spTgt>
                                        </p:tgtEl>
                                        <p:attrNameLst>
                                          <p:attrName>style.visibility</p:attrName>
                                        </p:attrNameLst>
                                      </p:cBhvr>
                                      <p:to>
                                        <p:strVal val="visible"/>
                                      </p:to>
                                    </p:set>
                                    <p:animEffect transition="in" filter="blinds(horizontal)">
                                      <p:cBhvr>
                                        <p:cTn id="10" dur="500"/>
                                        <p:tgtEl>
                                          <p:spTgt spid="14346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627">
                                            <p:txEl>
                                              <p:pRg st="2" end="2"/>
                                            </p:txEl>
                                          </p:spTgt>
                                        </p:tgtEl>
                                        <p:attrNameLst>
                                          <p:attrName>style.visibility</p:attrName>
                                        </p:attrNameLst>
                                      </p:cBhvr>
                                      <p:to>
                                        <p:strVal val="visible"/>
                                      </p:to>
                                    </p:set>
                                    <p:animEffect transition="in" filter="blinds(horizontal)">
                                      <p:cBhvr>
                                        <p:cTn id="13" dur="500"/>
                                        <p:tgtEl>
                                          <p:spTgt spid="14346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627">
                                            <p:txEl>
                                              <p:pRg st="3" end="3"/>
                                            </p:txEl>
                                          </p:spTgt>
                                        </p:tgtEl>
                                        <p:attrNameLst>
                                          <p:attrName>style.visibility</p:attrName>
                                        </p:attrNameLst>
                                      </p:cBhvr>
                                      <p:to>
                                        <p:strVal val="visible"/>
                                      </p:to>
                                    </p:set>
                                    <p:animEffect transition="in" filter="blinds(horizontal)">
                                      <p:cBhvr>
                                        <p:cTn id="16" dur="500"/>
                                        <p:tgtEl>
                                          <p:spTgt spid="1434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34627">
                                            <p:txEl>
                                              <p:pRg st="4" end="4"/>
                                            </p:txEl>
                                          </p:spTgt>
                                        </p:tgtEl>
                                        <p:attrNameLst>
                                          <p:attrName>style.visibility</p:attrName>
                                        </p:attrNameLst>
                                      </p:cBhvr>
                                      <p:to>
                                        <p:strVal val="visible"/>
                                      </p:to>
                                    </p:set>
                                    <p:animEffect transition="in" filter="blinds(horizontal)">
                                      <p:cBhvr>
                                        <p:cTn id="21" dur="500"/>
                                        <p:tgtEl>
                                          <p:spTgt spid="1434627">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34627">
                                            <p:txEl>
                                              <p:pRg st="5" end="5"/>
                                            </p:txEl>
                                          </p:spTgt>
                                        </p:tgtEl>
                                        <p:attrNameLst>
                                          <p:attrName>style.visibility</p:attrName>
                                        </p:attrNameLst>
                                      </p:cBhvr>
                                      <p:to>
                                        <p:strVal val="visible"/>
                                      </p:to>
                                    </p:set>
                                    <p:animEffect transition="in" filter="blinds(horizontal)">
                                      <p:cBhvr>
                                        <p:cTn id="24" dur="500"/>
                                        <p:tgtEl>
                                          <p:spTgt spid="143462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34627">
                                            <p:txEl>
                                              <p:pRg st="6" end="6"/>
                                            </p:txEl>
                                          </p:spTgt>
                                        </p:tgtEl>
                                        <p:attrNameLst>
                                          <p:attrName>style.visibility</p:attrName>
                                        </p:attrNameLst>
                                      </p:cBhvr>
                                      <p:to>
                                        <p:strVal val="visible"/>
                                      </p:to>
                                    </p:set>
                                    <p:animEffect transition="in" filter="blinds(horizontal)">
                                      <p:cBhvr>
                                        <p:cTn id="29" dur="500"/>
                                        <p:tgtEl>
                                          <p:spTgt spid="1434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a:xfrm>
            <a:off x="347300" y="391319"/>
            <a:ext cx="8386686" cy="523081"/>
          </a:xfrm>
        </p:spPr>
        <p:txBody>
          <a:bodyPr/>
          <a:lstStyle/>
          <a:p>
            <a:pPr algn="l"/>
            <a:r>
              <a:rPr lang="en-US"/>
              <a:t>Inland Transit Clauses (Rail/Road)</a:t>
            </a:r>
          </a:p>
        </p:txBody>
      </p:sp>
      <p:sp>
        <p:nvSpPr>
          <p:cNvPr id="1575939" name="Rectangle 3"/>
          <p:cNvSpPr>
            <a:spLocks noGrp="1" noChangeArrowheads="1"/>
          </p:cNvSpPr>
          <p:nvPr>
            <p:ph type="body" idx="4294967295"/>
          </p:nvPr>
        </p:nvSpPr>
        <p:spPr>
          <a:xfrm>
            <a:off x="304800" y="1524000"/>
            <a:ext cx="7772400" cy="3962400"/>
          </a:xfrm>
          <a:prstGeom prst="rect">
            <a:avLst/>
          </a:prstGeom>
        </p:spPr>
        <p:txBody>
          <a:bodyPr/>
          <a:lstStyle/>
          <a:p>
            <a:pPr>
              <a:lnSpc>
                <a:spcPct val="160000"/>
              </a:lnSpc>
            </a:pPr>
            <a:r>
              <a:rPr lang="en-US" sz="1500" dirty="0">
                <a:latin typeface="Arial" pitchFamily="34" charset="0"/>
                <a:cs typeface="Arial" pitchFamily="34" charset="0"/>
              </a:rPr>
              <a:t>Inland Insurance Policy is governed by Inland Transit Clauses (Rail/Road)</a:t>
            </a:r>
          </a:p>
          <a:p>
            <a:pPr>
              <a:lnSpc>
                <a:spcPct val="160000"/>
              </a:lnSpc>
            </a:pPr>
            <a:r>
              <a:rPr lang="en-US" sz="1500" dirty="0">
                <a:latin typeface="Arial" pitchFamily="34" charset="0"/>
                <a:cs typeface="Arial" pitchFamily="34" charset="0"/>
              </a:rPr>
              <a:t>Coverage is inline with ICC clauses. The only difference is that the clauses are formulated keeping in view the rail and road transit. The various Inland Transit clauses are as follows:</a:t>
            </a:r>
          </a:p>
          <a:p>
            <a:pPr marL="342900" lvl="1" indent="-342900">
              <a:lnSpc>
                <a:spcPct val="160000"/>
              </a:lnSpc>
              <a:buFont typeface="Arial" pitchFamily="34" charset="0"/>
              <a:buChar char="•"/>
            </a:pPr>
            <a:r>
              <a:rPr lang="en-US" sz="1500" dirty="0">
                <a:latin typeface="Arial" pitchFamily="34" charset="0"/>
                <a:cs typeface="Arial" pitchFamily="34" charset="0"/>
              </a:rPr>
              <a:t>Inland transit clause (C) - ITC (C)</a:t>
            </a:r>
          </a:p>
          <a:p>
            <a:pPr marL="342900" lvl="1" indent="-342900">
              <a:lnSpc>
                <a:spcPct val="160000"/>
              </a:lnSpc>
              <a:buFont typeface="Arial" pitchFamily="34" charset="0"/>
              <a:buChar char="•"/>
            </a:pPr>
            <a:r>
              <a:rPr lang="en-US" sz="1500" dirty="0">
                <a:latin typeface="Arial" pitchFamily="34" charset="0"/>
                <a:cs typeface="Arial" pitchFamily="34" charset="0"/>
              </a:rPr>
              <a:t>Inland transit clause (B) - ITC (B)</a:t>
            </a:r>
          </a:p>
          <a:p>
            <a:pPr marL="342900" lvl="1" indent="-342900">
              <a:lnSpc>
                <a:spcPct val="160000"/>
              </a:lnSpc>
              <a:buFont typeface="Arial" pitchFamily="34" charset="0"/>
              <a:buChar char="•"/>
            </a:pPr>
            <a:r>
              <a:rPr lang="en-US" sz="1500" dirty="0">
                <a:latin typeface="Arial" pitchFamily="34" charset="0"/>
                <a:cs typeface="Arial" pitchFamily="34" charset="0"/>
              </a:rPr>
              <a:t>Inland transit clause (A) - ITC (A)</a:t>
            </a:r>
          </a:p>
          <a:p>
            <a:pPr marL="342900" lvl="1" indent="-342900">
              <a:lnSpc>
                <a:spcPct val="160000"/>
              </a:lnSpc>
              <a:buFont typeface="Arial" pitchFamily="34" charset="0"/>
              <a:buChar char="•"/>
            </a:pPr>
            <a:r>
              <a:rPr lang="en-GB" sz="1500" dirty="0">
                <a:latin typeface="Arial" pitchFamily="34" charset="0"/>
                <a:cs typeface="Arial" pitchFamily="34" charset="0"/>
              </a:rPr>
              <a:t>Strike Riot Civil Commotion (SRCC) Clause –The wording is same as that of Institute Strike Clause. It covers terrorism as well</a:t>
            </a:r>
          </a:p>
          <a:p>
            <a:pPr marL="342900" lvl="1" indent="-342900">
              <a:lnSpc>
                <a:spcPct val="160000"/>
              </a:lnSpc>
              <a:buFont typeface="Arial" pitchFamily="34" charset="0"/>
              <a:buChar char="•"/>
            </a:pPr>
            <a:r>
              <a:rPr lang="en-GB" sz="1500" dirty="0">
                <a:latin typeface="Arial" pitchFamily="34" charset="0"/>
                <a:cs typeface="Arial" pitchFamily="34" charset="0"/>
              </a:rPr>
              <a:t>Inland clauses do not offer cover against War perils</a:t>
            </a:r>
          </a:p>
          <a:p>
            <a:pPr marL="342900" lvl="1" indent="-342900">
              <a:lnSpc>
                <a:spcPct val="160000"/>
              </a:lnSpc>
              <a:buFont typeface="Arial" pitchFamily="34" charset="0"/>
              <a:buChar char="•"/>
            </a:pPr>
            <a:r>
              <a:rPr lang="en-GB" sz="1500" dirty="0">
                <a:latin typeface="Arial" pitchFamily="34" charset="0"/>
                <a:cs typeface="Arial" pitchFamily="34" charset="0"/>
              </a:rPr>
              <a:t>ITC C covers fire and lightening perils only and is very rarely used</a:t>
            </a:r>
          </a:p>
          <a:p>
            <a:pPr>
              <a:lnSpc>
                <a:spcPct val="180000"/>
              </a:lnSpc>
            </a:pPr>
            <a:endParaRPr lang="en-US" sz="1400" b="0" dirty="0">
              <a:latin typeface="Arial" pitchFamily="34" charset="0"/>
              <a:cs typeface="Arial" pitchFamily="34" charset="0"/>
            </a:endParaRPr>
          </a:p>
          <a:p>
            <a:pPr>
              <a:lnSpc>
                <a:spcPct val="180000"/>
              </a:lnSpc>
            </a:pPr>
            <a:endParaRPr lang="en-US" sz="1400" dirty="0">
              <a:latin typeface="Arial" pitchFamily="34" charset="0"/>
              <a:cs typeface="Arial" pitchFamily="34" charset="0"/>
            </a:endParaRPr>
          </a:p>
        </p:txBody>
      </p:sp>
      <p:pic>
        <p:nvPicPr>
          <p:cNvPr id="1575940" name="Picture 4" descr="map-india">
            <a:hlinkClick r:id="rId2"/>
          </p:cNvPr>
          <p:cNvPicPr>
            <a:picLocks noChangeAspect="1" noChangeArrowheads="1"/>
          </p:cNvPicPr>
          <p:nvPr/>
        </p:nvPicPr>
        <p:blipFill>
          <a:blip r:embed="rId3" cstate="print"/>
          <a:srcRect/>
          <a:stretch>
            <a:fillRect/>
          </a:stretch>
        </p:blipFill>
        <p:spPr bwMode="auto">
          <a:xfrm>
            <a:off x="7282072" y="125412"/>
            <a:ext cx="1709528" cy="1855788"/>
          </a:xfrm>
          <a:prstGeom prst="rect">
            <a:avLst/>
          </a:prstGeom>
          <a:noFill/>
        </p:spPr>
      </p:pic>
    </p:spTree>
    <p:extLst>
      <p:ext uri="{BB962C8B-B14F-4D97-AF65-F5344CB8AC3E}">
        <p14:creationId xmlns:p14="http://schemas.microsoft.com/office/powerpoint/2010/main" val="6299893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5939">
                                            <p:txEl>
                                              <p:pRg st="0" end="0"/>
                                            </p:txEl>
                                          </p:spTgt>
                                        </p:tgtEl>
                                        <p:attrNameLst>
                                          <p:attrName>style.visibility</p:attrName>
                                        </p:attrNameLst>
                                      </p:cBhvr>
                                      <p:to>
                                        <p:strVal val="visible"/>
                                      </p:to>
                                    </p:set>
                                    <p:animEffect transition="in" filter="blinds(horizontal)">
                                      <p:cBhvr>
                                        <p:cTn id="7" dur="500"/>
                                        <p:tgtEl>
                                          <p:spTgt spid="157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5939">
                                            <p:txEl>
                                              <p:pRg st="1" end="1"/>
                                            </p:txEl>
                                          </p:spTgt>
                                        </p:tgtEl>
                                        <p:attrNameLst>
                                          <p:attrName>style.visibility</p:attrName>
                                        </p:attrNameLst>
                                      </p:cBhvr>
                                      <p:to>
                                        <p:strVal val="visible"/>
                                      </p:to>
                                    </p:set>
                                    <p:animEffect transition="in" filter="blinds(horizontal)">
                                      <p:cBhvr>
                                        <p:cTn id="12" dur="500"/>
                                        <p:tgtEl>
                                          <p:spTgt spid="1575939">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75939">
                                            <p:txEl>
                                              <p:pRg st="2" end="2"/>
                                            </p:txEl>
                                          </p:spTgt>
                                        </p:tgtEl>
                                        <p:attrNameLst>
                                          <p:attrName>style.visibility</p:attrName>
                                        </p:attrNameLst>
                                      </p:cBhvr>
                                      <p:to>
                                        <p:strVal val="visible"/>
                                      </p:to>
                                    </p:set>
                                    <p:animEffect transition="in" filter="blinds(horizontal)">
                                      <p:cBhvr>
                                        <p:cTn id="15" dur="500"/>
                                        <p:tgtEl>
                                          <p:spTgt spid="15759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75939">
                                            <p:txEl>
                                              <p:pRg st="3" end="3"/>
                                            </p:txEl>
                                          </p:spTgt>
                                        </p:tgtEl>
                                        <p:attrNameLst>
                                          <p:attrName>style.visibility</p:attrName>
                                        </p:attrNameLst>
                                      </p:cBhvr>
                                      <p:to>
                                        <p:strVal val="visible"/>
                                      </p:to>
                                    </p:set>
                                    <p:animEffect transition="in" filter="blinds(horizontal)">
                                      <p:cBhvr>
                                        <p:cTn id="18" dur="500"/>
                                        <p:tgtEl>
                                          <p:spTgt spid="157593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75939">
                                            <p:txEl>
                                              <p:pRg st="4" end="4"/>
                                            </p:txEl>
                                          </p:spTgt>
                                        </p:tgtEl>
                                        <p:attrNameLst>
                                          <p:attrName>style.visibility</p:attrName>
                                        </p:attrNameLst>
                                      </p:cBhvr>
                                      <p:to>
                                        <p:strVal val="visible"/>
                                      </p:to>
                                    </p:set>
                                    <p:animEffect transition="in" filter="blinds(horizontal)">
                                      <p:cBhvr>
                                        <p:cTn id="21" dur="500"/>
                                        <p:tgtEl>
                                          <p:spTgt spid="157593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75939">
                                            <p:txEl>
                                              <p:pRg st="5" end="5"/>
                                            </p:txEl>
                                          </p:spTgt>
                                        </p:tgtEl>
                                        <p:attrNameLst>
                                          <p:attrName>style.visibility</p:attrName>
                                        </p:attrNameLst>
                                      </p:cBhvr>
                                      <p:to>
                                        <p:strVal val="visible"/>
                                      </p:to>
                                    </p:set>
                                    <p:animEffect transition="in" filter="blinds(horizontal)">
                                      <p:cBhvr>
                                        <p:cTn id="24" dur="500"/>
                                        <p:tgtEl>
                                          <p:spTgt spid="157593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75939">
                                            <p:txEl>
                                              <p:pRg st="6" end="6"/>
                                            </p:txEl>
                                          </p:spTgt>
                                        </p:tgtEl>
                                        <p:attrNameLst>
                                          <p:attrName>style.visibility</p:attrName>
                                        </p:attrNameLst>
                                      </p:cBhvr>
                                      <p:to>
                                        <p:strVal val="visible"/>
                                      </p:to>
                                    </p:set>
                                    <p:animEffect transition="in" filter="blinds(horizontal)">
                                      <p:cBhvr>
                                        <p:cTn id="27" dur="500"/>
                                        <p:tgtEl>
                                          <p:spTgt spid="1575939">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75939">
                                            <p:txEl>
                                              <p:pRg st="7" end="7"/>
                                            </p:txEl>
                                          </p:spTgt>
                                        </p:tgtEl>
                                        <p:attrNameLst>
                                          <p:attrName>style.visibility</p:attrName>
                                        </p:attrNameLst>
                                      </p:cBhvr>
                                      <p:to>
                                        <p:strVal val="visible"/>
                                      </p:to>
                                    </p:set>
                                    <p:animEffect transition="in" filter="blinds(horizontal)">
                                      <p:cBhvr>
                                        <p:cTn id="30" dur="500"/>
                                        <p:tgtEl>
                                          <p:spTgt spid="1575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a:xfrm>
            <a:off x="347300" y="391319"/>
            <a:ext cx="8386686" cy="523081"/>
          </a:xfrm>
        </p:spPr>
        <p:txBody>
          <a:bodyPr/>
          <a:lstStyle/>
          <a:p>
            <a:pPr algn="l"/>
            <a:r>
              <a:rPr lang="en-US" dirty="0"/>
              <a:t>Inland Transit Clauses </a:t>
            </a:r>
            <a:r>
              <a:rPr lang="en-US" dirty="0" smtClean="0"/>
              <a:t>(B)</a:t>
            </a:r>
            <a:endParaRPr lang="en-US" dirty="0"/>
          </a:p>
        </p:txBody>
      </p:sp>
      <p:graphicFrame>
        <p:nvGraphicFramePr>
          <p:cNvPr id="5" name="Diagram 4"/>
          <p:cNvGraphicFramePr/>
          <p:nvPr>
            <p:extLst>
              <p:ext uri="{D42A27DB-BD31-4B8C-83A1-F6EECF244321}">
                <p14:modId xmlns:p14="http://schemas.microsoft.com/office/powerpoint/2010/main" val="993522292"/>
              </p:ext>
            </p:extLst>
          </p:nvPr>
        </p:nvGraphicFramePr>
        <p:xfrm>
          <a:off x="1730375" y="1219200"/>
          <a:ext cx="5321300"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0" descr="p11-ship"/>
          <p:cNvPicPr>
            <a:picLocks noChangeAspect="1" noChangeArrowheads="1"/>
          </p:cNvPicPr>
          <p:nvPr/>
        </p:nvPicPr>
        <p:blipFill>
          <a:blip r:embed="rId7" cstate="print"/>
          <a:srcRect/>
          <a:stretch>
            <a:fillRect/>
          </a:stretch>
        </p:blipFill>
        <p:spPr bwMode="auto">
          <a:xfrm>
            <a:off x="838200" y="1600200"/>
            <a:ext cx="1331913" cy="930275"/>
          </a:xfrm>
          <a:prstGeom prst="rect">
            <a:avLst/>
          </a:prstGeom>
          <a:noFill/>
        </p:spPr>
      </p:pic>
      <p:pic>
        <p:nvPicPr>
          <p:cNvPr id="7" name="Picture 18" descr="11875-Hot-Flames-In-A-Fire-Clipart-Illustration">
            <a:hlinkClick r:id="rId8"/>
          </p:cNvPr>
          <p:cNvPicPr>
            <a:picLocks noChangeAspect="1" noChangeArrowheads="1"/>
          </p:cNvPicPr>
          <p:nvPr/>
        </p:nvPicPr>
        <p:blipFill>
          <a:blip r:embed="rId9" cstate="print"/>
          <a:srcRect/>
          <a:stretch>
            <a:fillRect/>
          </a:stretch>
        </p:blipFill>
        <p:spPr bwMode="auto">
          <a:xfrm>
            <a:off x="5099050" y="1143000"/>
            <a:ext cx="800100" cy="892175"/>
          </a:xfrm>
          <a:prstGeom prst="rect">
            <a:avLst/>
          </a:prstGeom>
          <a:noFill/>
        </p:spPr>
      </p:pic>
      <p:pic>
        <p:nvPicPr>
          <p:cNvPr id="8" name="Picture 19" descr="11937-Striking-Lightning-Bolt-Clipart-Illustration">
            <a:hlinkClick r:id="rId10"/>
          </p:cNvPr>
          <p:cNvPicPr>
            <a:picLocks noChangeAspect="1" noChangeArrowheads="1"/>
          </p:cNvPicPr>
          <p:nvPr/>
        </p:nvPicPr>
        <p:blipFill>
          <a:blip r:embed="rId11" cstate="print"/>
          <a:srcRect/>
          <a:stretch>
            <a:fillRect/>
          </a:stretch>
        </p:blipFill>
        <p:spPr bwMode="auto">
          <a:xfrm>
            <a:off x="6705600" y="2341563"/>
            <a:ext cx="1028700" cy="1209675"/>
          </a:xfrm>
          <a:prstGeom prst="rect">
            <a:avLst/>
          </a:prstGeom>
          <a:noFill/>
        </p:spPr>
      </p:pic>
      <p:pic>
        <p:nvPicPr>
          <p:cNvPr id="9" name="Picture 21" descr="new_york_times_bridge_collapse_minn"/>
          <p:cNvPicPr>
            <a:picLocks noChangeAspect="1" noChangeArrowheads="1"/>
          </p:cNvPicPr>
          <p:nvPr/>
        </p:nvPicPr>
        <p:blipFill>
          <a:blip r:embed="rId12" cstate="print"/>
          <a:srcRect/>
          <a:stretch>
            <a:fillRect/>
          </a:stretch>
        </p:blipFill>
        <p:spPr bwMode="auto">
          <a:xfrm>
            <a:off x="6734175" y="4549775"/>
            <a:ext cx="1343025" cy="995363"/>
          </a:xfrm>
          <a:prstGeom prst="rect">
            <a:avLst/>
          </a:prstGeom>
          <a:noFill/>
        </p:spPr>
      </p:pic>
      <p:pic>
        <p:nvPicPr>
          <p:cNvPr id="10" name="Picture 22" descr="r242880_987531"/>
          <p:cNvPicPr>
            <a:picLocks noChangeAspect="1" noChangeArrowheads="1"/>
          </p:cNvPicPr>
          <p:nvPr/>
        </p:nvPicPr>
        <p:blipFill>
          <a:blip r:embed="rId13" cstate="print"/>
          <a:srcRect/>
          <a:stretch>
            <a:fillRect/>
          </a:stretch>
        </p:blipFill>
        <p:spPr bwMode="auto">
          <a:xfrm>
            <a:off x="2293937" y="5645150"/>
            <a:ext cx="1363663" cy="1022350"/>
          </a:xfrm>
          <a:prstGeom prst="rect">
            <a:avLst/>
          </a:prstGeom>
          <a:noFill/>
        </p:spPr>
      </p:pic>
      <p:pic>
        <p:nvPicPr>
          <p:cNvPr id="11" name="Picture 23" descr="xin_32120318222362914385244"/>
          <p:cNvPicPr>
            <a:picLocks noChangeAspect="1" noChangeArrowheads="1"/>
          </p:cNvPicPr>
          <p:nvPr/>
        </p:nvPicPr>
        <p:blipFill>
          <a:blip r:embed="rId14" cstate="print"/>
          <a:srcRect/>
          <a:stretch>
            <a:fillRect/>
          </a:stretch>
        </p:blipFill>
        <p:spPr bwMode="auto">
          <a:xfrm>
            <a:off x="612775" y="3595688"/>
            <a:ext cx="1444625" cy="1263650"/>
          </a:xfrm>
          <a:prstGeom prst="rect">
            <a:avLst/>
          </a:prstGeom>
          <a:noFill/>
        </p:spPr>
      </p:pic>
    </p:spTree>
    <p:extLst>
      <p:ext uri="{BB962C8B-B14F-4D97-AF65-F5344CB8AC3E}">
        <p14:creationId xmlns:p14="http://schemas.microsoft.com/office/powerpoint/2010/main" val="39509591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3"/>
          <p:cNvSpPr txBox="1">
            <a:spLocks noChangeArrowheads="1"/>
          </p:cNvSpPr>
          <p:nvPr/>
        </p:nvSpPr>
        <p:spPr bwMode="auto">
          <a:xfrm>
            <a:off x="301580" y="2286000"/>
            <a:ext cx="7315200" cy="600164"/>
          </a:xfrm>
          <a:prstGeom prst="rect">
            <a:avLst/>
          </a:prstGeom>
          <a:noFill/>
          <a:ln w="9525">
            <a:noFill/>
            <a:miter lim="800000"/>
            <a:headEnd/>
            <a:tailEnd/>
          </a:ln>
        </p:spPr>
        <p:txBody>
          <a:bodyPr wrap="square">
            <a:spAutoFit/>
          </a:bodyPr>
          <a:lstStyle/>
          <a:p>
            <a:pPr algn="ctr">
              <a:spcBef>
                <a:spcPct val="50000"/>
              </a:spcBef>
            </a:pPr>
            <a:r>
              <a:rPr lang="en-US" sz="3300" dirty="0">
                <a:latin typeface="Arial" panose="020B0604020202020204" pitchFamily="34" charset="0"/>
                <a:cs typeface="Arial" panose="020B0604020202020204" pitchFamily="34" charset="0"/>
              </a:rPr>
              <a:t>Underwriting Consideration</a:t>
            </a:r>
            <a:endParaRPr lang="en-US" sz="33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304800" y="1643050"/>
            <a:ext cx="7543800" cy="4111625"/>
          </a:xfrm>
          <a:prstGeom prst="rect">
            <a:avLst/>
          </a:prstGeom>
        </p:spPr>
        <p:txBody>
          <a:bodyPr/>
          <a:lstStyle/>
          <a:p>
            <a:pPr eaLnBrk="1" hangingPunct="1">
              <a:lnSpc>
                <a:spcPct val="130000"/>
              </a:lnSpc>
              <a:buFont typeface="Wingdings" pitchFamily="2" charset="2"/>
              <a:buChar char="§"/>
            </a:pPr>
            <a:r>
              <a:rPr lang="en-US" sz="1600" dirty="0" smtClean="0">
                <a:latin typeface="Arial" pitchFamily="34" charset="0"/>
                <a:cs typeface="Arial" pitchFamily="34" charset="0"/>
              </a:rPr>
              <a:t>Acceptance of risk </a:t>
            </a:r>
          </a:p>
          <a:p>
            <a:pPr eaLnBrk="1" hangingPunct="1">
              <a:lnSpc>
                <a:spcPct val="130000"/>
              </a:lnSpc>
              <a:buFont typeface="Wingdings" pitchFamily="2" charset="2"/>
              <a:buChar char="§"/>
            </a:pPr>
            <a:r>
              <a:rPr lang="en-US" sz="1600" dirty="0" smtClean="0">
                <a:latin typeface="Arial" pitchFamily="34" charset="0"/>
                <a:cs typeface="Arial" pitchFamily="34" charset="0"/>
              </a:rPr>
              <a:t>Deciding the term &amp; conditions</a:t>
            </a:r>
          </a:p>
          <a:p>
            <a:pPr eaLnBrk="1" hangingPunct="1">
              <a:lnSpc>
                <a:spcPct val="130000"/>
              </a:lnSpc>
              <a:buFont typeface="Wingdings" pitchFamily="2" charset="2"/>
              <a:buChar char="§"/>
            </a:pPr>
            <a:r>
              <a:rPr lang="en-US" sz="1600" dirty="0" smtClean="0">
                <a:latin typeface="Arial" pitchFamily="34" charset="0"/>
                <a:cs typeface="Arial" pitchFamily="34" charset="0"/>
              </a:rPr>
              <a:t>Fixing of premium rates </a:t>
            </a:r>
          </a:p>
          <a:p>
            <a:pPr eaLnBrk="1" hangingPunct="1">
              <a:lnSpc>
                <a:spcPct val="130000"/>
              </a:lnSpc>
              <a:buFont typeface="Wingdings" pitchFamily="2" charset="2"/>
              <a:buChar char="§"/>
            </a:pPr>
            <a:r>
              <a:rPr lang="en-US" sz="1600" dirty="0" smtClean="0">
                <a:latin typeface="Arial" pitchFamily="34" charset="0"/>
                <a:cs typeface="Arial" pitchFamily="34" charset="0"/>
              </a:rPr>
              <a:t>Issuance of policy</a:t>
            </a:r>
          </a:p>
          <a:p>
            <a:pPr eaLnBrk="1" hangingPunct="1">
              <a:lnSpc>
                <a:spcPct val="130000"/>
              </a:lnSpc>
              <a:buFont typeface="Wingdings" pitchFamily="2" charset="2"/>
              <a:buChar char="§"/>
            </a:pPr>
            <a:r>
              <a:rPr lang="en-US" sz="1600" dirty="0" smtClean="0">
                <a:latin typeface="Arial" pitchFamily="34" charset="0"/>
                <a:cs typeface="Arial" pitchFamily="34" charset="0"/>
              </a:rPr>
              <a:t>Risk Management </a:t>
            </a:r>
          </a:p>
        </p:txBody>
      </p:sp>
      <p:sp>
        <p:nvSpPr>
          <p:cNvPr id="31747" name="Rectangle 4"/>
          <p:cNvSpPr>
            <a:spLocks noGrp="1" noChangeArrowheads="1"/>
          </p:cNvSpPr>
          <p:nvPr>
            <p:ph type="title"/>
          </p:nvPr>
        </p:nvSpPr>
        <p:spPr>
          <a:xfrm>
            <a:off x="304800" y="381000"/>
            <a:ext cx="8229600" cy="762000"/>
          </a:xfrm>
          <a:prstGeom prst="rect">
            <a:avLst/>
          </a:prstGeom>
        </p:spPr>
        <p:txBody>
          <a:bodyPr/>
          <a:lstStyle/>
          <a:p>
            <a:pPr algn="l" eaLnBrk="1" hangingPunct="1"/>
            <a:r>
              <a:rPr lang="en-US" dirty="0" smtClean="0">
                <a:effectLst/>
              </a:rPr>
              <a:t>What is underwriting?</a:t>
            </a:r>
          </a:p>
        </p:txBody>
      </p:sp>
      <p:sp>
        <p:nvSpPr>
          <p:cNvPr id="4" name="Slide Number Placeholder 3"/>
          <p:cNvSpPr>
            <a:spLocks noGrp="1"/>
          </p:cNvSpPr>
          <p:nvPr>
            <p:ph type="sldNum" sz="quarter" idx="12"/>
          </p:nvPr>
        </p:nvSpPr>
        <p:spPr/>
        <p:txBody>
          <a:bodyPr/>
          <a:lstStyle/>
          <a:p>
            <a:fld id="{C02B722B-F844-46A6-90AD-5594FE98AA31}" type="slidenum">
              <a:rPr lang="en-IN" smtClean="0"/>
              <a:pPr/>
              <a:t>28</a:t>
            </a:fld>
            <a:endParaRPr lang="en-IN"/>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3505200" cy="218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in)">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box(in)">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box(in)">
                                      <p:cBhvr>
                                        <p:cTn id="17" dur="500"/>
                                        <p:tgtEl>
                                          <p:spTgt spid="31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box(in)">
                                      <p:cBhvr>
                                        <p:cTn id="22" dur="500"/>
                                        <p:tgtEl>
                                          <p:spTgt spid="31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Effect transition="in" filter="box(in)">
                                      <p:cBhvr>
                                        <p:cTn id="27" dur="5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04800" y="1524000"/>
            <a:ext cx="8234338" cy="4530725"/>
          </a:xfrm>
          <a:prstGeom prst="rect">
            <a:avLst/>
          </a:prstGeom>
        </p:spPr>
        <p:txBody>
          <a:bodyPr/>
          <a:lstStyle/>
          <a:p>
            <a:pPr eaLnBrk="1" hangingPunct="1">
              <a:lnSpc>
                <a:spcPct val="90000"/>
              </a:lnSpc>
              <a:buFont typeface="Wingdings" pitchFamily="2" charset="2"/>
              <a:buChar char="§"/>
            </a:pPr>
            <a:r>
              <a:rPr lang="en-US" sz="1600" dirty="0" smtClean="0">
                <a:latin typeface="Arial" pitchFamily="34" charset="0"/>
                <a:cs typeface="Arial" pitchFamily="34" charset="0"/>
              </a:rPr>
              <a:t>Insured / consignee</a:t>
            </a:r>
          </a:p>
          <a:p>
            <a:pPr eaLnBrk="1" hangingPunct="1">
              <a:lnSpc>
                <a:spcPct val="90000"/>
              </a:lnSpc>
              <a:buFont typeface="Wingdings" pitchFamily="2" charset="2"/>
              <a:buChar char="§"/>
            </a:pPr>
            <a:r>
              <a:rPr lang="en-US" sz="1600" dirty="0" smtClean="0">
                <a:latin typeface="Arial" pitchFamily="34" charset="0"/>
                <a:cs typeface="Arial" pitchFamily="34" charset="0"/>
              </a:rPr>
              <a:t>Nature of cargo</a:t>
            </a:r>
          </a:p>
          <a:p>
            <a:pPr eaLnBrk="1" hangingPunct="1">
              <a:lnSpc>
                <a:spcPct val="90000"/>
              </a:lnSpc>
              <a:buFont typeface="Wingdings" pitchFamily="2" charset="2"/>
              <a:buChar char="§"/>
            </a:pPr>
            <a:r>
              <a:rPr lang="en-US" sz="1600" dirty="0" smtClean="0">
                <a:latin typeface="Arial" pitchFamily="34" charset="0"/>
                <a:cs typeface="Arial" pitchFamily="34" charset="0"/>
              </a:rPr>
              <a:t>Packing</a:t>
            </a:r>
          </a:p>
          <a:p>
            <a:pPr eaLnBrk="1" hangingPunct="1">
              <a:lnSpc>
                <a:spcPct val="90000"/>
              </a:lnSpc>
              <a:buFont typeface="Wingdings" pitchFamily="2" charset="2"/>
              <a:buChar char="§"/>
            </a:pPr>
            <a:r>
              <a:rPr lang="en-US" sz="1600" dirty="0" smtClean="0">
                <a:latin typeface="Arial" pitchFamily="34" charset="0"/>
                <a:cs typeface="Arial" pitchFamily="34" charset="0"/>
              </a:rPr>
              <a:t>Vessel / Conveyance</a:t>
            </a:r>
          </a:p>
          <a:p>
            <a:pPr eaLnBrk="1" hangingPunct="1">
              <a:lnSpc>
                <a:spcPct val="90000"/>
              </a:lnSpc>
              <a:buFont typeface="Wingdings" pitchFamily="2" charset="2"/>
              <a:buChar char="§"/>
            </a:pPr>
            <a:r>
              <a:rPr lang="en-US" sz="1600" dirty="0" smtClean="0">
                <a:latin typeface="Arial" pitchFamily="34" charset="0"/>
                <a:cs typeface="Arial" pitchFamily="34" charset="0"/>
              </a:rPr>
              <a:t>Voyage</a:t>
            </a:r>
          </a:p>
          <a:p>
            <a:pPr eaLnBrk="1" hangingPunct="1">
              <a:lnSpc>
                <a:spcPct val="90000"/>
              </a:lnSpc>
              <a:buFont typeface="Wingdings" pitchFamily="2" charset="2"/>
              <a:buChar char="§"/>
            </a:pPr>
            <a:r>
              <a:rPr lang="en-US" sz="1600" dirty="0" smtClean="0">
                <a:latin typeface="Arial" pitchFamily="34" charset="0"/>
                <a:cs typeface="Arial" pitchFamily="34" charset="0"/>
              </a:rPr>
              <a:t>Valuation</a:t>
            </a:r>
          </a:p>
          <a:p>
            <a:pPr eaLnBrk="1" hangingPunct="1">
              <a:lnSpc>
                <a:spcPct val="90000"/>
              </a:lnSpc>
              <a:buFont typeface="Wingdings" pitchFamily="2" charset="2"/>
              <a:buChar char="§"/>
            </a:pPr>
            <a:r>
              <a:rPr lang="en-US" sz="1600" dirty="0" smtClean="0">
                <a:latin typeface="Arial" pitchFamily="34" charset="0"/>
                <a:cs typeface="Arial" pitchFamily="34" charset="0"/>
              </a:rPr>
              <a:t>Season / Duration</a:t>
            </a:r>
          </a:p>
          <a:p>
            <a:pPr eaLnBrk="1" hangingPunct="1">
              <a:lnSpc>
                <a:spcPct val="90000"/>
              </a:lnSpc>
              <a:buFont typeface="Wingdings" pitchFamily="2" charset="2"/>
              <a:buChar char="§"/>
            </a:pPr>
            <a:r>
              <a:rPr lang="en-US" sz="1600" dirty="0" smtClean="0">
                <a:latin typeface="Arial" pitchFamily="34" charset="0"/>
                <a:cs typeface="Arial" pitchFamily="34" charset="0"/>
              </a:rPr>
              <a:t>Terms of cover</a:t>
            </a:r>
          </a:p>
          <a:p>
            <a:pPr eaLnBrk="1" hangingPunct="1">
              <a:lnSpc>
                <a:spcPct val="90000"/>
              </a:lnSpc>
              <a:buFont typeface="Wingdings" pitchFamily="2" charset="2"/>
              <a:buChar char="§"/>
            </a:pPr>
            <a:r>
              <a:rPr lang="en-US" sz="1600" dirty="0" smtClean="0">
                <a:latin typeface="Arial" pitchFamily="34" charset="0"/>
                <a:cs typeface="Arial" pitchFamily="34" charset="0"/>
              </a:rPr>
              <a:t>Previous Insurance / Claim Experience</a:t>
            </a:r>
          </a:p>
          <a:p>
            <a:pPr eaLnBrk="1" hangingPunct="1">
              <a:lnSpc>
                <a:spcPct val="90000"/>
              </a:lnSpc>
              <a:buFont typeface="Wingdings" pitchFamily="2" charset="2"/>
              <a:buChar char="§"/>
            </a:pPr>
            <a:r>
              <a:rPr lang="en-US" sz="1600" dirty="0" smtClean="0">
                <a:latin typeface="Arial" pitchFamily="34" charset="0"/>
                <a:cs typeface="Arial" pitchFamily="34" charset="0"/>
              </a:rPr>
              <a:t>Other terms &amp; conditions like excess, franchise, warranties.</a:t>
            </a:r>
          </a:p>
        </p:txBody>
      </p:sp>
      <p:sp>
        <p:nvSpPr>
          <p:cNvPr id="32771" name="Rectangle 4"/>
          <p:cNvSpPr>
            <a:spLocks noGrp="1" noChangeArrowheads="1"/>
          </p:cNvSpPr>
          <p:nvPr>
            <p:ph type="title"/>
          </p:nvPr>
        </p:nvSpPr>
        <p:spPr>
          <a:xfrm>
            <a:off x="304800" y="381000"/>
            <a:ext cx="8229600" cy="685800"/>
          </a:xfrm>
          <a:prstGeom prst="rect">
            <a:avLst/>
          </a:prstGeom>
        </p:spPr>
        <p:txBody>
          <a:bodyPr/>
          <a:lstStyle/>
          <a:p>
            <a:pPr algn="l" eaLnBrk="1" hangingPunct="1"/>
            <a:r>
              <a:rPr lang="en-US" dirty="0" smtClean="0">
                <a:effectLst/>
              </a:rPr>
              <a:t>Underwriting Considerations</a:t>
            </a:r>
          </a:p>
        </p:txBody>
      </p:sp>
      <p:sp>
        <p:nvSpPr>
          <p:cNvPr id="4" name="Slide Number Placeholder 3"/>
          <p:cNvSpPr>
            <a:spLocks noGrp="1"/>
          </p:cNvSpPr>
          <p:nvPr>
            <p:ph type="sldNum" sz="quarter" idx="12"/>
          </p:nvPr>
        </p:nvSpPr>
        <p:spPr/>
        <p:txBody>
          <a:bodyPr/>
          <a:lstStyle/>
          <a:p>
            <a:fld id="{C02B722B-F844-46A6-90AD-5594FE98AA31}" type="slidenum">
              <a:rPr lang="en-IN" smtClean="0"/>
              <a:pPr/>
              <a:t>29</a:t>
            </a:fld>
            <a:endParaRPr lang="en-IN"/>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3962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amond(in)">
                                      <p:cBhvr>
                                        <p:cTn id="7" dur="1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diamond(in)">
                                      <p:cBhvr>
                                        <p:cTn id="12" dur="10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diamond(in)">
                                      <p:cBhvr>
                                        <p:cTn id="17" dur="2000"/>
                                        <p:tgtEl>
                                          <p:spTgt spid="327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diamond(in)">
                                      <p:cBhvr>
                                        <p:cTn id="22" dur="1000"/>
                                        <p:tgtEl>
                                          <p:spTgt spid="327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diamond(in)">
                                      <p:cBhvr>
                                        <p:cTn id="27" dur="1000"/>
                                        <p:tgtEl>
                                          <p:spTgt spid="327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2770">
                                            <p:txEl>
                                              <p:pRg st="5" end="5"/>
                                            </p:txEl>
                                          </p:spTgt>
                                        </p:tgtEl>
                                        <p:attrNameLst>
                                          <p:attrName>style.visibility</p:attrName>
                                        </p:attrNameLst>
                                      </p:cBhvr>
                                      <p:to>
                                        <p:strVal val="visible"/>
                                      </p:to>
                                    </p:set>
                                    <p:animEffect transition="in" filter="diamond(in)">
                                      <p:cBhvr>
                                        <p:cTn id="32" dur="1000"/>
                                        <p:tgtEl>
                                          <p:spTgt spid="327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2770">
                                            <p:txEl>
                                              <p:pRg st="6" end="6"/>
                                            </p:txEl>
                                          </p:spTgt>
                                        </p:tgtEl>
                                        <p:attrNameLst>
                                          <p:attrName>style.visibility</p:attrName>
                                        </p:attrNameLst>
                                      </p:cBhvr>
                                      <p:to>
                                        <p:strVal val="visible"/>
                                      </p:to>
                                    </p:set>
                                    <p:animEffect transition="in" filter="diamond(in)">
                                      <p:cBhvr>
                                        <p:cTn id="37" dur="1000"/>
                                        <p:tgtEl>
                                          <p:spTgt spid="327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2770">
                                            <p:txEl>
                                              <p:pRg st="7" end="7"/>
                                            </p:txEl>
                                          </p:spTgt>
                                        </p:tgtEl>
                                        <p:attrNameLst>
                                          <p:attrName>style.visibility</p:attrName>
                                        </p:attrNameLst>
                                      </p:cBhvr>
                                      <p:to>
                                        <p:strVal val="visible"/>
                                      </p:to>
                                    </p:set>
                                    <p:animEffect transition="in" filter="diamond(in)">
                                      <p:cBhvr>
                                        <p:cTn id="42" dur="1000"/>
                                        <p:tgtEl>
                                          <p:spTgt spid="327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2770">
                                            <p:txEl>
                                              <p:pRg st="8" end="8"/>
                                            </p:txEl>
                                          </p:spTgt>
                                        </p:tgtEl>
                                        <p:attrNameLst>
                                          <p:attrName>style.visibility</p:attrName>
                                        </p:attrNameLst>
                                      </p:cBhvr>
                                      <p:to>
                                        <p:strVal val="visible"/>
                                      </p:to>
                                    </p:set>
                                    <p:animEffect transition="in" filter="diamond(in)">
                                      <p:cBhvr>
                                        <p:cTn id="47" dur="1000"/>
                                        <p:tgtEl>
                                          <p:spTgt spid="327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2770">
                                            <p:txEl>
                                              <p:pRg st="9" end="9"/>
                                            </p:txEl>
                                          </p:spTgt>
                                        </p:tgtEl>
                                        <p:attrNameLst>
                                          <p:attrName>style.visibility</p:attrName>
                                        </p:attrNameLst>
                                      </p:cBhvr>
                                      <p:to>
                                        <p:strVal val="visible"/>
                                      </p:to>
                                    </p:set>
                                    <p:animEffect transition="in" filter="diamond(in)">
                                      <p:cBhvr>
                                        <p:cTn id="52" dur="1000"/>
                                        <p:tgtEl>
                                          <p:spTgt spid="327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00" y="381000"/>
            <a:ext cx="8386686" cy="523081"/>
          </a:xfrm>
        </p:spPr>
        <p:txBody>
          <a:bodyPr/>
          <a:lstStyle/>
          <a:p>
            <a:pPr algn="l"/>
            <a:r>
              <a:rPr lang="en-US" sz="2000" dirty="0"/>
              <a:t>Marine Insurance-Introduction</a:t>
            </a:r>
            <a:r>
              <a:rPr lang="en-IN" sz="2000" dirty="0"/>
              <a:t> </a:t>
            </a:r>
          </a:p>
        </p:txBody>
      </p:sp>
      <p:grpSp>
        <p:nvGrpSpPr>
          <p:cNvPr id="5" name="Group 597"/>
          <p:cNvGrpSpPr>
            <a:grpSpLocks/>
          </p:cNvGrpSpPr>
          <p:nvPr/>
        </p:nvGrpSpPr>
        <p:grpSpPr bwMode="auto">
          <a:xfrm>
            <a:off x="342900" y="2114550"/>
            <a:ext cx="8445500" cy="1924050"/>
            <a:chOff x="128" y="1488"/>
            <a:chExt cx="5320" cy="1212"/>
          </a:xfrm>
        </p:grpSpPr>
        <p:sp>
          <p:nvSpPr>
            <p:cNvPr id="6" name="Text Box 289"/>
            <p:cNvSpPr txBox="1">
              <a:spLocks noChangeArrowheads="1"/>
            </p:cNvSpPr>
            <p:nvPr/>
          </p:nvSpPr>
          <p:spPr bwMode="auto">
            <a:xfrm>
              <a:off x="128" y="2240"/>
              <a:ext cx="1336" cy="460"/>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spcBef>
                  <a:spcPct val="50000"/>
                </a:spcBef>
              </a:pPr>
              <a:r>
                <a:rPr lang="en-US" sz="1400">
                  <a:solidFill>
                    <a:schemeClr val="bg1"/>
                  </a:solidFill>
                </a:rPr>
                <a:t>Insurance of goods during transit from one location to another</a:t>
              </a:r>
            </a:p>
          </p:txBody>
        </p:sp>
        <p:sp>
          <p:nvSpPr>
            <p:cNvPr id="7" name="Text Box 290"/>
            <p:cNvSpPr txBox="1">
              <a:spLocks noChangeArrowheads="1"/>
            </p:cNvSpPr>
            <p:nvPr/>
          </p:nvSpPr>
          <p:spPr bwMode="auto">
            <a:xfrm>
              <a:off x="1640" y="2248"/>
              <a:ext cx="1088" cy="393"/>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spcBef>
                  <a:spcPct val="50000"/>
                </a:spcBef>
              </a:pPr>
              <a:r>
                <a:rPr lang="en-US" sz="1400">
                  <a:solidFill>
                    <a:schemeClr val="bg1"/>
                  </a:solidFill>
                </a:rPr>
                <a:t>Insurance of ship </a:t>
              </a:r>
            </a:p>
            <a:p>
              <a:pPr>
                <a:spcBef>
                  <a:spcPct val="50000"/>
                </a:spcBef>
              </a:pPr>
              <a:r>
                <a:rPr lang="en-US" sz="1400">
                  <a:solidFill>
                    <a:schemeClr val="bg1"/>
                  </a:solidFill>
                </a:rPr>
                <a:t>and its machinery</a:t>
              </a:r>
            </a:p>
          </p:txBody>
        </p:sp>
        <p:sp>
          <p:nvSpPr>
            <p:cNvPr id="8" name="Text Box 291"/>
            <p:cNvSpPr txBox="1">
              <a:spLocks noChangeArrowheads="1"/>
            </p:cNvSpPr>
            <p:nvPr/>
          </p:nvSpPr>
          <p:spPr bwMode="auto">
            <a:xfrm>
              <a:off x="2856" y="2248"/>
              <a:ext cx="1128" cy="393"/>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spcBef>
                  <a:spcPct val="50000"/>
                </a:spcBef>
              </a:pPr>
              <a:r>
                <a:rPr lang="en-US" sz="1400">
                  <a:solidFill>
                    <a:schemeClr val="bg1"/>
                  </a:solidFill>
                </a:rPr>
                <a:t>Port Package Policy</a:t>
              </a:r>
            </a:p>
            <a:p>
              <a:pPr>
                <a:spcBef>
                  <a:spcPct val="50000"/>
                </a:spcBef>
              </a:pPr>
              <a:endParaRPr lang="en-US" sz="1400">
                <a:solidFill>
                  <a:schemeClr val="bg1"/>
                </a:solidFill>
              </a:endParaRPr>
            </a:p>
          </p:txBody>
        </p:sp>
        <p:sp>
          <p:nvSpPr>
            <p:cNvPr id="9" name="Text Box 303"/>
            <p:cNvSpPr txBox="1">
              <a:spLocks noChangeArrowheads="1"/>
            </p:cNvSpPr>
            <p:nvPr/>
          </p:nvSpPr>
          <p:spPr bwMode="auto">
            <a:xfrm>
              <a:off x="4136" y="2240"/>
              <a:ext cx="1304" cy="393"/>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spcBef>
                  <a:spcPct val="50000"/>
                </a:spcBef>
              </a:pPr>
              <a:r>
                <a:rPr lang="en-US" sz="1400">
                  <a:solidFill>
                    <a:schemeClr val="bg1"/>
                  </a:solidFill>
                </a:rPr>
                <a:t>Insurance of offshore </a:t>
              </a:r>
            </a:p>
            <a:p>
              <a:pPr>
                <a:spcBef>
                  <a:spcPct val="50000"/>
                </a:spcBef>
              </a:pPr>
              <a:r>
                <a:rPr lang="en-US" sz="1400">
                  <a:solidFill>
                    <a:schemeClr val="bg1"/>
                  </a:solidFill>
                </a:rPr>
                <a:t>oil/gas exploration units</a:t>
              </a:r>
            </a:p>
          </p:txBody>
        </p:sp>
        <p:grpSp>
          <p:nvGrpSpPr>
            <p:cNvPr id="10" name="Group 596"/>
            <p:cNvGrpSpPr>
              <a:grpSpLocks/>
            </p:cNvGrpSpPr>
            <p:nvPr/>
          </p:nvGrpSpPr>
          <p:grpSpPr bwMode="auto">
            <a:xfrm>
              <a:off x="128" y="1488"/>
              <a:ext cx="5320" cy="676"/>
              <a:chOff x="128" y="1488"/>
              <a:chExt cx="5320" cy="676"/>
            </a:xfrm>
          </p:grpSpPr>
          <p:sp>
            <p:nvSpPr>
              <p:cNvPr id="11" name="Text Box 235"/>
              <p:cNvSpPr txBox="1">
                <a:spLocks noChangeArrowheads="1"/>
              </p:cNvSpPr>
              <p:nvPr/>
            </p:nvSpPr>
            <p:spPr bwMode="auto">
              <a:xfrm>
                <a:off x="128" y="1952"/>
                <a:ext cx="1336" cy="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lgn="ctr">
                  <a:spcBef>
                    <a:spcPct val="50000"/>
                  </a:spcBef>
                </a:pPr>
                <a:r>
                  <a:rPr lang="en-US" sz="1600" b="1">
                    <a:solidFill>
                      <a:srgbClr val="00004D"/>
                    </a:solidFill>
                  </a:rPr>
                  <a:t>Cargo Insurance</a:t>
                </a:r>
              </a:p>
            </p:txBody>
          </p:sp>
          <p:sp>
            <p:nvSpPr>
              <p:cNvPr id="12" name="Text Box 288"/>
              <p:cNvSpPr txBox="1">
                <a:spLocks noChangeArrowheads="1"/>
              </p:cNvSpPr>
              <p:nvPr/>
            </p:nvSpPr>
            <p:spPr bwMode="auto">
              <a:xfrm>
                <a:off x="1624" y="1944"/>
                <a:ext cx="1112" cy="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lgn="ctr">
                  <a:spcBef>
                    <a:spcPct val="50000"/>
                  </a:spcBef>
                </a:pPr>
                <a:r>
                  <a:rPr lang="en-US" sz="1600" b="1" dirty="0">
                    <a:solidFill>
                      <a:srgbClr val="00004D"/>
                    </a:solidFill>
                  </a:rPr>
                  <a:t>Hull Insurance</a:t>
                </a:r>
              </a:p>
            </p:txBody>
          </p:sp>
          <p:sp>
            <p:nvSpPr>
              <p:cNvPr id="13" name="Text Box 300"/>
              <p:cNvSpPr txBox="1">
                <a:spLocks noChangeArrowheads="1"/>
              </p:cNvSpPr>
              <p:nvPr/>
            </p:nvSpPr>
            <p:spPr bwMode="auto">
              <a:xfrm>
                <a:off x="2080" y="1488"/>
                <a:ext cx="1352" cy="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lgn="ctr">
                  <a:spcBef>
                    <a:spcPct val="50000"/>
                  </a:spcBef>
                </a:pPr>
                <a:r>
                  <a:rPr lang="en-US" sz="1600" b="1" dirty="0">
                    <a:solidFill>
                      <a:srgbClr val="00004D"/>
                    </a:solidFill>
                  </a:rPr>
                  <a:t>Marine Insurance</a:t>
                </a:r>
              </a:p>
            </p:txBody>
          </p:sp>
          <p:sp>
            <p:nvSpPr>
              <p:cNvPr id="14" name="Text Box 301"/>
              <p:cNvSpPr txBox="1">
                <a:spLocks noChangeArrowheads="1"/>
              </p:cNvSpPr>
              <p:nvPr/>
            </p:nvSpPr>
            <p:spPr bwMode="auto">
              <a:xfrm>
                <a:off x="2856" y="1944"/>
                <a:ext cx="1112" cy="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lgn="ctr">
                  <a:spcBef>
                    <a:spcPct val="50000"/>
                  </a:spcBef>
                </a:pPr>
                <a:r>
                  <a:rPr lang="en-US" sz="1600" b="1">
                    <a:solidFill>
                      <a:srgbClr val="00004D"/>
                    </a:solidFill>
                  </a:rPr>
                  <a:t>Liability Policy</a:t>
                </a:r>
              </a:p>
            </p:txBody>
          </p:sp>
          <p:sp>
            <p:nvSpPr>
              <p:cNvPr id="15" name="Text Box 302"/>
              <p:cNvSpPr txBox="1">
                <a:spLocks noChangeArrowheads="1"/>
              </p:cNvSpPr>
              <p:nvPr/>
            </p:nvSpPr>
            <p:spPr bwMode="auto">
              <a:xfrm>
                <a:off x="4120" y="1944"/>
                <a:ext cx="1328" cy="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lgn="ctr">
                  <a:spcBef>
                    <a:spcPct val="50000"/>
                  </a:spcBef>
                </a:pPr>
                <a:r>
                  <a:rPr lang="en-US" sz="1600" b="1">
                    <a:solidFill>
                      <a:srgbClr val="00004D"/>
                    </a:solidFill>
                  </a:rPr>
                  <a:t>Offshore Energy</a:t>
                </a:r>
              </a:p>
            </p:txBody>
          </p:sp>
          <p:sp>
            <p:nvSpPr>
              <p:cNvPr id="16" name="Line 304"/>
              <p:cNvSpPr>
                <a:spLocks noChangeShapeType="1"/>
              </p:cNvSpPr>
              <p:nvPr/>
            </p:nvSpPr>
            <p:spPr bwMode="auto">
              <a:xfrm flipH="1">
                <a:off x="808" y="1712"/>
                <a:ext cx="1896" cy="240"/>
              </a:xfrm>
              <a:prstGeom prst="line">
                <a:avLst/>
              </a:prstGeom>
              <a:noFill/>
              <a:ln w="28575">
                <a:solidFill>
                  <a:srgbClr val="00004D"/>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IN"/>
              </a:p>
            </p:txBody>
          </p:sp>
          <p:sp>
            <p:nvSpPr>
              <p:cNvPr id="17" name="Line 305"/>
              <p:cNvSpPr>
                <a:spLocks noChangeShapeType="1"/>
              </p:cNvSpPr>
              <p:nvPr/>
            </p:nvSpPr>
            <p:spPr bwMode="auto">
              <a:xfrm flipH="1">
                <a:off x="2176" y="1720"/>
                <a:ext cx="512" cy="248"/>
              </a:xfrm>
              <a:prstGeom prst="line">
                <a:avLst/>
              </a:prstGeom>
              <a:noFill/>
              <a:ln w="28575">
                <a:solidFill>
                  <a:srgbClr val="00004D"/>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IN"/>
              </a:p>
            </p:txBody>
          </p:sp>
          <p:sp>
            <p:nvSpPr>
              <p:cNvPr id="18" name="Line 306"/>
              <p:cNvSpPr>
                <a:spLocks noChangeShapeType="1"/>
              </p:cNvSpPr>
              <p:nvPr/>
            </p:nvSpPr>
            <p:spPr bwMode="auto">
              <a:xfrm>
                <a:off x="2672" y="1712"/>
                <a:ext cx="752" cy="240"/>
              </a:xfrm>
              <a:prstGeom prst="line">
                <a:avLst/>
              </a:prstGeom>
              <a:noFill/>
              <a:ln w="28575">
                <a:solidFill>
                  <a:srgbClr val="00004D"/>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IN"/>
              </a:p>
            </p:txBody>
          </p:sp>
          <p:sp>
            <p:nvSpPr>
              <p:cNvPr id="19" name="Line 307"/>
              <p:cNvSpPr>
                <a:spLocks noChangeShapeType="1"/>
              </p:cNvSpPr>
              <p:nvPr/>
            </p:nvSpPr>
            <p:spPr bwMode="auto">
              <a:xfrm>
                <a:off x="2688" y="1712"/>
                <a:ext cx="2080" cy="224"/>
              </a:xfrm>
              <a:prstGeom prst="line">
                <a:avLst/>
              </a:prstGeom>
              <a:noFill/>
              <a:ln w="28575">
                <a:solidFill>
                  <a:srgbClr val="00004D"/>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IN"/>
              </a:p>
            </p:txBody>
          </p:sp>
        </p:grpSp>
      </p:grpSp>
      <p:sp>
        <p:nvSpPr>
          <p:cNvPr id="20" name="Text Box 293"/>
          <p:cNvSpPr txBox="1">
            <a:spLocks noChangeArrowheads="1"/>
          </p:cNvSpPr>
          <p:nvPr/>
        </p:nvSpPr>
        <p:spPr bwMode="auto">
          <a:xfrm>
            <a:off x="381000" y="1600200"/>
            <a:ext cx="753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pPr>
              <a:spcBef>
                <a:spcPct val="50000"/>
              </a:spcBef>
              <a:buFontTx/>
              <a:buChar char="•"/>
            </a:pPr>
            <a:r>
              <a:rPr lang="en-US" sz="1600" dirty="0">
                <a:solidFill>
                  <a:srgbClr val="00004D"/>
                </a:solidFill>
                <a:latin typeface="Arial" pitchFamily="34" charset="0"/>
                <a:cs typeface="Arial" pitchFamily="34" charset="0"/>
              </a:rPr>
              <a:t> Marine Insurance is oldest form of Insurance</a:t>
            </a:r>
          </a:p>
        </p:txBody>
      </p:sp>
      <p:grpSp>
        <p:nvGrpSpPr>
          <p:cNvPr id="21" name="Group 308"/>
          <p:cNvGrpSpPr>
            <a:grpSpLocks/>
          </p:cNvGrpSpPr>
          <p:nvPr/>
        </p:nvGrpSpPr>
        <p:grpSpPr bwMode="auto">
          <a:xfrm>
            <a:off x="495300" y="4564063"/>
            <a:ext cx="1533525" cy="617537"/>
            <a:chOff x="199" y="1921"/>
            <a:chExt cx="2558" cy="2053"/>
          </a:xfrm>
        </p:grpSpPr>
        <p:grpSp>
          <p:nvGrpSpPr>
            <p:cNvPr id="22" name="Group 309"/>
            <p:cNvGrpSpPr>
              <a:grpSpLocks/>
            </p:cNvGrpSpPr>
            <p:nvPr/>
          </p:nvGrpSpPr>
          <p:grpSpPr bwMode="auto">
            <a:xfrm>
              <a:off x="199" y="1921"/>
              <a:ext cx="2558" cy="2053"/>
              <a:chOff x="199" y="1921"/>
              <a:chExt cx="2558" cy="2053"/>
            </a:xfrm>
          </p:grpSpPr>
          <p:sp>
            <p:nvSpPr>
              <p:cNvPr id="37" name="Freeform 310"/>
              <p:cNvSpPr>
                <a:spLocks/>
              </p:cNvSpPr>
              <p:nvPr/>
            </p:nvSpPr>
            <p:spPr bwMode="auto">
              <a:xfrm>
                <a:off x="303" y="3325"/>
                <a:ext cx="2405" cy="418"/>
              </a:xfrm>
              <a:custGeom>
                <a:avLst/>
                <a:gdLst>
                  <a:gd name="T0" fmla="*/ 2402 w 2405"/>
                  <a:gd name="T1" fmla="*/ 0 h 418"/>
                  <a:gd name="T2" fmla="*/ 2404 w 2405"/>
                  <a:gd name="T3" fmla="*/ 157 h 418"/>
                  <a:gd name="T4" fmla="*/ 2365 w 2405"/>
                  <a:gd name="T5" fmla="*/ 135 h 418"/>
                  <a:gd name="T6" fmla="*/ 2116 w 2405"/>
                  <a:gd name="T7" fmla="*/ 139 h 418"/>
                  <a:gd name="T8" fmla="*/ 2094 w 2405"/>
                  <a:gd name="T9" fmla="*/ 168 h 418"/>
                  <a:gd name="T10" fmla="*/ 2070 w 2405"/>
                  <a:gd name="T11" fmla="*/ 191 h 418"/>
                  <a:gd name="T12" fmla="*/ 2069 w 2405"/>
                  <a:gd name="T13" fmla="*/ 175 h 418"/>
                  <a:gd name="T14" fmla="*/ 2087 w 2405"/>
                  <a:gd name="T15" fmla="*/ 158 h 418"/>
                  <a:gd name="T16" fmla="*/ 2099 w 2405"/>
                  <a:gd name="T17" fmla="*/ 137 h 418"/>
                  <a:gd name="T18" fmla="*/ 2026 w 2405"/>
                  <a:gd name="T19" fmla="*/ 145 h 418"/>
                  <a:gd name="T20" fmla="*/ 1846 w 2405"/>
                  <a:gd name="T21" fmla="*/ 218 h 418"/>
                  <a:gd name="T22" fmla="*/ 1756 w 2405"/>
                  <a:gd name="T23" fmla="*/ 316 h 418"/>
                  <a:gd name="T24" fmla="*/ 1658 w 2405"/>
                  <a:gd name="T25" fmla="*/ 328 h 418"/>
                  <a:gd name="T26" fmla="*/ 1589 w 2405"/>
                  <a:gd name="T27" fmla="*/ 323 h 418"/>
                  <a:gd name="T28" fmla="*/ 1572 w 2405"/>
                  <a:gd name="T29" fmla="*/ 288 h 418"/>
                  <a:gd name="T30" fmla="*/ 1550 w 2405"/>
                  <a:gd name="T31" fmla="*/ 245 h 418"/>
                  <a:gd name="T32" fmla="*/ 1551 w 2405"/>
                  <a:gd name="T33" fmla="*/ 197 h 418"/>
                  <a:gd name="T34" fmla="*/ 1495 w 2405"/>
                  <a:gd name="T35" fmla="*/ 212 h 418"/>
                  <a:gd name="T36" fmla="*/ 1498 w 2405"/>
                  <a:gd name="T37" fmla="*/ 236 h 418"/>
                  <a:gd name="T38" fmla="*/ 1462 w 2405"/>
                  <a:gd name="T39" fmla="*/ 233 h 418"/>
                  <a:gd name="T40" fmla="*/ 1456 w 2405"/>
                  <a:gd name="T41" fmla="*/ 281 h 418"/>
                  <a:gd name="T42" fmla="*/ 1425 w 2405"/>
                  <a:gd name="T43" fmla="*/ 319 h 418"/>
                  <a:gd name="T44" fmla="*/ 1386 w 2405"/>
                  <a:gd name="T45" fmla="*/ 347 h 418"/>
                  <a:gd name="T46" fmla="*/ 1344 w 2405"/>
                  <a:gd name="T47" fmla="*/ 363 h 418"/>
                  <a:gd name="T48" fmla="*/ 1260 w 2405"/>
                  <a:gd name="T49" fmla="*/ 370 h 418"/>
                  <a:gd name="T50" fmla="*/ 1172 w 2405"/>
                  <a:gd name="T51" fmla="*/ 354 h 418"/>
                  <a:gd name="T52" fmla="*/ 1133 w 2405"/>
                  <a:gd name="T53" fmla="*/ 343 h 418"/>
                  <a:gd name="T54" fmla="*/ 1096 w 2405"/>
                  <a:gd name="T55" fmla="*/ 288 h 418"/>
                  <a:gd name="T56" fmla="*/ 935 w 2405"/>
                  <a:gd name="T57" fmla="*/ 302 h 418"/>
                  <a:gd name="T58" fmla="*/ 891 w 2405"/>
                  <a:gd name="T59" fmla="*/ 385 h 418"/>
                  <a:gd name="T60" fmla="*/ 829 w 2405"/>
                  <a:gd name="T61" fmla="*/ 411 h 418"/>
                  <a:gd name="T62" fmla="*/ 751 w 2405"/>
                  <a:gd name="T63" fmla="*/ 411 h 418"/>
                  <a:gd name="T64" fmla="*/ 679 w 2405"/>
                  <a:gd name="T65" fmla="*/ 415 h 418"/>
                  <a:gd name="T66" fmla="*/ 654 w 2405"/>
                  <a:gd name="T67" fmla="*/ 417 h 418"/>
                  <a:gd name="T68" fmla="*/ 630 w 2405"/>
                  <a:gd name="T69" fmla="*/ 404 h 418"/>
                  <a:gd name="T70" fmla="*/ 618 w 2405"/>
                  <a:gd name="T71" fmla="*/ 385 h 418"/>
                  <a:gd name="T72" fmla="*/ 614 w 2405"/>
                  <a:gd name="T73" fmla="*/ 349 h 418"/>
                  <a:gd name="T74" fmla="*/ 522 w 2405"/>
                  <a:gd name="T75" fmla="*/ 376 h 418"/>
                  <a:gd name="T76" fmla="*/ 0 w 2405"/>
                  <a:gd name="T77" fmla="*/ 373 h 418"/>
                  <a:gd name="T78" fmla="*/ 1 w 2405"/>
                  <a:gd name="T79" fmla="*/ 49 h 418"/>
                  <a:gd name="T80" fmla="*/ 2402 w 2405"/>
                  <a:gd name="T81" fmla="*/ 0 h 4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5"/>
                  <a:gd name="T124" fmla="*/ 0 h 418"/>
                  <a:gd name="T125" fmla="*/ 2405 w 2405"/>
                  <a:gd name="T126" fmla="*/ 418 h 4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5" h="418">
                    <a:moveTo>
                      <a:pt x="2402" y="0"/>
                    </a:moveTo>
                    <a:lnTo>
                      <a:pt x="2404" y="157"/>
                    </a:lnTo>
                    <a:lnTo>
                      <a:pt x="2365" y="135"/>
                    </a:lnTo>
                    <a:lnTo>
                      <a:pt x="2116" y="139"/>
                    </a:lnTo>
                    <a:lnTo>
                      <a:pt x="2094" y="168"/>
                    </a:lnTo>
                    <a:lnTo>
                      <a:pt x="2070" y="191"/>
                    </a:lnTo>
                    <a:lnTo>
                      <a:pt x="2069" y="175"/>
                    </a:lnTo>
                    <a:lnTo>
                      <a:pt x="2087" y="158"/>
                    </a:lnTo>
                    <a:lnTo>
                      <a:pt x="2099" y="137"/>
                    </a:lnTo>
                    <a:lnTo>
                      <a:pt x="2026" y="145"/>
                    </a:lnTo>
                    <a:lnTo>
                      <a:pt x="1846" y="218"/>
                    </a:lnTo>
                    <a:lnTo>
                      <a:pt x="1756" y="316"/>
                    </a:lnTo>
                    <a:lnTo>
                      <a:pt x="1658" y="328"/>
                    </a:lnTo>
                    <a:lnTo>
                      <a:pt x="1589" y="323"/>
                    </a:lnTo>
                    <a:lnTo>
                      <a:pt x="1572" y="288"/>
                    </a:lnTo>
                    <a:lnTo>
                      <a:pt x="1550" y="245"/>
                    </a:lnTo>
                    <a:lnTo>
                      <a:pt x="1551" y="197"/>
                    </a:lnTo>
                    <a:lnTo>
                      <a:pt x="1495" y="212"/>
                    </a:lnTo>
                    <a:lnTo>
                      <a:pt x="1498" y="236"/>
                    </a:lnTo>
                    <a:lnTo>
                      <a:pt x="1462" y="233"/>
                    </a:lnTo>
                    <a:lnTo>
                      <a:pt x="1456" y="281"/>
                    </a:lnTo>
                    <a:lnTo>
                      <a:pt x="1425" y="319"/>
                    </a:lnTo>
                    <a:lnTo>
                      <a:pt x="1386" y="347"/>
                    </a:lnTo>
                    <a:lnTo>
                      <a:pt x="1344" y="363"/>
                    </a:lnTo>
                    <a:lnTo>
                      <a:pt x="1260" y="370"/>
                    </a:lnTo>
                    <a:lnTo>
                      <a:pt x="1172" y="354"/>
                    </a:lnTo>
                    <a:lnTo>
                      <a:pt x="1133" y="343"/>
                    </a:lnTo>
                    <a:lnTo>
                      <a:pt x="1096" y="288"/>
                    </a:lnTo>
                    <a:lnTo>
                      <a:pt x="935" y="302"/>
                    </a:lnTo>
                    <a:lnTo>
                      <a:pt x="891" y="385"/>
                    </a:lnTo>
                    <a:lnTo>
                      <a:pt x="829" y="411"/>
                    </a:lnTo>
                    <a:lnTo>
                      <a:pt x="751" y="411"/>
                    </a:lnTo>
                    <a:lnTo>
                      <a:pt x="679" y="415"/>
                    </a:lnTo>
                    <a:lnTo>
                      <a:pt x="654" y="417"/>
                    </a:lnTo>
                    <a:lnTo>
                      <a:pt x="630" y="404"/>
                    </a:lnTo>
                    <a:lnTo>
                      <a:pt x="618" y="385"/>
                    </a:lnTo>
                    <a:lnTo>
                      <a:pt x="614" y="349"/>
                    </a:lnTo>
                    <a:lnTo>
                      <a:pt x="522" y="376"/>
                    </a:lnTo>
                    <a:lnTo>
                      <a:pt x="0" y="373"/>
                    </a:lnTo>
                    <a:lnTo>
                      <a:pt x="1" y="49"/>
                    </a:lnTo>
                    <a:lnTo>
                      <a:pt x="2402"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38" name="Group 311"/>
              <p:cNvGrpSpPr>
                <a:grpSpLocks/>
              </p:cNvGrpSpPr>
              <p:nvPr/>
            </p:nvGrpSpPr>
            <p:grpSpPr bwMode="auto">
              <a:xfrm>
                <a:off x="1082" y="3412"/>
                <a:ext cx="630" cy="562"/>
                <a:chOff x="1082" y="3412"/>
                <a:chExt cx="630" cy="562"/>
              </a:xfrm>
            </p:grpSpPr>
            <p:grpSp>
              <p:nvGrpSpPr>
                <p:cNvPr id="218" name="Group 312"/>
                <p:cNvGrpSpPr>
                  <a:grpSpLocks/>
                </p:cNvGrpSpPr>
                <p:nvPr/>
              </p:nvGrpSpPr>
              <p:grpSpPr bwMode="auto">
                <a:xfrm>
                  <a:off x="1297" y="3412"/>
                  <a:ext cx="415" cy="521"/>
                  <a:chOff x="1297" y="3412"/>
                  <a:chExt cx="415" cy="521"/>
                </a:xfrm>
              </p:grpSpPr>
              <p:grpSp>
                <p:nvGrpSpPr>
                  <p:cNvPr id="236" name="Group 313"/>
                  <p:cNvGrpSpPr>
                    <a:grpSpLocks/>
                  </p:cNvGrpSpPr>
                  <p:nvPr/>
                </p:nvGrpSpPr>
                <p:grpSpPr bwMode="auto">
                  <a:xfrm>
                    <a:off x="1297" y="3413"/>
                    <a:ext cx="296" cy="509"/>
                    <a:chOff x="1297" y="3413"/>
                    <a:chExt cx="296" cy="509"/>
                  </a:xfrm>
                </p:grpSpPr>
                <p:grpSp>
                  <p:nvGrpSpPr>
                    <p:cNvPr id="245" name="Group 314"/>
                    <p:cNvGrpSpPr>
                      <a:grpSpLocks/>
                    </p:cNvGrpSpPr>
                    <p:nvPr/>
                  </p:nvGrpSpPr>
                  <p:grpSpPr bwMode="auto">
                    <a:xfrm>
                      <a:off x="1297" y="3413"/>
                      <a:ext cx="296" cy="509"/>
                      <a:chOff x="1297" y="3413"/>
                      <a:chExt cx="296" cy="509"/>
                    </a:xfrm>
                  </p:grpSpPr>
                  <p:sp>
                    <p:nvSpPr>
                      <p:cNvPr id="250" name="Freeform 315"/>
                      <p:cNvSpPr>
                        <a:spLocks/>
                      </p:cNvSpPr>
                      <p:nvPr/>
                    </p:nvSpPr>
                    <p:spPr bwMode="auto">
                      <a:xfrm>
                        <a:off x="1297" y="3413"/>
                        <a:ext cx="197" cy="509"/>
                      </a:xfrm>
                      <a:custGeom>
                        <a:avLst/>
                        <a:gdLst>
                          <a:gd name="T0" fmla="*/ 94 w 197"/>
                          <a:gd name="T1" fmla="*/ 0 h 509"/>
                          <a:gd name="T2" fmla="*/ 196 w 197"/>
                          <a:gd name="T3" fmla="*/ 0 h 509"/>
                          <a:gd name="T4" fmla="*/ 196 w 197"/>
                          <a:gd name="T5" fmla="*/ 508 h 509"/>
                          <a:gd name="T6" fmla="*/ 92 w 197"/>
                          <a:gd name="T7" fmla="*/ 503 h 509"/>
                          <a:gd name="T8" fmla="*/ 89 w 197"/>
                          <a:gd name="T9" fmla="*/ 501 h 509"/>
                          <a:gd name="T10" fmla="*/ 87 w 197"/>
                          <a:gd name="T11" fmla="*/ 501 h 509"/>
                          <a:gd name="T12" fmla="*/ 81 w 197"/>
                          <a:gd name="T13" fmla="*/ 499 h 509"/>
                          <a:gd name="T14" fmla="*/ 76 w 197"/>
                          <a:gd name="T15" fmla="*/ 497 h 509"/>
                          <a:gd name="T16" fmla="*/ 68 w 197"/>
                          <a:gd name="T17" fmla="*/ 491 h 509"/>
                          <a:gd name="T18" fmla="*/ 62 w 197"/>
                          <a:gd name="T19" fmla="*/ 486 h 509"/>
                          <a:gd name="T20" fmla="*/ 58 w 197"/>
                          <a:gd name="T21" fmla="*/ 481 h 509"/>
                          <a:gd name="T22" fmla="*/ 54 w 197"/>
                          <a:gd name="T23" fmla="*/ 476 h 509"/>
                          <a:gd name="T24" fmla="*/ 50 w 197"/>
                          <a:gd name="T25" fmla="*/ 469 h 509"/>
                          <a:gd name="T26" fmla="*/ 46 w 197"/>
                          <a:gd name="T27" fmla="*/ 464 h 509"/>
                          <a:gd name="T28" fmla="*/ 42 w 197"/>
                          <a:gd name="T29" fmla="*/ 458 h 509"/>
                          <a:gd name="T30" fmla="*/ 37 w 197"/>
                          <a:gd name="T31" fmla="*/ 450 h 509"/>
                          <a:gd name="T32" fmla="*/ 34 w 197"/>
                          <a:gd name="T33" fmla="*/ 441 h 509"/>
                          <a:gd name="T34" fmla="*/ 30 w 197"/>
                          <a:gd name="T35" fmla="*/ 434 h 509"/>
                          <a:gd name="T36" fmla="*/ 27 w 197"/>
                          <a:gd name="T37" fmla="*/ 427 h 509"/>
                          <a:gd name="T38" fmla="*/ 27 w 197"/>
                          <a:gd name="T39" fmla="*/ 421 h 509"/>
                          <a:gd name="T40" fmla="*/ 22 w 197"/>
                          <a:gd name="T41" fmla="*/ 410 h 509"/>
                          <a:gd name="T42" fmla="*/ 18 w 197"/>
                          <a:gd name="T43" fmla="*/ 397 h 509"/>
                          <a:gd name="T44" fmla="*/ 14 w 197"/>
                          <a:gd name="T45" fmla="*/ 384 h 509"/>
                          <a:gd name="T46" fmla="*/ 10 w 197"/>
                          <a:gd name="T47" fmla="*/ 369 h 509"/>
                          <a:gd name="T48" fmla="*/ 8 w 197"/>
                          <a:gd name="T49" fmla="*/ 352 h 509"/>
                          <a:gd name="T50" fmla="*/ 6 w 197"/>
                          <a:gd name="T51" fmla="*/ 336 h 509"/>
                          <a:gd name="T52" fmla="*/ 3 w 197"/>
                          <a:gd name="T53" fmla="*/ 317 h 509"/>
                          <a:gd name="T54" fmla="*/ 1 w 197"/>
                          <a:gd name="T55" fmla="*/ 296 h 509"/>
                          <a:gd name="T56" fmla="*/ 0 w 197"/>
                          <a:gd name="T57" fmla="*/ 276 h 509"/>
                          <a:gd name="T58" fmla="*/ 2 w 197"/>
                          <a:gd name="T59" fmla="*/ 253 h 509"/>
                          <a:gd name="T60" fmla="*/ 1 w 197"/>
                          <a:gd name="T61" fmla="*/ 221 h 509"/>
                          <a:gd name="T62" fmla="*/ 4 w 197"/>
                          <a:gd name="T63" fmla="*/ 191 h 509"/>
                          <a:gd name="T64" fmla="*/ 7 w 197"/>
                          <a:gd name="T65" fmla="*/ 168 h 509"/>
                          <a:gd name="T66" fmla="*/ 8 w 197"/>
                          <a:gd name="T67" fmla="*/ 147 h 509"/>
                          <a:gd name="T68" fmla="*/ 13 w 197"/>
                          <a:gd name="T69" fmla="*/ 130 h 509"/>
                          <a:gd name="T70" fmla="*/ 15 w 197"/>
                          <a:gd name="T71" fmla="*/ 117 h 509"/>
                          <a:gd name="T72" fmla="*/ 20 w 197"/>
                          <a:gd name="T73" fmla="*/ 99 h 509"/>
                          <a:gd name="T74" fmla="*/ 27 w 197"/>
                          <a:gd name="T75" fmla="*/ 79 h 509"/>
                          <a:gd name="T76" fmla="*/ 32 w 197"/>
                          <a:gd name="T77" fmla="*/ 64 h 509"/>
                          <a:gd name="T78" fmla="*/ 38 w 197"/>
                          <a:gd name="T79" fmla="*/ 53 h 509"/>
                          <a:gd name="T80" fmla="*/ 40 w 197"/>
                          <a:gd name="T81" fmla="*/ 49 h 509"/>
                          <a:gd name="T82" fmla="*/ 44 w 197"/>
                          <a:gd name="T83" fmla="*/ 42 h 509"/>
                          <a:gd name="T84" fmla="*/ 47 w 197"/>
                          <a:gd name="T85" fmla="*/ 35 h 509"/>
                          <a:gd name="T86" fmla="*/ 51 w 197"/>
                          <a:gd name="T87" fmla="*/ 31 h 509"/>
                          <a:gd name="T88" fmla="*/ 55 w 197"/>
                          <a:gd name="T89" fmla="*/ 27 h 509"/>
                          <a:gd name="T90" fmla="*/ 59 w 197"/>
                          <a:gd name="T91" fmla="*/ 22 h 509"/>
                          <a:gd name="T92" fmla="*/ 64 w 197"/>
                          <a:gd name="T93" fmla="*/ 17 h 509"/>
                          <a:gd name="T94" fmla="*/ 67 w 197"/>
                          <a:gd name="T95" fmla="*/ 14 h 509"/>
                          <a:gd name="T96" fmla="*/ 72 w 197"/>
                          <a:gd name="T97" fmla="*/ 10 h 509"/>
                          <a:gd name="T98" fmla="*/ 75 w 197"/>
                          <a:gd name="T99" fmla="*/ 7 h 509"/>
                          <a:gd name="T100" fmla="*/ 80 w 197"/>
                          <a:gd name="T101" fmla="*/ 4 h 509"/>
                          <a:gd name="T102" fmla="*/ 84 w 197"/>
                          <a:gd name="T103" fmla="*/ 2 h 509"/>
                          <a:gd name="T104" fmla="*/ 88 w 197"/>
                          <a:gd name="T105" fmla="*/ 0 h 509"/>
                          <a:gd name="T106" fmla="*/ 90 w 197"/>
                          <a:gd name="T107" fmla="*/ 1 h 509"/>
                          <a:gd name="T108" fmla="*/ 94 w 197"/>
                          <a:gd name="T109" fmla="*/ 0 h 5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
                          <a:gd name="T166" fmla="*/ 0 h 509"/>
                          <a:gd name="T167" fmla="*/ 197 w 197"/>
                          <a:gd name="T168" fmla="*/ 509 h 5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 h="509">
                            <a:moveTo>
                              <a:pt x="94" y="0"/>
                            </a:moveTo>
                            <a:lnTo>
                              <a:pt x="196" y="0"/>
                            </a:lnTo>
                            <a:lnTo>
                              <a:pt x="196" y="508"/>
                            </a:lnTo>
                            <a:lnTo>
                              <a:pt x="92" y="503"/>
                            </a:lnTo>
                            <a:lnTo>
                              <a:pt x="89" y="501"/>
                            </a:lnTo>
                            <a:lnTo>
                              <a:pt x="87" y="501"/>
                            </a:lnTo>
                            <a:lnTo>
                              <a:pt x="81" y="499"/>
                            </a:lnTo>
                            <a:lnTo>
                              <a:pt x="76" y="497"/>
                            </a:lnTo>
                            <a:lnTo>
                              <a:pt x="68" y="491"/>
                            </a:lnTo>
                            <a:lnTo>
                              <a:pt x="62" y="486"/>
                            </a:lnTo>
                            <a:lnTo>
                              <a:pt x="58" y="481"/>
                            </a:lnTo>
                            <a:lnTo>
                              <a:pt x="54" y="476"/>
                            </a:lnTo>
                            <a:lnTo>
                              <a:pt x="50" y="469"/>
                            </a:lnTo>
                            <a:lnTo>
                              <a:pt x="46" y="464"/>
                            </a:lnTo>
                            <a:lnTo>
                              <a:pt x="42" y="458"/>
                            </a:lnTo>
                            <a:lnTo>
                              <a:pt x="37" y="450"/>
                            </a:lnTo>
                            <a:lnTo>
                              <a:pt x="34" y="441"/>
                            </a:lnTo>
                            <a:lnTo>
                              <a:pt x="30" y="434"/>
                            </a:lnTo>
                            <a:lnTo>
                              <a:pt x="27" y="427"/>
                            </a:lnTo>
                            <a:lnTo>
                              <a:pt x="27" y="421"/>
                            </a:lnTo>
                            <a:lnTo>
                              <a:pt x="22" y="410"/>
                            </a:lnTo>
                            <a:lnTo>
                              <a:pt x="18" y="397"/>
                            </a:lnTo>
                            <a:lnTo>
                              <a:pt x="14" y="384"/>
                            </a:lnTo>
                            <a:lnTo>
                              <a:pt x="10" y="369"/>
                            </a:lnTo>
                            <a:lnTo>
                              <a:pt x="8" y="352"/>
                            </a:lnTo>
                            <a:lnTo>
                              <a:pt x="6" y="336"/>
                            </a:lnTo>
                            <a:lnTo>
                              <a:pt x="3" y="317"/>
                            </a:lnTo>
                            <a:lnTo>
                              <a:pt x="1" y="296"/>
                            </a:lnTo>
                            <a:lnTo>
                              <a:pt x="0" y="276"/>
                            </a:lnTo>
                            <a:lnTo>
                              <a:pt x="2" y="253"/>
                            </a:lnTo>
                            <a:lnTo>
                              <a:pt x="1" y="221"/>
                            </a:lnTo>
                            <a:lnTo>
                              <a:pt x="4" y="191"/>
                            </a:lnTo>
                            <a:lnTo>
                              <a:pt x="7" y="168"/>
                            </a:lnTo>
                            <a:lnTo>
                              <a:pt x="8" y="147"/>
                            </a:lnTo>
                            <a:lnTo>
                              <a:pt x="13" y="130"/>
                            </a:lnTo>
                            <a:lnTo>
                              <a:pt x="15" y="117"/>
                            </a:lnTo>
                            <a:lnTo>
                              <a:pt x="20" y="99"/>
                            </a:lnTo>
                            <a:lnTo>
                              <a:pt x="27" y="79"/>
                            </a:lnTo>
                            <a:lnTo>
                              <a:pt x="32" y="64"/>
                            </a:lnTo>
                            <a:lnTo>
                              <a:pt x="38" y="53"/>
                            </a:lnTo>
                            <a:lnTo>
                              <a:pt x="40" y="49"/>
                            </a:lnTo>
                            <a:lnTo>
                              <a:pt x="44" y="42"/>
                            </a:lnTo>
                            <a:lnTo>
                              <a:pt x="47" y="35"/>
                            </a:lnTo>
                            <a:lnTo>
                              <a:pt x="51" y="31"/>
                            </a:lnTo>
                            <a:lnTo>
                              <a:pt x="55" y="27"/>
                            </a:lnTo>
                            <a:lnTo>
                              <a:pt x="59" y="22"/>
                            </a:lnTo>
                            <a:lnTo>
                              <a:pt x="64" y="17"/>
                            </a:lnTo>
                            <a:lnTo>
                              <a:pt x="67" y="14"/>
                            </a:lnTo>
                            <a:lnTo>
                              <a:pt x="72" y="10"/>
                            </a:lnTo>
                            <a:lnTo>
                              <a:pt x="75" y="7"/>
                            </a:lnTo>
                            <a:lnTo>
                              <a:pt x="80" y="4"/>
                            </a:lnTo>
                            <a:lnTo>
                              <a:pt x="84" y="2"/>
                            </a:lnTo>
                            <a:lnTo>
                              <a:pt x="88" y="0"/>
                            </a:lnTo>
                            <a:lnTo>
                              <a:pt x="90" y="1"/>
                            </a:lnTo>
                            <a:lnTo>
                              <a:pt x="94"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51" name="Oval 316"/>
                      <p:cNvSpPr>
                        <a:spLocks noChangeArrowheads="1"/>
                      </p:cNvSpPr>
                      <p:nvPr/>
                    </p:nvSpPr>
                    <p:spPr bwMode="auto">
                      <a:xfrm>
                        <a:off x="1395" y="3414"/>
                        <a:ext cx="198" cy="50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46" name="Group 317"/>
                    <p:cNvGrpSpPr>
                      <a:grpSpLocks/>
                    </p:cNvGrpSpPr>
                    <p:nvPr/>
                  </p:nvGrpSpPr>
                  <p:grpSpPr bwMode="auto">
                    <a:xfrm>
                      <a:off x="1437" y="3520"/>
                      <a:ext cx="113" cy="296"/>
                      <a:chOff x="1437" y="3520"/>
                      <a:chExt cx="113" cy="296"/>
                    </a:xfrm>
                  </p:grpSpPr>
                  <p:sp>
                    <p:nvSpPr>
                      <p:cNvPr id="247" name="Oval 318"/>
                      <p:cNvSpPr>
                        <a:spLocks noChangeArrowheads="1"/>
                      </p:cNvSpPr>
                      <p:nvPr/>
                    </p:nvSpPr>
                    <p:spPr bwMode="auto">
                      <a:xfrm>
                        <a:off x="1438" y="3520"/>
                        <a:ext cx="112" cy="296"/>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48" name="Oval 319"/>
                      <p:cNvSpPr>
                        <a:spLocks noChangeArrowheads="1"/>
                      </p:cNvSpPr>
                      <p:nvPr/>
                    </p:nvSpPr>
                    <p:spPr bwMode="auto">
                      <a:xfrm>
                        <a:off x="1437" y="3527"/>
                        <a:ext cx="104" cy="27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49" name="Oval 320"/>
                      <p:cNvSpPr>
                        <a:spLocks noChangeArrowheads="1"/>
                      </p:cNvSpPr>
                      <p:nvPr/>
                    </p:nvSpPr>
                    <p:spPr bwMode="auto">
                      <a:xfrm>
                        <a:off x="1488" y="3646"/>
                        <a:ext cx="12" cy="4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237" name="Group 321"/>
                  <p:cNvGrpSpPr>
                    <a:grpSpLocks/>
                  </p:cNvGrpSpPr>
                  <p:nvPr/>
                </p:nvGrpSpPr>
                <p:grpSpPr bwMode="auto">
                  <a:xfrm>
                    <a:off x="1418" y="3412"/>
                    <a:ext cx="294" cy="521"/>
                    <a:chOff x="1418" y="3412"/>
                    <a:chExt cx="294" cy="521"/>
                  </a:xfrm>
                </p:grpSpPr>
                <p:grpSp>
                  <p:nvGrpSpPr>
                    <p:cNvPr id="238" name="Group 322"/>
                    <p:cNvGrpSpPr>
                      <a:grpSpLocks/>
                    </p:cNvGrpSpPr>
                    <p:nvPr/>
                  </p:nvGrpSpPr>
                  <p:grpSpPr bwMode="auto">
                    <a:xfrm>
                      <a:off x="1418" y="3412"/>
                      <a:ext cx="294" cy="521"/>
                      <a:chOff x="1418" y="3412"/>
                      <a:chExt cx="294" cy="521"/>
                    </a:xfrm>
                  </p:grpSpPr>
                  <p:sp>
                    <p:nvSpPr>
                      <p:cNvPr id="243" name="Freeform 323"/>
                      <p:cNvSpPr>
                        <a:spLocks/>
                      </p:cNvSpPr>
                      <p:nvPr/>
                    </p:nvSpPr>
                    <p:spPr bwMode="auto">
                      <a:xfrm>
                        <a:off x="1418" y="3412"/>
                        <a:ext cx="198" cy="521"/>
                      </a:xfrm>
                      <a:custGeom>
                        <a:avLst/>
                        <a:gdLst>
                          <a:gd name="T0" fmla="*/ 93 w 198"/>
                          <a:gd name="T1" fmla="*/ 2 h 521"/>
                          <a:gd name="T2" fmla="*/ 197 w 198"/>
                          <a:gd name="T3" fmla="*/ 1 h 521"/>
                          <a:gd name="T4" fmla="*/ 196 w 198"/>
                          <a:gd name="T5" fmla="*/ 520 h 521"/>
                          <a:gd name="T6" fmla="*/ 93 w 198"/>
                          <a:gd name="T7" fmla="*/ 515 h 521"/>
                          <a:gd name="T8" fmla="*/ 89 w 198"/>
                          <a:gd name="T9" fmla="*/ 514 h 521"/>
                          <a:gd name="T10" fmla="*/ 86 w 198"/>
                          <a:gd name="T11" fmla="*/ 513 h 521"/>
                          <a:gd name="T12" fmla="*/ 80 w 198"/>
                          <a:gd name="T13" fmla="*/ 510 h 521"/>
                          <a:gd name="T14" fmla="*/ 75 w 198"/>
                          <a:gd name="T15" fmla="*/ 509 h 521"/>
                          <a:gd name="T16" fmla="*/ 68 w 198"/>
                          <a:gd name="T17" fmla="*/ 504 h 521"/>
                          <a:gd name="T18" fmla="*/ 62 w 198"/>
                          <a:gd name="T19" fmla="*/ 500 h 521"/>
                          <a:gd name="T20" fmla="*/ 58 w 198"/>
                          <a:gd name="T21" fmla="*/ 494 h 521"/>
                          <a:gd name="T22" fmla="*/ 52 w 198"/>
                          <a:gd name="T23" fmla="*/ 489 h 521"/>
                          <a:gd name="T24" fmla="*/ 50 w 198"/>
                          <a:gd name="T25" fmla="*/ 483 h 521"/>
                          <a:gd name="T26" fmla="*/ 47 w 198"/>
                          <a:gd name="T27" fmla="*/ 475 h 521"/>
                          <a:gd name="T28" fmla="*/ 43 w 198"/>
                          <a:gd name="T29" fmla="*/ 471 h 521"/>
                          <a:gd name="T30" fmla="*/ 38 w 198"/>
                          <a:gd name="T31" fmla="*/ 462 h 521"/>
                          <a:gd name="T32" fmla="*/ 36 w 198"/>
                          <a:gd name="T33" fmla="*/ 452 h 521"/>
                          <a:gd name="T34" fmla="*/ 32 w 198"/>
                          <a:gd name="T35" fmla="*/ 445 h 521"/>
                          <a:gd name="T36" fmla="*/ 28 w 198"/>
                          <a:gd name="T37" fmla="*/ 437 h 521"/>
                          <a:gd name="T38" fmla="*/ 26 w 198"/>
                          <a:gd name="T39" fmla="*/ 432 h 521"/>
                          <a:gd name="T40" fmla="*/ 24 w 198"/>
                          <a:gd name="T41" fmla="*/ 421 h 521"/>
                          <a:gd name="T42" fmla="*/ 18 w 198"/>
                          <a:gd name="T43" fmla="*/ 406 h 521"/>
                          <a:gd name="T44" fmla="*/ 15 w 198"/>
                          <a:gd name="T45" fmla="*/ 393 h 521"/>
                          <a:gd name="T46" fmla="*/ 12 w 198"/>
                          <a:gd name="T47" fmla="*/ 377 h 521"/>
                          <a:gd name="T48" fmla="*/ 10 w 198"/>
                          <a:gd name="T49" fmla="*/ 360 h 521"/>
                          <a:gd name="T50" fmla="*/ 8 w 198"/>
                          <a:gd name="T51" fmla="*/ 344 h 521"/>
                          <a:gd name="T52" fmla="*/ 4 w 198"/>
                          <a:gd name="T53" fmla="*/ 325 h 521"/>
                          <a:gd name="T54" fmla="*/ 3 w 198"/>
                          <a:gd name="T55" fmla="*/ 304 h 521"/>
                          <a:gd name="T56" fmla="*/ 1 w 198"/>
                          <a:gd name="T57" fmla="*/ 283 h 521"/>
                          <a:gd name="T58" fmla="*/ 0 w 198"/>
                          <a:gd name="T59" fmla="*/ 259 h 521"/>
                          <a:gd name="T60" fmla="*/ 2 w 198"/>
                          <a:gd name="T61" fmla="*/ 227 h 521"/>
                          <a:gd name="T62" fmla="*/ 4 w 198"/>
                          <a:gd name="T63" fmla="*/ 195 h 521"/>
                          <a:gd name="T64" fmla="*/ 7 w 198"/>
                          <a:gd name="T65" fmla="*/ 174 h 521"/>
                          <a:gd name="T66" fmla="*/ 8 w 198"/>
                          <a:gd name="T67" fmla="*/ 152 h 521"/>
                          <a:gd name="T68" fmla="*/ 13 w 198"/>
                          <a:gd name="T69" fmla="*/ 134 h 521"/>
                          <a:gd name="T70" fmla="*/ 14 w 198"/>
                          <a:gd name="T71" fmla="*/ 121 h 521"/>
                          <a:gd name="T72" fmla="*/ 19 w 198"/>
                          <a:gd name="T73" fmla="*/ 103 h 521"/>
                          <a:gd name="T74" fmla="*/ 26 w 198"/>
                          <a:gd name="T75" fmla="*/ 82 h 521"/>
                          <a:gd name="T76" fmla="*/ 34 w 198"/>
                          <a:gd name="T77" fmla="*/ 67 h 521"/>
                          <a:gd name="T78" fmla="*/ 38 w 198"/>
                          <a:gd name="T79" fmla="*/ 58 h 521"/>
                          <a:gd name="T80" fmla="*/ 40 w 198"/>
                          <a:gd name="T81" fmla="*/ 52 h 521"/>
                          <a:gd name="T82" fmla="*/ 44 w 198"/>
                          <a:gd name="T83" fmla="*/ 44 h 521"/>
                          <a:gd name="T84" fmla="*/ 47 w 198"/>
                          <a:gd name="T85" fmla="*/ 38 h 521"/>
                          <a:gd name="T86" fmla="*/ 52 w 198"/>
                          <a:gd name="T87" fmla="*/ 33 h 521"/>
                          <a:gd name="T88" fmla="*/ 54 w 198"/>
                          <a:gd name="T89" fmla="*/ 27 h 521"/>
                          <a:gd name="T90" fmla="*/ 59 w 198"/>
                          <a:gd name="T91" fmla="*/ 23 h 521"/>
                          <a:gd name="T92" fmla="*/ 63 w 198"/>
                          <a:gd name="T93" fmla="*/ 18 h 521"/>
                          <a:gd name="T94" fmla="*/ 67 w 198"/>
                          <a:gd name="T95" fmla="*/ 14 h 521"/>
                          <a:gd name="T96" fmla="*/ 71 w 198"/>
                          <a:gd name="T97" fmla="*/ 10 h 521"/>
                          <a:gd name="T98" fmla="*/ 75 w 198"/>
                          <a:gd name="T99" fmla="*/ 8 h 521"/>
                          <a:gd name="T100" fmla="*/ 79 w 198"/>
                          <a:gd name="T101" fmla="*/ 5 h 521"/>
                          <a:gd name="T102" fmla="*/ 83 w 198"/>
                          <a:gd name="T103" fmla="*/ 3 h 521"/>
                          <a:gd name="T104" fmla="*/ 87 w 198"/>
                          <a:gd name="T105" fmla="*/ 2 h 521"/>
                          <a:gd name="T106" fmla="*/ 87 w 198"/>
                          <a:gd name="T107" fmla="*/ 0 h 521"/>
                          <a:gd name="T108" fmla="*/ 93 w 198"/>
                          <a:gd name="T109" fmla="*/ 2 h 5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8"/>
                          <a:gd name="T166" fmla="*/ 0 h 521"/>
                          <a:gd name="T167" fmla="*/ 198 w 198"/>
                          <a:gd name="T168" fmla="*/ 521 h 5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8" h="521">
                            <a:moveTo>
                              <a:pt x="93" y="2"/>
                            </a:moveTo>
                            <a:lnTo>
                              <a:pt x="197" y="1"/>
                            </a:lnTo>
                            <a:lnTo>
                              <a:pt x="196" y="520"/>
                            </a:lnTo>
                            <a:lnTo>
                              <a:pt x="93" y="515"/>
                            </a:lnTo>
                            <a:lnTo>
                              <a:pt x="89" y="514"/>
                            </a:lnTo>
                            <a:lnTo>
                              <a:pt x="86" y="513"/>
                            </a:lnTo>
                            <a:lnTo>
                              <a:pt x="80" y="510"/>
                            </a:lnTo>
                            <a:lnTo>
                              <a:pt x="75" y="509"/>
                            </a:lnTo>
                            <a:lnTo>
                              <a:pt x="68" y="504"/>
                            </a:lnTo>
                            <a:lnTo>
                              <a:pt x="62" y="500"/>
                            </a:lnTo>
                            <a:lnTo>
                              <a:pt x="58" y="494"/>
                            </a:lnTo>
                            <a:lnTo>
                              <a:pt x="52" y="489"/>
                            </a:lnTo>
                            <a:lnTo>
                              <a:pt x="50" y="483"/>
                            </a:lnTo>
                            <a:lnTo>
                              <a:pt x="47" y="475"/>
                            </a:lnTo>
                            <a:lnTo>
                              <a:pt x="43" y="471"/>
                            </a:lnTo>
                            <a:lnTo>
                              <a:pt x="38" y="462"/>
                            </a:lnTo>
                            <a:lnTo>
                              <a:pt x="36" y="452"/>
                            </a:lnTo>
                            <a:lnTo>
                              <a:pt x="32" y="445"/>
                            </a:lnTo>
                            <a:lnTo>
                              <a:pt x="28" y="437"/>
                            </a:lnTo>
                            <a:lnTo>
                              <a:pt x="26" y="432"/>
                            </a:lnTo>
                            <a:lnTo>
                              <a:pt x="24" y="421"/>
                            </a:lnTo>
                            <a:lnTo>
                              <a:pt x="18" y="406"/>
                            </a:lnTo>
                            <a:lnTo>
                              <a:pt x="15" y="393"/>
                            </a:lnTo>
                            <a:lnTo>
                              <a:pt x="12" y="377"/>
                            </a:lnTo>
                            <a:lnTo>
                              <a:pt x="10" y="360"/>
                            </a:lnTo>
                            <a:lnTo>
                              <a:pt x="8" y="344"/>
                            </a:lnTo>
                            <a:lnTo>
                              <a:pt x="4" y="325"/>
                            </a:lnTo>
                            <a:lnTo>
                              <a:pt x="3" y="304"/>
                            </a:lnTo>
                            <a:lnTo>
                              <a:pt x="1" y="283"/>
                            </a:lnTo>
                            <a:lnTo>
                              <a:pt x="0" y="259"/>
                            </a:lnTo>
                            <a:lnTo>
                              <a:pt x="2" y="227"/>
                            </a:lnTo>
                            <a:lnTo>
                              <a:pt x="4" y="195"/>
                            </a:lnTo>
                            <a:lnTo>
                              <a:pt x="7" y="174"/>
                            </a:lnTo>
                            <a:lnTo>
                              <a:pt x="8" y="152"/>
                            </a:lnTo>
                            <a:lnTo>
                              <a:pt x="13" y="134"/>
                            </a:lnTo>
                            <a:lnTo>
                              <a:pt x="14" y="121"/>
                            </a:lnTo>
                            <a:lnTo>
                              <a:pt x="19" y="103"/>
                            </a:lnTo>
                            <a:lnTo>
                              <a:pt x="26" y="82"/>
                            </a:lnTo>
                            <a:lnTo>
                              <a:pt x="34" y="67"/>
                            </a:lnTo>
                            <a:lnTo>
                              <a:pt x="38" y="58"/>
                            </a:lnTo>
                            <a:lnTo>
                              <a:pt x="40" y="52"/>
                            </a:lnTo>
                            <a:lnTo>
                              <a:pt x="44" y="44"/>
                            </a:lnTo>
                            <a:lnTo>
                              <a:pt x="47" y="38"/>
                            </a:lnTo>
                            <a:lnTo>
                              <a:pt x="52" y="33"/>
                            </a:lnTo>
                            <a:lnTo>
                              <a:pt x="54" y="27"/>
                            </a:lnTo>
                            <a:lnTo>
                              <a:pt x="59" y="23"/>
                            </a:lnTo>
                            <a:lnTo>
                              <a:pt x="63" y="18"/>
                            </a:lnTo>
                            <a:lnTo>
                              <a:pt x="67" y="14"/>
                            </a:lnTo>
                            <a:lnTo>
                              <a:pt x="71" y="10"/>
                            </a:lnTo>
                            <a:lnTo>
                              <a:pt x="75" y="8"/>
                            </a:lnTo>
                            <a:lnTo>
                              <a:pt x="79" y="5"/>
                            </a:lnTo>
                            <a:lnTo>
                              <a:pt x="83" y="3"/>
                            </a:lnTo>
                            <a:lnTo>
                              <a:pt x="87" y="2"/>
                            </a:lnTo>
                            <a:lnTo>
                              <a:pt x="87" y="0"/>
                            </a:lnTo>
                            <a:lnTo>
                              <a:pt x="93" y="2"/>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44" name="Oval 324"/>
                      <p:cNvSpPr>
                        <a:spLocks noChangeArrowheads="1"/>
                      </p:cNvSpPr>
                      <p:nvPr/>
                    </p:nvSpPr>
                    <p:spPr bwMode="auto">
                      <a:xfrm>
                        <a:off x="1514" y="3412"/>
                        <a:ext cx="198" cy="520"/>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39" name="Group 325"/>
                    <p:cNvGrpSpPr>
                      <a:grpSpLocks/>
                    </p:cNvGrpSpPr>
                    <p:nvPr/>
                  </p:nvGrpSpPr>
                  <p:grpSpPr bwMode="auto">
                    <a:xfrm>
                      <a:off x="1556" y="3521"/>
                      <a:ext cx="113" cy="303"/>
                      <a:chOff x="1556" y="3521"/>
                      <a:chExt cx="113" cy="303"/>
                    </a:xfrm>
                  </p:grpSpPr>
                  <p:sp>
                    <p:nvSpPr>
                      <p:cNvPr id="240" name="Oval 326"/>
                      <p:cNvSpPr>
                        <a:spLocks noChangeArrowheads="1"/>
                      </p:cNvSpPr>
                      <p:nvPr/>
                    </p:nvSpPr>
                    <p:spPr bwMode="auto">
                      <a:xfrm>
                        <a:off x="1556" y="3521"/>
                        <a:ext cx="113" cy="303"/>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41" name="Oval 327"/>
                      <p:cNvSpPr>
                        <a:spLocks noChangeArrowheads="1"/>
                      </p:cNvSpPr>
                      <p:nvPr/>
                    </p:nvSpPr>
                    <p:spPr bwMode="auto">
                      <a:xfrm>
                        <a:off x="1557" y="3531"/>
                        <a:ext cx="105" cy="28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42" name="Oval 328"/>
                      <p:cNvSpPr>
                        <a:spLocks noChangeArrowheads="1"/>
                      </p:cNvSpPr>
                      <p:nvPr/>
                    </p:nvSpPr>
                    <p:spPr bwMode="auto">
                      <a:xfrm>
                        <a:off x="1607" y="3650"/>
                        <a:ext cx="12" cy="4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219" name="Group 329"/>
                <p:cNvGrpSpPr>
                  <a:grpSpLocks/>
                </p:cNvGrpSpPr>
                <p:nvPr/>
              </p:nvGrpSpPr>
              <p:grpSpPr bwMode="auto">
                <a:xfrm>
                  <a:off x="1082" y="3430"/>
                  <a:ext cx="438" cy="544"/>
                  <a:chOff x="1082" y="3430"/>
                  <a:chExt cx="438" cy="544"/>
                </a:xfrm>
              </p:grpSpPr>
              <p:grpSp>
                <p:nvGrpSpPr>
                  <p:cNvPr id="220" name="Group 330"/>
                  <p:cNvGrpSpPr>
                    <a:grpSpLocks/>
                  </p:cNvGrpSpPr>
                  <p:nvPr/>
                </p:nvGrpSpPr>
                <p:grpSpPr bwMode="auto">
                  <a:xfrm>
                    <a:off x="1082" y="3430"/>
                    <a:ext cx="310" cy="533"/>
                    <a:chOff x="1082" y="3430"/>
                    <a:chExt cx="310" cy="533"/>
                  </a:xfrm>
                </p:grpSpPr>
                <p:grpSp>
                  <p:nvGrpSpPr>
                    <p:cNvPr id="229" name="Group 331"/>
                    <p:cNvGrpSpPr>
                      <a:grpSpLocks/>
                    </p:cNvGrpSpPr>
                    <p:nvPr/>
                  </p:nvGrpSpPr>
                  <p:grpSpPr bwMode="auto">
                    <a:xfrm>
                      <a:off x="1082" y="3430"/>
                      <a:ext cx="310" cy="533"/>
                      <a:chOff x="1082" y="3430"/>
                      <a:chExt cx="310" cy="533"/>
                    </a:xfrm>
                  </p:grpSpPr>
                  <p:sp>
                    <p:nvSpPr>
                      <p:cNvPr id="234" name="Freeform 332"/>
                      <p:cNvSpPr>
                        <a:spLocks/>
                      </p:cNvSpPr>
                      <p:nvPr/>
                    </p:nvSpPr>
                    <p:spPr bwMode="auto">
                      <a:xfrm>
                        <a:off x="1082" y="3430"/>
                        <a:ext cx="207" cy="531"/>
                      </a:xfrm>
                      <a:custGeom>
                        <a:avLst/>
                        <a:gdLst>
                          <a:gd name="T0" fmla="*/ 98 w 207"/>
                          <a:gd name="T1" fmla="*/ 0 h 531"/>
                          <a:gd name="T2" fmla="*/ 206 w 207"/>
                          <a:gd name="T3" fmla="*/ 1 h 531"/>
                          <a:gd name="T4" fmla="*/ 205 w 207"/>
                          <a:gd name="T5" fmla="*/ 530 h 531"/>
                          <a:gd name="T6" fmla="*/ 97 w 207"/>
                          <a:gd name="T7" fmla="*/ 526 h 531"/>
                          <a:gd name="T8" fmla="*/ 92 w 207"/>
                          <a:gd name="T9" fmla="*/ 526 h 531"/>
                          <a:gd name="T10" fmla="*/ 90 w 207"/>
                          <a:gd name="T11" fmla="*/ 524 h 531"/>
                          <a:gd name="T12" fmla="*/ 86 w 207"/>
                          <a:gd name="T13" fmla="*/ 522 h 531"/>
                          <a:gd name="T14" fmla="*/ 80 w 207"/>
                          <a:gd name="T15" fmla="*/ 519 h 531"/>
                          <a:gd name="T16" fmla="*/ 73 w 207"/>
                          <a:gd name="T17" fmla="*/ 514 h 531"/>
                          <a:gd name="T18" fmla="*/ 66 w 207"/>
                          <a:gd name="T19" fmla="*/ 508 h 531"/>
                          <a:gd name="T20" fmla="*/ 63 w 207"/>
                          <a:gd name="T21" fmla="*/ 503 h 531"/>
                          <a:gd name="T22" fmla="*/ 57 w 207"/>
                          <a:gd name="T23" fmla="*/ 498 h 531"/>
                          <a:gd name="T24" fmla="*/ 52 w 207"/>
                          <a:gd name="T25" fmla="*/ 492 h 531"/>
                          <a:gd name="T26" fmla="*/ 49 w 207"/>
                          <a:gd name="T27" fmla="*/ 485 h 531"/>
                          <a:gd name="T28" fmla="*/ 44 w 207"/>
                          <a:gd name="T29" fmla="*/ 481 h 531"/>
                          <a:gd name="T30" fmla="*/ 40 w 207"/>
                          <a:gd name="T31" fmla="*/ 471 h 531"/>
                          <a:gd name="T32" fmla="*/ 38 w 207"/>
                          <a:gd name="T33" fmla="*/ 463 h 531"/>
                          <a:gd name="T34" fmla="*/ 34 w 207"/>
                          <a:gd name="T35" fmla="*/ 454 h 531"/>
                          <a:gd name="T36" fmla="*/ 32 w 207"/>
                          <a:gd name="T37" fmla="*/ 446 h 531"/>
                          <a:gd name="T38" fmla="*/ 29 w 207"/>
                          <a:gd name="T39" fmla="*/ 441 h 531"/>
                          <a:gd name="T40" fmla="*/ 22 w 207"/>
                          <a:gd name="T41" fmla="*/ 427 h 531"/>
                          <a:gd name="T42" fmla="*/ 19 w 207"/>
                          <a:gd name="T43" fmla="*/ 413 h 531"/>
                          <a:gd name="T44" fmla="*/ 16 w 207"/>
                          <a:gd name="T45" fmla="*/ 399 h 531"/>
                          <a:gd name="T46" fmla="*/ 13 w 207"/>
                          <a:gd name="T47" fmla="*/ 384 h 531"/>
                          <a:gd name="T48" fmla="*/ 9 w 207"/>
                          <a:gd name="T49" fmla="*/ 368 h 531"/>
                          <a:gd name="T50" fmla="*/ 6 w 207"/>
                          <a:gd name="T51" fmla="*/ 351 h 531"/>
                          <a:gd name="T52" fmla="*/ 4 w 207"/>
                          <a:gd name="T53" fmla="*/ 331 h 531"/>
                          <a:gd name="T54" fmla="*/ 2 w 207"/>
                          <a:gd name="T55" fmla="*/ 308 h 531"/>
                          <a:gd name="T56" fmla="*/ 2 w 207"/>
                          <a:gd name="T57" fmla="*/ 289 h 531"/>
                          <a:gd name="T58" fmla="*/ 0 w 207"/>
                          <a:gd name="T59" fmla="*/ 263 h 531"/>
                          <a:gd name="T60" fmla="*/ 2 w 207"/>
                          <a:gd name="T61" fmla="*/ 230 h 531"/>
                          <a:gd name="T62" fmla="*/ 3 w 207"/>
                          <a:gd name="T63" fmla="*/ 198 h 531"/>
                          <a:gd name="T64" fmla="*/ 8 w 207"/>
                          <a:gd name="T65" fmla="*/ 175 h 531"/>
                          <a:gd name="T66" fmla="*/ 9 w 207"/>
                          <a:gd name="T67" fmla="*/ 153 h 531"/>
                          <a:gd name="T68" fmla="*/ 13 w 207"/>
                          <a:gd name="T69" fmla="*/ 136 h 531"/>
                          <a:gd name="T70" fmla="*/ 15 w 207"/>
                          <a:gd name="T71" fmla="*/ 123 h 531"/>
                          <a:gd name="T72" fmla="*/ 21 w 207"/>
                          <a:gd name="T73" fmla="*/ 102 h 531"/>
                          <a:gd name="T74" fmla="*/ 28 w 207"/>
                          <a:gd name="T75" fmla="*/ 83 h 531"/>
                          <a:gd name="T76" fmla="*/ 34 w 207"/>
                          <a:gd name="T77" fmla="*/ 68 h 531"/>
                          <a:gd name="T78" fmla="*/ 40 w 207"/>
                          <a:gd name="T79" fmla="*/ 57 h 531"/>
                          <a:gd name="T80" fmla="*/ 44 w 207"/>
                          <a:gd name="T81" fmla="*/ 50 h 531"/>
                          <a:gd name="T82" fmla="*/ 47 w 207"/>
                          <a:gd name="T83" fmla="*/ 42 h 531"/>
                          <a:gd name="T84" fmla="*/ 51 w 207"/>
                          <a:gd name="T85" fmla="*/ 37 h 531"/>
                          <a:gd name="T86" fmla="*/ 54 w 207"/>
                          <a:gd name="T87" fmla="*/ 32 h 531"/>
                          <a:gd name="T88" fmla="*/ 58 w 207"/>
                          <a:gd name="T89" fmla="*/ 26 h 531"/>
                          <a:gd name="T90" fmla="*/ 63 w 207"/>
                          <a:gd name="T91" fmla="*/ 21 h 531"/>
                          <a:gd name="T92" fmla="*/ 67 w 207"/>
                          <a:gd name="T93" fmla="*/ 16 h 531"/>
                          <a:gd name="T94" fmla="*/ 70 w 207"/>
                          <a:gd name="T95" fmla="*/ 13 h 531"/>
                          <a:gd name="T96" fmla="*/ 73 w 207"/>
                          <a:gd name="T97" fmla="*/ 9 h 531"/>
                          <a:gd name="T98" fmla="*/ 77 w 207"/>
                          <a:gd name="T99" fmla="*/ 6 h 531"/>
                          <a:gd name="T100" fmla="*/ 83 w 207"/>
                          <a:gd name="T101" fmla="*/ 3 h 531"/>
                          <a:gd name="T102" fmla="*/ 88 w 207"/>
                          <a:gd name="T103" fmla="*/ 2 h 531"/>
                          <a:gd name="T104" fmla="*/ 91 w 207"/>
                          <a:gd name="T105" fmla="*/ 1 h 531"/>
                          <a:gd name="T106" fmla="*/ 93 w 207"/>
                          <a:gd name="T107" fmla="*/ 0 h 531"/>
                          <a:gd name="T108" fmla="*/ 98 w 207"/>
                          <a:gd name="T109" fmla="*/ 0 h 5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7"/>
                          <a:gd name="T166" fmla="*/ 0 h 531"/>
                          <a:gd name="T167" fmla="*/ 207 w 207"/>
                          <a:gd name="T168" fmla="*/ 531 h 5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7" h="531">
                            <a:moveTo>
                              <a:pt x="98" y="0"/>
                            </a:moveTo>
                            <a:lnTo>
                              <a:pt x="206" y="1"/>
                            </a:lnTo>
                            <a:lnTo>
                              <a:pt x="205" y="530"/>
                            </a:lnTo>
                            <a:lnTo>
                              <a:pt x="97" y="526"/>
                            </a:lnTo>
                            <a:lnTo>
                              <a:pt x="92" y="526"/>
                            </a:lnTo>
                            <a:lnTo>
                              <a:pt x="90" y="524"/>
                            </a:lnTo>
                            <a:lnTo>
                              <a:pt x="86" y="522"/>
                            </a:lnTo>
                            <a:lnTo>
                              <a:pt x="80" y="519"/>
                            </a:lnTo>
                            <a:lnTo>
                              <a:pt x="73" y="514"/>
                            </a:lnTo>
                            <a:lnTo>
                              <a:pt x="66" y="508"/>
                            </a:lnTo>
                            <a:lnTo>
                              <a:pt x="63" y="503"/>
                            </a:lnTo>
                            <a:lnTo>
                              <a:pt x="57" y="498"/>
                            </a:lnTo>
                            <a:lnTo>
                              <a:pt x="52" y="492"/>
                            </a:lnTo>
                            <a:lnTo>
                              <a:pt x="49" y="485"/>
                            </a:lnTo>
                            <a:lnTo>
                              <a:pt x="44" y="481"/>
                            </a:lnTo>
                            <a:lnTo>
                              <a:pt x="40" y="471"/>
                            </a:lnTo>
                            <a:lnTo>
                              <a:pt x="38" y="463"/>
                            </a:lnTo>
                            <a:lnTo>
                              <a:pt x="34" y="454"/>
                            </a:lnTo>
                            <a:lnTo>
                              <a:pt x="32" y="446"/>
                            </a:lnTo>
                            <a:lnTo>
                              <a:pt x="29" y="441"/>
                            </a:lnTo>
                            <a:lnTo>
                              <a:pt x="22" y="427"/>
                            </a:lnTo>
                            <a:lnTo>
                              <a:pt x="19" y="413"/>
                            </a:lnTo>
                            <a:lnTo>
                              <a:pt x="16" y="399"/>
                            </a:lnTo>
                            <a:lnTo>
                              <a:pt x="13" y="384"/>
                            </a:lnTo>
                            <a:lnTo>
                              <a:pt x="9" y="368"/>
                            </a:lnTo>
                            <a:lnTo>
                              <a:pt x="6" y="351"/>
                            </a:lnTo>
                            <a:lnTo>
                              <a:pt x="4" y="331"/>
                            </a:lnTo>
                            <a:lnTo>
                              <a:pt x="2" y="308"/>
                            </a:lnTo>
                            <a:lnTo>
                              <a:pt x="2" y="289"/>
                            </a:lnTo>
                            <a:lnTo>
                              <a:pt x="0" y="263"/>
                            </a:lnTo>
                            <a:lnTo>
                              <a:pt x="2" y="230"/>
                            </a:lnTo>
                            <a:lnTo>
                              <a:pt x="3" y="198"/>
                            </a:lnTo>
                            <a:lnTo>
                              <a:pt x="8" y="175"/>
                            </a:lnTo>
                            <a:lnTo>
                              <a:pt x="9" y="153"/>
                            </a:lnTo>
                            <a:lnTo>
                              <a:pt x="13" y="136"/>
                            </a:lnTo>
                            <a:lnTo>
                              <a:pt x="15" y="123"/>
                            </a:lnTo>
                            <a:lnTo>
                              <a:pt x="21" y="102"/>
                            </a:lnTo>
                            <a:lnTo>
                              <a:pt x="28" y="83"/>
                            </a:lnTo>
                            <a:lnTo>
                              <a:pt x="34" y="68"/>
                            </a:lnTo>
                            <a:lnTo>
                              <a:pt x="40" y="57"/>
                            </a:lnTo>
                            <a:lnTo>
                              <a:pt x="44" y="50"/>
                            </a:lnTo>
                            <a:lnTo>
                              <a:pt x="47" y="42"/>
                            </a:lnTo>
                            <a:lnTo>
                              <a:pt x="51" y="37"/>
                            </a:lnTo>
                            <a:lnTo>
                              <a:pt x="54" y="32"/>
                            </a:lnTo>
                            <a:lnTo>
                              <a:pt x="58" y="26"/>
                            </a:lnTo>
                            <a:lnTo>
                              <a:pt x="63" y="21"/>
                            </a:lnTo>
                            <a:lnTo>
                              <a:pt x="67" y="16"/>
                            </a:lnTo>
                            <a:lnTo>
                              <a:pt x="70" y="13"/>
                            </a:lnTo>
                            <a:lnTo>
                              <a:pt x="73" y="9"/>
                            </a:lnTo>
                            <a:lnTo>
                              <a:pt x="77" y="6"/>
                            </a:lnTo>
                            <a:lnTo>
                              <a:pt x="83" y="3"/>
                            </a:lnTo>
                            <a:lnTo>
                              <a:pt x="88" y="2"/>
                            </a:lnTo>
                            <a:lnTo>
                              <a:pt x="91" y="1"/>
                            </a:lnTo>
                            <a:lnTo>
                              <a:pt x="93" y="0"/>
                            </a:lnTo>
                            <a:lnTo>
                              <a:pt x="9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35" name="Oval 333"/>
                      <p:cNvSpPr>
                        <a:spLocks noChangeArrowheads="1"/>
                      </p:cNvSpPr>
                      <p:nvPr/>
                    </p:nvSpPr>
                    <p:spPr bwMode="auto">
                      <a:xfrm>
                        <a:off x="1185" y="3431"/>
                        <a:ext cx="207" cy="53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30" name="Group 334"/>
                    <p:cNvGrpSpPr>
                      <a:grpSpLocks/>
                    </p:cNvGrpSpPr>
                    <p:nvPr/>
                  </p:nvGrpSpPr>
                  <p:grpSpPr bwMode="auto">
                    <a:xfrm>
                      <a:off x="1228" y="3541"/>
                      <a:ext cx="119" cy="311"/>
                      <a:chOff x="1228" y="3541"/>
                      <a:chExt cx="119" cy="311"/>
                    </a:xfrm>
                  </p:grpSpPr>
                  <p:sp>
                    <p:nvSpPr>
                      <p:cNvPr id="231" name="Oval 335"/>
                      <p:cNvSpPr>
                        <a:spLocks noChangeArrowheads="1"/>
                      </p:cNvSpPr>
                      <p:nvPr/>
                    </p:nvSpPr>
                    <p:spPr bwMode="auto">
                      <a:xfrm>
                        <a:off x="1229" y="3541"/>
                        <a:ext cx="118" cy="311"/>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32" name="Oval 336"/>
                      <p:cNvSpPr>
                        <a:spLocks noChangeArrowheads="1"/>
                      </p:cNvSpPr>
                      <p:nvPr/>
                    </p:nvSpPr>
                    <p:spPr bwMode="auto">
                      <a:xfrm>
                        <a:off x="1228" y="3549"/>
                        <a:ext cx="109" cy="29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33" name="Oval 337"/>
                      <p:cNvSpPr>
                        <a:spLocks noChangeArrowheads="1"/>
                      </p:cNvSpPr>
                      <p:nvPr/>
                    </p:nvSpPr>
                    <p:spPr bwMode="auto">
                      <a:xfrm>
                        <a:off x="1281" y="3671"/>
                        <a:ext cx="13" cy="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221" name="Group 338"/>
                  <p:cNvGrpSpPr>
                    <a:grpSpLocks/>
                  </p:cNvGrpSpPr>
                  <p:nvPr/>
                </p:nvGrpSpPr>
                <p:grpSpPr bwMode="auto">
                  <a:xfrm>
                    <a:off x="1207" y="3430"/>
                    <a:ext cx="313" cy="544"/>
                    <a:chOff x="1207" y="3430"/>
                    <a:chExt cx="313" cy="544"/>
                  </a:xfrm>
                </p:grpSpPr>
                <p:grpSp>
                  <p:nvGrpSpPr>
                    <p:cNvPr id="222" name="Group 339"/>
                    <p:cNvGrpSpPr>
                      <a:grpSpLocks/>
                    </p:cNvGrpSpPr>
                    <p:nvPr/>
                  </p:nvGrpSpPr>
                  <p:grpSpPr bwMode="auto">
                    <a:xfrm>
                      <a:off x="1207" y="3430"/>
                      <a:ext cx="313" cy="544"/>
                      <a:chOff x="1207" y="3430"/>
                      <a:chExt cx="313" cy="544"/>
                    </a:xfrm>
                  </p:grpSpPr>
                  <p:sp>
                    <p:nvSpPr>
                      <p:cNvPr id="227" name="Freeform 340"/>
                      <p:cNvSpPr>
                        <a:spLocks/>
                      </p:cNvSpPr>
                      <p:nvPr/>
                    </p:nvSpPr>
                    <p:spPr bwMode="auto">
                      <a:xfrm>
                        <a:off x="1207" y="3430"/>
                        <a:ext cx="210" cy="544"/>
                      </a:xfrm>
                      <a:custGeom>
                        <a:avLst/>
                        <a:gdLst>
                          <a:gd name="T0" fmla="*/ 98 w 210"/>
                          <a:gd name="T1" fmla="*/ 0 h 544"/>
                          <a:gd name="T2" fmla="*/ 209 w 210"/>
                          <a:gd name="T3" fmla="*/ 0 h 544"/>
                          <a:gd name="T4" fmla="*/ 206 w 210"/>
                          <a:gd name="T5" fmla="*/ 543 h 544"/>
                          <a:gd name="T6" fmla="*/ 98 w 210"/>
                          <a:gd name="T7" fmla="*/ 537 h 544"/>
                          <a:gd name="T8" fmla="*/ 94 w 210"/>
                          <a:gd name="T9" fmla="*/ 537 h 544"/>
                          <a:gd name="T10" fmla="*/ 91 w 210"/>
                          <a:gd name="T11" fmla="*/ 536 h 544"/>
                          <a:gd name="T12" fmla="*/ 85 w 210"/>
                          <a:gd name="T13" fmla="*/ 533 h 544"/>
                          <a:gd name="T14" fmla="*/ 80 w 210"/>
                          <a:gd name="T15" fmla="*/ 530 h 544"/>
                          <a:gd name="T16" fmla="*/ 73 w 210"/>
                          <a:gd name="T17" fmla="*/ 525 h 544"/>
                          <a:gd name="T18" fmla="*/ 68 w 210"/>
                          <a:gd name="T19" fmla="*/ 520 h 544"/>
                          <a:gd name="T20" fmla="*/ 64 w 210"/>
                          <a:gd name="T21" fmla="*/ 515 h 544"/>
                          <a:gd name="T22" fmla="*/ 58 w 210"/>
                          <a:gd name="T23" fmla="*/ 509 h 544"/>
                          <a:gd name="T24" fmla="*/ 54 w 210"/>
                          <a:gd name="T25" fmla="*/ 504 h 544"/>
                          <a:gd name="T26" fmla="*/ 50 w 210"/>
                          <a:gd name="T27" fmla="*/ 496 h 544"/>
                          <a:gd name="T28" fmla="*/ 46 w 210"/>
                          <a:gd name="T29" fmla="*/ 492 h 544"/>
                          <a:gd name="T30" fmla="*/ 41 w 210"/>
                          <a:gd name="T31" fmla="*/ 482 h 544"/>
                          <a:gd name="T32" fmla="*/ 38 w 210"/>
                          <a:gd name="T33" fmla="*/ 473 h 544"/>
                          <a:gd name="T34" fmla="*/ 36 w 210"/>
                          <a:gd name="T35" fmla="*/ 464 h 544"/>
                          <a:gd name="T36" fmla="*/ 33 w 210"/>
                          <a:gd name="T37" fmla="*/ 457 h 544"/>
                          <a:gd name="T38" fmla="*/ 30 w 210"/>
                          <a:gd name="T39" fmla="*/ 452 h 544"/>
                          <a:gd name="T40" fmla="*/ 24 w 210"/>
                          <a:gd name="T41" fmla="*/ 439 h 544"/>
                          <a:gd name="T42" fmla="*/ 20 w 210"/>
                          <a:gd name="T43" fmla="*/ 424 h 544"/>
                          <a:gd name="T44" fmla="*/ 16 w 210"/>
                          <a:gd name="T45" fmla="*/ 410 h 544"/>
                          <a:gd name="T46" fmla="*/ 14 w 210"/>
                          <a:gd name="T47" fmla="*/ 393 h 544"/>
                          <a:gd name="T48" fmla="*/ 10 w 210"/>
                          <a:gd name="T49" fmla="*/ 375 h 544"/>
                          <a:gd name="T50" fmla="*/ 7 w 210"/>
                          <a:gd name="T51" fmla="*/ 359 h 544"/>
                          <a:gd name="T52" fmla="*/ 5 w 210"/>
                          <a:gd name="T53" fmla="*/ 338 h 544"/>
                          <a:gd name="T54" fmla="*/ 3 w 210"/>
                          <a:gd name="T55" fmla="*/ 315 h 544"/>
                          <a:gd name="T56" fmla="*/ 0 w 210"/>
                          <a:gd name="T57" fmla="*/ 294 h 544"/>
                          <a:gd name="T58" fmla="*/ 2 w 210"/>
                          <a:gd name="T59" fmla="*/ 268 h 544"/>
                          <a:gd name="T60" fmla="*/ 4 w 210"/>
                          <a:gd name="T61" fmla="*/ 234 h 544"/>
                          <a:gd name="T62" fmla="*/ 6 w 210"/>
                          <a:gd name="T63" fmla="*/ 203 h 544"/>
                          <a:gd name="T64" fmla="*/ 8 w 210"/>
                          <a:gd name="T65" fmla="*/ 179 h 544"/>
                          <a:gd name="T66" fmla="*/ 12 w 210"/>
                          <a:gd name="T67" fmla="*/ 157 h 544"/>
                          <a:gd name="T68" fmla="*/ 15 w 210"/>
                          <a:gd name="T69" fmla="*/ 139 h 544"/>
                          <a:gd name="T70" fmla="*/ 16 w 210"/>
                          <a:gd name="T71" fmla="*/ 124 h 544"/>
                          <a:gd name="T72" fmla="*/ 24 w 210"/>
                          <a:gd name="T73" fmla="*/ 107 h 544"/>
                          <a:gd name="T74" fmla="*/ 31 w 210"/>
                          <a:gd name="T75" fmla="*/ 85 h 544"/>
                          <a:gd name="T76" fmla="*/ 36 w 210"/>
                          <a:gd name="T77" fmla="*/ 70 h 544"/>
                          <a:gd name="T78" fmla="*/ 41 w 210"/>
                          <a:gd name="T79" fmla="*/ 59 h 544"/>
                          <a:gd name="T80" fmla="*/ 44 w 210"/>
                          <a:gd name="T81" fmla="*/ 51 h 544"/>
                          <a:gd name="T82" fmla="*/ 49 w 210"/>
                          <a:gd name="T83" fmla="*/ 42 h 544"/>
                          <a:gd name="T84" fmla="*/ 52 w 210"/>
                          <a:gd name="T85" fmla="*/ 36 h 544"/>
                          <a:gd name="T86" fmla="*/ 54 w 210"/>
                          <a:gd name="T87" fmla="*/ 31 h 544"/>
                          <a:gd name="T88" fmla="*/ 59 w 210"/>
                          <a:gd name="T89" fmla="*/ 27 h 544"/>
                          <a:gd name="T90" fmla="*/ 64 w 210"/>
                          <a:gd name="T91" fmla="*/ 22 h 544"/>
                          <a:gd name="T92" fmla="*/ 66 w 210"/>
                          <a:gd name="T93" fmla="*/ 17 h 544"/>
                          <a:gd name="T94" fmla="*/ 71 w 210"/>
                          <a:gd name="T95" fmla="*/ 12 h 544"/>
                          <a:gd name="T96" fmla="*/ 74 w 210"/>
                          <a:gd name="T97" fmla="*/ 11 h 544"/>
                          <a:gd name="T98" fmla="*/ 78 w 210"/>
                          <a:gd name="T99" fmla="*/ 8 h 544"/>
                          <a:gd name="T100" fmla="*/ 85 w 210"/>
                          <a:gd name="T101" fmla="*/ 5 h 544"/>
                          <a:gd name="T102" fmla="*/ 88 w 210"/>
                          <a:gd name="T103" fmla="*/ 2 h 544"/>
                          <a:gd name="T104" fmla="*/ 92 w 210"/>
                          <a:gd name="T105" fmla="*/ 2 h 544"/>
                          <a:gd name="T106" fmla="*/ 94 w 210"/>
                          <a:gd name="T107" fmla="*/ 0 h 544"/>
                          <a:gd name="T108" fmla="*/ 98 w 210"/>
                          <a:gd name="T109" fmla="*/ 0 h 5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544"/>
                          <a:gd name="T167" fmla="*/ 210 w 210"/>
                          <a:gd name="T168" fmla="*/ 544 h 5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544">
                            <a:moveTo>
                              <a:pt x="98" y="0"/>
                            </a:moveTo>
                            <a:lnTo>
                              <a:pt x="209" y="0"/>
                            </a:lnTo>
                            <a:lnTo>
                              <a:pt x="206" y="543"/>
                            </a:lnTo>
                            <a:lnTo>
                              <a:pt x="98" y="537"/>
                            </a:lnTo>
                            <a:lnTo>
                              <a:pt x="94" y="537"/>
                            </a:lnTo>
                            <a:lnTo>
                              <a:pt x="91" y="536"/>
                            </a:lnTo>
                            <a:lnTo>
                              <a:pt x="85" y="533"/>
                            </a:lnTo>
                            <a:lnTo>
                              <a:pt x="80" y="530"/>
                            </a:lnTo>
                            <a:lnTo>
                              <a:pt x="73" y="525"/>
                            </a:lnTo>
                            <a:lnTo>
                              <a:pt x="68" y="520"/>
                            </a:lnTo>
                            <a:lnTo>
                              <a:pt x="64" y="515"/>
                            </a:lnTo>
                            <a:lnTo>
                              <a:pt x="58" y="509"/>
                            </a:lnTo>
                            <a:lnTo>
                              <a:pt x="54" y="504"/>
                            </a:lnTo>
                            <a:lnTo>
                              <a:pt x="50" y="496"/>
                            </a:lnTo>
                            <a:lnTo>
                              <a:pt x="46" y="492"/>
                            </a:lnTo>
                            <a:lnTo>
                              <a:pt x="41" y="482"/>
                            </a:lnTo>
                            <a:lnTo>
                              <a:pt x="38" y="473"/>
                            </a:lnTo>
                            <a:lnTo>
                              <a:pt x="36" y="464"/>
                            </a:lnTo>
                            <a:lnTo>
                              <a:pt x="33" y="457"/>
                            </a:lnTo>
                            <a:lnTo>
                              <a:pt x="30" y="452"/>
                            </a:lnTo>
                            <a:lnTo>
                              <a:pt x="24" y="439"/>
                            </a:lnTo>
                            <a:lnTo>
                              <a:pt x="20" y="424"/>
                            </a:lnTo>
                            <a:lnTo>
                              <a:pt x="16" y="410"/>
                            </a:lnTo>
                            <a:lnTo>
                              <a:pt x="14" y="393"/>
                            </a:lnTo>
                            <a:lnTo>
                              <a:pt x="10" y="375"/>
                            </a:lnTo>
                            <a:lnTo>
                              <a:pt x="7" y="359"/>
                            </a:lnTo>
                            <a:lnTo>
                              <a:pt x="5" y="338"/>
                            </a:lnTo>
                            <a:lnTo>
                              <a:pt x="3" y="315"/>
                            </a:lnTo>
                            <a:lnTo>
                              <a:pt x="0" y="294"/>
                            </a:lnTo>
                            <a:lnTo>
                              <a:pt x="2" y="268"/>
                            </a:lnTo>
                            <a:lnTo>
                              <a:pt x="4" y="234"/>
                            </a:lnTo>
                            <a:lnTo>
                              <a:pt x="6" y="203"/>
                            </a:lnTo>
                            <a:lnTo>
                              <a:pt x="8" y="179"/>
                            </a:lnTo>
                            <a:lnTo>
                              <a:pt x="12" y="157"/>
                            </a:lnTo>
                            <a:lnTo>
                              <a:pt x="15" y="139"/>
                            </a:lnTo>
                            <a:lnTo>
                              <a:pt x="16" y="124"/>
                            </a:lnTo>
                            <a:lnTo>
                              <a:pt x="24" y="107"/>
                            </a:lnTo>
                            <a:lnTo>
                              <a:pt x="31" y="85"/>
                            </a:lnTo>
                            <a:lnTo>
                              <a:pt x="36" y="70"/>
                            </a:lnTo>
                            <a:lnTo>
                              <a:pt x="41" y="59"/>
                            </a:lnTo>
                            <a:lnTo>
                              <a:pt x="44" y="51"/>
                            </a:lnTo>
                            <a:lnTo>
                              <a:pt x="49" y="42"/>
                            </a:lnTo>
                            <a:lnTo>
                              <a:pt x="52" y="36"/>
                            </a:lnTo>
                            <a:lnTo>
                              <a:pt x="54" y="31"/>
                            </a:lnTo>
                            <a:lnTo>
                              <a:pt x="59" y="27"/>
                            </a:lnTo>
                            <a:lnTo>
                              <a:pt x="64" y="22"/>
                            </a:lnTo>
                            <a:lnTo>
                              <a:pt x="66" y="17"/>
                            </a:lnTo>
                            <a:lnTo>
                              <a:pt x="71" y="12"/>
                            </a:lnTo>
                            <a:lnTo>
                              <a:pt x="74" y="11"/>
                            </a:lnTo>
                            <a:lnTo>
                              <a:pt x="78" y="8"/>
                            </a:lnTo>
                            <a:lnTo>
                              <a:pt x="85" y="5"/>
                            </a:lnTo>
                            <a:lnTo>
                              <a:pt x="88" y="2"/>
                            </a:lnTo>
                            <a:lnTo>
                              <a:pt x="92" y="2"/>
                            </a:lnTo>
                            <a:lnTo>
                              <a:pt x="94" y="0"/>
                            </a:lnTo>
                            <a:lnTo>
                              <a:pt x="9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28" name="Oval 341"/>
                      <p:cNvSpPr>
                        <a:spLocks noChangeArrowheads="1"/>
                      </p:cNvSpPr>
                      <p:nvPr/>
                    </p:nvSpPr>
                    <p:spPr bwMode="auto">
                      <a:xfrm>
                        <a:off x="1311" y="3430"/>
                        <a:ext cx="209" cy="544"/>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23" name="Group 342"/>
                    <p:cNvGrpSpPr>
                      <a:grpSpLocks/>
                    </p:cNvGrpSpPr>
                    <p:nvPr/>
                  </p:nvGrpSpPr>
                  <p:grpSpPr bwMode="auto">
                    <a:xfrm>
                      <a:off x="1356" y="3544"/>
                      <a:ext cx="119" cy="317"/>
                      <a:chOff x="1356" y="3544"/>
                      <a:chExt cx="119" cy="317"/>
                    </a:xfrm>
                  </p:grpSpPr>
                  <p:sp>
                    <p:nvSpPr>
                      <p:cNvPr id="224" name="Oval 343"/>
                      <p:cNvSpPr>
                        <a:spLocks noChangeArrowheads="1"/>
                      </p:cNvSpPr>
                      <p:nvPr/>
                    </p:nvSpPr>
                    <p:spPr bwMode="auto">
                      <a:xfrm>
                        <a:off x="1356" y="3544"/>
                        <a:ext cx="119" cy="317"/>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25" name="Oval 344"/>
                      <p:cNvSpPr>
                        <a:spLocks noChangeArrowheads="1"/>
                      </p:cNvSpPr>
                      <p:nvPr/>
                    </p:nvSpPr>
                    <p:spPr bwMode="auto">
                      <a:xfrm>
                        <a:off x="1356" y="3551"/>
                        <a:ext cx="110" cy="296"/>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26" name="Oval 345"/>
                      <p:cNvSpPr>
                        <a:spLocks noChangeArrowheads="1"/>
                      </p:cNvSpPr>
                      <p:nvPr/>
                    </p:nvSpPr>
                    <p:spPr bwMode="auto">
                      <a:xfrm>
                        <a:off x="1409" y="3678"/>
                        <a:ext cx="13" cy="4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grpSp>
            <p:nvGrpSpPr>
              <p:cNvPr id="39" name="Group 346"/>
              <p:cNvGrpSpPr>
                <a:grpSpLocks/>
              </p:cNvGrpSpPr>
              <p:nvPr/>
            </p:nvGrpSpPr>
            <p:grpSpPr bwMode="auto">
              <a:xfrm>
                <a:off x="2275" y="2655"/>
                <a:ext cx="482" cy="835"/>
                <a:chOff x="2275" y="2655"/>
                <a:chExt cx="482" cy="835"/>
              </a:xfrm>
            </p:grpSpPr>
            <p:grpSp>
              <p:nvGrpSpPr>
                <p:cNvPr id="194" name="Group 347"/>
                <p:cNvGrpSpPr>
                  <a:grpSpLocks/>
                </p:cNvGrpSpPr>
                <p:nvPr/>
              </p:nvGrpSpPr>
              <p:grpSpPr bwMode="auto">
                <a:xfrm>
                  <a:off x="2275" y="2655"/>
                  <a:ext cx="355" cy="196"/>
                  <a:chOff x="2275" y="2655"/>
                  <a:chExt cx="355" cy="196"/>
                </a:xfrm>
              </p:grpSpPr>
              <p:sp>
                <p:nvSpPr>
                  <p:cNvPr id="216" name="Freeform 348"/>
                  <p:cNvSpPr>
                    <a:spLocks/>
                  </p:cNvSpPr>
                  <p:nvPr/>
                </p:nvSpPr>
                <p:spPr bwMode="auto">
                  <a:xfrm>
                    <a:off x="2275" y="2655"/>
                    <a:ext cx="355" cy="196"/>
                  </a:xfrm>
                  <a:custGeom>
                    <a:avLst/>
                    <a:gdLst>
                      <a:gd name="T0" fmla="*/ 266 w 355"/>
                      <a:gd name="T1" fmla="*/ 2 h 196"/>
                      <a:gd name="T2" fmla="*/ 277 w 355"/>
                      <a:gd name="T3" fmla="*/ 3 h 196"/>
                      <a:gd name="T4" fmla="*/ 285 w 355"/>
                      <a:gd name="T5" fmla="*/ 6 h 196"/>
                      <a:gd name="T6" fmla="*/ 291 w 355"/>
                      <a:gd name="T7" fmla="*/ 10 h 196"/>
                      <a:gd name="T8" fmla="*/ 296 w 355"/>
                      <a:gd name="T9" fmla="*/ 17 h 196"/>
                      <a:gd name="T10" fmla="*/ 301 w 355"/>
                      <a:gd name="T11" fmla="*/ 22 h 196"/>
                      <a:gd name="T12" fmla="*/ 305 w 355"/>
                      <a:gd name="T13" fmla="*/ 31 h 196"/>
                      <a:gd name="T14" fmla="*/ 354 w 355"/>
                      <a:gd name="T15" fmla="*/ 195 h 196"/>
                      <a:gd name="T16" fmla="*/ 257 w 355"/>
                      <a:gd name="T17" fmla="*/ 148 h 196"/>
                      <a:gd name="T18" fmla="*/ 1 w 355"/>
                      <a:gd name="T19" fmla="*/ 149 h 196"/>
                      <a:gd name="T20" fmla="*/ 0 w 355"/>
                      <a:gd name="T21" fmla="*/ 0 h 196"/>
                      <a:gd name="T22" fmla="*/ 266 w 355"/>
                      <a:gd name="T23" fmla="*/ 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
                      <a:gd name="T37" fmla="*/ 0 h 196"/>
                      <a:gd name="T38" fmla="*/ 355 w 3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 h="196">
                        <a:moveTo>
                          <a:pt x="266" y="2"/>
                        </a:moveTo>
                        <a:lnTo>
                          <a:pt x="277" y="3"/>
                        </a:lnTo>
                        <a:lnTo>
                          <a:pt x="285" y="6"/>
                        </a:lnTo>
                        <a:lnTo>
                          <a:pt x="291" y="10"/>
                        </a:lnTo>
                        <a:lnTo>
                          <a:pt x="296" y="17"/>
                        </a:lnTo>
                        <a:lnTo>
                          <a:pt x="301" y="22"/>
                        </a:lnTo>
                        <a:lnTo>
                          <a:pt x="305" y="31"/>
                        </a:lnTo>
                        <a:lnTo>
                          <a:pt x="354" y="195"/>
                        </a:lnTo>
                        <a:lnTo>
                          <a:pt x="257" y="148"/>
                        </a:lnTo>
                        <a:lnTo>
                          <a:pt x="1" y="149"/>
                        </a:lnTo>
                        <a:lnTo>
                          <a:pt x="0" y="0"/>
                        </a:lnTo>
                        <a:lnTo>
                          <a:pt x="266" y="2"/>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17" name="Freeform 349"/>
                  <p:cNvSpPr>
                    <a:spLocks/>
                  </p:cNvSpPr>
                  <p:nvPr/>
                </p:nvSpPr>
                <p:spPr bwMode="auto">
                  <a:xfrm>
                    <a:off x="2335" y="2669"/>
                    <a:ext cx="251" cy="160"/>
                  </a:xfrm>
                  <a:custGeom>
                    <a:avLst/>
                    <a:gdLst>
                      <a:gd name="T0" fmla="*/ 250 w 251"/>
                      <a:gd name="T1" fmla="*/ 158 h 160"/>
                      <a:gd name="T2" fmla="*/ 235 w 251"/>
                      <a:gd name="T3" fmla="*/ 41 h 160"/>
                      <a:gd name="T4" fmla="*/ 231 w 251"/>
                      <a:gd name="T5" fmla="*/ 28 h 160"/>
                      <a:gd name="T6" fmla="*/ 228 w 251"/>
                      <a:gd name="T7" fmla="*/ 19 h 160"/>
                      <a:gd name="T8" fmla="*/ 223 w 251"/>
                      <a:gd name="T9" fmla="*/ 12 h 160"/>
                      <a:gd name="T10" fmla="*/ 218 w 251"/>
                      <a:gd name="T11" fmla="*/ 7 h 160"/>
                      <a:gd name="T12" fmla="*/ 211 w 251"/>
                      <a:gd name="T13" fmla="*/ 4 h 160"/>
                      <a:gd name="T14" fmla="*/ 204 w 251"/>
                      <a:gd name="T15" fmla="*/ 1 h 160"/>
                      <a:gd name="T16" fmla="*/ 21 w 251"/>
                      <a:gd name="T17" fmla="*/ 0 h 160"/>
                      <a:gd name="T18" fmla="*/ 12 w 251"/>
                      <a:gd name="T19" fmla="*/ 4 h 160"/>
                      <a:gd name="T20" fmla="*/ 5 w 251"/>
                      <a:gd name="T21" fmla="*/ 11 h 160"/>
                      <a:gd name="T22" fmla="*/ 0 w 251"/>
                      <a:gd name="T23" fmla="*/ 22 h 160"/>
                      <a:gd name="T24" fmla="*/ 2 w 251"/>
                      <a:gd name="T25" fmla="*/ 159 h 160"/>
                      <a:gd name="T26" fmla="*/ 250 w 251"/>
                      <a:gd name="T27" fmla="*/ 158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160"/>
                      <a:gd name="T44" fmla="*/ 251 w 25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160">
                        <a:moveTo>
                          <a:pt x="250" y="158"/>
                        </a:moveTo>
                        <a:lnTo>
                          <a:pt x="235" y="41"/>
                        </a:lnTo>
                        <a:lnTo>
                          <a:pt x="231" y="28"/>
                        </a:lnTo>
                        <a:lnTo>
                          <a:pt x="228" y="19"/>
                        </a:lnTo>
                        <a:lnTo>
                          <a:pt x="223" y="12"/>
                        </a:lnTo>
                        <a:lnTo>
                          <a:pt x="218" y="7"/>
                        </a:lnTo>
                        <a:lnTo>
                          <a:pt x="211" y="4"/>
                        </a:lnTo>
                        <a:lnTo>
                          <a:pt x="204" y="1"/>
                        </a:lnTo>
                        <a:lnTo>
                          <a:pt x="21" y="0"/>
                        </a:lnTo>
                        <a:lnTo>
                          <a:pt x="12" y="4"/>
                        </a:lnTo>
                        <a:lnTo>
                          <a:pt x="5" y="11"/>
                        </a:lnTo>
                        <a:lnTo>
                          <a:pt x="0" y="22"/>
                        </a:lnTo>
                        <a:lnTo>
                          <a:pt x="2" y="159"/>
                        </a:lnTo>
                        <a:lnTo>
                          <a:pt x="250" y="158"/>
                        </a:lnTo>
                      </a:path>
                    </a:pathLst>
                  </a:custGeom>
                  <a:solidFill>
                    <a:srgbClr val="20202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sp>
              <p:nvSpPr>
                <p:cNvPr id="195" name="Freeform 350"/>
                <p:cNvSpPr>
                  <a:spLocks/>
                </p:cNvSpPr>
                <p:nvPr/>
              </p:nvSpPr>
              <p:spPr bwMode="auto">
                <a:xfrm>
                  <a:off x="2475" y="3289"/>
                  <a:ext cx="278" cy="201"/>
                </a:xfrm>
                <a:custGeom>
                  <a:avLst/>
                  <a:gdLst>
                    <a:gd name="T0" fmla="*/ 0 w 278"/>
                    <a:gd name="T1" fmla="*/ 18 h 201"/>
                    <a:gd name="T2" fmla="*/ 258 w 278"/>
                    <a:gd name="T3" fmla="*/ 0 h 201"/>
                    <a:gd name="T4" fmla="*/ 276 w 278"/>
                    <a:gd name="T5" fmla="*/ 18 h 201"/>
                    <a:gd name="T6" fmla="*/ 277 w 278"/>
                    <a:gd name="T7" fmla="*/ 88 h 201"/>
                    <a:gd name="T8" fmla="*/ 256 w 278"/>
                    <a:gd name="T9" fmla="*/ 94 h 201"/>
                    <a:gd name="T10" fmla="*/ 275 w 278"/>
                    <a:gd name="T11" fmla="*/ 125 h 201"/>
                    <a:gd name="T12" fmla="*/ 275 w 278"/>
                    <a:gd name="T13" fmla="*/ 184 h 201"/>
                    <a:gd name="T14" fmla="*/ 266 w 278"/>
                    <a:gd name="T15" fmla="*/ 194 h 201"/>
                    <a:gd name="T16" fmla="*/ 236 w 278"/>
                    <a:gd name="T17" fmla="*/ 200 h 201"/>
                    <a:gd name="T18" fmla="*/ 234 w 278"/>
                    <a:gd name="T19" fmla="*/ 74 h 201"/>
                    <a:gd name="T20" fmla="*/ 234 w 278"/>
                    <a:gd name="T21" fmla="*/ 63 h 201"/>
                    <a:gd name="T22" fmla="*/ 230 w 278"/>
                    <a:gd name="T23" fmla="*/ 53 h 201"/>
                    <a:gd name="T24" fmla="*/ 224 w 278"/>
                    <a:gd name="T25" fmla="*/ 47 h 201"/>
                    <a:gd name="T26" fmla="*/ 217 w 278"/>
                    <a:gd name="T27" fmla="*/ 43 h 201"/>
                    <a:gd name="T28" fmla="*/ 214 w 278"/>
                    <a:gd name="T29" fmla="*/ 43 h 201"/>
                    <a:gd name="T30" fmla="*/ 0 w 278"/>
                    <a:gd name="T31" fmla="*/ 54 h 201"/>
                    <a:gd name="T32" fmla="*/ 0 w 278"/>
                    <a:gd name="T33" fmla="*/ 18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8"/>
                    <a:gd name="T52" fmla="*/ 0 h 201"/>
                    <a:gd name="T53" fmla="*/ 278 w 278"/>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8" h="201">
                      <a:moveTo>
                        <a:pt x="0" y="18"/>
                      </a:moveTo>
                      <a:lnTo>
                        <a:pt x="258" y="0"/>
                      </a:lnTo>
                      <a:lnTo>
                        <a:pt x="276" y="18"/>
                      </a:lnTo>
                      <a:lnTo>
                        <a:pt x="277" y="88"/>
                      </a:lnTo>
                      <a:lnTo>
                        <a:pt x="256" y="94"/>
                      </a:lnTo>
                      <a:lnTo>
                        <a:pt x="275" y="125"/>
                      </a:lnTo>
                      <a:lnTo>
                        <a:pt x="275" y="184"/>
                      </a:lnTo>
                      <a:lnTo>
                        <a:pt x="266" y="194"/>
                      </a:lnTo>
                      <a:lnTo>
                        <a:pt x="236" y="200"/>
                      </a:lnTo>
                      <a:lnTo>
                        <a:pt x="234" y="74"/>
                      </a:lnTo>
                      <a:lnTo>
                        <a:pt x="234" y="63"/>
                      </a:lnTo>
                      <a:lnTo>
                        <a:pt x="230" y="53"/>
                      </a:lnTo>
                      <a:lnTo>
                        <a:pt x="224" y="47"/>
                      </a:lnTo>
                      <a:lnTo>
                        <a:pt x="217" y="43"/>
                      </a:lnTo>
                      <a:lnTo>
                        <a:pt x="214" y="43"/>
                      </a:lnTo>
                      <a:lnTo>
                        <a:pt x="0" y="54"/>
                      </a:lnTo>
                      <a:lnTo>
                        <a:pt x="0" y="18"/>
                      </a:lnTo>
                    </a:path>
                  </a:pathLst>
                </a:custGeom>
                <a:solidFill>
                  <a:srgbClr val="80001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196" name="Group 351"/>
                <p:cNvGrpSpPr>
                  <a:grpSpLocks/>
                </p:cNvGrpSpPr>
                <p:nvPr/>
              </p:nvGrpSpPr>
              <p:grpSpPr bwMode="auto">
                <a:xfrm>
                  <a:off x="2371" y="2802"/>
                  <a:ext cx="386" cy="543"/>
                  <a:chOff x="2371" y="2802"/>
                  <a:chExt cx="386" cy="543"/>
                </a:xfrm>
              </p:grpSpPr>
              <p:grpSp>
                <p:nvGrpSpPr>
                  <p:cNvPr id="197" name="Group 352"/>
                  <p:cNvGrpSpPr>
                    <a:grpSpLocks/>
                  </p:cNvGrpSpPr>
                  <p:nvPr/>
                </p:nvGrpSpPr>
                <p:grpSpPr bwMode="auto">
                  <a:xfrm>
                    <a:off x="2371" y="2802"/>
                    <a:ext cx="160" cy="543"/>
                    <a:chOff x="2371" y="2802"/>
                    <a:chExt cx="160" cy="543"/>
                  </a:xfrm>
                </p:grpSpPr>
                <p:sp>
                  <p:nvSpPr>
                    <p:cNvPr id="214" name="Freeform 353"/>
                    <p:cNvSpPr>
                      <a:spLocks/>
                    </p:cNvSpPr>
                    <p:nvPr/>
                  </p:nvSpPr>
                  <p:spPr bwMode="auto">
                    <a:xfrm>
                      <a:off x="2371" y="2802"/>
                      <a:ext cx="160" cy="543"/>
                    </a:xfrm>
                    <a:custGeom>
                      <a:avLst/>
                      <a:gdLst>
                        <a:gd name="T0" fmla="*/ 0 w 160"/>
                        <a:gd name="T1" fmla="*/ 0 h 543"/>
                        <a:gd name="T2" fmla="*/ 158 w 160"/>
                        <a:gd name="T3" fmla="*/ 2 h 543"/>
                        <a:gd name="T4" fmla="*/ 159 w 160"/>
                        <a:gd name="T5" fmla="*/ 539 h 543"/>
                        <a:gd name="T6" fmla="*/ 0 w 160"/>
                        <a:gd name="T7" fmla="*/ 542 h 543"/>
                        <a:gd name="T8" fmla="*/ 0 w 160"/>
                        <a:gd name="T9" fmla="*/ 0 h 543"/>
                        <a:gd name="T10" fmla="*/ 0 60000 65536"/>
                        <a:gd name="T11" fmla="*/ 0 60000 65536"/>
                        <a:gd name="T12" fmla="*/ 0 60000 65536"/>
                        <a:gd name="T13" fmla="*/ 0 60000 65536"/>
                        <a:gd name="T14" fmla="*/ 0 60000 65536"/>
                        <a:gd name="T15" fmla="*/ 0 w 160"/>
                        <a:gd name="T16" fmla="*/ 0 h 543"/>
                        <a:gd name="T17" fmla="*/ 160 w 160"/>
                        <a:gd name="T18" fmla="*/ 543 h 543"/>
                      </a:gdLst>
                      <a:ahLst/>
                      <a:cxnLst>
                        <a:cxn ang="T10">
                          <a:pos x="T0" y="T1"/>
                        </a:cxn>
                        <a:cxn ang="T11">
                          <a:pos x="T2" y="T3"/>
                        </a:cxn>
                        <a:cxn ang="T12">
                          <a:pos x="T4" y="T5"/>
                        </a:cxn>
                        <a:cxn ang="T13">
                          <a:pos x="T6" y="T7"/>
                        </a:cxn>
                        <a:cxn ang="T14">
                          <a:pos x="T8" y="T9"/>
                        </a:cxn>
                      </a:cxnLst>
                      <a:rect l="T15" t="T16" r="T17" b="T18"/>
                      <a:pathLst>
                        <a:path w="160" h="543">
                          <a:moveTo>
                            <a:pt x="0" y="0"/>
                          </a:moveTo>
                          <a:lnTo>
                            <a:pt x="158" y="2"/>
                          </a:lnTo>
                          <a:lnTo>
                            <a:pt x="159" y="539"/>
                          </a:lnTo>
                          <a:lnTo>
                            <a:pt x="0" y="542"/>
                          </a:lnTo>
                          <a:lnTo>
                            <a:pt x="0" y="0"/>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15" name="Freeform 354"/>
                    <p:cNvSpPr>
                      <a:spLocks/>
                    </p:cNvSpPr>
                    <p:nvPr/>
                  </p:nvSpPr>
                  <p:spPr bwMode="auto">
                    <a:xfrm>
                      <a:off x="2372" y="2878"/>
                      <a:ext cx="159" cy="464"/>
                    </a:xfrm>
                    <a:custGeom>
                      <a:avLst/>
                      <a:gdLst>
                        <a:gd name="T0" fmla="*/ 0 w 159"/>
                        <a:gd name="T1" fmla="*/ 2 h 464"/>
                        <a:gd name="T2" fmla="*/ 158 w 159"/>
                        <a:gd name="T3" fmla="*/ 0 h 464"/>
                        <a:gd name="T4" fmla="*/ 157 w 159"/>
                        <a:gd name="T5" fmla="*/ 460 h 464"/>
                        <a:gd name="T6" fmla="*/ 0 w 159"/>
                        <a:gd name="T7" fmla="*/ 463 h 464"/>
                        <a:gd name="T8" fmla="*/ 0 w 159"/>
                        <a:gd name="T9" fmla="*/ 2 h 464"/>
                        <a:gd name="T10" fmla="*/ 0 60000 65536"/>
                        <a:gd name="T11" fmla="*/ 0 60000 65536"/>
                        <a:gd name="T12" fmla="*/ 0 60000 65536"/>
                        <a:gd name="T13" fmla="*/ 0 60000 65536"/>
                        <a:gd name="T14" fmla="*/ 0 60000 65536"/>
                        <a:gd name="T15" fmla="*/ 0 w 159"/>
                        <a:gd name="T16" fmla="*/ 0 h 464"/>
                        <a:gd name="T17" fmla="*/ 159 w 159"/>
                        <a:gd name="T18" fmla="*/ 464 h 464"/>
                      </a:gdLst>
                      <a:ahLst/>
                      <a:cxnLst>
                        <a:cxn ang="T10">
                          <a:pos x="T0" y="T1"/>
                        </a:cxn>
                        <a:cxn ang="T11">
                          <a:pos x="T2" y="T3"/>
                        </a:cxn>
                        <a:cxn ang="T12">
                          <a:pos x="T4" y="T5"/>
                        </a:cxn>
                        <a:cxn ang="T13">
                          <a:pos x="T6" y="T7"/>
                        </a:cxn>
                        <a:cxn ang="T14">
                          <a:pos x="T8" y="T9"/>
                        </a:cxn>
                      </a:cxnLst>
                      <a:rect l="T15" t="T16" r="T17" b="T18"/>
                      <a:pathLst>
                        <a:path w="159" h="464">
                          <a:moveTo>
                            <a:pt x="0" y="2"/>
                          </a:moveTo>
                          <a:lnTo>
                            <a:pt x="158" y="0"/>
                          </a:lnTo>
                          <a:lnTo>
                            <a:pt x="157" y="460"/>
                          </a:lnTo>
                          <a:lnTo>
                            <a:pt x="0" y="463"/>
                          </a:lnTo>
                          <a:lnTo>
                            <a:pt x="0" y="2"/>
                          </a:lnTo>
                        </a:path>
                      </a:pathLst>
                    </a:custGeom>
                    <a:solidFill>
                      <a:srgbClr val="E0406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98" name="Group 355"/>
                  <p:cNvGrpSpPr>
                    <a:grpSpLocks/>
                  </p:cNvGrpSpPr>
                  <p:nvPr/>
                </p:nvGrpSpPr>
                <p:grpSpPr bwMode="auto">
                  <a:xfrm>
                    <a:off x="2529" y="2802"/>
                    <a:ext cx="228" cy="538"/>
                    <a:chOff x="2529" y="2802"/>
                    <a:chExt cx="228" cy="538"/>
                  </a:xfrm>
                </p:grpSpPr>
                <p:grpSp>
                  <p:nvGrpSpPr>
                    <p:cNvPr id="199" name="Group 356"/>
                    <p:cNvGrpSpPr>
                      <a:grpSpLocks/>
                    </p:cNvGrpSpPr>
                    <p:nvPr/>
                  </p:nvGrpSpPr>
                  <p:grpSpPr bwMode="auto">
                    <a:xfrm>
                      <a:off x="2529" y="2802"/>
                      <a:ext cx="200" cy="538"/>
                      <a:chOff x="2529" y="2802"/>
                      <a:chExt cx="200" cy="538"/>
                    </a:xfrm>
                  </p:grpSpPr>
                  <p:sp>
                    <p:nvSpPr>
                      <p:cNvPr id="209" name="Freeform 357"/>
                      <p:cNvSpPr>
                        <a:spLocks/>
                      </p:cNvSpPr>
                      <p:nvPr/>
                    </p:nvSpPr>
                    <p:spPr bwMode="auto">
                      <a:xfrm>
                        <a:off x="2529" y="2802"/>
                        <a:ext cx="200" cy="538"/>
                      </a:xfrm>
                      <a:custGeom>
                        <a:avLst/>
                        <a:gdLst>
                          <a:gd name="T0" fmla="*/ 0 w 200"/>
                          <a:gd name="T1" fmla="*/ 0 h 538"/>
                          <a:gd name="T2" fmla="*/ 136 w 200"/>
                          <a:gd name="T3" fmla="*/ 63 h 538"/>
                          <a:gd name="T4" fmla="*/ 150 w 200"/>
                          <a:gd name="T5" fmla="*/ 90 h 538"/>
                          <a:gd name="T6" fmla="*/ 178 w 200"/>
                          <a:gd name="T7" fmla="*/ 220 h 538"/>
                          <a:gd name="T8" fmla="*/ 179 w 200"/>
                          <a:gd name="T9" fmla="*/ 242 h 538"/>
                          <a:gd name="T10" fmla="*/ 171 w 200"/>
                          <a:gd name="T11" fmla="*/ 238 h 538"/>
                          <a:gd name="T12" fmla="*/ 134 w 200"/>
                          <a:gd name="T13" fmla="*/ 240 h 538"/>
                          <a:gd name="T14" fmla="*/ 69 w 200"/>
                          <a:gd name="T15" fmla="*/ 235 h 538"/>
                          <a:gd name="T16" fmla="*/ 70 w 200"/>
                          <a:gd name="T17" fmla="*/ 86 h 538"/>
                          <a:gd name="T18" fmla="*/ 133 w 200"/>
                          <a:gd name="T19" fmla="*/ 103 h 538"/>
                          <a:gd name="T20" fmla="*/ 135 w 200"/>
                          <a:gd name="T21" fmla="*/ 239 h 538"/>
                          <a:gd name="T22" fmla="*/ 141 w 200"/>
                          <a:gd name="T23" fmla="*/ 239 h 538"/>
                          <a:gd name="T24" fmla="*/ 141 w 200"/>
                          <a:gd name="T25" fmla="*/ 104 h 538"/>
                          <a:gd name="T26" fmla="*/ 171 w 200"/>
                          <a:gd name="T27" fmla="*/ 238 h 538"/>
                          <a:gd name="T28" fmla="*/ 179 w 200"/>
                          <a:gd name="T29" fmla="*/ 242 h 538"/>
                          <a:gd name="T30" fmla="*/ 181 w 200"/>
                          <a:gd name="T31" fmla="*/ 265 h 538"/>
                          <a:gd name="T32" fmla="*/ 191 w 200"/>
                          <a:gd name="T33" fmla="*/ 288 h 538"/>
                          <a:gd name="T34" fmla="*/ 199 w 200"/>
                          <a:gd name="T35" fmla="*/ 302 h 538"/>
                          <a:gd name="T36" fmla="*/ 199 w 200"/>
                          <a:gd name="T37" fmla="*/ 492 h 538"/>
                          <a:gd name="T38" fmla="*/ 198 w 200"/>
                          <a:gd name="T39" fmla="*/ 526 h 538"/>
                          <a:gd name="T40" fmla="*/ 0 w 200"/>
                          <a:gd name="T41" fmla="*/ 537 h 538"/>
                          <a:gd name="T42" fmla="*/ 0 w 200"/>
                          <a:gd name="T43" fmla="*/ 0 h 5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538"/>
                          <a:gd name="T68" fmla="*/ 200 w 200"/>
                          <a:gd name="T69" fmla="*/ 538 h 5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538">
                            <a:moveTo>
                              <a:pt x="0" y="0"/>
                            </a:moveTo>
                            <a:lnTo>
                              <a:pt x="136" y="63"/>
                            </a:lnTo>
                            <a:lnTo>
                              <a:pt x="150" y="90"/>
                            </a:lnTo>
                            <a:lnTo>
                              <a:pt x="178" y="220"/>
                            </a:lnTo>
                            <a:lnTo>
                              <a:pt x="179" y="242"/>
                            </a:lnTo>
                            <a:lnTo>
                              <a:pt x="171" y="238"/>
                            </a:lnTo>
                            <a:lnTo>
                              <a:pt x="134" y="240"/>
                            </a:lnTo>
                            <a:lnTo>
                              <a:pt x="69" y="235"/>
                            </a:lnTo>
                            <a:lnTo>
                              <a:pt x="70" y="86"/>
                            </a:lnTo>
                            <a:lnTo>
                              <a:pt x="133" y="103"/>
                            </a:lnTo>
                            <a:lnTo>
                              <a:pt x="135" y="239"/>
                            </a:lnTo>
                            <a:lnTo>
                              <a:pt x="141" y="239"/>
                            </a:lnTo>
                            <a:lnTo>
                              <a:pt x="141" y="104"/>
                            </a:lnTo>
                            <a:lnTo>
                              <a:pt x="171" y="238"/>
                            </a:lnTo>
                            <a:lnTo>
                              <a:pt x="179" y="242"/>
                            </a:lnTo>
                            <a:lnTo>
                              <a:pt x="181" y="265"/>
                            </a:lnTo>
                            <a:lnTo>
                              <a:pt x="191" y="288"/>
                            </a:lnTo>
                            <a:lnTo>
                              <a:pt x="199" y="302"/>
                            </a:lnTo>
                            <a:lnTo>
                              <a:pt x="199" y="492"/>
                            </a:lnTo>
                            <a:lnTo>
                              <a:pt x="198" y="526"/>
                            </a:lnTo>
                            <a:lnTo>
                              <a:pt x="0" y="537"/>
                            </a:lnTo>
                            <a:lnTo>
                              <a:pt x="0" y="0"/>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10" name="Freeform 358"/>
                      <p:cNvSpPr>
                        <a:spLocks/>
                      </p:cNvSpPr>
                      <p:nvPr/>
                    </p:nvSpPr>
                    <p:spPr bwMode="auto">
                      <a:xfrm>
                        <a:off x="2583" y="3072"/>
                        <a:ext cx="111" cy="206"/>
                      </a:xfrm>
                      <a:custGeom>
                        <a:avLst/>
                        <a:gdLst>
                          <a:gd name="T0" fmla="*/ 0 w 111"/>
                          <a:gd name="T1" fmla="*/ 0 h 206"/>
                          <a:gd name="T2" fmla="*/ 110 w 111"/>
                          <a:gd name="T3" fmla="*/ 3 h 206"/>
                          <a:gd name="T4" fmla="*/ 109 w 111"/>
                          <a:gd name="T5" fmla="*/ 201 h 206"/>
                          <a:gd name="T6" fmla="*/ 0 w 111"/>
                          <a:gd name="T7" fmla="*/ 205 h 206"/>
                          <a:gd name="T8" fmla="*/ 0 w 111"/>
                          <a:gd name="T9" fmla="*/ 0 h 206"/>
                          <a:gd name="T10" fmla="*/ 0 60000 65536"/>
                          <a:gd name="T11" fmla="*/ 0 60000 65536"/>
                          <a:gd name="T12" fmla="*/ 0 60000 65536"/>
                          <a:gd name="T13" fmla="*/ 0 60000 65536"/>
                          <a:gd name="T14" fmla="*/ 0 60000 65536"/>
                          <a:gd name="T15" fmla="*/ 0 w 111"/>
                          <a:gd name="T16" fmla="*/ 0 h 206"/>
                          <a:gd name="T17" fmla="*/ 111 w 111"/>
                          <a:gd name="T18" fmla="*/ 206 h 206"/>
                        </a:gdLst>
                        <a:ahLst/>
                        <a:cxnLst>
                          <a:cxn ang="T10">
                            <a:pos x="T0" y="T1"/>
                          </a:cxn>
                          <a:cxn ang="T11">
                            <a:pos x="T2" y="T3"/>
                          </a:cxn>
                          <a:cxn ang="T12">
                            <a:pos x="T4" y="T5"/>
                          </a:cxn>
                          <a:cxn ang="T13">
                            <a:pos x="T6" y="T7"/>
                          </a:cxn>
                          <a:cxn ang="T14">
                            <a:pos x="T8" y="T9"/>
                          </a:cxn>
                        </a:cxnLst>
                        <a:rect l="T15" t="T16" r="T17" b="T18"/>
                        <a:pathLst>
                          <a:path w="111" h="206">
                            <a:moveTo>
                              <a:pt x="0" y="0"/>
                            </a:moveTo>
                            <a:lnTo>
                              <a:pt x="110" y="3"/>
                            </a:lnTo>
                            <a:lnTo>
                              <a:pt x="109" y="201"/>
                            </a:lnTo>
                            <a:lnTo>
                              <a:pt x="0" y="205"/>
                            </a:lnTo>
                            <a:lnTo>
                              <a:pt x="0" y="0"/>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11" name="Freeform 359"/>
                      <p:cNvSpPr>
                        <a:spLocks/>
                      </p:cNvSpPr>
                      <p:nvPr/>
                    </p:nvSpPr>
                    <p:spPr bwMode="auto">
                      <a:xfrm>
                        <a:off x="2602" y="3049"/>
                        <a:ext cx="27" cy="17"/>
                      </a:xfrm>
                      <a:custGeom>
                        <a:avLst/>
                        <a:gdLst>
                          <a:gd name="T0" fmla="*/ 0 w 27"/>
                          <a:gd name="T1" fmla="*/ 0 h 17"/>
                          <a:gd name="T2" fmla="*/ 26 w 27"/>
                          <a:gd name="T3" fmla="*/ 1 h 17"/>
                          <a:gd name="T4" fmla="*/ 26 w 27"/>
                          <a:gd name="T5" fmla="*/ 16 h 17"/>
                          <a:gd name="T6" fmla="*/ 2 w 27"/>
                          <a:gd name="T7" fmla="*/ 16 h 17"/>
                          <a:gd name="T8" fmla="*/ 0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0" y="0"/>
                            </a:moveTo>
                            <a:lnTo>
                              <a:pt x="26" y="1"/>
                            </a:lnTo>
                            <a:lnTo>
                              <a:pt x="26" y="16"/>
                            </a:lnTo>
                            <a:lnTo>
                              <a:pt x="2" y="16"/>
                            </a:lnTo>
                            <a:lnTo>
                              <a:pt x="0" y="0"/>
                            </a:lnTo>
                          </a:path>
                        </a:pathLst>
                      </a:custGeom>
                      <a:solidFill>
                        <a:srgbClr val="80001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12" name="Line 360"/>
                      <p:cNvSpPr>
                        <a:spLocks noChangeShapeType="1"/>
                      </p:cNvSpPr>
                      <p:nvPr/>
                    </p:nvSpPr>
                    <p:spPr bwMode="auto">
                      <a:xfrm>
                        <a:off x="2535" y="2845"/>
                        <a:ext cx="148" cy="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13" name="Line 361"/>
                      <p:cNvSpPr>
                        <a:spLocks noChangeShapeType="1"/>
                      </p:cNvSpPr>
                      <p:nvPr/>
                    </p:nvSpPr>
                    <p:spPr bwMode="auto">
                      <a:xfrm>
                        <a:off x="2583" y="2865"/>
                        <a:ext cx="0" cy="4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200" name="Group 362"/>
                    <p:cNvGrpSpPr>
                      <a:grpSpLocks/>
                    </p:cNvGrpSpPr>
                    <p:nvPr/>
                  </p:nvGrpSpPr>
                  <p:grpSpPr bwMode="auto">
                    <a:xfrm>
                      <a:off x="2658" y="2871"/>
                      <a:ext cx="99" cy="227"/>
                      <a:chOff x="2658" y="2871"/>
                      <a:chExt cx="99" cy="227"/>
                    </a:xfrm>
                  </p:grpSpPr>
                  <p:grpSp>
                    <p:nvGrpSpPr>
                      <p:cNvPr id="201" name="Group 363"/>
                      <p:cNvGrpSpPr>
                        <a:grpSpLocks/>
                      </p:cNvGrpSpPr>
                      <p:nvPr/>
                    </p:nvGrpSpPr>
                    <p:grpSpPr bwMode="auto">
                      <a:xfrm>
                        <a:off x="2658" y="2871"/>
                        <a:ext cx="80" cy="227"/>
                        <a:chOff x="2658" y="2871"/>
                        <a:chExt cx="80" cy="227"/>
                      </a:xfrm>
                    </p:grpSpPr>
                    <p:sp>
                      <p:nvSpPr>
                        <p:cNvPr id="207" name="Line 364"/>
                        <p:cNvSpPr>
                          <a:spLocks noChangeShapeType="1"/>
                        </p:cNvSpPr>
                        <p:nvPr/>
                      </p:nvSpPr>
                      <p:spPr bwMode="auto">
                        <a:xfrm flipH="1" flipV="1">
                          <a:off x="2658" y="2871"/>
                          <a:ext cx="80" cy="41"/>
                        </a:xfrm>
                        <a:prstGeom prst="line">
                          <a:avLst/>
                        </a:prstGeom>
                        <a:noFill/>
                        <a:ln w="12700">
                          <a:solidFill>
                            <a:srgbClr val="E04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08" name="Line 365"/>
                        <p:cNvSpPr>
                          <a:spLocks noChangeShapeType="1"/>
                        </p:cNvSpPr>
                        <p:nvPr/>
                      </p:nvSpPr>
                      <p:spPr bwMode="auto">
                        <a:xfrm flipV="1">
                          <a:off x="2697" y="3079"/>
                          <a:ext cx="40" cy="19"/>
                        </a:xfrm>
                        <a:prstGeom prst="line">
                          <a:avLst/>
                        </a:prstGeom>
                        <a:noFill/>
                        <a:ln w="12700">
                          <a:solidFill>
                            <a:srgbClr val="E04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202" name="Group 366"/>
                      <p:cNvGrpSpPr>
                        <a:grpSpLocks/>
                      </p:cNvGrpSpPr>
                      <p:nvPr/>
                    </p:nvGrpSpPr>
                    <p:grpSpPr bwMode="auto">
                      <a:xfrm>
                        <a:off x="2710" y="2908"/>
                        <a:ext cx="47" cy="174"/>
                        <a:chOff x="2710" y="2908"/>
                        <a:chExt cx="47" cy="174"/>
                      </a:xfrm>
                    </p:grpSpPr>
                    <p:sp>
                      <p:nvSpPr>
                        <p:cNvPr id="203" name="Freeform 367"/>
                        <p:cNvSpPr>
                          <a:spLocks/>
                        </p:cNvSpPr>
                        <p:nvPr/>
                      </p:nvSpPr>
                      <p:spPr bwMode="auto">
                        <a:xfrm>
                          <a:off x="2710" y="2908"/>
                          <a:ext cx="45" cy="174"/>
                        </a:xfrm>
                        <a:custGeom>
                          <a:avLst/>
                          <a:gdLst>
                            <a:gd name="T0" fmla="*/ 0 w 45"/>
                            <a:gd name="T1" fmla="*/ 1 h 174"/>
                            <a:gd name="T2" fmla="*/ 44 w 45"/>
                            <a:gd name="T3" fmla="*/ 0 h 174"/>
                            <a:gd name="T4" fmla="*/ 44 w 45"/>
                            <a:gd name="T5" fmla="*/ 173 h 174"/>
                            <a:gd name="T6" fmla="*/ 1 w 45"/>
                            <a:gd name="T7" fmla="*/ 166 h 174"/>
                            <a:gd name="T8" fmla="*/ 0 w 45"/>
                            <a:gd name="T9" fmla="*/ 1 h 174"/>
                            <a:gd name="T10" fmla="*/ 0 60000 65536"/>
                            <a:gd name="T11" fmla="*/ 0 60000 65536"/>
                            <a:gd name="T12" fmla="*/ 0 60000 65536"/>
                            <a:gd name="T13" fmla="*/ 0 60000 65536"/>
                            <a:gd name="T14" fmla="*/ 0 60000 65536"/>
                            <a:gd name="T15" fmla="*/ 0 w 45"/>
                            <a:gd name="T16" fmla="*/ 0 h 174"/>
                            <a:gd name="T17" fmla="*/ 45 w 45"/>
                            <a:gd name="T18" fmla="*/ 174 h 174"/>
                          </a:gdLst>
                          <a:ahLst/>
                          <a:cxnLst>
                            <a:cxn ang="T10">
                              <a:pos x="T0" y="T1"/>
                            </a:cxn>
                            <a:cxn ang="T11">
                              <a:pos x="T2" y="T3"/>
                            </a:cxn>
                            <a:cxn ang="T12">
                              <a:pos x="T4" y="T5"/>
                            </a:cxn>
                            <a:cxn ang="T13">
                              <a:pos x="T6" y="T7"/>
                            </a:cxn>
                            <a:cxn ang="T14">
                              <a:pos x="T8" y="T9"/>
                            </a:cxn>
                          </a:cxnLst>
                          <a:rect l="T15" t="T16" r="T17" b="T18"/>
                          <a:pathLst>
                            <a:path w="45" h="174">
                              <a:moveTo>
                                <a:pt x="0" y="1"/>
                              </a:moveTo>
                              <a:lnTo>
                                <a:pt x="44" y="0"/>
                              </a:lnTo>
                              <a:lnTo>
                                <a:pt x="44" y="173"/>
                              </a:lnTo>
                              <a:lnTo>
                                <a:pt x="1" y="166"/>
                              </a:lnTo>
                              <a:lnTo>
                                <a:pt x="0" y="1"/>
                              </a:lnTo>
                            </a:path>
                          </a:pathLst>
                        </a:custGeom>
                        <a:solidFill>
                          <a:srgbClr val="80001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04" name="Line 368"/>
                        <p:cNvSpPr>
                          <a:spLocks noChangeShapeType="1"/>
                        </p:cNvSpPr>
                        <p:nvPr/>
                      </p:nvSpPr>
                      <p:spPr bwMode="auto">
                        <a:xfrm>
                          <a:off x="2714" y="2925"/>
                          <a:ext cx="43" cy="54"/>
                        </a:xfrm>
                        <a:prstGeom prst="line">
                          <a:avLst/>
                        </a:prstGeom>
                        <a:noFill/>
                        <a:ln w="12700">
                          <a:solidFill>
                            <a:srgbClr val="004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05" name="Line 369"/>
                        <p:cNvSpPr>
                          <a:spLocks noChangeShapeType="1"/>
                        </p:cNvSpPr>
                        <p:nvPr/>
                      </p:nvSpPr>
                      <p:spPr bwMode="auto">
                        <a:xfrm>
                          <a:off x="2720" y="3004"/>
                          <a:ext cx="35" cy="47"/>
                        </a:xfrm>
                        <a:prstGeom prst="line">
                          <a:avLst/>
                        </a:prstGeom>
                        <a:noFill/>
                        <a:ln w="12700">
                          <a:solidFill>
                            <a:srgbClr val="004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06" name="Line 370"/>
                        <p:cNvSpPr>
                          <a:spLocks noChangeShapeType="1"/>
                        </p:cNvSpPr>
                        <p:nvPr/>
                      </p:nvSpPr>
                      <p:spPr bwMode="auto">
                        <a:xfrm>
                          <a:off x="2718" y="2952"/>
                          <a:ext cx="38" cy="46"/>
                        </a:xfrm>
                        <a:prstGeom prst="line">
                          <a:avLst/>
                        </a:prstGeom>
                        <a:noFill/>
                        <a:ln w="12700">
                          <a:solidFill>
                            <a:srgbClr val="004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grpSp>
            </p:grpSp>
          </p:grpSp>
          <p:grpSp>
            <p:nvGrpSpPr>
              <p:cNvPr id="40" name="Group 371"/>
              <p:cNvGrpSpPr>
                <a:grpSpLocks/>
              </p:cNvGrpSpPr>
              <p:nvPr/>
            </p:nvGrpSpPr>
            <p:grpSpPr bwMode="auto">
              <a:xfrm>
                <a:off x="2497" y="3335"/>
                <a:ext cx="208" cy="296"/>
                <a:chOff x="2497" y="3335"/>
                <a:chExt cx="208" cy="296"/>
              </a:xfrm>
            </p:grpSpPr>
            <p:grpSp>
              <p:nvGrpSpPr>
                <p:cNvPr id="178" name="Group 372"/>
                <p:cNvGrpSpPr>
                  <a:grpSpLocks/>
                </p:cNvGrpSpPr>
                <p:nvPr/>
              </p:nvGrpSpPr>
              <p:grpSpPr bwMode="auto">
                <a:xfrm>
                  <a:off x="2497" y="3336"/>
                  <a:ext cx="147" cy="289"/>
                  <a:chOff x="2497" y="3336"/>
                  <a:chExt cx="147" cy="289"/>
                </a:xfrm>
              </p:grpSpPr>
              <p:grpSp>
                <p:nvGrpSpPr>
                  <p:cNvPr id="187" name="Group 373"/>
                  <p:cNvGrpSpPr>
                    <a:grpSpLocks/>
                  </p:cNvGrpSpPr>
                  <p:nvPr/>
                </p:nvGrpSpPr>
                <p:grpSpPr bwMode="auto">
                  <a:xfrm>
                    <a:off x="2497" y="3336"/>
                    <a:ext cx="147" cy="289"/>
                    <a:chOff x="2497" y="3336"/>
                    <a:chExt cx="147" cy="289"/>
                  </a:xfrm>
                </p:grpSpPr>
                <p:sp>
                  <p:nvSpPr>
                    <p:cNvPr id="192" name="Freeform 374"/>
                    <p:cNvSpPr>
                      <a:spLocks/>
                    </p:cNvSpPr>
                    <p:nvPr/>
                  </p:nvSpPr>
                  <p:spPr bwMode="auto">
                    <a:xfrm>
                      <a:off x="2497" y="3336"/>
                      <a:ext cx="96" cy="289"/>
                    </a:xfrm>
                    <a:custGeom>
                      <a:avLst/>
                      <a:gdLst>
                        <a:gd name="T0" fmla="*/ 44 w 96"/>
                        <a:gd name="T1" fmla="*/ 1 h 289"/>
                        <a:gd name="T2" fmla="*/ 95 w 96"/>
                        <a:gd name="T3" fmla="*/ 0 h 289"/>
                        <a:gd name="T4" fmla="*/ 94 w 96"/>
                        <a:gd name="T5" fmla="*/ 288 h 289"/>
                        <a:gd name="T6" fmla="*/ 45 w 96"/>
                        <a:gd name="T7" fmla="*/ 285 h 289"/>
                        <a:gd name="T8" fmla="*/ 44 w 96"/>
                        <a:gd name="T9" fmla="*/ 285 h 289"/>
                        <a:gd name="T10" fmla="*/ 42 w 96"/>
                        <a:gd name="T11" fmla="*/ 283 h 289"/>
                        <a:gd name="T12" fmla="*/ 39 w 96"/>
                        <a:gd name="T13" fmla="*/ 281 h 289"/>
                        <a:gd name="T14" fmla="*/ 36 w 96"/>
                        <a:gd name="T15" fmla="*/ 281 h 289"/>
                        <a:gd name="T16" fmla="*/ 34 w 96"/>
                        <a:gd name="T17" fmla="*/ 278 h 289"/>
                        <a:gd name="T18" fmla="*/ 30 w 96"/>
                        <a:gd name="T19" fmla="*/ 275 h 289"/>
                        <a:gd name="T20" fmla="*/ 28 w 96"/>
                        <a:gd name="T21" fmla="*/ 272 h 289"/>
                        <a:gd name="T22" fmla="*/ 26 w 96"/>
                        <a:gd name="T23" fmla="*/ 269 h 289"/>
                        <a:gd name="T24" fmla="*/ 24 w 96"/>
                        <a:gd name="T25" fmla="*/ 266 h 289"/>
                        <a:gd name="T26" fmla="*/ 22 w 96"/>
                        <a:gd name="T27" fmla="*/ 263 h 289"/>
                        <a:gd name="T28" fmla="*/ 21 w 96"/>
                        <a:gd name="T29" fmla="*/ 260 h 289"/>
                        <a:gd name="T30" fmla="*/ 19 w 96"/>
                        <a:gd name="T31" fmla="*/ 255 h 289"/>
                        <a:gd name="T32" fmla="*/ 17 w 96"/>
                        <a:gd name="T33" fmla="*/ 251 h 289"/>
                        <a:gd name="T34" fmla="*/ 16 w 96"/>
                        <a:gd name="T35" fmla="*/ 246 h 289"/>
                        <a:gd name="T36" fmla="*/ 15 w 96"/>
                        <a:gd name="T37" fmla="*/ 242 h 289"/>
                        <a:gd name="T38" fmla="*/ 12 w 96"/>
                        <a:gd name="T39" fmla="*/ 239 h 289"/>
                        <a:gd name="T40" fmla="*/ 10 w 96"/>
                        <a:gd name="T41" fmla="*/ 233 h 289"/>
                        <a:gd name="T42" fmla="*/ 8 w 96"/>
                        <a:gd name="T43" fmla="*/ 225 h 289"/>
                        <a:gd name="T44" fmla="*/ 6 w 96"/>
                        <a:gd name="T45" fmla="*/ 217 h 289"/>
                        <a:gd name="T46" fmla="*/ 5 w 96"/>
                        <a:gd name="T47" fmla="*/ 208 h 289"/>
                        <a:gd name="T48" fmla="*/ 4 w 96"/>
                        <a:gd name="T49" fmla="*/ 199 h 289"/>
                        <a:gd name="T50" fmla="*/ 4 w 96"/>
                        <a:gd name="T51" fmla="*/ 190 h 289"/>
                        <a:gd name="T52" fmla="*/ 2 w 96"/>
                        <a:gd name="T53" fmla="*/ 178 h 289"/>
                        <a:gd name="T54" fmla="*/ 1 w 96"/>
                        <a:gd name="T55" fmla="*/ 168 h 289"/>
                        <a:gd name="T56" fmla="*/ 0 w 96"/>
                        <a:gd name="T57" fmla="*/ 158 h 289"/>
                        <a:gd name="T58" fmla="*/ 0 w 96"/>
                        <a:gd name="T59" fmla="*/ 143 h 289"/>
                        <a:gd name="T60" fmla="*/ 1 w 96"/>
                        <a:gd name="T61" fmla="*/ 126 h 289"/>
                        <a:gd name="T62" fmla="*/ 1 w 96"/>
                        <a:gd name="T63" fmla="*/ 108 h 289"/>
                        <a:gd name="T64" fmla="*/ 4 w 96"/>
                        <a:gd name="T65" fmla="*/ 95 h 289"/>
                        <a:gd name="T66" fmla="*/ 4 w 96"/>
                        <a:gd name="T67" fmla="*/ 85 h 289"/>
                        <a:gd name="T68" fmla="*/ 8 w 96"/>
                        <a:gd name="T69" fmla="*/ 74 h 289"/>
                        <a:gd name="T70" fmla="*/ 6 w 96"/>
                        <a:gd name="T71" fmla="*/ 67 h 289"/>
                        <a:gd name="T72" fmla="*/ 10 w 96"/>
                        <a:gd name="T73" fmla="*/ 56 h 289"/>
                        <a:gd name="T74" fmla="*/ 14 w 96"/>
                        <a:gd name="T75" fmla="*/ 46 h 289"/>
                        <a:gd name="T76" fmla="*/ 17 w 96"/>
                        <a:gd name="T77" fmla="*/ 38 h 289"/>
                        <a:gd name="T78" fmla="*/ 19 w 96"/>
                        <a:gd name="T79" fmla="*/ 32 h 289"/>
                        <a:gd name="T80" fmla="*/ 20 w 96"/>
                        <a:gd name="T81" fmla="*/ 28 h 289"/>
                        <a:gd name="T82" fmla="*/ 22 w 96"/>
                        <a:gd name="T83" fmla="*/ 25 h 289"/>
                        <a:gd name="T84" fmla="*/ 25 w 96"/>
                        <a:gd name="T85" fmla="*/ 19 h 289"/>
                        <a:gd name="T86" fmla="*/ 25 w 96"/>
                        <a:gd name="T87" fmla="*/ 17 h 289"/>
                        <a:gd name="T88" fmla="*/ 29 w 96"/>
                        <a:gd name="T89" fmla="*/ 15 h 289"/>
                        <a:gd name="T90" fmla="*/ 31 w 96"/>
                        <a:gd name="T91" fmla="*/ 12 h 289"/>
                        <a:gd name="T92" fmla="*/ 31 w 96"/>
                        <a:gd name="T93" fmla="*/ 9 h 289"/>
                        <a:gd name="T94" fmla="*/ 33 w 96"/>
                        <a:gd name="T95" fmla="*/ 7 h 289"/>
                        <a:gd name="T96" fmla="*/ 35 w 96"/>
                        <a:gd name="T97" fmla="*/ 6 h 289"/>
                        <a:gd name="T98" fmla="*/ 36 w 96"/>
                        <a:gd name="T99" fmla="*/ 3 h 289"/>
                        <a:gd name="T100" fmla="*/ 38 w 96"/>
                        <a:gd name="T101" fmla="*/ 1 h 289"/>
                        <a:gd name="T102" fmla="*/ 40 w 96"/>
                        <a:gd name="T103" fmla="*/ 1 h 289"/>
                        <a:gd name="T104" fmla="*/ 41 w 96"/>
                        <a:gd name="T105" fmla="*/ 0 h 289"/>
                        <a:gd name="T106" fmla="*/ 42 w 96"/>
                        <a:gd name="T107" fmla="*/ 1 h 289"/>
                        <a:gd name="T108" fmla="*/ 44 w 96"/>
                        <a:gd name="T109" fmla="*/ 1 h 2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289"/>
                        <a:gd name="T167" fmla="*/ 96 w 96"/>
                        <a:gd name="T168" fmla="*/ 289 h 2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289">
                          <a:moveTo>
                            <a:pt x="44" y="1"/>
                          </a:moveTo>
                          <a:lnTo>
                            <a:pt x="95" y="0"/>
                          </a:lnTo>
                          <a:lnTo>
                            <a:pt x="94" y="288"/>
                          </a:lnTo>
                          <a:lnTo>
                            <a:pt x="45" y="285"/>
                          </a:lnTo>
                          <a:lnTo>
                            <a:pt x="44" y="285"/>
                          </a:lnTo>
                          <a:lnTo>
                            <a:pt x="42" y="283"/>
                          </a:lnTo>
                          <a:lnTo>
                            <a:pt x="39" y="281"/>
                          </a:lnTo>
                          <a:lnTo>
                            <a:pt x="36" y="281"/>
                          </a:lnTo>
                          <a:lnTo>
                            <a:pt x="34" y="278"/>
                          </a:lnTo>
                          <a:lnTo>
                            <a:pt x="30" y="275"/>
                          </a:lnTo>
                          <a:lnTo>
                            <a:pt x="28" y="272"/>
                          </a:lnTo>
                          <a:lnTo>
                            <a:pt x="26" y="269"/>
                          </a:lnTo>
                          <a:lnTo>
                            <a:pt x="24" y="266"/>
                          </a:lnTo>
                          <a:lnTo>
                            <a:pt x="22" y="263"/>
                          </a:lnTo>
                          <a:lnTo>
                            <a:pt x="21" y="260"/>
                          </a:lnTo>
                          <a:lnTo>
                            <a:pt x="19" y="255"/>
                          </a:lnTo>
                          <a:lnTo>
                            <a:pt x="17" y="251"/>
                          </a:lnTo>
                          <a:lnTo>
                            <a:pt x="16" y="246"/>
                          </a:lnTo>
                          <a:lnTo>
                            <a:pt x="15" y="242"/>
                          </a:lnTo>
                          <a:lnTo>
                            <a:pt x="12" y="239"/>
                          </a:lnTo>
                          <a:lnTo>
                            <a:pt x="10" y="233"/>
                          </a:lnTo>
                          <a:lnTo>
                            <a:pt x="8" y="225"/>
                          </a:lnTo>
                          <a:lnTo>
                            <a:pt x="6" y="217"/>
                          </a:lnTo>
                          <a:lnTo>
                            <a:pt x="5" y="208"/>
                          </a:lnTo>
                          <a:lnTo>
                            <a:pt x="4" y="199"/>
                          </a:lnTo>
                          <a:lnTo>
                            <a:pt x="4" y="190"/>
                          </a:lnTo>
                          <a:lnTo>
                            <a:pt x="2" y="178"/>
                          </a:lnTo>
                          <a:lnTo>
                            <a:pt x="1" y="168"/>
                          </a:lnTo>
                          <a:lnTo>
                            <a:pt x="0" y="158"/>
                          </a:lnTo>
                          <a:lnTo>
                            <a:pt x="0" y="143"/>
                          </a:lnTo>
                          <a:lnTo>
                            <a:pt x="1" y="126"/>
                          </a:lnTo>
                          <a:lnTo>
                            <a:pt x="1" y="108"/>
                          </a:lnTo>
                          <a:lnTo>
                            <a:pt x="4" y="95"/>
                          </a:lnTo>
                          <a:lnTo>
                            <a:pt x="4" y="85"/>
                          </a:lnTo>
                          <a:lnTo>
                            <a:pt x="8" y="74"/>
                          </a:lnTo>
                          <a:lnTo>
                            <a:pt x="6" y="67"/>
                          </a:lnTo>
                          <a:lnTo>
                            <a:pt x="10" y="56"/>
                          </a:lnTo>
                          <a:lnTo>
                            <a:pt x="14" y="46"/>
                          </a:lnTo>
                          <a:lnTo>
                            <a:pt x="17" y="38"/>
                          </a:lnTo>
                          <a:lnTo>
                            <a:pt x="19" y="32"/>
                          </a:lnTo>
                          <a:lnTo>
                            <a:pt x="20" y="28"/>
                          </a:lnTo>
                          <a:lnTo>
                            <a:pt x="22" y="25"/>
                          </a:lnTo>
                          <a:lnTo>
                            <a:pt x="25" y="19"/>
                          </a:lnTo>
                          <a:lnTo>
                            <a:pt x="25" y="17"/>
                          </a:lnTo>
                          <a:lnTo>
                            <a:pt x="29" y="15"/>
                          </a:lnTo>
                          <a:lnTo>
                            <a:pt x="31" y="12"/>
                          </a:lnTo>
                          <a:lnTo>
                            <a:pt x="31" y="9"/>
                          </a:lnTo>
                          <a:lnTo>
                            <a:pt x="33" y="7"/>
                          </a:lnTo>
                          <a:lnTo>
                            <a:pt x="35" y="6"/>
                          </a:lnTo>
                          <a:lnTo>
                            <a:pt x="36" y="3"/>
                          </a:lnTo>
                          <a:lnTo>
                            <a:pt x="38" y="1"/>
                          </a:lnTo>
                          <a:lnTo>
                            <a:pt x="40" y="1"/>
                          </a:lnTo>
                          <a:lnTo>
                            <a:pt x="41" y="0"/>
                          </a:lnTo>
                          <a:lnTo>
                            <a:pt x="42" y="1"/>
                          </a:lnTo>
                          <a:lnTo>
                            <a:pt x="44" y="1"/>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93" name="Oval 375"/>
                    <p:cNvSpPr>
                      <a:spLocks noChangeArrowheads="1"/>
                    </p:cNvSpPr>
                    <p:nvPr/>
                  </p:nvSpPr>
                  <p:spPr bwMode="auto">
                    <a:xfrm>
                      <a:off x="2548" y="3337"/>
                      <a:ext cx="96" cy="28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88" name="Group 376"/>
                  <p:cNvGrpSpPr>
                    <a:grpSpLocks/>
                  </p:cNvGrpSpPr>
                  <p:nvPr/>
                </p:nvGrpSpPr>
                <p:grpSpPr bwMode="auto">
                  <a:xfrm>
                    <a:off x="2569" y="3397"/>
                    <a:ext cx="53" cy="167"/>
                    <a:chOff x="2569" y="3397"/>
                    <a:chExt cx="53" cy="167"/>
                  </a:xfrm>
                </p:grpSpPr>
                <p:sp>
                  <p:nvSpPr>
                    <p:cNvPr id="189" name="Oval 377"/>
                    <p:cNvSpPr>
                      <a:spLocks noChangeArrowheads="1"/>
                    </p:cNvSpPr>
                    <p:nvPr/>
                  </p:nvSpPr>
                  <p:spPr bwMode="auto">
                    <a:xfrm>
                      <a:off x="2569" y="3397"/>
                      <a:ext cx="53" cy="167"/>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90" name="Oval 378"/>
                    <p:cNvSpPr>
                      <a:spLocks noChangeArrowheads="1"/>
                    </p:cNvSpPr>
                    <p:nvPr/>
                  </p:nvSpPr>
                  <p:spPr bwMode="auto">
                    <a:xfrm>
                      <a:off x="2569" y="3402"/>
                      <a:ext cx="48" cy="15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91" name="Oval 379"/>
                    <p:cNvSpPr>
                      <a:spLocks noChangeArrowheads="1"/>
                    </p:cNvSpPr>
                    <p:nvPr/>
                  </p:nvSpPr>
                  <p:spPr bwMode="auto">
                    <a:xfrm>
                      <a:off x="2595" y="3470"/>
                      <a:ext cx="1" cy="2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179" name="Group 380"/>
                <p:cNvGrpSpPr>
                  <a:grpSpLocks/>
                </p:cNvGrpSpPr>
                <p:nvPr/>
              </p:nvGrpSpPr>
              <p:grpSpPr bwMode="auto">
                <a:xfrm>
                  <a:off x="2558" y="3335"/>
                  <a:ext cx="147" cy="296"/>
                  <a:chOff x="2558" y="3335"/>
                  <a:chExt cx="147" cy="296"/>
                </a:xfrm>
              </p:grpSpPr>
              <p:grpSp>
                <p:nvGrpSpPr>
                  <p:cNvPr id="180" name="Group 381"/>
                  <p:cNvGrpSpPr>
                    <a:grpSpLocks/>
                  </p:cNvGrpSpPr>
                  <p:nvPr/>
                </p:nvGrpSpPr>
                <p:grpSpPr bwMode="auto">
                  <a:xfrm>
                    <a:off x="2558" y="3335"/>
                    <a:ext cx="147" cy="296"/>
                    <a:chOff x="2558" y="3335"/>
                    <a:chExt cx="147" cy="296"/>
                  </a:xfrm>
                </p:grpSpPr>
                <p:sp>
                  <p:nvSpPr>
                    <p:cNvPr id="185" name="Freeform 382"/>
                    <p:cNvSpPr>
                      <a:spLocks/>
                    </p:cNvSpPr>
                    <p:nvPr/>
                  </p:nvSpPr>
                  <p:spPr bwMode="auto">
                    <a:xfrm>
                      <a:off x="2558" y="3335"/>
                      <a:ext cx="97" cy="296"/>
                    </a:xfrm>
                    <a:custGeom>
                      <a:avLst/>
                      <a:gdLst>
                        <a:gd name="T0" fmla="*/ 46 w 97"/>
                        <a:gd name="T1" fmla="*/ 2 h 296"/>
                        <a:gd name="T2" fmla="*/ 96 w 97"/>
                        <a:gd name="T3" fmla="*/ 0 h 296"/>
                        <a:gd name="T4" fmla="*/ 95 w 97"/>
                        <a:gd name="T5" fmla="*/ 295 h 296"/>
                        <a:gd name="T6" fmla="*/ 46 w 97"/>
                        <a:gd name="T7" fmla="*/ 293 h 296"/>
                        <a:gd name="T8" fmla="*/ 44 w 97"/>
                        <a:gd name="T9" fmla="*/ 292 h 296"/>
                        <a:gd name="T10" fmla="*/ 42 w 97"/>
                        <a:gd name="T11" fmla="*/ 291 h 296"/>
                        <a:gd name="T12" fmla="*/ 40 w 97"/>
                        <a:gd name="T13" fmla="*/ 289 h 296"/>
                        <a:gd name="T14" fmla="*/ 36 w 97"/>
                        <a:gd name="T15" fmla="*/ 288 h 296"/>
                        <a:gd name="T16" fmla="*/ 34 w 97"/>
                        <a:gd name="T17" fmla="*/ 286 h 296"/>
                        <a:gd name="T18" fmla="*/ 31 w 97"/>
                        <a:gd name="T19" fmla="*/ 282 h 296"/>
                        <a:gd name="T20" fmla="*/ 28 w 97"/>
                        <a:gd name="T21" fmla="*/ 279 h 296"/>
                        <a:gd name="T22" fmla="*/ 27 w 97"/>
                        <a:gd name="T23" fmla="*/ 277 h 296"/>
                        <a:gd name="T24" fmla="*/ 24 w 97"/>
                        <a:gd name="T25" fmla="*/ 274 h 296"/>
                        <a:gd name="T26" fmla="*/ 23 w 97"/>
                        <a:gd name="T27" fmla="*/ 269 h 296"/>
                        <a:gd name="T28" fmla="*/ 21 w 97"/>
                        <a:gd name="T29" fmla="*/ 267 h 296"/>
                        <a:gd name="T30" fmla="*/ 19 w 97"/>
                        <a:gd name="T31" fmla="*/ 261 h 296"/>
                        <a:gd name="T32" fmla="*/ 18 w 97"/>
                        <a:gd name="T33" fmla="*/ 257 h 296"/>
                        <a:gd name="T34" fmla="*/ 16 w 97"/>
                        <a:gd name="T35" fmla="*/ 253 h 296"/>
                        <a:gd name="T36" fmla="*/ 14 w 97"/>
                        <a:gd name="T37" fmla="*/ 248 h 296"/>
                        <a:gd name="T38" fmla="*/ 14 w 97"/>
                        <a:gd name="T39" fmla="*/ 245 h 296"/>
                        <a:gd name="T40" fmla="*/ 10 w 97"/>
                        <a:gd name="T41" fmla="*/ 239 h 296"/>
                        <a:gd name="T42" fmla="*/ 8 w 97"/>
                        <a:gd name="T43" fmla="*/ 232 h 296"/>
                        <a:gd name="T44" fmla="*/ 6 w 97"/>
                        <a:gd name="T45" fmla="*/ 223 h 296"/>
                        <a:gd name="T46" fmla="*/ 6 w 97"/>
                        <a:gd name="T47" fmla="*/ 214 h 296"/>
                        <a:gd name="T48" fmla="*/ 5 w 97"/>
                        <a:gd name="T49" fmla="*/ 204 h 296"/>
                        <a:gd name="T50" fmla="*/ 3 w 97"/>
                        <a:gd name="T51" fmla="*/ 195 h 296"/>
                        <a:gd name="T52" fmla="*/ 2 w 97"/>
                        <a:gd name="T53" fmla="*/ 184 h 296"/>
                        <a:gd name="T54" fmla="*/ 0 w 97"/>
                        <a:gd name="T55" fmla="*/ 172 h 296"/>
                        <a:gd name="T56" fmla="*/ 0 w 97"/>
                        <a:gd name="T57" fmla="*/ 162 h 296"/>
                        <a:gd name="T58" fmla="*/ 1 w 97"/>
                        <a:gd name="T59" fmla="*/ 147 h 296"/>
                        <a:gd name="T60" fmla="*/ 1 w 97"/>
                        <a:gd name="T61" fmla="*/ 130 h 296"/>
                        <a:gd name="T62" fmla="*/ 2 w 97"/>
                        <a:gd name="T63" fmla="*/ 112 h 296"/>
                        <a:gd name="T64" fmla="*/ 3 w 97"/>
                        <a:gd name="T65" fmla="*/ 100 h 296"/>
                        <a:gd name="T66" fmla="*/ 5 w 97"/>
                        <a:gd name="T67" fmla="*/ 87 h 296"/>
                        <a:gd name="T68" fmla="*/ 7 w 97"/>
                        <a:gd name="T69" fmla="*/ 78 h 296"/>
                        <a:gd name="T70" fmla="*/ 7 w 97"/>
                        <a:gd name="T71" fmla="*/ 69 h 296"/>
                        <a:gd name="T72" fmla="*/ 10 w 97"/>
                        <a:gd name="T73" fmla="*/ 60 h 296"/>
                        <a:gd name="T74" fmla="*/ 14 w 97"/>
                        <a:gd name="T75" fmla="*/ 48 h 296"/>
                        <a:gd name="T76" fmla="*/ 17 w 97"/>
                        <a:gd name="T77" fmla="*/ 39 h 296"/>
                        <a:gd name="T78" fmla="*/ 19 w 97"/>
                        <a:gd name="T79" fmla="*/ 34 h 296"/>
                        <a:gd name="T80" fmla="*/ 20 w 97"/>
                        <a:gd name="T81" fmla="*/ 30 h 296"/>
                        <a:gd name="T82" fmla="*/ 22 w 97"/>
                        <a:gd name="T83" fmla="*/ 25 h 296"/>
                        <a:gd name="T84" fmla="*/ 23 w 97"/>
                        <a:gd name="T85" fmla="*/ 21 h 296"/>
                        <a:gd name="T86" fmla="*/ 26 w 97"/>
                        <a:gd name="T87" fmla="*/ 19 h 296"/>
                        <a:gd name="T88" fmla="*/ 28 w 97"/>
                        <a:gd name="T89" fmla="*/ 16 h 296"/>
                        <a:gd name="T90" fmla="*/ 30 w 97"/>
                        <a:gd name="T91" fmla="*/ 14 h 296"/>
                        <a:gd name="T92" fmla="*/ 32 w 97"/>
                        <a:gd name="T93" fmla="*/ 10 h 296"/>
                        <a:gd name="T94" fmla="*/ 33 w 97"/>
                        <a:gd name="T95" fmla="*/ 9 h 296"/>
                        <a:gd name="T96" fmla="*/ 35 w 97"/>
                        <a:gd name="T97" fmla="*/ 7 h 296"/>
                        <a:gd name="T98" fmla="*/ 37 w 97"/>
                        <a:gd name="T99" fmla="*/ 4 h 296"/>
                        <a:gd name="T100" fmla="*/ 39 w 97"/>
                        <a:gd name="T101" fmla="*/ 2 h 296"/>
                        <a:gd name="T102" fmla="*/ 41 w 97"/>
                        <a:gd name="T103" fmla="*/ 3 h 296"/>
                        <a:gd name="T104" fmla="*/ 43 w 97"/>
                        <a:gd name="T105" fmla="*/ 2 h 296"/>
                        <a:gd name="T106" fmla="*/ 44 w 97"/>
                        <a:gd name="T107" fmla="*/ 1 h 296"/>
                        <a:gd name="T108" fmla="*/ 46 w 97"/>
                        <a:gd name="T109" fmla="*/ 2 h 2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296"/>
                        <a:gd name="T167" fmla="*/ 97 w 97"/>
                        <a:gd name="T168" fmla="*/ 296 h 2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296">
                          <a:moveTo>
                            <a:pt x="46" y="2"/>
                          </a:moveTo>
                          <a:lnTo>
                            <a:pt x="96" y="0"/>
                          </a:lnTo>
                          <a:lnTo>
                            <a:pt x="95" y="295"/>
                          </a:lnTo>
                          <a:lnTo>
                            <a:pt x="46" y="293"/>
                          </a:lnTo>
                          <a:lnTo>
                            <a:pt x="44" y="292"/>
                          </a:lnTo>
                          <a:lnTo>
                            <a:pt x="42" y="291"/>
                          </a:lnTo>
                          <a:lnTo>
                            <a:pt x="40" y="289"/>
                          </a:lnTo>
                          <a:lnTo>
                            <a:pt x="36" y="288"/>
                          </a:lnTo>
                          <a:lnTo>
                            <a:pt x="34" y="286"/>
                          </a:lnTo>
                          <a:lnTo>
                            <a:pt x="31" y="282"/>
                          </a:lnTo>
                          <a:lnTo>
                            <a:pt x="28" y="279"/>
                          </a:lnTo>
                          <a:lnTo>
                            <a:pt x="27" y="277"/>
                          </a:lnTo>
                          <a:lnTo>
                            <a:pt x="24" y="274"/>
                          </a:lnTo>
                          <a:lnTo>
                            <a:pt x="23" y="269"/>
                          </a:lnTo>
                          <a:lnTo>
                            <a:pt x="21" y="267"/>
                          </a:lnTo>
                          <a:lnTo>
                            <a:pt x="19" y="261"/>
                          </a:lnTo>
                          <a:lnTo>
                            <a:pt x="18" y="257"/>
                          </a:lnTo>
                          <a:lnTo>
                            <a:pt x="16" y="253"/>
                          </a:lnTo>
                          <a:lnTo>
                            <a:pt x="14" y="248"/>
                          </a:lnTo>
                          <a:lnTo>
                            <a:pt x="14" y="245"/>
                          </a:lnTo>
                          <a:lnTo>
                            <a:pt x="10" y="239"/>
                          </a:lnTo>
                          <a:lnTo>
                            <a:pt x="8" y="232"/>
                          </a:lnTo>
                          <a:lnTo>
                            <a:pt x="6" y="223"/>
                          </a:lnTo>
                          <a:lnTo>
                            <a:pt x="6" y="214"/>
                          </a:lnTo>
                          <a:lnTo>
                            <a:pt x="5" y="204"/>
                          </a:lnTo>
                          <a:lnTo>
                            <a:pt x="3" y="195"/>
                          </a:lnTo>
                          <a:lnTo>
                            <a:pt x="2" y="184"/>
                          </a:lnTo>
                          <a:lnTo>
                            <a:pt x="0" y="172"/>
                          </a:lnTo>
                          <a:lnTo>
                            <a:pt x="0" y="162"/>
                          </a:lnTo>
                          <a:lnTo>
                            <a:pt x="1" y="147"/>
                          </a:lnTo>
                          <a:lnTo>
                            <a:pt x="1" y="130"/>
                          </a:lnTo>
                          <a:lnTo>
                            <a:pt x="2" y="112"/>
                          </a:lnTo>
                          <a:lnTo>
                            <a:pt x="3" y="100"/>
                          </a:lnTo>
                          <a:lnTo>
                            <a:pt x="5" y="87"/>
                          </a:lnTo>
                          <a:lnTo>
                            <a:pt x="7" y="78"/>
                          </a:lnTo>
                          <a:lnTo>
                            <a:pt x="7" y="69"/>
                          </a:lnTo>
                          <a:lnTo>
                            <a:pt x="10" y="60"/>
                          </a:lnTo>
                          <a:lnTo>
                            <a:pt x="14" y="48"/>
                          </a:lnTo>
                          <a:lnTo>
                            <a:pt x="17" y="39"/>
                          </a:lnTo>
                          <a:lnTo>
                            <a:pt x="19" y="34"/>
                          </a:lnTo>
                          <a:lnTo>
                            <a:pt x="20" y="30"/>
                          </a:lnTo>
                          <a:lnTo>
                            <a:pt x="22" y="25"/>
                          </a:lnTo>
                          <a:lnTo>
                            <a:pt x="23" y="21"/>
                          </a:lnTo>
                          <a:lnTo>
                            <a:pt x="26" y="19"/>
                          </a:lnTo>
                          <a:lnTo>
                            <a:pt x="28" y="16"/>
                          </a:lnTo>
                          <a:lnTo>
                            <a:pt x="30" y="14"/>
                          </a:lnTo>
                          <a:lnTo>
                            <a:pt x="32" y="10"/>
                          </a:lnTo>
                          <a:lnTo>
                            <a:pt x="33" y="9"/>
                          </a:lnTo>
                          <a:lnTo>
                            <a:pt x="35" y="7"/>
                          </a:lnTo>
                          <a:lnTo>
                            <a:pt x="37" y="4"/>
                          </a:lnTo>
                          <a:lnTo>
                            <a:pt x="39" y="2"/>
                          </a:lnTo>
                          <a:lnTo>
                            <a:pt x="41" y="3"/>
                          </a:lnTo>
                          <a:lnTo>
                            <a:pt x="43" y="2"/>
                          </a:lnTo>
                          <a:lnTo>
                            <a:pt x="44" y="1"/>
                          </a:lnTo>
                          <a:lnTo>
                            <a:pt x="46" y="2"/>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86" name="Oval 383"/>
                    <p:cNvSpPr>
                      <a:spLocks noChangeArrowheads="1"/>
                    </p:cNvSpPr>
                    <p:nvPr/>
                  </p:nvSpPr>
                  <p:spPr bwMode="auto">
                    <a:xfrm>
                      <a:off x="2607" y="3336"/>
                      <a:ext cx="98" cy="29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81" name="Group 384"/>
                  <p:cNvGrpSpPr>
                    <a:grpSpLocks/>
                  </p:cNvGrpSpPr>
                  <p:nvPr/>
                </p:nvGrpSpPr>
                <p:grpSpPr bwMode="auto">
                  <a:xfrm>
                    <a:off x="2628" y="3398"/>
                    <a:ext cx="55" cy="171"/>
                    <a:chOff x="2628" y="3398"/>
                    <a:chExt cx="55" cy="171"/>
                  </a:xfrm>
                </p:grpSpPr>
                <p:sp>
                  <p:nvSpPr>
                    <p:cNvPr id="182" name="Oval 385"/>
                    <p:cNvSpPr>
                      <a:spLocks noChangeArrowheads="1"/>
                    </p:cNvSpPr>
                    <p:nvPr/>
                  </p:nvSpPr>
                  <p:spPr bwMode="auto">
                    <a:xfrm>
                      <a:off x="2629" y="3398"/>
                      <a:ext cx="54" cy="171"/>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83" name="Oval 386"/>
                    <p:cNvSpPr>
                      <a:spLocks noChangeArrowheads="1"/>
                    </p:cNvSpPr>
                    <p:nvPr/>
                  </p:nvSpPr>
                  <p:spPr bwMode="auto">
                    <a:xfrm>
                      <a:off x="2628" y="3404"/>
                      <a:ext cx="49" cy="159"/>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84" name="Oval 387"/>
                    <p:cNvSpPr>
                      <a:spLocks noChangeArrowheads="1"/>
                    </p:cNvSpPr>
                    <p:nvPr/>
                  </p:nvSpPr>
                  <p:spPr bwMode="auto">
                    <a:xfrm>
                      <a:off x="2655" y="3472"/>
                      <a:ext cx="2" cy="2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41" name="Group 388"/>
              <p:cNvGrpSpPr>
                <a:grpSpLocks/>
              </p:cNvGrpSpPr>
              <p:nvPr/>
            </p:nvGrpSpPr>
            <p:grpSpPr bwMode="auto">
              <a:xfrm>
                <a:off x="2414" y="3383"/>
                <a:ext cx="155" cy="114"/>
                <a:chOff x="2414" y="3383"/>
                <a:chExt cx="155" cy="114"/>
              </a:xfrm>
            </p:grpSpPr>
            <p:sp>
              <p:nvSpPr>
                <p:cNvPr id="171" name="Oval 389"/>
                <p:cNvSpPr>
                  <a:spLocks noChangeArrowheads="1"/>
                </p:cNvSpPr>
                <p:nvPr/>
              </p:nvSpPr>
              <p:spPr bwMode="auto">
                <a:xfrm>
                  <a:off x="2490" y="3383"/>
                  <a:ext cx="79" cy="113"/>
                </a:xfrm>
                <a:prstGeom prst="ellipse">
                  <a:avLst/>
                </a:prstGeom>
                <a:solidFill>
                  <a:srgbClr val="60606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2" name="Oval 390"/>
                <p:cNvSpPr>
                  <a:spLocks noChangeArrowheads="1"/>
                </p:cNvSpPr>
                <p:nvPr/>
              </p:nvSpPr>
              <p:spPr bwMode="auto">
                <a:xfrm>
                  <a:off x="2476" y="3383"/>
                  <a:ext cx="79" cy="113"/>
                </a:xfrm>
                <a:prstGeom prst="ellipse">
                  <a:avLst/>
                </a:prstGeom>
                <a:solidFill>
                  <a:srgbClr val="60606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3" name="Oval 391"/>
                <p:cNvSpPr>
                  <a:spLocks noChangeArrowheads="1"/>
                </p:cNvSpPr>
                <p:nvPr/>
              </p:nvSpPr>
              <p:spPr bwMode="auto">
                <a:xfrm>
                  <a:off x="2464" y="3384"/>
                  <a:ext cx="78" cy="113"/>
                </a:xfrm>
                <a:prstGeom prst="ellipse">
                  <a:avLst/>
                </a:prstGeom>
                <a:solidFill>
                  <a:srgbClr val="80808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4" name="Oval 392"/>
                <p:cNvSpPr>
                  <a:spLocks noChangeArrowheads="1"/>
                </p:cNvSpPr>
                <p:nvPr/>
              </p:nvSpPr>
              <p:spPr bwMode="auto">
                <a:xfrm>
                  <a:off x="2452" y="3384"/>
                  <a:ext cx="79" cy="113"/>
                </a:xfrm>
                <a:prstGeom prst="ellipse">
                  <a:avLst/>
                </a:prstGeom>
                <a:solidFill>
                  <a:srgbClr val="80808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5" name="Oval 393"/>
                <p:cNvSpPr>
                  <a:spLocks noChangeArrowheads="1"/>
                </p:cNvSpPr>
                <p:nvPr/>
              </p:nvSpPr>
              <p:spPr bwMode="auto">
                <a:xfrm>
                  <a:off x="2438" y="3383"/>
                  <a:ext cx="80" cy="113"/>
                </a:xfrm>
                <a:prstGeom prst="ellipse">
                  <a:avLst/>
                </a:prstGeom>
                <a:solidFill>
                  <a:srgbClr val="80808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6" name="Oval 394"/>
                <p:cNvSpPr>
                  <a:spLocks noChangeArrowheads="1"/>
                </p:cNvSpPr>
                <p:nvPr/>
              </p:nvSpPr>
              <p:spPr bwMode="auto">
                <a:xfrm>
                  <a:off x="2425" y="3383"/>
                  <a:ext cx="80" cy="113"/>
                </a:xfrm>
                <a:prstGeom prst="ellipse">
                  <a:avLst/>
                </a:prstGeom>
                <a:solidFill>
                  <a:srgbClr val="80808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7" name="Oval 395"/>
                <p:cNvSpPr>
                  <a:spLocks noChangeArrowheads="1"/>
                </p:cNvSpPr>
                <p:nvPr/>
              </p:nvSpPr>
              <p:spPr bwMode="auto">
                <a:xfrm>
                  <a:off x="2414" y="3383"/>
                  <a:ext cx="79" cy="113"/>
                </a:xfrm>
                <a:prstGeom prst="ellipse">
                  <a:avLst/>
                </a:prstGeom>
                <a:solidFill>
                  <a:srgbClr val="40404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42" name="Group 396"/>
              <p:cNvGrpSpPr>
                <a:grpSpLocks/>
              </p:cNvGrpSpPr>
              <p:nvPr/>
            </p:nvGrpSpPr>
            <p:grpSpPr bwMode="auto">
              <a:xfrm>
                <a:off x="1941" y="3361"/>
                <a:ext cx="442" cy="397"/>
                <a:chOff x="1941" y="3361"/>
                <a:chExt cx="442" cy="397"/>
              </a:xfrm>
            </p:grpSpPr>
            <p:grpSp>
              <p:nvGrpSpPr>
                <p:cNvPr id="137" name="Group 397"/>
                <p:cNvGrpSpPr>
                  <a:grpSpLocks/>
                </p:cNvGrpSpPr>
                <p:nvPr/>
              </p:nvGrpSpPr>
              <p:grpSpPr bwMode="auto">
                <a:xfrm>
                  <a:off x="2098" y="3361"/>
                  <a:ext cx="285" cy="356"/>
                  <a:chOff x="2098" y="3361"/>
                  <a:chExt cx="285" cy="356"/>
                </a:xfrm>
              </p:grpSpPr>
              <p:grpSp>
                <p:nvGrpSpPr>
                  <p:cNvPr id="155" name="Group 398"/>
                  <p:cNvGrpSpPr>
                    <a:grpSpLocks/>
                  </p:cNvGrpSpPr>
                  <p:nvPr/>
                </p:nvGrpSpPr>
                <p:grpSpPr bwMode="auto">
                  <a:xfrm>
                    <a:off x="2098" y="3362"/>
                    <a:ext cx="201" cy="348"/>
                    <a:chOff x="2098" y="3362"/>
                    <a:chExt cx="201" cy="348"/>
                  </a:xfrm>
                </p:grpSpPr>
                <p:grpSp>
                  <p:nvGrpSpPr>
                    <p:cNvPr id="164" name="Group 399"/>
                    <p:cNvGrpSpPr>
                      <a:grpSpLocks/>
                    </p:cNvGrpSpPr>
                    <p:nvPr/>
                  </p:nvGrpSpPr>
                  <p:grpSpPr bwMode="auto">
                    <a:xfrm>
                      <a:off x="2098" y="3362"/>
                      <a:ext cx="201" cy="348"/>
                      <a:chOff x="2098" y="3362"/>
                      <a:chExt cx="201" cy="348"/>
                    </a:xfrm>
                  </p:grpSpPr>
                  <p:sp>
                    <p:nvSpPr>
                      <p:cNvPr id="169" name="Freeform 400"/>
                      <p:cNvSpPr>
                        <a:spLocks/>
                      </p:cNvSpPr>
                      <p:nvPr/>
                    </p:nvSpPr>
                    <p:spPr bwMode="auto">
                      <a:xfrm>
                        <a:off x="2098" y="3363"/>
                        <a:ext cx="135" cy="347"/>
                      </a:xfrm>
                      <a:custGeom>
                        <a:avLst/>
                        <a:gdLst>
                          <a:gd name="T0" fmla="*/ 64 w 135"/>
                          <a:gd name="T1" fmla="*/ 0 h 347"/>
                          <a:gd name="T2" fmla="*/ 134 w 135"/>
                          <a:gd name="T3" fmla="*/ 0 h 347"/>
                          <a:gd name="T4" fmla="*/ 132 w 135"/>
                          <a:gd name="T5" fmla="*/ 346 h 347"/>
                          <a:gd name="T6" fmla="*/ 64 w 135"/>
                          <a:gd name="T7" fmla="*/ 343 h 347"/>
                          <a:gd name="T8" fmla="*/ 62 w 135"/>
                          <a:gd name="T9" fmla="*/ 343 h 347"/>
                          <a:gd name="T10" fmla="*/ 60 w 135"/>
                          <a:gd name="T11" fmla="*/ 342 h 347"/>
                          <a:gd name="T12" fmla="*/ 55 w 135"/>
                          <a:gd name="T13" fmla="*/ 341 h 347"/>
                          <a:gd name="T14" fmla="*/ 52 w 135"/>
                          <a:gd name="T15" fmla="*/ 338 h 347"/>
                          <a:gd name="T16" fmla="*/ 48 w 135"/>
                          <a:gd name="T17" fmla="*/ 334 h 347"/>
                          <a:gd name="T18" fmla="*/ 43 w 135"/>
                          <a:gd name="T19" fmla="*/ 330 h 347"/>
                          <a:gd name="T20" fmla="*/ 41 w 135"/>
                          <a:gd name="T21" fmla="*/ 327 h 347"/>
                          <a:gd name="T22" fmla="*/ 37 w 135"/>
                          <a:gd name="T23" fmla="*/ 323 h 347"/>
                          <a:gd name="T24" fmla="*/ 35 w 135"/>
                          <a:gd name="T25" fmla="*/ 320 h 347"/>
                          <a:gd name="T26" fmla="*/ 31 w 135"/>
                          <a:gd name="T27" fmla="*/ 316 h 347"/>
                          <a:gd name="T28" fmla="*/ 28 w 135"/>
                          <a:gd name="T29" fmla="*/ 313 h 347"/>
                          <a:gd name="T30" fmla="*/ 26 w 135"/>
                          <a:gd name="T31" fmla="*/ 306 h 347"/>
                          <a:gd name="T32" fmla="*/ 24 w 135"/>
                          <a:gd name="T33" fmla="*/ 300 h 347"/>
                          <a:gd name="T34" fmla="*/ 22 w 135"/>
                          <a:gd name="T35" fmla="*/ 295 h 347"/>
                          <a:gd name="T36" fmla="*/ 20 w 135"/>
                          <a:gd name="T37" fmla="*/ 291 h 347"/>
                          <a:gd name="T38" fmla="*/ 20 w 135"/>
                          <a:gd name="T39" fmla="*/ 287 h 347"/>
                          <a:gd name="T40" fmla="*/ 16 w 135"/>
                          <a:gd name="T41" fmla="*/ 280 h 347"/>
                          <a:gd name="T42" fmla="*/ 14 w 135"/>
                          <a:gd name="T43" fmla="*/ 271 h 347"/>
                          <a:gd name="T44" fmla="*/ 10 w 135"/>
                          <a:gd name="T45" fmla="*/ 262 h 347"/>
                          <a:gd name="T46" fmla="*/ 8 w 135"/>
                          <a:gd name="T47" fmla="*/ 252 h 347"/>
                          <a:gd name="T48" fmla="*/ 8 w 135"/>
                          <a:gd name="T49" fmla="*/ 239 h 347"/>
                          <a:gd name="T50" fmla="*/ 6 w 135"/>
                          <a:gd name="T51" fmla="*/ 227 h 347"/>
                          <a:gd name="T52" fmla="*/ 4 w 135"/>
                          <a:gd name="T53" fmla="*/ 215 h 347"/>
                          <a:gd name="T54" fmla="*/ 2 w 135"/>
                          <a:gd name="T55" fmla="*/ 201 h 347"/>
                          <a:gd name="T56" fmla="*/ 0 w 135"/>
                          <a:gd name="T57" fmla="*/ 188 h 347"/>
                          <a:gd name="T58" fmla="*/ 2 w 135"/>
                          <a:gd name="T59" fmla="*/ 171 h 347"/>
                          <a:gd name="T60" fmla="*/ 3 w 135"/>
                          <a:gd name="T61" fmla="*/ 149 h 347"/>
                          <a:gd name="T62" fmla="*/ 4 w 135"/>
                          <a:gd name="T63" fmla="*/ 129 h 347"/>
                          <a:gd name="T64" fmla="*/ 6 w 135"/>
                          <a:gd name="T65" fmla="*/ 115 h 347"/>
                          <a:gd name="T66" fmla="*/ 8 w 135"/>
                          <a:gd name="T67" fmla="*/ 101 h 347"/>
                          <a:gd name="T68" fmla="*/ 9 w 135"/>
                          <a:gd name="T69" fmla="*/ 88 h 347"/>
                          <a:gd name="T70" fmla="*/ 10 w 135"/>
                          <a:gd name="T71" fmla="*/ 80 h 347"/>
                          <a:gd name="T72" fmla="*/ 15 w 135"/>
                          <a:gd name="T73" fmla="*/ 66 h 347"/>
                          <a:gd name="T74" fmla="*/ 20 w 135"/>
                          <a:gd name="T75" fmla="*/ 54 h 347"/>
                          <a:gd name="T76" fmla="*/ 25 w 135"/>
                          <a:gd name="T77" fmla="*/ 43 h 347"/>
                          <a:gd name="T78" fmla="*/ 27 w 135"/>
                          <a:gd name="T79" fmla="*/ 38 h 347"/>
                          <a:gd name="T80" fmla="*/ 28 w 135"/>
                          <a:gd name="T81" fmla="*/ 32 h 347"/>
                          <a:gd name="T82" fmla="*/ 30 w 135"/>
                          <a:gd name="T83" fmla="*/ 27 h 347"/>
                          <a:gd name="T84" fmla="*/ 32 w 135"/>
                          <a:gd name="T85" fmla="*/ 23 h 347"/>
                          <a:gd name="T86" fmla="*/ 33 w 135"/>
                          <a:gd name="T87" fmla="*/ 21 h 347"/>
                          <a:gd name="T88" fmla="*/ 37 w 135"/>
                          <a:gd name="T89" fmla="*/ 17 h 347"/>
                          <a:gd name="T90" fmla="*/ 41 w 135"/>
                          <a:gd name="T91" fmla="*/ 16 h 347"/>
                          <a:gd name="T92" fmla="*/ 43 w 135"/>
                          <a:gd name="T93" fmla="*/ 11 h 347"/>
                          <a:gd name="T94" fmla="*/ 46 w 135"/>
                          <a:gd name="T95" fmla="*/ 10 h 347"/>
                          <a:gd name="T96" fmla="*/ 48 w 135"/>
                          <a:gd name="T97" fmla="*/ 7 h 347"/>
                          <a:gd name="T98" fmla="*/ 51 w 135"/>
                          <a:gd name="T99" fmla="*/ 6 h 347"/>
                          <a:gd name="T100" fmla="*/ 53 w 135"/>
                          <a:gd name="T101" fmla="*/ 4 h 347"/>
                          <a:gd name="T102" fmla="*/ 56 w 135"/>
                          <a:gd name="T103" fmla="*/ 1 h 347"/>
                          <a:gd name="T104" fmla="*/ 60 w 135"/>
                          <a:gd name="T105" fmla="*/ 0 h 347"/>
                          <a:gd name="T106" fmla="*/ 62 w 135"/>
                          <a:gd name="T107" fmla="*/ 0 h 347"/>
                          <a:gd name="T108" fmla="*/ 64 w 135"/>
                          <a:gd name="T109" fmla="*/ 0 h 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5"/>
                          <a:gd name="T166" fmla="*/ 0 h 347"/>
                          <a:gd name="T167" fmla="*/ 135 w 135"/>
                          <a:gd name="T168" fmla="*/ 347 h 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5" h="347">
                            <a:moveTo>
                              <a:pt x="64" y="0"/>
                            </a:moveTo>
                            <a:lnTo>
                              <a:pt x="134" y="0"/>
                            </a:lnTo>
                            <a:lnTo>
                              <a:pt x="132" y="346"/>
                            </a:lnTo>
                            <a:lnTo>
                              <a:pt x="64" y="343"/>
                            </a:lnTo>
                            <a:lnTo>
                              <a:pt x="62" y="343"/>
                            </a:lnTo>
                            <a:lnTo>
                              <a:pt x="60" y="342"/>
                            </a:lnTo>
                            <a:lnTo>
                              <a:pt x="55" y="341"/>
                            </a:lnTo>
                            <a:lnTo>
                              <a:pt x="52" y="338"/>
                            </a:lnTo>
                            <a:lnTo>
                              <a:pt x="48" y="334"/>
                            </a:lnTo>
                            <a:lnTo>
                              <a:pt x="43" y="330"/>
                            </a:lnTo>
                            <a:lnTo>
                              <a:pt x="41" y="327"/>
                            </a:lnTo>
                            <a:lnTo>
                              <a:pt x="37" y="323"/>
                            </a:lnTo>
                            <a:lnTo>
                              <a:pt x="35" y="320"/>
                            </a:lnTo>
                            <a:lnTo>
                              <a:pt x="31" y="316"/>
                            </a:lnTo>
                            <a:lnTo>
                              <a:pt x="28" y="313"/>
                            </a:lnTo>
                            <a:lnTo>
                              <a:pt x="26" y="306"/>
                            </a:lnTo>
                            <a:lnTo>
                              <a:pt x="24" y="300"/>
                            </a:lnTo>
                            <a:lnTo>
                              <a:pt x="22" y="295"/>
                            </a:lnTo>
                            <a:lnTo>
                              <a:pt x="20" y="291"/>
                            </a:lnTo>
                            <a:lnTo>
                              <a:pt x="20" y="287"/>
                            </a:lnTo>
                            <a:lnTo>
                              <a:pt x="16" y="280"/>
                            </a:lnTo>
                            <a:lnTo>
                              <a:pt x="14" y="271"/>
                            </a:lnTo>
                            <a:lnTo>
                              <a:pt x="10" y="262"/>
                            </a:lnTo>
                            <a:lnTo>
                              <a:pt x="8" y="252"/>
                            </a:lnTo>
                            <a:lnTo>
                              <a:pt x="8" y="239"/>
                            </a:lnTo>
                            <a:lnTo>
                              <a:pt x="6" y="227"/>
                            </a:lnTo>
                            <a:lnTo>
                              <a:pt x="4" y="215"/>
                            </a:lnTo>
                            <a:lnTo>
                              <a:pt x="2" y="201"/>
                            </a:lnTo>
                            <a:lnTo>
                              <a:pt x="0" y="188"/>
                            </a:lnTo>
                            <a:lnTo>
                              <a:pt x="2" y="171"/>
                            </a:lnTo>
                            <a:lnTo>
                              <a:pt x="3" y="149"/>
                            </a:lnTo>
                            <a:lnTo>
                              <a:pt x="4" y="129"/>
                            </a:lnTo>
                            <a:lnTo>
                              <a:pt x="6" y="115"/>
                            </a:lnTo>
                            <a:lnTo>
                              <a:pt x="8" y="101"/>
                            </a:lnTo>
                            <a:lnTo>
                              <a:pt x="9" y="88"/>
                            </a:lnTo>
                            <a:lnTo>
                              <a:pt x="10" y="80"/>
                            </a:lnTo>
                            <a:lnTo>
                              <a:pt x="15" y="66"/>
                            </a:lnTo>
                            <a:lnTo>
                              <a:pt x="20" y="54"/>
                            </a:lnTo>
                            <a:lnTo>
                              <a:pt x="25" y="43"/>
                            </a:lnTo>
                            <a:lnTo>
                              <a:pt x="27" y="38"/>
                            </a:lnTo>
                            <a:lnTo>
                              <a:pt x="28" y="32"/>
                            </a:lnTo>
                            <a:lnTo>
                              <a:pt x="30" y="27"/>
                            </a:lnTo>
                            <a:lnTo>
                              <a:pt x="32" y="23"/>
                            </a:lnTo>
                            <a:lnTo>
                              <a:pt x="33" y="21"/>
                            </a:lnTo>
                            <a:lnTo>
                              <a:pt x="37" y="17"/>
                            </a:lnTo>
                            <a:lnTo>
                              <a:pt x="41" y="16"/>
                            </a:lnTo>
                            <a:lnTo>
                              <a:pt x="43" y="11"/>
                            </a:lnTo>
                            <a:lnTo>
                              <a:pt x="46" y="10"/>
                            </a:lnTo>
                            <a:lnTo>
                              <a:pt x="48" y="7"/>
                            </a:lnTo>
                            <a:lnTo>
                              <a:pt x="51" y="6"/>
                            </a:lnTo>
                            <a:lnTo>
                              <a:pt x="53" y="4"/>
                            </a:lnTo>
                            <a:lnTo>
                              <a:pt x="56" y="1"/>
                            </a:lnTo>
                            <a:lnTo>
                              <a:pt x="60" y="0"/>
                            </a:lnTo>
                            <a:lnTo>
                              <a:pt x="62" y="0"/>
                            </a:lnTo>
                            <a:lnTo>
                              <a:pt x="64"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70" name="Oval 401"/>
                      <p:cNvSpPr>
                        <a:spLocks noChangeArrowheads="1"/>
                      </p:cNvSpPr>
                      <p:nvPr/>
                    </p:nvSpPr>
                    <p:spPr bwMode="auto">
                      <a:xfrm>
                        <a:off x="2165" y="3362"/>
                        <a:ext cx="134" cy="34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65" name="Group 402"/>
                    <p:cNvGrpSpPr>
                      <a:grpSpLocks/>
                    </p:cNvGrpSpPr>
                    <p:nvPr/>
                  </p:nvGrpSpPr>
                  <p:grpSpPr bwMode="auto">
                    <a:xfrm>
                      <a:off x="2194" y="3435"/>
                      <a:ext cx="75" cy="201"/>
                      <a:chOff x="2194" y="3435"/>
                      <a:chExt cx="75" cy="201"/>
                    </a:xfrm>
                  </p:grpSpPr>
                  <p:sp>
                    <p:nvSpPr>
                      <p:cNvPr id="166" name="Oval 403"/>
                      <p:cNvSpPr>
                        <a:spLocks noChangeArrowheads="1"/>
                      </p:cNvSpPr>
                      <p:nvPr/>
                    </p:nvSpPr>
                    <p:spPr bwMode="auto">
                      <a:xfrm>
                        <a:off x="2194" y="3435"/>
                        <a:ext cx="75" cy="201"/>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67" name="Oval 404"/>
                      <p:cNvSpPr>
                        <a:spLocks noChangeArrowheads="1"/>
                      </p:cNvSpPr>
                      <p:nvPr/>
                    </p:nvSpPr>
                    <p:spPr bwMode="auto">
                      <a:xfrm>
                        <a:off x="2196" y="3442"/>
                        <a:ext cx="68" cy="18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68" name="Oval 405"/>
                      <p:cNvSpPr>
                        <a:spLocks noChangeArrowheads="1"/>
                      </p:cNvSpPr>
                      <p:nvPr/>
                    </p:nvSpPr>
                    <p:spPr bwMode="auto">
                      <a:xfrm>
                        <a:off x="2229" y="3521"/>
                        <a:ext cx="6" cy="2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156" name="Group 406"/>
                  <p:cNvGrpSpPr>
                    <a:grpSpLocks/>
                  </p:cNvGrpSpPr>
                  <p:nvPr/>
                </p:nvGrpSpPr>
                <p:grpSpPr bwMode="auto">
                  <a:xfrm>
                    <a:off x="2181" y="3361"/>
                    <a:ext cx="202" cy="356"/>
                    <a:chOff x="2181" y="3361"/>
                    <a:chExt cx="202" cy="356"/>
                  </a:xfrm>
                </p:grpSpPr>
                <p:grpSp>
                  <p:nvGrpSpPr>
                    <p:cNvPr id="157" name="Group 407"/>
                    <p:cNvGrpSpPr>
                      <a:grpSpLocks/>
                    </p:cNvGrpSpPr>
                    <p:nvPr/>
                  </p:nvGrpSpPr>
                  <p:grpSpPr bwMode="auto">
                    <a:xfrm>
                      <a:off x="2181" y="3361"/>
                      <a:ext cx="202" cy="356"/>
                      <a:chOff x="2181" y="3361"/>
                      <a:chExt cx="202" cy="356"/>
                    </a:xfrm>
                  </p:grpSpPr>
                  <p:sp>
                    <p:nvSpPr>
                      <p:cNvPr id="162" name="Freeform 408"/>
                      <p:cNvSpPr>
                        <a:spLocks/>
                      </p:cNvSpPr>
                      <p:nvPr/>
                    </p:nvSpPr>
                    <p:spPr bwMode="auto">
                      <a:xfrm>
                        <a:off x="2181" y="3362"/>
                        <a:ext cx="134" cy="355"/>
                      </a:xfrm>
                      <a:custGeom>
                        <a:avLst/>
                        <a:gdLst>
                          <a:gd name="T0" fmla="*/ 63 w 134"/>
                          <a:gd name="T1" fmla="*/ 0 h 355"/>
                          <a:gd name="T2" fmla="*/ 133 w 134"/>
                          <a:gd name="T3" fmla="*/ 1 h 355"/>
                          <a:gd name="T4" fmla="*/ 133 w 134"/>
                          <a:gd name="T5" fmla="*/ 354 h 355"/>
                          <a:gd name="T6" fmla="*/ 63 w 134"/>
                          <a:gd name="T7" fmla="*/ 351 h 355"/>
                          <a:gd name="T8" fmla="*/ 61 w 134"/>
                          <a:gd name="T9" fmla="*/ 350 h 355"/>
                          <a:gd name="T10" fmla="*/ 59 w 134"/>
                          <a:gd name="T11" fmla="*/ 349 h 355"/>
                          <a:gd name="T12" fmla="*/ 55 w 134"/>
                          <a:gd name="T13" fmla="*/ 349 h 355"/>
                          <a:gd name="T14" fmla="*/ 52 w 134"/>
                          <a:gd name="T15" fmla="*/ 347 h 355"/>
                          <a:gd name="T16" fmla="*/ 49 w 134"/>
                          <a:gd name="T17" fmla="*/ 343 h 355"/>
                          <a:gd name="T18" fmla="*/ 44 w 134"/>
                          <a:gd name="T19" fmla="*/ 340 h 355"/>
                          <a:gd name="T20" fmla="*/ 41 w 134"/>
                          <a:gd name="T21" fmla="*/ 337 h 355"/>
                          <a:gd name="T22" fmla="*/ 38 w 134"/>
                          <a:gd name="T23" fmla="*/ 333 h 355"/>
                          <a:gd name="T24" fmla="*/ 35 w 134"/>
                          <a:gd name="T25" fmla="*/ 328 h 355"/>
                          <a:gd name="T26" fmla="*/ 32 w 134"/>
                          <a:gd name="T27" fmla="*/ 325 h 355"/>
                          <a:gd name="T28" fmla="*/ 31 w 134"/>
                          <a:gd name="T29" fmla="*/ 321 h 355"/>
                          <a:gd name="T30" fmla="*/ 26 w 134"/>
                          <a:gd name="T31" fmla="*/ 316 h 355"/>
                          <a:gd name="T32" fmla="*/ 25 w 134"/>
                          <a:gd name="T33" fmla="*/ 309 h 355"/>
                          <a:gd name="T34" fmla="*/ 23 w 134"/>
                          <a:gd name="T35" fmla="*/ 302 h 355"/>
                          <a:gd name="T36" fmla="*/ 21 w 134"/>
                          <a:gd name="T37" fmla="*/ 298 h 355"/>
                          <a:gd name="T38" fmla="*/ 19 w 134"/>
                          <a:gd name="T39" fmla="*/ 294 h 355"/>
                          <a:gd name="T40" fmla="*/ 17 w 134"/>
                          <a:gd name="T41" fmla="*/ 287 h 355"/>
                          <a:gd name="T42" fmla="*/ 13 w 134"/>
                          <a:gd name="T43" fmla="*/ 277 h 355"/>
                          <a:gd name="T44" fmla="*/ 11 w 134"/>
                          <a:gd name="T45" fmla="*/ 268 h 355"/>
                          <a:gd name="T46" fmla="*/ 9 w 134"/>
                          <a:gd name="T47" fmla="*/ 257 h 355"/>
                          <a:gd name="T48" fmla="*/ 6 w 134"/>
                          <a:gd name="T49" fmla="*/ 245 h 355"/>
                          <a:gd name="T50" fmla="*/ 6 w 134"/>
                          <a:gd name="T51" fmla="*/ 234 h 355"/>
                          <a:gd name="T52" fmla="*/ 5 w 134"/>
                          <a:gd name="T53" fmla="*/ 221 h 355"/>
                          <a:gd name="T54" fmla="*/ 2 w 134"/>
                          <a:gd name="T55" fmla="*/ 206 h 355"/>
                          <a:gd name="T56" fmla="*/ 0 w 134"/>
                          <a:gd name="T57" fmla="*/ 193 h 355"/>
                          <a:gd name="T58" fmla="*/ 1 w 134"/>
                          <a:gd name="T59" fmla="*/ 175 h 355"/>
                          <a:gd name="T60" fmla="*/ 2 w 134"/>
                          <a:gd name="T61" fmla="*/ 154 h 355"/>
                          <a:gd name="T62" fmla="*/ 4 w 134"/>
                          <a:gd name="T63" fmla="*/ 132 h 355"/>
                          <a:gd name="T64" fmla="*/ 7 w 134"/>
                          <a:gd name="T65" fmla="*/ 117 h 355"/>
                          <a:gd name="T66" fmla="*/ 8 w 134"/>
                          <a:gd name="T67" fmla="*/ 103 h 355"/>
                          <a:gd name="T68" fmla="*/ 9 w 134"/>
                          <a:gd name="T69" fmla="*/ 91 h 355"/>
                          <a:gd name="T70" fmla="*/ 11 w 134"/>
                          <a:gd name="T71" fmla="*/ 82 h 355"/>
                          <a:gd name="T72" fmla="*/ 14 w 134"/>
                          <a:gd name="T73" fmla="*/ 69 h 355"/>
                          <a:gd name="T74" fmla="*/ 20 w 134"/>
                          <a:gd name="T75" fmla="*/ 56 h 355"/>
                          <a:gd name="T76" fmla="*/ 24 w 134"/>
                          <a:gd name="T77" fmla="*/ 46 h 355"/>
                          <a:gd name="T78" fmla="*/ 27 w 134"/>
                          <a:gd name="T79" fmla="*/ 40 h 355"/>
                          <a:gd name="T80" fmla="*/ 29 w 134"/>
                          <a:gd name="T81" fmla="*/ 33 h 355"/>
                          <a:gd name="T82" fmla="*/ 31 w 134"/>
                          <a:gd name="T83" fmla="*/ 29 h 355"/>
                          <a:gd name="T84" fmla="*/ 32 w 134"/>
                          <a:gd name="T85" fmla="*/ 26 h 355"/>
                          <a:gd name="T86" fmla="*/ 36 w 134"/>
                          <a:gd name="T87" fmla="*/ 23 h 355"/>
                          <a:gd name="T88" fmla="*/ 37 w 134"/>
                          <a:gd name="T89" fmla="*/ 20 h 355"/>
                          <a:gd name="T90" fmla="*/ 41 w 134"/>
                          <a:gd name="T91" fmla="*/ 17 h 355"/>
                          <a:gd name="T92" fmla="*/ 42 w 134"/>
                          <a:gd name="T93" fmla="*/ 13 h 355"/>
                          <a:gd name="T94" fmla="*/ 45 w 134"/>
                          <a:gd name="T95" fmla="*/ 10 h 355"/>
                          <a:gd name="T96" fmla="*/ 49 w 134"/>
                          <a:gd name="T97" fmla="*/ 8 h 355"/>
                          <a:gd name="T98" fmla="*/ 50 w 134"/>
                          <a:gd name="T99" fmla="*/ 6 h 355"/>
                          <a:gd name="T100" fmla="*/ 53 w 134"/>
                          <a:gd name="T101" fmla="*/ 4 h 355"/>
                          <a:gd name="T102" fmla="*/ 56 w 134"/>
                          <a:gd name="T103" fmla="*/ 3 h 355"/>
                          <a:gd name="T104" fmla="*/ 59 w 134"/>
                          <a:gd name="T105" fmla="*/ 1 h 355"/>
                          <a:gd name="T106" fmla="*/ 61 w 134"/>
                          <a:gd name="T107" fmla="*/ 0 h 355"/>
                          <a:gd name="T108" fmla="*/ 63 w 134"/>
                          <a:gd name="T109" fmla="*/ 0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
                          <a:gd name="T166" fmla="*/ 0 h 355"/>
                          <a:gd name="T167" fmla="*/ 134 w 134"/>
                          <a:gd name="T168" fmla="*/ 355 h 3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 h="355">
                            <a:moveTo>
                              <a:pt x="63" y="0"/>
                            </a:moveTo>
                            <a:lnTo>
                              <a:pt x="133" y="1"/>
                            </a:lnTo>
                            <a:lnTo>
                              <a:pt x="133" y="354"/>
                            </a:lnTo>
                            <a:lnTo>
                              <a:pt x="63" y="351"/>
                            </a:lnTo>
                            <a:lnTo>
                              <a:pt x="61" y="350"/>
                            </a:lnTo>
                            <a:lnTo>
                              <a:pt x="59" y="349"/>
                            </a:lnTo>
                            <a:lnTo>
                              <a:pt x="55" y="349"/>
                            </a:lnTo>
                            <a:lnTo>
                              <a:pt x="52" y="347"/>
                            </a:lnTo>
                            <a:lnTo>
                              <a:pt x="49" y="343"/>
                            </a:lnTo>
                            <a:lnTo>
                              <a:pt x="44" y="340"/>
                            </a:lnTo>
                            <a:lnTo>
                              <a:pt x="41" y="337"/>
                            </a:lnTo>
                            <a:lnTo>
                              <a:pt x="38" y="333"/>
                            </a:lnTo>
                            <a:lnTo>
                              <a:pt x="35" y="328"/>
                            </a:lnTo>
                            <a:lnTo>
                              <a:pt x="32" y="325"/>
                            </a:lnTo>
                            <a:lnTo>
                              <a:pt x="31" y="321"/>
                            </a:lnTo>
                            <a:lnTo>
                              <a:pt x="26" y="316"/>
                            </a:lnTo>
                            <a:lnTo>
                              <a:pt x="25" y="309"/>
                            </a:lnTo>
                            <a:lnTo>
                              <a:pt x="23" y="302"/>
                            </a:lnTo>
                            <a:lnTo>
                              <a:pt x="21" y="298"/>
                            </a:lnTo>
                            <a:lnTo>
                              <a:pt x="19" y="294"/>
                            </a:lnTo>
                            <a:lnTo>
                              <a:pt x="17" y="287"/>
                            </a:lnTo>
                            <a:lnTo>
                              <a:pt x="13" y="277"/>
                            </a:lnTo>
                            <a:lnTo>
                              <a:pt x="11" y="268"/>
                            </a:lnTo>
                            <a:lnTo>
                              <a:pt x="9" y="257"/>
                            </a:lnTo>
                            <a:lnTo>
                              <a:pt x="6" y="245"/>
                            </a:lnTo>
                            <a:lnTo>
                              <a:pt x="6" y="234"/>
                            </a:lnTo>
                            <a:lnTo>
                              <a:pt x="5" y="221"/>
                            </a:lnTo>
                            <a:lnTo>
                              <a:pt x="2" y="206"/>
                            </a:lnTo>
                            <a:lnTo>
                              <a:pt x="0" y="193"/>
                            </a:lnTo>
                            <a:lnTo>
                              <a:pt x="1" y="175"/>
                            </a:lnTo>
                            <a:lnTo>
                              <a:pt x="2" y="154"/>
                            </a:lnTo>
                            <a:lnTo>
                              <a:pt x="4" y="132"/>
                            </a:lnTo>
                            <a:lnTo>
                              <a:pt x="7" y="117"/>
                            </a:lnTo>
                            <a:lnTo>
                              <a:pt x="8" y="103"/>
                            </a:lnTo>
                            <a:lnTo>
                              <a:pt x="9" y="91"/>
                            </a:lnTo>
                            <a:lnTo>
                              <a:pt x="11" y="82"/>
                            </a:lnTo>
                            <a:lnTo>
                              <a:pt x="14" y="69"/>
                            </a:lnTo>
                            <a:lnTo>
                              <a:pt x="20" y="56"/>
                            </a:lnTo>
                            <a:lnTo>
                              <a:pt x="24" y="46"/>
                            </a:lnTo>
                            <a:lnTo>
                              <a:pt x="27" y="40"/>
                            </a:lnTo>
                            <a:lnTo>
                              <a:pt x="29" y="33"/>
                            </a:lnTo>
                            <a:lnTo>
                              <a:pt x="31" y="29"/>
                            </a:lnTo>
                            <a:lnTo>
                              <a:pt x="32" y="26"/>
                            </a:lnTo>
                            <a:lnTo>
                              <a:pt x="36" y="23"/>
                            </a:lnTo>
                            <a:lnTo>
                              <a:pt x="37" y="20"/>
                            </a:lnTo>
                            <a:lnTo>
                              <a:pt x="41" y="17"/>
                            </a:lnTo>
                            <a:lnTo>
                              <a:pt x="42" y="13"/>
                            </a:lnTo>
                            <a:lnTo>
                              <a:pt x="45" y="10"/>
                            </a:lnTo>
                            <a:lnTo>
                              <a:pt x="49" y="8"/>
                            </a:lnTo>
                            <a:lnTo>
                              <a:pt x="50" y="6"/>
                            </a:lnTo>
                            <a:lnTo>
                              <a:pt x="53" y="4"/>
                            </a:lnTo>
                            <a:lnTo>
                              <a:pt x="56" y="3"/>
                            </a:lnTo>
                            <a:lnTo>
                              <a:pt x="59" y="1"/>
                            </a:lnTo>
                            <a:lnTo>
                              <a:pt x="61" y="0"/>
                            </a:lnTo>
                            <a:lnTo>
                              <a:pt x="63"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63" name="Oval 409"/>
                      <p:cNvSpPr>
                        <a:spLocks noChangeArrowheads="1"/>
                      </p:cNvSpPr>
                      <p:nvPr/>
                    </p:nvSpPr>
                    <p:spPr bwMode="auto">
                      <a:xfrm>
                        <a:off x="2249" y="3361"/>
                        <a:ext cx="134" cy="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58" name="Group 410"/>
                    <p:cNvGrpSpPr>
                      <a:grpSpLocks/>
                    </p:cNvGrpSpPr>
                    <p:nvPr/>
                  </p:nvGrpSpPr>
                  <p:grpSpPr bwMode="auto">
                    <a:xfrm>
                      <a:off x="2278" y="3436"/>
                      <a:ext cx="75" cy="205"/>
                      <a:chOff x="2278" y="3436"/>
                      <a:chExt cx="75" cy="205"/>
                    </a:xfrm>
                  </p:grpSpPr>
                  <p:sp>
                    <p:nvSpPr>
                      <p:cNvPr id="159" name="Oval 411"/>
                      <p:cNvSpPr>
                        <a:spLocks noChangeArrowheads="1"/>
                      </p:cNvSpPr>
                      <p:nvPr/>
                    </p:nvSpPr>
                    <p:spPr bwMode="auto">
                      <a:xfrm>
                        <a:off x="2278" y="3436"/>
                        <a:ext cx="75" cy="205"/>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60" name="Oval 412"/>
                      <p:cNvSpPr>
                        <a:spLocks noChangeArrowheads="1"/>
                      </p:cNvSpPr>
                      <p:nvPr/>
                    </p:nvSpPr>
                    <p:spPr bwMode="auto">
                      <a:xfrm>
                        <a:off x="2279" y="3443"/>
                        <a:ext cx="70" cy="191"/>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61" name="Oval 413"/>
                      <p:cNvSpPr>
                        <a:spLocks noChangeArrowheads="1"/>
                      </p:cNvSpPr>
                      <p:nvPr/>
                    </p:nvSpPr>
                    <p:spPr bwMode="auto">
                      <a:xfrm>
                        <a:off x="2313" y="3524"/>
                        <a:ext cx="5" cy="2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138" name="Group 414"/>
                <p:cNvGrpSpPr>
                  <a:grpSpLocks/>
                </p:cNvGrpSpPr>
                <p:nvPr/>
              </p:nvGrpSpPr>
              <p:grpSpPr bwMode="auto">
                <a:xfrm>
                  <a:off x="1941" y="3369"/>
                  <a:ext cx="309" cy="389"/>
                  <a:chOff x="1941" y="3369"/>
                  <a:chExt cx="309" cy="389"/>
                </a:xfrm>
              </p:grpSpPr>
              <p:grpSp>
                <p:nvGrpSpPr>
                  <p:cNvPr id="139" name="Group 415"/>
                  <p:cNvGrpSpPr>
                    <a:grpSpLocks/>
                  </p:cNvGrpSpPr>
                  <p:nvPr/>
                </p:nvGrpSpPr>
                <p:grpSpPr bwMode="auto">
                  <a:xfrm>
                    <a:off x="1941" y="3370"/>
                    <a:ext cx="219" cy="379"/>
                    <a:chOff x="1941" y="3370"/>
                    <a:chExt cx="219" cy="379"/>
                  </a:xfrm>
                </p:grpSpPr>
                <p:grpSp>
                  <p:nvGrpSpPr>
                    <p:cNvPr id="148" name="Group 416"/>
                    <p:cNvGrpSpPr>
                      <a:grpSpLocks/>
                    </p:cNvGrpSpPr>
                    <p:nvPr/>
                  </p:nvGrpSpPr>
                  <p:grpSpPr bwMode="auto">
                    <a:xfrm>
                      <a:off x="1941" y="3370"/>
                      <a:ext cx="219" cy="379"/>
                      <a:chOff x="1941" y="3370"/>
                      <a:chExt cx="219" cy="379"/>
                    </a:xfrm>
                  </p:grpSpPr>
                  <p:sp>
                    <p:nvSpPr>
                      <p:cNvPr id="153" name="Freeform 417"/>
                      <p:cNvSpPr>
                        <a:spLocks/>
                      </p:cNvSpPr>
                      <p:nvPr/>
                    </p:nvSpPr>
                    <p:spPr bwMode="auto">
                      <a:xfrm>
                        <a:off x="1941" y="3370"/>
                        <a:ext cx="146" cy="379"/>
                      </a:xfrm>
                      <a:custGeom>
                        <a:avLst/>
                        <a:gdLst>
                          <a:gd name="T0" fmla="*/ 68 w 146"/>
                          <a:gd name="T1" fmla="*/ 1 h 379"/>
                          <a:gd name="T2" fmla="*/ 145 w 146"/>
                          <a:gd name="T3" fmla="*/ 2 h 379"/>
                          <a:gd name="T4" fmla="*/ 145 w 146"/>
                          <a:gd name="T5" fmla="*/ 378 h 379"/>
                          <a:gd name="T6" fmla="*/ 68 w 146"/>
                          <a:gd name="T7" fmla="*/ 376 h 379"/>
                          <a:gd name="T8" fmla="*/ 65 w 146"/>
                          <a:gd name="T9" fmla="*/ 375 h 379"/>
                          <a:gd name="T10" fmla="*/ 64 w 146"/>
                          <a:gd name="T11" fmla="*/ 374 h 379"/>
                          <a:gd name="T12" fmla="*/ 60 w 146"/>
                          <a:gd name="T13" fmla="*/ 372 h 379"/>
                          <a:gd name="T14" fmla="*/ 55 w 146"/>
                          <a:gd name="T15" fmla="*/ 371 h 379"/>
                          <a:gd name="T16" fmla="*/ 51 w 146"/>
                          <a:gd name="T17" fmla="*/ 367 h 379"/>
                          <a:gd name="T18" fmla="*/ 45 w 146"/>
                          <a:gd name="T19" fmla="*/ 363 h 379"/>
                          <a:gd name="T20" fmla="*/ 42 w 146"/>
                          <a:gd name="T21" fmla="*/ 358 h 379"/>
                          <a:gd name="T22" fmla="*/ 39 w 146"/>
                          <a:gd name="T23" fmla="*/ 356 h 379"/>
                          <a:gd name="T24" fmla="*/ 37 w 146"/>
                          <a:gd name="T25" fmla="*/ 351 h 379"/>
                          <a:gd name="T26" fmla="*/ 33 w 146"/>
                          <a:gd name="T27" fmla="*/ 346 h 379"/>
                          <a:gd name="T28" fmla="*/ 30 w 146"/>
                          <a:gd name="T29" fmla="*/ 343 h 379"/>
                          <a:gd name="T30" fmla="*/ 28 w 146"/>
                          <a:gd name="T31" fmla="*/ 336 h 379"/>
                          <a:gd name="T32" fmla="*/ 26 w 146"/>
                          <a:gd name="T33" fmla="*/ 329 h 379"/>
                          <a:gd name="T34" fmla="*/ 24 w 146"/>
                          <a:gd name="T35" fmla="*/ 322 h 379"/>
                          <a:gd name="T36" fmla="*/ 22 w 146"/>
                          <a:gd name="T37" fmla="*/ 317 h 379"/>
                          <a:gd name="T38" fmla="*/ 21 w 146"/>
                          <a:gd name="T39" fmla="*/ 314 h 379"/>
                          <a:gd name="T40" fmla="*/ 15 w 146"/>
                          <a:gd name="T41" fmla="*/ 305 h 379"/>
                          <a:gd name="T42" fmla="*/ 14 w 146"/>
                          <a:gd name="T43" fmla="*/ 295 h 379"/>
                          <a:gd name="T44" fmla="*/ 10 w 146"/>
                          <a:gd name="T45" fmla="*/ 286 h 379"/>
                          <a:gd name="T46" fmla="*/ 9 w 146"/>
                          <a:gd name="T47" fmla="*/ 274 h 379"/>
                          <a:gd name="T48" fmla="*/ 7 w 146"/>
                          <a:gd name="T49" fmla="*/ 261 h 379"/>
                          <a:gd name="T50" fmla="*/ 4 w 146"/>
                          <a:gd name="T51" fmla="*/ 250 h 379"/>
                          <a:gd name="T52" fmla="*/ 3 w 146"/>
                          <a:gd name="T53" fmla="*/ 235 h 379"/>
                          <a:gd name="T54" fmla="*/ 3 w 146"/>
                          <a:gd name="T55" fmla="*/ 221 h 379"/>
                          <a:gd name="T56" fmla="*/ 1 w 146"/>
                          <a:gd name="T57" fmla="*/ 206 h 379"/>
                          <a:gd name="T58" fmla="*/ 0 w 146"/>
                          <a:gd name="T59" fmla="*/ 187 h 379"/>
                          <a:gd name="T60" fmla="*/ 2 w 146"/>
                          <a:gd name="T61" fmla="*/ 164 h 379"/>
                          <a:gd name="T62" fmla="*/ 4 w 146"/>
                          <a:gd name="T63" fmla="*/ 142 h 379"/>
                          <a:gd name="T64" fmla="*/ 5 w 146"/>
                          <a:gd name="T65" fmla="*/ 125 h 379"/>
                          <a:gd name="T66" fmla="*/ 8 w 146"/>
                          <a:gd name="T67" fmla="*/ 110 h 379"/>
                          <a:gd name="T68" fmla="*/ 10 w 146"/>
                          <a:gd name="T69" fmla="*/ 96 h 379"/>
                          <a:gd name="T70" fmla="*/ 10 w 146"/>
                          <a:gd name="T71" fmla="*/ 88 h 379"/>
                          <a:gd name="T72" fmla="*/ 14 w 146"/>
                          <a:gd name="T73" fmla="*/ 74 h 379"/>
                          <a:gd name="T74" fmla="*/ 19 w 146"/>
                          <a:gd name="T75" fmla="*/ 60 h 379"/>
                          <a:gd name="T76" fmla="*/ 25 w 146"/>
                          <a:gd name="T77" fmla="*/ 49 h 379"/>
                          <a:gd name="T78" fmla="*/ 28 w 146"/>
                          <a:gd name="T79" fmla="*/ 43 h 379"/>
                          <a:gd name="T80" fmla="*/ 29 w 146"/>
                          <a:gd name="T81" fmla="*/ 38 h 379"/>
                          <a:gd name="T82" fmla="*/ 32 w 146"/>
                          <a:gd name="T83" fmla="*/ 32 h 379"/>
                          <a:gd name="T84" fmla="*/ 35 w 146"/>
                          <a:gd name="T85" fmla="*/ 27 h 379"/>
                          <a:gd name="T86" fmla="*/ 37 w 146"/>
                          <a:gd name="T87" fmla="*/ 24 h 379"/>
                          <a:gd name="T88" fmla="*/ 40 w 146"/>
                          <a:gd name="T89" fmla="*/ 21 h 379"/>
                          <a:gd name="T90" fmla="*/ 43 w 146"/>
                          <a:gd name="T91" fmla="*/ 18 h 379"/>
                          <a:gd name="T92" fmla="*/ 45 w 146"/>
                          <a:gd name="T93" fmla="*/ 14 h 379"/>
                          <a:gd name="T94" fmla="*/ 48 w 146"/>
                          <a:gd name="T95" fmla="*/ 11 h 379"/>
                          <a:gd name="T96" fmla="*/ 51 w 146"/>
                          <a:gd name="T97" fmla="*/ 9 h 379"/>
                          <a:gd name="T98" fmla="*/ 55 w 146"/>
                          <a:gd name="T99" fmla="*/ 6 h 379"/>
                          <a:gd name="T100" fmla="*/ 58 w 146"/>
                          <a:gd name="T101" fmla="*/ 4 h 379"/>
                          <a:gd name="T102" fmla="*/ 61 w 146"/>
                          <a:gd name="T103" fmla="*/ 3 h 379"/>
                          <a:gd name="T104" fmla="*/ 63 w 146"/>
                          <a:gd name="T105" fmla="*/ 1 h 379"/>
                          <a:gd name="T106" fmla="*/ 65 w 146"/>
                          <a:gd name="T107" fmla="*/ 0 h 379"/>
                          <a:gd name="T108" fmla="*/ 68 w 146"/>
                          <a:gd name="T109" fmla="*/ 1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
                          <a:gd name="T166" fmla="*/ 0 h 379"/>
                          <a:gd name="T167" fmla="*/ 146 w 146"/>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 h="379">
                            <a:moveTo>
                              <a:pt x="68" y="1"/>
                            </a:moveTo>
                            <a:lnTo>
                              <a:pt x="145" y="2"/>
                            </a:lnTo>
                            <a:lnTo>
                              <a:pt x="145" y="378"/>
                            </a:lnTo>
                            <a:lnTo>
                              <a:pt x="68" y="376"/>
                            </a:lnTo>
                            <a:lnTo>
                              <a:pt x="65" y="375"/>
                            </a:lnTo>
                            <a:lnTo>
                              <a:pt x="64" y="374"/>
                            </a:lnTo>
                            <a:lnTo>
                              <a:pt x="60" y="372"/>
                            </a:lnTo>
                            <a:lnTo>
                              <a:pt x="55" y="371"/>
                            </a:lnTo>
                            <a:lnTo>
                              <a:pt x="51" y="367"/>
                            </a:lnTo>
                            <a:lnTo>
                              <a:pt x="45" y="363"/>
                            </a:lnTo>
                            <a:lnTo>
                              <a:pt x="42" y="358"/>
                            </a:lnTo>
                            <a:lnTo>
                              <a:pt x="39" y="356"/>
                            </a:lnTo>
                            <a:lnTo>
                              <a:pt x="37" y="351"/>
                            </a:lnTo>
                            <a:lnTo>
                              <a:pt x="33" y="346"/>
                            </a:lnTo>
                            <a:lnTo>
                              <a:pt x="30" y="343"/>
                            </a:lnTo>
                            <a:lnTo>
                              <a:pt x="28" y="336"/>
                            </a:lnTo>
                            <a:lnTo>
                              <a:pt x="26" y="329"/>
                            </a:lnTo>
                            <a:lnTo>
                              <a:pt x="24" y="322"/>
                            </a:lnTo>
                            <a:lnTo>
                              <a:pt x="22" y="317"/>
                            </a:lnTo>
                            <a:lnTo>
                              <a:pt x="21" y="314"/>
                            </a:lnTo>
                            <a:lnTo>
                              <a:pt x="15" y="305"/>
                            </a:lnTo>
                            <a:lnTo>
                              <a:pt x="14" y="295"/>
                            </a:lnTo>
                            <a:lnTo>
                              <a:pt x="10" y="286"/>
                            </a:lnTo>
                            <a:lnTo>
                              <a:pt x="9" y="274"/>
                            </a:lnTo>
                            <a:lnTo>
                              <a:pt x="7" y="261"/>
                            </a:lnTo>
                            <a:lnTo>
                              <a:pt x="4" y="250"/>
                            </a:lnTo>
                            <a:lnTo>
                              <a:pt x="3" y="235"/>
                            </a:lnTo>
                            <a:lnTo>
                              <a:pt x="3" y="221"/>
                            </a:lnTo>
                            <a:lnTo>
                              <a:pt x="1" y="206"/>
                            </a:lnTo>
                            <a:lnTo>
                              <a:pt x="0" y="187"/>
                            </a:lnTo>
                            <a:lnTo>
                              <a:pt x="2" y="164"/>
                            </a:lnTo>
                            <a:lnTo>
                              <a:pt x="4" y="142"/>
                            </a:lnTo>
                            <a:lnTo>
                              <a:pt x="5" y="125"/>
                            </a:lnTo>
                            <a:lnTo>
                              <a:pt x="8" y="110"/>
                            </a:lnTo>
                            <a:lnTo>
                              <a:pt x="10" y="96"/>
                            </a:lnTo>
                            <a:lnTo>
                              <a:pt x="10" y="88"/>
                            </a:lnTo>
                            <a:lnTo>
                              <a:pt x="14" y="74"/>
                            </a:lnTo>
                            <a:lnTo>
                              <a:pt x="19" y="60"/>
                            </a:lnTo>
                            <a:lnTo>
                              <a:pt x="25" y="49"/>
                            </a:lnTo>
                            <a:lnTo>
                              <a:pt x="28" y="43"/>
                            </a:lnTo>
                            <a:lnTo>
                              <a:pt x="29" y="38"/>
                            </a:lnTo>
                            <a:lnTo>
                              <a:pt x="32" y="32"/>
                            </a:lnTo>
                            <a:lnTo>
                              <a:pt x="35" y="27"/>
                            </a:lnTo>
                            <a:lnTo>
                              <a:pt x="37" y="24"/>
                            </a:lnTo>
                            <a:lnTo>
                              <a:pt x="40" y="21"/>
                            </a:lnTo>
                            <a:lnTo>
                              <a:pt x="43" y="18"/>
                            </a:lnTo>
                            <a:lnTo>
                              <a:pt x="45" y="14"/>
                            </a:lnTo>
                            <a:lnTo>
                              <a:pt x="48" y="11"/>
                            </a:lnTo>
                            <a:lnTo>
                              <a:pt x="51" y="9"/>
                            </a:lnTo>
                            <a:lnTo>
                              <a:pt x="55" y="6"/>
                            </a:lnTo>
                            <a:lnTo>
                              <a:pt x="58" y="4"/>
                            </a:lnTo>
                            <a:lnTo>
                              <a:pt x="61" y="3"/>
                            </a:lnTo>
                            <a:lnTo>
                              <a:pt x="63" y="1"/>
                            </a:lnTo>
                            <a:lnTo>
                              <a:pt x="65" y="0"/>
                            </a:lnTo>
                            <a:lnTo>
                              <a:pt x="68" y="1"/>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54" name="Oval 418"/>
                      <p:cNvSpPr>
                        <a:spLocks noChangeArrowheads="1"/>
                      </p:cNvSpPr>
                      <p:nvPr/>
                    </p:nvSpPr>
                    <p:spPr bwMode="auto">
                      <a:xfrm>
                        <a:off x="2013" y="3370"/>
                        <a:ext cx="147" cy="379"/>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49" name="Group 419"/>
                    <p:cNvGrpSpPr>
                      <a:grpSpLocks/>
                    </p:cNvGrpSpPr>
                    <p:nvPr/>
                  </p:nvGrpSpPr>
                  <p:grpSpPr bwMode="auto">
                    <a:xfrm>
                      <a:off x="2046" y="3450"/>
                      <a:ext cx="81" cy="219"/>
                      <a:chOff x="2046" y="3450"/>
                      <a:chExt cx="81" cy="219"/>
                    </a:xfrm>
                  </p:grpSpPr>
                  <p:sp>
                    <p:nvSpPr>
                      <p:cNvPr id="150" name="Oval 420"/>
                      <p:cNvSpPr>
                        <a:spLocks noChangeArrowheads="1"/>
                      </p:cNvSpPr>
                      <p:nvPr/>
                    </p:nvSpPr>
                    <p:spPr bwMode="auto">
                      <a:xfrm>
                        <a:off x="2046" y="3450"/>
                        <a:ext cx="81" cy="219"/>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51" name="Oval 421"/>
                      <p:cNvSpPr>
                        <a:spLocks noChangeArrowheads="1"/>
                      </p:cNvSpPr>
                      <p:nvPr/>
                    </p:nvSpPr>
                    <p:spPr bwMode="auto">
                      <a:xfrm>
                        <a:off x="2046" y="3457"/>
                        <a:ext cx="74" cy="20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52" name="Oval 422"/>
                      <p:cNvSpPr>
                        <a:spLocks noChangeArrowheads="1"/>
                      </p:cNvSpPr>
                      <p:nvPr/>
                    </p:nvSpPr>
                    <p:spPr bwMode="auto">
                      <a:xfrm>
                        <a:off x="2083" y="3543"/>
                        <a:ext cx="7" cy="3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140" name="Group 423"/>
                  <p:cNvGrpSpPr>
                    <a:grpSpLocks/>
                  </p:cNvGrpSpPr>
                  <p:nvPr/>
                </p:nvGrpSpPr>
                <p:grpSpPr bwMode="auto">
                  <a:xfrm>
                    <a:off x="2033" y="3369"/>
                    <a:ext cx="217" cy="389"/>
                    <a:chOff x="2033" y="3369"/>
                    <a:chExt cx="217" cy="389"/>
                  </a:xfrm>
                </p:grpSpPr>
                <p:grpSp>
                  <p:nvGrpSpPr>
                    <p:cNvPr id="141" name="Group 424"/>
                    <p:cNvGrpSpPr>
                      <a:grpSpLocks/>
                    </p:cNvGrpSpPr>
                    <p:nvPr/>
                  </p:nvGrpSpPr>
                  <p:grpSpPr bwMode="auto">
                    <a:xfrm>
                      <a:off x="2033" y="3369"/>
                      <a:ext cx="217" cy="389"/>
                      <a:chOff x="2033" y="3369"/>
                      <a:chExt cx="217" cy="389"/>
                    </a:xfrm>
                  </p:grpSpPr>
                  <p:sp>
                    <p:nvSpPr>
                      <p:cNvPr id="146" name="Freeform 425"/>
                      <p:cNvSpPr>
                        <a:spLocks/>
                      </p:cNvSpPr>
                      <p:nvPr/>
                    </p:nvSpPr>
                    <p:spPr bwMode="auto">
                      <a:xfrm>
                        <a:off x="2033" y="3371"/>
                        <a:ext cx="144" cy="387"/>
                      </a:xfrm>
                      <a:custGeom>
                        <a:avLst/>
                        <a:gdLst>
                          <a:gd name="T0" fmla="*/ 67 w 144"/>
                          <a:gd name="T1" fmla="*/ 1 h 387"/>
                          <a:gd name="T2" fmla="*/ 143 w 144"/>
                          <a:gd name="T3" fmla="*/ 0 h 387"/>
                          <a:gd name="T4" fmla="*/ 143 w 144"/>
                          <a:gd name="T5" fmla="*/ 386 h 387"/>
                          <a:gd name="T6" fmla="*/ 68 w 144"/>
                          <a:gd name="T7" fmla="*/ 383 h 387"/>
                          <a:gd name="T8" fmla="*/ 65 w 144"/>
                          <a:gd name="T9" fmla="*/ 382 h 387"/>
                          <a:gd name="T10" fmla="*/ 64 w 144"/>
                          <a:gd name="T11" fmla="*/ 382 h 387"/>
                          <a:gd name="T12" fmla="*/ 60 w 144"/>
                          <a:gd name="T13" fmla="*/ 380 h 387"/>
                          <a:gd name="T14" fmla="*/ 55 w 144"/>
                          <a:gd name="T15" fmla="*/ 378 h 387"/>
                          <a:gd name="T16" fmla="*/ 50 w 144"/>
                          <a:gd name="T17" fmla="*/ 374 h 387"/>
                          <a:gd name="T18" fmla="*/ 45 w 144"/>
                          <a:gd name="T19" fmla="*/ 369 h 387"/>
                          <a:gd name="T20" fmla="*/ 42 w 144"/>
                          <a:gd name="T21" fmla="*/ 365 h 387"/>
                          <a:gd name="T22" fmla="*/ 38 w 144"/>
                          <a:gd name="T23" fmla="*/ 363 h 387"/>
                          <a:gd name="T24" fmla="*/ 35 w 144"/>
                          <a:gd name="T25" fmla="*/ 357 h 387"/>
                          <a:gd name="T26" fmla="*/ 32 w 144"/>
                          <a:gd name="T27" fmla="*/ 353 h 387"/>
                          <a:gd name="T28" fmla="*/ 31 w 144"/>
                          <a:gd name="T29" fmla="*/ 350 h 387"/>
                          <a:gd name="T30" fmla="*/ 27 w 144"/>
                          <a:gd name="T31" fmla="*/ 342 h 387"/>
                          <a:gd name="T32" fmla="*/ 26 w 144"/>
                          <a:gd name="T33" fmla="*/ 336 h 387"/>
                          <a:gd name="T34" fmla="*/ 24 w 144"/>
                          <a:gd name="T35" fmla="*/ 329 h 387"/>
                          <a:gd name="T36" fmla="*/ 21 w 144"/>
                          <a:gd name="T37" fmla="*/ 326 h 387"/>
                          <a:gd name="T38" fmla="*/ 19 w 144"/>
                          <a:gd name="T39" fmla="*/ 321 h 387"/>
                          <a:gd name="T40" fmla="*/ 15 w 144"/>
                          <a:gd name="T41" fmla="*/ 312 h 387"/>
                          <a:gd name="T42" fmla="*/ 12 w 144"/>
                          <a:gd name="T43" fmla="*/ 301 h 387"/>
                          <a:gd name="T44" fmla="*/ 9 w 144"/>
                          <a:gd name="T45" fmla="*/ 292 h 387"/>
                          <a:gd name="T46" fmla="*/ 9 w 144"/>
                          <a:gd name="T47" fmla="*/ 281 h 387"/>
                          <a:gd name="T48" fmla="*/ 7 w 144"/>
                          <a:gd name="T49" fmla="*/ 267 h 387"/>
                          <a:gd name="T50" fmla="*/ 4 w 144"/>
                          <a:gd name="T51" fmla="*/ 256 h 387"/>
                          <a:gd name="T52" fmla="*/ 1 w 144"/>
                          <a:gd name="T53" fmla="*/ 242 h 387"/>
                          <a:gd name="T54" fmla="*/ 0 w 144"/>
                          <a:gd name="T55" fmla="*/ 225 h 387"/>
                          <a:gd name="T56" fmla="*/ 0 w 144"/>
                          <a:gd name="T57" fmla="*/ 210 h 387"/>
                          <a:gd name="T58" fmla="*/ 0 w 144"/>
                          <a:gd name="T59" fmla="*/ 193 h 387"/>
                          <a:gd name="T60" fmla="*/ 0 w 144"/>
                          <a:gd name="T61" fmla="*/ 168 h 387"/>
                          <a:gd name="T62" fmla="*/ 3 w 144"/>
                          <a:gd name="T63" fmla="*/ 145 h 387"/>
                          <a:gd name="T64" fmla="*/ 4 w 144"/>
                          <a:gd name="T65" fmla="*/ 128 h 387"/>
                          <a:gd name="T66" fmla="*/ 7 w 144"/>
                          <a:gd name="T67" fmla="*/ 113 h 387"/>
                          <a:gd name="T68" fmla="*/ 9 w 144"/>
                          <a:gd name="T69" fmla="*/ 99 h 387"/>
                          <a:gd name="T70" fmla="*/ 9 w 144"/>
                          <a:gd name="T71" fmla="*/ 89 h 387"/>
                          <a:gd name="T72" fmla="*/ 13 w 144"/>
                          <a:gd name="T73" fmla="*/ 77 h 387"/>
                          <a:gd name="T74" fmla="*/ 19 w 144"/>
                          <a:gd name="T75" fmla="*/ 60 h 387"/>
                          <a:gd name="T76" fmla="*/ 23 w 144"/>
                          <a:gd name="T77" fmla="*/ 48 h 387"/>
                          <a:gd name="T78" fmla="*/ 26 w 144"/>
                          <a:gd name="T79" fmla="*/ 42 h 387"/>
                          <a:gd name="T80" fmla="*/ 29 w 144"/>
                          <a:gd name="T81" fmla="*/ 36 h 387"/>
                          <a:gd name="T82" fmla="*/ 32 w 144"/>
                          <a:gd name="T83" fmla="*/ 30 h 387"/>
                          <a:gd name="T84" fmla="*/ 34 w 144"/>
                          <a:gd name="T85" fmla="*/ 26 h 387"/>
                          <a:gd name="T86" fmla="*/ 36 w 144"/>
                          <a:gd name="T87" fmla="*/ 23 h 387"/>
                          <a:gd name="T88" fmla="*/ 40 w 144"/>
                          <a:gd name="T89" fmla="*/ 18 h 387"/>
                          <a:gd name="T90" fmla="*/ 42 w 144"/>
                          <a:gd name="T91" fmla="*/ 16 h 387"/>
                          <a:gd name="T92" fmla="*/ 45 w 144"/>
                          <a:gd name="T93" fmla="*/ 12 h 387"/>
                          <a:gd name="T94" fmla="*/ 48 w 144"/>
                          <a:gd name="T95" fmla="*/ 9 h 387"/>
                          <a:gd name="T96" fmla="*/ 51 w 144"/>
                          <a:gd name="T97" fmla="*/ 8 h 387"/>
                          <a:gd name="T98" fmla="*/ 53 w 144"/>
                          <a:gd name="T99" fmla="*/ 6 h 387"/>
                          <a:gd name="T100" fmla="*/ 57 w 144"/>
                          <a:gd name="T101" fmla="*/ 4 h 387"/>
                          <a:gd name="T102" fmla="*/ 60 w 144"/>
                          <a:gd name="T103" fmla="*/ 4 h 387"/>
                          <a:gd name="T104" fmla="*/ 62 w 144"/>
                          <a:gd name="T105" fmla="*/ 1 h 387"/>
                          <a:gd name="T106" fmla="*/ 64 w 144"/>
                          <a:gd name="T107" fmla="*/ 1 h 387"/>
                          <a:gd name="T108" fmla="*/ 67 w 144"/>
                          <a:gd name="T109" fmla="*/ 1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
                          <a:gd name="T166" fmla="*/ 0 h 387"/>
                          <a:gd name="T167" fmla="*/ 144 w 144"/>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 h="387">
                            <a:moveTo>
                              <a:pt x="67" y="1"/>
                            </a:moveTo>
                            <a:lnTo>
                              <a:pt x="143" y="0"/>
                            </a:lnTo>
                            <a:lnTo>
                              <a:pt x="143" y="386"/>
                            </a:lnTo>
                            <a:lnTo>
                              <a:pt x="68" y="383"/>
                            </a:lnTo>
                            <a:lnTo>
                              <a:pt x="65" y="382"/>
                            </a:lnTo>
                            <a:lnTo>
                              <a:pt x="64" y="382"/>
                            </a:lnTo>
                            <a:lnTo>
                              <a:pt x="60" y="380"/>
                            </a:lnTo>
                            <a:lnTo>
                              <a:pt x="55" y="378"/>
                            </a:lnTo>
                            <a:lnTo>
                              <a:pt x="50" y="374"/>
                            </a:lnTo>
                            <a:lnTo>
                              <a:pt x="45" y="369"/>
                            </a:lnTo>
                            <a:lnTo>
                              <a:pt x="42" y="365"/>
                            </a:lnTo>
                            <a:lnTo>
                              <a:pt x="38" y="363"/>
                            </a:lnTo>
                            <a:lnTo>
                              <a:pt x="35" y="357"/>
                            </a:lnTo>
                            <a:lnTo>
                              <a:pt x="32" y="353"/>
                            </a:lnTo>
                            <a:lnTo>
                              <a:pt x="31" y="350"/>
                            </a:lnTo>
                            <a:lnTo>
                              <a:pt x="27" y="342"/>
                            </a:lnTo>
                            <a:lnTo>
                              <a:pt x="26" y="336"/>
                            </a:lnTo>
                            <a:lnTo>
                              <a:pt x="24" y="329"/>
                            </a:lnTo>
                            <a:lnTo>
                              <a:pt x="21" y="326"/>
                            </a:lnTo>
                            <a:lnTo>
                              <a:pt x="19" y="321"/>
                            </a:lnTo>
                            <a:lnTo>
                              <a:pt x="15" y="312"/>
                            </a:lnTo>
                            <a:lnTo>
                              <a:pt x="12" y="301"/>
                            </a:lnTo>
                            <a:lnTo>
                              <a:pt x="9" y="292"/>
                            </a:lnTo>
                            <a:lnTo>
                              <a:pt x="9" y="281"/>
                            </a:lnTo>
                            <a:lnTo>
                              <a:pt x="7" y="267"/>
                            </a:lnTo>
                            <a:lnTo>
                              <a:pt x="4" y="256"/>
                            </a:lnTo>
                            <a:lnTo>
                              <a:pt x="1" y="242"/>
                            </a:lnTo>
                            <a:lnTo>
                              <a:pt x="0" y="225"/>
                            </a:lnTo>
                            <a:lnTo>
                              <a:pt x="0" y="210"/>
                            </a:lnTo>
                            <a:lnTo>
                              <a:pt x="0" y="193"/>
                            </a:lnTo>
                            <a:lnTo>
                              <a:pt x="0" y="168"/>
                            </a:lnTo>
                            <a:lnTo>
                              <a:pt x="3" y="145"/>
                            </a:lnTo>
                            <a:lnTo>
                              <a:pt x="4" y="128"/>
                            </a:lnTo>
                            <a:lnTo>
                              <a:pt x="7" y="113"/>
                            </a:lnTo>
                            <a:lnTo>
                              <a:pt x="9" y="99"/>
                            </a:lnTo>
                            <a:lnTo>
                              <a:pt x="9" y="89"/>
                            </a:lnTo>
                            <a:lnTo>
                              <a:pt x="13" y="77"/>
                            </a:lnTo>
                            <a:lnTo>
                              <a:pt x="19" y="60"/>
                            </a:lnTo>
                            <a:lnTo>
                              <a:pt x="23" y="48"/>
                            </a:lnTo>
                            <a:lnTo>
                              <a:pt x="26" y="42"/>
                            </a:lnTo>
                            <a:lnTo>
                              <a:pt x="29" y="36"/>
                            </a:lnTo>
                            <a:lnTo>
                              <a:pt x="32" y="30"/>
                            </a:lnTo>
                            <a:lnTo>
                              <a:pt x="34" y="26"/>
                            </a:lnTo>
                            <a:lnTo>
                              <a:pt x="36" y="23"/>
                            </a:lnTo>
                            <a:lnTo>
                              <a:pt x="40" y="18"/>
                            </a:lnTo>
                            <a:lnTo>
                              <a:pt x="42" y="16"/>
                            </a:lnTo>
                            <a:lnTo>
                              <a:pt x="45" y="12"/>
                            </a:lnTo>
                            <a:lnTo>
                              <a:pt x="48" y="9"/>
                            </a:lnTo>
                            <a:lnTo>
                              <a:pt x="51" y="8"/>
                            </a:lnTo>
                            <a:lnTo>
                              <a:pt x="53" y="6"/>
                            </a:lnTo>
                            <a:lnTo>
                              <a:pt x="57" y="4"/>
                            </a:lnTo>
                            <a:lnTo>
                              <a:pt x="60" y="4"/>
                            </a:lnTo>
                            <a:lnTo>
                              <a:pt x="62" y="1"/>
                            </a:lnTo>
                            <a:lnTo>
                              <a:pt x="64" y="1"/>
                            </a:lnTo>
                            <a:lnTo>
                              <a:pt x="67" y="1"/>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47" name="Oval 426"/>
                      <p:cNvSpPr>
                        <a:spLocks noChangeArrowheads="1"/>
                      </p:cNvSpPr>
                      <p:nvPr/>
                    </p:nvSpPr>
                    <p:spPr bwMode="auto">
                      <a:xfrm>
                        <a:off x="2104" y="3369"/>
                        <a:ext cx="146" cy="38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42" name="Group 427"/>
                    <p:cNvGrpSpPr>
                      <a:grpSpLocks/>
                    </p:cNvGrpSpPr>
                    <p:nvPr/>
                  </p:nvGrpSpPr>
                  <p:grpSpPr bwMode="auto">
                    <a:xfrm>
                      <a:off x="2135" y="3451"/>
                      <a:ext cx="82" cy="224"/>
                      <a:chOff x="2135" y="3451"/>
                      <a:chExt cx="82" cy="224"/>
                    </a:xfrm>
                  </p:grpSpPr>
                  <p:sp>
                    <p:nvSpPr>
                      <p:cNvPr id="143" name="Oval 428"/>
                      <p:cNvSpPr>
                        <a:spLocks noChangeArrowheads="1"/>
                      </p:cNvSpPr>
                      <p:nvPr/>
                    </p:nvSpPr>
                    <p:spPr bwMode="auto">
                      <a:xfrm>
                        <a:off x="2135" y="3451"/>
                        <a:ext cx="82" cy="224"/>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44" name="Oval 429"/>
                      <p:cNvSpPr>
                        <a:spLocks noChangeArrowheads="1"/>
                      </p:cNvSpPr>
                      <p:nvPr/>
                    </p:nvSpPr>
                    <p:spPr bwMode="auto">
                      <a:xfrm>
                        <a:off x="2135" y="3458"/>
                        <a:ext cx="76" cy="21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45" name="Oval 430"/>
                      <p:cNvSpPr>
                        <a:spLocks noChangeArrowheads="1"/>
                      </p:cNvSpPr>
                      <p:nvPr/>
                    </p:nvSpPr>
                    <p:spPr bwMode="auto">
                      <a:xfrm>
                        <a:off x="2173" y="3547"/>
                        <a:ext cx="7" cy="3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sp>
            <p:nvSpPr>
              <p:cNvPr id="43" name="Freeform 431"/>
              <p:cNvSpPr>
                <a:spLocks/>
              </p:cNvSpPr>
              <p:nvPr/>
            </p:nvSpPr>
            <p:spPr bwMode="auto">
              <a:xfrm>
                <a:off x="1948" y="3402"/>
                <a:ext cx="138" cy="264"/>
              </a:xfrm>
              <a:custGeom>
                <a:avLst/>
                <a:gdLst>
                  <a:gd name="T0" fmla="*/ 1 w 138"/>
                  <a:gd name="T1" fmla="*/ 15 h 264"/>
                  <a:gd name="T2" fmla="*/ 0 w 138"/>
                  <a:gd name="T3" fmla="*/ 256 h 264"/>
                  <a:gd name="T4" fmla="*/ 137 w 138"/>
                  <a:gd name="T5" fmla="*/ 263 h 264"/>
                  <a:gd name="T6" fmla="*/ 137 w 138"/>
                  <a:gd name="T7" fmla="*/ 0 h 264"/>
                  <a:gd name="T8" fmla="*/ 1 w 138"/>
                  <a:gd name="T9" fmla="*/ 15 h 264"/>
                  <a:gd name="T10" fmla="*/ 0 60000 65536"/>
                  <a:gd name="T11" fmla="*/ 0 60000 65536"/>
                  <a:gd name="T12" fmla="*/ 0 60000 65536"/>
                  <a:gd name="T13" fmla="*/ 0 60000 65536"/>
                  <a:gd name="T14" fmla="*/ 0 60000 65536"/>
                  <a:gd name="T15" fmla="*/ 0 w 138"/>
                  <a:gd name="T16" fmla="*/ 0 h 264"/>
                  <a:gd name="T17" fmla="*/ 138 w 138"/>
                  <a:gd name="T18" fmla="*/ 264 h 264"/>
                </a:gdLst>
                <a:ahLst/>
                <a:cxnLst>
                  <a:cxn ang="T10">
                    <a:pos x="T0" y="T1"/>
                  </a:cxn>
                  <a:cxn ang="T11">
                    <a:pos x="T2" y="T3"/>
                  </a:cxn>
                  <a:cxn ang="T12">
                    <a:pos x="T4" y="T5"/>
                  </a:cxn>
                  <a:cxn ang="T13">
                    <a:pos x="T6" y="T7"/>
                  </a:cxn>
                  <a:cxn ang="T14">
                    <a:pos x="T8" y="T9"/>
                  </a:cxn>
                </a:cxnLst>
                <a:rect l="T15" t="T16" r="T17" b="T18"/>
                <a:pathLst>
                  <a:path w="138" h="264">
                    <a:moveTo>
                      <a:pt x="1" y="15"/>
                    </a:moveTo>
                    <a:lnTo>
                      <a:pt x="0" y="256"/>
                    </a:lnTo>
                    <a:lnTo>
                      <a:pt x="137" y="263"/>
                    </a:lnTo>
                    <a:lnTo>
                      <a:pt x="137" y="0"/>
                    </a:lnTo>
                    <a:lnTo>
                      <a:pt x="1" y="15"/>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44" name="Group 432"/>
              <p:cNvGrpSpPr>
                <a:grpSpLocks/>
              </p:cNvGrpSpPr>
              <p:nvPr/>
            </p:nvGrpSpPr>
            <p:grpSpPr bwMode="auto">
              <a:xfrm>
                <a:off x="1178" y="1921"/>
                <a:ext cx="1239" cy="1494"/>
                <a:chOff x="1178" y="1921"/>
                <a:chExt cx="1239" cy="1494"/>
              </a:xfrm>
            </p:grpSpPr>
            <p:grpSp>
              <p:nvGrpSpPr>
                <p:cNvPr id="125" name="Group 433"/>
                <p:cNvGrpSpPr>
                  <a:grpSpLocks/>
                </p:cNvGrpSpPr>
                <p:nvPr/>
              </p:nvGrpSpPr>
              <p:grpSpPr bwMode="auto">
                <a:xfrm>
                  <a:off x="1178" y="1921"/>
                  <a:ext cx="1239" cy="1494"/>
                  <a:chOff x="1178" y="1921"/>
                  <a:chExt cx="1239" cy="1494"/>
                </a:xfrm>
              </p:grpSpPr>
              <p:sp>
                <p:nvSpPr>
                  <p:cNvPr id="135" name="Freeform 434"/>
                  <p:cNvSpPr>
                    <a:spLocks/>
                  </p:cNvSpPr>
                  <p:nvPr/>
                </p:nvSpPr>
                <p:spPr bwMode="auto">
                  <a:xfrm>
                    <a:off x="1178" y="1921"/>
                    <a:ext cx="1239" cy="1494"/>
                  </a:xfrm>
                  <a:custGeom>
                    <a:avLst/>
                    <a:gdLst>
                      <a:gd name="T0" fmla="*/ 2 w 1239"/>
                      <a:gd name="T1" fmla="*/ 0 h 1494"/>
                      <a:gd name="T2" fmla="*/ 1238 w 1239"/>
                      <a:gd name="T3" fmla="*/ 691 h 1494"/>
                      <a:gd name="T4" fmla="*/ 1238 w 1239"/>
                      <a:gd name="T5" fmla="*/ 1440 h 1494"/>
                      <a:gd name="T6" fmla="*/ 0 w 1239"/>
                      <a:gd name="T7" fmla="*/ 1493 h 1494"/>
                      <a:gd name="T8" fmla="*/ 2 w 1239"/>
                      <a:gd name="T9" fmla="*/ 0 h 1494"/>
                      <a:gd name="T10" fmla="*/ 0 60000 65536"/>
                      <a:gd name="T11" fmla="*/ 0 60000 65536"/>
                      <a:gd name="T12" fmla="*/ 0 60000 65536"/>
                      <a:gd name="T13" fmla="*/ 0 60000 65536"/>
                      <a:gd name="T14" fmla="*/ 0 60000 65536"/>
                      <a:gd name="T15" fmla="*/ 0 w 1239"/>
                      <a:gd name="T16" fmla="*/ 0 h 1494"/>
                      <a:gd name="T17" fmla="*/ 1239 w 1239"/>
                      <a:gd name="T18" fmla="*/ 1494 h 1494"/>
                    </a:gdLst>
                    <a:ahLst/>
                    <a:cxnLst>
                      <a:cxn ang="T10">
                        <a:pos x="T0" y="T1"/>
                      </a:cxn>
                      <a:cxn ang="T11">
                        <a:pos x="T2" y="T3"/>
                      </a:cxn>
                      <a:cxn ang="T12">
                        <a:pos x="T4" y="T5"/>
                      </a:cxn>
                      <a:cxn ang="T13">
                        <a:pos x="T6" y="T7"/>
                      </a:cxn>
                      <a:cxn ang="T14">
                        <a:pos x="T8" y="T9"/>
                      </a:cxn>
                    </a:cxnLst>
                    <a:rect l="T15" t="T16" r="T17" b="T18"/>
                    <a:pathLst>
                      <a:path w="1239" h="1494">
                        <a:moveTo>
                          <a:pt x="2" y="0"/>
                        </a:moveTo>
                        <a:lnTo>
                          <a:pt x="1238" y="691"/>
                        </a:lnTo>
                        <a:lnTo>
                          <a:pt x="1238" y="1440"/>
                        </a:lnTo>
                        <a:lnTo>
                          <a:pt x="0" y="1493"/>
                        </a:lnTo>
                        <a:lnTo>
                          <a:pt x="2" y="0"/>
                        </a:lnTo>
                      </a:path>
                    </a:pathLst>
                  </a:custGeom>
                  <a:solidFill>
                    <a:srgbClr val="FF990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36" name="Freeform 435"/>
                  <p:cNvSpPr>
                    <a:spLocks/>
                  </p:cNvSpPr>
                  <p:nvPr/>
                </p:nvSpPr>
                <p:spPr bwMode="auto">
                  <a:xfrm>
                    <a:off x="1178" y="1978"/>
                    <a:ext cx="1239" cy="1373"/>
                  </a:xfrm>
                  <a:custGeom>
                    <a:avLst/>
                    <a:gdLst>
                      <a:gd name="T0" fmla="*/ 2 w 1239"/>
                      <a:gd name="T1" fmla="*/ 0 h 1373"/>
                      <a:gd name="T2" fmla="*/ 1238 w 1239"/>
                      <a:gd name="T3" fmla="*/ 664 h 1373"/>
                      <a:gd name="T4" fmla="*/ 1238 w 1239"/>
                      <a:gd name="T5" fmla="*/ 1338 h 1373"/>
                      <a:gd name="T6" fmla="*/ 0 w 1239"/>
                      <a:gd name="T7" fmla="*/ 1372 h 1373"/>
                      <a:gd name="T8" fmla="*/ 2 w 1239"/>
                      <a:gd name="T9" fmla="*/ 0 h 1373"/>
                      <a:gd name="T10" fmla="*/ 0 60000 65536"/>
                      <a:gd name="T11" fmla="*/ 0 60000 65536"/>
                      <a:gd name="T12" fmla="*/ 0 60000 65536"/>
                      <a:gd name="T13" fmla="*/ 0 60000 65536"/>
                      <a:gd name="T14" fmla="*/ 0 60000 65536"/>
                      <a:gd name="T15" fmla="*/ 0 w 1239"/>
                      <a:gd name="T16" fmla="*/ 0 h 1373"/>
                      <a:gd name="T17" fmla="*/ 1239 w 1239"/>
                      <a:gd name="T18" fmla="*/ 1373 h 1373"/>
                    </a:gdLst>
                    <a:ahLst/>
                    <a:cxnLst>
                      <a:cxn ang="T10">
                        <a:pos x="T0" y="T1"/>
                      </a:cxn>
                      <a:cxn ang="T11">
                        <a:pos x="T2" y="T3"/>
                      </a:cxn>
                      <a:cxn ang="T12">
                        <a:pos x="T4" y="T5"/>
                      </a:cxn>
                      <a:cxn ang="T13">
                        <a:pos x="T6" y="T7"/>
                      </a:cxn>
                      <a:cxn ang="T14">
                        <a:pos x="T8" y="T9"/>
                      </a:cxn>
                    </a:cxnLst>
                    <a:rect l="T15" t="T16" r="T17" b="T18"/>
                    <a:pathLst>
                      <a:path w="1239" h="1373">
                        <a:moveTo>
                          <a:pt x="2" y="0"/>
                        </a:moveTo>
                        <a:lnTo>
                          <a:pt x="1238" y="664"/>
                        </a:lnTo>
                        <a:lnTo>
                          <a:pt x="1238" y="1338"/>
                        </a:lnTo>
                        <a:lnTo>
                          <a:pt x="0" y="1372"/>
                        </a:lnTo>
                        <a:lnTo>
                          <a:pt x="2" y="0"/>
                        </a:lnTo>
                      </a:path>
                    </a:pathLst>
                  </a:custGeom>
                  <a:solidFill>
                    <a:srgbClr val="000066"/>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26" name="Group 436"/>
                <p:cNvGrpSpPr>
                  <a:grpSpLocks/>
                </p:cNvGrpSpPr>
                <p:nvPr/>
              </p:nvGrpSpPr>
              <p:grpSpPr bwMode="auto">
                <a:xfrm>
                  <a:off x="1197" y="3362"/>
                  <a:ext cx="65" cy="30"/>
                  <a:chOff x="1197" y="3362"/>
                  <a:chExt cx="65" cy="30"/>
                </a:xfrm>
              </p:grpSpPr>
              <p:sp>
                <p:nvSpPr>
                  <p:cNvPr id="132" name="Freeform 437"/>
                  <p:cNvSpPr>
                    <a:spLocks/>
                  </p:cNvSpPr>
                  <p:nvPr/>
                </p:nvSpPr>
                <p:spPr bwMode="auto">
                  <a:xfrm>
                    <a:off x="1197" y="3362"/>
                    <a:ext cx="65" cy="30"/>
                  </a:xfrm>
                  <a:custGeom>
                    <a:avLst/>
                    <a:gdLst>
                      <a:gd name="T0" fmla="*/ 0 w 65"/>
                      <a:gd name="T1" fmla="*/ 0 h 30"/>
                      <a:gd name="T2" fmla="*/ 64 w 65"/>
                      <a:gd name="T3" fmla="*/ 0 h 30"/>
                      <a:gd name="T4" fmla="*/ 62 w 65"/>
                      <a:gd name="T5" fmla="*/ 28 h 30"/>
                      <a:gd name="T6" fmla="*/ 0 w 65"/>
                      <a:gd name="T7" fmla="*/ 29 h 30"/>
                      <a:gd name="T8" fmla="*/ 0 w 65"/>
                      <a:gd name="T9" fmla="*/ 0 h 30"/>
                      <a:gd name="T10" fmla="*/ 0 60000 65536"/>
                      <a:gd name="T11" fmla="*/ 0 60000 65536"/>
                      <a:gd name="T12" fmla="*/ 0 60000 65536"/>
                      <a:gd name="T13" fmla="*/ 0 60000 65536"/>
                      <a:gd name="T14" fmla="*/ 0 60000 65536"/>
                      <a:gd name="T15" fmla="*/ 0 w 65"/>
                      <a:gd name="T16" fmla="*/ 0 h 30"/>
                      <a:gd name="T17" fmla="*/ 65 w 65"/>
                      <a:gd name="T18" fmla="*/ 30 h 30"/>
                    </a:gdLst>
                    <a:ahLst/>
                    <a:cxnLst>
                      <a:cxn ang="T10">
                        <a:pos x="T0" y="T1"/>
                      </a:cxn>
                      <a:cxn ang="T11">
                        <a:pos x="T2" y="T3"/>
                      </a:cxn>
                      <a:cxn ang="T12">
                        <a:pos x="T4" y="T5"/>
                      </a:cxn>
                      <a:cxn ang="T13">
                        <a:pos x="T6" y="T7"/>
                      </a:cxn>
                      <a:cxn ang="T14">
                        <a:pos x="T8" y="T9"/>
                      </a:cxn>
                    </a:cxnLst>
                    <a:rect l="T15" t="T16" r="T17" b="T18"/>
                    <a:pathLst>
                      <a:path w="65" h="30">
                        <a:moveTo>
                          <a:pt x="0" y="0"/>
                        </a:moveTo>
                        <a:lnTo>
                          <a:pt x="64" y="0"/>
                        </a:lnTo>
                        <a:lnTo>
                          <a:pt x="62" y="28"/>
                        </a:lnTo>
                        <a:lnTo>
                          <a:pt x="0" y="29"/>
                        </a:lnTo>
                        <a:lnTo>
                          <a:pt x="0" y="0"/>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33" name="Oval 438"/>
                  <p:cNvSpPr>
                    <a:spLocks noChangeArrowheads="1"/>
                  </p:cNvSpPr>
                  <p:nvPr/>
                </p:nvSpPr>
                <p:spPr bwMode="auto">
                  <a:xfrm>
                    <a:off x="1218" y="3363"/>
                    <a:ext cx="14" cy="20"/>
                  </a:xfrm>
                  <a:prstGeom prst="ellipse">
                    <a:avLst/>
                  </a:prstGeom>
                  <a:solidFill>
                    <a:srgbClr val="0040F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34" name="Oval 439"/>
                  <p:cNvSpPr>
                    <a:spLocks noChangeArrowheads="1"/>
                  </p:cNvSpPr>
                  <p:nvPr/>
                </p:nvSpPr>
                <p:spPr bwMode="auto">
                  <a:xfrm flipH="1">
                    <a:off x="1223" y="3369"/>
                    <a:ext cx="1" cy="6"/>
                  </a:xfrm>
                  <a:prstGeom prst="ellipse">
                    <a:avLst/>
                  </a:prstGeom>
                  <a:solidFill>
                    <a:srgbClr val="0040F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27" name="Group 440"/>
                <p:cNvGrpSpPr>
                  <a:grpSpLocks/>
                </p:cNvGrpSpPr>
                <p:nvPr/>
              </p:nvGrpSpPr>
              <p:grpSpPr bwMode="auto">
                <a:xfrm>
                  <a:off x="1200" y="1947"/>
                  <a:ext cx="64" cy="66"/>
                  <a:chOff x="1200" y="1947"/>
                  <a:chExt cx="64" cy="66"/>
                </a:xfrm>
              </p:grpSpPr>
              <p:sp>
                <p:nvSpPr>
                  <p:cNvPr id="128" name="Freeform 441"/>
                  <p:cNvSpPr>
                    <a:spLocks/>
                  </p:cNvSpPr>
                  <p:nvPr/>
                </p:nvSpPr>
                <p:spPr bwMode="auto">
                  <a:xfrm>
                    <a:off x="1200" y="1947"/>
                    <a:ext cx="64" cy="66"/>
                  </a:xfrm>
                  <a:custGeom>
                    <a:avLst/>
                    <a:gdLst>
                      <a:gd name="T0" fmla="*/ 0 w 64"/>
                      <a:gd name="T1" fmla="*/ 0 h 66"/>
                      <a:gd name="T2" fmla="*/ 63 w 64"/>
                      <a:gd name="T3" fmla="*/ 35 h 66"/>
                      <a:gd name="T4" fmla="*/ 61 w 64"/>
                      <a:gd name="T5" fmla="*/ 65 h 66"/>
                      <a:gd name="T6" fmla="*/ 1 w 64"/>
                      <a:gd name="T7" fmla="*/ 30 h 66"/>
                      <a:gd name="T8" fmla="*/ 0 w 64"/>
                      <a:gd name="T9" fmla="*/ 0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0"/>
                        </a:moveTo>
                        <a:lnTo>
                          <a:pt x="63" y="35"/>
                        </a:lnTo>
                        <a:lnTo>
                          <a:pt x="61" y="65"/>
                        </a:lnTo>
                        <a:lnTo>
                          <a:pt x="1" y="30"/>
                        </a:lnTo>
                        <a:lnTo>
                          <a:pt x="0" y="0"/>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129" name="Group 442"/>
                  <p:cNvGrpSpPr>
                    <a:grpSpLocks/>
                  </p:cNvGrpSpPr>
                  <p:nvPr/>
                </p:nvGrpSpPr>
                <p:grpSpPr bwMode="auto">
                  <a:xfrm>
                    <a:off x="1224" y="1966"/>
                    <a:ext cx="9" cy="20"/>
                    <a:chOff x="1224" y="1966"/>
                    <a:chExt cx="9" cy="20"/>
                  </a:xfrm>
                </p:grpSpPr>
                <p:sp>
                  <p:nvSpPr>
                    <p:cNvPr id="130" name="Oval 443"/>
                    <p:cNvSpPr>
                      <a:spLocks noChangeArrowheads="1"/>
                    </p:cNvSpPr>
                    <p:nvPr/>
                  </p:nvSpPr>
                  <p:spPr bwMode="auto">
                    <a:xfrm>
                      <a:off x="1224" y="1966"/>
                      <a:ext cx="9" cy="20"/>
                    </a:xfrm>
                    <a:prstGeom prst="ellipse">
                      <a:avLst/>
                    </a:prstGeom>
                    <a:solidFill>
                      <a:srgbClr val="0040F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31" name="Oval 444"/>
                    <p:cNvSpPr>
                      <a:spLocks noChangeArrowheads="1"/>
                    </p:cNvSpPr>
                    <p:nvPr/>
                  </p:nvSpPr>
                  <p:spPr bwMode="auto">
                    <a:xfrm flipH="1">
                      <a:off x="1227" y="1973"/>
                      <a:ext cx="2" cy="6"/>
                    </a:xfrm>
                    <a:prstGeom prst="ellipse">
                      <a:avLst/>
                    </a:prstGeom>
                    <a:solidFill>
                      <a:srgbClr val="0040F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45" name="Group 445"/>
              <p:cNvGrpSpPr>
                <a:grpSpLocks/>
              </p:cNvGrpSpPr>
              <p:nvPr/>
            </p:nvGrpSpPr>
            <p:grpSpPr bwMode="auto">
              <a:xfrm>
                <a:off x="199" y="1921"/>
                <a:ext cx="982" cy="1494"/>
                <a:chOff x="199" y="1921"/>
                <a:chExt cx="982" cy="1494"/>
              </a:xfrm>
            </p:grpSpPr>
            <p:grpSp>
              <p:nvGrpSpPr>
                <p:cNvPr id="106" name="Group 446"/>
                <p:cNvGrpSpPr>
                  <a:grpSpLocks/>
                </p:cNvGrpSpPr>
                <p:nvPr/>
              </p:nvGrpSpPr>
              <p:grpSpPr bwMode="auto">
                <a:xfrm>
                  <a:off x="199" y="1921"/>
                  <a:ext cx="982" cy="1494"/>
                  <a:chOff x="199" y="1921"/>
                  <a:chExt cx="982" cy="1494"/>
                </a:xfrm>
              </p:grpSpPr>
              <p:sp>
                <p:nvSpPr>
                  <p:cNvPr id="115" name="Freeform 447"/>
                  <p:cNvSpPr>
                    <a:spLocks/>
                  </p:cNvSpPr>
                  <p:nvPr/>
                </p:nvSpPr>
                <p:spPr bwMode="auto">
                  <a:xfrm>
                    <a:off x="199" y="1921"/>
                    <a:ext cx="982" cy="1494"/>
                  </a:xfrm>
                  <a:custGeom>
                    <a:avLst/>
                    <a:gdLst>
                      <a:gd name="T0" fmla="*/ 981 w 982"/>
                      <a:gd name="T1" fmla="*/ 0 h 1494"/>
                      <a:gd name="T2" fmla="*/ 979 w 982"/>
                      <a:gd name="T3" fmla="*/ 1493 h 1494"/>
                      <a:gd name="T4" fmla="*/ 3 w 982"/>
                      <a:gd name="T5" fmla="*/ 1459 h 1494"/>
                      <a:gd name="T6" fmla="*/ 0 w 982"/>
                      <a:gd name="T7" fmla="*/ 93 h 1494"/>
                      <a:gd name="T8" fmla="*/ 981 w 982"/>
                      <a:gd name="T9" fmla="*/ 0 h 1494"/>
                      <a:gd name="T10" fmla="*/ 0 60000 65536"/>
                      <a:gd name="T11" fmla="*/ 0 60000 65536"/>
                      <a:gd name="T12" fmla="*/ 0 60000 65536"/>
                      <a:gd name="T13" fmla="*/ 0 60000 65536"/>
                      <a:gd name="T14" fmla="*/ 0 60000 65536"/>
                      <a:gd name="T15" fmla="*/ 0 w 982"/>
                      <a:gd name="T16" fmla="*/ 0 h 1494"/>
                      <a:gd name="T17" fmla="*/ 982 w 982"/>
                      <a:gd name="T18" fmla="*/ 1494 h 1494"/>
                    </a:gdLst>
                    <a:ahLst/>
                    <a:cxnLst>
                      <a:cxn ang="T10">
                        <a:pos x="T0" y="T1"/>
                      </a:cxn>
                      <a:cxn ang="T11">
                        <a:pos x="T2" y="T3"/>
                      </a:cxn>
                      <a:cxn ang="T12">
                        <a:pos x="T4" y="T5"/>
                      </a:cxn>
                      <a:cxn ang="T13">
                        <a:pos x="T6" y="T7"/>
                      </a:cxn>
                      <a:cxn ang="T14">
                        <a:pos x="T8" y="T9"/>
                      </a:cxn>
                    </a:cxnLst>
                    <a:rect l="T15" t="T16" r="T17" b="T18"/>
                    <a:pathLst>
                      <a:path w="982" h="1494">
                        <a:moveTo>
                          <a:pt x="981" y="0"/>
                        </a:moveTo>
                        <a:lnTo>
                          <a:pt x="979" y="1493"/>
                        </a:lnTo>
                        <a:lnTo>
                          <a:pt x="3" y="1459"/>
                        </a:lnTo>
                        <a:lnTo>
                          <a:pt x="0" y="93"/>
                        </a:lnTo>
                        <a:lnTo>
                          <a:pt x="981" y="0"/>
                        </a:lnTo>
                      </a:path>
                    </a:pathLst>
                  </a:custGeom>
                  <a:solidFill>
                    <a:srgbClr val="FF990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116" name="Group 448"/>
                  <p:cNvGrpSpPr>
                    <a:grpSpLocks/>
                  </p:cNvGrpSpPr>
                  <p:nvPr/>
                </p:nvGrpSpPr>
                <p:grpSpPr bwMode="auto">
                  <a:xfrm>
                    <a:off x="259" y="2042"/>
                    <a:ext cx="396" cy="1215"/>
                    <a:chOff x="259" y="2042"/>
                    <a:chExt cx="396" cy="1215"/>
                  </a:xfrm>
                </p:grpSpPr>
                <p:sp>
                  <p:nvSpPr>
                    <p:cNvPr id="123" name="Freeform 449"/>
                    <p:cNvSpPr>
                      <a:spLocks/>
                    </p:cNvSpPr>
                    <p:nvPr/>
                  </p:nvSpPr>
                  <p:spPr bwMode="auto">
                    <a:xfrm>
                      <a:off x="259" y="2042"/>
                      <a:ext cx="396" cy="1211"/>
                    </a:xfrm>
                    <a:custGeom>
                      <a:avLst/>
                      <a:gdLst>
                        <a:gd name="T0" fmla="*/ 395 w 396"/>
                        <a:gd name="T1" fmla="*/ 0 h 1211"/>
                        <a:gd name="T2" fmla="*/ 395 w 396"/>
                        <a:gd name="T3" fmla="*/ 1210 h 1211"/>
                        <a:gd name="T4" fmla="*/ 0 w 396"/>
                        <a:gd name="T5" fmla="*/ 1210 h 1211"/>
                        <a:gd name="T6" fmla="*/ 0 w 396"/>
                        <a:gd name="T7" fmla="*/ 37 h 1211"/>
                        <a:gd name="T8" fmla="*/ 395 w 396"/>
                        <a:gd name="T9" fmla="*/ 0 h 1211"/>
                        <a:gd name="T10" fmla="*/ 0 60000 65536"/>
                        <a:gd name="T11" fmla="*/ 0 60000 65536"/>
                        <a:gd name="T12" fmla="*/ 0 60000 65536"/>
                        <a:gd name="T13" fmla="*/ 0 60000 65536"/>
                        <a:gd name="T14" fmla="*/ 0 60000 65536"/>
                        <a:gd name="T15" fmla="*/ 0 w 396"/>
                        <a:gd name="T16" fmla="*/ 0 h 1211"/>
                        <a:gd name="T17" fmla="*/ 396 w 396"/>
                        <a:gd name="T18" fmla="*/ 1211 h 1211"/>
                      </a:gdLst>
                      <a:ahLst/>
                      <a:cxnLst>
                        <a:cxn ang="T10">
                          <a:pos x="T0" y="T1"/>
                        </a:cxn>
                        <a:cxn ang="T11">
                          <a:pos x="T2" y="T3"/>
                        </a:cxn>
                        <a:cxn ang="T12">
                          <a:pos x="T4" y="T5"/>
                        </a:cxn>
                        <a:cxn ang="T13">
                          <a:pos x="T6" y="T7"/>
                        </a:cxn>
                        <a:cxn ang="T14">
                          <a:pos x="T8" y="T9"/>
                        </a:cxn>
                      </a:cxnLst>
                      <a:rect l="T15" t="T16" r="T17" b="T18"/>
                      <a:pathLst>
                        <a:path w="396" h="1211">
                          <a:moveTo>
                            <a:pt x="395" y="0"/>
                          </a:moveTo>
                          <a:lnTo>
                            <a:pt x="395" y="1210"/>
                          </a:lnTo>
                          <a:lnTo>
                            <a:pt x="0" y="1210"/>
                          </a:lnTo>
                          <a:lnTo>
                            <a:pt x="0" y="37"/>
                          </a:lnTo>
                          <a:lnTo>
                            <a:pt x="395" y="0"/>
                          </a:lnTo>
                        </a:path>
                      </a:pathLst>
                    </a:custGeom>
                    <a:solidFill>
                      <a:schemeClr val="folHlink"/>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24" name="Line 450"/>
                    <p:cNvSpPr>
                      <a:spLocks noChangeShapeType="1"/>
                    </p:cNvSpPr>
                    <p:nvPr/>
                  </p:nvSpPr>
                  <p:spPr bwMode="auto">
                    <a:xfrm>
                      <a:off x="450" y="2066"/>
                      <a:ext cx="2" cy="119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117" name="Group 451"/>
                  <p:cNvGrpSpPr>
                    <a:grpSpLocks/>
                  </p:cNvGrpSpPr>
                  <p:nvPr/>
                </p:nvGrpSpPr>
                <p:grpSpPr bwMode="auto">
                  <a:xfrm>
                    <a:off x="703" y="1999"/>
                    <a:ext cx="419" cy="1260"/>
                    <a:chOff x="703" y="1999"/>
                    <a:chExt cx="419" cy="1260"/>
                  </a:xfrm>
                </p:grpSpPr>
                <p:sp>
                  <p:nvSpPr>
                    <p:cNvPr id="121" name="Freeform 452"/>
                    <p:cNvSpPr>
                      <a:spLocks/>
                    </p:cNvSpPr>
                    <p:nvPr/>
                  </p:nvSpPr>
                  <p:spPr bwMode="auto">
                    <a:xfrm>
                      <a:off x="703" y="1999"/>
                      <a:ext cx="419" cy="1252"/>
                    </a:xfrm>
                    <a:custGeom>
                      <a:avLst/>
                      <a:gdLst>
                        <a:gd name="T0" fmla="*/ 418 w 419"/>
                        <a:gd name="T1" fmla="*/ 0 h 1252"/>
                        <a:gd name="T2" fmla="*/ 417 w 419"/>
                        <a:gd name="T3" fmla="*/ 1250 h 1252"/>
                        <a:gd name="T4" fmla="*/ 2 w 419"/>
                        <a:gd name="T5" fmla="*/ 1251 h 1252"/>
                        <a:gd name="T6" fmla="*/ 0 w 419"/>
                        <a:gd name="T7" fmla="*/ 39 h 1252"/>
                        <a:gd name="T8" fmla="*/ 418 w 419"/>
                        <a:gd name="T9" fmla="*/ 0 h 1252"/>
                        <a:gd name="T10" fmla="*/ 0 60000 65536"/>
                        <a:gd name="T11" fmla="*/ 0 60000 65536"/>
                        <a:gd name="T12" fmla="*/ 0 60000 65536"/>
                        <a:gd name="T13" fmla="*/ 0 60000 65536"/>
                        <a:gd name="T14" fmla="*/ 0 60000 65536"/>
                        <a:gd name="T15" fmla="*/ 0 w 419"/>
                        <a:gd name="T16" fmla="*/ 0 h 1252"/>
                        <a:gd name="T17" fmla="*/ 419 w 419"/>
                        <a:gd name="T18" fmla="*/ 1252 h 1252"/>
                      </a:gdLst>
                      <a:ahLst/>
                      <a:cxnLst>
                        <a:cxn ang="T10">
                          <a:pos x="T0" y="T1"/>
                        </a:cxn>
                        <a:cxn ang="T11">
                          <a:pos x="T2" y="T3"/>
                        </a:cxn>
                        <a:cxn ang="T12">
                          <a:pos x="T4" y="T5"/>
                        </a:cxn>
                        <a:cxn ang="T13">
                          <a:pos x="T6" y="T7"/>
                        </a:cxn>
                        <a:cxn ang="T14">
                          <a:pos x="T8" y="T9"/>
                        </a:cxn>
                      </a:cxnLst>
                      <a:rect l="T15" t="T16" r="T17" b="T18"/>
                      <a:pathLst>
                        <a:path w="419" h="1252">
                          <a:moveTo>
                            <a:pt x="418" y="0"/>
                          </a:moveTo>
                          <a:lnTo>
                            <a:pt x="417" y="1250"/>
                          </a:lnTo>
                          <a:lnTo>
                            <a:pt x="2" y="1251"/>
                          </a:lnTo>
                          <a:lnTo>
                            <a:pt x="0" y="39"/>
                          </a:lnTo>
                          <a:lnTo>
                            <a:pt x="418" y="0"/>
                          </a:lnTo>
                        </a:path>
                      </a:pathLst>
                    </a:custGeom>
                    <a:solidFill>
                      <a:schemeClr val="folHlink"/>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22" name="Line 453"/>
                    <p:cNvSpPr>
                      <a:spLocks noChangeShapeType="1"/>
                    </p:cNvSpPr>
                    <p:nvPr/>
                  </p:nvSpPr>
                  <p:spPr bwMode="auto">
                    <a:xfrm>
                      <a:off x="919" y="2027"/>
                      <a:ext cx="0" cy="12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118" name="Group 454"/>
                  <p:cNvGrpSpPr>
                    <a:grpSpLocks/>
                  </p:cNvGrpSpPr>
                  <p:nvPr/>
                </p:nvGrpSpPr>
                <p:grpSpPr bwMode="auto">
                  <a:xfrm>
                    <a:off x="611" y="2342"/>
                    <a:ext cx="135" cy="625"/>
                    <a:chOff x="611" y="2342"/>
                    <a:chExt cx="135" cy="625"/>
                  </a:xfrm>
                </p:grpSpPr>
                <p:sp>
                  <p:nvSpPr>
                    <p:cNvPr id="119" name="Freeform 455"/>
                    <p:cNvSpPr>
                      <a:spLocks/>
                    </p:cNvSpPr>
                    <p:nvPr/>
                  </p:nvSpPr>
                  <p:spPr bwMode="auto">
                    <a:xfrm>
                      <a:off x="612" y="2342"/>
                      <a:ext cx="134" cy="44"/>
                    </a:xfrm>
                    <a:custGeom>
                      <a:avLst/>
                      <a:gdLst>
                        <a:gd name="T0" fmla="*/ 0 w 134"/>
                        <a:gd name="T1" fmla="*/ 9 h 44"/>
                        <a:gd name="T2" fmla="*/ 133 w 134"/>
                        <a:gd name="T3" fmla="*/ 0 h 44"/>
                        <a:gd name="T4" fmla="*/ 132 w 134"/>
                        <a:gd name="T5" fmla="*/ 37 h 44"/>
                        <a:gd name="T6" fmla="*/ 0 w 134"/>
                        <a:gd name="T7" fmla="*/ 43 h 44"/>
                        <a:gd name="T8" fmla="*/ 0 w 134"/>
                        <a:gd name="T9" fmla="*/ 9 h 44"/>
                        <a:gd name="T10" fmla="*/ 0 60000 65536"/>
                        <a:gd name="T11" fmla="*/ 0 60000 65536"/>
                        <a:gd name="T12" fmla="*/ 0 60000 65536"/>
                        <a:gd name="T13" fmla="*/ 0 60000 65536"/>
                        <a:gd name="T14" fmla="*/ 0 60000 65536"/>
                        <a:gd name="T15" fmla="*/ 0 w 134"/>
                        <a:gd name="T16" fmla="*/ 0 h 44"/>
                        <a:gd name="T17" fmla="*/ 134 w 134"/>
                        <a:gd name="T18" fmla="*/ 44 h 44"/>
                      </a:gdLst>
                      <a:ahLst/>
                      <a:cxnLst>
                        <a:cxn ang="T10">
                          <a:pos x="T0" y="T1"/>
                        </a:cxn>
                        <a:cxn ang="T11">
                          <a:pos x="T2" y="T3"/>
                        </a:cxn>
                        <a:cxn ang="T12">
                          <a:pos x="T4" y="T5"/>
                        </a:cxn>
                        <a:cxn ang="T13">
                          <a:pos x="T6" y="T7"/>
                        </a:cxn>
                        <a:cxn ang="T14">
                          <a:pos x="T8" y="T9"/>
                        </a:cxn>
                      </a:cxnLst>
                      <a:rect l="T15" t="T16" r="T17" b="T18"/>
                      <a:pathLst>
                        <a:path w="134" h="44">
                          <a:moveTo>
                            <a:pt x="0" y="9"/>
                          </a:moveTo>
                          <a:lnTo>
                            <a:pt x="133" y="0"/>
                          </a:lnTo>
                          <a:lnTo>
                            <a:pt x="132" y="37"/>
                          </a:lnTo>
                          <a:lnTo>
                            <a:pt x="0" y="43"/>
                          </a:lnTo>
                          <a:lnTo>
                            <a:pt x="0" y="9"/>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20" name="Freeform 456"/>
                    <p:cNvSpPr>
                      <a:spLocks/>
                    </p:cNvSpPr>
                    <p:nvPr/>
                  </p:nvSpPr>
                  <p:spPr bwMode="auto">
                    <a:xfrm>
                      <a:off x="611" y="2923"/>
                      <a:ext cx="135" cy="44"/>
                    </a:xfrm>
                    <a:custGeom>
                      <a:avLst/>
                      <a:gdLst>
                        <a:gd name="T0" fmla="*/ 0 w 135"/>
                        <a:gd name="T1" fmla="*/ 6 h 44"/>
                        <a:gd name="T2" fmla="*/ 132 w 135"/>
                        <a:gd name="T3" fmla="*/ 0 h 44"/>
                        <a:gd name="T4" fmla="*/ 134 w 135"/>
                        <a:gd name="T5" fmla="*/ 36 h 44"/>
                        <a:gd name="T6" fmla="*/ 2 w 135"/>
                        <a:gd name="T7" fmla="*/ 43 h 44"/>
                        <a:gd name="T8" fmla="*/ 0 w 135"/>
                        <a:gd name="T9" fmla="*/ 6 h 44"/>
                        <a:gd name="T10" fmla="*/ 0 60000 65536"/>
                        <a:gd name="T11" fmla="*/ 0 60000 65536"/>
                        <a:gd name="T12" fmla="*/ 0 60000 65536"/>
                        <a:gd name="T13" fmla="*/ 0 60000 65536"/>
                        <a:gd name="T14" fmla="*/ 0 60000 65536"/>
                        <a:gd name="T15" fmla="*/ 0 w 135"/>
                        <a:gd name="T16" fmla="*/ 0 h 44"/>
                        <a:gd name="T17" fmla="*/ 135 w 135"/>
                        <a:gd name="T18" fmla="*/ 44 h 44"/>
                      </a:gdLst>
                      <a:ahLst/>
                      <a:cxnLst>
                        <a:cxn ang="T10">
                          <a:pos x="T0" y="T1"/>
                        </a:cxn>
                        <a:cxn ang="T11">
                          <a:pos x="T2" y="T3"/>
                        </a:cxn>
                        <a:cxn ang="T12">
                          <a:pos x="T4" y="T5"/>
                        </a:cxn>
                        <a:cxn ang="T13">
                          <a:pos x="T6" y="T7"/>
                        </a:cxn>
                        <a:cxn ang="T14">
                          <a:pos x="T8" y="T9"/>
                        </a:cxn>
                      </a:cxnLst>
                      <a:rect l="T15" t="T16" r="T17" b="T18"/>
                      <a:pathLst>
                        <a:path w="135" h="44">
                          <a:moveTo>
                            <a:pt x="0" y="6"/>
                          </a:moveTo>
                          <a:lnTo>
                            <a:pt x="132" y="0"/>
                          </a:lnTo>
                          <a:lnTo>
                            <a:pt x="134" y="36"/>
                          </a:lnTo>
                          <a:lnTo>
                            <a:pt x="2" y="43"/>
                          </a:lnTo>
                          <a:lnTo>
                            <a:pt x="0" y="6"/>
                          </a:lnTo>
                        </a:path>
                      </a:pathLst>
                    </a:custGeom>
                    <a:solidFill>
                      <a:srgbClr val="0040F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107" name="Group 457"/>
                <p:cNvGrpSpPr>
                  <a:grpSpLocks/>
                </p:cNvGrpSpPr>
                <p:nvPr/>
              </p:nvGrpSpPr>
              <p:grpSpPr bwMode="auto">
                <a:xfrm>
                  <a:off x="214" y="3274"/>
                  <a:ext cx="189" cy="70"/>
                  <a:chOff x="214" y="3274"/>
                  <a:chExt cx="189" cy="70"/>
                </a:xfrm>
              </p:grpSpPr>
              <p:sp>
                <p:nvSpPr>
                  <p:cNvPr id="112" name="Oval 458"/>
                  <p:cNvSpPr>
                    <a:spLocks noChangeArrowheads="1"/>
                  </p:cNvSpPr>
                  <p:nvPr/>
                </p:nvSpPr>
                <p:spPr bwMode="auto">
                  <a:xfrm>
                    <a:off x="214" y="3274"/>
                    <a:ext cx="49" cy="68"/>
                  </a:xfrm>
                  <a:prstGeom prst="ellipse">
                    <a:avLst/>
                  </a:prstGeom>
                  <a:solidFill>
                    <a:srgbClr val="FF0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13" name="Oval 459"/>
                  <p:cNvSpPr>
                    <a:spLocks noChangeArrowheads="1"/>
                  </p:cNvSpPr>
                  <p:nvPr/>
                </p:nvSpPr>
                <p:spPr bwMode="auto">
                  <a:xfrm>
                    <a:off x="291" y="3276"/>
                    <a:ext cx="50" cy="68"/>
                  </a:xfrm>
                  <a:prstGeom prst="ellipse">
                    <a:avLst/>
                  </a:prstGeom>
                  <a:solidFill>
                    <a:srgbClr val="FF0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14" name="Oval 460"/>
                  <p:cNvSpPr>
                    <a:spLocks noChangeArrowheads="1"/>
                  </p:cNvSpPr>
                  <p:nvPr/>
                </p:nvSpPr>
                <p:spPr bwMode="auto">
                  <a:xfrm>
                    <a:off x="355" y="3275"/>
                    <a:ext cx="48" cy="68"/>
                  </a:xfrm>
                  <a:prstGeom prst="ellipse">
                    <a:avLst/>
                  </a:prstGeom>
                  <a:solidFill>
                    <a:srgbClr val="E0E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108" name="Group 461"/>
                <p:cNvGrpSpPr>
                  <a:grpSpLocks/>
                </p:cNvGrpSpPr>
                <p:nvPr/>
              </p:nvGrpSpPr>
              <p:grpSpPr bwMode="auto">
                <a:xfrm>
                  <a:off x="941" y="3297"/>
                  <a:ext cx="187" cy="70"/>
                  <a:chOff x="941" y="3297"/>
                  <a:chExt cx="187" cy="70"/>
                </a:xfrm>
              </p:grpSpPr>
              <p:sp>
                <p:nvSpPr>
                  <p:cNvPr id="109" name="Oval 462"/>
                  <p:cNvSpPr>
                    <a:spLocks noChangeArrowheads="1"/>
                  </p:cNvSpPr>
                  <p:nvPr/>
                </p:nvSpPr>
                <p:spPr bwMode="auto">
                  <a:xfrm>
                    <a:off x="1079" y="3298"/>
                    <a:ext cx="49" cy="68"/>
                  </a:xfrm>
                  <a:prstGeom prst="ellipse">
                    <a:avLst/>
                  </a:prstGeom>
                  <a:solidFill>
                    <a:srgbClr val="FF0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10" name="Oval 463"/>
                  <p:cNvSpPr>
                    <a:spLocks noChangeArrowheads="1"/>
                  </p:cNvSpPr>
                  <p:nvPr/>
                </p:nvSpPr>
                <p:spPr bwMode="auto">
                  <a:xfrm>
                    <a:off x="1002" y="3297"/>
                    <a:ext cx="50" cy="68"/>
                  </a:xfrm>
                  <a:prstGeom prst="ellipse">
                    <a:avLst/>
                  </a:prstGeom>
                  <a:solidFill>
                    <a:srgbClr val="FF0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11" name="Oval 464"/>
                  <p:cNvSpPr>
                    <a:spLocks noChangeArrowheads="1"/>
                  </p:cNvSpPr>
                  <p:nvPr/>
                </p:nvSpPr>
                <p:spPr bwMode="auto">
                  <a:xfrm>
                    <a:off x="941" y="3299"/>
                    <a:ext cx="49" cy="68"/>
                  </a:xfrm>
                  <a:prstGeom prst="ellipse">
                    <a:avLst/>
                  </a:prstGeom>
                  <a:solidFill>
                    <a:srgbClr val="E0E00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46" name="Group 465"/>
              <p:cNvGrpSpPr>
                <a:grpSpLocks/>
              </p:cNvGrpSpPr>
              <p:nvPr/>
            </p:nvGrpSpPr>
            <p:grpSpPr bwMode="auto">
              <a:xfrm>
                <a:off x="2455" y="2513"/>
                <a:ext cx="84" cy="873"/>
                <a:chOff x="2455" y="2513"/>
                <a:chExt cx="84" cy="873"/>
              </a:xfrm>
            </p:grpSpPr>
            <p:grpSp>
              <p:nvGrpSpPr>
                <p:cNvPr id="98" name="Group 466"/>
                <p:cNvGrpSpPr>
                  <a:grpSpLocks/>
                </p:cNvGrpSpPr>
                <p:nvPr/>
              </p:nvGrpSpPr>
              <p:grpSpPr bwMode="auto">
                <a:xfrm>
                  <a:off x="2455" y="2513"/>
                  <a:ext cx="72" cy="873"/>
                  <a:chOff x="2455" y="2513"/>
                  <a:chExt cx="72" cy="873"/>
                </a:xfrm>
              </p:grpSpPr>
              <p:sp>
                <p:nvSpPr>
                  <p:cNvPr id="102" name="Freeform 467"/>
                  <p:cNvSpPr>
                    <a:spLocks/>
                  </p:cNvSpPr>
                  <p:nvPr/>
                </p:nvSpPr>
                <p:spPr bwMode="auto">
                  <a:xfrm>
                    <a:off x="2455" y="2543"/>
                    <a:ext cx="72" cy="843"/>
                  </a:xfrm>
                  <a:custGeom>
                    <a:avLst/>
                    <a:gdLst>
                      <a:gd name="T0" fmla="*/ 1 w 72"/>
                      <a:gd name="T1" fmla="*/ 808 h 843"/>
                      <a:gd name="T2" fmla="*/ 29 w 72"/>
                      <a:gd name="T3" fmla="*/ 808 h 843"/>
                      <a:gd name="T4" fmla="*/ 32 w 72"/>
                      <a:gd name="T5" fmla="*/ 807 h 843"/>
                      <a:gd name="T6" fmla="*/ 34 w 72"/>
                      <a:gd name="T7" fmla="*/ 808 h 843"/>
                      <a:gd name="T8" fmla="*/ 37 w 72"/>
                      <a:gd name="T9" fmla="*/ 807 h 843"/>
                      <a:gd name="T10" fmla="*/ 38 w 72"/>
                      <a:gd name="T11" fmla="*/ 803 h 843"/>
                      <a:gd name="T12" fmla="*/ 40 w 72"/>
                      <a:gd name="T13" fmla="*/ 800 h 843"/>
                      <a:gd name="T14" fmla="*/ 40 w 72"/>
                      <a:gd name="T15" fmla="*/ 0 h 843"/>
                      <a:gd name="T16" fmla="*/ 70 w 72"/>
                      <a:gd name="T17" fmla="*/ 0 h 843"/>
                      <a:gd name="T18" fmla="*/ 70 w 72"/>
                      <a:gd name="T19" fmla="*/ 802 h 843"/>
                      <a:gd name="T20" fmla="*/ 71 w 72"/>
                      <a:gd name="T21" fmla="*/ 808 h 843"/>
                      <a:gd name="T22" fmla="*/ 71 w 72"/>
                      <a:gd name="T23" fmla="*/ 813 h 843"/>
                      <a:gd name="T24" fmla="*/ 68 w 72"/>
                      <a:gd name="T25" fmla="*/ 819 h 843"/>
                      <a:gd name="T26" fmla="*/ 66 w 72"/>
                      <a:gd name="T27" fmla="*/ 824 h 843"/>
                      <a:gd name="T28" fmla="*/ 62 w 72"/>
                      <a:gd name="T29" fmla="*/ 831 h 843"/>
                      <a:gd name="T30" fmla="*/ 59 w 72"/>
                      <a:gd name="T31" fmla="*/ 833 h 843"/>
                      <a:gd name="T32" fmla="*/ 53 w 72"/>
                      <a:gd name="T33" fmla="*/ 837 h 843"/>
                      <a:gd name="T34" fmla="*/ 49 w 72"/>
                      <a:gd name="T35" fmla="*/ 838 h 843"/>
                      <a:gd name="T36" fmla="*/ 44 w 72"/>
                      <a:gd name="T37" fmla="*/ 840 h 843"/>
                      <a:gd name="T38" fmla="*/ 40 w 72"/>
                      <a:gd name="T39" fmla="*/ 842 h 843"/>
                      <a:gd name="T40" fmla="*/ 0 w 72"/>
                      <a:gd name="T41" fmla="*/ 841 h 843"/>
                      <a:gd name="T42" fmla="*/ 1 w 72"/>
                      <a:gd name="T43" fmla="*/ 808 h 8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843"/>
                      <a:gd name="T68" fmla="*/ 72 w 72"/>
                      <a:gd name="T69" fmla="*/ 843 h 8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843">
                        <a:moveTo>
                          <a:pt x="1" y="808"/>
                        </a:moveTo>
                        <a:lnTo>
                          <a:pt x="29" y="808"/>
                        </a:lnTo>
                        <a:lnTo>
                          <a:pt x="32" y="807"/>
                        </a:lnTo>
                        <a:lnTo>
                          <a:pt x="34" y="808"/>
                        </a:lnTo>
                        <a:lnTo>
                          <a:pt x="37" y="807"/>
                        </a:lnTo>
                        <a:lnTo>
                          <a:pt x="38" y="803"/>
                        </a:lnTo>
                        <a:lnTo>
                          <a:pt x="40" y="800"/>
                        </a:lnTo>
                        <a:lnTo>
                          <a:pt x="40" y="0"/>
                        </a:lnTo>
                        <a:lnTo>
                          <a:pt x="70" y="0"/>
                        </a:lnTo>
                        <a:lnTo>
                          <a:pt x="70" y="802"/>
                        </a:lnTo>
                        <a:lnTo>
                          <a:pt x="71" y="808"/>
                        </a:lnTo>
                        <a:lnTo>
                          <a:pt x="71" y="813"/>
                        </a:lnTo>
                        <a:lnTo>
                          <a:pt x="68" y="819"/>
                        </a:lnTo>
                        <a:lnTo>
                          <a:pt x="66" y="824"/>
                        </a:lnTo>
                        <a:lnTo>
                          <a:pt x="62" y="831"/>
                        </a:lnTo>
                        <a:lnTo>
                          <a:pt x="59" y="833"/>
                        </a:lnTo>
                        <a:lnTo>
                          <a:pt x="53" y="837"/>
                        </a:lnTo>
                        <a:lnTo>
                          <a:pt x="49" y="838"/>
                        </a:lnTo>
                        <a:lnTo>
                          <a:pt x="44" y="840"/>
                        </a:lnTo>
                        <a:lnTo>
                          <a:pt x="40" y="842"/>
                        </a:lnTo>
                        <a:lnTo>
                          <a:pt x="0" y="841"/>
                        </a:lnTo>
                        <a:lnTo>
                          <a:pt x="1" y="808"/>
                        </a:lnTo>
                      </a:path>
                    </a:pathLst>
                  </a:custGeom>
                  <a:solidFill>
                    <a:srgbClr val="FF990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103" name="Group 468"/>
                  <p:cNvGrpSpPr>
                    <a:grpSpLocks/>
                  </p:cNvGrpSpPr>
                  <p:nvPr/>
                </p:nvGrpSpPr>
                <p:grpSpPr bwMode="auto">
                  <a:xfrm>
                    <a:off x="2494" y="2513"/>
                    <a:ext cx="28" cy="31"/>
                    <a:chOff x="2494" y="2513"/>
                    <a:chExt cx="28" cy="31"/>
                  </a:xfrm>
                </p:grpSpPr>
                <p:sp>
                  <p:nvSpPr>
                    <p:cNvPr id="104" name="Oval 469"/>
                    <p:cNvSpPr>
                      <a:spLocks noChangeArrowheads="1"/>
                    </p:cNvSpPr>
                    <p:nvPr/>
                  </p:nvSpPr>
                  <p:spPr bwMode="auto">
                    <a:xfrm flipV="1">
                      <a:off x="2496" y="2538"/>
                      <a:ext cx="19" cy="2"/>
                    </a:xfrm>
                    <a:prstGeom prst="ellipse">
                      <a:avLst/>
                    </a:prstGeom>
                    <a:solidFill>
                      <a:srgbClr val="404040"/>
                    </a:solidFill>
                    <a:ln w="12700">
                      <a:solidFill>
                        <a:srgbClr val="000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05" name="Freeform 470"/>
                    <p:cNvSpPr>
                      <a:spLocks/>
                    </p:cNvSpPr>
                    <p:nvPr/>
                  </p:nvSpPr>
                  <p:spPr bwMode="auto">
                    <a:xfrm>
                      <a:off x="2494" y="2513"/>
                      <a:ext cx="28" cy="31"/>
                    </a:xfrm>
                    <a:custGeom>
                      <a:avLst/>
                      <a:gdLst>
                        <a:gd name="T0" fmla="*/ 0 w 28"/>
                        <a:gd name="T1" fmla="*/ 29 h 31"/>
                        <a:gd name="T2" fmla="*/ 5 w 28"/>
                        <a:gd name="T3" fmla="*/ 20 h 31"/>
                        <a:gd name="T4" fmla="*/ 10 w 28"/>
                        <a:gd name="T5" fmla="*/ 12 h 31"/>
                        <a:gd name="T6" fmla="*/ 13 w 28"/>
                        <a:gd name="T7" fmla="*/ 8 h 31"/>
                        <a:gd name="T8" fmla="*/ 16 w 28"/>
                        <a:gd name="T9" fmla="*/ 6 h 31"/>
                        <a:gd name="T10" fmla="*/ 21 w 28"/>
                        <a:gd name="T11" fmla="*/ 4 h 31"/>
                        <a:gd name="T12" fmla="*/ 24 w 28"/>
                        <a:gd name="T13" fmla="*/ 0 h 31"/>
                        <a:gd name="T14" fmla="*/ 27 w 28"/>
                        <a:gd name="T15" fmla="*/ 0 h 31"/>
                        <a:gd name="T16" fmla="*/ 26 w 28"/>
                        <a:gd name="T17" fmla="*/ 5 h 31"/>
                        <a:gd name="T18" fmla="*/ 25 w 28"/>
                        <a:gd name="T19" fmla="*/ 9 h 31"/>
                        <a:gd name="T20" fmla="*/ 21 w 28"/>
                        <a:gd name="T21" fmla="*/ 13 h 31"/>
                        <a:gd name="T22" fmla="*/ 18 w 28"/>
                        <a:gd name="T23" fmla="*/ 18 h 31"/>
                        <a:gd name="T24" fmla="*/ 14 w 28"/>
                        <a:gd name="T25" fmla="*/ 22 h 31"/>
                        <a:gd name="T26" fmla="*/ 8 w 28"/>
                        <a:gd name="T27" fmla="*/ 27 h 31"/>
                        <a:gd name="T28" fmla="*/ 5 w 28"/>
                        <a:gd name="T29" fmla="*/ 30 h 31"/>
                        <a:gd name="T30" fmla="*/ 0 w 28"/>
                        <a:gd name="T31" fmla="*/ 29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1"/>
                        <a:gd name="T50" fmla="*/ 28 w 28"/>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1">
                          <a:moveTo>
                            <a:pt x="0" y="29"/>
                          </a:moveTo>
                          <a:lnTo>
                            <a:pt x="5" y="20"/>
                          </a:lnTo>
                          <a:lnTo>
                            <a:pt x="10" y="12"/>
                          </a:lnTo>
                          <a:lnTo>
                            <a:pt x="13" y="8"/>
                          </a:lnTo>
                          <a:lnTo>
                            <a:pt x="16" y="6"/>
                          </a:lnTo>
                          <a:lnTo>
                            <a:pt x="21" y="4"/>
                          </a:lnTo>
                          <a:lnTo>
                            <a:pt x="24" y="0"/>
                          </a:lnTo>
                          <a:lnTo>
                            <a:pt x="27" y="0"/>
                          </a:lnTo>
                          <a:lnTo>
                            <a:pt x="26" y="5"/>
                          </a:lnTo>
                          <a:lnTo>
                            <a:pt x="25" y="9"/>
                          </a:lnTo>
                          <a:lnTo>
                            <a:pt x="21" y="13"/>
                          </a:lnTo>
                          <a:lnTo>
                            <a:pt x="18" y="18"/>
                          </a:lnTo>
                          <a:lnTo>
                            <a:pt x="14" y="22"/>
                          </a:lnTo>
                          <a:lnTo>
                            <a:pt x="8" y="27"/>
                          </a:lnTo>
                          <a:lnTo>
                            <a:pt x="5" y="30"/>
                          </a:lnTo>
                          <a:lnTo>
                            <a:pt x="0" y="29"/>
                          </a:lnTo>
                        </a:path>
                      </a:pathLst>
                    </a:custGeom>
                    <a:solidFill>
                      <a:srgbClr val="FFFFFF"/>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99" name="Group 471"/>
                <p:cNvGrpSpPr>
                  <a:grpSpLocks/>
                </p:cNvGrpSpPr>
                <p:nvPr/>
              </p:nvGrpSpPr>
              <p:grpSpPr bwMode="auto">
                <a:xfrm>
                  <a:off x="2482" y="2904"/>
                  <a:ext cx="57" cy="274"/>
                  <a:chOff x="2482" y="2904"/>
                  <a:chExt cx="57" cy="274"/>
                </a:xfrm>
              </p:grpSpPr>
              <p:sp>
                <p:nvSpPr>
                  <p:cNvPr id="100" name="Freeform 472"/>
                  <p:cNvSpPr>
                    <a:spLocks/>
                  </p:cNvSpPr>
                  <p:nvPr/>
                </p:nvSpPr>
                <p:spPr bwMode="auto">
                  <a:xfrm>
                    <a:off x="2511" y="2906"/>
                    <a:ext cx="28" cy="272"/>
                  </a:xfrm>
                  <a:custGeom>
                    <a:avLst/>
                    <a:gdLst>
                      <a:gd name="T0" fmla="*/ 0 w 28"/>
                      <a:gd name="T1" fmla="*/ 0 h 272"/>
                      <a:gd name="T2" fmla="*/ 27 w 28"/>
                      <a:gd name="T3" fmla="*/ 7 h 272"/>
                      <a:gd name="T4" fmla="*/ 26 w 28"/>
                      <a:gd name="T5" fmla="*/ 262 h 272"/>
                      <a:gd name="T6" fmla="*/ 0 w 28"/>
                      <a:gd name="T7" fmla="*/ 271 h 272"/>
                      <a:gd name="T8" fmla="*/ 0 w 28"/>
                      <a:gd name="T9" fmla="*/ 0 h 272"/>
                      <a:gd name="T10" fmla="*/ 0 60000 65536"/>
                      <a:gd name="T11" fmla="*/ 0 60000 65536"/>
                      <a:gd name="T12" fmla="*/ 0 60000 65536"/>
                      <a:gd name="T13" fmla="*/ 0 60000 65536"/>
                      <a:gd name="T14" fmla="*/ 0 60000 65536"/>
                      <a:gd name="T15" fmla="*/ 0 w 28"/>
                      <a:gd name="T16" fmla="*/ 0 h 272"/>
                      <a:gd name="T17" fmla="*/ 28 w 28"/>
                      <a:gd name="T18" fmla="*/ 272 h 272"/>
                    </a:gdLst>
                    <a:ahLst/>
                    <a:cxnLst>
                      <a:cxn ang="T10">
                        <a:pos x="T0" y="T1"/>
                      </a:cxn>
                      <a:cxn ang="T11">
                        <a:pos x="T2" y="T3"/>
                      </a:cxn>
                      <a:cxn ang="T12">
                        <a:pos x="T4" y="T5"/>
                      </a:cxn>
                      <a:cxn ang="T13">
                        <a:pos x="T6" y="T7"/>
                      </a:cxn>
                      <a:cxn ang="T14">
                        <a:pos x="T8" y="T9"/>
                      </a:cxn>
                    </a:cxnLst>
                    <a:rect l="T15" t="T16" r="T17" b="T18"/>
                    <a:pathLst>
                      <a:path w="28" h="272">
                        <a:moveTo>
                          <a:pt x="0" y="0"/>
                        </a:moveTo>
                        <a:lnTo>
                          <a:pt x="27" y="7"/>
                        </a:lnTo>
                        <a:lnTo>
                          <a:pt x="26" y="262"/>
                        </a:lnTo>
                        <a:lnTo>
                          <a:pt x="0" y="271"/>
                        </a:lnTo>
                        <a:lnTo>
                          <a:pt x="0" y="0"/>
                        </a:lnTo>
                      </a:path>
                    </a:pathLst>
                  </a:custGeom>
                  <a:solidFill>
                    <a:srgbClr val="60606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101" name="Freeform 473"/>
                  <p:cNvSpPr>
                    <a:spLocks/>
                  </p:cNvSpPr>
                  <p:nvPr/>
                </p:nvSpPr>
                <p:spPr bwMode="auto">
                  <a:xfrm>
                    <a:off x="2482" y="2904"/>
                    <a:ext cx="30" cy="274"/>
                  </a:xfrm>
                  <a:custGeom>
                    <a:avLst/>
                    <a:gdLst>
                      <a:gd name="T0" fmla="*/ 29 w 30"/>
                      <a:gd name="T1" fmla="*/ 2 h 274"/>
                      <a:gd name="T2" fmla="*/ 29 w 30"/>
                      <a:gd name="T3" fmla="*/ 273 h 274"/>
                      <a:gd name="T4" fmla="*/ 1 w 30"/>
                      <a:gd name="T5" fmla="*/ 273 h 274"/>
                      <a:gd name="T6" fmla="*/ 0 w 30"/>
                      <a:gd name="T7" fmla="*/ 0 h 274"/>
                      <a:gd name="T8" fmla="*/ 29 w 30"/>
                      <a:gd name="T9" fmla="*/ 2 h 274"/>
                      <a:gd name="T10" fmla="*/ 0 60000 65536"/>
                      <a:gd name="T11" fmla="*/ 0 60000 65536"/>
                      <a:gd name="T12" fmla="*/ 0 60000 65536"/>
                      <a:gd name="T13" fmla="*/ 0 60000 65536"/>
                      <a:gd name="T14" fmla="*/ 0 60000 65536"/>
                      <a:gd name="T15" fmla="*/ 0 w 30"/>
                      <a:gd name="T16" fmla="*/ 0 h 274"/>
                      <a:gd name="T17" fmla="*/ 30 w 30"/>
                      <a:gd name="T18" fmla="*/ 274 h 274"/>
                    </a:gdLst>
                    <a:ahLst/>
                    <a:cxnLst>
                      <a:cxn ang="T10">
                        <a:pos x="T0" y="T1"/>
                      </a:cxn>
                      <a:cxn ang="T11">
                        <a:pos x="T2" y="T3"/>
                      </a:cxn>
                      <a:cxn ang="T12">
                        <a:pos x="T4" y="T5"/>
                      </a:cxn>
                      <a:cxn ang="T13">
                        <a:pos x="T6" y="T7"/>
                      </a:cxn>
                      <a:cxn ang="T14">
                        <a:pos x="T8" y="T9"/>
                      </a:cxn>
                    </a:cxnLst>
                    <a:rect l="T15" t="T16" r="T17" b="T18"/>
                    <a:pathLst>
                      <a:path w="30" h="274">
                        <a:moveTo>
                          <a:pt x="29" y="2"/>
                        </a:moveTo>
                        <a:lnTo>
                          <a:pt x="29" y="273"/>
                        </a:lnTo>
                        <a:lnTo>
                          <a:pt x="1" y="273"/>
                        </a:lnTo>
                        <a:lnTo>
                          <a:pt x="0" y="0"/>
                        </a:lnTo>
                        <a:lnTo>
                          <a:pt x="29" y="2"/>
                        </a:lnTo>
                      </a:path>
                    </a:pathLst>
                  </a:custGeom>
                  <a:solidFill>
                    <a:srgbClr val="20202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47" name="Group 474"/>
              <p:cNvGrpSpPr>
                <a:grpSpLocks/>
              </p:cNvGrpSpPr>
              <p:nvPr/>
            </p:nvGrpSpPr>
            <p:grpSpPr bwMode="auto">
              <a:xfrm>
                <a:off x="275" y="3419"/>
                <a:ext cx="581" cy="516"/>
                <a:chOff x="275" y="3419"/>
                <a:chExt cx="581" cy="516"/>
              </a:xfrm>
            </p:grpSpPr>
            <p:grpSp>
              <p:nvGrpSpPr>
                <p:cNvPr id="64" name="Group 475"/>
                <p:cNvGrpSpPr>
                  <a:grpSpLocks/>
                </p:cNvGrpSpPr>
                <p:nvPr/>
              </p:nvGrpSpPr>
              <p:grpSpPr bwMode="auto">
                <a:xfrm>
                  <a:off x="473" y="3419"/>
                  <a:ext cx="383" cy="480"/>
                  <a:chOff x="473" y="3419"/>
                  <a:chExt cx="383" cy="480"/>
                </a:xfrm>
              </p:grpSpPr>
              <p:grpSp>
                <p:nvGrpSpPr>
                  <p:cNvPr id="82" name="Group 476"/>
                  <p:cNvGrpSpPr>
                    <a:grpSpLocks/>
                  </p:cNvGrpSpPr>
                  <p:nvPr/>
                </p:nvGrpSpPr>
                <p:grpSpPr bwMode="auto">
                  <a:xfrm>
                    <a:off x="473" y="3419"/>
                    <a:ext cx="272" cy="467"/>
                    <a:chOff x="473" y="3419"/>
                    <a:chExt cx="272" cy="467"/>
                  </a:xfrm>
                </p:grpSpPr>
                <p:grpSp>
                  <p:nvGrpSpPr>
                    <p:cNvPr id="91" name="Group 477"/>
                    <p:cNvGrpSpPr>
                      <a:grpSpLocks/>
                    </p:cNvGrpSpPr>
                    <p:nvPr/>
                  </p:nvGrpSpPr>
                  <p:grpSpPr bwMode="auto">
                    <a:xfrm>
                      <a:off x="473" y="3419"/>
                      <a:ext cx="272" cy="467"/>
                      <a:chOff x="473" y="3419"/>
                      <a:chExt cx="272" cy="467"/>
                    </a:xfrm>
                  </p:grpSpPr>
                  <p:sp>
                    <p:nvSpPr>
                      <p:cNvPr id="96" name="Freeform 478"/>
                      <p:cNvSpPr>
                        <a:spLocks/>
                      </p:cNvSpPr>
                      <p:nvPr/>
                    </p:nvSpPr>
                    <p:spPr bwMode="auto">
                      <a:xfrm>
                        <a:off x="473" y="3420"/>
                        <a:ext cx="180" cy="466"/>
                      </a:xfrm>
                      <a:custGeom>
                        <a:avLst/>
                        <a:gdLst>
                          <a:gd name="T0" fmla="*/ 86 w 180"/>
                          <a:gd name="T1" fmla="*/ 0 h 466"/>
                          <a:gd name="T2" fmla="*/ 179 w 180"/>
                          <a:gd name="T3" fmla="*/ 1 h 466"/>
                          <a:gd name="T4" fmla="*/ 178 w 180"/>
                          <a:gd name="T5" fmla="*/ 465 h 466"/>
                          <a:gd name="T6" fmla="*/ 85 w 180"/>
                          <a:gd name="T7" fmla="*/ 462 h 466"/>
                          <a:gd name="T8" fmla="*/ 81 w 180"/>
                          <a:gd name="T9" fmla="*/ 461 h 466"/>
                          <a:gd name="T10" fmla="*/ 78 w 180"/>
                          <a:gd name="T11" fmla="*/ 461 h 466"/>
                          <a:gd name="T12" fmla="*/ 73 w 180"/>
                          <a:gd name="T13" fmla="*/ 458 h 466"/>
                          <a:gd name="T14" fmla="*/ 67 w 180"/>
                          <a:gd name="T15" fmla="*/ 455 h 466"/>
                          <a:gd name="T16" fmla="*/ 62 w 180"/>
                          <a:gd name="T17" fmla="*/ 451 h 466"/>
                          <a:gd name="T18" fmla="*/ 56 w 180"/>
                          <a:gd name="T19" fmla="*/ 445 h 466"/>
                          <a:gd name="T20" fmla="*/ 52 w 180"/>
                          <a:gd name="T21" fmla="*/ 441 h 466"/>
                          <a:gd name="T22" fmla="*/ 48 w 180"/>
                          <a:gd name="T23" fmla="*/ 435 h 466"/>
                          <a:gd name="T24" fmla="*/ 43 w 180"/>
                          <a:gd name="T25" fmla="*/ 431 h 466"/>
                          <a:gd name="T26" fmla="*/ 41 w 180"/>
                          <a:gd name="T27" fmla="*/ 425 h 466"/>
                          <a:gd name="T28" fmla="*/ 37 w 180"/>
                          <a:gd name="T29" fmla="*/ 421 h 466"/>
                          <a:gd name="T30" fmla="*/ 33 w 180"/>
                          <a:gd name="T31" fmla="*/ 414 h 466"/>
                          <a:gd name="T32" fmla="*/ 31 w 180"/>
                          <a:gd name="T33" fmla="*/ 406 h 466"/>
                          <a:gd name="T34" fmla="*/ 27 w 180"/>
                          <a:gd name="T35" fmla="*/ 399 h 466"/>
                          <a:gd name="T36" fmla="*/ 25 w 180"/>
                          <a:gd name="T37" fmla="*/ 394 h 466"/>
                          <a:gd name="T38" fmla="*/ 24 w 180"/>
                          <a:gd name="T39" fmla="*/ 388 h 466"/>
                          <a:gd name="T40" fmla="*/ 18 w 180"/>
                          <a:gd name="T41" fmla="*/ 379 h 466"/>
                          <a:gd name="T42" fmla="*/ 15 w 180"/>
                          <a:gd name="T43" fmla="*/ 366 h 466"/>
                          <a:gd name="T44" fmla="*/ 13 w 180"/>
                          <a:gd name="T45" fmla="*/ 353 h 466"/>
                          <a:gd name="T46" fmla="*/ 10 w 180"/>
                          <a:gd name="T47" fmla="*/ 338 h 466"/>
                          <a:gd name="T48" fmla="*/ 6 w 180"/>
                          <a:gd name="T49" fmla="*/ 323 h 466"/>
                          <a:gd name="T50" fmla="*/ 4 w 180"/>
                          <a:gd name="T51" fmla="*/ 308 h 466"/>
                          <a:gd name="T52" fmla="*/ 2 w 180"/>
                          <a:gd name="T53" fmla="*/ 291 h 466"/>
                          <a:gd name="T54" fmla="*/ 0 w 180"/>
                          <a:gd name="T55" fmla="*/ 271 h 466"/>
                          <a:gd name="T56" fmla="*/ 0 w 180"/>
                          <a:gd name="T57" fmla="*/ 252 h 466"/>
                          <a:gd name="T58" fmla="*/ 0 w 180"/>
                          <a:gd name="T59" fmla="*/ 230 h 466"/>
                          <a:gd name="T60" fmla="*/ 1 w 180"/>
                          <a:gd name="T61" fmla="*/ 201 h 466"/>
                          <a:gd name="T62" fmla="*/ 2 w 180"/>
                          <a:gd name="T63" fmla="*/ 173 h 466"/>
                          <a:gd name="T64" fmla="*/ 4 w 180"/>
                          <a:gd name="T65" fmla="*/ 155 h 466"/>
                          <a:gd name="T66" fmla="*/ 9 w 180"/>
                          <a:gd name="T67" fmla="*/ 135 h 466"/>
                          <a:gd name="T68" fmla="*/ 10 w 180"/>
                          <a:gd name="T69" fmla="*/ 120 h 466"/>
                          <a:gd name="T70" fmla="*/ 13 w 180"/>
                          <a:gd name="T71" fmla="*/ 108 h 466"/>
                          <a:gd name="T72" fmla="*/ 16 w 180"/>
                          <a:gd name="T73" fmla="*/ 91 h 466"/>
                          <a:gd name="T74" fmla="*/ 24 w 180"/>
                          <a:gd name="T75" fmla="*/ 73 h 466"/>
                          <a:gd name="T76" fmla="*/ 28 w 180"/>
                          <a:gd name="T77" fmla="*/ 59 h 466"/>
                          <a:gd name="T78" fmla="*/ 33 w 180"/>
                          <a:gd name="T79" fmla="*/ 49 h 466"/>
                          <a:gd name="T80" fmla="*/ 34 w 180"/>
                          <a:gd name="T81" fmla="*/ 45 h 466"/>
                          <a:gd name="T82" fmla="*/ 38 w 180"/>
                          <a:gd name="T83" fmla="*/ 37 h 466"/>
                          <a:gd name="T84" fmla="*/ 42 w 180"/>
                          <a:gd name="T85" fmla="*/ 31 h 466"/>
                          <a:gd name="T86" fmla="*/ 46 w 180"/>
                          <a:gd name="T87" fmla="*/ 27 h 466"/>
                          <a:gd name="T88" fmla="*/ 49 w 180"/>
                          <a:gd name="T89" fmla="*/ 23 h 466"/>
                          <a:gd name="T90" fmla="*/ 54 w 180"/>
                          <a:gd name="T91" fmla="*/ 18 h 466"/>
                          <a:gd name="T92" fmla="*/ 57 w 180"/>
                          <a:gd name="T93" fmla="*/ 14 h 466"/>
                          <a:gd name="T94" fmla="*/ 61 w 180"/>
                          <a:gd name="T95" fmla="*/ 12 h 466"/>
                          <a:gd name="T96" fmla="*/ 65 w 180"/>
                          <a:gd name="T97" fmla="*/ 9 h 466"/>
                          <a:gd name="T98" fmla="*/ 68 w 180"/>
                          <a:gd name="T99" fmla="*/ 7 h 466"/>
                          <a:gd name="T100" fmla="*/ 72 w 180"/>
                          <a:gd name="T101" fmla="*/ 3 h 466"/>
                          <a:gd name="T102" fmla="*/ 76 w 180"/>
                          <a:gd name="T103" fmla="*/ 2 h 466"/>
                          <a:gd name="T104" fmla="*/ 79 w 180"/>
                          <a:gd name="T105" fmla="*/ 1 h 466"/>
                          <a:gd name="T106" fmla="*/ 81 w 180"/>
                          <a:gd name="T107" fmla="*/ 0 h 466"/>
                          <a:gd name="T108" fmla="*/ 86 w 180"/>
                          <a:gd name="T109" fmla="*/ 0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466"/>
                          <a:gd name="T167" fmla="*/ 180 w 180"/>
                          <a:gd name="T168" fmla="*/ 466 h 4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466">
                            <a:moveTo>
                              <a:pt x="86" y="0"/>
                            </a:moveTo>
                            <a:lnTo>
                              <a:pt x="179" y="1"/>
                            </a:lnTo>
                            <a:lnTo>
                              <a:pt x="178" y="465"/>
                            </a:lnTo>
                            <a:lnTo>
                              <a:pt x="85" y="462"/>
                            </a:lnTo>
                            <a:lnTo>
                              <a:pt x="81" y="461"/>
                            </a:lnTo>
                            <a:lnTo>
                              <a:pt x="78" y="461"/>
                            </a:lnTo>
                            <a:lnTo>
                              <a:pt x="73" y="458"/>
                            </a:lnTo>
                            <a:lnTo>
                              <a:pt x="67" y="455"/>
                            </a:lnTo>
                            <a:lnTo>
                              <a:pt x="62" y="451"/>
                            </a:lnTo>
                            <a:lnTo>
                              <a:pt x="56" y="445"/>
                            </a:lnTo>
                            <a:lnTo>
                              <a:pt x="52" y="441"/>
                            </a:lnTo>
                            <a:lnTo>
                              <a:pt x="48" y="435"/>
                            </a:lnTo>
                            <a:lnTo>
                              <a:pt x="43" y="431"/>
                            </a:lnTo>
                            <a:lnTo>
                              <a:pt x="41" y="425"/>
                            </a:lnTo>
                            <a:lnTo>
                              <a:pt x="37" y="421"/>
                            </a:lnTo>
                            <a:lnTo>
                              <a:pt x="33" y="414"/>
                            </a:lnTo>
                            <a:lnTo>
                              <a:pt x="31" y="406"/>
                            </a:lnTo>
                            <a:lnTo>
                              <a:pt x="27" y="399"/>
                            </a:lnTo>
                            <a:lnTo>
                              <a:pt x="25" y="394"/>
                            </a:lnTo>
                            <a:lnTo>
                              <a:pt x="24" y="388"/>
                            </a:lnTo>
                            <a:lnTo>
                              <a:pt x="18" y="379"/>
                            </a:lnTo>
                            <a:lnTo>
                              <a:pt x="15" y="366"/>
                            </a:lnTo>
                            <a:lnTo>
                              <a:pt x="13" y="353"/>
                            </a:lnTo>
                            <a:lnTo>
                              <a:pt x="10" y="338"/>
                            </a:lnTo>
                            <a:lnTo>
                              <a:pt x="6" y="323"/>
                            </a:lnTo>
                            <a:lnTo>
                              <a:pt x="4" y="308"/>
                            </a:lnTo>
                            <a:lnTo>
                              <a:pt x="2" y="291"/>
                            </a:lnTo>
                            <a:lnTo>
                              <a:pt x="0" y="271"/>
                            </a:lnTo>
                            <a:lnTo>
                              <a:pt x="0" y="252"/>
                            </a:lnTo>
                            <a:lnTo>
                              <a:pt x="0" y="230"/>
                            </a:lnTo>
                            <a:lnTo>
                              <a:pt x="1" y="201"/>
                            </a:lnTo>
                            <a:lnTo>
                              <a:pt x="2" y="173"/>
                            </a:lnTo>
                            <a:lnTo>
                              <a:pt x="4" y="155"/>
                            </a:lnTo>
                            <a:lnTo>
                              <a:pt x="9" y="135"/>
                            </a:lnTo>
                            <a:lnTo>
                              <a:pt x="10" y="120"/>
                            </a:lnTo>
                            <a:lnTo>
                              <a:pt x="13" y="108"/>
                            </a:lnTo>
                            <a:lnTo>
                              <a:pt x="16" y="91"/>
                            </a:lnTo>
                            <a:lnTo>
                              <a:pt x="24" y="73"/>
                            </a:lnTo>
                            <a:lnTo>
                              <a:pt x="28" y="59"/>
                            </a:lnTo>
                            <a:lnTo>
                              <a:pt x="33" y="49"/>
                            </a:lnTo>
                            <a:lnTo>
                              <a:pt x="34" y="45"/>
                            </a:lnTo>
                            <a:lnTo>
                              <a:pt x="38" y="37"/>
                            </a:lnTo>
                            <a:lnTo>
                              <a:pt x="42" y="31"/>
                            </a:lnTo>
                            <a:lnTo>
                              <a:pt x="46" y="27"/>
                            </a:lnTo>
                            <a:lnTo>
                              <a:pt x="49" y="23"/>
                            </a:lnTo>
                            <a:lnTo>
                              <a:pt x="54" y="18"/>
                            </a:lnTo>
                            <a:lnTo>
                              <a:pt x="57" y="14"/>
                            </a:lnTo>
                            <a:lnTo>
                              <a:pt x="61" y="12"/>
                            </a:lnTo>
                            <a:lnTo>
                              <a:pt x="65" y="9"/>
                            </a:lnTo>
                            <a:lnTo>
                              <a:pt x="68" y="7"/>
                            </a:lnTo>
                            <a:lnTo>
                              <a:pt x="72" y="3"/>
                            </a:lnTo>
                            <a:lnTo>
                              <a:pt x="76" y="2"/>
                            </a:lnTo>
                            <a:lnTo>
                              <a:pt x="79" y="1"/>
                            </a:lnTo>
                            <a:lnTo>
                              <a:pt x="81" y="0"/>
                            </a:lnTo>
                            <a:lnTo>
                              <a:pt x="86"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97" name="Oval 479"/>
                      <p:cNvSpPr>
                        <a:spLocks noChangeArrowheads="1"/>
                      </p:cNvSpPr>
                      <p:nvPr/>
                    </p:nvSpPr>
                    <p:spPr bwMode="auto">
                      <a:xfrm>
                        <a:off x="562" y="3419"/>
                        <a:ext cx="183" cy="46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92" name="Group 480"/>
                    <p:cNvGrpSpPr>
                      <a:grpSpLocks/>
                    </p:cNvGrpSpPr>
                    <p:nvPr/>
                  </p:nvGrpSpPr>
                  <p:grpSpPr bwMode="auto">
                    <a:xfrm>
                      <a:off x="601" y="3516"/>
                      <a:ext cx="103" cy="273"/>
                      <a:chOff x="601" y="3516"/>
                      <a:chExt cx="103" cy="273"/>
                    </a:xfrm>
                  </p:grpSpPr>
                  <p:sp>
                    <p:nvSpPr>
                      <p:cNvPr id="93" name="Oval 481"/>
                      <p:cNvSpPr>
                        <a:spLocks noChangeArrowheads="1"/>
                      </p:cNvSpPr>
                      <p:nvPr/>
                    </p:nvSpPr>
                    <p:spPr bwMode="auto">
                      <a:xfrm>
                        <a:off x="601" y="3516"/>
                        <a:ext cx="103" cy="273"/>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94" name="Oval 482"/>
                      <p:cNvSpPr>
                        <a:spLocks noChangeArrowheads="1"/>
                      </p:cNvSpPr>
                      <p:nvPr/>
                    </p:nvSpPr>
                    <p:spPr bwMode="auto">
                      <a:xfrm>
                        <a:off x="602" y="3525"/>
                        <a:ext cx="94" cy="25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95" name="Oval 483"/>
                      <p:cNvSpPr>
                        <a:spLocks noChangeArrowheads="1"/>
                      </p:cNvSpPr>
                      <p:nvPr/>
                    </p:nvSpPr>
                    <p:spPr bwMode="auto">
                      <a:xfrm>
                        <a:off x="648" y="3633"/>
                        <a:ext cx="10" cy="39"/>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83" name="Group 484"/>
                  <p:cNvGrpSpPr>
                    <a:grpSpLocks/>
                  </p:cNvGrpSpPr>
                  <p:nvPr/>
                </p:nvGrpSpPr>
                <p:grpSpPr bwMode="auto">
                  <a:xfrm>
                    <a:off x="583" y="3420"/>
                    <a:ext cx="273" cy="479"/>
                    <a:chOff x="583" y="3420"/>
                    <a:chExt cx="273" cy="479"/>
                  </a:xfrm>
                </p:grpSpPr>
                <p:sp>
                  <p:nvSpPr>
                    <p:cNvPr id="84" name="Oval 485"/>
                    <p:cNvSpPr>
                      <a:spLocks noChangeArrowheads="1"/>
                    </p:cNvSpPr>
                    <p:nvPr/>
                  </p:nvSpPr>
                  <p:spPr bwMode="auto">
                    <a:xfrm>
                      <a:off x="674" y="3420"/>
                      <a:ext cx="182" cy="479"/>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85" name="Group 486"/>
                    <p:cNvGrpSpPr>
                      <a:grpSpLocks/>
                    </p:cNvGrpSpPr>
                    <p:nvPr/>
                  </p:nvGrpSpPr>
                  <p:grpSpPr bwMode="auto">
                    <a:xfrm>
                      <a:off x="583" y="3420"/>
                      <a:ext cx="234" cy="478"/>
                      <a:chOff x="583" y="3420"/>
                      <a:chExt cx="234" cy="478"/>
                    </a:xfrm>
                  </p:grpSpPr>
                  <p:sp>
                    <p:nvSpPr>
                      <p:cNvPr id="86" name="Freeform 487"/>
                      <p:cNvSpPr>
                        <a:spLocks/>
                      </p:cNvSpPr>
                      <p:nvPr/>
                    </p:nvSpPr>
                    <p:spPr bwMode="auto">
                      <a:xfrm>
                        <a:off x="583" y="3420"/>
                        <a:ext cx="182" cy="478"/>
                      </a:xfrm>
                      <a:custGeom>
                        <a:avLst/>
                        <a:gdLst>
                          <a:gd name="T0" fmla="*/ 84 w 182"/>
                          <a:gd name="T1" fmla="*/ 0 h 478"/>
                          <a:gd name="T2" fmla="*/ 181 w 182"/>
                          <a:gd name="T3" fmla="*/ 0 h 478"/>
                          <a:gd name="T4" fmla="*/ 180 w 182"/>
                          <a:gd name="T5" fmla="*/ 477 h 478"/>
                          <a:gd name="T6" fmla="*/ 85 w 182"/>
                          <a:gd name="T7" fmla="*/ 471 h 478"/>
                          <a:gd name="T8" fmla="*/ 82 w 182"/>
                          <a:gd name="T9" fmla="*/ 472 h 478"/>
                          <a:gd name="T10" fmla="*/ 80 w 182"/>
                          <a:gd name="T11" fmla="*/ 471 h 478"/>
                          <a:gd name="T12" fmla="*/ 73 w 182"/>
                          <a:gd name="T13" fmla="*/ 468 h 478"/>
                          <a:gd name="T14" fmla="*/ 68 w 182"/>
                          <a:gd name="T15" fmla="*/ 465 h 478"/>
                          <a:gd name="T16" fmla="*/ 63 w 182"/>
                          <a:gd name="T17" fmla="*/ 463 h 478"/>
                          <a:gd name="T18" fmla="*/ 58 w 182"/>
                          <a:gd name="T19" fmla="*/ 456 h 478"/>
                          <a:gd name="T20" fmla="*/ 54 w 182"/>
                          <a:gd name="T21" fmla="*/ 452 h 478"/>
                          <a:gd name="T22" fmla="*/ 50 w 182"/>
                          <a:gd name="T23" fmla="*/ 446 h 478"/>
                          <a:gd name="T24" fmla="*/ 46 w 182"/>
                          <a:gd name="T25" fmla="*/ 442 h 478"/>
                          <a:gd name="T26" fmla="*/ 42 w 182"/>
                          <a:gd name="T27" fmla="*/ 435 h 478"/>
                          <a:gd name="T28" fmla="*/ 40 w 182"/>
                          <a:gd name="T29" fmla="*/ 432 h 478"/>
                          <a:gd name="T30" fmla="*/ 35 w 182"/>
                          <a:gd name="T31" fmla="*/ 423 h 478"/>
                          <a:gd name="T32" fmla="*/ 34 w 182"/>
                          <a:gd name="T33" fmla="*/ 415 h 478"/>
                          <a:gd name="T34" fmla="*/ 31 w 182"/>
                          <a:gd name="T35" fmla="*/ 408 h 478"/>
                          <a:gd name="T36" fmla="*/ 27 w 182"/>
                          <a:gd name="T37" fmla="*/ 403 h 478"/>
                          <a:gd name="T38" fmla="*/ 25 w 182"/>
                          <a:gd name="T39" fmla="*/ 397 h 478"/>
                          <a:gd name="T40" fmla="*/ 20 w 182"/>
                          <a:gd name="T41" fmla="*/ 387 h 478"/>
                          <a:gd name="T42" fmla="*/ 16 w 182"/>
                          <a:gd name="T43" fmla="*/ 374 h 478"/>
                          <a:gd name="T44" fmla="*/ 14 w 182"/>
                          <a:gd name="T45" fmla="*/ 361 h 478"/>
                          <a:gd name="T46" fmla="*/ 11 w 182"/>
                          <a:gd name="T47" fmla="*/ 346 h 478"/>
                          <a:gd name="T48" fmla="*/ 8 w 182"/>
                          <a:gd name="T49" fmla="*/ 329 h 478"/>
                          <a:gd name="T50" fmla="*/ 6 w 182"/>
                          <a:gd name="T51" fmla="*/ 314 h 478"/>
                          <a:gd name="T52" fmla="*/ 4 w 182"/>
                          <a:gd name="T53" fmla="*/ 297 h 478"/>
                          <a:gd name="T54" fmla="*/ 2 w 182"/>
                          <a:gd name="T55" fmla="*/ 278 h 478"/>
                          <a:gd name="T56" fmla="*/ 0 w 182"/>
                          <a:gd name="T57" fmla="*/ 258 h 478"/>
                          <a:gd name="T58" fmla="*/ 2 w 182"/>
                          <a:gd name="T59" fmla="*/ 235 h 478"/>
                          <a:gd name="T60" fmla="*/ 1 w 182"/>
                          <a:gd name="T61" fmla="*/ 206 h 478"/>
                          <a:gd name="T62" fmla="*/ 5 w 182"/>
                          <a:gd name="T63" fmla="*/ 178 h 478"/>
                          <a:gd name="T64" fmla="*/ 7 w 182"/>
                          <a:gd name="T65" fmla="*/ 157 h 478"/>
                          <a:gd name="T66" fmla="*/ 10 w 182"/>
                          <a:gd name="T67" fmla="*/ 139 h 478"/>
                          <a:gd name="T68" fmla="*/ 12 w 182"/>
                          <a:gd name="T69" fmla="*/ 122 h 478"/>
                          <a:gd name="T70" fmla="*/ 14 w 182"/>
                          <a:gd name="T71" fmla="*/ 111 h 478"/>
                          <a:gd name="T72" fmla="*/ 18 w 182"/>
                          <a:gd name="T73" fmla="*/ 93 h 478"/>
                          <a:gd name="T74" fmla="*/ 25 w 182"/>
                          <a:gd name="T75" fmla="*/ 75 h 478"/>
                          <a:gd name="T76" fmla="*/ 31 w 182"/>
                          <a:gd name="T77" fmla="*/ 60 h 478"/>
                          <a:gd name="T78" fmla="*/ 35 w 182"/>
                          <a:gd name="T79" fmla="*/ 51 h 478"/>
                          <a:gd name="T80" fmla="*/ 36 w 182"/>
                          <a:gd name="T81" fmla="*/ 46 h 478"/>
                          <a:gd name="T82" fmla="*/ 40 w 182"/>
                          <a:gd name="T83" fmla="*/ 39 h 478"/>
                          <a:gd name="T84" fmla="*/ 43 w 182"/>
                          <a:gd name="T85" fmla="*/ 32 h 478"/>
                          <a:gd name="T86" fmla="*/ 47 w 182"/>
                          <a:gd name="T87" fmla="*/ 28 h 478"/>
                          <a:gd name="T88" fmla="*/ 50 w 182"/>
                          <a:gd name="T89" fmla="*/ 23 h 478"/>
                          <a:gd name="T90" fmla="*/ 54 w 182"/>
                          <a:gd name="T91" fmla="*/ 18 h 478"/>
                          <a:gd name="T92" fmla="*/ 57 w 182"/>
                          <a:gd name="T93" fmla="*/ 16 h 478"/>
                          <a:gd name="T94" fmla="*/ 62 w 182"/>
                          <a:gd name="T95" fmla="*/ 11 h 478"/>
                          <a:gd name="T96" fmla="*/ 65 w 182"/>
                          <a:gd name="T97" fmla="*/ 9 h 478"/>
                          <a:gd name="T98" fmla="*/ 69 w 182"/>
                          <a:gd name="T99" fmla="*/ 7 h 478"/>
                          <a:gd name="T100" fmla="*/ 73 w 182"/>
                          <a:gd name="T101" fmla="*/ 5 h 478"/>
                          <a:gd name="T102" fmla="*/ 75 w 182"/>
                          <a:gd name="T103" fmla="*/ 2 h 478"/>
                          <a:gd name="T104" fmla="*/ 79 w 182"/>
                          <a:gd name="T105" fmla="*/ 2 h 478"/>
                          <a:gd name="T106" fmla="*/ 80 w 182"/>
                          <a:gd name="T107" fmla="*/ 1 h 478"/>
                          <a:gd name="T108" fmla="*/ 84 w 182"/>
                          <a:gd name="T109" fmla="*/ 0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
                          <a:gd name="T166" fmla="*/ 0 h 478"/>
                          <a:gd name="T167" fmla="*/ 182 w 182"/>
                          <a:gd name="T168" fmla="*/ 478 h 4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 h="478">
                            <a:moveTo>
                              <a:pt x="84" y="0"/>
                            </a:moveTo>
                            <a:lnTo>
                              <a:pt x="181" y="0"/>
                            </a:lnTo>
                            <a:lnTo>
                              <a:pt x="180" y="477"/>
                            </a:lnTo>
                            <a:lnTo>
                              <a:pt x="85" y="471"/>
                            </a:lnTo>
                            <a:lnTo>
                              <a:pt x="82" y="472"/>
                            </a:lnTo>
                            <a:lnTo>
                              <a:pt x="80" y="471"/>
                            </a:lnTo>
                            <a:lnTo>
                              <a:pt x="73" y="468"/>
                            </a:lnTo>
                            <a:lnTo>
                              <a:pt x="68" y="465"/>
                            </a:lnTo>
                            <a:lnTo>
                              <a:pt x="63" y="463"/>
                            </a:lnTo>
                            <a:lnTo>
                              <a:pt x="58" y="456"/>
                            </a:lnTo>
                            <a:lnTo>
                              <a:pt x="54" y="452"/>
                            </a:lnTo>
                            <a:lnTo>
                              <a:pt x="50" y="446"/>
                            </a:lnTo>
                            <a:lnTo>
                              <a:pt x="46" y="442"/>
                            </a:lnTo>
                            <a:lnTo>
                              <a:pt x="42" y="435"/>
                            </a:lnTo>
                            <a:lnTo>
                              <a:pt x="40" y="432"/>
                            </a:lnTo>
                            <a:lnTo>
                              <a:pt x="35" y="423"/>
                            </a:lnTo>
                            <a:lnTo>
                              <a:pt x="34" y="415"/>
                            </a:lnTo>
                            <a:lnTo>
                              <a:pt x="31" y="408"/>
                            </a:lnTo>
                            <a:lnTo>
                              <a:pt x="27" y="403"/>
                            </a:lnTo>
                            <a:lnTo>
                              <a:pt x="25" y="397"/>
                            </a:lnTo>
                            <a:lnTo>
                              <a:pt x="20" y="387"/>
                            </a:lnTo>
                            <a:lnTo>
                              <a:pt x="16" y="374"/>
                            </a:lnTo>
                            <a:lnTo>
                              <a:pt x="14" y="361"/>
                            </a:lnTo>
                            <a:lnTo>
                              <a:pt x="11" y="346"/>
                            </a:lnTo>
                            <a:lnTo>
                              <a:pt x="8" y="329"/>
                            </a:lnTo>
                            <a:lnTo>
                              <a:pt x="6" y="314"/>
                            </a:lnTo>
                            <a:lnTo>
                              <a:pt x="4" y="297"/>
                            </a:lnTo>
                            <a:lnTo>
                              <a:pt x="2" y="278"/>
                            </a:lnTo>
                            <a:lnTo>
                              <a:pt x="0" y="258"/>
                            </a:lnTo>
                            <a:lnTo>
                              <a:pt x="2" y="235"/>
                            </a:lnTo>
                            <a:lnTo>
                              <a:pt x="1" y="206"/>
                            </a:lnTo>
                            <a:lnTo>
                              <a:pt x="5" y="178"/>
                            </a:lnTo>
                            <a:lnTo>
                              <a:pt x="7" y="157"/>
                            </a:lnTo>
                            <a:lnTo>
                              <a:pt x="10" y="139"/>
                            </a:lnTo>
                            <a:lnTo>
                              <a:pt x="12" y="122"/>
                            </a:lnTo>
                            <a:lnTo>
                              <a:pt x="14" y="111"/>
                            </a:lnTo>
                            <a:lnTo>
                              <a:pt x="18" y="93"/>
                            </a:lnTo>
                            <a:lnTo>
                              <a:pt x="25" y="75"/>
                            </a:lnTo>
                            <a:lnTo>
                              <a:pt x="31" y="60"/>
                            </a:lnTo>
                            <a:lnTo>
                              <a:pt x="35" y="51"/>
                            </a:lnTo>
                            <a:lnTo>
                              <a:pt x="36" y="46"/>
                            </a:lnTo>
                            <a:lnTo>
                              <a:pt x="40" y="39"/>
                            </a:lnTo>
                            <a:lnTo>
                              <a:pt x="43" y="32"/>
                            </a:lnTo>
                            <a:lnTo>
                              <a:pt x="47" y="28"/>
                            </a:lnTo>
                            <a:lnTo>
                              <a:pt x="50" y="23"/>
                            </a:lnTo>
                            <a:lnTo>
                              <a:pt x="54" y="18"/>
                            </a:lnTo>
                            <a:lnTo>
                              <a:pt x="57" y="16"/>
                            </a:lnTo>
                            <a:lnTo>
                              <a:pt x="62" y="11"/>
                            </a:lnTo>
                            <a:lnTo>
                              <a:pt x="65" y="9"/>
                            </a:lnTo>
                            <a:lnTo>
                              <a:pt x="69" y="7"/>
                            </a:lnTo>
                            <a:lnTo>
                              <a:pt x="73" y="5"/>
                            </a:lnTo>
                            <a:lnTo>
                              <a:pt x="75" y="2"/>
                            </a:lnTo>
                            <a:lnTo>
                              <a:pt x="79" y="2"/>
                            </a:lnTo>
                            <a:lnTo>
                              <a:pt x="80" y="1"/>
                            </a:lnTo>
                            <a:lnTo>
                              <a:pt x="84"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87" name="Group 488"/>
                      <p:cNvGrpSpPr>
                        <a:grpSpLocks/>
                      </p:cNvGrpSpPr>
                      <p:nvPr/>
                    </p:nvGrpSpPr>
                    <p:grpSpPr bwMode="auto">
                      <a:xfrm>
                        <a:off x="712" y="3520"/>
                        <a:ext cx="105" cy="279"/>
                        <a:chOff x="712" y="3520"/>
                        <a:chExt cx="105" cy="279"/>
                      </a:xfrm>
                    </p:grpSpPr>
                    <p:sp>
                      <p:nvSpPr>
                        <p:cNvPr id="88" name="Oval 489"/>
                        <p:cNvSpPr>
                          <a:spLocks noChangeArrowheads="1"/>
                        </p:cNvSpPr>
                        <p:nvPr/>
                      </p:nvSpPr>
                      <p:spPr bwMode="auto">
                        <a:xfrm>
                          <a:off x="713" y="3520"/>
                          <a:ext cx="104" cy="279"/>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89" name="Oval 490"/>
                        <p:cNvSpPr>
                          <a:spLocks noChangeArrowheads="1"/>
                        </p:cNvSpPr>
                        <p:nvPr/>
                      </p:nvSpPr>
                      <p:spPr bwMode="auto">
                        <a:xfrm>
                          <a:off x="712" y="3526"/>
                          <a:ext cx="96" cy="26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90" name="Oval 491"/>
                        <p:cNvSpPr>
                          <a:spLocks noChangeArrowheads="1"/>
                        </p:cNvSpPr>
                        <p:nvPr/>
                      </p:nvSpPr>
                      <p:spPr bwMode="auto">
                        <a:xfrm>
                          <a:off x="760" y="3639"/>
                          <a:ext cx="10" cy="40"/>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grpSp>
              <p:nvGrpSpPr>
                <p:cNvPr id="65" name="Group 492"/>
                <p:cNvGrpSpPr>
                  <a:grpSpLocks/>
                </p:cNvGrpSpPr>
                <p:nvPr/>
              </p:nvGrpSpPr>
              <p:grpSpPr bwMode="auto">
                <a:xfrm>
                  <a:off x="275" y="3433"/>
                  <a:ext cx="400" cy="502"/>
                  <a:chOff x="275" y="3433"/>
                  <a:chExt cx="400" cy="502"/>
                </a:xfrm>
              </p:grpSpPr>
              <p:sp>
                <p:nvSpPr>
                  <p:cNvPr id="66" name="Oval 493"/>
                  <p:cNvSpPr>
                    <a:spLocks noChangeArrowheads="1"/>
                  </p:cNvSpPr>
                  <p:nvPr/>
                </p:nvSpPr>
                <p:spPr bwMode="auto">
                  <a:xfrm>
                    <a:off x="483" y="3433"/>
                    <a:ext cx="192" cy="502"/>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67" name="Group 494"/>
                  <p:cNvGrpSpPr>
                    <a:grpSpLocks/>
                  </p:cNvGrpSpPr>
                  <p:nvPr/>
                </p:nvGrpSpPr>
                <p:grpSpPr bwMode="auto">
                  <a:xfrm>
                    <a:off x="275" y="3433"/>
                    <a:ext cx="358" cy="502"/>
                    <a:chOff x="275" y="3433"/>
                    <a:chExt cx="358" cy="502"/>
                  </a:xfrm>
                </p:grpSpPr>
                <p:grpSp>
                  <p:nvGrpSpPr>
                    <p:cNvPr id="68" name="Group 495"/>
                    <p:cNvGrpSpPr>
                      <a:grpSpLocks/>
                    </p:cNvGrpSpPr>
                    <p:nvPr/>
                  </p:nvGrpSpPr>
                  <p:grpSpPr bwMode="auto">
                    <a:xfrm>
                      <a:off x="275" y="3433"/>
                      <a:ext cx="284" cy="491"/>
                      <a:chOff x="275" y="3433"/>
                      <a:chExt cx="284" cy="491"/>
                    </a:xfrm>
                  </p:grpSpPr>
                  <p:grpSp>
                    <p:nvGrpSpPr>
                      <p:cNvPr id="75" name="Group 496"/>
                      <p:cNvGrpSpPr>
                        <a:grpSpLocks/>
                      </p:cNvGrpSpPr>
                      <p:nvPr/>
                    </p:nvGrpSpPr>
                    <p:grpSpPr bwMode="auto">
                      <a:xfrm>
                        <a:off x="275" y="3433"/>
                        <a:ext cx="284" cy="491"/>
                        <a:chOff x="275" y="3433"/>
                        <a:chExt cx="284" cy="491"/>
                      </a:xfrm>
                    </p:grpSpPr>
                    <p:sp>
                      <p:nvSpPr>
                        <p:cNvPr id="80" name="Freeform 497"/>
                        <p:cNvSpPr>
                          <a:spLocks/>
                        </p:cNvSpPr>
                        <p:nvPr/>
                      </p:nvSpPr>
                      <p:spPr bwMode="auto">
                        <a:xfrm>
                          <a:off x="275" y="3433"/>
                          <a:ext cx="189" cy="490"/>
                        </a:xfrm>
                        <a:custGeom>
                          <a:avLst/>
                          <a:gdLst>
                            <a:gd name="T0" fmla="*/ 88 w 189"/>
                            <a:gd name="T1" fmla="*/ 1 h 490"/>
                            <a:gd name="T2" fmla="*/ 188 w 189"/>
                            <a:gd name="T3" fmla="*/ 0 h 490"/>
                            <a:gd name="T4" fmla="*/ 187 w 189"/>
                            <a:gd name="T5" fmla="*/ 489 h 490"/>
                            <a:gd name="T6" fmla="*/ 88 w 189"/>
                            <a:gd name="T7" fmla="*/ 486 h 490"/>
                            <a:gd name="T8" fmla="*/ 84 w 189"/>
                            <a:gd name="T9" fmla="*/ 484 h 490"/>
                            <a:gd name="T10" fmla="*/ 81 w 189"/>
                            <a:gd name="T11" fmla="*/ 482 h 490"/>
                            <a:gd name="T12" fmla="*/ 76 w 189"/>
                            <a:gd name="T13" fmla="*/ 481 h 490"/>
                            <a:gd name="T14" fmla="*/ 70 w 189"/>
                            <a:gd name="T15" fmla="*/ 479 h 490"/>
                            <a:gd name="T16" fmla="*/ 66 w 189"/>
                            <a:gd name="T17" fmla="*/ 474 h 490"/>
                            <a:gd name="T18" fmla="*/ 60 w 189"/>
                            <a:gd name="T19" fmla="*/ 470 h 490"/>
                            <a:gd name="T20" fmla="*/ 55 w 189"/>
                            <a:gd name="T21" fmla="*/ 465 h 490"/>
                            <a:gd name="T22" fmla="*/ 52 w 189"/>
                            <a:gd name="T23" fmla="*/ 459 h 490"/>
                            <a:gd name="T24" fmla="*/ 47 w 189"/>
                            <a:gd name="T25" fmla="*/ 454 h 490"/>
                            <a:gd name="T26" fmla="*/ 43 w 189"/>
                            <a:gd name="T27" fmla="*/ 449 h 490"/>
                            <a:gd name="T28" fmla="*/ 40 w 189"/>
                            <a:gd name="T29" fmla="*/ 443 h 490"/>
                            <a:gd name="T30" fmla="*/ 36 w 189"/>
                            <a:gd name="T31" fmla="*/ 435 h 490"/>
                            <a:gd name="T32" fmla="*/ 32 w 189"/>
                            <a:gd name="T33" fmla="*/ 426 h 490"/>
                            <a:gd name="T34" fmla="*/ 30 w 189"/>
                            <a:gd name="T35" fmla="*/ 420 h 490"/>
                            <a:gd name="T36" fmla="*/ 27 w 189"/>
                            <a:gd name="T37" fmla="*/ 413 h 490"/>
                            <a:gd name="T38" fmla="*/ 25 w 189"/>
                            <a:gd name="T39" fmla="*/ 408 h 490"/>
                            <a:gd name="T40" fmla="*/ 20 w 189"/>
                            <a:gd name="T41" fmla="*/ 397 h 490"/>
                            <a:gd name="T42" fmla="*/ 16 w 189"/>
                            <a:gd name="T43" fmla="*/ 384 h 490"/>
                            <a:gd name="T44" fmla="*/ 12 w 189"/>
                            <a:gd name="T45" fmla="*/ 369 h 490"/>
                            <a:gd name="T46" fmla="*/ 11 w 189"/>
                            <a:gd name="T47" fmla="*/ 355 h 490"/>
                            <a:gd name="T48" fmla="*/ 8 w 189"/>
                            <a:gd name="T49" fmla="*/ 340 h 490"/>
                            <a:gd name="T50" fmla="*/ 5 w 189"/>
                            <a:gd name="T51" fmla="*/ 323 h 490"/>
                            <a:gd name="T52" fmla="*/ 3 w 189"/>
                            <a:gd name="T53" fmla="*/ 305 h 490"/>
                            <a:gd name="T54" fmla="*/ 1 w 189"/>
                            <a:gd name="T55" fmla="*/ 286 h 490"/>
                            <a:gd name="T56" fmla="*/ 0 w 189"/>
                            <a:gd name="T57" fmla="*/ 267 h 490"/>
                            <a:gd name="T58" fmla="*/ 0 w 189"/>
                            <a:gd name="T59" fmla="*/ 244 h 490"/>
                            <a:gd name="T60" fmla="*/ 0 w 189"/>
                            <a:gd name="T61" fmla="*/ 212 h 490"/>
                            <a:gd name="T62" fmla="*/ 2 w 189"/>
                            <a:gd name="T63" fmla="*/ 183 h 490"/>
                            <a:gd name="T64" fmla="*/ 4 w 189"/>
                            <a:gd name="T65" fmla="*/ 163 h 490"/>
                            <a:gd name="T66" fmla="*/ 8 w 189"/>
                            <a:gd name="T67" fmla="*/ 144 h 490"/>
                            <a:gd name="T68" fmla="*/ 10 w 189"/>
                            <a:gd name="T69" fmla="*/ 125 h 490"/>
                            <a:gd name="T70" fmla="*/ 12 w 189"/>
                            <a:gd name="T71" fmla="*/ 113 h 490"/>
                            <a:gd name="T72" fmla="*/ 17 w 189"/>
                            <a:gd name="T73" fmla="*/ 96 h 490"/>
                            <a:gd name="T74" fmla="*/ 26 w 189"/>
                            <a:gd name="T75" fmla="*/ 77 h 490"/>
                            <a:gd name="T76" fmla="*/ 30 w 189"/>
                            <a:gd name="T77" fmla="*/ 64 h 490"/>
                            <a:gd name="T78" fmla="*/ 35 w 189"/>
                            <a:gd name="T79" fmla="*/ 54 h 490"/>
                            <a:gd name="T80" fmla="*/ 38 w 189"/>
                            <a:gd name="T81" fmla="*/ 48 h 490"/>
                            <a:gd name="T82" fmla="*/ 42 w 189"/>
                            <a:gd name="T83" fmla="*/ 40 h 490"/>
                            <a:gd name="T84" fmla="*/ 46 w 189"/>
                            <a:gd name="T85" fmla="*/ 35 h 490"/>
                            <a:gd name="T86" fmla="*/ 49 w 189"/>
                            <a:gd name="T87" fmla="*/ 30 h 490"/>
                            <a:gd name="T88" fmla="*/ 53 w 189"/>
                            <a:gd name="T89" fmla="*/ 27 h 490"/>
                            <a:gd name="T90" fmla="*/ 55 w 189"/>
                            <a:gd name="T91" fmla="*/ 22 h 490"/>
                            <a:gd name="T92" fmla="*/ 60 w 189"/>
                            <a:gd name="T93" fmla="*/ 16 h 490"/>
                            <a:gd name="T94" fmla="*/ 63 w 189"/>
                            <a:gd name="T95" fmla="*/ 14 h 490"/>
                            <a:gd name="T96" fmla="*/ 67 w 189"/>
                            <a:gd name="T97" fmla="*/ 10 h 490"/>
                            <a:gd name="T98" fmla="*/ 71 w 189"/>
                            <a:gd name="T99" fmla="*/ 7 h 490"/>
                            <a:gd name="T100" fmla="*/ 74 w 189"/>
                            <a:gd name="T101" fmla="*/ 4 h 490"/>
                            <a:gd name="T102" fmla="*/ 78 w 189"/>
                            <a:gd name="T103" fmla="*/ 3 h 490"/>
                            <a:gd name="T104" fmla="*/ 81 w 189"/>
                            <a:gd name="T105" fmla="*/ 3 h 490"/>
                            <a:gd name="T106" fmla="*/ 84 w 189"/>
                            <a:gd name="T107" fmla="*/ 2 h 490"/>
                            <a:gd name="T108" fmla="*/ 88 w 189"/>
                            <a:gd name="T109" fmla="*/ 1 h 4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9"/>
                            <a:gd name="T166" fmla="*/ 0 h 490"/>
                            <a:gd name="T167" fmla="*/ 189 w 189"/>
                            <a:gd name="T168" fmla="*/ 490 h 4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9" h="490">
                              <a:moveTo>
                                <a:pt x="88" y="1"/>
                              </a:moveTo>
                              <a:lnTo>
                                <a:pt x="188" y="0"/>
                              </a:lnTo>
                              <a:lnTo>
                                <a:pt x="187" y="489"/>
                              </a:lnTo>
                              <a:lnTo>
                                <a:pt x="88" y="486"/>
                              </a:lnTo>
                              <a:lnTo>
                                <a:pt x="84" y="484"/>
                              </a:lnTo>
                              <a:lnTo>
                                <a:pt x="81" y="482"/>
                              </a:lnTo>
                              <a:lnTo>
                                <a:pt x="76" y="481"/>
                              </a:lnTo>
                              <a:lnTo>
                                <a:pt x="70" y="479"/>
                              </a:lnTo>
                              <a:lnTo>
                                <a:pt x="66" y="474"/>
                              </a:lnTo>
                              <a:lnTo>
                                <a:pt x="60" y="470"/>
                              </a:lnTo>
                              <a:lnTo>
                                <a:pt x="55" y="465"/>
                              </a:lnTo>
                              <a:lnTo>
                                <a:pt x="52" y="459"/>
                              </a:lnTo>
                              <a:lnTo>
                                <a:pt x="47" y="454"/>
                              </a:lnTo>
                              <a:lnTo>
                                <a:pt x="43" y="449"/>
                              </a:lnTo>
                              <a:lnTo>
                                <a:pt x="40" y="443"/>
                              </a:lnTo>
                              <a:lnTo>
                                <a:pt x="36" y="435"/>
                              </a:lnTo>
                              <a:lnTo>
                                <a:pt x="32" y="426"/>
                              </a:lnTo>
                              <a:lnTo>
                                <a:pt x="30" y="420"/>
                              </a:lnTo>
                              <a:lnTo>
                                <a:pt x="27" y="413"/>
                              </a:lnTo>
                              <a:lnTo>
                                <a:pt x="25" y="408"/>
                              </a:lnTo>
                              <a:lnTo>
                                <a:pt x="20" y="397"/>
                              </a:lnTo>
                              <a:lnTo>
                                <a:pt x="16" y="384"/>
                              </a:lnTo>
                              <a:lnTo>
                                <a:pt x="12" y="369"/>
                              </a:lnTo>
                              <a:lnTo>
                                <a:pt x="11" y="355"/>
                              </a:lnTo>
                              <a:lnTo>
                                <a:pt x="8" y="340"/>
                              </a:lnTo>
                              <a:lnTo>
                                <a:pt x="5" y="323"/>
                              </a:lnTo>
                              <a:lnTo>
                                <a:pt x="3" y="305"/>
                              </a:lnTo>
                              <a:lnTo>
                                <a:pt x="1" y="286"/>
                              </a:lnTo>
                              <a:lnTo>
                                <a:pt x="0" y="267"/>
                              </a:lnTo>
                              <a:lnTo>
                                <a:pt x="0" y="244"/>
                              </a:lnTo>
                              <a:lnTo>
                                <a:pt x="0" y="212"/>
                              </a:lnTo>
                              <a:lnTo>
                                <a:pt x="2" y="183"/>
                              </a:lnTo>
                              <a:lnTo>
                                <a:pt x="4" y="163"/>
                              </a:lnTo>
                              <a:lnTo>
                                <a:pt x="8" y="144"/>
                              </a:lnTo>
                              <a:lnTo>
                                <a:pt x="10" y="125"/>
                              </a:lnTo>
                              <a:lnTo>
                                <a:pt x="12" y="113"/>
                              </a:lnTo>
                              <a:lnTo>
                                <a:pt x="17" y="96"/>
                              </a:lnTo>
                              <a:lnTo>
                                <a:pt x="26" y="77"/>
                              </a:lnTo>
                              <a:lnTo>
                                <a:pt x="30" y="64"/>
                              </a:lnTo>
                              <a:lnTo>
                                <a:pt x="35" y="54"/>
                              </a:lnTo>
                              <a:lnTo>
                                <a:pt x="38" y="48"/>
                              </a:lnTo>
                              <a:lnTo>
                                <a:pt x="42" y="40"/>
                              </a:lnTo>
                              <a:lnTo>
                                <a:pt x="46" y="35"/>
                              </a:lnTo>
                              <a:lnTo>
                                <a:pt x="49" y="30"/>
                              </a:lnTo>
                              <a:lnTo>
                                <a:pt x="53" y="27"/>
                              </a:lnTo>
                              <a:lnTo>
                                <a:pt x="55" y="22"/>
                              </a:lnTo>
                              <a:lnTo>
                                <a:pt x="60" y="16"/>
                              </a:lnTo>
                              <a:lnTo>
                                <a:pt x="63" y="14"/>
                              </a:lnTo>
                              <a:lnTo>
                                <a:pt x="67" y="10"/>
                              </a:lnTo>
                              <a:lnTo>
                                <a:pt x="71" y="7"/>
                              </a:lnTo>
                              <a:lnTo>
                                <a:pt x="74" y="4"/>
                              </a:lnTo>
                              <a:lnTo>
                                <a:pt x="78" y="3"/>
                              </a:lnTo>
                              <a:lnTo>
                                <a:pt x="81" y="3"/>
                              </a:lnTo>
                              <a:lnTo>
                                <a:pt x="84" y="2"/>
                              </a:lnTo>
                              <a:lnTo>
                                <a:pt x="88" y="1"/>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81" name="Oval 498"/>
                        <p:cNvSpPr>
                          <a:spLocks noChangeArrowheads="1"/>
                        </p:cNvSpPr>
                        <p:nvPr/>
                      </p:nvSpPr>
                      <p:spPr bwMode="auto">
                        <a:xfrm>
                          <a:off x="368" y="3433"/>
                          <a:ext cx="191" cy="49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76" name="Group 499"/>
                      <p:cNvGrpSpPr>
                        <a:grpSpLocks/>
                      </p:cNvGrpSpPr>
                      <p:nvPr/>
                    </p:nvGrpSpPr>
                    <p:grpSpPr bwMode="auto">
                      <a:xfrm>
                        <a:off x="409" y="3536"/>
                        <a:ext cx="109" cy="285"/>
                        <a:chOff x="409" y="3536"/>
                        <a:chExt cx="109" cy="285"/>
                      </a:xfrm>
                    </p:grpSpPr>
                    <p:sp>
                      <p:nvSpPr>
                        <p:cNvPr id="77" name="Oval 500"/>
                        <p:cNvSpPr>
                          <a:spLocks noChangeArrowheads="1"/>
                        </p:cNvSpPr>
                        <p:nvPr/>
                      </p:nvSpPr>
                      <p:spPr bwMode="auto">
                        <a:xfrm>
                          <a:off x="409" y="3536"/>
                          <a:ext cx="109" cy="285"/>
                        </a:xfrm>
                        <a:prstGeom prst="ellipse">
                          <a:avLst/>
                        </a:prstGeom>
                        <a:solidFill>
                          <a:srgbClr val="E04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78" name="Oval 501"/>
                        <p:cNvSpPr>
                          <a:spLocks noChangeArrowheads="1"/>
                        </p:cNvSpPr>
                        <p:nvPr/>
                      </p:nvSpPr>
                      <p:spPr bwMode="auto">
                        <a:xfrm>
                          <a:off x="409" y="3544"/>
                          <a:ext cx="100" cy="26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79" name="Oval 502"/>
                        <p:cNvSpPr>
                          <a:spLocks noChangeArrowheads="1"/>
                        </p:cNvSpPr>
                        <p:nvPr/>
                      </p:nvSpPr>
                      <p:spPr bwMode="auto">
                        <a:xfrm>
                          <a:off x="457" y="3658"/>
                          <a:ext cx="12" cy="4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69" name="Group 503"/>
                    <p:cNvGrpSpPr>
                      <a:grpSpLocks/>
                    </p:cNvGrpSpPr>
                    <p:nvPr/>
                  </p:nvGrpSpPr>
                  <p:grpSpPr bwMode="auto">
                    <a:xfrm>
                      <a:off x="390" y="3433"/>
                      <a:ext cx="243" cy="502"/>
                      <a:chOff x="390" y="3433"/>
                      <a:chExt cx="243" cy="502"/>
                    </a:xfrm>
                  </p:grpSpPr>
                  <p:sp>
                    <p:nvSpPr>
                      <p:cNvPr id="70" name="Freeform 504"/>
                      <p:cNvSpPr>
                        <a:spLocks/>
                      </p:cNvSpPr>
                      <p:nvPr/>
                    </p:nvSpPr>
                    <p:spPr bwMode="auto">
                      <a:xfrm>
                        <a:off x="390" y="3433"/>
                        <a:ext cx="191" cy="502"/>
                      </a:xfrm>
                      <a:custGeom>
                        <a:avLst/>
                        <a:gdLst>
                          <a:gd name="T0" fmla="*/ 90 w 191"/>
                          <a:gd name="T1" fmla="*/ 1 h 502"/>
                          <a:gd name="T2" fmla="*/ 190 w 191"/>
                          <a:gd name="T3" fmla="*/ 0 h 502"/>
                          <a:gd name="T4" fmla="*/ 187 w 191"/>
                          <a:gd name="T5" fmla="*/ 501 h 502"/>
                          <a:gd name="T6" fmla="*/ 89 w 191"/>
                          <a:gd name="T7" fmla="*/ 497 h 502"/>
                          <a:gd name="T8" fmla="*/ 85 w 191"/>
                          <a:gd name="T9" fmla="*/ 494 h 502"/>
                          <a:gd name="T10" fmla="*/ 83 w 191"/>
                          <a:gd name="T11" fmla="*/ 494 h 502"/>
                          <a:gd name="T12" fmla="*/ 77 w 191"/>
                          <a:gd name="T13" fmla="*/ 492 h 502"/>
                          <a:gd name="T14" fmla="*/ 72 w 191"/>
                          <a:gd name="T15" fmla="*/ 489 h 502"/>
                          <a:gd name="T16" fmla="*/ 65 w 191"/>
                          <a:gd name="T17" fmla="*/ 485 h 502"/>
                          <a:gd name="T18" fmla="*/ 59 w 191"/>
                          <a:gd name="T19" fmla="*/ 481 h 502"/>
                          <a:gd name="T20" fmla="*/ 57 w 191"/>
                          <a:gd name="T21" fmla="*/ 475 h 502"/>
                          <a:gd name="T22" fmla="*/ 51 w 191"/>
                          <a:gd name="T23" fmla="*/ 471 h 502"/>
                          <a:gd name="T24" fmla="*/ 47 w 191"/>
                          <a:gd name="T25" fmla="*/ 465 h 502"/>
                          <a:gd name="T26" fmla="*/ 46 w 191"/>
                          <a:gd name="T27" fmla="*/ 459 h 502"/>
                          <a:gd name="T28" fmla="*/ 41 w 191"/>
                          <a:gd name="T29" fmla="*/ 454 h 502"/>
                          <a:gd name="T30" fmla="*/ 36 w 191"/>
                          <a:gd name="T31" fmla="*/ 445 h 502"/>
                          <a:gd name="T32" fmla="*/ 33 w 191"/>
                          <a:gd name="T33" fmla="*/ 437 h 502"/>
                          <a:gd name="T34" fmla="*/ 29 w 191"/>
                          <a:gd name="T35" fmla="*/ 428 h 502"/>
                          <a:gd name="T36" fmla="*/ 26 w 191"/>
                          <a:gd name="T37" fmla="*/ 422 h 502"/>
                          <a:gd name="T38" fmla="*/ 25 w 191"/>
                          <a:gd name="T39" fmla="*/ 415 h 502"/>
                          <a:gd name="T40" fmla="*/ 21 w 191"/>
                          <a:gd name="T41" fmla="*/ 405 h 502"/>
                          <a:gd name="T42" fmla="*/ 18 w 191"/>
                          <a:gd name="T43" fmla="*/ 393 h 502"/>
                          <a:gd name="T44" fmla="*/ 14 w 191"/>
                          <a:gd name="T45" fmla="*/ 378 h 502"/>
                          <a:gd name="T46" fmla="*/ 10 w 191"/>
                          <a:gd name="T47" fmla="*/ 365 h 502"/>
                          <a:gd name="T48" fmla="*/ 7 w 191"/>
                          <a:gd name="T49" fmla="*/ 348 h 502"/>
                          <a:gd name="T50" fmla="*/ 6 w 191"/>
                          <a:gd name="T51" fmla="*/ 331 h 502"/>
                          <a:gd name="T52" fmla="*/ 4 w 191"/>
                          <a:gd name="T53" fmla="*/ 312 h 502"/>
                          <a:gd name="T54" fmla="*/ 2 w 191"/>
                          <a:gd name="T55" fmla="*/ 292 h 502"/>
                          <a:gd name="T56" fmla="*/ 1 w 191"/>
                          <a:gd name="T57" fmla="*/ 273 h 502"/>
                          <a:gd name="T58" fmla="*/ 0 w 191"/>
                          <a:gd name="T59" fmla="*/ 248 h 502"/>
                          <a:gd name="T60" fmla="*/ 1 w 191"/>
                          <a:gd name="T61" fmla="*/ 219 h 502"/>
                          <a:gd name="T62" fmla="*/ 5 w 191"/>
                          <a:gd name="T63" fmla="*/ 188 h 502"/>
                          <a:gd name="T64" fmla="*/ 6 w 191"/>
                          <a:gd name="T65" fmla="*/ 165 h 502"/>
                          <a:gd name="T66" fmla="*/ 9 w 191"/>
                          <a:gd name="T67" fmla="*/ 147 h 502"/>
                          <a:gd name="T68" fmla="*/ 13 w 191"/>
                          <a:gd name="T69" fmla="*/ 129 h 502"/>
                          <a:gd name="T70" fmla="*/ 16 w 191"/>
                          <a:gd name="T71" fmla="*/ 117 h 502"/>
                          <a:gd name="T72" fmla="*/ 19 w 191"/>
                          <a:gd name="T73" fmla="*/ 98 h 502"/>
                          <a:gd name="T74" fmla="*/ 25 w 191"/>
                          <a:gd name="T75" fmla="*/ 78 h 502"/>
                          <a:gd name="T76" fmla="*/ 31 w 191"/>
                          <a:gd name="T77" fmla="*/ 66 h 502"/>
                          <a:gd name="T78" fmla="*/ 36 w 191"/>
                          <a:gd name="T79" fmla="*/ 56 h 502"/>
                          <a:gd name="T80" fmla="*/ 39 w 191"/>
                          <a:gd name="T81" fmla="*/ 49 h 502"/>
                          <a:gd name="T82" fmla="*/ 42 w 191"/>
                          <a:gd name="T83" fmla="*/ 42 h 502"/>
                          <a:gd name="T84" fmla="*/ 46 w 191"/>
                          <a:gd name="T85" fmla="*/ 36 h 502"/>
                          <a:gd name="T86" fmla="*/ 50 w 191"/>
                          <a:gd name="T87" fmla="*/ 31 h 502"/>
                          <a:gd name="T88" fmla="*/ 52 w 191"/>
                          <a:gd name="T89" fmla="*/ 28 h 502"/>
                          <a:gd name="T90" fmla="*/ 56 w 191"/>
                          <a:gd name="T91" fmla="*/ 22 h 502"/>
                          <a:gd name="T92" fmla="*/ 60 w 191"/>
                          <a:gd name="T93" fmla="*/ 17 h 502"/>
                          <a:gd name="T94" fmla="*/ 64 w 191"/>
                          <a:gd name="T95" fmla="*/ 14 h 502"/>
                          <a:gd name="T96" fmla="*/ 68 w 191"/>
                          <a:gd name="T97" fmla="*/ 10 h 502"/>
                          <a:gd name="T98" fmla="*/ 72 w 191"/>
                          <a:gd name="T99" fmla="*/ 8 h 502"/>
                          <a:gd name="T100" fmla="*/ 76 w 191"/>
                          <a:gd name="T101" fmla="*/ 5 h 502"/>
                          <a:gd name="T102" fmla="*/ 80 w 191"/>
                          <a:gd name="T103" fmla="*/ 3 h 502"/>
                          <a:gd name="T104" fmla="*/ 84 w 191"/>
                          <a:gd name="T105" fmla="*/ 1 h 502"/>
                          <a:gd name="T106" fmla="*/ 86 w 191"/>
                          <a:gd name="T107" fmla="*/ 2 h 502"/>
                          <a:gd name="T108" fmla="*/ 90 w 191"/>
                          <a:gd name="T109" fmla="*/ 1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1"/>
                          <a:gd name="T166" fmla="*/ 0 h 502"/>
                          <a:gd name="T167" fmla="*/ 191 w 191"/>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1" h="502">
                            <a:moveTo>
                              <a:pt x="90" y="1"/>
                            </a:moveTo>
                            <a:lnTo>
                              <a:pt x="190" y="0"/>
                            </a:lnTo>
                            <a:lnTo>
                              <a:pt x="187" y="501"/>
                            </a:lnTo>
                            <a:lnTo>
                              <a:pt x="89" y="497"/>
                            </a:lnTo>
                            <a:lnTo>
                              <a:pt x="85" y="494"/>
                            </a:lnTo>
                            <a:lnTo>
                              <a:pt x="83" y="494"/>
                            </a:lnTo>
                            <a:lnTo>
                              <a:pt x="77" y="492"/>
                            </a:lnTo>
                            <a:lnTo>
                              <a:pt x="72" y="489"/>
                            </a:lnTo>
                            <a:lnTo>
                              <a:pt x="65" y="485"/>
                            </a:lnTo>
                            <a:lnTo>
                              <a:pt x="59" y="481"/>
                            </a:lnTo>
                            <a:lnTo>
                              <a:pt x="57" y="475"/>
                            </a:lnTo>
                            <a:lnTo>
                              <a:pt x="51" y="471"/>
                            </a:lnTo>
                            <a:lnTo>
                              <a:pt x="47" y="465"/>
                            </a:lnTo>
                            <a:lnTo>
                              <a:pt x="46" y="459"/>
                            </a:lnTo>
                            <a:lnTo>
                              <a:pt x="41" y="454"/>
                            </a:lnTo>
                            <a:lnTo>
                              <a:pt x="36" y="445"/>
                            </a:lnTo>
                            <a:lnTo>
                              <a:pt x="33" y="437"/>
                            </a:lnTo>
                            <a:lnTo>
                              <a:pt x="29" y="428"/>
                            </a:lnTo>
                            <a:lnTo>
                              <a:pt x="26" y="422"/>
                            </a:lnTo>
                            <a:lnTo>
                              <a:pt x="25" y="415"/>
                            </a:lnTo>
                            <a:lnTo>
                              <a:pt x="21" y="405"/>
                            </a:lnTo>
                            <a:lnTo>
                              <a:pt x="18" y="393"/>
                            </a:lnTo>
                            <a:lnTo>
                              <a:pt x="14" y="378"/>
                            </a:lnTo>
                            <a:lnTo>
                              <a:pt x="10" y="365"/>
                            </a:lnTo>
                            <a:lnTo>
                              <a:pt x="7" y="348"/>
                            </a:lnTo>
                            <a:lnTo>
                              <a:pt x="6" y="331"/>
                            </a:lnTo>
                            <a:lnTo>
                              <a:pt x="4" y="312"/>
                            </a:lnTo>
                            <a:lnTo>
                              <a:pt x="2" y="292"/>
                            </a:lnTo>
                            <a:lnTo>
                              <a:pt x="1" y="273"/>
                            </a:lnTo>
                            <a:lnTo>
                              <a:pt x="0" y="248"/>
                            </a:lnTo>
                            <a:lnTo>
                              <a:pt x="1" y="219"/>
                            </a:lnTo>
                            <a:lnTo>
                              <a:pt x="5" y="188"/>
                            </a:lnTo>
                            <a:lnTo>
                              <a:pt x="6" y="165"/>
                            </a:lnTo>
                            <a:lnTo>
                              <a:pt x="9" y="147"/>
                            </a:lnTo>
                            <a:lnTo>
                              <a:pt x="13" y="129"/>
                            </a:lnTo>
                            <a:lnTo>
                              <a:pt x="16" y="117"/>
                            </a:lnTo>
                            <a:lnTo>
                              <a:pt x="19" y="98"/>
                            </a:lnTo>
                            <a:lnTo>
                              <a:pt x="25" y="78"/>
                            </a:lnTo>
                            <a:lnTo>
                              <a:pt x="31" y="66"/>
                            </a:lnTo>
                            <a:lnTo>
                              <a:pt x="36" y="56"/>
                            </a:lnTo>
                            <a:lnTo>
                              <a:pt x="39" y="49"/>
                            </a:lnTo>
                            <a:lnTo>
                              <a:pt x="42" y="42"/>
                            </a:lnTo>
                            <a:lnTo>
                              <a:pt x="46" y="36"/>
                            </a:lnTo>
                            <a:lnTo>
                              <a:pt x="50" y="31"/>
                            </a:lnTo>
                            <a:lnTo>
                              <a:pt x="52" y="28"/>
                            </a:lnTo>
                            <a:lnTo>
                              <a:pt x="56" y="22"/>
                            </a:lnTo>
                            <a:lnTo>
                              <a:pt x="60" y="17"/>
                            </a:lnTo>
                            <a:lnTo>
                              <a:pt x="64" y="14"/>
                            </a:lnTo>
                            <a:lnTo>
                              <a:pt x="68" y="10"/>
                            </a:lnTo>
                            <a:lnTo>
                              <a:pt x="72" y="8"/>
                            </a:lnTo>
                            <a:lnTo>
                              <a:pt x="76" y="5"/>
                            </a:lnTo>
                            <a:lnTo>
                              <a:pt x="80" y="3"/>
                            </a:lnTo>
                            <a:lnTo>
                              <a:pt x="84" y="1"/>
                            </a:lnTo>
                            <a:lnTo>
                              <a:pt x="86" y="2"/>
                            </a:lnTo>
                            <a:lnTo>
                              <a:pt x="90" y="1"/>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71" name="Group 505"/>
                      <p:cNvGrpSpPr>
                        <a:grpSpLocks/>
                      </p:cNvGrpSpPr>
                      <p:nvPr/>
                    </p:nvGrpSpPr>
                    <p:grpSpPr bwMode="auto">
                      <a:xfrm>
                        <a:off x="525" y="3537"/>
                        <a:ext cx="108" cy="293"/>
                        <a:chOff x="525" y="3537"/>
                        <a:chExt cx="108" cy="293"/>
                      </a:xfrm>
                    </p:grpSpPr>
                    <p:sp>
                      <p:nvSpPr>
                        <p:cNvPr id="72" name="Oval 506"/>
                        <p:cNvSpPr>
                          <a:spLocks noChangeArrowheads="1"/>
                        </p:cNvSpPr>
                        <p:nvPr/>
                      </p:nvSpPr>
                      <p:spPr bwMode="auto">
                        <a:xfrm>
                          <a:off x="525" y="3537"/>
                          <a:ext cx="108" cy="293"/>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73" name="Oval 507"/>
                        <p:cNvSpPr>
                          <a:spLocks noChangeArrowheads="1"/>
                        </p:cNvSpPr>
                        <p:nvPr/>
                      </p:nvSpPr>
                      <p:spPr bwMode="auto">
                        <a:xfrm>
                          <a:off x="526" y="3547"/>
                          <a:ext cx="100" cy="27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74" name="Oval 508"/>
                        <p:cNvSpPr>
                          <a:spLocks noChangeArrowheads="1"/>
                        </p:cNvSpPr>
                        <p:nvPr/>
                      </p:nvSpPr>
                      <p:spPr bwMode="auto">
                        <a:xfrm>
                          <a:off x="573" y="3663"/>
                          <a:ext cx="11" cy="42"/>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grpSp>
          <p:grpSp>
            <p:nvGrpSpPr>
              <p:cNvPr id="48" name="Group 509"/>
              <p:cNvGrpSpPr>
                <a:grpSpLocks/>
              </p:cNvGrpSpPr>
              <p:nvPr/>
            </p:nvGrpSpPr>
            <p:grpSpPr bwMode="auto">
              <a:xfrm>
                <a:off x="252" y="3394"/>
                <a:ext cx="927" cy="468"/>
                <a:chOff x="252" y="3394"/>
                <a:chExt cx="927" cy="468"/>
              </a:xfrm>
            </p:grpSpPr>
            <p:grpSp>
              <p:nvGrpSpPr>
                <p:cNvPr id="58" name="Group 510"/>
                <p:cNvGrpSpPr>
                  <a:grpSpLocks/>
                </p:cNvGrpSpPr>
                <p:nvPr/>
              </p:nvGrpSpPr>
              <p:grpSpPr bwMode="auto">
                <a:xfrm>
                  <a:off x="977" y="3426"/>
                  <a:ext cx="202" cy="436"/>
                  <a:chOff x="977" y="3426"/>
                  <a:chExt cx="202" cy="436"/>
                </a:xfrm>
              </p:grpSpPr>
              <p:sp>
                <p:nvSpPr>
                  <p:cNvPr id="62" name="Freeform 511"/>
                  <p:cNvSpPr>
                    <a:spLocks/>
                  </p:cNvSpPr>
                  <p:nvPr/>
                </p:nvSpPr>
                <p:spPr bwMode="auto">
                  <a:xfrm>
                    <a:off x="977" y="3426"/>
                    <a:ext cx="202" cy="436"/>
                  </a:xfrm>
                  <a:custGeom>
                    <a:avLst/>
                    <a:gdLst>
                      <a:gd name="T0" fmla="*/ 0 w 202"/>
                      <a:gd name="T1" fmla="*/ 0 h 436"/>
                      <a:gd name="T2" fmla="*/ 201 w 202"/>
                      <a:gd name="T3" fmla="*/ 5 h 436"/>
                      <a:gd name="T4" fmla="*/ 200 w 202"/>
                      <a:gd name="T5" fmla="*/ 435 h 436"/>
                      <a:gd name="T6" fmla="*/ 0 w 202"/>
                      <a:gd name="T7" fmla="*/ 424 h 436"/>
                      <a:gd name="T8" fmla="*/ 0 w 202"/>
                      <a:gd name="T9" fmla="*/ 0 h 436"/>
                      <a:gd name="T10" fmla="*/ 0 60000 65536"/>
                      <a:gd name="T11" fmla="*/ 0 60000 65536"/>
                      <a:gd name="T12" fmla="*/ 0 60000 65536"/>
                      <a:gd name="T13" fmla="*/ 0 60000 65536"/>
                      <a:gd name="T14" fmla="*/ 0 60000 65536"/>
                      <a:gd name="T15" fmla="*/ 0 w 202"/>
                      <a:gd name="T16" fmla="*/ 0 h 436"/>
                      <a:gd name="T17" fmla="*/ 202 w 202"/>
                      <a:gd name="T18" fmla="*/ 436 h 436"/>
                    </a:gdLst>
                    <a:ahLst/>
                    <a:cxnLst>
                      <a:cxn ang="T10">
                        <a:pos x="T0" y="T1"/>
                      </a:cxn>
                      <a:cxn ang="T11">
                        <a:pos x="T2" y="T3"/>
                      </a:cxn>
                      <a:cxn ang="T12">
                        <a:pos x="T4" y="T5"/>
                      </a:cxn>
                      <a:cxn ang="T13">
                        <a:pos x="T6" y="T7"/>
                      </a:cxn>
                      <a:cxn ang="T14">
                        <a:pos x="T8" y="T9"/>
                      </a:cxn>
                    </a:cxnLst>
                    <a:rect l="T15" t="T16" r="T17" b="T18"/>
                    <a:pathLst>
                      <a:path w="202" h="436">
                        <a:moveTo>
                          <a:pt x="0" y="0"/>
                        </a:moveTo>
                        <a:lnTo>
                          <a:pt x="201" y="5"/>
                        </a:lnTo>
                        <a:lnTo>
                          <a:pt x="200" y="435"/>
                        </a:lnTo>
                        <a:lnTo>
                          <a:pt x="0" y="424"/>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63" name="Freeform 512"/>
                  <p:cNvSpPr>
                    <a:spLocks/>
                  </p:cNvSpPr>
                  <p:nvPr/>
                </p:nvSpPr>
                <p:spPr bwMode="auto">
                  <a:xfrm>
                    <a:off x="977" y="3426"/>
                    <a:ext cx="202" cy="303"/>
                  </a:xfrm>
                  <a:custGeom>
                    <a:avLst/>
                    <a:gdLst>
                      <a:gd name="T0" fmla="*/ 0 w 202"/>
                      <a:gd name="T1" fmla="*/ 0 h 303"/>
                      <a:gd name="T2" fmla="*/ 201 w 202"/>
                      <a:gd name="T3" fmla="*/ 5 h 303"/>
                      <a:gd name="T4" fmla="*/ 199 w 202"/>
                      <a:gd name="T5" fmla="*/ 302 h 303"/>
                      <a:gd name="T6" fmla="*/ 0 w 202"/>
                      <a:gd name="T7" fmla="*/ 284 h 303"/>
                      <a:gd name="T8" fmla="*/ 0 w 202"/>
                      <a:gd name="T9" fmla="*/ 0 h 303"/>
                      <a:gd name="T10" fmla="*/ 0 60000 65536"/>
                      <a:gd name="T11" fmla="*/ 0 60000 65536"/>
                      <a:gd name="T12" fmla="*/ 0 60000 65536"/>
                      <a:gd name="T13" fmla="*/ 0 60000 65536"/>
                      <a:gd name="T14" fmla="*/ 0 60000 65536"/>
                      <a:gd name="T15" fmla="*/ 0 w 202"/>
                      <a:gd name="T16" fmla="*/ 0 h 303"/>
                      <a:gd name="T17" fmla="*/ 202 w 202"/>
                      <a:gd name="T18" fmla="*/ 303 h 303"/>
                    </a:gdLst>
                    <a:ahLst/>
                    <a:cxnLst>
                      <a:cxn ang="T10">
                        <a:pos x="T0" y="T1"/>
                      </a:cxn>
                      <a:cxn ang="T11">
                        <a:pos x="T2" y="T3"/>
                      </a:cxn>
                      <a:cxn ang="T12">
                        <a:pos x="T4" y="T5"/>
                      </a:cxn>
                      <a:cxn ang="T13">
                        <a:pos x="T6" y="T7"/>
                      </a:cxn>
                      <a:cxn ang="T14">
                        <a:pos x="T8" y="T9"/>
                      </a:cxn>
                    </a:cxnLst>
                    <a:rect l="T15" t="T16" r="T17" b="T18"/>
                    <a:pathLst>
                      <a:path w="202" h="303">
                        <a:moveTo>
                          <a:pt x="0" y="0"/>
                        </a:moveTo>
                        <a:lnTo>
                          <a:pt x="201" y="5"/>
                        </a:lnTo>
                        <a:lnTo>
                          <a:pt x="199" y="302"/>
                        </a:lnTo>
                        <a:lnTo>
                          <a:pt x="0" y="284"/>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59" name="Group 513"/>
                <p:cNvGrpSpPr>
                  <a:grpSpLocks/>
                </p:cNvGrpSpPr>
                <p:nvPr/>
              </p:nvGrpSpPr>
              <p:grpSpPr bwMode="auto">
                <a:xfrm>
                  <a:off x="252" y="3394"/>
                  <a:ext cx="197" cy="392"/>
                  <a:chOff x="252" y="3394"/>
                  <a:chExt cx="197" cy="392"/>
                </a:xfrm>
              </p:grpSpPr>
              <p:sp>
                <p:nvSpPr>
                  <p:cNvPr id="60" name="Freeform 514"/>
                  <p:cNvSpPr>
                    <a:spLocks/>
                  </p:cNvSpPr>
                  <p:nvPr/>
                </p:nvSpPr>
                <p:spPr bwMode="auto">
                  <a:xfrm>
                    <a:off x="252" y="3394"/>
                    <a:ext cx="197" cy="392"/>
                  </a:xfrm>
                  <a:custGeom>
                    <a:avLst/>
                    <a:gdLst>
                      <a:gd name="T0" fmla="*/ 0 w 197"/>
                      <a:gd name="T1" fmla="*/ 0 h 392"/>
                      <a:gd name="T2" fmla="*/ 195 w 197"/>
                      <a:gd name="T3" fmla="*/ 2 h 392"/>
                      <a:gd name="T4" fmla="*/ 196 w 197"/>
                      <a:gd name="T5" fmla="*/ 391 h 392"/>
                      <a:gd name="T6" fmla="*/ 1 w 197"/>
                      <a:gd name="T7" fmla="*/ 382 h 392"/>
                      <a:gd name="T8" fmla="*/ 0 w 197"/>
                      <a:gd name="T9" fmla="*/ 0 h 392"/>
                      <a:gd name="T10" fmla="*/ 0 60000 65536"/>
                      <a:gd name="T11" fmla="*/ 0 60000 65536"/>
                      <a:gd name="T12" fmla="*/ 0 60000 65536"/>
                      <a:gd name="T13" fmla="*/ 0 60000 65536"/>
                      <a:gd name="T14" fmla="*/ 0 60000 65536"/>
                      <a:gd name="T15" fmla="*/ 0 w 197"/>
                      <a:gd name="T16" fmla="*/ 0 h 392"/>
                      <a:gd name="T17" fmla="*/ 197 w 197"/>
                      <a:gd name="T18" fmla="*/ 392 h 392"/>
                    </a:gdLst>
                    <a:ahLst/>
                    <a:cxnLst>
                      <a:cxn ang="T10">
                        <a:pos x="T0" y="T1"/>
                      </a:cxn>
                      <a:cxn ang="T11">
                        <a:pos x="T2" y="T3"/>
                      </a:cxn>
                      <a:cxn ang="T12">
                        <a:pos x="T4" y="T5"/>
                      </a:cxn>
                      <a:cxn ang="T13">
                        <a:pos x="T6" y="T7"/>
                      </a:cxn>
                      <a:cxn ang="T14">
                        <a:pos x="T8" y="T9"/>
                      </a:cxn>
                    </a:cxnLst>
                    <a:rect l="T15" t="T16" r="T17" b="T18"/>
                    <a:pathLst>
                      <a:path w="197" h="392">
                        <a:moveTo>
                          <a:pt x="0" y="0"/>
                        </a:moveTo>
                        <a:lnTo>
                          <a:pt x="195" y="2"/>
                        </a:lnTo>
                        <a:lnTo>
                          <a:pt x="196" y="391"/>
                        </a:lnTo>
                        <a:lnTo>
                          <a:pt x="1" y="382"/>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61" name="Freeform 515"/>
                  <p:cNvSpPr>
                    <a:spLocks/>
                  </p:cNvSpPr>
                  <p:nvPr/>
                </p:nvSpPr>
                <p:spPr bwMode="auto">
                  <a:xfrm>
                    <a:off x="252" y="3394"/>
                    <a:ext cx="197" cy="206"/>
                  </a:xfrm>
                  <a:custGeom>
                    <a:avLst/>
                    <a:gdLst>
                      <a:gd name="T0" fmla="*/ 0 w 197"/>
                      <a:gd name="T1" fmla="*/ 0 h 206"/>
                      <a:gd name="T2" fmla="*/ 195 w 197"/>
                      <a:gd name="T3" fmla="*/ 2 h 206"/>
                      <a:gd name="T4" fmla="*/ 196 w 197"/>
                      <a:gd name="T5" fmla="*/ 205 h 206"/>
                      <a:gd name="T6" fmla="*/ 0 w 197"/>
                      <a:gd name="T7" fmla="*/ 183 h 206"/>
                      <a:gd name="T8" fmla="*/ 0 w 197"/>
                      <a:gd name="T9" fmla="*/ 0 h 206"/>
                      <a:gd name="T10" fmla="*/ 0 60000 65536"/>
                      <a:gd name="T11" fmla="*/ 0 60000 65536"/>
                      <a:gd name="T12" fmla="*/ 0 60000 65536"/>
                      <a:gd name="T13" fmla="*/ 0 60000 65536"/>
                      <a:gd name="T14" fmla="*/ 0 60000 65536"/>
                      <a:gd name="T15" fmla="*/ 0 w 197"/>
                      <a:gd name="T16" fmla="*/ 0 h 206"/>
                      <a:gd name="T17" fmla="*/ 197 w 197"/>
                      <a:gd name="T18" fmla="*/ 206 h 206"/>
                    </a:gdLst>
                    <a:ahLst/>
                    <a:cxnLst>
                      <a:cxn ang="T10">
                        <a:pos x="T0" y="T1"/>
                      </a:cxn>
                      <a:cxn ang="T11">
                        <a:pos x="T2" y="T3"/>
                      </a:cxn>
                      <a:cxn ang="T12">
                        <a:pos x="T4" y="T5"/>
                      </a:cxn>
                      <a:cxn ang="T13">
                        <a:pos x="T6" y="T7"/>
                      </a:cxn>
                      <a:cxn ang="T14">
                        <a:pos x="T8" y="T9"/>
                      </a:cxn>
                    </a:cxnLst>
                    <a:rect l="T15" t="T16" r="T17" b="T18"/>
                    <a:pathLst>
                      <a:path w="197" h="206">
                        <a:moveTo>
                          <a:pt x="0" y="0"/>
                        </a:moveTo>
                        <a:lnTo>
                          <a:pt x="195" y="2"/>
                        </a:lnTo>
                        <a:lnTo>
                          <a:pt x="196" y="205"/>
                        </a:lnTo>
                        <a:lnTo>
                          <a:pt x="0" y="183"/>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nvGrpSpPr>
              <p:cNvPr id="49" name="Group 516"/>
              <p:cNvGrpSpPr>
                <a:grpSpLocks/>
              </p:cNvGrpSpPr>
              <p:nvPr/>
            </p:nvGrpSpPr>
            <p:grpSpPr bwMode="auto">
              <a:xfrm>
                <a:off x="323" y="3408"/>
                <a:ext cx="711" cy="235"/>
                <a:chOff x="323" y="3408"/>
                <a:chExt cx="711" cy="235"/>
              </a:xfrm>
            </p:grpSpPr>
            <p:sp>
              <p:nvSpPr>
                <p:cNvPr id="50" name="Freeform 517"/>
                <p:cNvSpPr>
                  <a:spLocks/>
                </p:cNvSpPr>
                <p:nvPr/>
              </p:nvSpPr>
              <p:spPr bwMode="auto">
                <a:xfrm>
                  <a:off x="323" y="3408"/>
                  <a:ext cx="692" cy="235"/>
                </a:xfrm>
                <a:custGeom>
                  <a:avLst/>
                  <a:gdLst>
                    <a:gd name="T0" fmla="*/ 99 w 692"/>
                    <a:gd name="T1" fmla="*/ 0 h 235"/>
                    <a:gd name="T2" fmla="*/ 144 w 692"/>
                    <a:gd name="T3" fmla="*/ 1 h 235"/>
                    <a:gd name="T4" fmla="*/ 144 w 692"/>
                    <a:gd name="T5" fmla="*/ 117 h 235"/>
                    <a:gd name="T6" fmla="*/ 547 w 692"/>
                    <a:gd name="T7" fmla="*/ 133 h 235"/>
                    <a:gd name="T8" fmla="*/ 546 w 692"/>
                    <a:gd name="T9" fmla="*/ 14 h 235"/>
                    <a:gd name="T10" fmla="*/ 592 w 692"/>
                    <a:gd name="T11" fmla="*/ 16 h 235"/>
                    <a:gd name="T12" fmla="*/ 592 w 692"/>
                    <a:gd name="T13" fmla="*/ 136 h 235"/>
                    <a:gd name="T14" fmla="*/ 691 w 692"/>
                    <a:gd name="T15" fmla="*/ 141 h 235"/>
                    <a:gd name="T16" fmla="*/ 691 w 692"/>
                    <a:gd name="T17" fmla="*/ 234 h 235"/>
                    <a:gd name="T18" fmla="*/ 1 w 692"/>
                    <a:gd name="T19" fmla="*/ 198 h 235"/>
                    <a:gd name="T20" fmla="*/ 0 w 692"/>
                    <a:gd name="T21" fmla="*/ 118 h 235"/>
                    <a:gd name="T22" fmla="*/ 100 w 692"/>
                    <a:gd name="T23" fmla="*/ 121 h 235"/>
                    <a:gd name="T24" fmla="*/ 99 w 692"/>
                    <a:gd name="T25" fmla="*/ 0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2"/>
                    <a:gd name="T40" fmla="*/ 0 h 235"/>
                    <a:gd name="T41" fmla="*/ 692 w 692"/>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2" h="235">
                      <a:moveTo>
                        <a:pt x="99" y="0"/>
                      </a:moveTo>
                      <a:lnTo>
                        <a:pt x="144" y="1"/>
                      </a:lnTo>
                      <a:lnTo>
                        <a:pt x="144" y="117"/>
                      </a:lnTo>
                      <a:lnTo>
                        <a:pt x="547" y="133"/>
                      </a:lnTo>
                      <a:lnTo>
                        <a:pt x="546" y="14"/>
                      </a:lnTo>
                      <a:lnTo>
                        <a:pt x="592" y="16"/>
                      </a:lnTo>
                      <a:lnTo>
                        <a:pt x="592" y="136"/>
                      </a:lnTo>
                      <a:lnTo>
                        <a:pt x="691" y="141"/>
                      </a:lnTo>
                      <a:lnTo>
                        <a:pt x="691" y="234"/>
                      </a:lnTo>
                      <a:lnTo>
                        <a:pt x="1" y="198"/>
                      </a:lnTo>
                      <a:lnTo>
                        <a:pt x="0" y="118"/>
                      </a:lnTo>
                      <a:lnTo>
                        <a:pt x="100" y="121"/>
                      </a:lnTo>
                      <a:lnTo>
                        <a:pt x="99" y="0"/>
                      </a:lnTo>
                    </a:path>
                  </a:pathLst>
                </a:custGeom>
                <a:solidFill>
                  <a:srgbClr val="FF990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51" name="Group 518"/>
                <p:cNvGrpSpPr>
                  <a:grpSpLocks/>
                </p:cNvGrpSpPr>
                <p:nvPr/>
              </p:nvGrpSpPr>
              <p:grpSpPr bwMode="auto">
                <a:xfrm>
                  <a:off x="323" y="3410"/>
                  <a:ext cx="711" cy="232"/>
                  <a:chOff x="323" y="3410"/>
                  <a:chExt cx="711" cy="232"/>
                </a:xfrm>
              </p:grpSpPr>
              <p:sp>
                <p:nvSpPr>
                  <p:cNvPr id="52" name="Freeform 519"/>
                  <p:cNvSpPr>
                    <a:spLocks/>
                  </p:cNvSpPr>
                  <p:nvPr/>
                </p:nvSpPr>
                <p:spPr bwMode="auto">
                  <a:xfrm>
                    <a:off x="467" y="3410"/>
                    <a:ext cx="23" cy="117"/>
                  </a:xfrm>
                  <a:custGeom>
                    <a:avLst/>
                    <a:gdLst>
                      <a:gd name="T0" fmla="*/ 0 w 23"/>
                      <a:gd name="T1" fmla="*/ 0 h 117"/>
                      <a:gd name="T2" fmla="*/ 22 w 23"/>
                      <a:gd name="T3" fmla="*/ 4 h 117"/>
                      <a:gd name="T4" fmla="*/ 21 w 23"/>
                      <a:gd name="T5" fmla="*/ 102 h 117"/>
                      <a:gd name="T6" fmla="*/ 0 w 23"/>
                      <a:gd name="T7" fmla="*/ 116 h 117"/>
                      <a:gd name="T8" fmla="*/ 0 w 23"/>
                      <a:gd name="T9" fmla="*/ 0 h 117"/>
                      <a:gd name="T10" fmla="*/ 0 60000 65536"/>
                      <a:gd name="T11" fmla="*/ 0 60000 65536"/>
                      <a:gd name="T12" fmla="*/ 0 60000 65536"/>
                      <a:gd name="T13" fmla="*/ 0 60000 65536"/>
                      <a:gd name="T14" fmla="*/ 0 60000 65536"/>
                      <a:gd name="T15" fmla="*/ 0 w 23"/>
                      <a:gd name="T16" fmla="*/ 0 h 117"/>
                      <a:gd name="T17" fmla="*/ 23 w 23"/>
                      <a:gd name="T18" fmla="*/ 117 h 117"/>
                    </a:gdLst>
                    <a:ahLst/>
                    <a:cxnLst>
                      <a:cxn ang="T10">
                        <a:pos x="T0" y="T1"/>
                      </a:cxn>
                      <a:cxn ang="T11">
                        <a:pos x="T2" y="T3"/>
                      </a:cxn>
                      <a:cxn ang="T12">
                        <a:pos x="T4" y="T5"/>
                      </a:cxn>
                      <a:cxn ang="T13">
                        <a:pos x="T6" y="T7"/>
                      </a:cxn>
                      <a:cxn ang="T14">
                        <a:pos x="T8" y="T9"/>
                      </a:cxn>
                    </a:cxnLst>
                    <a:rect l="T15" t="T16" r="T17" b="T18"/>
                    <a:pathLst>
                      <a:path w="23" h="117">
                        <a:moveTo>
                          <a:pt x="0" y="0"/>
                        </a:moveTo>
                        <a:lnTo>
                          <a:pt x="22" y="4"/>
                        </a:lnTo>
                        <a:lnTo>
                          <a:pt x="21" y="102"/>
                        </a:lnTo>
                        <a:lnTo>
                          <a:pt x="0" y="116"/>
                        </a:lnTo>
                        <a:lnTo>
                          <a:pt x="0" y="0"/>
                        </a:lnTo>
                      </a:path>
                    </a:pathLst>
                  </a:custGeom>
                  <a:solidFill>
                    <a:srgbClr val="60606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53" name="Freeform 520"/>
                  <p:cNvSpPr>
                    <a:spLocks/>
                  </p:cNvSpPr>
                  <p:nvPr/>
                </p:nvSpPr>
                <p:spPr bwMode="auto">
                  <a:xfrm>
                    <a:off x="323" y="3509"/>
                    <a:ext cx="101" cy="20"/>
                  </a:xfrm>
                  <a:custGeom>
                    <a:avLst/>
                    <a:gdLst>
                      <a:gd name="T0" fmla="*/ 0 w 101"/>
                      <a:gd name="T1" fmla="*/ 17 h 20"/>
                      <a:gd name="T2" fmla="*/ 100 w 101"/>
                      <a:gd name="T3" fmla="*/ 19 h 20"/>
                      <a:gd name="T4" fmla="*/ 99 w 101"/>
                      <a:gd name="T5" fmla="*/ 1 h 20"/>
                      <a:gd name="T6" fmla="*/ 20 w 101"/>
                      <a:gd name="T7" fmla="*/ 0 h 20"/>
                      <a:gd name="T8" fmla="*/ 0 w 101"/>
                      <a:gd name="T9" fmla="*/ 17 h 20"/>
                      <a:gd name="T10" fmla="*/ 0 60000 65536"/>
                      <a:gd name="T11" fmla="*/ 0 60000 65536"/>
                      <a:gd name="T12" fmla="*/ 0 60000 65536"/>
                      <a:gd name="T13" fmla="*/ 0 60000 65536"/>
                      <a:gd name="T14" fmla="*/ 0 60000 65536"/>
                      <a:gd name="T15" fmla="*/ 0 w 101"/>
                      <a:gd name="T16" fmla="*/ 0 h 20"/>
                      <a:gd name="T17" fmla="*/ 101 w 101"/>
                      <a:gd name="T18" fmla="*/ 20 h 20"/>
                    </a:gdLst>
                    <a:ahLst/>
                    <a:cxnLst>
                      <a:cxn ang="T10">
                        <a:pos x="T0" y="T1"/>
                      </a:cxn>
                      <a:cxn ang="T11">
                        <a:pos x="T2" y="T3"/>
                      </a:cxn>
                      <a:cxn ang="T12">
                        <a:pos x="T4" y="T5"/>
                      </a:cxn>
                      <a:cxn ang="T13">
                        <a:pos x="T6" y="T7"/>
                      </a:cxn>
                      <a:cxn ang="T14">
                        <a:pos x="T8" y="T9"/>
                      </a:cxn>
                    </a:cxnLst>
                    <a:rect l="T15" t="T16" r="T17" b="T18"/>
                    <a:pathLst>
                      <a:path w="101" h="20">
                        <a:moveTo>
                          <a:pt x="0" y="17"/>
                        </a:moveTo>
                        <a:lnTo>
                          <a:pt x="100" y="19"/>
                        </a:lnTo>
                        <a:lnTo>
                          <a:pt x="99" y="1"/>
                        </a:lnTo>
                        <a:lnTo>
                          <a:pt x="20" y="0"/>
                        </a:lnTo>
                        <a:lnTo>
                          <a:pt x="0" y="17"/>
                        </a:lnTo>
                      </a:path>
                    </a:pathLst>
                  </a:custGeom>
                  <a:solidFill>
                    <a:srgbClr val="80808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54" name="Freeform 521"/>
                  <p:cNvSpPr>
                    <a:spLocks/>
                  </p:cNvSpPr>
                  <p:nvPr/>
                </p:nvSpPr>
                <p:spPr bwMode="auto">
                  <a:xfrm>
                    <a:off x="467" y="3511"/>
                    <a:ext cx="403" cy="31"/>
                  </a:xfrm>
                  <a:custGeom>
                    <a:avLst/>
                    <a:gdLst>
                      <a:gd name="T0" fmla="*/ 0 w 403"/>
                      <a:gd name="T1" fmla="*/ 15 h 31"/>
                      <a:gd name="T2" fmla="*/ 21 w 403"/>
                      <a:gd name="T3" fmla="*/ 0 h 31"/>
                      <a:gd name="T4" fmla="*/ 401 w 403"/>
                      <a:gd name="T5" fmla="*/ 12 h 31"/>
                      <a:gd name="T6" fmla="*/ 402 w 403"/>
                      <a:gd name="T7" fmla="*/ 30 h 31"/>
                      <a:gd name="T8" fmla="*/ 0 w 403"/>
                      <a:gd name="T9" fmla="*/ 15 h 31"/>
                      <a:gd name="T10" fmla="*/ 0 60000 65536"/>
                      <a:gd name="T11" fmla="*/ 0 60000 65536"/>
                      <a:gd name="T12" fmla="*/ 0 60000 65536"/>
                      <a:gd name="T13" fmla="*/ 0 60000 65536"/>
                      <a:gd name="T14" fmla="*/ 0 60000 65536"/>
                      <a:gd name="T15" fmla="*/ 0 w 403"/>
                      <a:gd name="T16" fmla="*/ 0 h 31"/>
                      <a:gd name="T17" fmla="*/ 403 w 403"/>
                      <a:gd name="T18" fmla="*/ 31 h 31"/>
                    </a:gdLst>
                    <a:ahLst/>
                    <a:cxnLst>
                      <a:cxn ang="T10">
                        <a:pos x="T0" y="T1"/>
                      </a:cxn>
                      <a:cxn ang="T11">
                        <a:pos x="T2" y="T3"/>
                      </a:cxn>
                      <a:cxn ang="T12">
                        <a:pos x="T4" y="T5"/>
                      </a:cxn>
                      <a:cxn ang="T13">
                        <a:pos x="T6" y="T7"/>
                      </a:cxn>
                      <a:cxn ang="T14">
                        <a:pos x="T8" y="T9"/>
                      </a:cxn>
                    </a:cxnLst>
                    <a:rect l="T15" t="T16" r="T17" b="T18"/>
                    <a:pathLst>
                      <a:path w="403" h="31">
                        <a:moveTo>
                          <a:pt x="0" y="15"/>
                        </a:moveTo>
                        <a:lnTo>
                          <a:pt x="21" y="0"/>
                        </a:lnTo>
                        <a:lnTo>
                          <a:pt x="401" y="12"/>
                        </a:lnTo>
                        <a:lnTo>
                          <a:pt x="402" y="30"/>
                        </a:lnTo>
                        <a:lnTo>
                          <a:pt x="0" y="15"/>
                        </a:lnTo>
                      </a:path>
                    </a:pathLst>
                  </a:custGeom>
                  <a:solidFill>
                    <a:srgbClr val="80808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55" name="Freeform 522"/>
                  <p:cNvSpPr>
                    <a:spLocks/>
                  </p:cNvSpPr>
                  <p:nvPr/>
                </p:nvSpPr>
                <p:spPr bwMode="auto">
                  <a:xfrm>
                    <a:off x="915" y="3422"/>
                    <a:ext cx="23" cy="125"/>
                  </a:xfrm>
                  <a:custGeom>
                    <a:avLst/>
                    <a:gdLst>
                      <a:gd name="T0" fmla="*/ 0 w 23"/>
                      <a:gd name="T1" fmla="*/ 1 h 125"/>
                      <a:gd name="T2" fmla="*/ 22 w 23"/>
                      <a:gd name="T3" fmla="*/ 0 h 125"/>
                      <a:gd name="T4" fmla="*/ 22 w 23"/>
                      <a:gd name="T5" fmla="*/ 106 h 125"/>
                      <a:gd name="T6" fmla="*/ 1 w 23"/>
                      <a:gd name="T7" fmla="*/ 124 h 125"/>
                      <a:gd name="T8" fmla="*/ 0 w 23"/>
                      <a:gd name="T9" fmla="*/ 1 h 125"/>
                      <a:gd name="T10" fmla="*/ 0 60000 65536"/>
                      <a:gd name="T11" fmla="*/ 0 60000 65536"/>
                      <a:gd name="T12" fmla="*/ 0 60000 65536"/>
                      <a:gd name="T13" fmla="*/ 0 60000 65536"/>
                      <a:gd name="T14" fmla="*/ 0 60000 65536"/>
                      <a:gd name="T15" fmla="*/ 0 w 23"/>
                      <a:gd name="T16" fmla="*/ 0 h 125"/>
                      <a:gd name="T17" fmla="*/ 23 w 23"/>
                      <a:gd name="T18" fmla="*/ 125 h 125"/>
                    </a:gdLst>
                    <a:ahLst/>
                    <a:cxnLst>
                      <a:cxn ang="T10">
                        <a:pos x="T0" y="T1"/>
                      </a:cxn>
                      <a:cxn ang="T11">
                        <a:pos x="T2" y="T3"/>
                      </a:cxn>
                      <a:cxn ang="T12">
                        <a:pos x="T4" y="T5"/>
                      </a:cxn>
                      <a:cxn ang="T13">
                        <a:pos x="T6" y="T7"/>
                      </a:cxn>
                      <a:cxn ang="T14">
                        <a:pos x="T8" y="T9"/>
                      </a:cxn>
                    </a:cxnLst>
                    <a:rect l="T15" t="T16" r="T17" b="T18"/>
                    <a:pathLst>
                      <a:path w="23" h="125">
                        <a:moveTo>
                          <a:pt x="0" y="1"/>
                        </a:moveTo>
                        <a:lnTo>
                          <a:pt x="22" y="0"/>
                        </a:lnTo>
                        <a:lnTo>
                          <a:pt x="22" y="106"/>
                        </a:lnTo>
                        <a:lnTo>
                          <a:pt x="1" y="124"/>
                        </a:lnTo>
                        <a:lnTo>
                          <a:pt x="0" y="1"/>
                        </a:lnTo>
                      </a:path>
                    </a:pathLst>
                  </a:custGeom>
                  <a:solidFill>
                    <a:srgbClr val="60606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56" name="Freeform 523"/>
                  <p:cNvSpPr>
                    <a:spLocks/>
                  </p:cNvSpPr>
                  <p:nvPr/>
                </p:nvSpPr>
                <p:spPr bwMode="auto">
                  <a:xfrm>
                    <a:off x="918" y="3527"/>
                    <a:ext cx="116" cy="23"/>
                  </a:xfrm>
                  <a:custGeom>
                    <a:avLst/>
                    <a:gdLst>
                      <a:gd name="T0" fmla="*/ 0 w 116"/>
                      <a:gd name="T1" fmla="*/ 19 h 23"/>
                      <a:gd name="T2" fmla="*/ 18 w 116"/>
                      <a:gd name="T3" fmla="*/ 0 h 23"/>
                      <a:gd name="T4" fmla="*/ 115 w 116"/>
                      <a:gd name="T5" fmla="*/ 4 h 23"/>
                      <a:gd name="T6" fmla="*/ 96 w 116"/>
                      <a:gd name="T7" fmla="*/ 22 h 23"/>
                      <a:gd name="T8" fmla="*/ 0 w 116"/>
                      <a:gd name="T9" fmla="*/ 19 h 23"/>
                      <a:gd name="T10" fmla="*/ 0 60000 65536"/>
                      <a:gd name="T11" fmla="*/ 0 60000 65536"/>
                      <a:gd name="T12" fmla="*/ 0 60000 65536"/>
                      <a:gd name="T13" fmla="*/ 0 60000 65536"/>
                      <a:gd name="T14" fmla="*/ 0 60000 65536"/>
                      <a:gd name="T15" fmla="*/ 0 w 116"/>
                      <a:gd name="T16" fmla="*/ 0 h 23"/>
                      <a:gd name="T17" fmla="*/ 116 w 116"/>
                      <a:gd name="T18" fmla="*/ 23 h 23"/>
                    </a:gdLst>
                    <a:ahLst/>
                    <a:cxnLst>
                      <a:cxn ang="T10">
                        <a:pos x="T0" y="T1"/>
                      </a:cxn>
                      <a:cxn ang="T11">
                        <a:pos x="T2" y="T3"/>
                      </a:cxn>
                      <a:cxn ang="T12">
                        <a:pos x="T4" y="T5"/>
                      </a:cxn>
                      <a:cxn ang="T13">
                        <a:pos x="T6" y="T7"/>
                      </a:cxn>
                      <a:cxn ang="T14">
                        <a:pos x="T8" y="T9"/>
                      </a:cxn>
                    </a:cxnLst>
                    <a:rect l="T15" t="T16" r="T17" b="T18"/>
                    <a:pathLst>
                      <a:path w="116" h="23">
                        <a:moveTo>
                          <a:pt x="0" y="19"/>
                        </a:moveTo>
                        <a:lnTo>
                          <a:pt x="18" y="0"/>
                        </a:lnTo>
                        <a:lnTo>
                          <a:pt x="115" y="4"/>
                        </a:lnTo>
                        <a:lnTo>
                          <a:pt x="96" y="22"/>
                        </a:lnTo>
                        <a:lnTo>
                          <a:pt x="0" y="19"/>
                        </a:lnTo>
                      </a:path>
                    </a:pathLst>
                  </a:custGeom>
                  <a:solidFill>
                    <a:srgbClr val="80808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57" name="Freeform 524"/>
                  <p:cNvSpPr>
                    <a:spLocks/>
                  </p:cNvSpPr>
                  <p:nvPr/>
                </p:nvSpPr>
                <p:spPr bwMode="auto">
                  <a:xfrm>
                    <a:off x="1013" y="3531"/>
                    <a:ext cx="21" cy="111"/>
                  </a:xfrm>
                  <a:custGeom>
                    <a:avLst/>
                    <a:gdLst>
                      <a:gd name="T0" fmla="*/ 20 w 21"/>
                      <a:gd name="T1" fmla="*/ 0 h 111"/>
                      <a:gd name="T2" fmla="*/ 0 w 21"/>
                      <a:gd name="T3" fmla="*/ 19 h 111"/>
                      <a:gd name="T4" fmla="*/ 0 w 21"/>
                      <a:gd name="T5" fmla="*/ 110 h 111"/>
                      <a:gd name="T6" fmla="*/ 19 w 21"/>
                      <a:gd name="T7" fmla="*/ 89 h 111"/>
                      <a:gd name="T8" fmla="*/ 20 w 21"/>
                      <a:gd name="T9" fmla="*/ 0 h 111"/>
                      <a:gd name="T10" fmla="*/ 0 60000 65536"/>
                      <a:gd name="T11" fmla="*/ 0 60000 65536"/>
                      <a:gd name="T12" fmla="*/ 0 60000 65536"/>
                      <a:gd name="T13" fmla="*/ 0 60000 65536"/>
                      <a:gd name="T14" fmla="*/ 0 60000 65536"/>
                      <a:gd name="T15" fmla="*/ 0 w 21"/>
                      <a:gd name="T16" fmla="*/ 0 h 111"/>
                      <a:gd name="T17" fmla="*/ 21 w 21"/>
                      <a:gd name="T18" fmla="*/ 111 h 111"/>
                    </a:gdLst>
                    <a:ahLst/>
                    <a:cxnLst>
                      <a:cxn ang="T10">
                        <a:pos x="T0" y="T1"/>
                      </a:cxn>
                      <a:cxn ang="T11">
                        <a:pos x="T2" y="T3"/>
                      </a:cxn>
                      <a:cxn ang="T12">
                        <a:pos x="T4" y="T5"/>
                      </a:cxn>
                      <a:cxn ang="T13">
                        <a:pos x="T6" y="T7"/>
                      </a:cxn>
                      <a:cxn ang="T14">
                        <a:pos x="T8" y="T9"/>
                      </a:cxn>
                    </a:cxnLst>
                    <a:rect l="T15" t="T16" r="T17" b="T18"/>
                    <a:pathLst>
                      <a:path w="21" h="111">
                        <a:moveTo>
                          <a:pt x="20" y="0"/>
                        </a:moveTo>
                        <a:lnTo>
                          <a:pt x="0" y="19"/>
                        </a:lnTo>
                        <a:lnTo>
                          <a:pt x="0" y="110"/>
                        </a:lnTo>
                        <a:lnTo>
                          <a:pt x="19" y="89"/>
                        </a:lnTo>
                        <a:lnTo>
                          <a:pt x="20" y="0"/>
                        </a:lnTo>
                      </a:path>
                    </a:pathLst>
                  </a:custGeom>
                  <a:solidFill>
                    <a:srgbClr val="60606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23" name="Group 525"/>
            <p:cNvGrpSpPr>
              <a:grpSpLocks/>
            </p:cNvGrpSpPr>
            <p:nvPr/>
          </p:nvGrpSpPr>
          <p:grpSpPr bwMode="auto">
            <a:xfrm>
              <a:off x="572" y="3280"/>
              <a:ext cx="196" cy="143"/>
              <a:chOff x="572" y="3280"/>
              <a:chExt cx="196" cy="143"/>
            </a:xfrm>
          </p:grpSpPr>
          <p:sp>
            <p:nvSpPr>
              <p:cNvPr id="24" name="Freeform 526"/>
              <p:cNvSpPr>
                <a:spLocks/>
              </p:cNvSpPr>
              <p:nvPr/>
            </p:nvSpPr>
            <p:spPr bwMode="auto">
              <a:xfrm>
                <a:off x="572" y="3296"/>
                <a:ext cx="196" cy="127"/>
              </a:xfrm>
              <a:custGeom>
                <a:avLst/>
                <a:gdLst>
                  <a:gd name="T0" fmla="*/ 1 w 196"/>
                  <a:gd name="T1" fmla="*/ 0 h 127"/>
                  <a:gd name="T2" fmla="*/ 195 w 196"/>
                  <a:gd name="T3" fmla="*/ 1 h 127"/>
                  <a:gd name="T4" fmla="*/ 195 w 196"/>
                  <a:gd name="T5" fmla="*/ 126 h 127"/>
                  <a:gd name="T6" fmla="*/ 0 w 196"/>
                  <a:gd name="T7" fmla="*/ 120 h 127"/>
                  <a:gd name="T8" fmla="*/ 1 w 196"/>
                  <a:gd name="T9" fmla="*/ 0 h 127"/>
                  <a:gd name="T10" fmla="*/ 0 60000 65536"/>
                  <a:gd name="T11" fmla="*/ 0 60000 65536"/>
                  <a:gd name="T12" fmla="*/ 0 60000 65536"/>
                  <a:gd name="T13" fmla="*/ 0 60000 65536"/>
                  <a:gd name="T14" fmla="*/ 0 60000 65536"/>
                  <a:gd name="T15" fmla="*/ 0 w 196"/>
                  <a:gd name="T16" fmla="*/ 0 h 127"/>
                  <a:gd name="T17" fmla="*/ 196 w 196"/>
                  <a:gd name="T18" fmla="*/ 127 h 127"/>
                </a:gdLst>
                <a:ahLst/>
                <a:cxnLst>
                  <a:cxn ang="T10">
                    <a:pos x="T0" y="T1"/>
                  </a:cxn>
                  <a:cxn ang="T11">
                    <a:pos x="T2" y="T3"/>
                  </a:cxn>
                  <a:cxn ang="T12">
                    <a:pos x="T4" y="T5"/>
                  </a:cxn>
                  <a:cxn ang="T13">
                    <a:pos x="T6" y="T7"/>
                  </a:cxn>
                  <a:cxn ang="T14">
                    <a:pos x="T8" y="T9"/>
                  </a:cxn>
                </a:cxnLst>
                <a:rect l="T15" t="T16" r="T17" b="T18"/>
                <a:pathLst>
                  <a:path w="196" h="127">
                    <a:moveTo>
                      <a:pt x="1" y="0"/>
                    </a:moveTo>
                    <a:lnTo>
                      <a:pt x="195" y="1"/>
                    </a:lnTo>
                    <a:lnTo>
                      <a:pt x="195" y="126"/>
                    </a:lnTo>
                    <a:lnTo>
                      <a:pt x="0" y="120"/>
                    </a:lnTo>
                    <a:lnTo>
                      <a:pt x="1" y="0"/>
                    </a:lnTo>
                  </a:path>
                </a:pathLst>
              </a:custGeom>
              <a:solidFill>
                <a:srgbClr val="800010"/>
              </a:solidFill>
              <a:ln w="12700" cap="rnd">
                <a:solidFill>
                  <a:srgbClr val="000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25" name="Group 527"/>
              <p:cNvGrpSpPr>
                <a:grpSpLocks/>
              </p:cNvGrpSpPr>
              <p:nvPr/>
            </p:nvGrpSpPr>
            <p:grpSpPr bwMode="auto">
              <a:xfrm>
                <a:off x="584" y="3307"/>
                <a:ext cx="178" cy="96"/>
                <a:chOff x="584" y="3307"/>
                <a:chExt cx="178" cy="96"/>
              </a:xfrm>
            </p:grpSpPr>
            <p:grpSp>
              <p:nvGrpSpPr>
                <p:cNvPr id="29" name="Group 528"/>
                <p:cNvGrpSpPr>
                  <a:grpSpLocks/>
                </p:cNvGrpSpPr>
                <p:nvPr/>
              </p:nvGrpSpPr>
              <p:grpSpPr bwMode="auto">
                <a:xfrm>
                  <a:off x="605" y="3330"/>
                  <a:ext cx="125" cy="47"/>
                  <a:chOff x="605" y="3330"/>
                  <a:chExt cx="125" cy="47"/>
                </a:xfrm>
              </p:grpSpPr>
              <p:sp>
                <p:nvSpPr>
                  <p:cNvPr id="33" name="Freeform 529"/>
                  <p:cNvSpPr>
                    <a:spLocks/>
                  </p:cNvSpPr>
                  <p:nvPr/>
                </p:nvSpPr>
                <p:spPr bwMode="auto">
                  <a:xfrm>
                    <a:off x="712" y="3331"/>
                    <a:ext cx="18" cy="45"/>
                  </a:xfrm>
                  <a:custGeom>
                    <a:avLst/>
                    <a:gdLst>
                      <a:gd name="T0" fmla="*/ 5 w 18"/>
                      <a:gd name="T1" fmla="*/ 0 h 45"/>
                      <a:gd name="T2" fmla="*/ 12 w 18"/>
                      <a:gd name="T3" fmla="*/ 0 h 45"/>
                      <a:gd name="T4" fmla="*/ 16 w 18"/>
                      <a:gd name="T5" fmla="*/ 7 h 45"/>
                      <a:gd name="T6" fmla="*/ 17 w 18"/>
                      <a:gd name="T7" fmla="*/ 17 h 45"/>
                      <a:gd name="T8" fmla="*/ 13 w 18"/>
                      <a:gd name="T9" fmla="*/ 22 h 45"/>
                      <a:gd name="T10" fmla="*/ 16 w 18"/>
                      <a:gd name="T11" fmla="*/ 27 h 45"/>
                      <a:gd name="T12" fmla="*/ 17 w 18"/>
                      <a:gd name="T13" fmla="*/ 38 h 45"/>
                      <a:gd name="T14" fmla="*/ 14 w 18"/>
                      <a:gd name="T15" fmla="*/ 44 h 45"/>
                      <a:gd name="T16" fmla="*/ 5 w 18"/>
                      <a:gd name="T17" fmla="*/ 44 h 45"/>
                      <a:gd name="T18" fmla="*/ 2 w 18"/>
                      <a:gd name="T19" fmla="*/ 39 h 45"/>
                      <a:gd name="T20" fmla="*/ 2 w 18"/>
                      <a:gd name="T21" fmla="*/ 34 h 45"/>
                      <a:gd name="T22" fmla="*/ 7 w 18"/>
                      <a:gd name="T23" fmla="*/ 34 h 45"/>
                      <a:gd name="T24" fmla="*/ 6 w 18"/>
                      <a:gd name="T25" fmla="*/ 37 h 45"/>
                      <a:gd name="T26" fmla="*/ 11 w 18"/>
                      <a:gd name="T27" fmla="*/ 36 h 45"/>
                      <a:gd name="T28" fmla="*/ 11 w 18"/>
                      <a:gd name="T29" fmla="*/ 27 h 45"/>
                      <a:gd name="T30" fmla="*/ 6 w 18"/>
                      <a:gd name="T31" fmla="*/ 28 h 45"/>
                      <a:gd name="T32" fmla="*/ 6 w 18"/>
                      <a:gd name="T33" fmla="*/ 18 h 45"/>
                      <a:gd name="T34" fmla="*/ 11 w 18"/>
                      <a:gd name="T35" fmla="*/ 17 h 45"/>
                      <a:gd name="T36" fmla="*/ 11 w 18"/>
                      <a:gd name="T37" fmla="*/ 9 h 45"/>
                      <a:gd name="T38" fmla="*/ 6 w 18"/>
                      <a:gd name="T39" fmla="*/ 9 h 45"/>
                      <a:gd name="T40" fmla="*/ 6 w 18"/>
                      <a:gd name="T41" fmla="*/ 13 h 45"/>
                      <a:gd name="T42" fmla="*/ 0 w 18"/>
                      <a:gd name="T43" fmla="*/ 12 h 45"/>
                      <a:gd name="T44" fmla="*/ 1 w 18"/>
                      <a:gd name="T45" fmla="*/ 7 h 45"/>
                      <a:gd name="T46" fmla="*/ 5 w 18"/>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
                      <a:gd name="T73" fmla="*/ 0 h 45"/>
                      <a:gd name="T74" fmla="*/ 18 w 1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 h="45">
                        <a:moveTo>
                          <a:pt x="5" y="0"/>
                        </a:moveTo>
                        <a:lnTo>
                          <a:pt x="12" y="0"/>
                        </a:lnTo>
                        <a:lnTo>
                          <a:pt x="16" y="7"/>
                        </a:lnTo>
                        <a:lnTo>
                          <a:pt x="17" y="17"/>
                        </a:lnTo>
                        <a:lnTo>
                          <a:pt x="13" y="22"/>
                        </a:lnTo>
                        <a:lnTo>
                          <a:pt x="16" y="27"/>
                        </a:lnTo>
                        <a:lnTo>
                          <a:pt x="17" y="38"/>
                        </a:lnTo>
                        <a:lnTo>
                          <a:pt x="14" y="44"/>
                        </a:lnTo>
                        <a:lnTo>
                          <a:pt x="5" y="44"/>
                        </a:lnTo>
                        <a:lnTo>
                          <a:pt x="2" y="39"/>
                        </a:lnTo>
                        <a:lnTo>
                          <a:pt x="2" y="34"/>
                        </a:lnTo>
                        <a:lnTo>
                          <a:pt x="7" y="34"/>
                        </a:lnTo>
                        <a:lnTo>
                          <a:pt x="6" y="37"/>
                        </a:lnTo>
                        <a:lnTo>
                          <a:pt x="11" y="36"/>
                        </a:lnTo>
                        <a:lnTo>
                          <a:pt x="11" y="27"/>
                        </a:lnTo>
                        <a:lnTo>
                          <a:pt x="6" y="28"/>
                        </a:lnTo>
                        <a:lnTo>
                          <a:pt x="6" y="18"/>
                        </a:lnTo>
                        <a:lnTo>
                          <a:pt x="11" y="17"/>
                        </a:lnTo>
                        <a:lnTo>
                          <a:pt x="11" y="9"/>
                        </a:lnTo>
                        <a:lnTo>
                          <a:pt x="6" y="9"/>
                        </a:lnTo>
                        <a:lnTo>
                          <a:pt x="6" y="13"/>
                        </a:lnTo>
                        <a:lnTo>
                          <a:pt x="0" y="12"/>
                        </a:lnTo>
                        <a:lnTo>
                          <a:pt x="1" y="7"/>
                        </a:lnTo>
                        <a:lnTo>
                          <a:pt x="5"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4" name="Freeform 530"/>
                  <p:cNvSpPr>
                    <a:spLocks/>
                  </p:cNvSpPr>
                  <p:nvPr/>
                </p:nvSpPr>
                <p:spPr bwMode="auto">
                  <a:xfrm>
                    <a:off x="683" y="3330"/>
                    <a:ext cx="18" cy="47"/>
                  </a:xfrm>
                  <a:custGeom>
                    <a:avLst/>
                    <a:gdLst>
                      <a:gd name="T0" fmla="*/ 1 w 18"/>
                      <a:gd name="T1" fmla="*/ 1 h 47"/>
                      <a:gd name="T2" fmla="*/ 16 w 18"/>
                      <a:gd name="T3" fmla="*/ 0 h 47"/>
                      <a:gd name="T4" fmla="*/ 16 w 18"/>
                      <a:gd name="T5" fmla="*/ 9 h 47"/>
                      <a:gd name="T6" fmla="*/ 6 w 18"/>
                      <a:gd name="T7" fmla="*/ 10 h 47"/>
                      <a:gd name="T8" fmla="*/ 6 w 18"/>
                      <a:gd name="T9" fmla="*/ 15 h 47"/>
                      <a:gd name="T10" fmla="*/ 12 w 18"/>
                      <a:gd name="T11" fmla="*/ 15 h 47"/>
                      <a:gd name="T12" fmla="*/ 16 w 18"/>
                      <a:gd name="T13" fmla="*/ 22 h 47"/>
                      <a:gd name="T14" fmla="*/ 17 w 18"/>
                      <a:gd name="T15" fmla="*/ 37 h 47"/>
                      <a:gd name="T16" fmla="*/ 14 w 18"/>
                      <a:gd name="T17" fmla="*/ 45 h 47"/>
                      <a:gd name="T18" fmla="*/ 6 w 18"/>
                      <a:gd name="T19" fmla="*/ 46 h 47"/>
                      <a:gd name="T20" fmla="*/ 0 w 18"/>
                      <a:gd name="T21" fmla="*/ 37 h 47"/>
                      <a:gd name="T22" fmla="*/ 0 w 18"/>
                      <a:gd name="T23" fmla="*/ 31 h 47"/>
                      <a:gd name="T24" fmla="*/ 7 w 18"/>
                      <a:gd name="T25" fmla="*/ 31 h 47"/>
                      <a:gd name="T26" fmla="*/ 7 w 18"/>
                      <a:gd name="T27" fmla="*/ 37 h 47"/>
                      <a:gd name="T28" fmla="*/ 12 w 18"/>
                      <a:gd name="T29" fmla="*/ 38 h 47"/>
                      <a:gd name="T30" fmla="*/ 12 w 18"/>
                      <a:gd name="T31" fmla="*/ 24 h 47"/>
                      <a:gd name="T32" fmla="*/ 5 w 18"/>
                      <a:gd name="T33" fmla="*/ 24 h 47"/>
                      <a:gd name="T34" fmla="*/ 0 w 18"/>
                      <a:gd name="T35" fmla="*/ 17 h 47"/>
                      <a:gd name="T36" fmla="*/ 1 w 1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7"/>
                      <a:gd name="T59" fmla="*/ 18 w 1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7">
                        <a:moveTo>
                          <a:pt x="1" y="1"/>
                        </a:moveTo>
                        <a:lnTo>
                          <a:pt x="16" y="0"/>
                        </a:lnTo>
                        <a:lnTo>
                          <a:pt x="16" y="9"/>
                        </a:lnTo>
                        <a:lnTo>
                          <a:pt x="6" y="10"/>
                        </a:lnTo>
                        <a:lnTo>
                          <a:pt x="6" y="15"/>
                        </a:lnTo>
                        <a:lnTo>
                          <a:pt x="12" y="15"/>
                        </a:lnTo>
                        <a:lnTo>
                          <a:pt x="16" y="22"/>
                        </a:lnTo>
                        <a:lnTo>
                          <a:pt x="17" y="37"/>
                        </a:lnTo>
                        <a:lnTo>
                          <a:pt x="14" y="45"/>
                        </a:lnTo>
                        <a:lnTo>
                          <a:pt x="6" y="46"/>
                        </a:lnTo>
                        <a:lnTo>
                          <a:pt x="0" y="37"/>
                        </a:lnTo>
                        <a:lnTo>
                          <a:pt x="0" y="31"/>
                        </a:lnTo>
                        <a:lnTo>
                          <a:pt x="7" y="31"/>
                        </a:lnTo>
                        <a:lnTo>
                          <a:pt x="7" y="37"/>
                        </a:lnTo>
                        <a:lnTo>
                          <a:pt x="12" y="38"/>
                        </a:lnTo>
                        <a:lnTo>
                          <a:pt x="12" y="24"/>
                        </a:lnTo>
                        <a:lnTo>
                          <a:pt x="5" y="24"/>
                        </a:lnTo>
                        <a:lnTo>
                          <a:pt x="0" y="17"/>
                        </a:lnTo>
                        <a:lnTo>
                          <a:pt x="1" y="1"/>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5" name="Freeform 531"/>
                  <p:cNvSpPr>
                    <a:spLocks/>
                  </p:cNvSpPr>
                  <p:nvPr/>
                </p:nvSpPr>
                <p:spPr bwMode="auto">
                  <a:xfrm>
                    <a:off x="605" y="3331"/>
                    <a:ext cx="20" cy="46"/>
                  </a:xfrm>
                  <a:custGeom>
                    <a:avLst/>
                    <a:gdLst>
                      <a:gd name="T0" fmla="*/ 4 w 20"/>
                      <a:gd name="T1" fmla="*/ 0 h 46"/>
                      <a:gd name="T2" fmla="*/ 12 w 20"/>
                      <a:gd name="T3" fmla="*/ 0 h 46"/>
                      <a:gd name="T4" fmla="*/ 19 w 20"/>
                      <a:gd name="T5" fmla="*/ 44 h 46"/>
                      <a:gd name="T6" fmla="*/ 12 w 20"/>
                      <a:gd name="T7" fmla="*/ 44 h 46"/>
                      <a:gd name="T8" fmla="*/ 11 w 20"/>
                      <a:gd name="T9" fmla="*/ 36 h 46"/>
                      <a:gd name="T10" fmla="*/ 11 w 20"/>
                      <a:gd name="T11" fmla="*/ 29 h 46"/>
                      <a:gd name="T12" fmla="*/ 8 w 20"/>
                      <a:gd name="T13" fmla="*/ 7 h 46"/>
                      <a:gd name="T14" fmla="*/ 6 w 20"/>
                      <a:gd name="T15" fmla="*/ 28 h 46"/>
                      <a:gd name="T16" fmla="*/ 11 w 20"/>
                      <a:gd name="T17" fmla="*/ 29 h 46"/>
                      <a:gd name="T18" fmla="*/ 11 w 20"/>
                      <a:gd name="T19" fmla="*/ 36 h 46"/>
                      <a:gd name="T20" fmla="*/ 7 w 20"/>
                      <a:gd name="T21" fmla="*/ 35 h 46"/>
                      <a:gd name="T22" fmla="*/ 6 w 20"/>
                      <a:gd name="T23" fmla="*/ 44 h 46"/>
                      <a:gd name="T24" fmla="*/ 0 w 20"/>
                      <a:gd name="T25" fmla="*/ 45 h 46"/>
                      <a:gd name="T26" fmla="*/ 4 w 20"/>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46"/>
                      <a:gd name="T44" fmla="*/ 20 w 2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46">
                        <a:moveTo>
                          <a:pt x="4" y="0"/>
                        </a:moveTo>
                        <a:lnTo>
                          <a:pt x="12" y="0"/>
                        </a:lnTo>
                        <a:lnTo>
                          <a:pt x="19" y="44"/>
                        </a:lnTo>
                        <a:lnTo>
                          <a:pt x="12" y="44"/>
                        </a:lnTo>
                        <a:lnTo>
                          <a:pt x="11" y="36"/>
                        </a:lnTo>
                        <a:lnTo>
                          <a:pt x="11" y="29"/>
                        </a:lnTo>
                        <a:lnTo>
                          <a:pt x="8" y="7"/>
                        </a:lnTo>
                        <a:lnTo>
                          <a:pt x="6" y="28"/>
                        </a:lnTo>
                        <a:lnTo>
                          <a:pt x="11" y="29"/>
                        </a:lnTo>
                        <a:lnTo>
                          <a:pt x="11" y="36"/>
                        </a:lnTo>
                        <a:lnTo>
                          <a:pt x="7" y="35"/>
                        </a:lnTo>
                        <a:lnTo>
                          <a:pt x="6" y="44"/>
                        </a:lnTo>
                        <a:lnTo>
                          <a:pt x="0" y="45"/>
                        </a:lnTo>
                        <a:lnTo>
                          <a:pt x="4"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6" name="Freeform 532"/>
                  <p:cNvSpPr>
                    <a:spLocks/>
                  </p:cNvSpPr>
                  <p:nvPr/>
                </p:nvSpPr>
                <p:spPr bwMode="auto">
                  <a:xfrm>
                    <a:off x="631" y="3330"/>
                    <a:ext cx="38" cy="47"/>
                  </a:xfrm>
                  <a:custGeom>
                    <a:avLst/>
                    <a:gdLst>
                      <a:gd name="T0" fmla="*/ 0 w 38"/>
                      <a:gd name="T1" fmla="*/ 1 h 47"/>
                      <a:gd name="T2" fmla="*/ 8 w 38"/>
                      <a:gd name="T3" fmla="*/ 0 h 47"/>
                      <a:gd name="T4" fmla="*/ 11 w 38"/>
                      <a:gd name="T5" fmla="*/ 29 h 47"/>
                      <a:gd name="T6" fmla="*/ 14 w 38"/>
                      <a:gd name="T7" fmla="*/ 0 h 47"/>
                      <a:gd name="T8" fmla="*/ 21 w 38"/>
                      <a:gd name="T9" fmla="*/ 2 h 47"/>
                      <a:gd name="T10" fmla="*/ 24 w 38"/>
                      <a:gd name="T11" fmla="*/ 32 h 47"/>
                      <a:gd name="T12" fmla="*/ 28 w 38"/>
                      <a:gd name="T13" fmla="*/ 2 h 47"/>
                      <a:gd name="T14" fmla="*/ 37 w 38"/>
                      <a:gd name="T15" fmla="*/ 2 h 47"/>
                      <a:gd name="T16" fmla="*/ 31 w 38"/>
                      <a:gd name="T17" fmla="*/ 46 h 47"/>
                      <a:gd name="T18" fmla="*/ 21 w 38"/>
                      <a:gd name="T19" fmla="*/ 45 h 47"/>
                      <a:gd name="T20" fmla="*/ 17 w 38"/>
                      <a:gd name="T21" fmla="*/ 26 h 47"/>
                      <a:gd name="T22" fmla="*/ 16 w 38"/>
                      <a:gd name="T23" fmla="*/ 45 h 47"/>
                      <a:gd name="T24" fmla="*/ 6 w 38"/>
                      <a:gd name="T25" fmla="*/ 45 h 47"/>
                      <a:gd name="T26" fmla="*/ 0 w 38"/>
                      <a:gd name="T27" fmla="*/ 1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7"/>
                      <a:gd name="T44" fmla="*/ 38 w 38"/>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7">
                        <a:moveTo>
                          <a:pt x="0" y="1"/>
                        </a:moveTo>
                        <a:lnTo>
                          <a:pt x="8" y="0"/>
                        </a:lnTo>
                        <a:lnTo>
                          <a:pt x="11" y="29"/>
                        </a:lnTo>
                        <a:lnTo>
                          <a:pt x="14" y="0"/>
                        </a:lnTo>
                        <a:lnTo>
                          <a:pt x="21" y="2"/>
                        </a:lnTo>
                        <a:lnTo>
                          <a:pt x="24" y="32"/>
                        </a:lnTo>
                        <a:lnTo>
                          <a:pt x="28" y="2"/>
                        </a:lnTo>
                        <a:lnTo>
                          <a:pt x="37" y="2"/>
                        </a:lnTo>
                        <a:lnTo>
                          <a:pt x="31" y="46"/>
                        </a:lnTo>
                        <a:lnTo>
                          <a:pt x="21" y="45"/>
                        </a:lnTo>
                        <a:lnTo>
                          <a:pt x="17" y="26"/>
                        </a:lnTo>
                        <a:lnTo>
                          <a:pt x="16" y="45"/>
                        </a:lnTo>
                        <a:lnTo>
                          <a:pt x="6" y="45"/>
                        </a:lnTo>
                        <a:lnTo>
                          <a:pt x="0" y="1"/>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sp>
              <p:nvSpPr>
                <p:cNvPr id="30" name="Line 533"/>
                <p:cNvSpPr>
                  <a:spLocks noChangeShapeType="1"/>
                </p:cNvSpPr>
                <p:nvPr/>
              </p:nvSpPr>
              <p:spPr bwMode="auto">
                <a:xfrm>
                  <a:off x="584" y="3307"/>
                  <a:ext cx="178" cy="1"/>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31" name="Line 534"/>
                <p:cNvSpPr>
                  <a:spLocks noChangeShapeType="1"/>
                </p:cNvSpPr>
                <p:nvPr/>
              </p:nvSpPr>
              <p:spPr bwMode="auto">
                <a:xfrm>
                  <a:off x="585" y="3402"/>
                  <a:ext cx="60" cy="1"/>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32" name="Line 535"/>
                <p:cNvSpPr>
                  <a:spLocks noChangeShapeType="1"/>
                </p:cNvSpPr>
                <p:nvPr/>
              </p:nvSpPr>
              <p:spPr bwMode="auto">
                <a:xfrm>
                  <a:off x="669" y="3402"/>
                  <a:ext cx="93" cy="1"/>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26" name="Group 536"/>
              <p:cNvGrpSpPr>
                <a:grpSpLocks/>
              </p:cNvGrpSpPr>
              <p:nvPr/>
            </p:nvGrpSpPr>
            <p:grpSpPr bwMode="auto">
              <a:xfrm>
                <a:off x="615" y="3280"/>
                <a:ext cx="106" cy="5"/>
                <a:chOff x="615" y="3280"/>
                <a:chExt cx="106" cy="5"/>
              </a:xfrm>
            </p:grpSpPr>
            <p:sp>
              <p:nvSpPr>
                <p:cNvPr id="27" name="Oval 537"/>
                <p:cNvSpPr>
                  <a:spLocks noChangeArrowheads="1"/>
                </p:cNvSpPr>
                <p:nvPr/>
              </p:nvSpPr>
              <p:spPr bwMode="auto">
                <a:xfrm flipH="1" flipV="1">
                  <a:off x="615" y="3280"/>
                  <a:ext cx="6" cy="4"/>
                </a:xfrm>
                <a:prstGeom prst="ellipse">
                  <a:avLst/>
                </a:prstGeom>
                <a:solidFill>
                  <a:srgbClr val="808080"/>
                </a:solidFill>
                <a:ln w="12700">
                  <a:solidFill>
                    <a:srgbClr val="20202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8" name="Oval 538"/>
                <p:cNvSpPr>
                  <a:spLocks noChangeArrowheads="1"/>
                </p:cNvSpPr>
                <p:nvPr/>
              </p:nvSpPr>
              <p:spPr bwMode="auto">
                <a:xfrm flipH="1" flipV="1">
                  <a:off x="715" y="3281"/>
                  <a:ext cx="6" cy="4"/>
                </a:xfrm>
                <a:prstGeom prst="ellipse">
                  <a:avLst/>
                </a:prstGeom>
                <a:solidFill>
                  <a:srgbClr val="808080"/>
                </a:solidFill>
                <a:ln w="12700">
                  <a:solidFill>
                    <a:srgbClr val="20202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252" name="Group 539"/>
          <p:cNvGrpSpPr>
            <a:grpSpLocks/>
          </p:cNvGrpSpPr>
          <p:nvPr/>
        </p:nvGrpSpPr>
        <p:grpSpPr bwMode="auto">
          <a:xfrm>
            <a:off x="2686050" y="4413250"/>
            <a:ext cx="1760538" cy="692150"/>
            <a:chOff x="2932" y="1774"/>
            <a:chExt cx="2653" cy="2028"/>
          </a:xfrm>
        </p:grpSpPr>
        <p:grpSp>
          <p:nvGrpSpPr>
            <p:cNvPr id="253" name="Group 540"/>
            <p:cNvGrpSpPr>
              <a:grpSpLocks/>
            </p:cNvGrpSpPr>
            <p:nvPr/>
          </p:nvGrpSpPr>
          <p:grpSpPr bwMode="auto">
            <a:xfrm>
              <a:off x="2932" y="1774"/>
              <a:ext cx="1593" cy="952"/>
              <a:chOff x="2932" y="1774"/>
              <a:chExt cx="1593" cy="952"/>
            </a:xfrm>
          </p:grpSpPr>
          <p:sp>
            <p:nvSpPr>
              <p:cNvPr id="293" name="Oval 541"/>
              <p:cNvSpPr>
                <a:spLocks noChangeArrowheads="1"/>
              </p:cNvSpPr>
              <p:nvPr/>
            </p:nvSpPr>
            <p:spPr bwMode="auto">
              <a:xfrm rot="60000">
                <a:off x="3120" y="1774"/>
                <a:ext cx="317" cy="3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4" name="Oval 542"/>
              <p:cNvSpPr>
                <a:spLocks noChangeArrowheads="1"/>
              </p:cNvSpPr>
              <p:nvPr/>
            </p:nvSpPr>
            <p:spPr bwMode="auto">
              <a:xfrm rot="60000">
                <a:off x="2932" y="1953"/>
                <a:ext cx="366" cy="4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5" name="Oval 543"/>
              <p:cNvSpPr>
                <a:spLocks noChangeArrowheads="1"/>
              </p:cNvSpPr>
              <p:nvPr/>
            </p:nvSpPr>
            <p:spPr bwMode="auto">
              <a:xfrm rot="60000">
                <a:off x="3039" y="2064"/>
                <a:ext cx="366" cy="4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6" name="Oval 544"/>
              <p:cNvSpPr>
                <a:spLocks noChangeArrowheads="1"/>
              </p:cNvSpPr>
              <p:nvPr/>
            </p:nvSpPr>
            <p:spPr bwMode="auto">
              <a:xfrm rot="60000">
                <a:off x="3364" y="1814"/>
                <a:ext cx="366" cy="4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7" name="Oval 545"/>
              <p:cNvSpPr>
                <a:spLocks noChangeArrowheads="1"/>
              </p:cNvSpPr>
              <p:nvPr/>
            </p:nvSpPr>
            <p:spPr bwMode="auto">
              <a:xfrm rot="60000">
                <a:off x="3676" y="1972"/>
                <a:ext cx="366" cy="40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8" name="Oval 546"/>
              <p:cNvSpPr>
                <a:spLocks noChangeArrowheads="1"/>
              </p:cNvSpPr>
              <p:nvPr/>
            </p:nvSpPr>
            <p:spPr bwMode="auto">
              <a:xfrm rot="60000">
                <a:off x="3934" y="2131"/>
                <a:ext cx="317" cy="3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99" name="Oval 547"/>
              <p:cNvSpPr>
                <a:spLocks noChangeArrowheads="1"/>
              </p:cNvSpPr>
              <p:nvPr/>
            </p:nvSpPr>
            <p:spPr bwMode="auto">
              <a:xfrm rot="60000">
                <a:off x="3267" y="1985"/>
                <a:ext cx="498" cy="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00" name="Oval 548"/>
              <p:cNvSpPr>
                <a:spLocks noChangeArrowheads="1"/>
              </p:cNvSpPr>
              <p:nvPr/>
            </p:nvSpPr>
            <p:spPr bwMode="auto">
              <a:xfrm rot="60000">
                <a:off x="3708" y="2275"/>
                <a:ext cx="318" cy="3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01" name="Oval 549"/>
              <p:cNvSpPr>
                <a:spLocks noChangeArrowheads="1"/>
              </p:cNvSpPr>
              <p:nvPr/>
            </p:nvSpPr>
            <p:spPr bwMode="auto">
              <a:xfrm rot="60000">
                <a:off x="4117" y="2268"/>
                <a:ext cx="317" cy="3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02" name="Oval 550"/>
              <p:cNvSpPr>
                <a:spLocks noChangeArrowheads="1"/>
              </p:cNvSpPr>
              <p:nvPr/>
            </p:nvSpPr>
            <p:spPr bwMode="auto">
              <a:xfrm rot="60000">
                <a:off x="3975" y="2291"/>
                <a:ext cx="317" cy="3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303" name="Arc 551"/>
              <p:cNvSpPr>
                <a:spLocks/>
              </p:cNvSpPr>
              <p:nvPr/>
            </p:nvSpPr>
            <p:spPr bwMode="auto">
              <a:xfrm rot="60000">
                <a:off x="4247" y="2489"/>
                <a:ext cx="278" cy="237"/>
              </a:xfrm>
              <a:custGeom>
                <a:avLst/>
                <a:gdLst>
                  <a:gd name="T0" fmla="*/ 0 w 43190"/>
                  <a:gd name="T1" fmla="*/ 3 h 21600"/>
                  <a:gd name="T2" fmla="*/ 2 w 43190"/>
                  <a:gd name="T3" fmla="*/ 3 h 21600"/>
                  <a:gd name="T4" fmla="*/ 1 w 43190"/>
                  <a:gd name="T5" fmla="*/ 3 h 21600"/>
                  <a:gd name="T6" fmla="*/ 0 60000 65536"/>
                  <a:gd name="T7" fmla="*/ 0 60000 65536"/>
                  <a:gd name="T8" fmla="*/ 0 60000 65536"/>
                  <a:gd name="T9" fmla="*/ 0 w 43190"/>
                  <a:gd name="T10" fmla="*/ 0 h 21600"/>
                  <a:gd name="T11" fmla="*/ 43190 w 43190"/>
                  <a:gd name="T12" fmla="*/ 21600 h 21600"/>
                </a:gdLst>
                <a:ahLst/>
                <a:cxnLst>
                  <a:cxn ang="T6">
                    <a:pos x="T0" y="T1"/>
                  </a:cxn>
                  <a:cxn ang="T7">
                    <a:pos x="T2" y="T3"/>
                  </a:cxn>
                  <a:cxn ang="T8">
                    <a:pos x="T4" y="T5"/>
                  </a:cxn>
                </a:cxnLst>
                <a:rect l="T9" t="T10" r="T11" b="T12"/>
                <a:pathLst>
                  <a:path w="43190" h="21600" fill="none" extrusionOk="0">
                    <a:moveTo>
                      <a:pt x="-1" y="21143"/>
                    </a:moveTo>
                    <a:cubicBezTo>
                      <a:pt x="247" y="9394"/>
                      <a:pt x="9843" y="-1"/>
                      <a:pt x="21595" y="0"/>
                    </a:cubicBezTo>
                    <a:cubicBezTo>
                      <a:pt x="33345" y="0"/>
                      <a:pt x="42940" y="9393"/>
                      <a:pt x="43190" y="21140"/>
                    </a:cubicBezTo>
                  </a:path>
                  <a:path w="43190" h="21600" stroke="0" extrusionOk="0">
                    <a:moveTo>
                      <a:pt x="-1" y="21143"/>
                    </a:moveTo>
                    <a:cubicBezTo>
                      <a:pt x="247" y="9394"/>
                      <a:pt x="9843" y="-1"/>
                      <a:pt x="21595" y="0"/>
                    </a:cubicBezTo>
                    <a:cubicBezTo>
                      <a:pt x="33345" y="0"/>
                      <a:pt x="42940" y="9393"/>
                      <a:pt x="43190" y="21140"/>
                    </a:cubicBezTo>
                    <a:lnTo>
                      <a:pt x="21595"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54" name="Group 552"/>
            <p:cNvGrpSpPr>
              <a:grpSpLocks/>
            </p:cNvGrpSpPr>
            <p:nvPr/>
          </p:nvGrpSpPr>
          <p:grpSpPr bwMode="auto">
            <a:xfrm>
              <a:off x="3176" y="2173"/>
              <a:ext cx="2409" cy="1629"/>
              <a:chOff x="3176" y="2173"/>
              <a:chExt cx="2409" cy="1629"/>
            </a:xfrm>
          </p:grpSpPr>
          <p:grpSp>
            <p:nvGrpSpPr>
              <p:cNvPr id="255" name="Group 553"/>
              <p:cNvGrpSpPr>
                <a:grpSpLocks/>
              </p:cNvGrpSpPr>
              <p:nvPr/>
            </p:nvGrpSpPr>
            <p:grpSpPr bwMode="auto">
              <a:xfrm>
                <a:off x="4589" y="2192"/>
                <a:ext cx="616" cy="1094"/>
                <a:chOff x="4589" y="2192"/>
                <a:chExt cx="616" cy="1094"/>
              </a:xfrm>
            </p:grpSpPr>
            <p:sp>
              <p:nvSpPr>
                <p:cNvPr id="286" name="Line 554"/>
                <p:cNvSpPr>
                  <a:spLocks noChangeShapeType="1"/>
                </p:cNvSpPr>
                <p:nvPr/>
              </p:nvSpPr>
              <p:spPr bwMode="auto">
                <a:xfrm flipH="1">
                  <a:off x="4890" y="2192"/>
                  <a:ext cx="20" cy="1094"/>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7" name="Freeform 555"/>
                <p:cNvSpPr>
                  <a:spLocks/>
                </p:cNvSpPr>
                <p:nvPr/>
              </p:nvSpPr>
              <p:spPr bwMode="auto">
                <a:xfrm>
                  <a:off x="4778" y="2387"/>
                  <a:ext cx="224" cy="877"/>
                </a:xfrm>
                <a:custGeom>
                  <a:avLst/>
                  <a:gdLst>
                    <a:gd name="T0" fmla="*/ 0 w 224"/>
                    <a:gd name="T1" fmla="*/ 867 h 877"/>
                    <a:gd name="T2" fmla="*/ 128 w 224"/>
                    <a:gd name="T3" fmla="*/ 0 h 877"/>
                    <a:gd name="T4" fmla="*/ 223 w 224"/>
                    <a:gd name="T5" fmla="*/ 876 h 877"/>
                    <a:gd name="T6" fmla="*/ 0 60000 65536"/>
                    <a:gd name="T7" fmla="*/ 0 60000 65536"/>
                    <a:gd name="T8" fmla="*/ 0 60000 65536"/>
                    <a:gd name="T9" fmla="*/ 0 w 224"/>
                    <a:gd name="T10" fmla="*/ 0 h 877"/>
                    <a:gd name="T11" fmla="*/ 224 w 224"/>
                    <a:gd name="T12" fmla="*/ 877 h 877"/>
                  </a:gdLst>
                  <a:ahLst/>
                  <a:cxnLst>
                    <a:cxn ang="T6">
                      <a:pos x="T0" y="T1"/>
                    </a:cxn>
                    <a:cxn ang="T7">
                      <a:pos x="T2" y="T3"/>
                    </a:cxn>
                    <a:cxn ang="T8">
                      <a:pos x="T4" y="T5"/>
                    </a:cxn>
                  </a:cxnLst>
                  <a:rect l="T9" t="T10" r="T11" b="T12"/>
                  <a:pathLst>
                    <a:path w="224" h="877">
                      <a:moveTo>
                        <a:pt x="0" y="867"/>
                      </a:moveTo>
                      <a:lnTo>
                        <a:pt x="128" y="0"/>
                      </a:lnTo>
                      <a:lnTo>
                        <a:pt x="223" y="876"/>
                      </a:lnTo>
                    </a:path>
                  </a:pathLst>
                </a:custGeom>
                <a:noFill/>
                <a:ln w="50800" cap="rnd">
                  <a:solidFill>
                    <a:srgbClr val="303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88" name="Line 556"/>
                <p:cNvSpPr>
                  <a:spLocks noChangeShapeType="1"/>
                </p:cNvSpPr>
                <p:nvPr/>
              </p:nvSpPr>
              <p:spPr bwMode="auto">
                <a:xfrm>
                  <a:off x="4732" y="2470"/>
                  <a:ext cx="350" cy="5"/>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9" name="Line 557"/>
                <p:cNvSpPr>
                  <a:spLocks noChangeShapeType="1"/>
                </p:cNvSpPr>
                <p:nvPr/>
              </p:nvSpPr>
              <p:spPr bwMode="auto">
                <a:xfrm>
                  <a:off x="4589" y="3009"/>
                  <a:ext cx="616" cy="10"/>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90" name="Line 558"/>
                <p:cNvSpPr>
                  <a:spLocks noChangeShapeType="1"/>
                </p:cNvSpPr>
                <p:nvPr/>
              </p:nvSpPr>
              <p:spPr bwMode="auto">
                <a:xfrm>
                  <a:off x="4854" y="2765"/>
                  <a:ext cx="99" cy="3"/>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91" name="Line 559"/>
                <p:cNvSpPr>
                  <a:spLocks noChangeShapeType="1"/>
                </p:cNvSpPr>
                <p:nvPr/>
              </p:nvSpPr>
              <p:spPr bwMode="auto">
                <a:xfrm>
                  <a:off x="4831" y="2899"/>
                  <a:ext cx="137" cy="2"/>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92" name="Line 560"/>
                <p:cNvSpPr>
                  <a:spLocks noChangeShapeType="1"/>
                </p:cNvSpPr>
                <p:nvPr/>
              </p:nvSpPr>
              <p:spPr bwMode="auto">
                <a:xfrm>
                  <a:off x="4809" y="3121"/>
                  <a:ext cx="175" cy="3"/>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256" name="Group 561"/>
              <p:cNvGrpSpPr>
                <a:grpSpLocks/>
              </p:cNvGrpSpPr>
              <p:nvPr/>
            </p:nvGrpSpPr>
            <p:grpSpPr bwMode="auto">
              <a:xfrm>
                <a:off x="3496" y="2173"/>
                <a:ext cx="615" cy="1093"/>
                <a:chOff x="3496" y="2173"/>
                <a:chExt cx="615" cy="1093"/>
              </a:xfrm>
            </p:grpSpPr>
            <p:sp>
              <p:nvSpPr>
                <p:cNvPr id="279" name="Line 562"/>
                <p:cNvSpPr>
                  <a:spLocks noChangeShapeType="1"/>
                </p:cNvSpPr>
                <p:nvPr/>
              </p:nvSpPr>
              <p:spPr bwMode="auto">
                <a:xfrm flipH="1">
                  <a:off x="3794" y="2173"/>
                  <a:ext cx="20" cy="1093"/>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0" name="Freeform 563"/>
                <p:cNvSpPr>
                  <a:spLocks/>
                </p:cNvSpPr>
                <p:nvPr/>
              </p:nvSpPr>
              <p:spPr bwMode="auto">
                <a:xfrm>
                  <a:off x="3683" y="2367"/>
                  <a:ext cx="224" cy="877"/>
                </a:xfrm>
                <a:custGeom>
                  <a:avLst/>
                  <a:gdLst>
                    <a:gd name="T0" fmla="*/ 0 w 224"/>
                    <a:gd name="T1" fmla="*/ 867 h 877"/>
                    <a:gd name="T2" fmla="*/ 128 w 224"/>
                    <a:gd name="T3" fmla="*/ 0 h 877"/>
                    <a:gd name="T4" fmla="*/ 223 w 224"/>
                    <a:gd name="T5" fmla="*/ 876 h 877"/>
                    <a:gd name="T6" fmla="*/ 0 60000 65536"/>
                    <a:gd name="T7" fmla="*/ 0 60000 65536"/>
                    <a:gd name="T8" fmla="*/ 0 60000 65536"/>
                    <a:gd name="T9" fmla="*/ 0 w 224"/>
                    <a:gd name="T10" fmla="*/ 0 h 877"/>
                    <a:gd name="T11" fmla="*/ 224 w 224"/>
                    <a:gd name="T12" fmla="*/ 877 h 877"/>
                  </a:gdLst>
                  <a:ahLst/>
                  <a:cxnLst>
                    <a:cxn ang="T6">
                      <a:pos x="T0" y="T1"/>
                    </a:cxn>
                    <a:cxn ang="T7">
                      <a:pos x="T2" y="T3"/>
                    </a:cxn>
                    <a:cxn ang="T8">
                      <a:pos x="T4" y="T5"/>
                    </a:cxn>
                  </a:cxnLst>
                  <a:rect l="T9" t="T10" r="T11" b="T12"/>
                  <a:pathLst>
                    <a:path w="224" h="877">
                      <a:moveTo>
                        <a:pt x="0" y="867"/>
                      </a:moveTo>
                      <a:lnTo>
                        <a:pt x="128" y="0"/>
                      </a:lnTo>
                      <a:lnTo>
                        <a:pt x="223" y="876"/>
                      </a:lnTo>
                    </a:path>
                  </a:pathLst>
                </a:custGeom>
                <a:noFill/>
                <a:ln w="50800" cap="rnd">
                  <a:solidFill>
                    <a:srgbClr val="303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81" name="Line 564"/>
                <p:cNvSpPr>
                  <a:spLocks noChangeShapeType="1"/>
                </p:cNvSpPr>
                <p:nvPr/>
              </p:nvSpPr>
              <p:spPr bwMode="auto">
                <a:xfrm>
                  <a:off x="3638" y="2450"/>
                  <a:ext cx="350" cy="6"/>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2" name="Line 565"/>
                <p:cNvSpPr>
                  <a:spLocks noChangeShapeType="1"/>
                </p:cNvSpPr>
                <p:nvPr/>
              </p:nvSpPr>
              <p:spPr bwMode="auto">
                <a:xfrm>
                  <a:off x="3496" y="2989"/>
                  <a:ext cx="615" cy="12"/>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3" name="Line 566"/>
                <p:cNvSpPr>
                  <a:spLocks noChangeShapeType="1"/>
                </p:cNvSpPr>
                <p:nvPr/>
              </p:nvSpPr>
              <p:spPr bwMode="auto">
                <a:xfrm>
                  <a:off x="3759" y="2746"/>
                  <a:ext cx="99" cy="2"/>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4" name="Line 567"/>
                <p:cNvSpPr>
                  <a:spLocks noChangeShapeType="1"/>
                </p:cNvSpPr>
                <p:nvPr/>
              </p:nvSpPr>
              <p:spPr bwMode="auto">
                <a:xfrm>
                  <a:off x="3737" y="2880"/>
                  <a:ext cx="136" cy="2"/>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85" name="Line 568"/>
                <p:cNvSpPr>
                  <a:spLocks noChangeShapeType="1"/>
                </p:cNvSpPr>
                <p:nvPr/>
              </p:nvSpPr>
              <p:spPr bwMode="auto">
                <a:xfrm>
                  <a:off x="3714" y="3102"/>
                  <a:ext cx="176" cy="3"/>
                </a:xfrm>
                <a:prstGeom prst="line">
                  <a:avLst/>
                </a:prstGeom>
                <a:noFill/>
                <a:ln w="50800">
                  <a:solidFill>
                    <a:srgbClr val="303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grpSp>
            <p:nvGrpSpPr>
              <p:cNvPr id="257" name="Group 569"/>
              <p:cNvGrpSpPr>
                <a:grpSpLocks/>
              </p:cNvGrpSpPr>
              <p:nvPr/>
            </p:nvGrpSpPr>
            <p:grpSpPr bwMode="auto">
              <a:xfrm>
                <a:off x="3176" y="2761"/>
                <a:ext cx="2409" cy="1041"/>
                <a:chOff x="3176" y="2761"/>
                <a:chExt cx="2409" cy="1041"/>
              </a:xfrm>
            </p:grpSpPr>
            <p:grpSp>
              <p:nvGrpSpPr>
                <p:cNvPr id="258" name="Group 570"/>
                <p:cNvGrpSpPr>
                  <a:grpSpLocks/>
                </p:cNvGrpSpPr>
                <p:nvPr/>
              </p:nvGrpSpPr>
              <p:grpSpPr bwMode="auto">
                <a:xfrm>
                  <a:off x="3176" y="2761"/>
                  <a:ext cx="2409" cy="1041"/>
                  <a:chOff x="3176" y="2761"/>
                  <a:chExt cx="2409" cy="1041"/>
                </a:xfrm>
              </p:grpSpPr>
              <p:sp>
                <p:nvSpPr>
                  <p:cNvPr id="269" name="Freeform 571"/>
                  <p:cNvSpPr>
                    <a:spLocks/>
                  </p:cNvSpPr>
                  <p:nvPr/>
                </p:nvSpPr>
                <p:spPr bwMode="auto">
                  <a:xfrm>
                    <a:off x="3176" y="2761"/>
                    <a:ext cx="2409" cy="1041"/>
                  </a:xfrm>
                  <a:custGeom>
                    <a:avLst/>
                    <a:gdLst>
                      <a:gd name="T0" fmla="*/ 17 w 2409"/>
                      <a:gd name="T1" fmla="*/ 523 h 1041"/>
                      <a:gd name="T2" fmla="*/ 9 w 2409"/>
                      <a:gd name="T3" fmla="*/ 556 h 1041"/>
                      <a:gd name="T4" fmla="*/ 5 w 2409"/>
                      <a:gd name="T5" fmla="*/ 580 h 1041"/>
                      <a:gd name="T6" fmla="*/ 1 w 2409"/>
                      <a:gd name="T7" fmla="*/ 617 h 1041"/>
                      <a:gd name="T8" fmla="*/ 0 w 2409"/>
                      <a:gd name="T9" fmla="*/ 645 h 1041"/>
                      <a:gd name="T10" fmla="*/ 2 w 2409"/>
                      <a:gd name="T11" fmla="*/ 677 h 1041"/>
                      <a:gd name="T12" fmla="*/ 5 w 2409"/>
                      <a:gd name="T13" fmla="*/ 696 h 1041"/>
                      <a:gd name="T14" fmla="*/ 11 w 2409"/>
                      <a:gd name="T15" fmla="*/ 716 h 1041"/>
                      <a:gd name="T16" fmla="*/ 20 w 2409"/>
                      <a:gd name="T17" fmla="*/ 734 h 1041"/>
                      <a:gd name="T18" fmla="*/ 34 w 2409"/>
                      <a:gd name="T19" fmla="*/ 756 h 1041"/>
                      <a:gd name="T20" fmla="*/ 51 w 2409"/>
                      <a:gd name="T21" fmla="*/ 777 h 1041"/>
                      <a:gd name="T22" fmla="*/ 69 w 2409"/>
                      <a:gd name="T23" fmla="*/ 800 h 1041"/>
                      <a:gd name="T24" fmla="*/ 95 w 2409"/>
                      <a:gd name="T25" fmla="*/ 826 h 1041"/>
                      <a:gd name="T26" fmla="*/ 128 w 2409"/>
                      <a:gd name="T27" fmla="*/ 857 h 1041"/>
                      <a:gd name="T28" fmla="*/ 141 w 2409"/>
                      <a:gd name="T29" fmla="*/ 876 h 1041"/>
                      <a:gd name="T30" fmla="*/ 154 w 2409"/>
                      <a:gd name="T31" fmla="*/ 903 h 1041"/>
                      <a:gd name="T32" fmla="*/ 183 w 2409"/>
                      <a:gd name="T33" fmla="*/ 1007 h 1041"/>
                      <a:gd name="T34" fmla="*/ 2113 w 2409"/>
                      <a:gd name="T35" fmla="*/ 1040 h 1041"/>
                      <a:gd name="T36" fmla="*/ 2293 w 2409"/>
                      <a:gd name="T37" fmla="*/ 615 h 1041"/>
                      <a:gd name="T38" fmla="*/ 2363 w 2409"/>
                      <a:gd name="T39" fmla="*/ 616 h 1041"/>
                      <a:gd name="T40" fmla="*/ 2408 w 2409"/>
                      <a:gd name="T41" fmla="*/ 565 h 1041"/>
                      <a:gd name="T42" fmla="*/ 1900 w 2409"/>
                      <a:gd name="T43" fmla="*/ 556 h 1041"/>
                      <a:gd name="T44" fmla="*/ 1948 w 2409"/>
                      <a:gd name="T45" fmla="*/ 487 h 1041"/>
                      <a:gd name="T46" fmla="*/ 1948 w 2409"/>
                      <a:gd name="T47" fmla="*/ 457 h 1041"/>
                      <a:gd name="T48" fmla="*/ 1520 w 2409"/>
                      <a:gd name="T49" fmla="*/ 448 h 1041"/>
                      <a:gd name="T50" fmla="*/ 1519 w 2409"/>
                      <a:gd name="T51" fmla="*/ 480 h 1041"/>
                      <a:gd name="T52" fmla="*/ 1558 w 2409"/>
                      <a:gd name="T53" fmla="*/ 543 h 1041"/>
                      <a:gd name="T54" fmla="*/ 1468 w 2409"/>
                      <a:gd name="T55" fmla="*/ 542 h 1041"/>
                      <a:gd name="T56" fmla="*/ 1449 w 2409"/>
                      <a:gd name="T57" fmla="*/ 513 h 1041"/>
                      <a:gd name="T58" fmla="*/ 1431 w 2409"/>
                      <a:gd name="T59" fmla="*/ 490 h 1041"/>
                      <a:gd name="T60" fmla="*/ 1404 w 2409"/>
                      <a:gd name="T61" fmla="*/ 464 h 1041"/>
                      <a:gd name="T62" fmla="*/ 1386 w 2409"/>
                      <a:gd name="T63" fmla="*/ 449 h 1041"/>
                      <a:gd name="T64" fmla="*/ 1367 w 2409"/>
                      <a:gd name="T65" fmla="*/ 433 h 1041"/>
                      <a:gd name="T66" fmla="*/ 1344 w 2409"/>
                      <a:gd name="T67" fmla="*/ 420 h 1041"/>
                      <a:gd name="T68" fmla="*/ 1321 w 2409"/>
                      <a:gd name="T69" fmla="*/ 413 h 1041"/>
                      <a:gd name="T70" fmla="*/ 1301 w 2409"/>
                      <a:gd name="T71" fmla="*/ 405 h 1041"/>
                      <a:gd name="T72" fmla="*/ 1308 w 2409"/>
                      <a:gd name="T73" fmla="*/ 63 h 1041"/>
                      <a:gd name="T74" fmla="*/ 1346 w 2409"/>
                      <a:gd name="T75" fmla="*/ 4 h 1041"/>
                      <a:gd name="T76" fmla="*/ 1061 w 2409"/>
                      <a:gd name="T77" fmla="*/ 0 h 1041"/>
                      <a:gd name="T78" fmla="*/ 1101 w 2409"/>
                      <a:gd name="T79" fmla="*/ 60 h 1041"/>
                      <a:gd name="T80" fmla="*/ 1095 w 2409"/>
                      <a:gd name="T81" fmla="*/ 410 h 1041"/>
                      <a:gd name="T82" fmla="*/ 1074 w 2409"/>
                      <a:gd name="T83" fmla="*/ 419 h 1041"/>
                      <a:gd name="T84" fmla="*/ 1055 w 2409"/>
                      <a:gd name="T85" fmla="*/ 430 h 1041"/>
                      <a:gd name="T86" fmla="*/ 1035 w 2409"/>
                      <a:gd name="T87" fmla="*/ 442 h 1041"/>
                      <a:gd name="T88" fmla="*/ 1015 w 2409"/>
                      <a:gd name="T89" fmla="*/ 457 h 1041"/>
                      <a:gd name="T90" fmla="*/ 992 w 2409"/>
                      <a:gd name="T91" fmla="*/ 477 h 1041"/>
                      <a:gd name="T92" fmla="*/ 973 w 2409"/>
                      <a:gd name="T93" fmla="*/ 499 h 1041"/>
                      <a:gd name="T94" fmla="*/ 948 w 2409"/>
                      <a:gd name="T95" fmla="*/ 534 h 1041"/>
                      <a:gd name="T96" fmla="*/ 817 w 2409"/>
                      <a:gd name="T97" fmla="*/ 531 h 1041"/>
                      <a:gd name="T98" fmla="*/ 861 w 2409"/>
                      <a:gd name="T99" fmla="*/ 450 h 1041"/>
                      <a:gd name="T100" fmla="*/ 357 w 2409"/>
                      <a:gd name="T101" fmla="*/ 441 h 1041"/>
                      <a:gd name="T102" fmla="*/ 400 w 2409"/>
                      <a:gd name="T103" fmla="*/ 531 h 1041"/>
                      <a:gd name="T104" fmla="*/ 17 w 2409"/>
                      <a:gd name="T105" fmla="*/ 523 h 10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9"/>
                      <a:gd name="T160" fmla="*/ 0 h 1041"/>
                      <a:gd name="T161" fmla="*/ 2409 w 2409"/>
                      <a:gd name="T162" fmla="*/ 1041 h 10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9" h="1041">
                        <a:moveTo>
                          <a:pt x="17" y="523"/>
                        </a:moveTo>
                        <a:lnTo>
                          <a:pt x="9" y="556"/>
                        </a:lnTo>
                        <a:lnTo>
                          <a:pt x="5" y="580"/>
                        </a:lnTo>
                        <a:lnTo>
                          <a:pt x="1" y="617"/>
                        </a:lnTo>
                        <a:lnTo>
                          <a:pt x="0" y="645"/>
                        </a:lnTo>
                        <a:lnTo>
                          <a:pt x="2" y="677"/>
                        </a:lnTo>
                        <a:lnTo>
                          <a:pt x="5" y="696"/>
                        </a:lnTo>
                        <a:lnTo>
                          <a:pt x="11" y="716"/>
                        </a:lnTo>
                        <a:lnTo>
                          <a:pt x="20" y="734"/>
                        </a:lnTo>
                        <a:lnTo>
                          <a:pt x="34" y="756"/>
                        </a:lnTo>
                        <a:lnTo>
                          <a:pt x="51" y="777"/>
                        </a:lnTo>
                        <a:lnTo>
                          <a:pt x="69" y="800"/>
                        </a:lnTo>
                        <a:lnTo>
                          <a:pt x="95" y="826"/>
                        </a:lnTo>
                        <a:lnTo>
                          <a:pt x="128" y="857"/>
                        </a:lnTo>
                        <a:lnTo>
                          <a:pt x="141" y="876"/>
                        </a:lnTo>
                        <a:lnTo>
                          <a:pt x="154" y="903"/>
                        </a:lnTo>
                        <a:lnTo>
                          <a:pt x="183" y="1007"/>
                        </a:lnTo>
                        <a:lnTo>
                          <a:pt x="2113" y="1040"/>
                        </a:lnTo>
                        <a:lnTo>
                          <a:pt x="2293" y="615"/>
                        </a:lnTo>
                        <a:lnTo>
                          <a:pt x="2363" y="616"/>
                        </a:lnTo>
                        <a:lnTo>
                          <a:pt x="2408" y="565"/>
                        </a:lnTo>
                        <a:lnTo>
                          <a:pt x="1900" y="556"/>
                        </a:lnTo>
                        <a:lnTo>
                          <a:pt x="1948" y="487"/>
                        </a:lnTo>
                        <a:lnTo>
                          <a:pt x="1948" y="457"/>
                        </a:lnTo>
                        <a:lnTo>
                          <a:pt x="1520" y="448"/>
                        </a:lnTo>
                        <a:lnTo>
                          <a:pt x="1519" y="480"/>
                        </a:lnTo>
                        <a:lnTo>
                          <a:pt x="1558" y="543"/>
                        </a:lnTo>
                        <a:lnTo>
                          <a:pt x="1468" y="542"/>
                        </a:lnTo>
                        <a:lnTo>
                          <a:pt x="1449" y="513"/>
                        </a:lnTo>
                        <a:lnTo>
                          <a:pt x="1431" y="490"/>
                        </a:lnTo>
                        <a:lnTo>
                          <a:pt x="1404" y="464"/>
                        </a:lnTo>
                        <a:lnTo>
                          <a:pt x="1386" y="449"/>
                        </a:lnTo>
                        <a:lnTo>
                          <a:pt x="1367" y="433"/>
                        </a:lnTo>
                        <a:lnTo>
                          <a:pt x="1344" y="420"/>
                        </a:lnTo>
                        <a:lnTo>
                          <a:pt x="1321" y="413"/>
                        </a:lnTo>
                        <a:lnTo>
                          <a:pt x="1301" y="405"/>
                        </a:lnTo>
                        <a:lnTo>
                          <a:pt x="1308" y="63"/>
                        </a:lnTo>
                        <a:lnTo>
                          <a:pt x="1346" y="4"/>
                        </a:lnTo>
                        <a:lnTo>
                          <a:pt x="1061" y="0"/>
                        </a:lnTo>
                        <a:lnTo>
                          <a:pt x="1101" y="60"/>
                        </a:lnTo>
                        <a:lnTo>
                          <a:pt x="1095" y="410"/>
                        </a:lnTo>
                        <a:lnTo>
                          <a:pt x="1074" y="419"/>
                        </a:lnTo>
                        <a:lnTo>
                          <a:pt x="1055" y="430"/>
                        </a:lnTo>
                        <a:lnTo>
                          <a:pt x="1035" y="442"/>
                        </a:lnTo>
                        <a:lnTo>
                          <a:pt x="1015" y="457"/>
                        </a:lnTo>
                        <a:lnTo>
                          <a:pt x="992" y="477"/>
                        </a:lnTo>
                        <a:lnTo>
                          <a:pt x="973" y="499"/>
                        </a:lnTo>
                        <a:lnTo>
                          <a:pt x="948" y="534"/>
                        </a:lnTo>
                        <a:lnTo>
                          <a:pt x="817" y="531"/>
                        </a:lnTo>
                        <a:lnTo>
                          <a:pt x="861" y="450"/>
                        </a:lnTo>
                        <a:lnTo>
                          <a:pt x="357" y="441"/>
                        </a:lnTo>
                        <a:lnTo>
                          <a:pt x="400" y="531"/>
                        </a:lnTo>
                        <a:lnTo>
                          <a:pt x="17" y="523"/>
                        </a:lnTo>
                      </a:path>
                    </a:pathLst>
                  </a:custGeom>
                  <a:solidFill>
                    <a:srgbClr val="FF9900"/>
                  </a:solidFill>
                  <a:ln w="12700" cap="rnd">
                    <a:solidFill>
                      <a:srgbClr val="303000"/>
                    </a:solidFill>
                    <a:round/>
                    <a:headEnd/>
                    <a:tailEnd/>
                  </a:ln>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nvGrpSpPr>
                  <p:cNvPr id="270" name="Group 572"/>
                  <p:cNvGrpSpPr>
                    <a:grpSpLocks/>
                  </p:cNvGrpSpPr>
                  <p:nvPr/>
                </p:nvGrpSpPr>
                <p:grpSpPr bwMode="auto">
                  <a:xfrm>
                    <a:off x="3553" y="3474"/>
                    <a:ext cx="1508" cy="85"/>
                    <a:chOff x="3553" y="3474"/>
                    <a:chExt cx="1508" cy="85"/>
                  </a:xfrm>
                </p:grpSpPr>
                <p:grpSp>
                  <p:nvGrpSpPr>
                    <p:cNvPr id="271" name="Group 573"/>
                    <p:cNvGrpSpPr>
                      <a:grpSpLocks/>
                    </p:cNvGrpSpPr>
                    <p:nvPr/>
                  </p:nvGrpSpPr>
                  <p:grpSpPr bwMode="auto">
                    <a:xfrm>
                      <a:off x="3553" y="3474"/>
                      <a:ext cx="321" cy="65"/>
                      <a:chOff x="3553" y="3474"/>
                      <a:chExt cx="321" cy="65"/>
                    </a:xfrm>
                  </p:grpSpPr>
                  <p:sp>
                    <p:nvSpPr>
                      <p:cNvPr id="276" name="Oval 574"/>
                      <p:cNvSpPr>
                        <a:spLocks noChangeArrowheads="1"/>
                      </p:cNvSpPr>
                      <p:nvPr/>
                    </p:nvSpPr>
                    <p:spPr bwMode="auto">
                      <a:xfrm rot="60000">
                        <a:off x="3825" y="3479"/>
                        <a:ext cx="49"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77" name="Oval 575"/>
                      <p:cNvSpPr>
                        <a:spLocks noChangeArrowheads="1"/>
                      </p:cNvSpPr>
                      <p:nvPr/>
                    </p:nvSpPr>
                    <p:spPr bwMode="auto">
                      <a:xfrm rot="60000">
                        <a:off x="3687" y="3477"/>
                        <a:ext cx="49"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78" name="Oval 576"/>
                      <p:cNvSpPr>
                        <a:spLocks noChangeArrowheads="1"/>
                      </p:cNvSpPr>
                      <p:nvPr/>
                    </p:nvSpPr>
                    <p:spPr bwMode="auto">
                      <a:xfrm rot="60000">
                        <a:off x="3553" y="3474"/>
                        <a:ext cx="48"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nvGrpSpPr>
                    <p:cNvPr id="272" name="Group 577"/>
                    <p:cNvGrpSpPr>
                      <a:grpSpLocks/>
                    </p:cNvGrpSpPr>
                    <p:nvPr/>
                  </p:nvGrpSpPr>
                  <p:grpSpPr bwMode="auto">
                    <a:xfrm>
                      <a:off x="4739" y="3495"/>
                      <a:ext cx="322" cy="64"/>
                      <a:chOff x="4739" y="3495"/>
                      <a:chExt cx="322" cy="64"/>
                    </a:xfrm>
                  </p:grpSpPr>
                  <p:sp>
                    <p:nvSpPr>
                      <p:cNvPr id="273" name="Oval 578"/>
                      <p:cNvSpPr>
                        <a:spLocks noChangeArrowheads="1"/>
                      </p:cNvSpPr>
                      <p:nvPr/>
                    </p:nvSpPr>
                    <p:spPr bwMode="auto">
                      <a:xfrm rot="60000">
                        <a:off x="5012" y="3499"/>
                        <a:ext cx="49"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74" name="Oval 579"/>
                      <p:cNvSpPr>
                        <a:spLocks noChangeArrowheads="1"/>
                      </p:cNvSpPr>
                      <p:nvPr/>
                    </p:nvSpPr>
                    <p:spPr bwMode="auto">
                      <a:xfrm rot="60000">
                        <a:off x="4875" y="3497"/>
                        <a:ext cx="48"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75" name="Oval 580"/>
                      <p:cNvSpPr>
                        <a:spLocks noChangeArrowheads="1"/>
                      </p:cNvSpPr>
                      <p:nvPr/>
                    </p:nvSpPr>
                    <p:spPr bwMode="auto">
                      <a:xfrm rot="60000">
                        <a:off x="4739" y="3495"/>
                        <a:ext cx="50" cy="60"/>
                      </a:xfrm>
                      <a:prstGeom prst="ellipse">
                        <a:avLst/>
                      </a:prstGeom>
                      <a:solidFill>
                        <a:schemeClr val="folHlink"/>
                      </a:solidFill>
                      <a:ln w="12700">
                        <a:solidFill>
                          <a:srgbClr val="303000"/>
                        </a:solidFill>
                        <a:round/>
                        <a:headEnd/>
                        <a:tailEnd/>
                      </a:ln>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nvGrpSpPr>
                <p:cNvPr id="259" name="Group 581"/>
                <p:cNvGrpSpPr>
                  <a:grpSpLocks/>
                </p:cNvGrpSpPr>
                <p:nvPr/>
              </p:nvGrpSpPr>
              <p:grpSpPr bwMode="auto">
                <a:xfrm>
                  <a:off x="4129" y="3233"/>
                  <a:ext cx="508" cy="544"/>
                  <a:chOff x="4129" y="3233"/>
                  <a:chExt cx="508" cy="544"/>
                </a:xfrm>
              </p:grpSpPr>
              <p:grpSp>
                <p:nvGrpSpPr>
                  <p:cNvPr id="260" name="Group 582"/>
                  <p:cNvGrpSpPr>
                    <a:grpSpLocks/>
                  </p:cNvGrpSpPr>
                  <p:nvPr/>
                </p:nvGrpSpPr>
                <p:grpSpPr bwMode="auto">
                  <a:xfrm>
                    <a:off x="4129" y="3233"/>
                    <a:ext cx="508" cy="285"/>
                    <a:chOff x="4129" y="3233"/>
                    <a:chExt cx="508" cy="285"/>
                  </a:xfrm>
                </p:grpSpPr>
                <p:sp>
                  <p:nvSpPr>
                    <p:cNvPr id="262" name="Arc 583"/>
                    <p:cNvSpPr>
                      <a:spLocks/>
                    </p:cNvSpPr>
                    <p:nvPr/>
                  </p:nvSpPr>
                  <p:spPr bwMode="auto">
                    <a:xfrm rot="60000">
                      <a:off x="4129" y="3233"/>
                      <a:ext cx="507" cy="283"/>
                    </a:xfrm>
                    <a:custGeom>
                      <a:avLst/>
                      <a:gdLst>
                        <a:gd name="T0" fmla="*/ 0 w 43200"/>
                        <a:gd name="T1" fmla="*/ 4 h 21600"/>
                        <a:gd name="T2" fmla="*/ 6 w 43200"/>
                        <a:gd name="T3" fmla="*/ 4 h 21600"/>
                        <a:gd name="T4" fmla="*/ 3 w 43200"/>
                        <a:gd name="T5" fmla="*/ 4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4"/>
                          </a:moveTo>
                          <a:cubicBezTo>
                            <a:pt x="42" y="9624"/>
                            <a:pt x="9700" y="-1"/>
                            <a:pt x="21600" y="0"/>
                          </a:cubicBezTo>
                          <a:cubicBezTo>
                            <a:pt x="33529" y="0"/>
                            <a:pt x="43200" y="9670"/>
                            <a:pt x="43200" y="21600"/>
                          </a:cubicBezTo>
                        </a:path>
                        <a:path w="43200" h="21600" stroke="0" extrusionOk="0">
                          <a:moveTo>
                            <a:pt x="0" y="21524"/>
                          </a:moveTo>
                          <a:cubicBezTo>
                            <a:pt x="42" y="9624"/>
                            <a:pt x="9700" y="-1"/>
                            <a:pt x="21600" y="0"/>
                          </a:cubicBezTo>
                          <a:cubicBezTo>
                            <a:pt x="33529" y="0"/>
                            <a:pt x="43200" y="9670"/>
                            <a:pt x="43200" y="21600"/>
                          </a:cubicBezTo>
                          <a:lnTo>
                            <a:pt x="21600" y="21600"/>
                          </a:lnTo>
                          <a:close/>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3" name="Arc 584"/>
                    <p:cNvSpPr>
                      <a:spLocks/>
                    </p:cNvSpPr>
                    <p:nvPr/>
                  </p:nvSpPr>
                  <p:spPr bwMode="auto">
                    <a:xfrm rot="60000">
                      <a:off x="4147" y="3233"/>
                      <a:ext cx="489" cy="283"/>
                    </a:xfrm>
                    <a:custGeom>
                      <a:avLst/>
                      <a:gdLst>
                        <a:gd name="T0" fmla="*/ 0 w 41759"/>
                        <a:gd name="T1" fmla="*/ 2 h 21600"/>
                        <a:gd name="T2" fmla="*/ 6 w 41759"/>
                        <a:gd name="T3" fmla="*/ 4 h 21600"/>
                        <a:gd name="T4" fmla="*/ 3 w 41759"/>
                        <a:gd name="T5" fmla="*/ 4 h 21600"/>
                        <a:gd name="T6" fmla="*/ 0 60000 65536"/>
                        <a:gd name="T7" fmla="*/ 0 60000 65536"/>
                        <a:gd name="T8" fmla="*/ 0 60000 65536"/>
                        <a:gd name="T9" fmla="*/ 0 w 41759"/>
                        <a:gd name="T10" fmla="*/ 0 h 21600"/>
                        <a:gd name="T11" fmla="*/ 41759 w 41759"/>
                        <a:gd name="T12" fmla="*/ 21600 h 21600"/>
                      </a:gdLst>
                      <a:ahLst/>
                      <a:cxnLst>
                        <a:cxn ang="T6">
                          <a:pos x="T0" y="T1"/>
                        </a:cxn>
                        <a:cxn ang="T7">
                          <a:pos x="T2" y="T3"/>
                        </a:cxn>
                        <a:cxn ang="T8">
                          <a:pos x="T4" y="T5"/>
                        </a:cxn>
                      </a:cxnLst>
                      <a:rect l="T9" t="T10" r="T11" b="T12"/>
                      <a:pathLst>
                        <a:path w="41759" h="21600" fill="none" extrusionOk="0">
                          <a:moveTo>
                            <a:pt x="-1" y="13843"/>
                          </a:moveTo>
                          <a:cubicBezTo>
                            <a:pt x="3208" y="5503"/>
                            <a:pt x="11222" y="-1"/>
                            <a:pt x="20159" y="0"/>
                          </a:cubicBezTo>
                          <a:cubicBezTo>
                            <a:pt x="32088" y="0"/>
                            <a:pt x="41759" y="9670"/>
                            <a:pt x="41759" y="21600"/>
                          </a:cubicBezTo>
                        </a:path>
                        <a:path w="41759" h="21600" stroke="0" extrusionOk="0">
                          <a:moveTo>
                            <a:pt x="-1" y="13843"/>
                          </a:moveTo>
                          <a:cubicBezTo>
                            <a:pt x="3208" y="5503"/>
                            <a:pt x="11222" y="-1"/>
                            <a:pt x="20159" y="0"/>
                          </a:cubicBezTo>
                          <a:cubicBezTo>
                            <a:pt x="32088" y="0"/>
                            <a:pt x="41759" y="9670"/>
                            <a:pt x="41759" y="21600"/>
                          </a:cubicBezTo>
                          <a:lnTo>
                            <a:pt x="20159" y="21600"/>
                          </a:lnTo>
                          <a:close/>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4" name="Arc 585"/>
                    <p:cNvSpPr>
                      <a:spLocks/>
                    </p:cNvSpPr>
                    <p:nvPr/>
                  </p:nvSpPr>
                  <p:spPr bwMode="auto">
                    <a:xfrm rot="60000">
                      <a:off x="4191" y="3233"/>
                      <a:ext cx="444" cy="283"/>
                    </a:xfrm>
                    <a:custGeom>
                      <a:avLst/>
                      <a:gdLst>
                        <a:gd name="T0" fmla="*/ 0 w 37891"/>
                        <a:gd name="T1" fmla="*/ 1 h 21600"/>
                        <a:gd name="T2" fmla="*/ 5 w 37891"/>
                        <a:gd name="T3" fmla="*/ 4 h 21600"/>
                        <a:gd name="T4" fmla="*/ 2 w 37891"/>
                        <a:gd name="T5" fmla="*/ 4 h 21600"/>
                        <a:gd name="T6" fmla="*/ 0 60000 65536"/>
                        <a:gd name="T7" fmla="*/ 0 60000 65536"/>
                        <a:gd name="T8" fmla="*/ 0 60000 65536"/>
                        <a:gd name="T9" fmla="*/ 0 w 37891"/>
                        <a:gd name="T10" fmla="*/ 0 h 21600"/>
                        <a:gd name="T11" fmla="*/ 37891 w 37891"/>
                        <a:gd name="T12" fmla="*/ 21600 h 21600"/>
                      </a:gdLst>
                      <a:ahLst/>
                      <a:cxnLst>
                        <a:cxn ang="T6">
                          <a:pos x="T0" y="T1"/>
                        </a:cxn>
                        <a:cxn ang="T7">
                          <a:pos x="T2" y="T3"/>
                        </a:cxn>
                        <a:cxn ang="T8">
                          <a:pos x="T4" y="T5"/>
                        </a:cxn>
                      </a:cxnLst>
                      <a:rect l="T9" t="T10" r="T11" b="T12"/>
                      <a:pathLst>
                        <a:path w="37891" h="21600" fill="none" extrusionOk="0">
                          <a:moveTo>
                            <a:pt x="-1" y="7416"/>
                          </a:moveTo>
                          <a:cubicBezTo>
                            <a:pt x="4102" y="2704"/>
                            <a:pt x="10043" y="-1"/>
                            <a:pt x="16291" y="0"/>
                          </a:cubicBezTo>
                          <a:cubicBezTo>
                            <a:pt x="28220" y="0"/>
                            <a:pt x="37891" y="9670"/>
                            <a:pt x="37891" y="21600"/>
                          </a:cubicBezTo>
                        </a:path>
                        <a:path w="37891" h="21600" stroke="0" extrusionOk="0">
                          <a:moveTo>
                            <a:pt x="-1" y="7416"/>
                          </a:moveTo>
                          <a:cubicBezTo>
                            <a:pt x="4102" y="2704"/>
                            <a:pt x="10043" y="-1"/>
                            <a:pt x="16291" y="0"/>
                          </a:cubicBezTo>
                          <a:cubicBezTo>
                            <a:pt x="28220" y="0"/>
                            <a:pt x="37891" y="9670"/>
                            <a:pt x="37891" y="21600"/>
                          </a:cubicBezTo>
                          <a:lnTo>
                            <a:pt x="16291" y="21600"/>
                          </a:lnTo>
                          <a:close/>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5" name="Arc 586"/>
                    <p:cNvSpPr>
                      <a:spLocks/>
                    </p:cNvSpPr>
                    <p:nvPr/>
                  </p:nvSpPr>
                  <p:spPr bwMode="auto">
                    <a:xfrm rot="60000">
                      <a:off x="4262" y="3234"/>
                      <a:ext cx="372" cy="283"/>
                    </a:xfrm>
                    <a:custGeom>
                      <a:avLst/>
                      <a:gdLst>
                        <a:gd name="T0" fmla="*/ 0 w 31751"/>
                        <a:gd name="T1" fmla="*/ 0 h 21600"/>
                        <a:gd name="T2" fmla="*/ 4 w 31751"/>
                        <a:gd name="T3" fmla="*/ 4 h 21600"/>
                        <a:gd name="T4" fmla="*/ 1 w 31751"/>
                        <a:gd name="T5" fmla="*/ 4 h 21600"/>
                        <a:gd name="T6" fmla="*/ 0 60000 65536"/>
                        <a:gd name="T7" fmla="*/ 0 60000 65536"/>
                        <a:gd name="T8" fmla="*/ 0 60000 65536"/>
                        <a:gd name="T9" fmla="*/ 0 w 31751"/>
                        <a:gd name="T10" fmla="*/ 0 h 21600"/>
                        <a:gd name="T11" fmla="*/ 31751 w 31751"/>
                        <a:gd name="T12" fmla="*/ 21600 h 21600"/>
                      </a:gdLst>
                      <a:ahLst/>
                      <a:cxnLst>
                        <a:cxn ang="T6">
                          <a:pos x="T0" y="T1"/>
                        </a:cxn>
                        <a:cxn ang="T7">
                          <a:pos x="T2" y="T3"/>
                        </a:cxn>
                        <a:cxn ang="T8">
                          <a:pos x="T4" y="T5"/>
                        </a:cxn>
                      </a:cxnLst>
                      <a:rect l="T9" t="T10" r="T11" b="T12"/>
                      <a:pathLst>
                        <a:path w="31751" h="21600" fill="none" extrusionOk="0">
                          <a:moveTo>
                            <a:pt x="-1" y="2533"/>
                          </a:moveTo>
                          <a:cubicBezTo>
                            <a:pt x="3124" y="870"/>
                            <a:pt x="6610" y="-1"/>
                            <a:pt x="10151" y="0"/>
                          </a:cubicBezTo>
                          <a:cubicBezTo>
                            <a:pt x="22080" y="0"/>
                            <a:pt x="31751" y="9670"/>
                            <a:pt x="31751" y="21600"/>
                          </a:cubicBezTo>
                        </a:path>
                        <a:path w="31751" h="21600" stroke="0" extrusionOk="0">
                          <a:moveTo>
                            <a:pt x="-1" y="2533"/>
                          </a:moveTo>
                          <a:cubicBezTo>
                            <a:pt x="3124" y="870"/>
                            <a:pt x="6610" y="-1"/>
                            <a:pt x="10151" y="0"/>
                          </a:cubicBezTo>
                          <a:cubicBezTo>
                            <a:pt x="22080" y="0"/>
                            <a:pt x="31751" y="9670"/>
                            <a:pt x="31751" y="21600"/>
                          </a:cubicBezTo>
                          <a:lnTo>
                            <a:pt x="10151" y="21600"/>
                          </a:lnTo>
                          <a:close/>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6" name="Arc 587"/>
                    <p:cNvSpPr>
                      <a:spLocks/>
                    </p:cNvSpPr>
                    <p:nvPr/>
                  </p:nvSpPr>
                  <p:spPr bwMode="auto">
                    <a:xfrm rot="60000">
                      <a:off x="4352" y="3235"/>
                      <a:ext cx="285" cy="283"/>
                    </a:xfrm>
                    <a:custGeom>
                      <a:avLst/>
                      <a:gdLst>
                        <a:gd name="T0" fmla="*/ 0 w 24324"/>
                        <a:gd name="T1" fmla="*/ 0 h 21600"/>
                        <a:gd name="T2" fmla="*/ 3 w 24324"/>
                        <a:gd name="T3" fmla="*/ 4 h 21600"/>
                        <a:gd name="T4" fmla="*/ 0 w 24324"/>
                        <a:gd name="T5" fmla="*/ 4 h 21600"/>
                        <a:gd name="T6" fmla="*/ 0 60000 65536"/>
                        <a:gd name="T7" fmla="*/ 0 60000 65536"/>
                        <a:gd name="T8" fmla="*/ 0 60000 65536"/>
                        <a:gd name="T9" fmla="*/ 0 w 24324"/>
                        <a:gd name="T10" fmla="*/ 0 h 21600"/>
                        <a:gd name="T11" fmla="*/ 24324 w 24324"/>
                        <a:gd name="T12" fmla="*/ 21600 h 21600"/>
                      </a:gdLst>
                      <a:ahLst/>
                      <a:cxnLst>
                        <a:cxn ang="T6">
                          <a:pos x="T0" y="T1"/>
                        </a:cxn>
                        <a:cxn ang="T7">
                          <a:pos x="T2" y="T3"/>
                        </a:cxn>
                        <a:cxn ang="T8">
                          <a:pos x="T4" y="T5"/>
                        </a:cxn>
                      </a:cxnLst>
                      <a:rect l="T9" t="T10" r="T11" b="T12"/>
                      <a:pathLst>
                        <a:path w="24324" h="21600" fill="none" extrusionOk="0">
                          <a:moveTo>
                            <a:pt x="0" y="172"/>
                          </a:moveTo>
                          <a:cubicBezTo>
                            <a:pt x="903" y="57"/>
                            <a:pt x="1813" y="-1"/>
                            <a:pt x="2724" y="0"/>
                          </a:cubicBezTo>
                          <a:cubicBezTo>
                            <a:pt x="14653" y="0"/>
                            <a:pt x="24324" y="9670"/>
                            <a:pt x="24324" y="21600"/>
                          </a:cubicBezTo>
                        </a:path>
                        <a:path w="24324" h="21600" stroke="0" extrusionOk="0">
                          <a:moveTo>
                            <a:pt x="0" y="172"/>
                          </a:moveTo>
                          <a:cubicBezTo>
                            <a:pt x="903" y="57"/>
                            <a:pt x="1813" y="-1"/>
                            <a:pt x="2724" y="0"/>
                          </a:cubicBezTo>
                          <a:cubicBezTo>
                            <a:pt x="14653" y="0"/>
                            <a:pt x="24324" y="9670"/>
                            <a:pt x="24324" y="21600"/>
                          </a:cubicBezTo>
                          <a:lnTo>
                            <a:pt x="2724" y="21600"/>
                          </a:lnTo>
                          <a:close/>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7" name="Arc 588"/>
                    <p:cNvSpPr>
                      <a:spLocks/>
                    </p:cNvSpPr>
                    <p:nvPr/>
                  </p:nvSpPr>
                  <p:spPr bwMode="auto">
                    <a:xfrm rot="60000">
                      <a:off x="4383" y="3240"/>
                      <a:ext cx="239" cy="277"/>
                    </a:xfrm>
                    <a:custGeom>
                      <a:avLst/>
                      <a:gdLst>
                        <a:gd name="T0" fmla="*/ 1 w 20396"/>
                        <a:gd name="T1" fmla="*/ 0 h 21141"/>
                        <a:gd name="T2" fmla="*/ 3 w 20396"/>
                        <a:gd name="T3" fmla="*/ 2 h 21141"/>
                        <a:gd name="T4" fmla="*/ 0 w 20396"/>
                        <a:gd name="T5" fmla="*/ 4 h 21141"/>
                        <a:gd name="T6" fmla="*/ 0 60000 65536"/>
                        <a:gd name="T7" fmla="*/ 0 60000 65536"/>
                        <a:gd name="T8" fmla="*/ 0 60000 65536"/>
                        <a:gd name="T9" fmla="*/ 0 w 20396"/>
                        <a:gd name="T10" fmla="*/ 0 h 21141"/>
                        <a:gd name="T11" fmla="*/ 20396 w 20396"/>
                        <a:gd name="T12" fmla="*/ 21141 h 21141"/>
                      </a:gdLst>
                      <a:ahLst/>
                      <a:cxnLst>
                        <a:cxn ang="T6">
                          <a:pos x="T0" y="T1"/>
                        </a:cxn>
                        <a:cxn ang="T7">
                          <a:pos x="T2" y="T3"/>
                        </a:cxn>
                        <a:cxn ang="T8">
                          <a:pos x="T4" y="T5"/>
                        </a:cxn>
                      </a:cxnLst>
                      <a:rect l="T9" t="T10" r="T11" b="T12"/>
                      <a:pathLst>
                        <a:path w="20396" h="21141" fill="none" extrusionOk="0">
                          <a:moveTo>
                            <a:pt x="4429" y="0"/>
                          </a:moveTo>
                          <a:cubicBezTo>
                            <a:pt x="11844" y="1553"/>
                            <a:pt x="17903" y="6878"/>
                            <a:pt x="20396" y="14031"/>
                          </a:cubicBezTo>
                        </a:path>
                        <a:path w="20396" h="21141" stroke="0" extrusionOk="0">
                          <a:moveTo>
                            <a:pt x="4429" y="0"/>
                          </a:moveTo>
                          <a:cubicBezTo>
                            <a:pt x="11844" y="1553"/>
                            <a:pt x="17903" y="6878"/>
                            <a:pt x="20396" y="14031"/>
                          </a:cubicBezTo>
                          <a:lnTo>
                            <a:pt x="0" y="21141"/>
                          </a:lnTo>
                          <a:close/>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sp>
                  <p:nvSpPr>
                    <p:cNvPr id="268" name="Arc 589"/>
                    <p:cNvSpPr>
                      <a:spLocks/>
                    </p:cNvSpPr>
                    <p:nvPr/>
                  </p:nvSpPr>
                  <p:spPr bwMode="auto">
                    <a:xfrm rot="60000">
                      <a:off x="4383" y="3277"/>
                      <a:ext cx="202" cy="241"/>
                    </a:xfrm>
                    <a:custGeom>
                      <a:avLst/>
                      <a:gdLst>
                        <a:gd name="T0" fmla="*/ 2 w 17180"/>
                        <a:gd name="T1" fmla="*/ 0 h 18369"/>
                        <a:gd name="T2" fmla="*/ 2 w 17180"/>
                        <a:gd name="T3" fmla="*/ 1 h 18369"/>
                        <a:gd name="T4" fmla="*/ 0 w 17180"/>
                        <a:gd name="T5" fmla="*/ 3 h 18369"/>
                        <a:gd name="T6" fmla="*/ 0 60000 65536"/>
                        <a:gd name="T7" fmla="*/ 0 60000 65536"/>
                        <a:gd name="T8" fmla="*/ 0 60000 65536"/>
                        <a:gd name="T9" fmla="*/ 0 w 17180"/>
                        <a:gd name="T10" fmla="*/ 0 h 18369"/>
                        <a:gd name="T11" fmla="*/ 17180 w 17180"/>
                        <a:gd name="T12" fmla="*/ 18369 h 18369"/>
                      </a:gdLst>
                      <a:ahLst/>
                      <a:cxnLst>
                        <a:cxn ang="T6">
                          <a:pos x="T0" y="T1"/>
                        </a:cxn>
                        <a:cxn ang="T7">
                          <a:pos x="T2" y="T3"/>
                        </a:cxn>
                        <a:cxn ang="T8">
                          <a:pos x="T4" y="T5"/>
                        </a:cxn>
                      </a:cxnLst>
                      <a:rect l="T9" t="T10" r="T11" b="T12"/>
                      <a:pathLst>
                        <a:path w="17180" h="18369" fill="none" extrusionOk="0">
                          <a:moveTo>
                            <a:pt x="11363" y="0"/>
                          </a:moveTo>
                          <a:cubicBezTo>
                            <a:pt x="13608" y="1388"/>
                            <a:pt x="15580" y="3177"/>
                            <a:pt x="17180" y="5276"/>
                          </a:cubicBezTo>
                        </a:path>
                        <a:path w="17180" h="18369" stroke="0" extrusionOk="0">
                          <a:moveTo>
                            <a:pt x="11363" y="0"/>
                          </a:moveTo>
                          <a:cubicBezTo>
                            <a:pt x="13608" y="1388"/>
                            <a:pt x="15580" y="3177"/>
                            <a:pt x="17180" y="5276"/>
                          </a:cubicBezTo>
                          <a:lnTo>
                            <a:pt x="0" y="18369"/>
                          </a:lnTo>
                          <a:close/>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sp>
                <p:nvSpPr>
                  <p:cNvPr id="261" name="Oval 590"/>
                  <p:cNvSpPr>
                    <a:spLocks noChangeArrowheads="1"/>
                  </p:cNvSpPr>
                  <p:nvPr/>
                </p:nvSpPr>
                <p:spPr bwMode="auto">
                  <a:xfrm rot="60000">
                    <a:off x="4210" y="3377"/>
                    <a:ext cx="338" cy="4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Zurich BT" charset="0"/>
                      </a:defRPr>
                    </a:lvl1pPr>
                    <a:lvl2pPr marL="742950" indent="-285750">
                      <a:defRPr sz="2400">
                        <a:solidFill>
                          <a:schemeClr val="tx1"/>
                        </a:solidFill>
                        <a:latin typeface="Zurich BT" charset="0"/>
                      </a:defRPr>
                    </a:lvl2pPr>
                    <a:lvl3pPr marL="1143000" indent="-228600">
                      <a:defRPr sz="2400">
                        <a:solidFill>
                          <a:schemeClr val="tx1"/>
                        </a:solidFill>
                        <a:latin typeface="Zurich BT" charset="0"/>
                      </a:defRPr>
                    </a:lvl3pPr>
                    <a:lvl4pPr marL="1600200" indent="-228600">
                      <a:defRPr sz="2400">
                        <a:solidFill>
                          <a:schemeClr val="tx1"/>
                        </a:solidFill>
                        <a:latin typeface="Zurich BT" charset="0"/>
                      </a:defRPr>
                    </a:lvl4pPr>
                    <a:lvl5pPr marL="2057400" indent="-228600">
                      <a:defRPr sz="2400">
                        <a:solidFill>
                          <a:schemeClr val="tx1"/>
                        </a:solidFill>
                        <a:latin typeface="Zurich BT" charset="0"/>
                      </a:defRPr>
                    </a:lvl5pPr>
                    <a:lvl6pPr marL="2514600" indent="-228600" eaLnBrk="0" fontAlgn="base" hangingPunct="0">
                      <a:spcBef>
                        <a:spcPct val="0"/>
                      </a:spcBef>
                      <a:spcAft>
                        <a:spcPct val="0"/>
                      </a:spcAft>
                      <a:defRPr sz="2400">
                        <a:solidFill>
                          <a:schemeClr val="tx1"/>
                        </a:solidFill>
                        <a:latin typeface="Zurich BT" charset="0"/>
                      </a:defRPr>
                    </a:lvl6pPr>
                    <a:lvl7pPr marL="2971800" indent="-228600" eaLnBrk="0" fontAlgn="base" hangingPunct="0">
                      <a:spcBef>
                        <a:spcPct val="0"/>
                      </a:spcBef>
                      <a:spcAft>
                        <a:spcPct val="0"/>
                      </a:spcAft>
                      <a:defRPr sz="2400">
                        <a:solidFill>
                          <a:schemeClr val="tx1"/>
                        </a:solidFill>
                        <a:latin typeface="Zurich BT" charset="0"/>
                      </a:defRPr>
                    </a:lvl7pPr>
                    <a:lvl8pPr marL="3429000" indent="-228600" eaLnBrk="0" fontAlgn="base" hangingPunct="0">
                      <a:spcBef>
                        <a:spcPct val="0"/>
                      </a:spcBef>
                      <a:spcAft>
                        <a:spcPct val="0"/>
                      </a:spcAft>
                      <a:defRPr sz="2400">
                        <a:solidFill>
                          <a:schemeClr val="tx1"/>
                        </a:solidFill>
                        <a:latin typeface="Zurich BT" charset="0"/>
                      </a:defRPr>
                    </a:lvl8pPr>
                    <a:lvl9pPr marL="3886200" indent="-228600" eaLnBrk="0" fontAlgn="base" hangingPunct="0">
                      <a:spcBef>
                        <a:spcPct val="0"/>
                      </a:spcBef>
                      <a:spcAft>
                        <a:spcPct val="0"/>
                      </a:spcAft>
                      <a:defRPr sz="2400">
                        <a:solidFill>
                          <a:schemeClr val="tx1"/>
                        </a:solidFill>
                        <a:latin typeface="Zurich BT" charset="0"/>
                      </a:defRPr>
                    </a:lvl9pPr>
                  </a:lstStyle>
                  <a:p>
                    <a:endParaRPr lang="en-US"/>
                  </a:p>
                </p:txBody>
              </p:sp>
            </p:grpSp>
          </p:grpSp>
        </p:grpSp>
      </p:grpSp>
      <p:pic>
        <p:nvPicPr>
          <p:cNvPr id="304" name="Picture 595" descr="contain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349750"/>
            <a:ext cx="16954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591" descr="0511-1001-1605-1439_Drilling_Platform_on_an_Offshore_Oil_Well_clipart_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0100" y="4279900"/>
            <a:ext cx="1238250" cy="8255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7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blinds(horizontal)">
                                      <p:cBhvr>
                                        <p:cTn id="15" dur="500"/>
                                        <p:tgtEl>
                                          <p:spTgt spid="252"/>
                                        </p:tgtEl>
                                      </p:cBhvr>
                                    </p:animEffect>
                                  </p:childTnLst>
                                </p:cTn>
                              </p:par>
                              <p:par>
                                <p:cTn id="16" presetID="3" presetClass="entr" presetSubtype="10" fill="hold" nodeType="withEffect">
                                  <p:stCondLst>
                                    <p:cond delay="0"/>
                                  </p:stCondLst>
                                  <p:childTnLst>
                                    <p:set>
                                      <p:cBhvr>
                                        <p:cTn id="17" dur="1" fill="hold">
                                          <p:stCondLst>
                                            <p:cond delay="0"/>
                                          </p:stCondLst>
                                        </p:cTn>
                                        <p:tgtEl>
                                          <p:spTgt spid="304"/>
                                        </p:tgtEl>
                                        <p:attrNameLst>
                                          <p:attrName>style.visibility</p:attrName>
                                        </p:attrNameLst>
                                      </p:cBhvr>
                                      <p:to>
                                        <p:strVal val="visible"/>
                                      </p:to>
                                    </p:set>
                                    <p:animEffect transition="in" filter="blinds(horizontal)">
                                      <p:cBhvr>
                                        <p:cTn id="18" dur="500"/>
                                        <p:tgtEl>
                                          <p:spTgt spid="304"/>
                                        </p:tgtEl>
                                      </p:cBhvr>
                                    </p:animEffect>
                                  </p:childTnLst>
                                </p:cTn>
                              </p:par>
                              <p:par>
                                <p:cTn id="19" presetID="3" presetClass="entr" presetSubtype="10" fill="hold" nodeType="withEffect">
                                  <p:stCondLst>
                                    <p:cond delay="0"/>
                                  </p:stCondLst>
                                  <p:childTnLst>
                                    <p:set>
                                      <p:cBhvr>
                                        <p:cTn id="20" dur="1" fill="hold">
                                          <p:stCondLst>
                                            <p:cond delay="0"/>
                                          </p:stCondLst>
                                        </p:cTn>
                                        <p:tgtEl>
                                          <p:spTgt spid="305"/>
                                        </p:tgtEl>
                                        <p:attrNameLst>
                                          <p:attrName>style.visibility</p:attrName>
                                        </p:attrNameLst>
                                      </p:cBhvr>
                                      <p:to>
                                        <p:strVal val="visible"/>
                                      </p:to>
                                    </p:set>
                                    <p:animEffect transition="in" filter="blinds(horizontal)">
                                      <p:cBhvr>
                                        <p:cTn id="2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04800" y="1600200"/>
            <a:ext cx="8234338" cy="4530725"/>
          </a:xfrm>
          <a:prstGeom prst="rect">
            <a:avLst/>
          </a:prstGeom>
        </p:spPr>
        <p:txBody>
          <a:bodyPr/>
          <a:lstStyle/>
          <a:p>
            <a:pPr eaLnBrk="1" hangingPunct="1">
              <a:lnSpc>
                <a:spcPct val="90000"/>
              </a:lnSpc>
              <a:buFont typeface="Wingdings" pitchFamily="2" charset="2"/>
              <a:buChar char="§"/>
            </a:pPr>
            <a:r>
              <a:rPr lang="en-US" sz="1600" dirty="0" smtClean="0">
                <a:latin typeface="Arial" pitchFamily="34" charset="0"/>
                <a:cs typeface="Arial" pitchFamily="34" charset="0"/>
              </a:rPr>
              <a:t>For Specific policy </a:t>
            </a:r>
          </a:p>
          <a:p>
            <a:pPr marL="0" indent="0" eaLnBrk="1" hangingPunct="1">
              <a:lnSpc>
                <a:spcPct val="90000"/>
              </a:lnSpc>
              <a:buNone/>
            </a:pPr>
            <a:endParaRPr lang="en-US" sz="1600" dirty="0" smtClean="0">
              <a:latin typeface="Arial" pitchFamily="34" charset="0"/>
              <a:cs typeface="Arial" pitchFamily="34" charset="0"/>
            </a:endParaRPr>
          </a:p>
          <a:p>
            <a:pPr marL="0" indent="0" eaLnBrk="1" hangingPunct="1">
              <a:lnSpc>
                <a:spcPct val="90000"/>
              </a:lnSpc>
              <a:buNone/>
            </a:pPr>
            <a:r>
              <a:rPr lang="en-US" sz="1600" dirty="0" smtClean="0">
                <a:latin typeface="Arial" pitchFamily="34" charset="0"/>
                <a:cs typeface="Arial" pitchFamily="34" charset="0"/>
              </a:rPr>
              <a:t>1.   Invoice copy or Performa invoice </a:t>
            </a:r>
          </a:p>
          <a:p>
            <a:pPr eaLnBrk="1" hangingPunct="1">
              <a:lnSpc>
                <a:spcPct val="90000"/>
              </a:lnSpc>
              <a:buFont typeface="Wingdings" pitchFamily="2" charset="2"/>
              <a:buChar char="§"/>
            </a:pPr>
            <a:endParaRPr lang="en-US" sz="1600" dirty="0">
              <a:latin typeface="Arial" pitchFamily="34" charset="0"/>
              <a:cs typeface="Arial" pitchFamily="34" charset="0"/>
            </a:endParaRPr>
          </a:p>
          <a:p>
            <a:pPr eaLnBrk="1" hangingPunct="1">
              <a:lnSpc>
                <a:spcPct val="90000"/>
              </a:lnSpc>
              <a:buFont typeface="Wingdings" pitchFamily="2" charset="2"/>
              <a:buChar char="§"/>
            </a:pPr>
            <a:r>
              <a:rPr lang="en-US" sz="1600" dirty="0" smtClean="0">
                <a:latin typeface="Arial" pitchFamily="34" charset="0"/>
                <a:cs typeface="Arial" pitchFamily="34" charset="0"/>
              </a:rPr>
              <a:t>For Open policy </a:t>
            </a:r>
          </a:p>
          <a:p>
            <a:pPr marL="0" indent="0" eaLnBrk="1" hangingPunct="1">
              <a:lnSpc>
                <a:spcPct val="90000"/>
              </a:lnSpc>
              <a:buNone/>
            </a:pPr>
            <a:endParaRPr lang="en-US" sz="1600" dirty="0" smtClean="0">
              <a:latin typeface="Arial" pitchFamily="34" charset="0"/>
              <a:cs typeface="Arial" pitchFamily="34" charset="0"/>
            </a:endParaRPr>
          </a:p>
          <a:p>
            <a:pPr marL="457200" indent="-457200" eaLnBrk="1" hangingPunct="1">
              <a:lnSpc>
                <a:spcPct val="90000"/>
              </a:lnSpc>
              <a:buAutoNum type="arabicPeriod"/>
            </a:pPr>
            <a:r>
              <a:rPr lang="en-US" sz="1600" dirty="0" smtClean="0">
                <a:latin typeface="Arial" pitchFamily="34" charset="0"/>
                <a:cs typeface="Arial" pitchFamily="34" charset="0"/>
              </a:rPr>
              <a:t>Detail description of Cargo</a:t>
            </a:r>
          </a:p>
          <a:p>
            <a:pPr marL="457200" indent="-457200" eaLnBrk="1" hangingPunct="1">
              <a:lnSpc>
                <a:spcPct val="90000"/>
              </a:lnSpc>
              <a:buFont typeface="Wingdings" pitchFamily="2" charset="2"/>
              <a:buAutoNum type="arabicPeriod"/>
            </a:pPr>
            <a:r>
              <a:rPr lang="en-US" sz="1600" dirty="0" smtClean="0">
                <a:latin typeface="Arial" pitchFamily="34" charset="0"/>
                <a:cs typeface="Arial" pitchFamily="34" charset="0"/>
              </a:rPr>
              <a:t>Packing</a:t>
            </a:r>
          </a:p>
          <a:p>
            <a:pPr marL="457200" indent="-457200" eaLnBrk="1" hangingPunct="1">
              <a:lnSpc>
                <a:spcPct val="90000"/>
              </a:lnSpc>
              <a:buFont typeface="Wingdings" pitchFamily="2" charset="2"/>
              <a:buAutoNum type="arabicPeriod"/>
            </a:pPr>
            <a:r>
              <a:rPr lang="en-US" sz="1600" dirty="0" smtClean="0">
                <a:latin typeface="Arial" pitchFamily="34" charset="0"/>
                <a:cs typeface="Arial" pitchFamily="34" charset="0"/>
              </a:rPr>
              <a:t>Voyage to be covered</a:t>
            </a:r>
          </a:p>
          <a:p>
            <a:pPr marL="457200" indent="-457200" eaLnBrk="1" hangingPunct="1">
              <a:lnSpc>
                <a:spcPct val="90000"/>
              </a:lnSpc>
              <a:buFont typeface="Wingdings" pitchFamily="2" charset="2"/>
              <a:buAutoNum type="arabicPeriod"/>
            </a:pPr>
            <a:r>
              <a:rPr lang="en-US" sz="1600" dirty="0" smtClean="0">
                <a:latin typeface="Arial" pitchFamily="34" charset="0"/>
                <a:cs typeface="Arial" pitchFamily="34" charset="0"/>
              </a:rPr>
              <a:t>Sum Insured &amp; Annual estimated insurable value</a:t>
            </a:r>
          </a:p>
          <a:p>
            <a:pPr marL="457200" indent="-457200" eaLnBrk="1" hangingPunct="1">
              <a:lnSpc>
                <a:spcPct val="90000"/>
              </a:lnSpc>
              <a:buFont typeface="Wingdings" pitchFamily="2" charset="2"/>
              <a:buAutoNum type="arabicPeriod"/>
            </a:pPr>
            <a:r>
              <a:rPr lang="en-US" sz="1600" dirty="0" smtClean="0">
                <a:latin typeface="Arial" pitchFamily="34" charset="0"/>
                <a:cs typeface="Arial" pitchFamily="34" charset="0"/>
              </a:rPr>
              <a:t>Per Sending Limit &amp; Per Location Limit</a:t>
            </a:r>
            <a:endParaRPr lang="en-US" sz="1600" dirty="0">
              <a:latin typeface="Arial" pitchFamily="34" charset="0"/>
              <a:cs typeface="Arial" pitchFamily="34" charset="0"/>
            </a:endParaRPr>
          </a:p>
          <a:p>
            <a:pPr marL="457200" indent="-457200" eaLnBrk="1" hangingPunct="1">
              <a:lnSpc>
                <a:spcPct val="90000"/>
              </a:lnSpc>
              <a:buFont typeface="Wingdings" pitchFamily="2" charset="2"/>
              <a:buAutoNum type="arabicPeriod"/>
            </a:pPr>
            <a:r>
              <a:rPr lang="en-US" sz="1600" dirty="0" smtClean="0">
                <a:latin typeface="Arial" pitchFamily="34" charset="0"/>
                <a:cs typeface="Arial" pitchFamily="34" charset="0"/>
              </a:rPr>
              <a:t>Previous Insurance / Claim Experience</a:t>
            </a:r>
          </a:p>
        </p:txBody>
      </p:sp>
      <p:sp>
        <p:nvSpPr>
          <p:cNvPr id="32771" name="Rectangle 4"/>
          <p:cNvSpPr>
            <a:spLocks noGrp="1" noChangeArrowheads="1"/>
          </p:cNvSpPr>
          <p:nvPr>
            <p:ph type="title"/>
          </p:nvPr>
        </p:nvSpPr>
        <p:spPr>
          <a:xfrm>
            <a:off x="304800" y="381000"/>
            <a:ext cx="8229600" cy="685800"/>
          </a:xfrm>
          <a:prstGeom prst="rect">
            <a:avLst/>
          </a:prstGeom>
        </p:spPr>
        <p:txBody>
          <a:bodyPr/>
          <a:lstStyle/>
          <a:p>
            <a:pPr algn="l" eaLnBrk="1" hangingPunct="1"/>
            <a:r>
              <a:rPr lang="en-US" dirty="0" smtClean="0">
                <a:effectLst/>
              </a:rPr>
              <a:t>Details required for quotation</a:t>
            </a:r>
            <a:r>
              <a:rPr lang="en-US" dirty="0" smtClean="0">
                <a:solidFill>
                  <a:schemeClr val="tx2"/>
                </a:solidFill>
                <a:effectLst/>
              </a:rPr>
              <a:t/>
            </a:r>
            <a:br>
              <a:rPr lang="en-US" dirty="0" smtClean="0">
                <a:solidFill>
                  <a:schemeClr val="tx2"/>
                </a:solidFill>
                <a:effectLst/>
              </a:rPr>
            </a:br>
            <a:endParaRPr lang="en-US" dirty="0" smtClean="0">
              <a:solidFill>
                <a:schemeClr val="tx2"/>
              </a:solidFill>
              <a:effectLst/>
            </a:endParaRPr>
          </a:p>
        </p:txBody>
      </p:sp>
      <p:sp>
        <p:nvSpPr>
          <p:cNvPr id="4" name="Slide Number Placeholder 3"/>
          <p:cNvSpPr>
            <a:spLocks noGrp="1"/>
          </p:cNvSpPr>
          <p:nvPr>
            <p:ph type="sldNum" sz="quarter" idx="12"/>
          </p:nvPr>
        </p:nvSpPr>
        <p:spPr/>
        <p:txBody>
          <a:bodyPr/>
          <a:lstStyle/>
          <a:p>
            <a:fld id="{C02B722B-F844-46A6-90AD-5594FE98AA31}" type="slidenum">
              <a:rPr lang="en-IN" smtClean="0"/>
              <a:pPr/>
              <a:t>30</a:t>
            </a:fld>
            <a:endParaRPr lang="en-IN"/>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854" y="1524000"/>
            <a:ext cx="2975346" cy="228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amond(in)">
                                      <p:cBhvr>
                                        <p:cTn id="7" dur="1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diamond(in)">
                                      <p:cBhvr>
                                        <p:cTn id="12" dur="10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diamond(in)">
                                      <p:cBhvr>
                                        <p:cTn id="17" dur="1000"/>
                                        <p:tgtEl>
                                          <p:spTgt spid="327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770">
                                            <p:txEl>
                                              <p:pRg st="6" end="6"/>
                                            </p:txEl>
                                          </p:spTgt>
                                        </p:tgtEl>
                                        <p:attrNameLst>
                                          <p:attrName>style.visibility</p:attrName>
                                        </p:attrNameLst>
                                      </p:cBhvr>
                                      <p:to>
                                        <p:strVal val="visible"/>
                                      </p:to>
                                    </p:set>
                                    <p:animEffect transition="in" filter="diamond(in)">
                                      <p:cBhvr>
                                        <p:cTn id="22" dur="1000"/>
                                        <p:tgtEl>
                                          <p:spTgt spid="3277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2770">
                                            <p:txEl>
                                              <p:pRg st="7" end="7"/>
                                            </p:txEl>
                                          </p:spTgt>
                                        </p:tgtEl>
                                        <p:attrNameLst>
                                          <p:attrName>style.visibility</p:attrName>
                                        </p:attrNameLst>
                                      </p:cBhvr>
                                      <p:to>
                                        <p:strVal val="visible"/>
                                      </p:to>
                                    </p:set>
                                    <p:animEffect transition="in" filter="diamond(in)">
                                      <p:cBhvr>
                                        <p:cTn id="27" dur="1000"/>
                                        <p:tgtEl>
                                          <p:spTgt spid="3277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2770">
                                            <p:txEl>
                                              <p:pRg st="8" end="8"/>
                                            </p:txEl>
                                          </p:spTgt>
                                        </p:tgtEl>
                                        <p:attrNameLst>
                                          <p:attrName>style.visibility</p:attrName>
                                        </p:attrNameLst>
                                      </p:cBhvr>
                                      <p:to>
                                        <p:strVal val="visible"/>
                                      </p:to>
                                    </p:set>
                                    <p:animEffect transition="in" filter="diamond(in)">
                                      <p:cBhvr>
                                        <p:cTn id="32" dur="1000"/>
                                        <p:tgtEl>
                                          <p:spTgt spid="3277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2770">
                                            <p:txEl>
                                              <p:pRg st="9" end="9"/>
                                            </p:txEl>
                                          </p:spTgt>
                                        </p:tgtEl>
                                        <p:attrNameLst>
                                          <p:attrName>style.visibility</p:attrName>
                                        </p:attrNameLst>
                                      </p:cBhvr>
                                      <p:to>
                                        <p:strVal val="visible"/>
                                      </p:to>
                                    </p:set>
                                    <p:animEffect transition="in" filter="diamond(in)">
                                      <p:cBhvr>
                                        <p:cTn id="37" dur="1000"/>
                                        <p:tgtEl>
                                          <p:spTgt spid="3277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2770">
                                            <p:txEl>
                                              <p:pRg st="10" end="10"/>
                                            </p:txEl>
                                          </p:spTgt>
                                        </p:tgtEl>
                                        <p:attrNameLst>
                                          <p:attrName>style.visibility</p:attrName>
                                        </p:attrNameLst>
                                      </p:cBhvr>
                                      <p:to>
                                        <p:strVal val="visible"/>
                                      </p:to>
                                    </p:set>
                                    <p:animEffect transition="in" filter="diamond(in)">
                                      <p:cBhvr>
                                        <p:cTn id="42" dur="1000"/>
                                        <p:tgtEl>
                                          <p:spTgt spid="32770">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2770">
                                            <p:txEl>
                                              <p:pRg st="11" end="11"/>
                                            </p:txEl>
                                          </p:spTgt>
                                        </p:tgtEl>
                                        <p:attrNameLst>
                                          <p:attrName>style.visibility</p:attrName>
                                        </p:attrNameLst>
                                      </p:cBhvr>
                                      <p:to>
                                        <p:strVal val="visible"/>
                                      </p:to>
                                    </p:set>
                                    <p:animEffect transition="in" filter="diamond(in)">
                                      <p:cBhvr>
                                        <p:cTn id="47" dur="1000"/>
                                        <p:tgtEl>
                                          <p:spTgt spid="3277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381000"/>
            <a:ext cx="8229600" cy="1143000"/>
          </a:xfrm>
          <a:prstGeom prst="rect">
            <a:avLst/>
          </a:prstGeom>
        </p:spPr>
        <p:txBody>
          <a:bodyPr/>
          <a:lstStyle/>
          <a:p>
            <a:pPr algn="l" eaLnBrk="1" hangingPunct="1"/>
            <a:r>
              <a:rPr lang="en-US" dirty="0" smtClean="0">
                <a:effectLst/>
              </a:rPr>
              <a:t>Premium calculation</a:t>
            </a:r>
          </a:p>
        </p:txBody>
      </p:sp>
      <p:sp>
        <p:nvSpPr>
          <p:cNvPr id="27651" name="Content Placeholder 2"/>
          <p:cNvSpPr>
            <a:spLocks noGrp="1"/>
          </p:cNvSpPr>
          <p:nvPr>
            <p:ph idx="4294967295"/>
          </p:nvPr>
        </p:nvSpPr>
        <p:spPr>
          <a:xfrm>
            <a:off x="228600" y="1447800"/>
            <a:ext cx="8229600" cy="3535363"/>
          </a:xfrm>
          <a:prstGeom prst="rect">
            <a:avLst/>
          </a:prstGeom>
        </p:spPr>
        <p:txBody>
          <a:bodyPr/>
          <a:lstStyle/>
          <a:p>
            <a:pPr>
              <a:lnSpc>
                <a:spcPct val="150000"/>
              </a:lnSpc>
            </a:pPr>
            <a:r>
              <a:rPr lang="en-US" sz="1600" dirty="0">
                <a:latin typeface="Arial" pitchFamily="34" charset="0"/>
                <a:cs typeface="Arial" pitchFamily="34" charset="0"/>
              </a:rPr>
              <a:t>Premium= Sum Insured x Rate </a:t>
            </a:r>
          </a:p>
          <a:p>
            <a:pPr>
              <a:lnSpc>
                <a:spcPct val="150000"/>
              </a:lnSpc>
              <a:buFont typeface="Wingdings" pitchFamily="2" charset="2"/>
              <a:buNone/>
            </a:pPr>
            <a:r>
              <a:rPr lang="en-US" sz="1600" dirty="0">
                <a:latin typeface="Arial" pitchFamily="34" charset="0"/>
                <a:cs typeface="Arial" pitchFamily="34" charset="0"/>
              </a:rPr>
              <a:t>			+</a:t>
            </a:r>
          </a:p>
          <a:p>
            <a:pPr>
              <a:lnSpc>
                <a:spcPct val="150000"/>
              </a:lnSpc>
            </a:pPr>
            <a:r>
              <a:rPr lang="en-US" sz="1600" dirty="0">
                <a:latin typeface="Arial" pitchFamily="34" charset="0"/>
                <a:cs typeface="Arial" pitchFamily="34" charset="0"/>
              </a:rPr>
              <a:t>Service Tax= Add </a:t>
            </a:r>
            <a:r>
              <a:rPr lang="en-US" sz="1600" dirty="0" smtClean="0">
                <a:latin typeface="Arial" pitchFamily="34" charset="0"/>
                <a:cs typeface="Arial" pitchFamily="34" charset="0"/>
              </a:rPr>
              <a:t>15%</a:t>
            </a:r>
          </a:p>
          <a:p>
            <a:pPr>
              <a:lnSpc>
                <a:spcPct val="150000"/>
              </a:lnSpc>
            </a:pPr>
            <a:endParaRPr lang="en-US" sz="1600" dirty="0">
              <a:latin typeface="Arial" pitchFamily="34" charset="0"/>
              <a:cs typeface="Arial" pitchFamily="34" charset="0"/>
            </a:endParaRPr>
          </a:p>
          <a:p>
            <a:pPr>
              <a:lnSpc>
                <a:spcPct val="150000"/>
              </a:lnSpc>
              <a:buFont typeface="Wingdings" pitchFamily="2" charset="2"/>
              <a:buNone/>
            </a:pPr>
            <a:r>
              <a:rPr lang="en-US" sz="1600" dirty="0">
                <a:latin typeface="Arial" pitchFamily="34" charset="0"/>
                <a:cs typeface="Arial" pitchFamily="34" charset="0"/>
              </a:rPr>
              <a:t>			</a:t>
            </a:r>
            <a:r>
              <a:rPr lang="en-US" sz="1600" dirty="0" smtClean="0">
                <a:latin typeface="Arial" pitchFamily="34" charset="0"/>
                <a:cs typeface="Arial" pitchFamily="34" charset="0"/>
              </a:rPr>
              <a:t>+</a:t>
            </a:r>
          </a:p>
          <a:p>
            <a:pPr>
              <a:lnSpc>
                <a:spcPct val="150000"/>
              </a:lnSpc>
              <a:buFont typeface="Wingdings" pitchFamily="2" charset="2"/>
              <a:buNone/>
            </a:pPr>
            <a:endParaRPr lang="en-US" sz="1600" dirty="0">
              <a:latin typeface="Arial" pitchFamily="34" charset="0"/>
              <a:cs typeface="Arial" pitchFamily="34" charset="0"/>
            </a:endParaRPr>
          </a:p>
          <a:p>
            <a:pPr marL="457200" indent="-457200">
              <a:lnSpc>
                <a:spcPct val="130000"/>
              </a:lnSpc>
              <a:buFont typeface="Wingdings" pitchFamily="2" charset="2"/>
              <a:buChar char="§"/>
            </a:pPr>
            <a:r>
              <a:rPr lang="en-US" sz="1600" dirty="0">
                <a:latin typeface="Arial" pitchFamily="34" charset="0"/>
                <a:cs typeface="Arial" pitchFamily="34" charset="0"/>
              </a:rPr>
              <a:t>For domestic and air transit stamp duty chargeable is Re 1/- </a:t>
            </a:r>
          </a:p>
          <a:p>
            <a:pPr marL="457200" indent="-457200">
              <a:lnSpc>
                <a:spcPct val="130000"/>
              </a:lnSpc>
              <a:buFont typeface="Wingdings" pitchFamily="2" charset="2"/>
              <a:buChar char="§"/>
            </a:pPr>
            <a:r>
              <a:rPr lang="en-US" sz="1600" dirty="0">
                <a:latin typeface="Arial" pitchFamily="34" charset="0"/>
                <a:cs typeface="Arial" pitchFamily="34" charset="0"/>
              </a:rPr>
              <a:t>For transit by sea, the stamp duty chargeable is 10 p for every </a:t>
            </a:r>
            <a:r>
              <a:rPr lang="en-US" sz="1600" dirty="0" err="1">
                <a:latin typeface="Arial" pitchFamily="34" charset="0"/>
                <a:cs typeface="Arial" pitchFamily="34" charset="0"/>
              </a:rPr>
              <a:t>Rs</a:t>
            </a:r>
            <a:r>
              <a:rPr lang="en-US" sz="1600" dirty="0">
                <a:latin typeface="Arial" pitchFamily="34" charset="0"/>
                <a:cs typeface="Arial" pitchFamily="34" charset="0"/>
              </a:rPr>
              <a:t>. 3000/- of sum insured only if the rates are more than 0.125% including war &amp; SRCC </a:t>
            </a:r>
          </a:p>
          <a:p>
            <a:pPr marL="0" indent="0" eaLnBrk="1" hangingPunct="1">
              <a:buNone/>
            </a:pPr>
            <a:endParaRPr lang="en-US" sz="1600" dirty="0" smtClean="0">
              <a:latin typeface="Arial" pitchFamily="34" charset="0"/>
              <a:cs typeface="Arial" pitchFamily="34" charset="0"/>
            </a:endParaRPr>
          </a:p>
          <a:p>
            <a:pPr eaLnBrk="1" hangingPunct="1"/>
            <a:endParaRPr lang="en-US" sz="1600" dirty="0" smtClean="0">
              <a:latin typeface="Arial" pitchFamily="34" charset="0"/>
              <a:cs typeface="Arial" pitchFamily="34" charset="0"/>
            </a:endParaRPr>
          </a:p>
          <a:p>
            <a:pPr marL="0" indent="0" eaLnBrk="1" hangingPunct="1">
              <a:buNone/>
            </a:pPr>
            <a:endParaRPr lang="en-US" sz="1600" dirty="0" smtClean="0">
              <a:latin typeface="Arial" pitchFamily="34" charset="0"/>
              <a:cs typeface="Arial" pitchFamily="34" charset="0"/>
            </a:endParaRPr>
          </a:p>
          <a:p>
            <a:pPr eaLnBrk="1" hangingPunct="1">
              <a:buFontTx/>
              <a:buNone/>
            </a:pPr>
            <a:endParaRPr lang="en-US" sz="1600" dirty="0" smtClean="0">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14450"/>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86686" cy="523081"/>
          </a:xfrm>
        </p:spPr>
        <p:txBody>
          <a:bodyPr/>
          <a:lstStyle/>
          <a:p>
            <a:pPr algn="l"/>
            <a:r>
              <a:rPr lang="en-IN" dirty="0"/>
              <a:t>Premium</a:t>
            </a:r>
            <a:r>
              <a:rPr lang="en-IN" dirty="0" smtClean="0"/>
              <a:t> </a:t>
            </a:r>
            <a:r>
              <a:rPr lang="en-IN" dirty="0"/>
              <a:t>calculation </a:t>
            </a:r>
            <a:r>
              <a:rPr lang="en-IN" dirty="0" smtClean="0"/>
              <a:t>	</a:t>
            </a:r>
            <a:endParaRPr lang="en-IN" dirty="0"/>
          </a:p>
        </p:txBody>
      </p:sp>
      <p:sp>
        <p:nvSpPr>
          <p:cNvPr id="3" name="Text Placeholder 2"/>
          <p:cNvSpPr>
            <a:spLocks noGrp="1"/>
          </p:cNvSpPr>
          <p:nvPr>
            <p:ph type="body" sz="quarter" idx="14"/>
          </p:nvPr>
        </p:nvSpPr>
        <p:spPr>
          <a:xfrm>
            <a:off x="304800" y="1447800"/>
            <a:ext cx="8391525" cy="4378325"/>
          </a:xfrm>
        </p:spPr>
        <p:txBody>
          <a:bodyPr/>
          <a:lstStyle/>
          <a:p>
            <a:r>
              <a:rPr lang="en-US" sz="1600" dirty="0"/>
              <a:t>Example:</a:t>
            </a:r>
          </a:p>
          <a:p>
            <a:pPr lvl="1"/>
            <a:r>
              <a:rPr lang="en-US" sz="1600" dirty="0">
                <a:latin typeface="Arial" pitchFamily="34" charset="0"/>
                <a:cs typeface="Arial" pitchFamily="34" charset="0"/>
              </a:rPr>
              <a:t>Sum Insured: </a:t>
            </a:r>
            <a:r>
              <a:rPr lang="en-US" sz="1600" dirty="0" err="1">
                <a:latin typeface="Arial" pitchFamily="34" charset="0"/>
                <a:cs typeface="Arial" pitchFamily="34" charset="0"/>
              </a:rPr>
              <a:t>Rs</a:t>
            </a:r>
            <a:r>
              <a:rPr lang="en-US" sz="1600" dirty="0">
                <a:latin typeface="Arial" pitchFamily="34" charset="0"/>
                <a:cs typeface="Arial" pitchFamily="34" charset="0"/>
              </a:rPr>
              <a:t>. 200 Cr</a:t>
            </a:r>
          </a:p>
          <a:p>
            <a:pPr lvl="1"/>
            <a:r>
              <a:rPr lang="en-US" sz="1600" dirty="0">
                <a:latin typeface="Arial" pitchFamily="34" charset="0"/>
                <a:cs typeface="Arial" pitchFamily="34" charset="0"/>
              </a:rPr>
              <a:t>Rate:0.03%</a:t>
            </a:r>
          </a:p>
          <a:p>
            <a:pPr lvl="1"/>
            <a:r>
              <a:rPr lang="en-US" sz="1600" dirty="0">
                <a:latin typeface="Arial" pitchFamily="34" charset="0"/>
                <a:cs typeface="Arial" pitchFamily="34" charset="0"/>
              </a:rPr>
              <a:t>Type of Policy: Export/Import/Inland</a:t>
            </a:r>
          </a:p>
          <a:p>
            <a:pPr lvl="1"/>
            <a:r>
              <a:rPr lang="en-US" sz="1600" dirty="0">
                <a:latin typeface="Arial" pitchFamily="34" charset="0"/>
                <a:cs typeface="Arial" pitchFamily="34" charset="0"/>
              </a:rPr>
              <a:t>Mode of conveyance: Sea/Air</a:t>
            </a:r>
          </a:p>
          <a:p>
            <a:endParaRPr lang="en-US" sz="1600" dirty="0"/>
          </a:p>
          <a:p>
            <a:pPr>
              <a:buFont typeface="Wingdings" pitchFamily="2" charset="2"/>
              <a:buNone/>
            </a:pPr>
            <a:r>
              <a:rPr lang="en-US" sz="1600" dirty="0"/>
              <a:t>Premium Calculation</a:t>
            </a:r>
          </a:p>
          <a:p>
            <a:pPr lvl="1"/>
            <a:r>
              <a:rPr lang="en-US" sz="1600" dirty="0">
                <a:latin typeface="Arial" pitchFamily="34" charset="0"/>
                <a:cs typeface="Arial" pitchFamily="34" charset="0"/>
              </a:rPr>
              <a:t>Premium= Sum Insured x Rate (2000,000,000*0.03/100)</a:t>
            </a:r>
          </a:p>
          <a:p>
            <a:pPr lvl="3">
              <a:buFont typeface="Wingdings" pitchFamily="2" charset="2"/>
              <a:buNone/>
            </a:pPr>
            <a:r>
              <a:rPr lang="en-US" sz="1600" dirty="0">
                <a:latin typeface="Arial" pitchFamily="34" charset="0"/>
                <a:cs typeface="Arial" pitchFamily="34" charset="0"/>
              </a:rPr>
              <a:t>        = 600,000</a:t>
            </a:r>
          </a:p>
          <a:p>
            <a:pPr lvl="1"/>
            <a:r>
              <a:rPr lang="en-US" sz="1600" dirty="0">
                <a:latin typeface="Arial" pitchFamily="34" charset="0"/>
                <a:cs typeface="Arial" pitchFamily="34" charset="0"/>
              </a:rPr>
              <a:t>Service Tax= Add </a:t>
            </a:r>
            <a:r>
              <a:rPr lang="en-US" sz="1600" dirty="0" smtClean="0">
                <a:latin typeface="Arial" pitchFamily="34" charset="0"/>
                <a:cs typeface="Arial" pitchFamily="34" charset="0"/>
              </a:rPr>
              <a:t>15% = 90,000/-</a:t>
            </a:r>
          </a:p>
          <a:p>
            <a:pPr lvl="1"/>
            <a:r>
              <a:rPr lang="en-US" sz="1600" dirty="0" smtClean="0">
                <a:latin typeface="Arial" pitchFamily="34" charset="0"/>
                <a:cs typeface="Arial" pitchFamily="34" charset="0"/>
              </a:rPr>
              <a:t>Stamp </a:t>
            </a:r>
            <a:r>
              <a:rPr lang="en-US" sz="1600" dirty="0">
                <a:latin typeface="Arial" pitchFamily="34" charset="0"/>
                <a:cs typeface="Arial" pitchFamily="34" charset="0"/>
              </a:rPr>
              <a:t>Duty= 0.5 (If Mode of conveyance is Sea and rate is above 0.125%, then Stamp duty = Sum Insured/ </a:t>
            </a:r>
            <a:r>
              <a:rPr lang="en-US" sz="1600" dirty="0" smtClean="0">
                <a:latin typeface="Arial" pitchFamily="34" charset="0"/>
                <a:cs typeface="Arial" pitchFamily="34" charset="0"/>
              </a:rPr>
              <a:t>30,000)</a:t>
            </a:r>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a:p>
            <a:pPr lvl="1"/>
            <a:r>
              <a:rPr lang="en-US" sz="1600" dirty="0">
                <a:latin typeface="Arial" pitchFamily="34" charset="0"/>
                <a:cs typeface="Arial" pitchFamily="34" charset="0"/>
              </a:rPr>
              <a:t>Total Premium= </a:t>
            </a:r>
            <a:r>
              <a:rPr lang="en-US" sz="1600" dirty="0" smtClean="0">
                <a:latin typeface="Arial" pitchFamily="34" charset="0"/>
                <a:cs typeface="Arial" pitchFamily="34" charset="0"/>
              </a:rPr>
              <a:t>600,000+90,000+0.5 </a:t>
            </a:r>
            <a:r>
              <a:rPr lang="en-US" sz="1600" dirty="0">
                <a:latin typeface="Arial" pitchFamily="34" charset="0"/>
                <a:cs typeface="Arial" pitchFamily="34" charset="0"/>
              </a:rPr>
              <a:t>= </a:t>
            </a:r>
            <a:r>
              <a:rPr lang="en-US" sz="1600" dirty="0" err="1">
                <a:latin typeface="Arial" pitchFamily="34" charset="0"/>
                <a:cs typeface="Arial" pitchFamily="34" charset="0"/>
              </a:rPr>
              <a:t>Rs</a:t>
            </a:r>
            <a:r>
              <a:rPr lang="en-US" sz="1600" dirty="0">
                <a:latin typeface="Arial" pitchFamily="34" charset="0"/>
                <a:cs typeface="Arial" pitchFamily="34" charset="0"/>
              </a:rPr>
              <a:t>. </a:t>
            </a:r>
            <a:r>
              <a:rPr lang="en-US" sz="1600" dirty="0" smtClean="0">
                <a:latin typeface="Arial" pitchFamily="34" charset="0"/>
                <a:cs typeface="Arial" pitchFamily="34" charset="0"/>
              </a:rPr>
              <a:t>6,90,000.5 </a:t>
            </a:r>
            <a:r>
              <a:rPr lang="en-US" sz="1600" dirty="0">
                <a:latin typeface="Arial" pitchFamily="34" charset="0"/>
                <a:cs typeface="Arial" pitchFamily="34" charset="0"/>
              </a:rPr>
              <a:t>= </a:t>
            </a:r>
            <a:r>
              <a:rPr lang="en-US" sz="1600" dirty="0" smtClean="0">
                <a:latin typeface="Arial" pitchFamily="34" charset="0"/>
                <a:cs typeface="Arial" pitchFamily="34" charset="0"/>
              </a:rPr>
              <a:t>Rs.6,90,001</a:t>
            </a:r>
            <a:r>
              <a:rPr lang="en-US" sz="1600" dirty="0">
                <a:latin typeface="Arial" pitchFamily="34" charset="0"/>
                <a:cs typeface="Arial" pitchFamily="34" charset="0"/>
              </a:rPr>
              <a:t>/- </a:t>
            </a:r>
          </a:p>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14450"/>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32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00" y="381000"/>
            <a:ext cx="8386686" cy="523081"/>
          </a:xfrm>
        </p:spPr>
        <p:txBody>
          <a:bodyPr/>
          <a:lstStyle/>
          <a:p>
            <a:pPr algn="l"/>
            <a:r>
              <a:rPr lang="en-IN" dirty="0"/>
              <a:t>List of Non-preferred Cargo </a:t>
            </a:r>
            <a:r>
              <a:rPr lang="en-IN" dirty="0" smtClean="0"/>
              <a:t>	</a:t>
            </a:r>
            <a:endParaRPr lang="en-IN" dirty="0"/>
          </a:p>
        </p:txBody>
      </p:sp>
      <p:sp>
        <p:nvSpPr>
          <p:cNvPr id="3" name="Text Placeholder 2"/>
          <p:cNvSpPr>
            <a:spLocks noGrp="1"/>
          </p:cNvSpPr>
          <p:nvPr>
            <p:ph type="body" sz="quarter" idx="14"/>
          </p:nvPr>
        </p:nvSpPr>
        <p:spPr>
          <a:xfrm>
            <a:off x="304800" y="1600200"/>
            <a:ext cx="8391525" cy="4378325"/>
          </a:xfrm>
        </p:spPr>
        <p:txBody>
          <a:bodyPr/>
          <a:lstStyle/>
          <a:p>
            <a:r>
              <a:rPr lang="en-IN" sz="1600" dirty="0">
                <a:ea typeface="+mj-ea"/>
              </a:rPr>
              <a:t>Coal, Grains, fertilizer and other cargo in bulk </a:t>
            </a:r>
          </a:p>
          <a:p>
            <a:r>
              <a:rPr lang="en-IN" sz="1600" dirty="0">
                <a:ea typeface="+mj-ea"/>
              </a:rPr>
              <a:t>Heavy Machinery </a:t>
            </a:r>
          </a:p>
          <a:p>
            <a:r>
              <a:rPr lang="en-IN" sz="1600" dirty="0">
                <a:ea typeface="+mj-ea"/>
              </a:rPr>
              <a:t>Project cargo/ Over dimensional cargo  </a:t>
            </a:r>
          </a:p>
          <a:p>
            <a:r>
              <a:rPr lang="en-IN" sz="1600" dirty="0">
                <a:ea typeface="+mj-ea"/>
              </a:rPr>
              <a:t>Liquid bulk cargo </a:t>
            </a:r>
          </a:p>
          <a:p>
            <a:r>
              <a:rPr lang="en-IN" sz="1600" dirty="0">
                <a:ea typeface="+mj-ea"/>
              </a:rPr>
              <a:t>Cotton</a:t>
            </a:r>
          </a:p>
          <a:p>
            <a:r>
              <a:rPr lang="en-IN" sz="1600" dirty="0">
                <a:ea typeface="+mj-ea"/>
              </a:rPr>
              <a:t>Fragile cargo</a:t>
            </a:r>
          </a:p>
          <a:p>
            <a:r>
              <a:rPr lang="en-IN" sz="1600" dirty="0">
                <a:ea typeface="+mj-ea"/>
              </a:rPr>
              <a:t>Paper</a:t>
            </a:r>
          </a:p>
          <a:p>
            <a:endParaRPr lang="en-IN" sz="1600" dirty="0" smtClean="0"/>
          </a:p>
          <a:p>
            <a:endParaRPr lang="en-IN" sz="16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012"/>
          <a:stretch/>
        </p:blipFill>
        <p:spPr bwMode="auto">
          <a:xfrm>
            <a:off x="5475669" y="1600200"/>
            <a:ext cx="2830131" cy="252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83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86686" cy="523081"/>
          </a:xfrm>
        </p:spPr>
        <p:txBody>
          <a:bodyPr/>
          <a:lstStyle/>
          <a:p>
            <a:pPr algn="l"/>
            <a:r>
              <a:rPr lang="en-IN" dirty="0"/>
              <a:t>USP - FGI</a:t>
            </a:r>
            <a:r>
              <a:rPr lang="en-IN" dirty="0" smtClean="0"/>
              <a:t>	</a:t>
            </a:r>
            <a:endParaRPr lang="en-IN" dirty="0"/>
          </a:p>
        </p:txBody>
      </p:sp>
      <p:sp>
        <p:nvSpPr>
          <p:cNvPr id="3" name="Text Placeholder 2"/>
          <p:cNvSpPr>
            <a:spLocks noGrp="1"/>
          </p:cNvSpPr>
          <p:nvPr>
            <p:ph type="body" sz="quarter" idx="14"/>
          </p:nvPr>
        </p:nvSpPr>
        <p:spPr>
          <a:xfrm>
            <a:off x="304800" y="1412875"/>
            <a:ext cx="8391525" cy="4378325"/>
          </a:xfrm>
        </p:spPr>
        <p:txBody>
          <a:bodyPr/>
          <a:lstStyle/>
          <a:p>
            <a:r>
              <a:rPr lang="en-IN" sz="1600" dirty="0" smtClean="0"/>
              <a:t>Experienced underwriting &amp; claims team at all major offices.</a:t>
            </a:r>
          </a:p>
          <a:p>
            <a:endParaRPr lang="en-IN" sz="1600" dirty="0" smtClean="0"/>
          </a:p>
          <a:p>
            <a:r>
              <a:rPr lang="en-IN" sz="1600" dirty="0" smtClean="0"/>
              <a:t>On-line facility for certificate issuance.</a:t>
            </a:r>
          </a:p>
          <a:p>
            <a:endParaRPr lang="en-IN" sz="1600" dirty="0" smtClean="0"/>
          </a:p>
          <a:p>
            <a:r>
              <a:rPr lang="en-IN" sz="1600" dirty="0" smtClean="0"/>
              <a:t>Adequate capacity for underwriting large risks.</a:t>
            </a:r>
          </a:p>
          <a:p>
            <a:endParaRPr lang="en-IN" sz="1600" dirty="0" smtClean="0"/>
          </a:p>
          <a:p>
            <a:r>
              <a:rPr lang="en-IN" sz="1600" dirty="0" smtClean="0"/>
              <a:t>Capability of providing customized solutions to cater to requirement of client.</a:t>
            </a:r>
          </a:p>
          <a:p>
            <a:endParaRPr lang="en-IN" sz="1600" dirty="0" smtClean="0"/>
          </a:p>
          <a:p>
            <a:r>
              <a:rPr lang="en-IN" sz="1600" dirty="0" smtClean="0"/>
              <a:t>Pan India network of competent surveyors.</a:t>
            </a:r>
          </a:p>
          <a:p>
            <a:endParaRPr lang="en-IN" sz="1600" dirty="0" smtClean="0"/>
          </a:p>
          <a:p>
            <a:r>
              <a:rPr lang="en-IN" sz="1600" dirty="0" smtClean="0"/>
              <a:t>Claim settlement TAT which is appreciated in industry.</a:t>
            </a:r>
          </a:p>
          <a:p>
            <a:pPr>
              <a:buNone/>
            </a:pPr>
            <a:endParaRPr lang="en-IN" sz="1600" dirty="0" smtClean="0"/>
          </a:p>
          <a:p>
            <a:endParaRPr lang="en-IN" sz="1600" dirty="0"/>
          </a:p>
        </p:txBody>
      </p:sp>
      <p:pic>
        <p:nvPicPr>
          <p:cNvPr id="16386" name="Picture 2" descr="generali માટે છબી પરિણા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0"/>
            <a:ext cx="341947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3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3400" y="4343400"/>
            <a:ext cx="3733800" cy="1077218"/>
          </a:xfrm>
        </p:spPr>
        <p:txBody>
          <a:bodyPr/>
          <a:lstStyle/>
          <a:p>
            <a:pPr lvl="0"/>
            <a:r>
              <a:rPr lang="en-US" dirty="0" smtClean="0"/>
              <a:t>Name : Madhusudan </a:t>
            </a:r>
            <a:r>
              <a:rPr lang="en-US" dirty="0" err="1" smtClean="0"/>
              <a:t>Lahoty</a:t>
            </a:r>
            <a:endParaRPr lang="en-US" dirty="0"/>
          </a:p>
          <a:p>
            <a:pPr lvl="0"/>
            <a:r>
              <a:rPr lang="en-US" dirty="0"/>
              <a:t>Email </a:t>
            </a:r>
            <a:r>
              <a:rPr lang="en-US" dirty="0" smtClean="0"/>
              <a:t>address: </a:t>
            </a:r>
            <a:r>
              <a:rPr lang="en-US" dirty="0" smtClean="0">
                <a:hlinkClick r:id="rId2"/>
              </a:rPr>
              <a:t>madhusudan.lahoty@futuregenerali.in</a:t>
            </a:r>
            <a:endParaRPr lang="en-US" dirty="0"/>
          </a:p>
          <a:p>
            <a:pPr lvl="0"/>
            <a:r>
              <a:rPr lang="en-US" dirty="0" smtClean="0"/>
              <a:t>www.futuregenerali.in</a:t>
            </a:r>
            <a:endParaRPr lang="en-US" dirty="0"/>
          </a:p>
        </p:txBody>
      </p:sp>
    </p:spTree>
    <p:extLst>
      <p:ext uri="{BB962C8B-B14F-4D97-AF65-F5344CB8AC3E}">
        <p14:creationId xmlns:p14="http://schemas.microsoft.com/office/powerpoint/2010/main" val="80645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00" y="381000"/>
            <a:ext cx="8386686" cy="523081"/>
          </a:xfrm>
        </p:spPr>
        <p:txBody>
          <a:bodyPr/>
          <a:lstStyle/>
          <a:p>
            <a:pPr algn="l"/>
            <a:r>
              <a:rPr lang="en-IN" sz="2000" dirty="0"/>
              <a:t>Marine Cargo Insurance</a:t>
            </a:r>
          </a:p>
        </p:txBody>
      </p:sp>
      <p:sp>
        <p:nvSpPr>
          <p:cNvPr id="3" name="Text Placeholder 2"/>
          <p:cNvSpPr>
            <a:spLocks noGrp="1"/>
          </p:cNvSpPr>
          <p:nvPr>
            <p:ph type="body" sz="quarter" idx="14"/>
          </p:nvPr>
        </p:nvSpPr>
        <p:spPr>
          <a:xfrm>
            <a:off x="342461" y="1524000"/>
            <a:ext cx="8391525" cy="4378325"/>
          </a:xfrm>
        </p:spPr>
        <p:txBody>
          <a:bodyPr/>
          <a:lstStyle/>
          <a:p>
            <a:pPr>
              <a:lnSpc>
                <a:spcPct val="140000"/>
              </a:lnSpc>
              <a:buFont typeface="Wingdings" pitchFamily="2" charset="2"/>
              <a:buNone/>
            </a:pPr>
            <a:r>
              <a:rPr lang="en-US" sz="1600" dirty="0"/>
              <a:t>Does Marine Cargo Insurance cover only sea transit</a:t>
            </a:r>
            <a:r>
              <a:rPr lang="en-US" sz="1600" dirty="0" smtClean="0"/>
              <a:t>?</a:t>
            </a:r>
          </a:p>
          <a:p>
            <a:pPr>
              <a:lnSpc>
                <a:spcPct val="140000"/>
              </a:lnSpc>
              <a:buFont typeface="Wingdings" pitchFamily="2" charset="2"/>
              <a:buNone/>
            </a:pPr>
            <a:endParaRPr lang="en-US" sz="1600" dirty="0"/>
          </a:p>
          <a:p>
            <a:pPr>
              <a:lnSpc>
                <a:spcPct val="140000"/>
              </a:lnSpc>
            </a:pPr>
            <a:r>
              <a:rPr lang="en-US" sz="1600" dirty="0"/>
              <a:t>Although the word Marine may appear to be synonymous with ocean voyage, in modern day, Marine Insurance policies covering exports , import and inland transits by all modes of transportation as mentioned below</a:t>
            </a:r>
          </a:p>
          <a:p>
            <a:pPr lvl="2">
              <a:lnSpc>
                <a:spcPct val="140000"/>
              </a:lnSpc>
            </a:pPr>
            <a:r>
              <a:rPr lang="en-US" sz="1600" dirty="0">
                <a:latin typeface="Arial" pitchFamily="34" charset="0"/>
                <a:cs typeface="Arial" pitchFamily="34" charset="0"/>
              </a:rPr>
              <a:t>Road</a:t>
            </a:r>
          </a:p>
          <a:p>
            <a:pPr lvl="2">
              <a:lnSpc>
                <a:spcPct val="140000"/>
              </a:lnSpc>
            </a:pPr>
            <a:r>
              <a:rPr lang="en-US" sz="1600" dirty="0">
                <a:latin typeface="Arial" pitchFamily="34" charset="0"/>
                <a:cs typeface="Arial" pitchFamily="34" charset="0"/>
              </a:rPr>
              <a:t>Rail</a:t>
            </a:r>
          </a:p>
          <a:p>
            <a:pPr lvl="2">
              <a:lnSpc>
                <a:spcPct val="140000"/>
              </a:lnSpc>
            </a:pPr>
            <a:r>
              <a:rPr lang="en-US" sz="1600" dirty="0">
                <a:latin typeface="Arial" pitchFamily="34" charset="0"/>
                <a:cs typeface="Arial" pitchFamily="34" charset="0"/>
              </a:rPr>
              <a:t>Inland/ Coastal Waterways</a:t>
            </a:r>
          </a:p>
          <a:p>
            <a:pPr lvl="2">
              <a:lnSpc>
                <a:spcPct val="140000"/>
              </a:lnSpc>
            </a:pPr>
            <a:r>
              <a:rPr lang="en-US" sz="1600" dirty="0">
                <a:latin typeface="Arial" pitchFamily="34" charset="0"/>
                <a:cs typeface="Arial" pitchFamily="34" charset="0"/>
              </a:rPr>
              <a:t>Ocean</a:t>
            </a:r>
          </a:p>
          <a:p>
            <a:pPr lvl="2">
              <a:lnSpc>
                <a:spcPct val="140000"/>
              </a:lnSpc>
            </a:pPr>
            <a:r>
              <a:rPr lang="en-US" sz="1600" dirty="0">
                <a:latin typeface="Arial" pitchFamily="34" charset="0"/>
                <a:cs typeface="Arial" pitchFamily="34" charset="0"/>
              </a:rPr>
              <a:t>Air</a:t>
            </a:r>
          </a:p>
          <a:p>
            <a:pPr lvl="2">
              <a:lnSpc>
                <a:spcPct val="140000"/>
              </a:lnSpc>
            </a:pPr>
            <a:r>
              <a:rPr lang="en-US" sz="1600" dirty="0" smtClean="0">
                <a:latin typeface="Arial" pitchFamily="34" charset="0"/>
                <a:cs typeface="Arial" pitchFamily="34" charset="0"/>
              </a:rPr>
              <a:t>Postal /Courier</a:t>
            </a:r>
            <a:endParaRPr lang="en-US" sz="1600" dirty="0">
              <a:latin typeface="Arial" pitchFamily="34" charset="0"/>
              <a:cs typeface="Arial" pitchFamily="34" charset="0"/>
            </a:endParaRPr>
          </a:p>
          <a:p>
            <a:pPr lvl="2">
              <a:lnSpc>
                <a:spcPct val="140000"/>
              </a:lnSpc>
            </a:pPr>
            <a:endParaRPr lang="en-IN" sz="1600" dirty="0">
              <a:latin typeface="Arial" panose="020B0604020202020204" pitchFamily="34" charset="0"/>
              <a:cs typeface="Arial" panose="020B0604020202020204" pitchFamily="34" charset="0"/>
            </a:endParaRPr>
          </a:p>
        </p:txBody>
      </p:sp>
      <p:pic>
        <p:nvPicPr>
          <p:cNvPr id="4" name="Picture 4" descr="incoterms_img"/>
          <p:cNvPicPr>
            <a:picLocks noChangeAspect="1" noChangeArrowheads="1"/>
          </p:cNvPicPr>
          <p:nvPr/>
        </p:nvPicPr>
        <p:blipFill>
          <a:blip r:embed="rId2" cstate="print"/>
          <a:srcRect/>
          <a:stretch>
            <a:fillRect/>
          </a:stretch>
        </p:blipFill>
        <p:spPr bwMode="auto">
          <a:xfrm>
            <a:off x="4724400" y="4191000"/>
            <a:ext cx="4248150" cy="1600200"/>
          </a:xfrm>
          <a:prstGeom prst="rect">
            <a:avLst/>
          </a:prstGeom>
          <a:noFill/>
        </p:spPr>
      </p:pic>
    </p:spTree>
    <p:extLst>
      <p:ext uri="{BB962C8B-B14F-4D97-AF65-F5344CB8AC3E}">
        <p14:creationId xmlns:p14="http://schemas.microsoft.com/office/powerpoint/2010/main" val="2545287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04800" y="1643050"/>
            <a:ext cx="8162900" cy="4530725"/>
          </a:xfrm>
          <a:prstGeom prst="rect">
            <a:avLst/>
          </a:prstGeom>
        </p:spPr>
        <p:txBody>
          <a:bodyPr/>
          <a:lstStyle/>
          <a:p>
            <a:pPr eaLnBrk="1" hangingPunct="1">
              <a:lnSpc>
                <a:spcPct val="120000"/>
              </a:lnSpc>
              <a:buFont typeface="Wingdings" pitchFamily="2" charset="2"/>
              <a:buChar char="ü"/>
            </a:pPr>
            <a:r>
              <a:rPr lang="en-US" sz="1600" dirty="0" smtClean="0">
                <a:latin typeface="Arial" pitchFamily="34" charset="0"/>
                <a:cs typeface="Arial" pitchFamily="34" charset="0"/>
              </a:rPr>
              <a:t>To cover physical loss / damage to cargo whilst in transit.</a:t>
            </a:r>
          </a:p>
          <a:p>
            <a:pPr eaLnBrk="1" hangingPunct="1">
              <a:lnSpc>
                <a:spcPct val="120000"/>
              </a:lnSpc>
              <a:buNone/>
            </a:pPr>
            <a:endParaRPr lang="en-US" sz="1600" dirty="0" smtClean="0">
              <a:latin typeface="Arial" pitchFamily="34" charset="0"/>
              <a:cs typeface="Arial" pitchFamily="34" charset="0"/>
            </a:endParaRPr>
          </a:p>
          <a:p>
            <a:pPr eaLnBrk="1" hangingPunct="1">
              <a:lnSpc>
                <a:spcPct val="120000"/>
              </a:lnSpc>
              <a:buFont typeface="Wingdings" pitchFamily="2" charset="2"/>
              <a:buChar char="ü"/>
            </a:pPr>
            <a:r>
              <a:rPr lang="en-US" sz="1600" dirty="0" smtClean="0">
                <a:latin typeface="Arial" pitchFamily="34" charset="0"/>
                <a:cs typeface="Arial" pitchFamily="34" charset="0"/>
              </a:rPr>
              <a:t>Almost all carriers are able to limit their liability for loss /damage to cargo under various international conventions such as the Hague Visby Rule, Warsaw Convention etc.</a:t>
            </a:r>
          </a:p>
        </p:txBody>
      </p:sp>
      <p:sp>
        <p:nvSpPr>
          <p:cNvPr id="7171" name="Rectangle 6"/>
          <p:cNvSpPr>
            <a:spLocks noGrp="1" noChangeArrowheads="1"/>
          </p:cNvSpPr>
          <p:nvPr>
            <p:ph type="title"/>
          </p:nvPr>
        </p:nvSpPr>
        <p:spPr>
          <a:xfrm>
            <a:off x="304800" y="457200"/>
            <a:ext cx="8229600" cy="685800"/>
          </a:xfrm>
          <a:prstGeom prst="rect">
            <a:avLst/>
          </a:prstGeom>
        </p:spPr>
        <p:txBody>
          <a:bodyPr/>
          <a:lstStyle/>
          <a:p>
            <a:pPr algn="l" eaLnBrk="1" hangingPunct="1"/>
            <a:r>
              <a:rPr lang="en-US" sz="2000" dirty="0" smtClean="0">
                <a:effectLst/>
              </a:rPr>
              <a:t>Why is Marine Insurance Required?</a:t>
            </a:r>
          </a:p>
        </p:txBody>
      </p:sp>
      <p:sp>
        <p:nvSpPr>
          <p:cNvPr id="4" name="Slide Number Placeholder 3"/>
          <p:cNvSpPr>
            <a:spLocks noGrp="1"/>
          </p:cNvSpPr>
          <p:nvPr>
            <p:ph type="sldNum" sz="quarter" idx="12"/>
          </p:nvPr>
        </p:nvSpPr>
        <p:spPr/>
        <p:txBody>
          <a:bodyPr/>
          <a:lstStyle/>
          <a:p>
            <a:fld id="{C02B722B-F844-46A6-90AD-5594FE98AA31}" type="slidenum">
              <a:rPr lang="en-IN" smtClean="0"/>
              <a:pPr/>
              <a:t>5</a:t>
            </a:fld>
            <a:endParaRPr lang="en-IN"/>
          </a:p>
        </p:txBody>
      </p:sp>
      <p:pic>
        <p:nvPicPr>
          <p:cNvPr id="2050" name="Picture 2" descr="HELP માટે છબી પરિણા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399"/>
            <a:ext cx="4267200" cy="2659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linds(horizontal)">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blinds(horizontal)">
                                      <p:cBhvr>
                                        <p:cTn id="12"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381000" y="1524000"/>
            <a:ext cx="7467600" cy="4114800"/>
          </a:xfrm>
          <a:prstGeom prst="rect">
            <a:avLst/>
          </a:prstGeom>
        </p:spPr>
        <p:txBody>
          <a:bodyPr/>
          <a:lstStyle/>
          <a:p>
            <a:pPr eaLnBrk="1" hangingPunct="1">
              <a:lnSpc>
                <a:spcPct val="130000"/>
              </a:lnSpc>
            </a:pPr>
            <a:r>
              <a:rPr lang="en-US" sz="1600" dirty="0" smtClean="0">
                <a:latin typeface="Arial" pitchFamily="34" charset="0"/>
                <a:cs typeface="Arial" pitchFamily="34" charset="0"/>
              </a:rPr>
              <a:t>Importers</a:t>
            </a:r>
          </a:p>
          <a:p>
            <a:pPr eaLnBrk="1" hangingPunct="1">
              <a:lnSpc>
                <a:spcPct val="130000"/>
              </a:lnSpc>
            </a:pPr>
            <a:r>
              <a:rPr lang="en-US" sz="1600" dirty="0" smtClean="0">
                <a:latin typeface="Arial" pitchFamily="34" charset="0"/>
                <a:cs typeface="Arial" pitchFamily="34" charset="0"/>
              </a:rPr>
              <a:t>Exporters</a:t>
            </a:r>
          </a:p>
          <a:p>
            <a:pPr eaLnBrk="1" hangingPunct="1">
              <a:lnSpc>
                <a:spcPct val="130000"/>
              </a:lnSpc>
            </a:pPr>
            <a:r>
              <a:rPr lang="en-US" sz="1600" dirty="0" smtClean="0">
                <a:latin typeface="Arial" pitchFamily="34" charset="0"/>
                <a:cs typeface="Arial" pitchFamily="34" charset="0"/>
              </a:rPr>
              <a:t>Manufacturers </a:t>
            </a:r>
          </a:p>
          <a:p>
            <a:pPr eaLnBrk="1" hangingPunct="1">
              <a:lnSpc>
                <a:spcPct val="130000"/>
              </a:lnSpc>
            </a:pPr>
            <a:r>
              <a:rPr lang="en-US" sz="1600" dirty="0" smtClean="0">
                <a:latin typeface="Arial" pitchFamily="34" charset="0"/>
                <a:cs typeface="Arial" pitchFamily="34" charset="0"/>
              </a:rPr>
              <a:t>Traders</a:t>
            </a:r>
          </a:p>
          <a:p>
            <a:pPr eaLnBrk="1" hangingPunct="1">
              <a:lnSpc>
                <a:spcPct val="130000"/>
              </a:lnSpc>
            </a:pPr>
            <a:r>
              <a:rPr lang="en-US" sz="1600" dirty="0" smtClean="0">
                <a:latin typeface="Arial" pitchFamily="34" charset="0"/>
                <a:cs typeface="Arial" pitchFamily="34" charset="0"/>
              </a:rPr>
              <a:t>Contractors of Projects</a:t>
            </a:r>
          </a:p>
          <a:p>
            <a:pPr eaLnBrk="1" hangingPunct="1">
              <a:lnSpc>
                <a:spcPct val="130000"/>
              </a:lnSpc>
            </a:pPr>
            <a:r>
              <a:rPr lang="en-US" sz="1600" dirty="0" smtClean="0">
                <a:latin typeface="Arial" pitchFamily="34" charset="0"/>
                <a:cs typeface="Arial" pitchFamily="34" charset="0"/>
              </a:rPr>
              <a:t>Logistic operators</a:t>
            </a:r>
          </a:p>
          <a:p>
            <a:pPr eaLnBrk="1" hangingPunct="1">
              <a:lnSpc>
                <a:spcPct val="130000"/>
              </a:lnSpc>
            </a:pPr>
            <a:r>
              <a:rPr lang="en-US" sz="1600" dirty="0" smtClean="0">
                <a:latin typeface="Arial" pitchFamily="34" charset="0"/>
                <a:cs typeface="Arial" pitchFamily="34" charset="0"/>
              </a:rPr>
              <a:t>Bankers </a:t>
            </a:r>
          </a:p>
          <a:p>
            <a:pPr eaLnBrk="1" hangingPunct="1">
              <a:lnSpc>
                <a:spcPct val="130000"/>
              </a:lnSpc>
            </a:pPr>
            <a:r>
              <a:rPr lang="en-US" sz="1600" dirty="0" smtClean="0">
                <a:latin typeface="Arial" pitchFamily="34" charset="0"/>
                <a:cs typeface="Arial" pitchFamily="34" charset="0"/>
              </a:rPr>
              <a:t>C&amp;F Agents</a:t>
            </a:r>
          </a:p>
        </p:txBody>
      </p:sp>
      <p:sp>
        <p:nvSpPr>
          <p:cNvPr id="11267" name="Rectangle 4"/>
          <p:cNvSpPr>
            <a:spLocks noGrp="1" noChangeArrowheads="1"/>
          </p:cNvSpPr>
          <p:nvPr>
            <p:ph type="title"/>
          </p:nvPr>
        </p:nvSpPr>
        <p:spPr>
          <a:xfrm>
            <a:off x="304800" y="457200"/>
            <a:ext cx="8229600" cy="533400"/>
          </a:xfrm>
          <a:prstGeom prst="rect">
            <a:avLst/>
          </a:prstGeom>
        </p:spPr>
        <p:txBody>
          <a:bodyPr/>
          <a:lstStyle/>
          <a:p>
            <a:pPr algn="l" eaLnBrk="1" hangingPunct="1"/>
            <a:r>
              <a:rPr lang="en-US" sz="2000" dirty="0" smtClean="0"/>
              <a:t>Target segment for marine </a:t>
            </a:r>
            <a:r>
              <a:rPr lang="en-US" sz="2000" dirty="0" smtClean="0">
                <a:effectLst/>
              </a:rPr>
              <a:t>Insurance?</a:t>
            </a:r>
          </a:p>
        </p:txBody>
      </p:sp>
      <p:pic>
        <p:nvPicPr>
          <p:cNvPr id="4" name="Picture 8" descr="27813-Clipart-Illustration-Of-A-Two-Business-Men-Seated-At-Opposite-Ends-Of-A-Table-Facing-A-Globe-Over-A-Gradient-Blue-And-Orange-Background-On-A-White-Surface-Symbolizing-Travel-Ecology-Or-International-Trade"/>
          <p:cNvPicPr>
            <a:picLocks noChangeAspect="1" noChangeArrowheads="1"/>
          </p:cNvPicPr>
          <p:nvPr/>
        </p:nvPicPr>
        <p:blipFill>
          <a:blip r:embed="rId2" cstate="print"/>
          <a:srcRect b="29250"/>
          <a:stretch>
            <a:fillRect/>
          </a:stretch>
        </p:blipFill>
        <p:spPr bwMode="auto">
          <a:xfrm>
            <a:off x="5715000" y="1752600"/>
            <a:ext cx="3094037" cy="23987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1" name="Rectangle 4"/>
          <p:cNvSpPr>
            <a:spLocks noGrp="1" noChangeArrowheads="1"/>
          </p:cNvSpPr>
          <p:nvPr>
            <p:ph type="ctrTitle"/>
          </p:nvPr>
        </p:nvSpPr>
        <p:spPr>
          <a:xfrm>
            <a:off x="304800" y="152400"/>
            <a:ext cx="8229600" cy="685800"/>
          </a:xfrm>
          <a:prstGeom prst="rect">
            <a:avLst/>
          </a:prstGeom>
        </p:spPr>
        <p:txBody>
          <a:bodyPr/>
          <a:lstStyle/>
          <a:p>
            <a:pPr algn="l" eaLnBrk="1" hangingPunct="1"/>
            <a:r>
              <a:rPr lang="en-US" sz="2000" dirty="0" smtClean="0">
                <a:effectLst/>
              </a:rPr>
              <a:t/>
            </a:r>
            <a:br>
              <a:rPr lang="en-US" sz="2000" dirty="0" smtClean="0">
                <a:effectLst/>
              </a:rPr>
            </a:br>
            <a:r>
              <a:rPr lang="en-US" sz="2000" dirty="0" smtClean="0">
                <a:effectLst/>
              </a:rPr>
              <a:t>Who can effect the insurance?</a:t>
            </a:r>
          </a:p>
        </p:txBody>
      </p:sp>
      <p:sp>
        <p:nvSpPr>
          <p:cNvPr id="12290" name="Rectangle 3"/>
          <p:cNvSpPr>
            <a:spLocks noGrp="1" noChangeArrowheads="1"/>
          </p:cNvSpPr>
          <p:nvPr>
            <p:ph type="body" sz="quarter" idx="14"/>
          </p:nvPr>
        </p:nvSpPr>
        <p:spPr>
          <a:xfrm>
            <a:off x="295300" y="1828800"/>
            <a:ext cx="8315300" cy="4267200"/>
          </a:xfrm>
          <a:prstGeom prst="rect">
            <a:avLst/>
          </a:prstGeom>
        </p:spPr>
        <p:txBody>
          <a:bodyPr/>
          <a:lstStyle/>
          <a:p>
            <a:r>
              <a:rPr lang="en-IN" sz="1600" dirty="0">
                <a:latin typeface="Arial" pitchFamily="34" charset="0"/>
                <a:cs typeface="Arial" pitchFamily="34" charset="0"/>
              </a:rPr>
              <a:t>Any movement of cargo involves mainly </a:t>
            </a:r>
            <a:r>
              <a:rPr lang="en-IN" sz="1600" dirty="0" smtClean="0">
                <a:latin typeface="Arial" pitchFamily="34" charset="0"/>
                <a:cs typeface="Arial" pitchFamily="34" charset="0"/>
              </a:rPr>
              <a:t>two agencies. </a:t>
            </a:r>
          </a:p>
          <a:p>
            <a:pPr marL="0" indent="0">
              <a:buNone/>
            </a:pPr>
            <a:r>
              <a:rPr lang="en-IN" sz="1600" dirty="0"/>
              <a:t> </a:t>
            </a:r>
            <a:r>
              <a:rPr lang="en-IN" sz="1600" dirty="0" smtClean="0"/>
              <a:t>     </a:t>
            </a:r>
            <a:r>
              <a:rPr lang="en-IN" sz="1600" dirty="0" smtClean="0">
                <a:latin typeface="Arial" pitchFamily="34" charset="0"/>
                <a:cs typeface="Arial" pitchFamily="34" charset="0"/>
              </a:rPr>
              <a:t>Seller </a:t>
            </a:r>
            <a:r>
              <a:rPr lang="en-IN" sz="1600" dirty="0">
                <a:latin typeface="Arial" pitchFamily="34" charset="0"/>
                <a:cs typeface="Arial" pitchFamily="34" charset="0"/>
              </a:rPr>
              <a:t>and Buyer</a:t>
            </a:r>
          </a:p>
          <a:p>
            <a:r>
              <a:rPr lang="en-IN" sz="1600" dirty="0">
                <a:latin typeface="Arial" pitchFamily="34" charset="0"/>
                <a:cs typeface="Arial" pitchFamily="34" charset="0"/>
              </a:rPr>
              <a:t>Existence of insurable interest governed by the terms of sales contract- called </a:t>
            </a:r>
            <a:r>
              <a:rPr lang="en-IN" sz="1600" dirty="0" smtClean="0">
                <a:latin typeface="Arial" pitchFamily="34" charset="0"/>
                <a:cs typeface="Arial" pitchFamily="34" charset="0"/>
              </a:rPr>
              <a:t>INCOTERMS</a:t>
            </a:r>
            <a:endParaRPr lang="en-IN" sz="1600" dirty="0">
              <a:latin typeface="Arial" pitchFamily="34" charset="0"/>
              <a:cs typeface="Arial" pitchFamily="34" charset="0"/>
            </a:endParaRPr>
          </a:p>
          <a:p>
            <a:r>
              <a:rPr lang="en-IN" sz="1600" dirty="0" smtClean="0">
                <a:latin typeface="Arial" pitchFamily="34" charset="0"/>
                <a:cs typeface="Arial" pitchFamily="34" charset="0"/>
              </a:rPr>
              <a:t>INCOTERMS </a:t>
            </a:r>
            <a:r>
              <a:rPr lang="en-IN" sz="1600" dirty="0">
                <a:latin typeface="Arial" pitchFamily="34" charset="0"/>
                <a:cs typeface="Arial" pitchFamily="34" charset="0"/>
              </a:rPr>
              <a:t>(International Commercial Terms) is a universally recognized set of definitions of international trade</a:t>
            </a:r>
          </a:p>
          <a:p>
            <a:r>
              <a:rPr lang="en-IN" sz="1600" dirty="0">
                <a:latin typeface="Arial" pitchFamily="34" charset="0"/>
                <a:cs typeface="Arial" pitchFamily="34" charset="0"/>
              </a:rPr>
              <a:t>It was developed by the International Chamber of Commerce in Paris, France. The purpose was to bring uniformity in interpretations of contract</a:t>
            </a:r>
          </a:p>
          <a:p>
            <a:r>
              <a:rPr lang="en-IN" sz="1600" dirty="0">
                <a:latin typeface="Arial" pitchFamily="34" charset="0"/>
                <a:cs typeface="Arial" pitchFamily="34" charset="0"/>
              </a:rPr>
              <a:t>Incoterms was first published in 1936 and it is revised periodically. The current set of Incoterms used are amended in </a:t>
            </a:r>
            <a:r>
              <a:rPr lang="en-IN" sz="1600" dirty="0" smtClean="0">
                <a:latin typeface="Arial" pitchFamily="34" charset="0"/>
                <a:cs typeface="Arial" pitchFamily="34" charset="0"/>
              </a:rPr>
              <a:t>2010</a:t>
            </a:r>
            <a:endParaRPr lang="en-US" sz="1600" dirty="0" smtClean="0">
              <a:latin typeface="Arial" pitchFamily="34" charset="0"/>
              <a:cs typeface="Arial" pitchFamily="34" charset="0"/>
            </a:endParaRPr>
          </a:p>
          <a:p>
            <a:pPr marL="0" indent="0" eaLnBrk="1" hangingPunct="1">
              <a:buNone/>
            </a:pPr>
            <a:r>
              <a:rPr lang="en-US" sz="1600" dirty="0" smtClean="0">
                <a:latin typeface="Arial" pitchFamily="34" charset="0"/>
                <a:cs typeface="Arial" pitchFamily="34" charset="0"/>
              </a:rPr>
              <a:t>  </a:t>
            </a:r>
          </a:p>
        </p:txBody>
      </p:sp>
      <p:pic>
        <p:nvPicPr>
          <p:cNvPr id="3074" name="Picture 2" descr="BUYER માટે છબી પરિણા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47625"/>
            <a:ext cx="3800475"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8</a:t>
            </a:fld>
            <a:endParaRPr lang="it-IT" dirty="0"/>
          </a:p>
        </p:txBody>
      </p:sp>
      <p:sp>
        <p:nvSpPr>
          <p:cNvPr id="3" name="Title 2"/>
          <p:cNvSpPr>
            <a:spLocks noGrp="1"/>
          </p:cNvSpPr>
          <p:nvPr>
            <p:ph type="ctrTitle"/>
          </p:nvPr>
        </p:nvSpPr>
        <p:spPr>
          <a:xfrm>
            <a:off x="304800" y="308169"/>
            <a:ext cx="8386686" cy="374461"/>
          </a:xfrm>
        </p:spPr>
        <p:txBody>
          <a:bodyPr/>
          <a:lstStyle/>
          <a:p>
            <a:pPr algn="l"/>
            <a:r>
              <a:rPr lang="en-US" dirty="0">
                <a:solidFill>
                  <a:schemeClr val="tx1"/>
                </a:solidFill>
                <a:latin typeface="Arial" pitchFamily="34" charset="0"/>
                <a:cs typeface="Arial" pitchFamily="34" charset="0"/>
              </a:rPr>
              <a:t>INTERNATIONAL COMMERCIAL TERMS 2010</a:t>
            </a:r>
          </a:p>
        </p:txBody>
      </p:sp>
      <p:sp>
        <p:nvSpPr>
          <p:cNvPr id="4" name="Subtitle 3"/>
          <p:cNvSpPr>
            <a:spLocks noGrp="1"/>
          </p:cNvSpPr>
          <p:nvPr>
            <p:ph type="subTitle" idx="1"/>
          </p:nvPr>
        </p:nvSpPr>
        <p:spPr>
          <a:xfrm>
            <a:off x="347300" y="751762"/>
            <a:ext cx="8386686" cy="277054"/>
          </a:xfrm>
        </p:spPr>
        <p:txBody>
          <a:bodyPr/>
          <a:lstStyle/>
          <a:p>
            <a:r>
              <a:rPr lang="en-US" sz="1200" dirty="0" smtClean="0">
                <a:latin typeface="Arial" pitchFamily="34" charset="0"/>
                <a:cs typeface="Arial" pitchFamily="34" charset="0"/>
              </a:rPr>
              <a:t>CAN BE USED FOR INLAND SHIPMENTS ALSO</a:t>
            </a:r>
            <a:endParaRPr lang="en-US" sz="1200" dirty="0">
              <a:latin typeface="Arial" pitchFamily="34" charset="0"/>
              <a:cs typeface="Arial" pitchFamily="34" charset="0"/>
            </a:endParaRPr>
          </a:p>
        </p:txBody>
      </p:sp>
      <p:sp>
        <p:nvSpPr>
          <p:cNvPr id="5" name="Rectangle 4"/>
          <p:cNvSpPr/>
          <p:nvPr/>
        </p:nvSpPr>
        <p:spPr>
          <a:xfrm>
            <a:off x="152400" y="1426380"/>
            <a:ext cx="8229600" cy="4376583"/>
          </a:xfrm>
          <a:prstGeom prst="rect">
            <a:avLst/>
          </a:prstGeom>
        </p:spPr>
        <p:txBody>
          <a:bodyPr wrap="square">
            <a:spAutoFit/>
          </a:bodyPr>
          <a:lstStyle/>
          <a:p>
            <a:pPr lvl="1">
              <a:lnSpc>
                <a:spcPct val="80000"/>
              </a:lnSpc>
              <a:spcBef>
                <a:spcPct val="20000"/>
              </a:spcBef>
              <a:buClr>
                <a:schemeClr val="accent3"/>
              </a:buClr>
              <a:defRPr/>
            </a:pPr>
            <a:r>
              <a:rPr lang="en-US" sz="1600" dirty="0">
                <a:latin typeface="Arial" pitchFamily="34" charset="0"/>
                <a:cs typeface="Arial" pitchFamily="34" charset="0"/>
              </a:rPr>
              <a:t>International Commercial Terms (‘Incoterms’) are internationally </a:t>
            </a:r>
            <a:r>
              <a:rPr lang="en-US" sz="1600" dirty="0" err="1">
                <a:latin typeface="Arial" pitchFamily="34" charset="0"/>
                <a:cs typeface="Arial" pitchFamily="34" charset="0"/>
              </a:rPr>
              <a:t>recognised</a:t>
            </a:r>
            <a:r>
              <a:rPr lang="en-US" sz="1600" dirty="0">
                <a:latin typeface="Arial" pitchFamily="34" charset="0"/>
                <a:cs typeface="Arial" pitchFamily="34" charset="0"/>
              </a:rPr>
              <a:t> standard trade terms used in sales contracts. </a:t>
            </a:r>
          </a:p>
          <a:p>
            <a:pPr marL="742950" lvl="1" indent="-285750">
              <a:lnSpc>
                <a:spcPct val="80000"/>
              </a:lnSpc>
              <a:spcBef>
                <a:spcPct val="20000"/>
              </a:spcBef>
              <a:buClr>
                <a:schemeClr val="accent3"/>
              </a:buClr>
              <a:buFont typeface="Arial" pitchFamily="34" charset="0"/>
              <a:buChar char="–"/>
              <a:defRPr/>
            </a:pPr>
            <a:endParaRPr lang="en-US" sz="1600" dirty="0">
              <a:latin typeface="Arial" pitchFamily="34" charset="0"/>
              <a:cs typeface="Arial" pitchFamily="34" charset="0"/>
            </a:endParaRPr>
          </a:p>
          <a:p>
            <a:pPr lvl="1">
              <a:lnSpc>
                <a:spcPct val="80000"/>
              </a:lnSpc>
              <a:spcBef>
                <a:spcPct val="20000"/>
              </a:spcBef>
              <a:buClr>
                <a:schemeClr val="accent3"/>
              </a:buClr>
              <a:defRPr/>
            </a:pPr>
            <a:r>
              <a:rPr lang="en-US" sz="1600" dirty="0">
                <a:latin typeface="Arial" pitchFamily="34" charset="0"/>
                <a:cs typeface="Arial" pitchFamily="34" charset="0"/>
              </a:rPr>
              <a:t>They’re used to make sure buyer and seller know:</a:t>
            </a:r>
          </a:p>
          <a:p>
            <a:pPr marL="742950" lvl="1" indent="-285750">
              <a:lnSpc>
                <a:spcPct val="80000"/>
              </a:lnSpc>
              <a:spcBef>
                <a:spcPct val="20000"/>
              </a:spcBef>
              <a:buClr>
                <a:schemeClr val="accent3"/>
              </a:buClr>
              <a:buFont typeface="Arial" pitchFamily="34" charset="0"/>
              <a:buChar char="–"/>
              <a:defRPr/>
            </a:pPr>
            <a:endParaRPr lang="en-US" sz="1600" dirty="0">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who is responsible for the cost of transporting the goods, including insurance, taxes and duties</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where the goods should be picked up from and transported to</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who is responsible for the goods at each step during transportation</a:t>
            </a:r>
          </a:p>
          <a:p>
            <a:pPr marL="742950" lvl="1" indent="-285750">
              <a:lnSpc>
                <a:spcPct val="80000"/>
              </a:lnSpc>
              <a:spcBef>
                <a:spcPct val="20000"/>
              </a:spcBef>
              <a:buClr>
                <a:schemeClr val="accent3"/>
              </a:buClr>
              <a:buFont typeface="Arial" pitchFamily="34" charset="0"/>
              <a:buChar char="–"/>
              <a:defRPr/>
            </a:pPr>
            <a:endParaRPr lang="en-US" sz="1600" dirty="0">
              <a:latin typeface="Arial" pitchFamily="34" charset="0"/>
              <a:cs typeface="Arial" pitchFamily="34" charset="0"/>
            </a:endParaRPr>
          </a:p>
          <a:p>
            <a:pPr lvl="1">
              <a:lnSpc>
                <a:spcPct val="80000"/>
              </a:lnSpc>
              <a:spcBef>
                <a:spcPct val="20000"/>
              </a:spcBef>
              <a:buClr>
                <a:schemeClr val="accent3"/>
              </a:buClr>
              <a:defRPr/>
            </a:pPr>
            <a:r>
              <a:rPr lang="en-US" sz="1600" dirty="0">
                <a:latin typeface="Arial" pitchFamily="34" charset="0"/>
                <a:cs typeface="Arial" pitchFamily="34" charset="0"/>
              </a:rPr>
              <a:t>INCOTERMS by themselves DO NOT:</a:t>
            </a:r>
          </a:p>
          <a:p>
            <a:pPr lvl="1">
              <a:lnSpc>
                <a:spcPct val="80000"/>
              </a:lnSpc>
              <a:spcBef>
                <a:spcPct val="20000"/>
              </a:spcBef>
              <a:buClr>
                <a:schemeClr val="accent3"/>
              </a:buClr>
              <a:defRPr/>
            </a:pPr>
            <a:r>
              <a:rPr lang="en-US" sz="1600" dirty="0">
                <a:latin typeface="Arial" pitchFamily="34" charset="0"/>
                <a:cs typeface="Arial" pitchFamily="34" charset="0"/>
              </a:rPr>
              <a:t> </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Constitute a contract;</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Supersede the law governing the contract;</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Define where title transfers;</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Address the price payable, currency or credit terms;</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Define the remedies for breach of contract;</a:t>
            </a:r>
          </a:p>
          <a:p>
            <a:pPr marL="742950" lvl="1" indent="-285750">
              <a:lnSpc>
                <a:spcPct val="80000"/>
              </a:lnSpc>
              <a:spcBef>
                <a:spcPct val="20000"/>
              </a:spcBef>
              <a:buClr>
                <a:schemeClr val="accent3"/>
              </a:buClr>
              <a:buFont typeface="Arial" pitchFamily="34" charset="0"/>
              <a:buChar char="–"/>
              <a:defRPr/>
            </a:pPr>
            <a:r>
              <a:rPr lang="en-US" sz="1600" dirty="0">
                <a:latin typeface="Arial" pitchFamily="34" charset="0"/>
                <a:cs typeface="Arial" pitchFamily="34" charset="0"/>
              </a:rPr>
              <a:t>Apply to contract of service. Only apply to contract of goods.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962400"/>
            <a:ext cx="2209800" cy="165521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81244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9</a:t>
            </a:fld>
            <a:endParaRPr lang="it-IT" dirty="0"/>
          </a:p>
        </p:txBody>
      </p:sp>
      <p:sp>
        <p:nvSpPr>
          <p:cNvPr id="3" name="Title 2"/>
          <p:cNvSpPr>
            <a:spLocks noGrp="1"/>
          </p:cNvSpPr>
          <p:nvPr>
            <p:ph type="ctrTitle"/>
          </p:nvPr>
        </p:nvSpPr>
        <p:spPr>
          <a:xfrm>
            <a:off x="347300" y="396833"/>
            <a:ext cx="8386686" cy="374461"/>
          </a:xfrm>
        </p:spPr>
        <p:txBody>
          <a:bodyPr/>
          <a:lstStyle/>
          <a:p>
            <a:pPr algn="l"/>
            <a:r>
              <a:rPr lang="en-US" dirty="0" smtClean="0">
                <a:solidFill>
                  <a:schemeClr val="tx1"/>
                </a:solidFill>
                <a:latin typeface="Arial" pitchFamily="34" charset="0"/>
                <a:cs typeface="Arial" pitchFamily="34" charset="0"/>
              </a:rPr>
              <a:t>INTERNATIONAL COMMERCIAL TERMS 2010</a:t>
            </a:r>
            <a:endParaRPr lang="en-US" dirty="0">
              <a:solidFill>
                <a:schemeClr val="tx1"/>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CAN BE USED FOR INLAND SHIPMENTS ALSO</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381000" y="990601"/>
            <a:ext cx="8305800" cy="5276038"/>
          </a:xfrm>
          <a:prstGeom prst="rect">
            <a:avLst/>
          </a:prstGeom>
          <a:noFill/>
          <a:ln w="9525">
            <a:noFill/>
            <a:miter lim="800000"/>
            <a:headEnd/>
            <a:tailEnd/>
          </a:ln>
        </p:spPr>
      </p:pic>
    </p:spTree>
    <p:extLst>
      <p:ext uri="{BB962C8B-B14F-4D97-AF65-F5344CB8AC3E}">
        <p14:creationId xmlns:p14="http://schemas.microsoft.com/office/powerpoint/2010/main" val="4170093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2495E-5FC0-4DDB-AD34-B999AF2AA62C}">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 ds:uri="34b09e2f-0383-41f5-b65e-e2b9199fb399"/>
    <ds:schemaRef ds:uri="http://www.w3.org/XML/1998/namespace"/>
    <ds:schemaRef ds:uri="http://purl.org/dc/terms/"/>
    <ds:schemaRef ds:uri="6e9a517d-cacc-4f94-8a1e-c930d5ece0fd"/>
    <ds:schemaRef ds:uri="http://schemas.microsoft.com/office/infopath/2007/PartnerControls"/>
  </ds:schemaRefs>
</ds:datastoreItem>
</file>

<file path=customXml/itemProps2.xml><?xml version="1.0" encoding="utf-8"?>
<ds:datastoreItem xmlns:ds="http://schemas.openxmlformats.org/officeDocument/2006/customXml" ds:itemID="{4B7165A7-4BE6-4BC4-8A6D-E7B19052018F}">
  <ds:schemaRefs>
    <ds:schemaRef ds:uri="http://schemas.microsoft.com/sharepoint/v3/contenttype/forms"/>
  </ds:schemaRefs>
</ds:datastoreItem>
</file>

<file path=customXml/itemProps3.xml><?xml version="1.0" encoding="utf-8"?>
<ds:datastoreItem xmlns:ds="http://schemas.openxmlformats.org/officeDocument/2006/customXml" ds:itemID="{1CF9BBCF-4BB5-41EF-AB7E-E750C21FF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2758</TotalTime>
  <Words>2391</Words>
  <Application>Microsoft Office PowerPoint</Application>
  <PresentationFormat>On-screen Show (4:3)</PresentationFormat>
  <Paragraphs>400</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Airal</vt:lpstr>
      <vt:lpstr>Arial</vt:lpstr>
      <vt:lpstr>Calibri</vt:lpstr>
      <vt:lpstr>Times New Roman</vt:lpstr>
      <vt:lpstr>Wingdings</vt:lpstr>
      <vt:lpstr>Zurich BT</vt:lpstr>
      <vt:lpstr>Office Theme</vt:lpstr>
      <vt:lpstr>MARINE CARGO INSURANCE</vt:lpstr>
      <vt:lpstr>Agenda </vt:lpstr>
      <vt:lpstr>Marine Insurance-Introduction </vt:lpstr>
      <vt:lpstr>Marine Cargo Insurance</vt:lpstr>
      <vt:lpstr>Why is Marine Insurance Required?</vt:lpstr>
      <vt:lpstr>Target segment for marine Insurance?</vt:lpstr>
      <vt:lpstr> Who can effect the insurance?</vt:lpstr>
      <vt:lpstr>INTERNATIONAL COMMERCIAL TERMS 2010</vt:lpstr>
      <vt:lpstr>INTERNATIONAL COMMERCIAL TERMS 2010</vt:lpstr>
      <vt:lpstr>Types of Marine Policies</vt:lpstr>
      <vt:lpstr>Based on Voyage</vt:lpstr>
      <vt:lpstr>Open Policy</vt:lpstr>
      <vt:lpstr>Classification based on Trade</vt:lpstr>
      <vt:lpstr>Sales Turnover Policy</vt:lpstr>
      <vt:lpstr>Advantages of Sales Turnover Policy</vt:lpstr>
      <vt:lpstr>Whom to offer &amp; whom not to offer STOP</vt:lpstr>
      <vt:lpstr>Project Cargo Insurance</vt:lpstr>
      <vt:lpstr>Classification Based on Coverage  </vt:lpstr>
      <vt:lpstr>Coverage: ICC B vs. ICC C</vt:lpstr>
      <vt:lpstr>What are the additional perils covered under ICC A?</vt:lpstr>
      <vt:lpstr>Institute Cargo Clauses (Air)</vt:lpstr>
      <vt:lpstr>General Exclusions</vt:lpstr>
      <vt:lpstr>Duration clause 1982 vs. 2009</vt:lpstr>
      <vt:lpstr>Add on Covers</vt:lpstr>
      <vt:lpstr>Inland Transit Clauses (Rail/Road)</vt:lpstr>
      <vt:lpstr>Inland Transit Clauses (B)</vt:lpstr>
      <vt:lpstr>PowerPoint Presentation</vt:lpstr>
      <vt:lpstr>What is underwriting?</vt:lpstr>
      <vt:lpstr>Underwriting Considerations</vt:lpstr>
      <vt:lpstr>Details required for quotation </vt:lpstr>
      <vt:lpstr>Premium calculation</vt:lpstr>
      <vt:lpstr>Premium calculation  </vt:lpstr>
      <vt:lpstr>List of Non-preferred Cargo  </vt:lpstr>
      <vt:lpstr>USP - FGI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for Marketing Team</dc:title>
  <dc:creator>892168</dc:creator>
  <cp:lastModifiedBy>PRASHANT SHINDE</cp:lastModifiedBy>
  <cp:revision>100</cp:revision>
  <dcterms:created xsi:type="dcterms:W3CDTF">2015-10-09T07:27:38Z</dcterms:created>
  <dcterms:modified xsi:type="dcterms:W3CDTF">2021-01-07T08:32:28Z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