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7" r:id="rId4"/>
    <p:sldMasterId id="2147484069" r:id="rId5"/>
  </p:sldMasterIdLst>
  <p:notesMasterIdLst>
    <p:notesMasterId r:id="rId62"/>
  </p:notesMasterIdLst>
  <p:handoutMasterIdLst>
    <p:handoutMasterId r:id="rId63"/>
  </p:handoutMasterIdLst>
  <p:sldIdLst>
    <p:sldId id="256" r:id="rId6"/>
    <p:sldId id="488" r:id="rId7"/>
    <p:sldId id="485" r:id="rId8"/>
    <p:sldId id="436" r:id="rId9"/>
    <p:sldId id="439" r:id="rId10"/>
    <p:sldId id="487" r:id="rId11"/>
    <p:sldId id="486" r:id="rId12"/>
    <p:sldId id="442" r:id="rId13"/>
    <p:sldId id="386" r:id="rId14"/>
    <p:sldId id="387" r:id="rId15"/>
    <p:sldId id="388" r:id="rId16"/>
    <p:sldId id="465" r:id="rId17"/>
    <p:sldId id="466" r:id="rId18"/>
    <p:sldId id="467" r:id="rId19"/>
    <p:sldId id="468" r:id="rId20"/>
    <p:sldId id="469" r:id="rId21"/>
    <p:sldId id="470" r:id="rId22"/>
    <p:sldId id="471" r:id="rId23"/>
    <p:sldId id="472" r:id="rId24"/>
    <p:sldId id="473" r:id="rId25"/>
    <p:sldId id="474" r:id="rId26"/>
    <p:sldId id="475" r:id="rId27"/>
    <p:sldId id="476" r:id="rId28"/>
    <p:sldId id="477" r:id="rId29"/>
    <p:sldId id="478" r:id="rId30"/>
    <p:sldId id="480" r:id="rId31"/>
    <p:sldId id="481" r:id="rId32"/>
    <p:sldId id="482" r:id="rId33"/>
    <p:sldId id="483" r:id="rId34"/>
    <p:sldId id="408" r:id="rId35"/>
    <p:sldId id="409" r:id="rId36"/>
    <p:sldId id="410" r:id="rId37"/>
    <p:sldId id="411" r:id="rId38"/>
    <p:sldId id="412" r:id="rId39"/>
    <p:sldId id="414" r:id="rId40"/>
    <p:sldId id="415" r:id="rId41"/>
    <p:sldId id="416" r:id="rId42"/>
    <p:sldId id="417" r:id="rId43"/>
    <p:sldId id="418" r:id="rId44"/>
    <p:sldId id="461" r:id="rId45"/>
    <p:sldId id="420" r:id="rId46"/>
    <p:sldId id="421" r:id="rId47"/>
    <p:sldId id="424" r:id="rId48"/>
    <p:sldId id="422" r:id="rId49"/>
    <p:sldId id="423" r:id="rId50"/>
    <p:sldId id="462" r:id="rId51"/>
    <p:sldId id="463" r:id="rId52"/>
    <p:sldId id="432" r:id="rId53"/>
    <p:sldId id="433" r:id="rId54"/>
    <p:sldId id="426" r:id="rId55"/>
    <p:sldId id="427" r:id="rId56"/>
    <p:sldId id="428" r:id="rId57"/>
    <p:sldId id="431" r:id="rId58"/>
    <p:sldId id="484" r:id="rId59"/>
    <p:sldId id="430" r:id="rId60"/>
    <p:sldId id="464" r:id="rId6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9900"/>
    <a:srgbClr val="8E1230"/>
    <a:srgbClr val="006600"/>
    <a:srgbClr val="3D007A"/>
    <a:srgbClr val="008000"/>
    <a:srgbClr val="FFFF81"/>
    <a:srgbClr val="319997"/>
    <a:srgbClr val="722D12"/>
    <a:srgbClr val="F4E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snapToGrid="0">
      <p:cViewPr varScale="1">
        <p:scale>
          <a:sx n="74" d="100"/>
          <a:sy n="74" d="100"/>
        </p:scale>
        <p:origin x="55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45434-817D-4845-AE6E-FA63FBF8E99B}" type="doc">
      <dgm:prSet loTypeId="urn:microsoft.com/office/officeart/2005/8/layout/hList7" loCatId="list" qsTypeId="urn:microsoft.com/office/officeart/2005/8/quickstyle/3d1" qsCatId="3D" csTypeId="urn:microsoft.com/office/officeart/2005/8/colors/colorful1" csCatId="colorful" phldr="1"/>
      <dgm:spPr/>
      <dgm:t>
        <a:bodyPr/>
        <a:lstStyle/>
        <a:p>
          <a:endParaRPr lang="en-US"/>
        </a:p>
      </dgm:t>
    </dgm:pt>
    <dgm:pt modelId="{EEF18790-DC3A-441E-8321-97B4B118A56D}">
      <dgm:prSet phldrT="[Text]"/>
      <dgm:spPr/>
      <dgm:t>
        <a:bodyPr/>
        <a:lstStyle/>
        <a:p>
          <a:r>
            <a:rPr lang="en-US" smtClean="0">
              <a:latin typeface="Arial" panose="020B0604020202020204" pitchFamily="34" charset="0"/>
              <a:cs typeface="Arial" panose="020B0604020202020204" pitchFamily="34" charset="0"/>
            </a:rPr>
            <a:t>Hospitalization Medical  Expenses</a:t>
          </a:r>
          <a:endParaRPr lang="en-US" dirty="0"/>
        </a:p>
      </dgm:t>
    </dgm:pt>
    <dgm:pt modelId="{E28C6129-CE40-45D3-B150-1760E366AA43}" type="parTrans" cxnId="{FB7B0AB7-5074-44BB-A513-EE8C8266F65D}">
      <dgm:prSet/>
      <dgm:spPr/>
      <dgm:t>
        <a:bodyPr/>
        <a:lstStyle/>
        <a:p>
          <a:endParaRPr lang="en-US"/>
        </a:p>
      </dgm:t>
    </dgm:pt>
    <dgm:pt modelId="{64FCA9AC-8CD2-4696-B9D3-93C0AFF92EC2}" type="sibTrans" cxnId="{FB7B0AB7-5074-44BB-A513-EE8C8266F65D}">
      <dgm:prSet/>
      <dgm:spPr/>
      <dgm:t>
        <a:bodyPr/>
        <a:lstStyle/>
        <a:p>
          <a:endParaRPr lang="en-US"/>
        </a:p>
      </dgm:t>
    </dgm:pt>
    <dgm:pt modelId="{CE70C50A-3451-4F4C-A6FC-12D1A91B3889}">
      <dgm:prSet phldrT="[Text]"/>
      <dgm:spPr/>
      <dgm:t>
        <a:bodyPr/>
        <a:lstStyle/>
        <a:p>
          <a:r>
            <a:rPr lang="en-US" smtClean="0">
              <a:latin typeface="Arial" panose="020B0604020202020204" pitchFamily="34" charset="0"/>
              <a:cs typeface="Arial" panose="020B0604020202020204" pitchFamily="34" charset="0"/>
            </a:rPr>
            <a:t>Day Care Treatment Expenses</a:t>
          </a:r>
          <a:endParaRPr lang="en-US" dirty="0"/>
        </a:p>
      </dgm:t>
    </dgm:pt>
    <dgm:pt modelId="{C70DA859-3852-42AD-9AC5-D51CD34B26B8}" type="parTrans" cxnId="{5C92186C-9B17-49B2-8745-731A32D9D61E}">
      <dgm:prSet/>
      <dgm:spPr/>
      <dgm:t>
        <a:bodyPr/>
        <a:lstStyle/>
        <a:p>
          <a:endParaRPr lang="en-US"/>
        </a:p>
      </dgm:t>
    </dgm:pt>
    <dgm:pt modelId="{BF99B223-8D0A-4E7B-9BA9-21D9FC215367}" type="sibTrans" cxnId="{5C92186C-9B17-49B2-8745-731A32D9D61E}">
      <dgm:prSet/>
      <dgm:spPr/>
      <dgm:t>
        <a:bodyPr/>
        <a:lstStyle/>
        <a:p>
          <a:endParaRPr lang="en-US"/>
        </a:p>
      </dgm:t>
    </dgm:pt>
    <dgm:pt modelId="{AD955D34-F374-4BF8-9ABA-14304568F692}">
      <dgm:prSet phldrT="[Text]"/>
      <dgm:spPr/>
      <dgm:t>
        <a:bodyPr/>
        <a:lstStyle/>
        <a:p>
          <a:r>
            <a:rPr lang="en-US" smtClean="0">
              <a:latin typeface="Arial" panose="020B0604020202020204" pitchFamily="34" charset="0"/>
              <a:cs typeface="Arial" panose="020B0604020202020204" pitchFamily="34" charset="0"/>
            </a:rPr>
            <a:t>Pre Hospitalization Medical Expenses</a:t>
          </a:r>
          <a:endParaRPr lang="en-US" dirty="0"/>
        </a:p>
      </dgm:t>
    </dgm:pt>
    <dgm:pt modelId="{4F9FF5C5-335D-4C00-92DC-38E5D76768AE}" type="parTrans" cxnId="{EBD95A25-5EB3-4D82-84B7-D1B7DFDFBEC7}">
      <dgm:prSet/>
      <dgm:spPr/>
      <dgm:t>
        <a:bodyPr/>
        <a:lstStyle/>
        <a:p>
          <a:endParaRPr lang="en-US"/>
        </a:p>
      </dgm:t>
    </dgm:pt>
    <dgm:pt modelId="{591CBDF4-8E8E-4937-95EF-CEC68C2B1458}" type="sibTrans" cxnId="{EBD95A25-5EB3-4D82-84B7-D1B7DFDFBEC7}">
      <dgm:prSet/>
      <dgm:spPr/>
      <dgm:t>
        <a:bodyPr/>
        <a:lstStyle/>
        <a:p>
          <a:endParaRPr lang="en-US"/>
        </a:p>
      </dgm:t>
    </dgm:pt>
    <dgm:pt modelId="{C50F4527-BB07-45C7-B6AF-7197A0255596}">
      <dgm:prSet phldrT="[Text]"/>
      <dgm:spPr/>
      <dgm:t>
        <a:bodyPr/>
        <a:lstStyle/>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Post Hospitalization Medical Expenses </a:t>
          </a:r>
        </a:p>
        <a:p>
          <a:endParaRPr lang="en-US" dirty="0"/>
        </a:p>
      </dgm:t>
    </dgm:pt>
    <dgm:pt modelId="{63441E66-073D-4FB4-B3C7-9A4AE8DB9F57}" type="parTrans" cxnId="{234380F2-1495-434E-AE83-ABE06978BEE0}">
      <dgm:prSet/>
      <dgm:spPr/>
      <dgm:t>
        <a:bodyPr/>
        <a:lstStyle/>
        <a:p>
          <a:endParaRPr lang="en-US"/>
        </a:p>
      </dgm:t>
    </dgm:pt>
    <dgm:pt modelId="{2165AD19-73C9-4F54-B36B-F5B3F61E5E9E}" type="sibTrans" cxnId="{234380F2-1495-434E-AE83-ABE06978BEE0}">
      <dgm:prSet/>
      <dgm:spPr/>
      <dgm:t>
        <a:bodyPr/>
        <a:lstStyle/>
        <a:p>
          <a:endParaRPr lang="en-US"/>
        </a:p>
      </dgm:t>
    </dgm:pt>
    <dgm:pt modelId="{A81A277C-33B9-4864-87E4-2501874BC91F}" type="pres">
      <dgm:prSet presAssocID="{A5045434-817D-4845-AE6E-FA63FBF8E99B}" presName="Name0" presStyleCnt="0">
        <dgm:presLayoutVars>
          <dgm:dir/>
          <dgm:resizeHandles val="exact"/>
        </dgm:presLayoutVars>
      </dgm:prSet>
      <dgm:spPr/>
      <dgm:t>
        <a:bodyPr/>
        <a:lstStyle/>
        <a:p>
          <a:endParaRPr lang="en-IN"/>
        </a:p>
      </dgm:t>
    </dgm:pt>
    <dgm:pt modelId="{99DF2F60-D6F1-4AF9-8A98-1C4D96BCD1E6}" type="pres">
      <dgm:prSet presAssocID="{A5045434-817D-4845-AE6E-FA63FBF8E99B}" presName="fgShape" presStyleLbl="fgShp" presStyleIdx="0" presStyleCnt="1" custAng="15830910" custFlipVert="1" custScaleX="5355" custScaleY="29412" custLinFactNeighborX="56825" custLinFactNeighborY="-84375"/>
      <dgm:spPr>
        <a:noFill/>
        <a:ln>
          <a:noFill/>
        </a:ln>
      </dgm:spPr>
    </dgm:pt>
    <dgm:pt modelId="{462BD47A-9E96-420F-9EFE-94EB6FD8A9DA}" type="pres">
      <dgm:prSet presAssocID="{A5045434-817D-4845-AE6E-FA63FBF8E99B}" presName="linComp" presStyleCnt="0"/>
      <dgm:spPr/>
    </dgm:pt>
    <dgm:pt modelId="{159371CD-94F8-485A-BBF0-D3B4C053A09E}" type="pres">
      <dgm:prSet presAssocID="{EEF18790-DC3A-441E-8321-97B4B118A56D}" presName="compNode" presStyleCnt="0"/>
      <dgm:spPr/>
    </dgm:pt>
    <dgm:pt modelId="{CC8E2650-5323-4A3D-A7C1-20A141DBDD99}" type="pres">
      <dgm:prSet presAssocID="{EEF18790-DC3A-441E-8321-97B4B118A56D}" presName="bkgdShape" presStyleLbl="node1" presStyleIdx="0" presStyleCnt="4"/>
      <dgm:spPr/>
      <dgm:t>
        <a:bodyPr/>
        <a:lstStyle/>
        <a:p>
          <a:endParaRPr lang="en-US"/>
        </a:p>
      </dgm:t>
    </dgm:pt>
    <dgm:pt modelId="{92270EE1-17FD-4BEA-B7F3-FE9C64FB591C}" type="pres">
      <dgm:prSet presAssocID="{EEF18790-DC3A-441E-8321-97B4B118A56D}" presName="nodeTx" presStyleLbl="node1" presStyleIdx="0" presStyleCnt="4">
        <dgm:presLayoutVars>
          <dgm:bulletEnabled val="1"/>
        </dgm:presLayoutVars>
      </dgm:prSet>
      <dgm:spPr/>
      <dgm:t>
        <a:bodyPr/>
        <a:lstStyle/>
        <a:p>
          <a:endParaRPr lang="en-US"/>
        </a:p>
      </dgm:t>
    </dgm:pt>
    <dgm:pt modelId="{73DADBAA-D138-434F-AED0-E27E5ADFB16C}" type="pres">
      <dgm:prSet presAssocID="{EEF18790-DC3A-441E-8321-97B4B118A56D}" presName="invisiNode" presStyleLbl="node1" presStyleIdx="0" presStyleCnt="4"/>
      <dgm:spPr/>
    </dgm:pt>
    <dgm:pt modelId="{F1F81641-C21B-4A19-8592-ABFB23433226}" type="pres">
      <dgm:prSet presAssocID="{EEF18790-DC3A-441E-8321-97B4B118A56D}" presName="imagNode" presStyleLbl="fgImgPlace1" presStyleIdx="0" presStyleCnt="4"/>
      <dgm:spPr>
        <a:blipFill rotWithShape="1">
          <a:blip xmlns:r="http://schemas.openxmlformats.org/officeDocument/2006/relationships" r:embed="rId1">
            <a:biLevel thresh="75000"/>
          </a:blip>
          <a:stretch>
            <a:fillRect/>
          </a:stretch>
        </a:blipFill>
      </dgm:spPr>
      <dgm:t>
        <a:bodyPr/>
        <a:lstStyle/>
        <a:p>
          <a:endParaRPr lang="en-IN"/>
        </a:p>
      </dgm:t>
    </dgm:pt>
    <dgm:pt modelId="{53B55B08-4062-4715-955A-1B99AD06D479}" type="pres">
      <dgm:prSet presAssocID="{64FCA9AC-8CD2-4696-B9D3-93C0AFF92EC2}" presName="sibTrans" presStyleLbl="sibTrans2D1" presStyleIdx="0" presStyleCnt="0"/>
      <dgm:spPr/>
      <dgm:t>
        <a:bodyPr/>
        <a:lstStyle/>
        <a:p>
          <a:endParaRPr lang="en-IN"/>
        </a:p>
      </dgm:t>
    </dgm:pt>
    <dgm:pt modelId="{13104B06-A545-4818-BAA1-F7F17891E801}" type="pres">
      <dgm:prSet presAssocID="{CE70C50A-3451-4F4C-A6FC-12D1A91B3889}" presName="compNode" presStyleCnt="0"/>
      <dgm:spPr/>
    </dgm:pt>
    <dgm:pt modelId="{101F2A19-2996-4E85-B958-F2A06F27D688}" type="pres">
      <dgm:prSet presAssocID="{CE70C50A-3451-4F4C-A6FC-12D1A91B3889}" presName="bkgdShape" presStyleLbl="node1" presStyleIdx="1" presStyleCnt="4"/>
      <dgm:spPr/>
      <dgm:t>
        <a:bodyPr/>
        <a:lstStyle/>
        <a:p>
          <a:endParaRPr lang="en-US"/>
        </a:p>
      </dgm:t>
    </dgm:pt>
    <dgm:pt modelId="{B07E7D64-696B-46BF-9D3B-8DDE0A55B9CB}" type="pres">
      <dgm:prSet presAssocID="{CE70C50A-3451-4F4C-A6FC-12D1A91B3889}" presName="nodeTx" presStyleLbl="node1" presStyleIdx="1" presStyleCnt="4">
        <dgm:presLayoutVars>
          <dgm:bulletEnabled val="1"/>
        </dgm:presLayoutVars>
      </dgm:prSet>
      <dgm:spPr/>
      <dgm:t>
        <a:bodyPr/>
        <a:lstStyle/>
        <a:p>
          <a:endParaRPr lang="en-US"/>
        </a:p>
      </dgm:t>
    </dgm:pt>
    <dgm:pt modelId="{7888D244-18C4-4009-9660-8CF887F74F2D}" type="pres">
      <dgm:prSet presAssocID="{CE70C50A-3451-4F4C-A6FC-12D1A91B3889}" presName="invisiNode" presStyleLbl="node1" presStyleIdx="1" presStyleCnt="4"/>
      <dgm:spPr/>
    </dgm:pt>
    <dgm:pt modelId="{21D44D8B-85DD-4C9B-B2FE-44E5A58B5C27}" type="pres">
      <dgm:prSet presAssocID="{CE70C50A-3451-4F4C-A6FC-12D1A91B3889}" presName="imagNode" presStyleLbl="fgImgPlace1" presStyleIdx="1" presStyleCnt="4"/>
      <dgm:spPr>
        <a:blipFill rotWithShape="1">
          <a:blip xmlns:r="http://schemas.openxmlformats.org/officeDocument/2006/relationships" r:embed="rId2">
            <a:biLevel thresh="75000"/>
          </a:blip>
          <a:stretch>
            <a:fillRect/>
          </a:stretch>
        </a:blipFill>
      </dgm:spPr>
    </dgm:pt>
    <dgm:pt modelId="{B4C7101E-01BC-4028-8788-51CBE5059C92}" type="pres">
      <dgm:prSet presAssocID="{BF99B223-8D0A-4E7B-9BA9-21D9FC215367}" presName="sibTrans" presStyleLbl="sibTrans2D1" presStyleIdx="0" presStyleCnt="0"/>
      <dgm:spPr/>
      <dgm:t>
        <a:bodyPr/>
        <a:lstStyle/>
        <a:p>
          <a:endParaRPr lang="en-IN"/>
        </a:p>
      </dgm:t>
    </dgm:pt>
    <dgm:pt modelId="{3D5F74B3-46E6-43FB-BA47-06F2984AFFCD}" type="pres">
      <dgm:prSet presAssocID="{AD955D34-F374-4BF8-9ABA-14304568F692}" presName="compNode" presStyleCnt="0"/>
      <dgm:spPr/>
    </dgm:pt>
    <dgm:pt modelId="{8CBA0DBD-06CB-4B0D-9634-6A4DCB90C7CA}" type="pres">
      <dgm:prSet presAssocID="{AD955D34-F374-4BF8-9ABA-14304568F692}" presName="bkgdShape" presStyleLbl="node1" presStyleIdx="2" presStyleCnt="4"/>
      <dgm:spPr/>
      <dgm:t>
        <a:bodyPr/>
        <a:lstStyle/>
        <a:p>
          <a:endParaRPr lang="en-US"/>
        </a:p>
      </dgm:t>
    </dgm:pt>
    <dgm:pt modelId="{DB495198-7DB7-42BA-96BF-29711B39D189}" type="pres">
      <dgm:prSet presAssocID="{AD955D34-F374-4BF8-9ABA-14304568F692}" presName="nodeTx" presStyleLbl="node1" presStyleIdx="2" presStyleCnt="4">
        <dgm:presLayoutVars>
          <dgm:bulletEnabled val="1"/>
        </dgm:presLayoutVars>
      </dgm:prSet>
      <dgm:spPr/>
      <dgm:t>
        <a:bodyPr/>
        <a:lstStyle/>
        <a:p>
          <a:endParaRPr lang="en-US"/>
        </a:p>
      </dgm:t>
    </dgm:pt>
    <dgm:pt modelId="{54A7395F-263F-4697-A230-AF25CC28608D}" type="pres">
      <dgm:prSet presAssocID="{AD955D34-F374-4BF8-9ABA-14304568F692}" presName="invisiNode" presStyleLbl="node1" presStyleIdx="2" presStyleCnt="4"/>
      <dgm:spPr/>
    </dgm:pt>
    <dgm:pt modelId="{785F4EB8-2E19-4FFE-B55C-B3E07F945879}" type="pres">
      <dgm:prSet presAssocID="{AD955D34-F374-4BF8-9ABA-14304568F692}" presName="imagNode" presStyleLbl="fgImgPlace1" presStyleIdx="2" presStyleCnt="4"/>
      <dgm:spPr>
        <a:blipFill rotWithShape="1">
          <a:blip xmlns:r="http://schemas.openxmlformats.org/officeDocument/2006/relationships" r:embed="rId3"/>
          <a:stretch>
            <a:fillRect/>
          </a:stretch>
        </a:blipFill>
      </dgm:spPr>
    </dgm:pt>
    <dgm:pt modelId="{BDCC3DCE-A114-45D2-94FB-0501515B3ED0}" type="pres">
      <dgm:prSet presAssocID="{591CBDF4-8E8E-4937-95EF-CEC68C2B1458}" presName="sibTrans" presStyleLbl="sibTrans2D1" presStyleIdx="0" presStyleCnt="0"/>
      <dgm:spPr/>
      <dgm:t>
        <a:bodyPr/>
        <a:lstStyle/>
        <a:p>
          <a:endParaRPr lang="en-IN"/>
        </a:p>
      </dgm:t>
    </dgm:pt>
    <dgm:pt modelId="{FD95498A-E917-4735-99FD-658874D7A75C}" type="pres">
      <dgm:prSet presAssocID="{C50F4527-BB07-45C7-B6AF-7197A0255596}" presName="compNode" presStyleCnt="0"/>
      <dgm:spPr/>
    </dgm:pt>
    <dgm:pt modelId="{4FDB205E-092D-4EAE-8F87-D578284F999E}" type="pres">
      <dgm:prSet presAssocID="{C50F4527-BB07-45C7-B6AF-7197A0255596}" presName="bkgdShape" presStyleLbl="node1" presStyleIdx="3" presStyleCnt="4"/>
      <dgm:spPr/>
      <dgm:t>
        <a:bodyPr/>
        <a:lstStyle/>
        <a:p>
          <a:endParaRPr lang="en-IN"/>
        </a:p>
      </dgm:t>
    </dgm:pt>
    <dgm:pt modelId="{77D17B65-F5C6-4082-83BC-067541D9AB49}" type="pres">
      <dgm:prSet presAssocID="{C50F4527-BB07-45C7-B6AF-7197A0255596}" presName="nodeTx" presStyleLbl="node1" presStyleIdx="3" presStyleCnt="4">
        <dgm:presLayoutVars>
          <dgm:bulletEnabled val="1"/>
        </dgm:presLayoutVars>
      </dgm:prSet>
      <dgm:spPr/>
      <dgm:t>
        <a:bodyPr/>
        <a:lstStyle/>
        <a:p>
          <a:endParaRPr lang="en-IN"/>
        </a:p>
      </dgm:t>
    </dgm:pt>
    <dgm:pt modelId="{ADB5B0F3-9639-4686-8A15-9850555FBE70}" type="pres">
      <dgm:prSet presAssocID="{C50F4527-BB07-45C7-B6AF-7197A0255596}" presName="invisiNode" presStyleLbl="node1" presStyleIdx="3" presStyleCnt="4"/>
      <dgm:spPr/>
    </dgm:pt>
    <dgm:pt modelId="{3E7B6E94-20B4-4764-B687-BC596CDA6BCC}" type="pres">
      <dgm:prSet presAssocID="{C50F4527-BB07-45C7-B6AF-7197A0255596}" presName="imagNode" presStyleLbl="fgImgPlace1" presStyleIdx="3" presStyleCnt="4"/>
      <dgm:spPr>
        <a:blipFill rotWithShape="1">
          <a:blip xmlns:r="http://schemas.openxmlformats.org/officeDocument/2006/relationships" r:embed="rId4"/>
          <a:stretch>
            <a:fillRect/>
          </a:stretch>
        </a:blipFill>
      </dgm:spPr>
    </dgm:pt>
  </dgm:ptLst>
  <dgm:cxnLst>
    <dgm:cxn modelId="{B52F889D-8A09-4E52-B531-579DBEFD2E2F}" type="presOf" srcId="{64FCA9AC-8CD2-4696-B9D3-93C0AFF92EC2}" destId="{53B55B08-4062-4715-955A-1B99AD06D479}" srcOrd="0" destOrd="0" presId="urn:microsoft.com/office/officeart/2005/8/layout/hList7"/>
    <dgm:cxn modelId="{ED39ACFC-2605-40FD-85BC-4DB1E993D34A}" type="presOf" srcId="{EEF18790-DC3A-441E-8321-97B4B118A56D}" destId="{CC8E2650-5323-4A3D-A7C1-20A141DBDD99}" srcOrd="0" destOrd="0" presId="urn:microsoft.com/office/officeart/2005/8/layout/hList7"/>
    <dgm:cxn modelId="{8CD2F429-FDBA-4D65-970C-20E6172E1918}" type="presOf" srcId="{CE70C50A-3451-4F4C-A6FC-12D1A91B3889}" destId="{101F2A19-2996-4E85-B958-F2A06F27D688}" srcOrd="0" destOrd="0" presId="urn:microsoft.com/office/officeart/2005/8/layout/hList7"/>
    <dgm:cxn modelId="{EBD95A25-5EB3-4D82-84B7-D1B7DFDFBEC7}" srcId="{A5045434-817D-4845-AE6E-FA63FBF8E99B}" destId="{AD955D34-F374-4BF8-9ABA-14304568F692}" srcOrd="2" destOrd="0" parTransId="{4F9FF5C5-335D-4C00-92DC-38E5D76768AE}" sibTransId="{591CBDF4-8E8E-4937-95EF-CEC68C2B1458}"/>
    <dgm:cxn modelId="{234380F2-1495-434E-AE83-ABE06978BEE0}" srcId="{A5045434-817D-4845-AE6E-FA63FBF8E99B}" destId="{C50F4527-BB07-45C7-B6AF-7197A0255596}" srcOrd="3" destOrd="0" parTransId="{63441E66-073D-4FB4-B3C7-9A4AE8DB9F57}" sibTransId="{2165AD19-73C9-4F54-B36B-F5B3F61E5E9E}"/>
    <dgm:cxn modelId="{06554F63-5456-4E7A-AFA6-3E8503B1FC00}" type="presOf" srcId="{AD955D34-F374-4BF8-9ABA-14304568F692}" destId="{DB495198-7DB7-42BA-96BF-29711B39D189}" srcOrd="1" destOrd="0" presId="urn:microsoft.com/office/officeart/2005/8/layout/hList7"/>
    <dgm:cxn modelId="{13BA03A3-54EF-4B07-AB11-183BBE3F844A}" type="presOf" srcId="{C50F4527-BB07-45C7-B6AF-7197A0255596}" destId="{77D17B65-F5C6-4082-83BC-067541D9AB49}" srcOrd="1" destOrd="0" presId="urn:microsoft.com/office/officeart/2005/8/layout/hList7"/>
    <dgm:cxn modelId="{EA5877E7-F790-4D9B-AB19-1A7F77E83F12}" type="presOf" srcId="{BF99B223-8D0A-4E7B-9BA9-21D9FC215367}" destId="{B4C7101E-01BC-4028-8788-51CBE5059C92}" srcOrd="0" destOrd="0" presId="urn:microsoft.com/office/officeart/2005/8/layout/hList7"/>
    <dgm:cxn modelId="{FB7B0AB7-5074-44BB-A513-EE8C8266F65D}" srcId="{A5045434-817D-4845-AE6E-FA63FBF8E99B}" destId="{EEF18790-DC3A-441E-8321-97B4B118A56D}" srcOrd="0" destOrd="0" parTransId="{E28C6129-CE40-45D3-B150-1760E366AA43}" sibTransId="{64FCA9AC-8CD2-4696-B9D3-93C0AFF92EC2}"/>
    <dgm:cxn modelId="{8D587358-98C6-49F3-B49E-80488657560B}" type="presOf" srcId="{EEF18790-DC3A-441E-8321-97B4B118A56D}" destId="{92270EE1-17FD-4BEA-B7F3-FE9C64FB591C}" srcOrd="1" destOrd="0" presId="urn:microsoft.com/office/officeart/2005/8/layout/hList7"/>
    <dgm:cxn modelId="{0FC2245A-C585-441D-B6C7-5A07D446421A}" type="presOf" srcId="{CE70C50A-3451-4F4C-A6FC-12D1A91B3889}" destId="{B07E7D64-696B-46BF-9D3B-8DDE0A55B9CB}" srcOrd="1" destOrd="0" presId="urn:microsoft.com/office/officeart/2005/8/layout/hList7"/>
    <dgm:cxn modelId="{188F04D8-238C-40B3-AD40-CA70947D0152}" type="presOf" srcId="{AD955D34-F374-4BF8-9ABA-14304568F692}" destId="{8CBA0DBD-06CB-4B0D-9634-6A4DCB90C7CA}" srcOrd="0" destOrd="0" presId="urn:microsoft.com/office/officeart/2005/8/layout/hList7"/>
    <dgm:cxn modelId="{56381EAB-3A8F-4891-9CEF-15C062A7CD08}" type="presOf" srcId="{C50F4527-BB07-45C7-B6AF-7197A0255596}" destId="{4FDB205E-092D-4EAE-8F87-D578284F999E}" srcOrd="0" destOrd="0" presId="urn:microsoft.com/office/officeart/2005/8/layout/hList7"/>
    <dgm:cxn modelId="{1297EFB6-523E-414F-8140-D05130CCEF95}" type="presOf" srcId="{591CBDF4-8E8E-4937-95EF-CEC68C2B1458}" destId="{BDCC3DCE-A114-45D2-94FB-0501515B3ED0}" srcOrd="0" destOrd="0" presId="urn:microsoft.com/office/officeart/2005/8/layout/hList7"/>
    <dgm:cxn modelId="{5C92186C-9B17-49B2-8745-731A32D9D61E}" srcId="{A5045434-817D-4845-AE6E-FA63FBF8E99B}" destId="{CE70C50A-3451-4F4C-A6FC-12D1A91B3889}" srcOrd="1" destOrd="0" parTransId="{C70DA859-3852-42AD-9AC5-D51CD34B26B8}" sibTransId="{BF99B223-8D0A-4E7B-9BA9-21D9FC215367}"/>
    <dgm:cxn modelId="{231CE5BF-142A-4CE3-9EAE-33A3CA200365}" type="presOf" srcId="{A5045434-817D-4845-AE6E-FA63FBF8E99B}" destId="{A81A277C-33B9-4864-87E4-2501874BC91F}" srcOrd="0" destOrd="0" presId="urn:microsoft.com/office/officeart/2005/8/layout/hList7"/>
    <dgm:cxn modelId="{10041610-815E-408F-821B-C0EA4BFAB629}" type="presParOf" srcId="{A81A277C-33B9-4864-87E4-2501874BC91F}" destId="{99DF2F60-D6F1-4AF9-8A98-1C4D96BCD1E6}" srcOrd="0" destOrd="0" presId="urn:microsoft.com/office/officeart/2005/8/layout/hList7"/>
    <dgm:cxn modelId="{ED07796D-F110-4FBA-9F56-149C85DAF03E}" type="presParOf" srcId="{A81A277C-33B9-4864-87E4-2501874BC91F}" destId="{462BD47A-9E96-420F-9EFE-94EB6FD8A9DA}" srcOrd="1" destOrd="0" presId="urn:microsoft.com/office/officeart/2005/8/layout/hList7"/>
    <dgm:cxn modelId="{83F8CEAE-2691-47DD-9CF3-2A9EC9E18905}" type="presParOf" srcId="{462BD47A-9E96-420F-9EFE-94EB6FD8A9DA}" destId="{159371CD-94F8-485A-BBF0-D3B4C053A09E}" srcOrd="0" destOrd="0" presId="urn:microsoft.com/office/officeart/2005/8/layout/hList7"/>
    <dgm:cxn modelId="{763D3DEB-C2C6-42D9-9D2C-0F145659AFF9}" type="presParOf" srcId="{159371CD-94F8-485A-BBF0-D3B4C053A09E}" destId="{CC8E2650-5323-4A3D-A7C1-20A141DBDD99}" srcOrd="0" destOrd="0" presId="urn:microsoft.com/office/officeart/2005/8/layout/hList7"/>
    <dgm:cxn modelId="{66315B4C-AE56-47EE-8F94-53400AA7DFEA}" type="presParOf" srcId="{159371CD-94F8-485A-BBF0-D3B4C053A09E}" destId="{92270EE1-17FD-4BEA-B7F3-FE9C64FB591C}" srcOrd="1" destOrd="0" presId="urn:microsoft.com/office/officeart/2005/8/layout/hList7"/>
    <dgm:cxn modelId="{F51E7C24-9050-4F10-9129-521893D0542A}" type="presParOf" srcId="{159371CD-94F8-485A-BBF0-D3B4C053A09E}" destId="{73DADBAA-D138-434F-AED0-E27E5ADFB16C}" srcOrd="2" destOrd="0" presId="urn:microsoft.com/office/officeart/2005/8/layout/hList7"/>
    <dgm:cxn modelId="{B478D006-DB69-44FD-B732-986762B51122}" type="presParOf" srcId="{159371CD-94F8-485A-BBF0-D3B4C053A09E}" destId="{F1F81641-C21B-4A19-8592-ABFB23433226}" srcOrd="3" destOrd="0" presId="urn:microsoft.com/office/officeart/2005/8/layout/hList7"/>
    <dgm:cxn modelId="{B3FFF87A-6280-4C72-B179-C47A3279A9B2}" type="presParOf" srcId="{462BD47A-9E96-420F-9EFE-94EB6FD8A9DA}" destId="{53B55B08-4062-4715-955A-1B99AD06D479}" srcOrd="1" destOrd="0" presId="urn:microsoft.com/office/officeart/2005/8/layout/hList7"/>
    <dgm:cxn modelId="{3EB659FF-F14F-46FF-A70A-54FA2BF98A51}" type="presParOf" srcId="{462BD47A-9E96-420F-9EFE-94EB6FD8A9DA}" destId="{13104B06-A545-4818-BAA1-F7F17891E801}" srcOrd="2" destOrd="0" presId="urn:microsoft.com/office/officeart/2005/8/layout/hList7"/>
    <dgm:cxn modelId="{4B486AFB-D414-491E-B604-0B331070B8B9}" type="presParOf" srcId="{13104B06-A545-4818-BAA1-F7F17891E801}" destId="{101F2A19-2996-4E85-B958-F2A06F27D688}" srcOrd="0" destOrd="0" presId="urn:microsoft.com/office/officeart/2005/8/layout/hList7"/>
    <dgm:cxn modelId="{A52EFD13-D6FE-494B-97D5-6AB5F614E36D}" type="presParOf" srcId="{13104B06-A545-4818-BAA1-F7F17891E801}" destId="{B07E7D64-696B-46BF-9D3B-8DDE0A55B9CB}" srcOrd="1" destOrd="0" presId="urn:microsoft.com/office/officeart/2005/8/layout/hList7"/>
    <dgm:cxn modelId="{42BB3FDA-A3BB-4F12-89DA-723FCE66DBC1}" type="presParOf" srcId="{13104B06-A545-4818-BAA1-F7F17891E801}" destId="{7888D244-18C4-4009-9660-8CF887F74F2D}" srcOrd="2" destOrd="0" presId="urn:microsoft.com/office/officeart/2005/8/layout/hList7"/>
    <dgm:cxn modelId="{61821EE5-0201-4E34-86DA-BB241363FA3D}" type="presParOf" srcId="{13104B06-A545-4818-BAA1-F7F17891E801}" destId="{21D44D8B-85DD-4C9B-B2FE-44E5A58B5C27}" srcOrd="3" destOrd="0" presId="urn:microsoft.com/office/officeart/2005/8/layout/hList7"/>
    <dgm:cxn modelId="{78169F68-03D1-4176-963D-A5CD6B1C8649}" type="presParOf" srcId="{462BD47A-9E96-420F-9EFE-94EB6FD8A9DA}" destId="{B4C7101E-01BC-4028-8788-51CBE5059C92}" srcOrd="3" destOrd="0" presId="urn:microsoft.com/office/officeart/2005/8/layout/hList7"/>
    <dgm:cxn modelId="{FB28A18D-BBD0-4F6C-B6FE-484FF97B7F58}" type="presParOf" srcId="{462BD47A-9E96-420F-9EFE-94EB6FD8A9DA}" destId="{3D5F74B3-46E6-43FB-BA47-06F2984AFFCD}" srcOrd="4" destOrd="0" presId="urn:microsoft.com/office/officeart/2005/8/layout/hList7"/>
    <dgm:cxn modelId="{60833D19-9490-472A-B9C4-B9DCD2DE3EB4}" type="presParOf" srcId="{3D5F74B3-46E6-43FB-BA47-06F2984AFFCD}" destId="{8CBA0DBD-06CB-4B0D-9634-6A4DCB90C7CA}" srcOrd="0" destOrd="0" presId="urn:microsoft.com/office/officeart/2005/8/layout/hList7"/>
    <dgm:cxn modelId="{19B2AEC2-D45E-4B3E-9553-B878514B8391}" type="presParOf" srcId="{3D5F74B3-46E6-43FB-BA47-06F2984AFFCD}" destId="{DB495198-7DB7-42BA-96BF-29711B39D189}" srcOrd="1" destOrd="0" presId="urn:microsoft.com/office/officeart/2005/8/layout/hList7"/>
    <dgm:cxn modelId="{0ACC358D-F4A4-4B17-84B0-612BB258847F}" type="presParOf" srcId="{3D5F74B3-46E6-43FB-BA47-06F2984AFFCD}" destId="{54A7395F-263F-4697-A230-AF25CC28608D}" srcOrd="2" destOrd="0" presId="urn:microsoft.com/office/officeart/2005/8/layout/hList7"/>
    <dgm:cxn modelId="{0FBB87C5-FA98-4FE3-ACD1-35EDE2223E5C}" type="presParOf" srcId="{3D5F74B3-46E6-43FB-BA47-06F2984AFFCD}" destId="{785F4EB8-2E19-4FFE-B55C-B3E07F945879}" srcOrd="3" destOrd="0" presId="urn:microsoft.com/office/officeart/2005/8/layout/hList7"/>
    <dgm:cxn modelId="{CB02C2CE-4292-42D2-A028-0E2DB3F4399C}" type="presParOf" srcId="{462BD47A-9E96-420F-9EFE-94EB6FD8A9DA}" destId="{BDCC3DCE-A114-45D2-94FB-0501515B3ED0}" srcOrd="5" destOrd="0" presId="urn:microsoft.com/office/officeart/2005/8/layout/hList7"/>
    <dgm:cxn modelId="{851A70C8-9B0C-4FD4-AE21-238C3EA52E8C}" type="presParOf" srcId="{462BD47A-9E96-420F-9EFE-94EB6FD8A9DA}" destId="{FD95498A-E917-4735-99FD-658874D7A75C}" srcOrd="6" destOrd="0" presId="urn:microsoft.com/office/officeart/2005/8/layout/hList7"/>
    <dgm:cxn modelId="{46553AEC-0DB4-4444-8734-EDCC5834476C}" type="presParOf" srcId="{FD95498A-E917-4735-99FD-658874D7A75C}" destId="{4FDB205E-092D-4EAE-8F87-D578284F999E}" srcOrd="0" destOrd="0" presId="urn:microsoft.com/office/officeart/2005/8/layout/hList7"/>
    <dgm:cxn modelId="{9E1FCE32-1A55-4BCD-9449-E6166A7D49E9}" type="presParOf" srcId="{FD95498A-E917-4735-99FD-658874D7A75C}" destId="{77D17B65-F5C6-4082-83BC-067541D9AB49}" srcOrd="1" destOrd="0" presId="urn:microsoft.com/office/officeart/2005/8/layout/hList7"/>
    <dgm:cxn modelId="{E3D6AA6F-971C-497F-81FF-5E65B41093A0}" type="presParOf" srcId="{FD95498A-E917-4735-99FD-658874D7A75C}" destId="{ADB5B0F3-9639-4686-8A15-9850555FBE70}" srcOrd="2" destOrd="0" presId="urn:microsoft.com/office/officeart/2005/8/layout/hList7"/>
    <dgm:cxn modelId="{F719002D-6F82-4D90-A1DC-E3C2DBAEEA9C}" type="presParOf" srcId="{FD95498A-E917-4735-99FD-658874D7A75C}" destId="{3E7B6E94-20B4-4764-B687-BC596CDA6BC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E84C6C-FBE8-483D-A708-B5DF3D354D73}" type="doc">
      <dgm:prSet loTypeId="urn:microsoft.com/office/officeart/2005/8/layout/pyramid4" loCatId="relationship" qsTypeId="urn:microsoft.com/office/officeart/2005/8/quickstyle/3d2" qsCatId="3D" csTypeId="urn:microsoft.com/office/officeart/2005/8/colors/colorful1" csCatId="colorful" phldr="1"/>
      <dgm:spPr/>
      <dgm:t>
        <a:bodyPr/>
        <a:lstStyle/>
        <a:p>
          <a:endParaRPr lang="en-US"/>
        </a:p>
      </dgm:t>
    </dgm:pt>
    <dgm:pt modelId="{463E23BC-CCC7-4359-8920-599A59671AA0}">
      <dgm:prSet phldrT="[Text]" custT="1"/>
      <dgm:spPr/>
      <dgm:t>
        <a:bodyPr/>
        <a:lstStyle/>
        <a:p>
          <a:r>
            <a:rPr lang="en-US" sz="1600" b="1" u="sng" dirty="0" smtClean="0">
              <a:latin typeface="Arial" panose="020B0604020202020204" pitchFamily="34" charset="0"/>
              <a:ea typeface="Malgun Gothic" panose="020B0503020000020004" pitchFamily="34" charset="-127"/>
              <a:cs typeface="Arial" panose="020B0604020202020204" pitchFamily="34" charset="0"/>
            </a:rPr>
            <a:t>Vital</a:t>
          </a:r>
        </a:p>
        <a:p>
          <a:r>
            <a:rPr lang="en-US" sz="1600" b="1" u="none" dirty="0" smtClean="0">
              <a:latin typeface="Arial" panose="020B0604020202020204" pitchFamily="34" charset="0"/>
              <a:ea typeface="Malgun Gothic" panose="020B0503020000020004" pitchFamily="34" charset="-127"/>
              <a:cs typeface="Arial" panose="020B0604020202020204" pitchFamily="34" charset="0"/>
            </a:rPr>
            <a:t>INR 3,00,000</a:t>
          </a:r>
        </a:p>
        <a:p>
          <a:r>
            <a:rPr lang="en-US" sz="1600" b="1" u="none" dirty="0" smtClean="0">
              <a:latin typeface="Arial" panose="020B0604020202020204" pitchFamily="34" charset="0"/>
              <a:ea typeface="Malgun Gothic" panose="020B0503020000020004" pitchFamily="34" charset="-127"/>
              <a:cs typeface="Arial" panose="020B0604020202020204" pitchFamily="34" charset="0"/>
            </a:rPr>
            <a:t>INR 5,00,000</a:t>
          </a:r>
        </a:p>
        <a:p>
          <a:r>
            <a:rPr lang="en-US" sz="1600" b="1" u="none" dirty="0" smtClean="0">
              <a:latin typeface="Arial" panose="020B0604020202020204" pitchFamily="34" charset="0"/>
              <a:ea typeface="Malgun Gothic" panose="020B0503020000020004" pitchFamily="34" charset="-127"/>
              <a:cs typeface="Arial" panose="020B0604020202020204" pitchFamily="34" charset="0"/>
            </a:rPr>
            <a:t>INR 10,00,000</a:t>
          </a:r>
          <a:endParaRPr lang="en-US" sz="1600" b="1" u="none" dirty="0">
            <a:latin typeface="Arial" panose="020B0604020202020204" pitchFamily="34" charset="0"/>
            <a:ea typeface="Malgun Gothic" panose="020B0503020000020004" pitchFamily="34" charset="-127"/>
            <a:cs typeface="Arial" panose="020B0604020202020204" pitchFamily="34" charset="0"/>
          </a:endParaRPr>
        </a:p>
      </dgm:t>
    </dgm:pt>
    <dgm:pt modelId="{53EB4EE2-927D-4005-9EFC-DC1EC717545F}" type="parTrans" cxnId="{FE19564D-ABDF-4D70-A18A-86C67912DD54}">
      <dgm:prSet/>
      <dgm:spPr/>
      <dgm:t>
        <a:bodyPr/>
        <a:lstStyle/>
        <a:p>
          <a:endParaRPr lang="en-US"/>
        </a:p>
      </dgm:t>
    </dgm:pt>
    <dgm:pt modelId="{2742BCEB-E7B7-4E9C-9DB7-B65D67E7F150}" type="sibTrans" cxnId="{FE19564D-ABDF-4D70-A18A-86C67912DD54}">
      <dgm:prSet/>
      <dgm:spPr/>
      <dgm:t>
        <a:bodyPr/>
        <a:lstStyle/>
        <a:p>
          <a:endParaRPr lang="en-US"/>
        </a:p>
      </dgm:t>
    </dgm:pt>
    <dgm:pt modelId="{E9BF7315-E104-40C0-AC23-77515A709AE0}">
      <dgm:prSet phldrT="[Text]" custT="1"/>
      <dgm:spPr/>
      <dgm:t>
        <a:bodyPr/>
        <a:lstStyle/>
        <a:p>
          <a:r>
            <a:rPr lang="en-US" sz="1600" b="1" u="sng" smtClean="0">
              <a:latin typeface="Arial" panose="020B0604020202020204" pitchFamily="34" charset="0"/>
              <a:ea typeface="Malgun Gothic" panose="020B0503020000020004" pitchFamily="34" charset="-127"/>
              <a:cs typeface="Arial" panose="020B0604020202020204" pitchFamily="34" charset="0"/>
            </a:rPr>
            <a:t>Premiere</a:t>
          </a:r>
        </a:p>
        <a:p>
          <a:r>
            <a:rPr lang="en-US" sz="1600" b="1" u="none" smtClean="0">
              <a:latin typeface="Arial" panose="020B0604020202020204" pitchFamily="34" charset="0"/>
              <a:ea typeface="Malgun Gothic" panose="020B0503020000020004" pitchFamily="34" charset="-127"/>
              <a:cs typeface="Arial" panose="020B0604020202020204" pitchFamily="34" charset="0"/>
            </a:rPr>
            <a:t>INR 50,00,000</a:t>
          </a:r>
        </a:p>
        <a:p>
          <a:r>
            <a:rPr lang="en-US" sz="1600" b="1" u="none" smtClean="0">
              <a:latin typeface="Arial" panose="020B0604020202020204" pitchFamily="34" charset="0"/>
              <a:ea typeface="Malgun Gothic" panose="020B0503020000020004" pitchFamily="34" charset="-127"/>
              <a:cs typeface="Arial" panose="020B0604020202020204" pitchFamily="34" charset="0"/>
            </a:rPr>
            <a:t>INR1,00,00,000</a:t>
          </a:r>
          <a:endParaRPr lang="en-US" sz="1600" b="1" u="none" dirty="0">
            <a:latin typeface="Arial" panose="020B0604020202020204" pitchFamily="34" charset="0"/>
            <a:ea typeface="Malgun Gothic" panose="020B0503020000020004" pitchFamily="34" charset="-127"/>
            <a:cs typeface="Arial" panose="020B0604020202020204" pitchFamily="34" charset="0"/>
          </a:endParaRPr>
        </a:p>
      </dgm:t>
    </dgm:pt>
    <dgm:pt modelId="{D0BB618D-8312-4587-81D1-96B21EF94047}" type="parTrans" cxnId="{533E6628-DE99-40A2-81E8-EB670878779A}">
      <dgm:prSet/>
      <dgm:spPr/>
      <dgm:t>
        <a:bodyPr/>
        <a:lstStyle/>
        <a:p>
          <a:endParaRPr lang="en-US"/>
        </a:p>
      </dgm:t>
    </dgm:pt>
    <dgm:pt modelId="{E79415FA-63A8-4D5A-A70A-C1817C13066A}" type="sibTrans" cxnId="{533E6628-DE99-40A2-81E8-EB670878779A}">
      <dgm:prSet/>
      <dgm:spPr/>
      <dgm:t>
        <a:bodyPr/>
        <a:lstStyle/>
        <a:p>
          <a:endParaRPr lang="en-US"/>
        </a:p>
      </dgm:t>
    </dgm:pt>
    <dgm:pt modelId="{9DBA451A-9B94-4AAD-B217-6058A793D415}">
      <dgm:prSet phldrT="[Text]" custT="1"/>
      <dgm:spPr/>
      <dgm:t>
        <a:bodyPr/>
        <a:lstStyle/>
        <a:p>
          <a:endParaRPr lang="en-US" sz="2800" b="1" dirty="0" smtClean="0">
            <a:solidFill>
              <a:schemeClr val="bg1"/>
            </a:solidFill>
            <a:latin typeface="Copperplate Gothic Bold" panose="020E0705020206020404" pitchFamily="34" charset="0"/>
            <a:cs typeface="Microsoft Sans Serif" pitchFamily="34" charset="0"/>
          </a:endParaRPr>
        </a:p>
        <a:p>
          <a:r>
            <a:rPr lang="en-US" sz="2800" b="0" dirty="0" smtClean="0">
              <a:solidFill>
                <a:schemeClr val="bg1"/>
              </a:solidFill>
              <a:latin typeface="Copperplate Gothic Bold" panose="020E0705020206020404" pitchFamily="34" charset="0"/>
              <a:cs typeface="Microsoft Sans Serif" pitchFamily="34" charset="0"/>
            </a:rPr>
            <a:t>3 Plans</a:t>
          </a:r>
          <a:endParaRPr lang="en-US" sz="2800" b="0" dirty="0">
            <a:solidFill>
              <a:schemeClr val="bg1"/>
            </a:solidFill>
            <a:latin typeface="Copperplate Gothic Bold" panose="020E0705020206020404" pitchFamily="34" charset="0"/>
            <a:cs typeface="Microsoft Sans Serif" pitchFamily="34" charset="0"/>
          </a:endParaRPr>
        </a:p>
      </dgm:t>
    </dgm:pt>
    <dgm:pt modelId="{2DAD6F23-8376-4CD2-84DD-3F3191C2C1A6}" type="parTrans" cxnId="{5294F6AE-C281-4A11-BA3A-986A047F5FD4}">
      <dgm:prSet/>
      <dgm:spPr/>
      <dgm:t>
        <a:bodyPr/>
        <a:lstStyle/>
        <a:p>
          <a:endParaRPr lang="en-US"/>
        </a:p>
      </dgm:t>
    </dgm:pt>
    <dgm:pt modelId="{45AC2E1E-7B4E-4D3B-A3AD-6922D79F10E3}" type="sibTrans" cxnId="{5294F6AE-C281-4A11-BA3A-986A047F5FD4}">
      <dgm:prSet/>
      <dgm:spPr/>
      <dgm:t>
        <a:bodyPr/>
        <a:lstStyle/>
        <a:p>
          <a:endParaRPr lang="en-US"/>
        </a:p>
      </dgm:t>
    </dgm:pt>
    <dgm:pt modelId="{4F8D4EBC-ABDE-438B-917C-E2157B29B296}">
      <dgm:prSet custT="1"/>
      <dgm:spPr/>
      <dgm:t>
        <a:bodyPr/>
        <a:lstStyle/>
        <a:p>
          <a:r>
            <a:rPr lang="en-US" sz="1600" b="1" u="sng" smtClean="0">
              <a:latin typeface="Arial" panose="020B0604020202020204" pitchFamily="34" charset="0"/>
              <a:ea typeface="Malgun Gothic" panose="020B0503020000020004" pitchFamily="34" charset="-127"/>
              <a:cs typeface="Arial" panose="020B0604020202020204" pitchFamily="34" charset="0"/>
            </a:rPr>
            <a:t>Superior</a:t>
          </a:r>
        </a:p>
        <a:p>
          <a:r>
            <a:rPr lang="en-US" sz="1600" b="1" u="none" smtClean="0">
              <a:latin typeface="Arial" panose="020B0604020202020204" pitchFamily="34" charset="0"/>
              <a:ea typeface="Malgun Gothic" panose="020B0503020000020004" pitchFamily="34" charset="-127"/>
              <a:cs typeface="Arial" panose="020B0604020202020204" pitchFamily="34" charset="0"/>
            </a:rPr>
            <a:t>INR 15,00,000 INR 20,00,000 INR 25,00,000</a:t>
          </a:r>
          <a:endParaRPr lang="en-US" sz="1600" b="1" u="none" dirty="0">
            <a:latin typeface="Arial" panose="020B0604020202020204" pitchFamily="34" charset="0"/>
            <a:ea typeface="Malgun Gothic" panose="020B0503020000020004" pitchFamily="34" charset="-127"/>
            <a:cs typeface="Arial" panose="020B0604020202020204" pitchFamily="34" charset="0"/>
          </a:endParaRPr>
        </a:p>
      </dgm:t>
    </dgm:pt>
    <dgm:pt modelId="{C7503911-EA4B-4536-8A87-01C077E2E89E}" type="parTrans" cxnId="{B5A21A08-C075-4534-ADEF-3B8F90EADCCA}">
      <dgm:prSet/>
      <dgm:spPr/>
      <dgm:t>
        <a:bodyPr/>
        <a:lstStyle/>
        <a:p>
          <a:endParaRPr lang="en-US"/>
        </a:p>
      </dgm:t>
    </dgm:pt>
    <dgm:pt modelId="{401E2ACF-1A12-4294-8B42-9AA73585BD64}" type="sibTrans" cxnId="{B5A21A08-C075-4534-ADEF-3B8F90EADCCA}">
      <dgm:prSet/>
      <dgm:spPr/>
      <dgm:t>
        <a:bodyPr/>
        <a:lstStyle/>
        <a:p>
          <a:endParaRPr lang="en-US"/>
        </a:p>
      </dgm:t>
    </dgm:pt>
    <dgm:pt modelId="{CCCBFA4D-67AD-415A-B30B-FF9BEAAB7D4E}" type="pres">
      <dgm:prSet presAssocID="{77E84C6C-FBE8-483D-A708-B5DF3D354D73}" presName="compositeShape" presStyleCnt="0">
        <dgm:presLayoutVars>
          <dgm:chMax val="9"/>
          <dgm:dir/>
          <dgm:resizeHandles val="exact"/>
        </dgm:presLayoutVars>
      </dgm:prSet>
      <dgm:spPr/>
      <dgm:t>
        <a:bodyPr/>
        <a:lstStyle/>
        <a:p>
          <a:endParaRPr lang="en-US"/>
        </a:p>
      </dgm:t>
    </dgm:pt>
    <dgm:pt modelId="{98187460-CD27-49C5-A1DF-BC90FA6DE46C}" type="pres">
      <dgm:prSet presAssocID="{77E84C6C-FBE8-483D-A708-B5DF3D354D73}" presName="triangle1" presStyleLbl="node1" presStyleIdx="0" presStyleCnt="4" custScaleX="107099">
        <dgm:presLayoutVars>
          <dgm:bulletEnabled val="1"/>
        </dgm:presLayoutVars>
      </dgm:prSet>
      <dgm:spPr/>
      <dgm:t>
        <a:bodyPr/>
        <a:lstStyle/>
        <a:p>
          <a:endParaRPr lang="en-US"/>
        </a:p>
      </dgm:t>
    </dgm:pt>
    <dgm:pt modelId="{85F01C8B-33B3-4498-8ECD-0B2428638E84}" type="pres">
      <dgm:prSet presAssocID="{77E84C6C-FBE8-483D-A708-B5DF3D354D73}" presName="triangle2" presStyleLbl="node1" presStyleIdx="1" presStyleCnt="4" custScaleX="121151" custLinFactNeighborX="-4464">
        <dgm:presLayoutVars>
          <dgm:bulletEnabled val="1"/>
        </dgm:presLayoutVars>
      </dgm:prSet>
      <dgm:spPr/>
      <dgm:t>
        <a:bodyPr/>
        <a:lstStyle/>
        <a:p>
          <a:endParaRPr lang="en-US"/>
        </a:p>
      </dgm:t>
    </dgm:pt>
    <dgm:pt modelId="{77528798-A065-4109-BCFF-EECABB2B81DA}" type="pres">
      <dgm:prSet presAssocID="{77E84C6C-FBE8-483D-A708-B5DF3D354D73}" presName="triangle3" presStyleLbl="node1" presStyleIdx="2" presStyleCnt="4" custScaleX="110077" custLinFactNeighborX="496">
        <dgm:presLayoutVars>
          <dgm:bulletEnabled val="1"/>
        </dgm:presLayoutVars>
      </dgm:prSet>
      <dgm:spPr/>
      <dgm:t>
        <a:bodyPr/>
        <a:lstStyle/>
        <a:p>
          <a:endParaRPr lang="en-US"/>
        </a:p>
      </dgm:t>
    </dgm:pt>
    <dgm:pt modelId="{6831CF3F-ED1E-4E40-9FB6-5ADB22B4F1E0}" type="pres">
      <dgm:prSet presAssocID="{77E84C6C-FBE8-483D-A708-B5DF3D354D73}" presName="triangle4" presStyleLbl="node1" presStyleIdx="3" presStyleCnt="4" custScaleX="109687" custLinFactNeighborX="4464">
        <dgm:presLayoutVars>
          <dgm:bulletEnabled val="1"/>
        </dgm:presLayoutVars>
      </dgm:prSet>
      <dgm:spPr/>
      <dgm:t>
        <a:bodyPr/>
        <a:lstStyle/>
        <a:p>
          <a:endParaRPr lang="en-US"/>
        </a:p>
      </dgm:t>
    </dgm:pt>
  </dgm:ptLst>
  <dgm:cxnLst>
    <dgm:cxn modelId="{E69997E0-BB1F-41CC-9F71-26E4C66DF0C9}" type="presOf" srcId="{9DBA451A-9B94-4AAD-B217-6058A793D415}" destId="{77528798-A065-4109-BCFF-EECABB2B81DA}" srcOrd="0" destOrd="0" presId="urn:microsoft.com/office/officeart/2005/8/layout/pyramid4"/>
    <dgm:cxn modelId="{B5A21A08-C075-4534-ADEF-3B8F90EADCCA}" srcId="{77E84C6C-FBE8-483D-A708-B5DF3D354D73}" destId="{4F8D4EBC-ABDE-438B-917C-E2157B29B296}" srcOrd="3" destOrd="0" parTransId="{C7503911-EA4B-4536-8A87-01C077E2E89E}" sibTransId="{401E2ACF-1A12-4294-8B42-9AA73585BD64}"/>
    <dgm:cxn modelId="{533E6628-DE99-40A2-81E8-EB670878779A}" srcId="{77E84C6C-FBE8-483D-A708-B5DF3D354D73}" destId="{E9BF7315-E104-40C0-AC23-77515A709AE0}" srcOrd="1" destOrd="0" parTransId="{D0BB618D-8312-4587-81D1-96B21EF94047}" sibTransId="{E79415FA-63A8-4D5A-A70A-C1817C13066A}"/>
    <dgm:cxn modelId="{A880A795-729B-40B7-B6B2-18BE6CC93DFA}" type="presOf" srcId="{463E23BC-CCC7-4359-8920-599A59671AA0}" destId="{98187460-CD27-49C5-A1DF-BC90FA6DE46C}" srcOrd="0" destOrd="0" presId="urn:microsoft.com/office/officeart/2005/8/layout/pyramid4"/>
    <dgm:cxn modelId="{FE19564D-ABDF-4D70-A18A-86C67912DD54}" srcId="{77E84C6C-FBE8-483D-A708-B5DF3D354D73}" destId="{463E23BC-CCC7-4359-8920-599A59671AA0}" srcOrd="0" destOrd="0" parTransId="{53EB4EE2-927D-4005-9EFC-DC1EC717545F}" sibTransId="{2742BCEB-E7B7-4E9C-9DB7-B65D67E7F150}"/>
    <dgm:cxn modelId="{DBE75BEB-A569-446D-A11E-6C72E12C543A}" type="presOf" srcId="{77E84C6C-FBE8-483D-A708-B5DF3D354D73}" destId="{CCCBFA4D-67AD-415A-B30B-FF9BEAAB7D4E}" srcOrd="0" destOrd="0" presId="urn:microsoft.com/office/officeart/2005/8/layout/pyramid4"/>
    <dgm:cxn modelId="{5294F6AE-C281-4A11-BA3A-986A047F5FD4}" srcId="{77E84C6C-FBE8-483D-A708-B5DF3D354D73}" destId="{9DBA451A-9B94-4AAD-B217-6058A793D415}" srcOrd="2" destOrd="0" parTransId="{2DAD6F23-8376-4CD2-84DD-3F3191C2C1A6}" sibTransId="{45AC2E1E-7B4E-4D3B-A3AD-6922D79F10E3}"/>
    <dgm:cxn modelId="{9616C013-B104-468D-8502-9281D48E54F9}" type="presOf" srcId="{4F8D4EBC-ABDE-438B-917C-E2157B29B296}" destId="{6831CF3F-ED1E-4E40-9FB6-5ADB22B4F1E0}" srcOrd="0" destOrd="0" presId="urn:microsoft.com/office/officeart/2005/8/layout/pyramid4"/>
    <dgm:cxn modelId="{DCE1FAF3-2282-4578-A785-0DA1BA96C21C}" type="presOf" srcId="{E9BF7315-E104-40C0-AC23-77515A709AE0}" destId="{85F01C8B-33B3-4498-8ECD-0B2428638E84}" srcOrd="0" destOrd="0" presId="urn:microsoft.com/office/officeart/2005/8/layout/pyramid4"/>
    <dgm:cxn modelId="{0FA5AB00-1A82-46EB-874E-CCD71539D212}" type="presParOf" srcId="{CCCBFA4D-67AD-415A-B30B-FF9BEAAB7D4E}" destId="{98187460-CD27-49C5-A1DF-BC90FA6DE46C}" srcOrd="0" destOrd="0" presId="urn:microsoft.com/office/officeart/2005/8/layout/pyramid4"/>
    <dgm:cxn modelId="{DD051488-0D6B-47EA-9C6D-E90B8EBC1C38}" type="presParOf" srcId="{CCCBFA4D-67AD-415A-B30B-FF9BEAAB7D4E}" destId="{85F01C8B-33B3-4498-8ECD-0B2428638E84}" srcOrd="1" destOrd="0" presId="urn:microsoft.com/office/officeart/2005/8/layout/pyramid4"/>
    <dgm:cxn modelId="{70D1FF22-1648-4006-ACE8-9627B35C61BD}" type="presParOf" srcId="{CCCBFA4D-67AD-415A-B30B-FF9BEAAB7D4E}" destId="{77528798-A065-4109-BCFF-EECABB2B81DA}" srcOrd="2" destOrd="0" presId="urn:microsoft.com/office/officeart/2005/8/layout/pyramid4"/>
    <dgm:cxn modelId="{E717970A-B6F1-464C-B4F0-20CBE9C6DC62}" type="presParOf" srcId="{CCCBFA4D-67AD-415A-B30B-FF9BEAAB7D4E}" destId="{6831CF3F-ED1E-4E40-9FB6-5ADB22B4F1E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B57695-F07B-4A58-B1FB-2779A91ACA87}" type="doc">
      <dgm:prSet loTypeId="urn:microsoft.com/office/officeart/2005/8/layout/hierarchy2" loCatId="hierarchy" qsTypeId="urn:microsoft.com/office/officeart/2005/8/quickstyle/3d2" qsCatId="3D" csTypeId="urn:microsoft.com/office/officeart/2005/8/colors/colorful4" csCatId="colorful" phldr="1"/>
      <dgm:spPr/>
      <dgm:t>
        <a:bodyPr/>
        <a:lstStyle/>
        <a:p>
          <a:endParaRPr lang="en-US"/>
        </a:p>
      </dgm:t>
    </dgm:pt>
    <dgm:pt modelId="{9FFC060E-F440-452A-82E7-C7A43989F58B}">
      <dgm:prSet phldrT="[Text]" custT="1"/>
      <dgm:spPr/>
      <dgm:t>
        <a:bodyPr/>
        <a:lstStyle/>
        <a:p>
          <a:r>
            <a:rPr lang="en-US" sz="2200" b="1" smtClean="0"/>
            <a:t>Policy Terms</a:t>
          </a:r>
          <a:endParaRPr lang="en-US" sz="2200" b="1" dirty="0"/>
        </a:p>
      </dgm:t>
    </dgm:pt>
    <dgm:pt modelId="{91D9C7BC-C903-46B3-BAAE-0224C1BBA2E8}" type="parTrans" cxnId="{B51E7B35-2A54-4E60-8E35-8AF006656264}">
      <dgm:prSet/>
      <dgm:spPr/>
      <dgm:t>
        <a:bodyPr/>
        <a:lstStyle/>
        <a:p>
          <a:endParaRPr lang="en-US" sz="2200"/>
        </a:p>
      </dgm:t>
    </dgm:pt>
    <dgm:pt modelId="{B7FDB831-4959-463F-B28C-4EBBAB50DF2D}" type="sibTrans" cxnId="{B51E7B35-2A54-4E60-8E35-8AF006656264}">
      <dgm:prSet/>
      <dgm:spPr/>
      <dgm:t>
        <a:bodyPr/>
        <a:lstStyle/>
        <a:p>
          <a:endParaRPr lang="en-US" sz="2200"/>
        </a:p>
      </dgm:t>
    </dgm:pt>
    <dgm:pt modelId="{42541297-A610-4D2F-93F3-A4A016B6995D}">
      <dgm:prSet phldrT="[Text]" custT="1"/>
      <dgm:spPr/>
      <dgm:t>
        <a:bodyPr/>
        <a:lstStyle/>
        <a:p>
          <a:r>
            <a:rPr lang="en-US" sz="2200" dirty="0" smtClean="0"/>
            <a:t>Annual</a:t>
          </a:r>
          <a:endParaRPr lang="en-US" sz="2200" dirty="0"/>
        </a:p>
      </dgm:t>
    </dgm:pt>
    <dgm:pt modelId="{2CCC1A3E-DDD0-499B-A770-187C7C66D78B}" type="parTrans" cxnId="{EDF542AF-7DF9-4415-8FD9-B32D557A495F}">
      <dgm:prSet custT="1"/>
      <dgm:spPr/>
      <dgm:t>
        <a:bodyPr/>
        <a:lstStyle/>
        <a:p>
          <a:endParaRPr lang="en-US" sz="2200"/>
        </a:p>
      </dgm:t>
    </dgm:pt>
    <dgm:pt modelId="{116B94F3-C01B-4302-AB8A-5806141E0AB7}" type="sibTrans" cxnId="{EDF542AF-7DF9-4415-8FD9-B32D557A495F}">
      <dgm:prSet/>
      <dgm:spPr/>
      <dgm:t>
        <a:bodyPr/>
        <a:lstStyle/>
        <a:p>
          <a:endParaRPr lang="en-US" sz="2200"/>
        </a:p>
      </dgm:t>
    </dgm:pt>
    <dgm:pt modelId="{ED71A454-8DE3-43DF-B6D3-8FD73A047E6C}">
      <dgm:prSet phldrT="[Text]" custT="1"/>
      <dgm:spPr/>
      <dgm:t>
        <a:bodyPr/>
        <a:lstStyle/>
        <a:p>
          <a:r>
            <a:rPr lang="en-US" sz="2200" smtClean="0"/>
            <a:t>3 Years</a:t>
          </a:r>
          <a:endParaRPr lang="en-US" sz="2200" dirty="0"/>
        </a:p>
      </dgm:t>
    </dgm:pt>
    <dgm:pt modelId="{AE68475A-5E5A-4FF4-8B81-D5DCF834C9A1}" type="parTrans" cxnId="{1484E3BC-71F2-455E-8C51-208073F32842}">
      <dgm:prSet custT="1"/>
      <dgm:spPr/>
      <dgm:t>
        <a:bodyPr/>
        <a:lstStyle/>
        <a:p>
          <a:endParaRPr lang="en-US" sz="2200"/>
        </a:p>
      </dgm:t>
    </dgm:pt>
    <dgm:pt modelId="{64B59CB6-7A0F-4A29-99A0-306E44C7987A}" type="sibTrans" cxnId="{1484E3BC-71F2-455E-8C51-208073F32842}">
      <dgm:prSet/>
      <dgm:spPr/>
      <dgm:t>
        <a:bodyPr/>
        <a:lstStyle/>
        <a:p>
          <a:endParaRPr lang="en-US" sz="2200"/>
        </a:p>
      </dgm:t>
    </dgm:pt>
    <dgm:pt modelId="{4FFE1F60-F8C9-489E-8FF4-BAE8F9C2F4EC}">
      <dgm:prSet phldrT="[Text]" custT="1"/>
      <dgm:spPr/>
      <dgm:t>
        <a:bodyPr/>
        <a:lstStyle/>
        <a:p>
          <a:r>
            <a:rPr lang="en-US" sz="2200" smtClean="0"/>
            <a:t>2 Years</a:t>
          </a:r>
          <a:endParaRPr lang="en-US" sz="2200" dirty="0"/>
        </a:p>
      </dgm:t>
    </dgm:pt>
    <dgm:pt modelId="{7031EE6D-EFE9-41C7-A683-CD32D69B8F84}" type="parTrans" cxnId="{E481E484-0B28-49FE-A87F-970E282B3342}">
      <dgm:prSet custT="1"/>
      <dgm:spPr/>
      <dgm:t>
        <a:bodyPr/>
        <a:lstStyle/>
        <a:p>
          <a:endParaRPr lang="en-US" sz="2200"/>
        </a:p>
      </dgm:t>
    </dgm:pt>
    <dgm:pt modelId="{3483B974-6356-4926-9409-4EB009D69D9E}" type="sibTrans" cxnId="{E481E484-0B28-49FE-A87F-970E282B3342}">
      <dgm:prSet/>
      <dgm:spPr/>
      <dgm:t>
        <a:bodyPr/>
        <a:lstStyle/>
        <a:p>
          <a:endParaRPr lang="en-US" sz="2200"/>
        </a:p>
      </dgm:t>
    </dgm:pt>
    <dgm:pt modelId="{1B2B45F5-C989-48A0-BF3E-4E680FBCBEB4}" type="pres">
      <dgm:prSet presAssocID="{0DB57695-F07B-4A58-B1FB-2779A91ACA87}" presName="diagram" presStyleCnt="0">
        <dgm:presLayoutVars>
          <dgm:chPref val="1"/>
          <dgm:dir/>
          <dgm:animOne val="branch"/>
          <dgm:animLvl val="lvl"/>
          <dgm:resizeHandles val="exact"/>
        </dgm:presLayoutVars>
      </dgm:prSet>
      <dgm:spPr/>
      <dgm:t>
        <a:bodyPr/>
        <a:lstStyle/>
        <a:p>
          <a:endParaRPr lang="en-US"/>
        </a:p>
      </dgm:t>
    </dgm:pt>
    <dgm:pt modelId="{AC81E8AC-8E90-44D1-BB99-992FFDF28F91}" type="pres">
      <dgm:prSet presAssocID="{9FFC060E-F440-452A-82E7-C7A43989F58B}" presName="root1" presStyleCnt="0"/>
      <dgm:spPr/>
      <dgm:t>
        <a:bodyPr/>
        <a:lstStyle/>
        <a:p>
          <a:endParaRPr lang="en-US"/>
        </a:p>
      </dgm:t>
    </dgm:pt>
    <dgm:pt modelId="{1A0D2950-96FF-4349-9BCC-F2CE3152D2F3}" type="pres">
      <dgm:prSet presAssocID="{9FFC060E-F440-452A-82E7-C7A43989F58B}" presName="LevelOneTextNode" presStyleLbl="node0" presStyleIdx="0" presStyleCnt="1">
        <dgm:presLayoutVars>
          <dgm:chPref val="3"/>
        </dgm:presLayoutVars>
      </dgm:prSet>
      <dgm:spPr/>
      <dgm:t>
        <a:bodyPr/>
        <a:lstStyle/>
        <a:p>
          <a:endParaRPr lang="en-US"/>
        </a:p>
      </dgm:t>
    </dgm:pt>
    <dgm:pt modelId="{62E36D68-04F9-4CF6-8751-23BF7A77291B}" type="pres">
      <dgm:prSet presAssocID="{9FFC060E-F440-452A-82E7-C7A43989F58B}" presName="level2hierChild" presStyleCnt="0"/>
      <dgm:spPr/>
      <dgm:t>
        <a:bodyPr/>
        <a:lstStyle/>
        <a:p>
          <a:endParaRPr lang="en-US"/>
        </a:p>
      </dgm:t>
    </dgm:pt>
    <dgm:pt modelId="{8D5BB2BB-F12D-49DE-AB90-8C94F2B13791}" type="pres">
      <dgm:prSet presAssocID="{2CCC1A3E-DDD0-499B-A770-187C7C66D78B}" presName="conn2-1" presStyleLbl="parChTrans1D2" presStyleIdx="0" presStyleCnt="3"/>
      <dgm:spPr/>
      <dgm:t>
        <a:bodyPr/>
        <a:lstStyle/>
        <a:p>
          <a:endParaRPr lang="en-US"/>
        </a:p>
      </dgm:t>
    </dgm:pt>
    <dgm:pt modelId="{8A583352-18C3-4046-A377-DD1F7B2028CF}" type="pres">
      <dgm:prSet presAssocID="{2CCC1A3E-DDD0-499B-A770-187C7C66D78B}" presName="connTx" presStyleLbl="parChTrans1D2" presStyleIdx="0" presStyleCnt="3"/>
      <dgm:spPr/>
      <dgm:t>
        <a:bodyPr/>
        <a:lstStyle/>
        <a:p>
          <a:endParaRPr lang="en-US"/>
        </a:p>
      </dgm:t>
    </dgm:pt>
    <dgm:pt modelId="{FDA94ACA-66ED-4874-B63A-B3019B119017}" type="pres">
      <dgm:prSet presAssocID="{42541297-A610-4D2F-93F3-A4A016B6995D}" presName="root2" presStyleCnt="0"/>
      <dgm:spPr/>
      <dgm:t>
        <a:bodyPr/>
        <a:lstStyle/>
        <a:p>
          <a:endParaRPr lang="en-US"/>
        </a:p>
      </dgm:t>
    </dgm:pt>
    <dgm:pt modelId="{0265003E-E999-4066-99A7-A8072C76F90F}" type="pres">
      <dgm:prSet presAssocID="{42541297-A610-4D2F-93F3-A4A016B6995D}" presName="LevelTwoTextNode" presStyleLbl="node2" presStyleIdx="0" presStyleCnt="3">
        <dgm:presLayoutVars>
          <dgm:chPref val="3"/>
        </dgm:presLayoutVars>
      </dgm:prSet>
      <dgm:spPr/>
      <dgm:t>
        <a:bodyPr/>
        <a:lstStyle/>
        <a:p>
          <a:endParaRPr lang="en-US"/>
        </a:p>
      </dgm:t>
    </dgm:pt>
    <dgm:pt modelId="{3A8376E0-A0CB-4DEF-9BE2-7B67B7A0E62C}" type="pres">
      <dgm:prSet presAssocID="{42541297-A610-4D2F-93F3-A4A016B6995D}" presName="level3hierChild" presStyleCnt="0"/>
      <dgm:spPr/>
      <dgm:t>
        <a:bodyPr/>
        <a:lstStyle/>
        <a:p>
          <a:endParaRPr lang="en-US"/>
        </a:p>
      </dgm:t>
    </dgm:pt>
    <dgm:pt modelId="{C33EE380-26B5-4A74-8D0E-6032FA3CF0CF}" type="pres">
      <dgm:prSet presAssocID="{7031EE6D-EFE9-41C7-A683-CD32D69B8F84}" presName="conn2-1" presStyleLbl="parChTrans1D2" presStyleIdx="1" presStyleCnt="3"/>
      <dgm:spPr/>
      <dgm:t>
        <a:bodyPr/>
        <a:lstStyle/>
        <a:p>
          <a:endParaRPr lang="en-US"/>
        </a:p>
      </dgm:t>
    </dgm:pt>
    <dgm:pt modelId="{FDF8FD3E-426D-43ED-8593-2BEAC0061C7B}" type="pres">
      <dgm:prSet presAssocID="{7031EE6D-EFE9-41C7-A683-CD32D69B8F84}" presName="connTx" presStyleLbl="parChTrans1D2" presStyleIdx="1" presStyleCnt="3"/>
      <dgm:spPr/>
      <dgm:t>
        <a:bodyPr/>
        <a:lstStyle/>
        <a:p>
          <a:endParaRPr lang="en-US"/>
        </a:p>
      </dgm:t>
    </dgm:pt>
    <dgm:pt modelId="{54CD6EA3-DC28-40C3-A91B-A9B27B8F8FEB}" type="pres">
      <dgm:prSet presAssocID="{4FFE1F60-F8C9-489E-8FF4-BAE8F9C2F4EC}" presName="root2" presStyleCnt="0"/>
      <dgm:spPr/>
      <dgm:t>
        <a:bodyPr/>
        <a:lstStyle/>
        <a:p>
          <a:endParaRPr lang="en-US"/>
        </a:p>
      </dgm:t>
    </dgm:pt>
    <dgm:pt modelId="{6B82F918-456A-4F53-BD41-530CADB88047}" type="pres">
      <dgm:prSet presAssocID="{4FFE1F60-F8C9-489E-8FF4-BAE8F9C2F4EC}" presName="LevelTwoTextNode" presStyleLbl="node2" presStyleIdx="1" presStyleCnt="3">
        <dgm:presLayoutVars>
          <dgm:chPref val="3"/>
        </dgm:presLayoutVars>
      </dgm:prSet>
      <dgm:spPr/>
      <dgm:t>
        <a:bodyPr/>
        <a:lstStyle/>
        <a:p>
          <a:endParaRPr lang="en-US"/>
        </a:p>
      </dgm:t>
    </dgm:pt>
    <dgm:pt modelId="{69BFD1B3-0DDF-490E-BE7C-912BFF17C4BC}" type="pres">
      <dgm:prSet presAssocID="{4FFE1F60-F8C9-489E-8FF4-BAE8F9C2F4EC}" presName="level3hierChild" presStyleCnt="0"/>
      <dgm:spPr/>
      <dgm:t>
        <a:bodyPr/>
        <a:lstStyle/>
        <a:p>
          <a:endParaRPr lang="en-US"/>
        </a:p>
      </dgm:t>
    </dgm:pt>
    <dgm:pt modelId="{7BEA9E82-45E0-44D4-986C-BF2AFD11A1DF}" type="pres">
      <dgm:prSet presAssocID="{AE68475A-5E5A-4FF4-8B81-D5DCF834C9A1}" presName="conn2-1" presStyleLbl="parChTrans1D2" presStyleIdx="2" presStyleCnt="3"/>
      <dgm:spPr/>
      <dgm:t>
        <a:bodyPr/>
        <a:lstStyle/>
        <a:p>
          <a:endParaRPr lang="en-US"/>
        </a:p>
      </dgm:t>
    </dgm:pt>
    <dgm:pt modelId="{D8E7E3EA-47A0-4569-829B-029EF67EE966}" type="pres">
      <dgm:prSet presAssocID="{AE68475A-5E5A-4FF4-8B81-D5DCF834C9A1}" presName="connTx" presStyleLbl="parChTrans1D2" presStyleIdx="2" presStyleCnt="3"/>
      <dgm:spPr/>
      <dgm:t>
        <a:bodyPr/>
        <a:lstStyle/>
        <a:p>
          <a:endParaRPr lang="en-US"/>
        </a:p>
      </dgm:t>
    </dgm:pt>
    <dgm:pt modelId="{FBD891FF-8F0D-4B6D-AEBA-0A46718D7CCF}" type="pres">
      <dgm:prSet presAssocID="{ED71A454-8DE3-43DF-B6D3-8FD73A047E6C}" presName="root2" presStyleCnt="0"/>
      <dgm:spPr/>
      <dgm:t>
        <a:bodyPr/>
        <a:lstStyle/>
        <a:p>
          <a:endParaRPr lang="en-US"/>
        </a:p>
      </dgm:t>
    </dgm:pt>
    <dgm:pt modelId="{4A2E7130-26C4-45C3-8F63-144DADA6C8F2}" type="pres">
      <dgm:prSet presAssocID="{ED71A454-8DE3-43DF-B6D3-8FD73A047E6C}" presName="LevelTwoTextNode" presStyleLbl="node2" presStyleIdx="2" presStyleCnt="3">
        <dgm:presLayoutVars>
          <dgm:chPref val="3"/>
        </dgm:presLayoutVars>
      </dgm:prSet>
      <dgm:spPr/>
      <dgm:t>
        <a:bodyPr/>
        <a:lstStyle/>
        <a:p>
          <a:endParaRPr lang="en-US"/>
        </a:p>
      </dgm:t>
    </dgm:pt>
    <dgm:pt modelId="{B6A8D964-C2D4-407A-AE33-3EFBFE586FC3}" type="pres">
      <dgm:prSet presAssocID="{ED71A454-8DE3-43DF-B6D3-8FD73A047E6C}" presName="level3hierChild" presStyleCnt="0"/>
      <dgm:spPr/>
      <dgm:t>
        <a:bodyPr/>
        <a:lstStyle/>
        <a:p>
          <a:endParaRPr lang="en-US"/>
        </a:p>
      </dgm:t>
    </dgm:pt>
  </dgm:ptLst>
  <dgm:cxnLst>
    <dgm:cxn modelId="{07E3A19C-AA62-4758-9070-0B7DB2707AE7}" type="presOf" srcId="{7031EE6D-EFE9-41C7-A683-CD32D69B8F84}" destId="{FDF8FD3E-426D-43ED-8593-2BEAC0061C7B}" srcOrd="1" destOrd="0" presId="urn:microsoft.com/office/officeart/2005/8/layout/hierarchy2"/>
    <dgm:cxn modelId="{E13DCD8E-E8D7-40F5-9EA9-AF99DDA98780}" type="presOf" srcId="{2CCC1A3E-DDD0-499B-A770-187C7C66D78B}" destId="{8D5BB2BB-F12D-49DE-AB90-8C94F2B13791}" srcOrd="0" destOrd="0" presId="urn:microsoft.com/office/officeart/2005/8/layout/hierarchy2"/>
    <dgm:cxn modelId="{6E1596F9-93BC-4096-8F93-04662762C63D}" type="presOf" srcId="{AE68475A-5E5A-4FF4-8B81-D5DCF834C9A1}" destId="{D8E7E3EA-47A0-4569-829B-029EF67EE966}" srcOrd="1" destOrd="0" presId="urn:microsoft.com/office/officeart/2005/8/layout/hierarchy2"/>
    <dgm:cxn modelId="{B51E7B35-2A54-4E60-8E35-8AF006656264}" srcId="{0DB57695-F07B-4A58-B1FB-2779A91ACA87}" destId="{9FFC060E-F440-452A-82E7-C7A43989F58B}" srcOrd="0" destOrd="0" parTransId="{91D9C7BC-C903-46B3-BAAE-0224C1BBA2E8}" sibTransId="{B7FDB831-4959-463F-B28C-4EBBAB50DF2D}"/>
    <dgm:cxn modelId="{86A18FC5-2953-4350-880F-8DC4323DE8A0}" type="presOf" srcId="{42541297-A610-4D2F-93F3-A4A016B6995D}" destId="{0265003E-E999-4066-99A7-A8072C76F90F}" srcOrd="0" destOrd="0" presId="urn:microsoft.com/office/officeart/2005/8/layout/hierarchy2"/>
    <dgm:cxn modelId="{7499EEF1-564B-4826-AF57-DF405605B416}" type="presOf" srcId="{4FFE1F60-F8C9-489E-8FF4-BAE8F9C2F4EC}" destId="{6B82F918-456A-4F53-BD41-530CADB88047}" srcOrd="0" destOrd="0" presId="urn:microsoft.com/office/officeart/2005/8/layout/hierarchy2"/>
    <dgm:cxn modelId="{79E437C1-65C4-431D-9810-26D6FB8B1196}" type="presOf" srcId="{9FFC060E-F440-452A-82E7-C7A43989F58B}" destId="{1A0D2950-96FF-4349-9BCC-F2CE3152D2F3}" srcOrd="0" destOrd="0" presId="urn:microsoft.com/office/officeart/2005/8/layout/hierarchy2"/>
    <dgm:cxn modelId="{F32AB4AE-DBE8-4B0C-B21A-50B614F1BF22}" type="presOf" srcId="{2CCC1A3E-DDD0-499B-A770-187C7C66D78B}" destId="{8A583352-18C3-4046-A377-DD1F7B2028CF}" srcOrd="1" destOrd="0" presId="urn:microsoft.com/office/officeart/2005/8/layout/hierarchy2"/>
    <dgm:cxn modelId="{901BF44C-68E0-442E-9AAD-DAD87C692C44}" type="presOf" srcId="{7031EE6D-EFE9-41C7-A683-CD32D69B8F84}" destId="{C33EE380-26B5-4A74-8D0E-6032FA3CF0CF}" srcOrd="0" destOrd="0" presId="urn:microsoft.com/office/officeart/2005/8/layout/hierarchy2"/>
    <dgm:cxn modelId="{E0F9C0C7-D5CB-4D85-864C-9EC352A2CC15}" type="presOf" srcId="{0DB57695-F07B-4A58-B1FB-2779A91ACA87}" destId="{1B2B45F5-C989-48A0-BF3E-4E680FBCBEB4}" srcOrd="0" destOrd="0" presId="urn:microsoft.com/office/officeart/2005/8/layout/hierarchy2"/>
    <dgm:cxn modelId="{1484E3BC-71F2-455E-8C51-208073F32842}" srcId="{9FFC060E-F440-452A-82E7-C7A43989F58B}" destId="{ED71A454-8DE3-43DF-B6D3-8FD73A047E6C}" srcOrd="2" destOrd="0" parTransId="{AE68475A-5E5A-4FF4-8B81-D5DCF834C9A1}" sibTransId="{64B59CB6-7A0F-4A29-99A0-306E44C7987A}"/>
    <dgm:cxn modelId="{EDF542AF-7DF9-4415-8FD9-B32D557A495F}" srcId="{9FFC060E-F440-452A-82E7-C7A43989F58B}" destId="{42541297-A610-4D2F-93F3-A4A016B6995D}" srcOrd="0" destOrd="0" parTransId="{2CCC1A3E-DDD0-499B-A770-187C7C66D78B}" sibTransId="{116B94F3-C01B-4302-AB8A-5806141E0AB7}"/>
    <dgm:cxn modelId="{A8CE4585-8C38-4D8A-A945-37075D739CAD}" type="presOf" srcId="{ED71A454-8DE3-43DF-B6D3-8FD73A047E6C}" destId="{4A2E7130-26C4-45C3-8F63-144DADA6C8F2}" srcOrd="0" destOrd="0" presId="urn:microsoft.com/office/officeart/2005/8/layout/hierarchy2"/>
    <dgm:cxn modelId="{E481E484-0B28-49FE-A87F-970E282B3342}" srcId="{9FFC060E-F440-452A-82E7-C7A43989F58B}" destId="{4FFE1F60-F8C9-489E-8FF4-BAE8F9C2F4EC}" srcOrd="1" destOrd="0" parTransId="{7031EE6D-EFE9-41C7-A683-CD32D69B8F84}" sibTransId="{3483B974-6356-4926-9409-4EB009D69D9E}"/>
    <dgm:cxn modelId="{BCE6D15D-6BC4-4B46-83B0-DE1077D19A21}" type="presOf" srcId="{AE68475A-5E5A-4FF4-8B81-D5DCF834C9A1}" destId="{7BEA9E82-45E0-44D4-986C-BF2AFD11A1DF}" srcOrd="0" destOrd="0" presId="urn:microsoft.com/office/officeart/2005/8/layout/hierarchy2"/>
    <dgm:cxn modelId="{8F0E3554-BE9F-47C3-B5E2-EF199A461352}" type="presParOf" srcId="{1B2B45F5-C989-48A0-BF3E-4E680FBCBEB4}" destId="{AC81E8AC-8E90-44D1-BB99-992FFDF28F91}" srcOrd="0" destOrd="0" presId="urn:microsoft.com/office/officeart/2005/8/layout/hierarchy2"/>
    <dgm:cxn modelId="{2CC0380D-B00A-42D6-AD15-D57ABF27E325}" type="presParOf" srcId="{AC81E8AC-8E90-44D1-BB99-992FFDF28F91}" destId="{1A0D2950-96FF-4349-9BCC-F2CE3152D2F3}" srcOrd="0" destOrd="0" presId="urn:microsoft.com/office/officeart/2005/8/layout/hierarchy2"/>
    <dgm:cxn modelId="{3E3B7A27-06D0-41E1-8BF6-DA899C9CB4D2}" type="presParOf" srcId="{AC81E8AC-8E90-44D1-BB99-992FFDF28F91}" destId="{62E36D68-04F9-4CF6-8751-23BF7A77291B}" srcOrd="1" destOrd="0" presId="urn:microsoft.com/office/officeart/2005/8/layout/hierarchy2"/>
    <dgm:cxn modelId="{F89C4285-0677-4907-9BE1-E43A53DDA529}" type="presParOf" srcId="{62E36D68-04F9-4CF6-8751-23BF7A77291B}" destId="{8D5BB2BB-F12D-49DE-AB90-8C94F2B13791}" srcOrd="0" destOrd="0" presId="urn:microsoft.com/office/officeart/2005/8/layout/hierarchy2"/>
    <dgm:cxn modelId="{885956D2-EFEF-49E6-B571-CB0D8C91B22E}" type="presParOf" srcId="{8D5BB2BB-F12D-49DE-AB90-8C94F2B13791}" destId="{8A583352-18C3-4046-A377-DD1F7B2028CF}" srcOrd="0" destOrd="0" presId="urn:microsoft.com/office/officeart/2005/8/layout/hierarchy2"/>
    <dgm:cxn modelId="{D1A2DA34-C1AE-405A-B554-82CFEE7DBAC3}" type="presParOf" srcId="{62E36D68-04F9-4CF6-8751-23BF7A77291B}" destId="{FDA94ACA-66ED-4874-B63A-B3019B119017}" srcOrd="1" destOrd="0" presId="urn:microsoft.com/office/officeart/2005/8/layout/hierarchy2"/>
    <dgm:cxn modelId="{D0FDBC01-E565-4B20-8460-C9A189A096DF}" type="presParOf" srcId="{FDA94ACA-66ED-4874-B63A-B3019B119017}" destId="{0265003E-E999-4066-99A7-A8072C76F90F}" srcOrd="0" destOrd="0" presId="urn:microsoft.com/office/officeart/2005/8/layout/hierarchy2"/>
    <dgm:cxn modelId="{41B194DF-D6AF-4957-9010-5D21572FE1B3}" type="presParOf" srcId="{FDA94ACA-66ED-4874-B63A-B3019B119017}" destId="{3A8376E0-A0CB-4DEF-9BE2-7B67B7A0E62C}" srcOrd="1" destOrd="0" presId="urn:microsoft.com/office/officeart/2005/8/layout/hierarchy2"/>
    <dgm:cxn modelId="{62E5EABD-FD50-4734-BF56-6982AD6031B1}" type="presParOf" srcId="{62E36D68-04F9-4CF6-8751-23BF7A77291B}" destId="{C33EE380-26B5-4A74-8D0E-6032FA3CF0CF}" srcOrd="2" destOrd="0" presId="urn:microsoft.com/office/officeart/2005/8/layout/hierarchy2"/>
    <dgm:cxn modelId="{0456CFF2-162A-44DD-850E-3B6A372FCA0F}" type="presParOf" srcId="{C33EE380-26B5-4A74-8D0E-6032FA3CF0CF}" destId="{FDF8FD3E-426D-43ED-8593-2BEAC0061C7B}" srcOrd="0" destOrd="0" presId="urn:microsoft.com/office/officeart/2005/8/layout/hierarchy2"/>
    <dgm:cxn modelId="{D564271B-6EEA-4CD4-9B8A-1F3469FBFA2E}" type="presParOf" srcId="{62E36D68-04F9-4CF6-8751-23BF7A77291B}" destId="{54CD6EA3-DC28-40C3-A91B-A9B27B8F8FEB}" srcOrd="3" destOrd="0" presId="urn:microsoft.com/office/officeart/2005/8/layout/hierarchy2"/>
    <dgm:cxn modelId="{DDCADA96-A6C3-4648-AA7B-0CA8C7BFF8F7}" type="presParOf" srcId="{54CD6EA3-DC28-40C3-A91B-A9B27B8F8FEB}" destId="{6B82F918-456A-4F53-BD41-530CADB88047}" srcOrd="0" destOrd="0" presId="urn:microsoft.com/office/officeart/2005/8/layout/hierarchy2"/>
    <dgm:cxn modelId="{8C105BD3-53E6-4208-9423-5B95EB0F2FD5}" type="presParOf" srcId="{54CD6EA3-DC28-40C3-A91B-A9B27B8F8FEB}" destId="{69BFD1B3-0DDF-490E-BE7C-912BFF17C4BC}" srcOrd="1" destOrd="0" presId="urn:microsoft.com/office/officeart/2005/8/layout/hierarchy2"/>
    <dgm:cxn modelId="{0EFD97B3-D28F-48D9-919D-897FD93DFEAF}" type="presParOf" srcId="{62E36D68-04F9-4CF6-8751-23BF7A77291B}" destId="{7BEA9E82-45E0-44D4-986C-BF2AFD11A1DF}" srcOrd="4" destOrd="0" presId="urn:microsoft.com/office/officeart/2005/8/layout/hierarchy2"/>
    <dgm:cxn modelId="{42568075-0555-4E8A-AEA5-2AE0D066F9E1}" type="presParOf" srcId="{7BEA9E82-45E0-44D4-986C-BF2AFD11A1DF}" destId="{D8E7E3EA-47A0-4569-829B-029EF67EE966}" srcOrd="0" destOrd="0" presId="urn:microsoft.com/office/officeart/2005/8/layout/hierarchy2"/>
    <dgm:cxn modelId="{D8C794E3-3C92-4E8A-A5AC-A9986CA7D50C}" type="presParOf" srcId="{62E36D68-04F9-4CF6-8751-23BF7A77291B}" destId="{FBD891FF-8F0D-4B6D-AEBA-0A46718D7CCF}" srcOrd="5" destOrd="0" presId="urn:microsoft.com/office/officeart/2005/8/layout/hierarchy2"/>
    <dgm:cxn modelId="{A798C7C4-B808-4EBA-B4CF-FDA199D9D0AA}" type="presParOf" srcId="{FBD891FF-8F0D-4B6D-AEBA-0A46718D7CCF}" destId="{4A2E7130-26C4-45C3-8F63-144DADA6C8F2}" srcOrd="0" destOrd="0" presId="urn:microsoft.com/office/officeart/2005/8/layout/hierarchy2"/>
    <dgm:cxn modelId="{5CB12B59-73EB-4F05-9B54-3918D1EFF1D1}" type="presParOf" srcId="{FBD891FF-8F0D-4B6D-AEBA-0A46718D7CCF}" destId="{B6A8D964-C2D4-407A-AE33-3EFBFE586FC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B57695-F07B-4A58-B1FB-2779A91ACA87}" type="doc">
      <dgm:prSet loTypeId="urn:microsoft.com/office/officeart/2005/8/layout/hierarchy2" loCatId="hierarchy" qsTypeId="urn:microsoft.com/office/officeart/2005/8/quickstyle/3d2" qsCatId="3D" csTypeId="urn:microsoft.com/office/officeart/2005/8/colors/colorful5" csCatId="colorful" phldr="1"/>
      <dgm:spPr/>
      <dgm:t>
        <a:bodyPr/>
        <a:lstStyle/>
        <a:p>
          <a:endParaRPr lang="en-US"/>
        </a:p>
      </dgm:t>
    </dgm:pt>
    <dgm:pt modelId="{9FFC060E-F440-452A-82E7-C7A43989F58B}">
      <dgm:prSet phldrT="[Text]" custT="1"/>
      <dgm:spPr/>
      <dgm:t>
        <a:bodyPr/>
        <a:lstStyle/>
        <a:p>
          <a:r>
            <a:rPr lang="en-US" sz="2200" b="1" smtClean="0"/>
            <a:t>Payment Options</a:t>
          </a:r>
          <a:endParaRPr lang="en-US" sz="2200" b="1" dirty="0"/>
        </a:p>
      </dgm:t>
    </dgm:pt>
    <dgm:pt modelId="{91D9C7BC-C903-46B3-BAAE-0224C1BBA2E8}" type="parTrans" cxnId="{B51E7B35-2A54-4E60-8E35-8AF006656264}">
      <dgm:prSet/>
      <dgm:spPr/>
      <dgm:t>
        <a:bodyPr/>
        <a:lstStyle/>
        <a:p>
          <a:endParaRPr lang="en-US" sz="2200"/>
        </a:p>
      </dgm:t>
    </dgm:pt>
    <dgm:pt modelId="{B7FDB831-4959-463F-B28C-4EBBAB50DF2D}" type="sibTrans" cxnId="{B51E7B35-2A54-4E60-8E35-8AF006656264}">
      <dgm:prSet/>
      <dgm:spPr/>
      <dgm:t>
        <a:bodyPr/>
        <a:lstStyle/>
        <a:p>
          <a:endParaRPr lang="en-US" sz="2200"/>
        </a:p>
      </dgm:t>
    </dgm:pt>
    <dgm:pt modelId="{42541297-A610-4D2F-93F3-A4A016B6995D}">
      <dgm:prSet phldrT="[Text]" custT="1"/>
      <dgm:spPr/>
      <dgm:t>
        <a:bodyPr/>
        <a:lstStyle/>
        <a:p>
          <a:r>
            <a:rPr lang="en-US" sz="2200" dirty="0" smtClean="0"/>
            <a:t>Monthly</a:t>
          </a:r>
          <a:endParaRPr lang="en-US" sz="2200" dirty="0"/>
        </a:p>
      </dgm:t>
    </dgm:pt>
    <dgm:pt modelId="{2CCC1A3E-DDD0-499B-A770-187C7C66D78B}" type="parTrans" cxnId="{EDF542AF-7DF9-4415-8FD9-B32D557A495F}">
      <dgm:prSet custT="1"/>
      <dgm:spPr/>
      <dgm:t>
        <a:bodyPr/>
        <a:lstStyle/>
        <a:p>
          <a:endParaRPr lang="en-US" sz="2200"/>
        </a:p>
      </dgm:t>
    </dgm:pt>
    <dgm:pt modelId="{116B94F3-C01B-4302-AB8A-5806141E0AB7}" type="sibTrans" cxnId="{EDF542AF-7DF9-4415-8FD9-B32D557A495F}">
      <dgm:prSet/>
      <dgm:spPr/>
      <dgm:t>
        <a:bodyPr/>
        <a:lstStyle/>
        <a:p>
          <a:endParaRPr lang="en-US" sz="2200"/>
        </a:p>
      </dgm:t>
    </dgm:pt>
    <dgm:pt modelId="{ED71A454-8DE3-43DF-B6D3-8FD73A047E6C}">
      <dgm:prSet phldrT="[Text]" custT="1"/>
      <dgm:spPr/>
      <dgm:t>
        <a:bodyPr/>
        <a:lstStyle/>
        <a:p>
          <a:r>
            <a:rPr lang="en-US" sz="2200" dirty="0" smtClean="0"/>
            <a:t>Half Yearly</a:t>
          </a:r>
          <a:endParaRPr lang="en-US" sz="2200" dirty="0"/>
        </a:p>
      </dgm:t>
    </dgm:pt>
    <dgm:pt modelId="{AE68475A-5E5A-4FF4-8B81-D5DCF834C9A1}" type="parTrans" cxnId="{1484E3BC-71F2-455E-8C51-208073F32842}">
      <dgm:prSet custT="1"/>
      <dgm:spPr/>
      <dgm:t>
        <a:bodyPr/>
        <a:lstStyle/>
        <a:p>
          <a:endParaRPr lang="en-US" sz="2200"/>
        </a:p>
      </dgm:t>
    </dgm:pt>
    <dgm:pt modelId="{64B59CB6-7A0F-4A29-99A0-306E44C7987A}" type="sibTrans" cxnId="{1484E3BC-71F2-455E-8C51-208073F32842}">
      <dgm:prSet/>
      <dgm:spPr/>
      <dgm:t>
        <a:bodyPr/>
        <a:lstStyle/>
        <a:p>
          <a:endParaRPr lang="en-US" sz="2200"/>
        </a:p>
      </dgm:t>
    </dgm:pt>
    <dgm:pt modelId="{4FFE1F60-F8C9-489E-8FF4-BAE8F9C2F4EC}">
      <dgm:prSet phldrT="[Text]" custT="1"/>
      <dgm:spPr/>
      <dgm:t>
        <a:bodyPr/>
        <a:lstStyle/>
        <a:p>
          <a:r>
            <a:rPr lang="en-US" sz="2200" smtClean="0"/>
            <a:t>Quarterly</a:t>
          </a:r>
          <a:endParaRPr lang="en-US" sz="2200" dirty="0"/>
        </a:p>
      </dgm:t>
    </dgm:pt>
    <dgm:pt modelId="{7031EE6D-EFE9-41C7-A683-CD32D69B8F84}" type="parTrans" cxnId="{E481E484-0B28-49FE-A87F-970E282B3342}">
      <dgm:prSet custT="1"/>
      <dgm:spPr/>
      <dgm:t>
        <a:bodyPr/>
        <a:lstStyle/>
        <a:p>
          <a:endParaRPr lang="en-US" sz="2200"/>
        </a:p>
      </dgm:t>
    </dgm:pt>
    <dgm:pt modelId="{3483B974-6356-4926-9409-4EB009D69D9E}" type="sibTrans" cxnId="{E481E484-0B28-49FE-A87F-970E282B3342}">
      <dgm:prSet/>
      <dgm:spPr/>
      <dgm:t>
        <a:bodyPr/>
        <a:lstStyle/>
        <a:p>
          <a:endParaRPr lang="en-US" sz="2200"/>
        </a:p>
      </dgm:t>
    </dgm:pt>
    <dgm:pt modelId="{1B2B45F5-C989-48A0-BF3E-4E680FBCBEB4}" type="pres">
      <dgm:prSet presAssocID="{0DB57695-F07B-4A58-B1FB-2779A91ACA87}" presName="diagram" presStyleCnt="0">
        <dgm:presLayoutVars>
          <dgm:chPref val="1"/>
          <dgm:dir/>
          <dgm:animOne val="branch"/>
          <dgm:animLvl val="lvl"/>
          <dgm:resizeHandles val="exact"/>
        </dgm:presLayoutVars>
      </dgm:prSet>
      <dgm:spPr/>
      <dgm:t>
        <a:bodyPr/>
        <a:lstStyle/>
        <a:p>
          <a:endParaRPr lang="en-US"/>
        </a:p>
      </dgm:t>
    </dgm:pt>
    <dgm:pt modelId="{AC81E8AC-8E90-44D1-BB99-992FFDF28F91}" type="pres">
      <dgm:prSet presAssocID="{9FFC060E-F440-452A-82E7-C7A43989F58B}" presName="root1" presStyleCnt="0"/>
      <dgm:spPr/>
      <dgm:t>
        <a:bodyPr/>
        <a:lstStyle/>
        <a:p>
          <a:endParaRPr lang="en-US"/>
        </a:p>
      </dgm:t>
    </dgm:pt>
    <dgm:pt modelId="{1A0D2950-96FF-4349-9BCC-F2CE3152D2F3}" type="pres">
      <dgm:prSet presAssocID="{9FFC060E-F440-452A-82E7-C7A43989F58B}" presName="LevelOneTextNode" presStyleLbl="node0" presStyleIdx="0" presStyleCnt="1">
        <dgm:presLayoutVars>
          <dgm:chPref val="3"/>
        </dgm:presLayoutVars>
      </dgm:prSet>
      <dgm:spPr/>
      <dgm:t>
        <a:bodyPr/>
        <a:lstStyle/>
        <a:p>
          <a:endParaRPr lang="en-US"/>
        </a:p>
      </dgm:t>
    </dgm:pt>
    <dgm:pt modelId="{62E36D68-04F9-4CF6-8751-23BF7A77291B}" type="pres">
      <dgm:prSet presAssocID="{9FFC060E-F440-452A-82E7-C7A43989F58B}" presName="level2hierChild" presStyleCnt="0"/>
      <dgm:spPr/>
      <dgm:t>
        <a:bodyPr/>
        <a:lstStyle/>
        <a:p>
          <a:endParaRPr lang="en-US"/>
        </a:p>
      </dgm:t>
    </dgm:pt>
    <dgm:pt modelId="{8D5BB2BB-F12D-49DE-AB90-8C94F2B13791}" type="pres">
      <dgm:prSet presAssocID="{2CCC1A3E-DDD0-499B-A770-187C7C66D78B}" presName="conn2-1" presStyleLbl="parChTrans1D2" presStyleIdx="0" presStyleCnt="3"/>
      <dgm:spPr/>
      <dgm:t>
        <a:bodyPr/>
        <a:lstStyle/>
        <a:p>
          <a:endParaRPr lang="en-US"/>
        </a:p>
      </dgm:t>
    </dgm:pt>
    <dgm:pt modelId="{8A583352-18C3-4046-A377-DD1F7B2028CF}" type="pres">
      <dgm:prSet presAssocID="{2CCC1A3E-DDD0-499B-A770-187C7C66D78B}" presName="connTx" presStyleLbl="parChTrans1D2" presStyleIdx="0" presStyleCnt="3"/>
      <dgm:spPr/>
      <dgm:t>
        <a:bodyPr/>
        <a:lstStyle/>
        <a:p>
          <a:endParaRPr lang="en-US"/>
        </a:p>
      </dgm:t>
    </dgm:pt>
    <dgm:pt modelId="{FDA94ACA-66ED-4874-B63A-B3019B119017}" type="pres">
      <dgm:prSet presAssocID="{42541297-A610-4D2F-93F3-A4A016B6995D}" presName="root2" presStyleCnt="0"/>
      <dgm:spPr/>
      <dgm:t>
        <a:bodyPr/>
        <a:lstStyle/>
        <a:p>
          <a:endParaRPr lang="en-US"/>
        </a:p>
      </dgm:t>
    </dgm:pt>
    <dgm:pt modelId="{0265003E-E999-4066-99A7-A8072C76F90F}" type="pres">
      <dgm:prSet presAssocID="{42541297-A610-4D2F-93F3-A4A016B6995D}" presName="LevelTwoTextNode" presStyleLbl="node2" presStyleIdx="0" presStyleCnt="3">
        <dgm:presLayoutVars>
          <dgm:chPref val="3"/>
        </dgm:presLayoutVars>
      </dgm:prSet>
      <dgm:spPr/>
      <dgm:t>
        <a:bodyPr/>
        <a:lstStyle/>
        <a:p>
          <a:endParaRPr lang="en-US"/>
        </a:p>
      </dgm:t>
    </dgm:pt>
    <dgm:pt modelId="{3A8376E0-A0CB-4DEF-9BE2-7B67B7A0E62C}" type="pres">
      <dgm:prSet presAssocID="{42541297-A610-4D2F-93F3-A4A016B6995D}" presName="level3hierChild" presStyleCnt="0"/>
      <dgm:spPr/>
      <dgm:t>
        <a:bodyPr/>
        <a:lstStyle/>
        <a:p>
          <a:endParaRPr lang="en-US"/>
        </a:p>
      </dgm:t>
    </dgm:pt>
    <dgm:pt modelId="{C33EE380-26B5-4A74-8D0E-6032FA3CF0CF}" type="pres">
      <dgm:prSet presAssocID="{7031EE6D-EFE9-41C7-A683-CD32D69B8F84}" presName="conn2-1" presStyleLbl="parChTrans1D2" presStyleIdx="1" presStyleCnt="3"/>
      <dgm:spPr/>
      <dgm:t>
        <a:bodyPr/>
        <a:lstStyle/>
        <a:p>
          <a:endParaRPr lang="en-US"/>
        </a:p>
      </dgm:t>
    </dgm:pt>
    <dgm:pt modelId="{FDF8FD3E-426D-43ED-8593-2BEAC0061C7B}" type="pres">
      <dgm:prSet presAssocID="{7031EE6D-EFE9-41C7-A683-CD32D69B8F84}" presName="connTx" presStyleLbl="parChTrans1D2" presStyleIdx="1" presStyleCnt="3"/>
      <dgm:spPr/>
      <dgm:t>
        <a:bodyPr/>
        <a:lstStyle/>
        <a:p>
          <a:endParaRPr lang="en-US"/>
        </a:p>
      </dgm:t>
    </dgm:pt>
    <dgm:pt modelId="{54CD6EA3-DC28-40C3-A91B-A9B27B8F8FEB}" type="pres">
      <dgm:prSet presAssocID="{4FFE1F60-F8C9-489E-8FF4-BAE8F9C2F4EC}" presName="root2" presStyleCnt="0"/>
      <dgm:spPr/>
      <dgm:t>
        <a:bodyPr/>
        <a:lstStyle/>
        <a:p>
          <a:endParaRPr lang="en-US"/>
        </a:p>
      </dgm:t>
    </dgm:pt>
    <dgm:pt modelId="{6B82F918-456A-4F53-BD41-530CADB88047}" type="pres">
      <dgm:prSet presAssocID="{4FFE1F60-F8C9-489E-8FF4-BAE8F9C2F4EC}" presName="LevelTwoTextNode" presStyleLbl="node2" presStyleIdx="1" presStyleCnt="3">
        <dgm:presLayoutVars>
          <dgm:chPref val="3"/>
        </dgm:presLayoutVars>
      </dgm:prSet>
      <dgm:spPr/>
      <dgm:t>
        <a:bodyPr/>
        <a:lstStyle/>
        <a:p>
          <a:endParaRPr lang="en-US"/>
        </a:p>
      </dgm:t>
    </dgm:pt>
    <dgm:pt modelId="{69BFD1B3-0DDF-490E-BE7C-912BFF17C4BC}" type="pres">
      <dgm:prSet presAssocID="{4FFE1F60-F8C9-489E-8FF4-BAE8F9C2F4EC}" presName="level3hierChild" presStyleCnt="0"/>
      <dgm:spPr/>
      <dgm:t>
        <a:bodyPr/>
        <a:lstStyle/>
        <a:p>
          <a:endParaRPr lang="en-US"/>
        </a:p>
      </dgm:t>
    </dgm:pt>
    <dgm:pt modelId="{7BEA9E82-45E0-44D4-986C-BF2AFD11A1DF}" type="pres">
      <dgm:prSet presAssocID="{AE68475A-5E5A-4FF4-8B81-D5DCF834C9A1}" presName="conn2-1" presStyleLbl="parChTrans1D2" presStyleIdx="2" presStyleCnt="3"/>
      <dgm:spPr/>
      <dgm:t>
        <a:bodyPr/>
        <a:lstStyle/>
        <a:p>
          <a:endParaRPr lang="en-US"/>
        </a:p>
      </dgm:t>
    </dgm:pt>
    <dgm:pt modelId="{D8E7E3EA-47A0-4569-829B-029EF67EE966}" type="pres">
      <dgm:prSet presAssocID="{AE68475A-5E5A-4FF4-8B81-D5DCF834C9A1}" presName="connTx" presStyleLbl="parChTrans1D2" presStyleIdx="2" presStyleCnt="3"/>
      <dgm:spPr/>
      <dgm:t>
        <a:bodyPr/>
        <a:lstStyle/>
        <a:p>
          <a:endParaRPr lang="en-US"/>
        </a:p>
      </dgm:t>
    </dgm:pt>
    <dgm:pt modelId="{FBD891FF-8F0D-4B6D-AEBA-0A46718D7CCF}" type="pres">
      <dgm:prSet presAssocID="{ED71A454-8DE3-43DF-B6D3-8FD73A047E6C}" presName="root2" presStyleCnt="0"/>
      <dgm:spPr/>
      <dgm:t>
        <a:bodyPr/>
        <a:lstStyle/>
        <a:p>
          <a:endParaRPr lang="en-US"/>
        </a:p>
      </dgm:t>
    </dgm:pt>
    <dgm:pt modelId="{4A2E7130-26C4-45C3-8F63-144DADA6C8F2}" type="pres">
      <dgm:prSet presAssocID="{ED71A454-8DE3-43DF-B6D3-8FD73A047E6C}" presName="LevelTwoTextNode" presStyleLbl="node2" presStyleIdx="2" presStyleCnt="3">
        <dgm:presLayoutVars>
          <dgm:chPref val="3"/>
        </dgm:presLayoutVars>
      </dgm:prSet>
      <dgm:spPr/>
      <dgm:t>
        <a:bodyPr/>
        <a:lstStyle/>
        <a:p>
          <a:endParaRPr lang="en-US"/>
        </a:p>
      </dgm:t>
    </dgm:pt>
    <dgm:pt modelId="{B6A8D964-C2D4-407A-AE33-3EFBFE586FC3}" type="pres">
      <dgm:prSet presAssocID="{ED71A454-8DE3-43DF-B6D3-8FD73A047E6C}" presName="level3hierChild" presStyleCnt="0"/>
      <dgm:spPr/>
      <dgm:t>
        <a:bodyPr/>
        <a:lstStyle/>
        <a:p>
          <a:endParaRPr lang="en-US"/>
        </a:p>
      </dgm:t>
    </dgm:pt>
  </dgm:ptLst>
  <dgm:cxnLst>
    <dgm:cxn modelId="{D6139806-F195-46BF-B085-E10CA6C15717}" type="presOf" srcId="{4FFE1F60-F8C9-489E-8FF4-BAE8F9C2F4EC}" destId="{6B82F918-456A-4F53-BD41-530CADB88047}" srcOrd="0" destOrd="0" presId="urn:microsoft.com/office/officeart/2005/8/layout/hierarchy2"/>
    <dgm:cxn modelId="{E481E484-0B28-49FE-A87F-970E282B3342}" srcId="{9FFC060E-F440-452A-82E7-C7A43989F58B}" destId="{4FFE1F60-F8C9-489E-8FF4-BAE8F9C2F4EC}" srcOrd="1" destOrd="0" parTransId="{7031EE6D-EFE9-41C7-A683-CD32D69B8F84}" sibTransId="{3483B974-6356-4926-9409-4EB009D69D9E}"/>
    <dgm:cxn modelId="{5F134D42-3556-4106-AA72-9E30DAF8237F}" type="presOf" srcId="{AE68475A-5E5A-4FF4-8B81-D5DCF834C9A1}" destId="{D8E7E3EA-47A0-4569-829B-029EF67EE966}" srcOrd="1" destOrd="0" presId="urn:microsoft.com/office/officeart/2005/8/layout/hierarchy2"/>
    <dgm:cxn modelId="{716B5A96-0917-4383-8ADF-D65F6D96A87F}" type="presOf" srcId="{0DB57695-F07B-4A58-B1FB-2779A91ACA87}" destId="{1B2B45F5-C989-48A0-BF3E-4E680FBCBEB4}" srcOrd="0" destOrd="0" presId="urn:microsoft.com/office/officeart/2005/8/layout/hierarchy2"/>
    <dgm:cxn modelId="{23A611DF-1B94-4237-9F3C-6D93ED496E00}" type="presOf" srcId="{7031EE6D-EFE9-41C7-A683-CD32D69B8F84}" destId="{C33EE380-26B5-4A74-8D0E-6032FA3CF0CF}" srcOrd="0" destOrd="0" presId="urn:microsoft.com/office/officeart/2005/8/layout/hierarchy2"/>
    <dgm:cxn modelId="{67D9AE93-A4E7-4CEB-A67C-0BB8F77C262E}" type="presOf" srcId="{AE68475A-5E5A-4FF4-8B81-D5DCF834C9A1}" destId="{7BEA9E82-45E0-44D4-986C-BF2AFD11A1DF}" srcOrd="0" destOrd="0" presId="urn:microsoft.com/office/officeart/2005/8/layout/hierarchy2"/>
    <dgm:cxn modelId="{1484E3BC-71F2-455E-8C51-208073F32842}" srcId="{9FFC060E-F440-452A-82E7-C7A43989F58B}" destId="{ED71A454-8DE3-43DF-B6D3-8FD73A047E6C}" srcOrd="2" destOrd="0" parTransId="{AE68475A-5E5A-4FF4-8B81-D5DCF834C9A1}" sibTransId="{64B59CB6-7A0F-4A29-99A0-306E44C7987A}"/>
    <dgm:cxn modelId="{029C52DF-45C8-4C71-97C9-03E0EFB74387}" type="presOf" srcId="{2CCC1A3E-DDD0-499B-A770-187C7C66D78B}" destId="{8A583352-18C3-4046-A377-DD1F7B2028CF}" srcOrd="1" destOrd="0" presId="urn:microsoft.com/office/officeart/2005/8/layout/hierarchy2"/>
    <dgm:cxn modelId="{B51E7B35-2A54-4E60-8E35-8AF006656264}" srcId="{0DB57695-F07B-4A58-B1FB-2779A91ACA87}" destId="{9FFC060E-F440-452A-82E7-C7A43989F58B}" srcOrd="0" destOrd="0" parTransId="{91D9C7BC-C903-46B3-BAAE-0224C1BBA2E8}" sibTransId="{B7FDB831-4959-463F-B28C-4EBBAB50DF2D}"/>
    <dgm:cxn modelId="{DD24FADA-1A01-419D-928B-E8A18F1D1B87}" type="presOf" srcId="{9FFC060E-F440-452A-82E7-C7A43989F58B}" destId="{1A0D2950-96FF-4349-9BCC-F2CE3152D2F3}" srcOrd="0" destOrd="0" presId="urn:microsoft.com/office/officeart/2005/8/layout/hierarchy2"/>
    <dgm:cxn modelId="{415548B5-9FB3-496B-B85E-695EEE66E588}" type="presOf" srcId="{2CCC1A3E-DDD0-499B-A770-187C7C66D78B}" destId="{8D5BB2BB-F12D-49DE-AB90-8C94F2B13791}" srcOrd="0" destOrd="0" presId="urn:microsoft.com/office/officeart/2005/8/layout/hierarchy2"/>
    <dgm:cxn modelId="{EDF542AF-7DF9-4415-8FD9-B32D557A495F}" srcId="{9FFC060E-F440-452A-82E7-C7A43989F58B}" destId="{42541297-A610-4D2F-93F3-A4A016B6995D}" srcOrd="0" destOrd="0" parTransId="{2CCC1A3E-DDD0-499B-A770-187C7C66D78B}" sibTransId="{116B94F3-C01B-4302-AB8A-5806141E0AB7}"/>
    <dgm:cxn modelId="{9D8E79ED-0CED-4C0F-9251-7D7854405C23}" type="presOf" srcId="{ED71A454-8DE3-43DF-B6D3-8FD73A047E6C}" destId="{4A2E7130-26C4-45C3-8F63-144DADA6C8F2}" srcOrd="0" destOrd="0" presId="urn:microsoft.com/office/officeart/2005/8/layout/hierarchy2"/>
    <dgm:cxn modelId="{07975382-C352-4BF1-BF2C-2C786708DCFB}" type="presOf" srcId="{7031EE6D-EFE9-41C7-A683-CD32D69B8F84}" destId="{FDF8FD3E-426D-43ED-8593-2BEAC0061C7B}" srcOrd="1" destOrd="0" presId="urn:microsoft.com/office/officeart/2005/8/layout/hierarchy2"/>
    <dgm:cxn modelId="{FD444E37-723E-4AC7-B5BD-541D9DCBBAA4}" type="presOf" srcId="{42541297-A610-4D2F-93F3-A4A016B6995D}" destId="{0265003E-E999-4066-99A7-A8072C76F90F}" srcOrd="0" destOrd="0" presId="urn:microsoft.com/office/officeart/2005/8/layout/hierarchy2"/>
    <dgm:cxn modelId="{433E8CB4-D94C-47E4-9834-AB694A9457F7}" type="presParOf" srcId="{1B2B45F5-C989-48A0-BF3E-4E680FBCBEB4}" destId="{AC81E8AC-8E90-44D1-BB99-992FFDF28F91}" srcOrd="0" destOrd="0" presId="urn:microsoft.com/office/officeart/2005/8/layout/hierarchy2"/>
    <dgm:cxn modelId="{5D034CD9-6B5D-4BE4-BD61-122D6756D963}" type="presParOf" srcId="{AC81E8AC-8E90-44D1-BB99-992FFDF28F91}" destId="{1A0D2950-96FF-4349-9BCC-F2CE3152D2F3}" srcOrd="0" destOrd="0" presId="urn:microsoft.com/office/officeart/2005/8/layout/hierarchy2"/>
    <dgm:cxn modelId="{3EA2D16D-3708-494C-980E-F97EBDE5537C}" type="presParOf" srcId="{AC81E8AC-8E90-44D1-BB99-992FFDF28F91}" destId="{62E36D68-04F9-4CF6-8751-23BF7A77291B}" srcOrd="1" destOrd="0" presId="urn:microsoft.com/office/officeart/2005/8/layout/hierarchy2"/>
    <dgm:cxn modelId="{85C64F04-33AF-4965-9E61-43006E182E4E}" type="presParOf" srcId="{62E36D68-04F9-4CF6-8751-23BF7A77291B}" destId="{8D5BB2BB-F12D-49DE-AB90-8C94F2B13791}" srcOrd="0" destOrd="0" presId="urn:microsoft.com/office/officeart/2005/8/layout/hierarchy2"/>
    <dgm:cxn modelId="{E3C4CFC6-2DB2-446D-8363-B7C40BF93525}" type="presParOf" srcId="{8D5BB2BB-F12D-49DE-AB90-8C94F2B13791}" destId="{8A583352-18C3-4046-A377-DD1F7B2028CF}" srcOrd="0" destOrd="0" presId="urn:microsoft.com/office/officeart/2005/8/layout/hierarchy2"/>
    <dgm:cxn modelId="{D14BF365-EA2C-437C-841A-BBC683550C06}" type="presParOf" srcId="{62E36D68-04F9-4CF6-8751-23BF7A77291B}" destId="{FDA94ACA-66ED-4874-B63A-B3019B119017}" srcOrd="1" destOrd="0" presId="urn:microsoft.com/office/officeart/2005/8/layout/hierarchy2"/>
    <dgm:cxn modelId="{884C496E-12C4-4B2B-8306-9474BF03D5BA}" type="presParOf" srcId="{FDA94ACA-66ED-4874-B63A-B3019B119017}" destId="{0265003E-E999-4066-99A7-A8072C76F90F}" srcOrd="0" destOrd="0" presId="urn:microsoft.com/office/officeart/2005/8/layout/hierarchy2"/>
    <dgm:cxn modelId="{85B3C0D2-444B-4CE3-B0EE-D5F2A3A32857}" type="presParOf" srcId="{FDA94ACA-66ED-4874-B63A-B3019B119017}" destId="{3A8376E0-A0CB-4DEF-9BE2-7B67B7A0E62C}" srcOrd="1" destOrd="0" presId="urn:microsoft.com/office/officeart/2005/8/layout/hierarchy2"/>
    <dgm:cxn modelId="{5E7F6690-6414-4AC1-B0A8-1118829CBAA5}" type="presParOf" srcId="{62E36D68-04F9-4CF6-8751-23BF7A77291B}" destId="{C33EE380-26B5-4A74-8D0E-6032FA3CF0CF}" srcOrd="2" destOrd="0" presId="urn:microsoft.com/office/officeart/2005/8/layout/hierarchy2"/>
    <dgm:cxn modelId="{14A33F03-D56E-4FD1-97B6-C5114D317E77}" type="presParOf" srcId="{C33EE380-26B5-4A74-8D0E-6032FA3CF0CF}" destId="{FDF8FD3E-426D-43ED-8593-2BEAC0061C7B}" srcOrd="0" destOrd="0" presId="urn:microsoft.com/office/officeart/2005/8/layout/hierarchy2"/>
    <dgm:cxn modelId="{CE7CB41C-D1EC-40B9-AD42-1EBA45B4DEE0}" type="presParOf" srcId="{62E36D68-04F9-4CF6-8751-23BF7A77291B}" destId="{54CD6EA3-DC28-40C3-A91B-A9B27B8F8FEB}" srcOrd="3" destOrd="0" presId="urn:microsoft.com/office/officeart/2005/8/layout/hierarchy2"/>
    <dgm:cxn modelId="{C45CA968-8B0E-4628-9A6A-84E1FF436E20}" type="presParOf" srcId="{54CD6EA3-DC28-40C3-A91B-A9B27B8F8FEB}" destId="{6B82F918-456A-4F53-BD41-530CADB88047}" srcOrd="0" destOrd="0" presId="urn:microsoft.com/office/officeart/2005/8/layout/hierarchy2"/>
    <dgm:cxn modelId="{B1E58339-63D9-4459-81C1-896BDA9A76AC}" type="presParOf" srcId="{54CD6EA3-DC28-40C3-A91B-A9B27B8F8FEB}" destId="{69BFD1B3-0DDF-490E-BE7C-912BFF17C4BC}" srcOrd="1" destOrd="0" presId="urn:microsoft.com/office/officeart/2005/8/layout/hierarchy2"/>
    <dgm:cxn modelId="{D3A530F2-8A66-4859-A426-BC89528AA7EB}" type="presParOf" srcId="{62E36D68-04F9-4CF6-8751-23BF7A77291B}" destId="{7BEA9E82-45E0-44D4-986C-BF2AFD11A1DF}" srcOrd="4" destOrd="0" presId="urn:microsoft.com/office/officeart/2005/8/layout/hierarchy2"/>
    <dgm:cxn modelId="{83FCF467-17AB-4560-8DDA-ADD8C08F8C66}" type="presParOf" srcId="{7BEA9E82-45E0-44D4-986C-BF2AFD11A1DF}" destId="{D8E7E3EA-47A0-4569-829B-029EF67EE966}" srcOrd="0" destOrd="0" presId="urn:microsoft.com/office/officeart/2005/8/layout/hierarchy2"/>
    <dgm:cxn modelId="{A41310F6-1F5E-444D-9343-A0F7255155FE}" type="presParOf" srcId="{62E36D68-04F9-4CF6-8751-23BF7A77291B}" destId="{FBD891FF-8F0D-4B6D-AEBA-0A46718D7CCF}" srcOrd="5" destOrd="0" presId="urn:microsoft.com/office/officeart/2005/8/layout/hierarchy2"/>
    <dgm:cxn modelId="{821B9E99-3520-43D8-B131-DE3A5D748CAA}" type="presParOf" srcId="{FBD891FF-8F0D-4B6D-AEBA-0A46718D7CCF}" destId="{4A2E7130-26C4-45C3-8F63-144DADA6C8F2}" srcOrd="0" destOrd="0" presId="urn:microsoft.com/office/officeart/2005/8/layout/hierarchy2"/>
    <dgm:cxn modelId="{96BA751F-F23F-4CA2-9904-DBF6948ADEE5}" type="presParOf" srcId="{FBD891FF-8F0D-4B6D-AEBA-0A46718D7CCF}" destId="{B6A8D964-C2D4-407A-AE33-3EFBFE586FC3}"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E2650-5323-4A3D-A7C1-20A141DBDD99}">
      <dsp:nvSpPr>
        <dsp:cNvPr id="0" name=""/>
        <dsp:cNvSpPr/>
      </dsp:nvSpPr>
      <dsp:spPr>
        <a:xfrm>
          <a:off x="2081" y="0"/>
          <a:ext cx="2181709" cy="525082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latin typeface="Arial" panose="020B0604020202020204" pitchFamily="34" charset="0"/>
              <a:cs typeface="Arial" panose="020B0604020202020204" pitchFamily="34" charset="0"/>
            </a:rPr>
            <a:t>Hospitalization Medical  Expenses</a:t>
          </a:r>
          <a:endParaRPr lang="en-US" sz="2000" kern="1200" dirty="0"/>
        </a:p>
      </dsp:txBody>
      <dsp:txXfrm>
        <a:off x="2081" y="2100331"/>
        <a:ext cx="2181709" cy="2100331"/>
      </dsp:txXfrm>
    </dsp:sp>
    <dsp:sp modelId="{F1F81641-C21B-4A19-8592-ABFB23433226}">
      <dsp:nvSpPr>
        <dsp:cNvPr id="0" name=""/>
        <dsp:cNvSpPr/>
      </dsp:nvSpPr>
      <dsp:spPr>
        <a:xfrm>
          <a:off x="218673" y="315049"/>
          <a:ext cx="1748525" cy="1748525"/>
        </a:xfrm>
        <a:prstGeom prst="ellipse">
          <a:avLst/>
        </a:prstGeom>
        <a:blipFill rotWithShape="1">
          <a:blip xmlns:r="http://schemas.openxmlformats.org/officeDocument/2006/relationships" r:embed="rId1">
            <a:biLevel thresh="75000"/>
          </a:blip>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01F2A19-2996-4E85-B958-F2A06F27D688}">
      <dsp:nvSpPr>
        <dsp:cNvPr id="0" name=""/>
        <dsp:cNvSpPr/>
      </dsp:nvSpPr>
      <dsp:spPr>
        <a:xfrm>
          <a:off x="2249241" y="0"/>
          <a:ext cx="2181709" cy="525082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latin typeface="Arial" panose="020B0604020202020204" pitchFamily="34" charset="0"/>
              <a:cs typeface="Arial" panose="020B0604020202020204" pitchFamily="34" charset="0"/>
            </a:rPr>
            <a:t>Day Care Treatment Expenses</a:t>
          </a:r>
          <a:endParaRPr lang="en-US" sz="2000" kern="1200" dirty="0"/>
        </a:p>
      </dsp:txBody>
      <dsp:txXfrm>
        <a:off x="2249241" y="2100331"/>
        <a:ext cx="2181709" cy="2100331"/>
      </dsp:txXfrm>
    </dsp:sp>
    <dsp:sp modelId="{21D44D8B-85DD-4C9B-B2FE-44E5A58B5C27}">
      <dsp:nvSpPr>
        <dsp:cNvPr id="0" name=""/>
        <dsp:cNvSpPr/>
      </dsp:nvSpPr>
      <dsp:spPr>
        <a:xfrm>
          <a:off x="2465833" y="315049"/>
          <a:ext cx="1748525" cy="1748525"/>
        </a:xfrm>
        <a:prstGeom prst="ellipse">
          <a:avLst/>
        </a:prstGeom>
        <a:blipFill rotWithShape="1">
          <a:blip xmlns:r="http://schemas.openxmlformats.org/officeDocument/2006/relationships" r:embed="rId2">
            <a:biLevel thresh="75000"/>
          </a:blip>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CBA0DBD-06CB-4B0D-9634-6A4DCB90C7CA}">
      <dsp:nvSpPr>
        <dsp:cNvPr id="0" name=""/>
        <dsp:cNvSpPr/>
      </dsp:nvSpPr>
      <dsp:spPr>
        <a:xfrm>
          <a:off x="4496402" y="0"/>
          <a:ext cx="2181709" cy="525082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latin typeface="Arial" panose="020B0604020202020204" pitchFamily="34" charset="0"/>
              <a:cs typeface="Arial" panose="020B0604020202020204" pitchFamily="34" charset="0"/>
            </a:rPr>
            <a:t>Pre Hospitalization Medical Expenses</a:t>
          </a:r>
          <a:endParaRPr lang="en-US" sz="2000" kern="1200" dirty="0"/>
        </a:p>
      </dsp:txBody>
      <dsp:txXfrm>
        <a:off x="4496402" y="2100331"/>
        <a:ext cx="2181709" cy="2100331"/>
      </dsp:txXfrm>
    </dsp:sp>
    <dsp:sp modelId="{785F4EB8-2E19-4FFE-B55C-B3E07F945879}">
      <dsp:nvSpPr>
        <dsp:cNvPr id="0" name=""/>
        <dsp:cNvSpPr/>
      </dsp:nvSpPr>
      <dsp:spPr>
        <a:xfrm>
          <a:off x="4712993" y="315049"/>
          <a:ext cx="1748525" cy="1748525"/>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FDB205E-092D-4EAE-8F87-D578284F999E}">
      <dsp:nvSpPr>
        <dsp:cNvPr id="0" name=""/>
        <dsp:cNvSpPr/>
      </dsp:nvSpPr>
      <dsp:spPr>
        <a:xfrm>
          <a:off x="6743562" y="0"/>
          <a:ext cx="2181709" cy="525082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sz="2000" kern="1200" dirty="0" smtClean="0">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Post Hospitalization Medical Expenses </a:t>
          </a:r>
        </a:p>
        <a:p>
          <a:pPr lvl="0" algn="ctr" defTabSz="889000">
            <a:lnSpc>
              <a:spcPct val="90000"/>
            </a:lnSpc>
            <a:spcBef>
              <a:spcPct val="0"/>
            </a:spcBef>
            <a:spcAft>
              <a:spcPct val="35000"/>
            </a:spcAft>
          </a:pPr>
          <a:endParaRPr lang="en-US" sz="2000" kern="1200" dirty="0"/>
        </a:p>
      </dsp:txBody>
      <dsp:txXfrm>
        <a:off x="6743562" y="2100331"/>
        <a:ext cx="2181709" cy="2100331"/>
      </dsp:txXfrm>
    </dsp:sp>
    <dsp:sp modelId="{3E7B6E94-20B4-4764-B687-BC596CDA6BCC}">
      <dsp:nvSpPr>
        <dsp:cNvPr id="0" name=""/>
        <dsp:cNvSpPr/>
      </dsp:nvSpPr>
      <dsp:spPr>
        <a:xfrm>
          <a:off x="6960154" y="315049"/>
          <a:ext cx="1748525" cy="1748525"/>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9DF2F60-D6F1-4AF9-8A98-1C4D96BCD1E6}">
      <dsp:nvSpPr>
        <dsp:cNvPr id="0" name=""/>
        <dsp:cNvSpPr/>
      </dsp:nvSpPr>
      <dsp:spPr>
        <a:xfrm rot="5769090" flipV="1">
          <a:off x="8615849" y="3814088"/>
          <a:ext cx="439814" cy="231656"/>
        </a:xfrm>
        <a:prstGeom prst="leftRightArrow">
          <a:avLst/>
        </a:prstGeom>
        <a:no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87460-CD27-49C5-A1DF-BC90FA6DE46C}">
      <dsp:nvSpPr>
        <dsp:cNvPr id="0" name=""/>
        <dsp:cNvSpPr/>
      </dsp:nvSpPr>
      <dsp:spPr>
        <a:xfrm>
          <a:off x="2690814" y="0"/>
          <a:ext cx="2901669" cy="2709333"/>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u="sng" kern="1200" dirty="0" smtClean="0">
              <a:latin typeface="Arial" panose="020B0604020202020204" pitchFamily="34" charset="0"/>
              <a:ea typeface="Malgun Gothic" panose="020B0503020000020004" pitchFamily="34" charset="-127"/>
              <a:cs typeface="Arial" panose="020B0604020202020204" pitchFamily="34" charset="0"/>
            </a:rPr>
            <a:t>Vital</a:t>
          </a:r>
        </a:p>
        <a:p>
          <a:pPr lvl="0" algn="ctr" defTabSz="711200">
            <a:lnSpc>
              <a:spcPct val="90000"/>
            </a:lnSpc>
            <a:spcBef>
              <a:spcPct val="0"/>
            </a:spcBef>
            <a:spcAft>
              <a:spcPct val="35000"/>
            </a:spcAft>
          </a:pPr>
          <a:r>
            <a:rPr lang="en-US" sz="1600" b="1" u="none" kern="1200" dirty="0" smtClean="0">
              <a:latin typeface="Arial" panose="020B0604020202020204" pitchFamily="34" charset="0"/>
              <a:ea typeface="Malgun Gothic" panose="020B0503020000020004" pitchFamily="34" charset="-127"/>
              <a:cs typeface="Arial" panose="020B0604020202020204" pitchFamily="34" charset="0"/>
            </a:rPr>
            <a:t>INR 3,00,000</a:t>
          </a:r>
        </a:p>
        <a:p>
          <a:pPr lvl="0" algn="ctr" defTabSz="711200">
            <a:lnSpc>
              <a:spcPct val="90000"/>
            </a:lnSpc>
            <a:spcBef>
              <a:spcPct val="0"/>
            </a:spcBef>
            <a:spcAft>
              <a:spcPct val="35000"/>
            </a:spcAft>
          </a:pPr>
          <a:r>
            <a:rPr lang="en-US" sz="1600" b="1" u="none" kern="1200" dirty="0" smtClean="0">
              <a:latin typeface="Arial" panose="020B0604020202020204" pitchFamily="34" charset="0"/>
              <a:ea typeface="Malgun Gothic" panose="020B0503020000020004" pitchFamily="34" charset="-127"/>
              <a:cs typeface="Arial" panose="020B0604020202020204" pitchFamily="34" charset="0"/>
            </a:rPr>
            <a:t>INR 5,00,000</a:t>
          </a:r>
        </a:p>
        <a:p>
          <a:pPr lvl="0" algn="ctr" defTabSz="711200">
            <a:lnSpc>
              <a:spcPct val="90000"/>
            </a:lnSpc>
            <a:spcBef>
              <a:spcPct val="0"/>
            </a:spcBef>
            <a:spcAft>
              <a:spcPct val="35000"/>
            </a:spcAft>
          </a:pPr>
          <a:r>
            <a:rPr lang="en-US" sz="1600" b="1" u="none" kern="1200" dirty="0" smtClean="0">
              <a:latin typeface="Arial" panose="020B0604020202020204" pitchFamily="34" charset="0"/>
              <a:ea typeface="Malgun Gothic" panose="020B0503020000020004" pitchFamily="34" charset="-127"/>
              <a:cs typeface="Arial" panose="020B0604020202020204" pitchFamily="34" charset="0"/>
            </a:rPr>
            <a:t>INR 10,00,000</a:t>
          </a:r>
          <a:endParaRPr lang="en-US" sz="1600" b="1" u="none" kern="1200" dirty="0">
            <a:latin typeface="Arial" panose="020B0604020202020204" pitchFamily="34" charset="0"/>
            <a:ea typeface="Malgun Gothic" panose="020B0503020000020004" pitchFamily="34" charset="-127"/>
            <a:cs typeface="Arial" panose="020B0604020202020204" pitchFamily="34" charset="0"/>
          </a:endParaRPr>
        </a:p>
      </dsp:txBody>
      <dsp:txXfrm>
        <a:off x="3416231" y="1354667"/>
        <a:ext cx="1450835" cy="1354666"/>
      </dsp:txXfrm>
    </dsp:sp>
    <dsp:sp modelId="{85F01C8B-33B3-4498-8ECD-0B2428638E84}">
      <dsp:nvSpPr>
        <dsp:cNvPr id="0" name=""/>
        <dsp:cNvSpPr/>
      </dsp:nvSpPr>
      <dsp:spPr>
        <a:xfrm>
          <a:off x="1024845" y="2709333"/>
          <a:ext cx="3282384" cy="2709333"/>
        </a:xfrm>
        <a:prstGeom prst="triangl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u="sng" kern="1200" smtClean="0">
              <a:latin typeface="Arial" panose="020B0604020202020204" pitchFamily="34" charset="0"/>
              <a:ea typeface="Malgun Gothic" panose="020B0503020000020004" pitchFamily="34" charset="-127"/>
              <a:cs typeface="Arial" panose="020B0604020202020204" pitchFamily="34" charset="0"/>
            </a:rPr>
            <a:t>Premiere</a:t>
          </a:r>
        </a:p>
        <a:p>
          <a:pPr lvl="0" algn="ctr" defTabSz="711200">
            <a:lnSpc>
              <a:spcPct val="90000"/>
            </a:lnSpc>
            <a:spcBef>
              <a:spcPct val="0"/>
            </a:spcBef>
            <a:spcAft>
              <a:spcPct val="35000"/>
            </a:spcAft>
          </a:pPr>
          <a:r>
            <a:rPr lang="en-US" sz="1600" b="1" u="none" kern="1200" smtClean="0">
              <a:latin typeface="Arial" panose="020B0604020202020204" pitchFamily="34" charset="0"/>
              <a:ea typeface="Malgun Gothic" panose="020B0503020000020004" pitchFamily="34" charset="-127"/>
              <a:cs typeface="Arial" panose="020B0604020202020204" pitchFamily="34" charset="0"/>
            </a:rPr>
            <a:t>INR 50,00,000</a:t>
          </a:r>
        </a:p>
        <a:p>
          <a:pPr lvl="0" algn="ctr" defTabSz="711200">
            <a:lnSpc>
              <a:spcPct val="90000"/>
            </a:lnSpc>
            <a:spcBef>
              <a:spcPct val="0"/>
            </a:spcBef>
            <a:spcAft>
              <a:spcPct val="35000"/>
            </a:spcAft>
          </a:pPr>
          <a:r>
            <a:rPr lang="en-US" sz="1600" b="1" u="none" kern="1200" smtClean="0">
              <a:latin typeface="Arial" panose="020B0604020202020204" pitchFamily="34" charset="0"/>
              <a:ea typeface="Malgun Gothic" panose="020B0503020000020004" pitchFamily="34" charset="-127"/>
              <a:cs typeface="Arial" panose="020B0604020202020204" pitchFamily="34" charset="0"/>
            </a:rPr>
            <a:t>INR1,00,00,000</a:t>
          </a:r>
          <a:endParaRPr lang="en-US" sz="1600" b="1" u="none" kern="1200" dirty="0">
            <a:latin typeface="Arial" panose="020B0604020202020204" pitchFamily="34" charset="0"/>
            <a:ea typeface="Malgun Gothic" panose="020B0503020000020004" pitchFamily="34" charset="-127"/>
            <a:cs typeface="Arial" panose="020B0604020202020204" pitchFamily="34" charset="0"/>
          </a:endParaRPr>
        </a:p>
      </dsp:txBody>
      <dsp:txXfrm>
        <a:off x="1845441" y="4064000"/>
        <a:ext cx="1641192" cy="1354666"/>
      </dsp:txXfrm>
    </dsp:sp>
    <dsp:sp modelId="{77528798-A065-4109-BCFF-EECABB2B81DA}">
      <dsp:nvSpPr>
        <dsp:cNvPr id="0" name=""/>
        <dsp:cNvSpPr/>
      </dsp:nvSpPr>
      <dsp:spPr>
        <a:xfrm rot="10800000">
          <a:off x="2663911" y="2709333"/>
          <a:ext cx="2982353" cy="2709333"/>
        </a:xfrm>
        <a:prstGeom prst="triangl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b="1" kern="1200" dirty="0" smtClean="0">
            <a:solidFill>
              <a:schemeClr val="bg1"/>
            </a:solidFill>
            <a:latin typeface="Copperplate Gothic Bold" panose="020E0705020206020404" pitchFamily="34" charset="0"/>
            <a:cs typeface="Microsoft Sans Serif" pitchFamily="34" charset="0"/>
          </a:endParaRPr>
        </a:p>
        <a:p>
          <a:pPr lvl="0" algn="ctr" defTabSz="1244600">
            <a:lnSpc>
              <a:spcPct val="90000"/>
            </a:lnSpc>
            <a:spcBef>
              <a:spcPct val="0"/>
            </a:spcBef>
            <a:spcAft>
              <a:spcPct val="35000"/>
            </a:spcAft>
          </a:pPr>
          <a:r>
            <a:rPr lang="en-US" sz="2800" b="0" kern="1200" dirty="0" smtClean="0">
              <a:solidFill>
                <a:schemeClr val="bg1"/>
              </a:solidFill>
              <a:latin typeface="Copperplate Gothic Bold" panose="020E0705020206020404" pitchFamily="34" charset="0"/>
              <a:cs typeface="Microsoft Sans Serif" pitchFamily="34" charset="0"/>
            </a:rPr>
            <a:t>3 Plans</a:t>
          </a:r>
          <a:endParaRPr lang="en-US" sz="2800" b="0" kern="1200" dirty="0">
            <a:solidFill>
              <a:schemeClr val="bg1"/>
            </a:solidFill>
            <a:latin typeface="Copperplate Gothic Bold" panose="020E0705020206020404" pitchFamily="34" charset="0"/>
            <a:cs typeface="Microsoft Sans Serif" pitchFamily="34" charset="0"/>
          </a:endParaRPr>
        </a:p>
      </dsp:txBody>
      <dsp:txXfrm rot="10800000">
        <a:off x="3409499" y="2709333"/>
        <a:ext cx="1491177" cy="1354666"/>
      </dsp:txXfrm>
    </dsp:sp>
    <dsp:sp modelId="{6831CF3F-ED1E-4E40-9FB6-5ADB22B4F1E0}">
      <dsp:nvSpPr>
        <dsp:cNvPr id="0" name=""/>
        <dsp:cNvSpPr/>
      </dsp:nvSpPr>
      <dsp:spPr>
        <a:xfrm>
          <a:off x="4131367" y="2709333"/>
          <a:ext cx="2971786" cy="2709333"/>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u="sng" kern="1200" smtClean="0">
              <a:latin typeface="Arial" panose="020B0604020202020204" pitchFamily="34" charset="0"/>
              <a:ea typeface="Malgun Gothic" panose="020B0503020000020004" pitchFamily="34" charset="-127"/>
              <a:cs typeface="Arial" panose="020B0604020202020204" pitchFamily="34" charset="0"/>
            </a:rPr>
            <a:t>Superior</a:t>
          </a:r>
        </a:p>
        <a:p>
          <a:pPr lvl="0" algn="ctr" defTabSz="711200">
            <a:lnSpc>
              <a:spcPct val="90000"/>
            </a:lnSpc>
            <a:spcBef>
              <a:spcPct val="0"/>
            </a:spcBef>
            <a:spcAft>
              <a:spcPct val="35000"/>
            </a:spcAft>
          </a:pPr>
          <a:r>
            <a:rPr lang="en-US" sz="1600" b="1" u="none" kern="1200" smtClean="0">
              <a:latin typeface="Arial" panose="020B0604020202020204" pitchFamily="34" charset="0"/>
              <a:ea typeface="Malgun Gothic" panose="020B0503020000020004" pitchFamily="34" charset="-127"/>
              <a:cs typeface="Arial" panose="020B0604020202020204" pitchFamily="34" charset="0"/>
            </a:rPr>
            <a:t>INR 15,00,000 INR 20,00,000 INR 25,00,000</a:t>
          </a:r>
          <a:endParaRPr lang="en-US" sz="1600" b="1" u="none" kern="1200" dirty="0">
            <a:latin typeface="Arial" panose="020B0604020202020204" pitchFamily="34" charset="0"/>
            <a:ea typeface="Malgun Gothic" panose="020B0503020000020004" pitchFamily="34" charset="-127"/>
            <a:cs typeface="Arial" panose="020B0604020202020204" pitchFamily="34" charset="0"/>
          </a:endParaRPr>
        </a:p>
      </dsp:txBody>
      <dsp:txXfrm>
        <a:off x="4874314" y="4064000"/>
        <a:ext cx="1485893" cy="135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D2950-96FF-4349-9BCC-F2CE3152D2F3}">
      <dsp:nvSpPr>
        <dsp:cNvPr id="0" name=""/>
        <dsp:cNvSpPr/>
      </dsp:nvSpPr>
      <dsp:spPr>
        <a:xfrm>
          <a:off x="291940" y="1214546"/>
          <a:ext cx="2109296" cy="105464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smtClean="0"/>
            <a:t>Policy Terms</a:t>
          </a:r>
          <a:endParaRPr lang="en-US" sz="2200" b="1" kern="1200" dirty="0"/>
        </a:p>
      </dsp:txBody>
      <dsp:txXfrm>
        <a:off x="322830" y="1245436"/>
        <a:ext cx="2047516" cy="992868"/>
      </dsp:txXfrm>
    </dsp:sp>
    <dsp:sp modelId="{8D5BB2BB-F12D-49DE-AB90-8C94F2B13791}">
      <dsp:nvSpPr>
        <dsp:cNvPr id="0" name=""/>
        <dsp:cNvSpPr/>
      </dsp:nvSpPr>
      <dsp:spPr>
        <a:xfrm rot="18289469">
          <a:off x="2084371" y="1108202"/>
          <a:ext cx="1477449" cy="54492"/>
        </a:xfrm>
        <a:custGeom>
          <a:avLst/>
          <a:gdLst/>
          <a:ahLst/>
          <a:cxnLst/>
          <a:rect l="0" t="0" r="0" b="0"/>
          <a:pathLst>
            <a:path>
              <a:moveTo>
                <a:pt x="0" y="27246"/>
              </a:moveTo>
              <a:lnTo>
                <a:pt x="1477449" y="2724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a:p>
      </dsp:txBody>
      <dsp:txXfrm>
        <a:off x="2786160" y="1098511"/>
        <a:ext cx="73872" cy="73872"/>
      </dsp:txXfrm>
    </dsp:sp>
    <dsp:sp modelId="{0265003E-E999-4066-99A7-A8072C76F90F}">
      <dsp:nvSpPr>
        <dsp:cNvPr id="0" name=""/>
        <dsp:cNvSpPr/>
      </dsp:nvSpPr>
      <dsp:spPr>
        <a:xfrm>
          <a:off x="3244955" y="1701"/>
          <a:ext cx="2109296" cy="105464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Annual</a:t>
          </a:r>
          <a:endParaRPr lang="en-US" sz="2200" kern="1200" dirty="0"/>
        </a:p>
      </dsp:txBody>
      <dsp:txXfrm>
        <a:off x="3275845" y="32591"/>
        <a:ext cx="2047516" cy="992868"/>
      </dsp:txXfrm>
    </dsp:sp>
    <dsp:sp modelId="{C33EE380-26B5-4A74-8D0E-6032FA3CF0CF}">
      <dsp:nvSpPr>
        <dsp:cNvPr id="0" name=""/>
        <dsp:cNvSpPr/>
      </dsp:nvSpPr>
      <dsp:spPr>
        <a:xfrm>
          <a:off x="2401237" y="1714624"/>
          <a:ext cx="843718" cy="54492"/>
        </a:xfrm>
        <a:custGeom>
          <a:avLst/>
          <a:gdLst/>
          <a:ahLst/>
          <a:cxnLst/>
          <a:rect l="0" t="0" r="0" b="0"/>
          <a:pathLst>
            <a:path>
              <a:moveTo>
                <a:pt x="0" y="27246"/>
              </a:moveTo>
              <a:lnTo>
                <a:pt x="843718" y="2724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a:p>
      </dsp:txBody>
      <dsp:txXfrm>
        <a:off x="2802003" y="1720778"/>
        <a:ext cx="42185" cy="42185"/>
      </dsp:txXfrm>
    </dsp:sp>
    <dsp:sp modelId="{6B82F918-456A-4F53-BD41-530CADB88047}">
      <dsp:nvSpPr>
        <dsp:cNvPr id="0" name=""/>
        <dsp:cNvSpPr/>
      </dsp:nvSpPr>
      <dsp:spPr>
        <a:xfrm>
          <a:off x="3244955" y="1214546"/>
          <a:ext cx="2109296" cy="105464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t>2 Years</a:t>
          </a:r>
          <a:endParaRPr lang="en-US" sz="2200" kern="1200" dirty="0"/>
        </a:p>
      </dsp:txBody>
      <dsp:txXfrm>
        <a:off x="3275845" y="1245436"/>
        <a:ext cx="2047516" cy="992868"/>
      </dsp:txXfrm>
    </dsp:sp>
    <dsp:sp modelId="{7BEA9E82-45E0-44D4-986C-BF2AFD11A1DF}">
      <dsp:nvSpPr>
        <dsp:cNvPr id="0" name=""/>
        <dsp:cNvSpPr/>
      </dsp:nvSpPr>
      <dsp:spPr>
        <a:xfrm rot="3310531">
          <a:off x="2084371" y="2321047"/>
          <a:ext cx="1477449" cy="54492"/>
        </a:xfrm>
        <a:custGeom>
          <a:avLst/>
          <a:gdLst/>
          <a:ahLst/>
          <a:cxnLst/>
          <a:rect l="0" t="0" r="0" b="0"/>
          <a:pathLst>
            <a:path>
              <a:moveTo>
                <a:pt x="0" y="27246"/>
              </a:moveTo>
              <a:lnTo>
                <a:pt x="1477449" y="2724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a:p>
      </dsp:txBody>
      <dsp:txXfrm>
        <a:off x="2786160" y="2311357"/>
        <a:ext cx="73872" cy="73872"/>
      </dsp:txXfrm>
    </dsp:sp>
    <dsp:sp modelId="{4A2E7130-26C4-45C3-8F63-144DADA6C8F2}">
      <dsp:nvSpPr>
        <dsp:cNvPr id="0" name=""/>
        <dsp:cNvSpPr/>
      </dsp:nvSpPr>
      <dsp:spPr>
        <a:xfrm>
          <a:off x="3244955" y="2427392"/>
          <a:ext cx="2109296" cy="105464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t>3 Years</a:t>
          </a:r>
          <a:endParaRPr lang="en-US" sz="2200" kern="1200" dirty="0"/>
        </a:p>
      </dsp:txBody>
      <dsp:txXfrm>
        <a:off x="3275845" y="2458282"/>
        <a:ext cx="2047516" cy="992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D2950-96FF-4349-9BCC-F2CE3152D2F3}">
      <dsp:nvSpPr>
        <dsp:cNvPr id="0" name=""/>
        <dsp:cNvSpPr/>
      </dsp:nvSpPr>
      <dsp:spPr>
        <a:xfrm>
          <a:off x="159812" y="1212117"/>
          <a:ext cx="2105078" cy="105253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smtClean="0"/>
            <a:t>Payment Options</a:t>
          </a:r>
          <a:endParaRPr lang="en-US" sz="2200" b="1" kern="1200" dirty="0"/>
        </a:p>
      </dsp:txBody>
      <dsp:txXfrm>
        <a:off x="190640" y="1242945"/>
        <a:ext cx="2043422" cy="990883"/>
      </dsp:txXfrm>
    </dsp:sp>
    <dsp:sp modelId="{8D5BB2BB-F12D-49DE-AB90-8C94F2B13791}">
      <dsp:nvSpPr>
        <dsp:cNvPr id="0" name=""/>
        <dsp:cNvSpPr/>
      </dsp:nvSpPr>
      <dsp:spPr>
        <a:xfrm rot="18289469">
          <a:off x="1948659" y="1105931"/>
          <a:ext cx="1474494" cy="54492"/>
        </a:xfrm>
        <a:custGeom>
          <a:avLst/>
          <a:gdLst/>
          <a:ahLst/>
          <a:cxnLst/>
          <a:rect l="0" t="0" r="0" b="0"/>
          <a:pathLst>
            <a:path>
              <a:moveTo>
                <a:pt x="0" y="27246"/>
              </a:moveTo>
              <a:lnTo>
                <a:pt x="1474494" y="27246"/>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a:p>
      </dsp:txBody>
      <dsp:txXfrm>
        <a:off x="2649044" y="1096315"/>
        <a:ext cx="73724" cy="73724"/>
      </dsp:txXfrm>
    </dsp:sp>
    <dsp:sp modelId="{0265003E-E999-4066-99A7-A8072C76F90F}">
      <dsp:nvSpPr>
        <dsp:cNvPr id="0" name=""/>
        <dsp:cNvSpPr/>
      </dsp:nvSpPr>
      <dsp:spPr>
        <a:xfrm>
          <a:off x="3106922" y="1697"/>
          <a:ext cx="2105078" cy="105253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Monthly</a:t>
          </a:r>
          <a:endParaRPr lang="en-US" sz="2200" kern="1200" dirty="0"/>
        </a:p>
      </dsp:txBody>
      <dsp:txXfrm>
        <a:off x="3137750" y="32525"/>
        <a:ext cx="2043422" cy="990883"/>
      </dsp:txXfrm>
    </dsp:sp>
    <dsp:sp modelId="{C33EE380-26B5-4A74-8D0E-6032FA3CF0CF}">
      <dsp:nvSpPr>
        <dsp:cNvPr id="0" name=""/>
        <dsp:cNvSpPr/>
      </dsp:nvSpPr>
      <dsp:spPr>
        <a:xfrm>
          <a:off x="2264890" y="1711141"/>
          <a:ext cx="842031" cy="54492"/>
        </a:xfrm>
        <a:custGeom>
          <a:avLst/>
          <a:gdLst/>
          <a:ahLst/>
          <a:cxnLst/>
          <a:rect l="0" t="0" r="0" b="0"/>
          <a:pathLst>
            <a:path>
              <a:moveTo>
                <a:pt x="0" y="27246"/>
              </a:moveTo>
              <a:lnTo>
                <a:pt x="842031" y="27246"/>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a:p>
      </dsp:txBody>
      <dsp:txXfrm>
        <a:off x="2664855" y="1717336"/>
        <a:ext cx="42101" cy="42101"/>
      </dsp:txXfrm>
    </dsp:sp>
    <dsp:sp modelId="{6B82F918-456A-4F53-BD41-530CADB88047}">
      <dsp:nvSpPr>
        <dsp:cNvPr id="0" name=""/>
        <dsp:cNvSpPr/>
      </dsp:nvSpPr>
      <dsp:spPr>
        <a:xfrm>
          <a:off x="3106922" y="1212117"/>
          <a:ext cx="2105078" cy="105253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smtClean="0"/>
            <a:t>Quarterly</a:t>
          </a:r>
          <a:endParaRPr lang="en-US" sz="2200" kern="1200" dirty="0"/>
        </a:p>
      </dsp:txBody>
      <dsp:txXfrm>
        <a:off x="3137750" y="1242945"/>
        <a:ext cx="2043422" cy="990883"/>
      </dsp:txXfrm>
    </dsp:sp>
    <dsp:sp modelId="{7BEA9E82-45E0-44D4-986C-BF2AFD11A1DF}">
      <dsp:nvSpPr>
        <dsp:cNvPr id="0" name=""/>
        <dsp:cNvSpPr/>
      </dsp:nvSpPr>
      <dsp:spPr>
        <a:xfrm rot="3310531">
          <a:off x="1948659" y="2316351"/>
          <a:ext cx="1474494" cy="54492"/>
        </a:xfrm>
        <a:custGeom>
          <a:avLst/>
          <a:gdLst/>
          <a:ahLst/>
          <a:cxnLst/>
          <a:rect l="0" t="0" r="0" b="0"/>
          <a:pathLst>
            <a:path>
              <a:moveTo>
                <a:pt x="0" y="27246"/>
              </a:moveTo>
              <a:lnTo>
                <a:pt x="1474494" y="27246"/>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n-US" sz="2200" kern="1200"/>
        </a:p>
      </dsp:txBody>
      <dsp:txXfrm>
        <a:off x="2649044" y="2306735"/>
        <a:ext cx="73724" cy="73724"/>
      </dsp:txXfrm>
    </dsp:sp>
    <dsp:sp modelId="{4A2E7130-26C4-45C3-8F63-144DADA6C8F2}">
      <dsp:nvSpPr>
        <dsp:cNvPr id="0" name=""/>
        <dsp:cNvSpPr/>
      </dsp:nvSpPr>
      <dsp:spPr>
        <a:xfrm>
          <a:off x="3106922" y="2422538"/>
          <a:ext cx="2105078" cy="105253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Half Yearly</a:t>
          </a:r>
          <a:endParaRPr lang="en-US" sz="2200" kern="1200" dirty="0"/>
        </a:p>
      </dsp:txBody>
      <dsp:txXfrm>
        <a:off x="3137750" y="2453366"/>
        <a:ext cx="2043422" cy="99088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6E0CDCA-72E2-4464-9438-A8BDA028C77D}" type="datetime1">
              <a:rPr lang="en-IN"/>
              <a:pPr>
                <a:defRPr/>
              </a:pPr>
              <a:t>03-04-2021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482BD52-89A9-4CCA-8F73-05A9BD73D2D7}" type="slidenum">
              <a:rPr lang="en-US"/>
              <a:pPr>
                <a:defRPr/>
              </a:pPr>
              <a:t>‹#›</a:t>
            </a:fld>
            <a:endParaRPr lang="en-US"/>
          </a:p>
        </p:txBody>
      </p:sp>
    </p:spTree>
    <p:extLst>
      <p:ext uri="{BB962C8B-B14F-4D97-AF65-F5344CB8AC3E}">
        <p14:creationId xmlns:p14="http://schemas.microsoft.com/office/powerpoint/2010/main" val="283861758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E8D047B-3316-49EB-AD55-82BEAF4DE921}" type="datetime1">
              <a:rPr lang="en-IN"/>
              <a:pPr>
                <a:defRPr/>
              </a:pPr>
              <a:t>03-04-2021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4ABA5A-908C-467A-870E-602C152423B3}" type="slidenum">
              <a:rPr lang="en-IN"/>
              <a:pPr>
                <a:defRPr/>
              </a:pPr>
              <a:t>‹#›</a:t>
            </a:fld>
            <a:endParaRPr lang="en-IN"/>
          </a:p>
        </p:txBody>
      </p:sp>
    </p:spTree>
    <p:extLst>
      <p:ext uri="{BB962C8B-B14F-4D97-AF65-F5344CB8AC3E}">
        <p14:creationId xmlns:p14="http://schemas.microsoft.com/office/powerpoint/2010/main" val="216280716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IN" smtClean="0"/>
          </a:p>
        </p:txBody>
      </p:sp>
      <p:sp>
        <p:nvSpPr>
          <p:cNvPr id="6042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4F4D7C5-298A-46A4-935A-C9816C59C73D}" type="datetime1">
              <a:rPr lang="en-IN" smtClean="0"/>
              <a:pPr fontAlgn="base">
                <a:spcBef>
                  <a:spcPct val="0"/>
                </a:spcBef>
                <a:spcAft>
                  <a:spcPct val="0"/>
                </a:spcAft>
                <a:defRPr/>
              </a:pPr>
              <a:t>03-04-2021</a:t>
            </a:fld>
            <a:endParaRPr lang="en-IN" smtClean="0"/>
          </a:p>
        </p:txBody>
      </p:sp>
      <p:sp>
        <p:nvSpPr>
          <p:cNvPr id="604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IN" smtClean="0"/>
          </a:p>
        </p:txBody>
      </p:sp>
      <p:sp>
        <p:nvSpPr>
          <p:cNvPr id="6042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15F1EA-3C07-4C98-8CED-B8A3E4328FE5}" type="slidenum">
              <a:rPr lang="en-IN" smtClean="0"/>
              <a:pPr fontAlgn="base">
                <a:spcBef>
                  <a:spcPct val="0"/>
                </a:spcBef>
                <a:spcAft>
                  <a:spcPct val="0"/>
                </a:spcAft>
                <a:defRPr/>
              </a:pPr>
              <a:t>1</a:t>
            </a:fld>
            <a:endParaRPr lang="en-IN" smtClean="0"/>
          </a:p>
        </p:txBody>
      </p:sp>
    </p:spTree>
    <p:extLst>
      <p:ext uri="{BB962C8B-B14F-4D97-AF65-F5344CB8AC3E}">
        <p14:creationId xmlns:p14="http://schemas.microsoft.com/office/powerpoint/2010/main" val="3646068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33</a:t>
            </a:fld>
            <a:endParaRPr lang="en-IN"/>
          </a:p>
        </p:txBody>
      </p:sp>
    </p:spTree>
    <p:extLst>
      <p:ext uri="{BB962C8B-B14F-4D97-AF65-F5344CB8AC3E}">
        <p14:creationId xmlns:p14="http://schemas.microsoft.com/office/powerpoint/2010/main" val="833557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34</a:t>
            </a:fld>
            <a:endParaRPr lang="en-IN"/>
          </a:p>
        </p:txBody>
      </p:sp>
    </p:spTree>
    <p:extLst>
      <p:ext uri="{BB962C8B-B14F-4D97-AF65-F5344CB8AC3E}">
        <p14:creationId xmlns:p14="http://schemas.microsoft.com/office/powerpoint/2010/main" val="3237192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35</a:t>
            </a:fld>
            <a:endParaRPr lang="en-IN"/>
          </a:p>
        </p:txBody>
      </p:sp>
    </p:spTree>
    <p:extLst>
      <p:ext uri="{BB962C8B-B14F-4D97-AF65-F5344CB8AC3E}">
        <p14:creationId xmlns:p14="http://schemas.microsoft.com/office/powerpoint/2010/main" val="3547527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36</a:t>
            </a:fld>
            <a:endParaRPr lang="en-IN"/>
          </a:p>
        </p:txBody>
      </p:sp>
    </p:spTree>
    <p:extLst>
      <p:ext uri="{BB962C8B-B14F-4D97-AF65-F5344CB8AC3E}">
        <p14:creationId xmlns:p14="http://schemas.microsoft.com/office/powerpoint/2010/main" val="1860563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37</a:t>
            </a:fld>
            <a:endParaRPr lang="en-IN"/>
          </a:p>
        </p:txBody>
      </p:sp>
    </p:spTree>
    <p:extLst>
      <p:ext uri="{BB962C8B-B14F-4D97-AF65-F5344CB8AC3E}">
        <p14:creationId xmlns:p14="http://schemas.microsoft.com/office/powerpoint/2010/main" val="13026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38</a:t>
            </a:fld>
            <a:endParaRPr lang="en-IN"/>
          </a:p>
        </p:txBody>
      </p:sp>
    </p:spTree>
    <p:extLst>
      <p:ext uri="{BB962C8B-B14F-4D97-AF65-F5344CB8AC3E}">
        <p14:creationId xmlns:p14="http://schemas.microsoft.com/office/powerpoint/2010/main" val="1653214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39</a:t>
            </a:fld>
            <a:endParaRPr lang="en-IN"/>
          </a:p>
        </p:txBody>
      </p:sp>
    </p:spTree>
    <p:extLst>
      <p:ext uri="{BB962C8B-B14F-4D97-AF65-F5344CB8AC3E}">
        <p14:creationId xmlns:p14="http://schemas.microsoft.com/office/powerpoint/2010/main" val="4233769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40</a:t>
            </a:fld>
            <a:endParaRPr lang="en-IN"/>
          </a:p>
        </p:txBody>
      </p:sp>
    </p:spTree>
    <p:extLst>
      <p:ext uri="{BB962C8B-B14F-4D97-AF65-F5344CB8AC3E}">
        <p14:creationId xmlns:p14="http://schemas.microsoft.com/office/powerpoint/2010/main" val="1621035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41</a:t>
            </a:fld>
            <a:endParaRPr lang="en-IN"/>
          </a:p>
        </p:txBody>
      </p:sp>
    </p:spTree>
    <p:extLst>
      <p:ext uri="{BB962C8B-B14F-4D97-AF65-F5344CB8AC3E}">
        <p14:creationId xmlns:p14="http://schemas.microsoft.com/office/powerpoint/2010/main" val="778240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42</a:t>
            </a:fld>
            <a:endParaRPr lang="en-IN"/>
          </a:p>
        </p:txBody>
      </p:sp>
    </p:spTree>
    <p:extLst>
      <p:ext uri="{BB962C8B-B14F-4D97-AF65-F5344CB8AC3E}">
        <p14:creationId xmlns:p14="http://schemas.microsoft.com/office/powerpoint/2010/main" val="2594231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9</a:t>
            </a:fld>
            <a:endParaRPr lang="en-IN"/>
          </a:p>
        </p:txBody>
      </p:sp>
    </p:spTree>
    <p:extLst>
      <p:ext uri="{BB962C8B-B14F-4D97-AF65-F5344CB8AC3E}">
        <p14:creationId xmlns:p14="http://schemas.microsoft.com/office/powerpoint/2010/main" val="3002157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43</a:t>
            </a:fld>
            <a:endParaRPr lang="en-IN"/>
          </a:p>
        </p:txBody>
      </p:sp>
    </p:spTree>
    <p:extLst>
      <p:ext uri="{BB962C8B-B14F-4D97-AF65-F5344CB8AC3E}">
        <p14:creationId xmlns:p14="http://schemas.microsoft.com/office/powerpoint/2010/main" val="1548973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44</a:t>
            </a:fld>
            <a:endParaRPr lang="en-IN"/>
          </a:p>
        </p:txBody>
      </p:sp>
    </p:spTree>
    <p:extLst>
      <p:ext uri="{BB962C8B-B14F-4D97-AF65-F5344CB8AC3E}">
        <p14:creationId xmlns:p14="http://schemas.microsoft.com/office/powerpoint/2010/main" val="3974690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45</a:t>
            </a:fld>
            <a:endParaRPr lang="en-IN"/>
          </a:p>
        </p:txBody>
      </p:sp>
    </p:spTree>
    <p:extLst>
      <p:ext uri="{BB962C8B-B14F-4D97-AF65-F5344CB8AC3E}">
        <p14:creationId xmlns:p14="http://schemas.microsoft.com/office/powerpoint/2010/main" val="3816753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03-04-2021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48</a:t>
            </a:fld>
            <a:endParaRPr lang="en-IN"/>
          </a:p>
        </p:txBody>
      </p:sp>
    </p:spTree>
    <p:extLst>
      <p:ext uri="{BB962C8B-B14F-4D97-AF65-F5344CB8AC3E}">
        <p14:creationId xmlns:p14="http://schemas.microsoft.com/office/powerpoint/2010/main" val="3809440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03-04-2021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49</a:t>
            </a:fld>
            <a:endParaRPr lang="en-IN"/>
          </a:p>
        </p:txBody>
      </p:sp>
    </p:spTree>
    <p:extLst>
      <p:ext uri="{BB962C8B-B14F-4D97-AF65-F5344CB8AC3E}">
        <p14:creationId xmlns:p14="http://schemas.microsoft.com/office/powerpoint/2010/main" val="620843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50</a:t>
            </a:fld>
            <a:endParaRPr lang="en-IN"/>
          </a:p>
        </p:txBody>
      </p:sp>
    </p:spTree>
    <p:extLst>
      <p:ext uri="{BB962C8B-B14F-4D97-AF65-F5344CB8AC3E}">
        <p14:creationId xmlns:p14="http://schemas.microsoft.com/office/powerpoint/2010/main" val="2526268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51</a:t>
            </a:fld>
            <a:endParaRPr lang="en-IN"/>
          </a:p>
        </p:txBody>
      </p:sp>
    </p:spTree>
    <p:extLst>
      <p:ext uri="{BB962C8B-B14F-4D97-AF65-F5344CB8AC3E}">
        <p14:creationId xmlns:p14="http://schemas.microsoft.com/office/powerpoint/2010/main" val="3776372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52</a:t>
            </a:fld>
            <a:endParaRPr lang="en-IN"/>
          </a:p>
        </p:txBody>
      </p:sp>
    </p:spTree>
    <p:extLst>
      <p:ext uri="{BB962C8B-B14F-4D97-AF65-F5344CB8AC3E}">
        <p14:creationId xmlns:p14="http://schemas.microsoft.com/office/powerpoint/2010/main" val="2751579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53</a:t>
            </a:fld>
            <a:endParaRPr lang="en-IN"/>
          </a:p>
        </p:txBody>
      </p:sp>
    </p:spTree>
    <p:extLst>
      <p:ext uri="{BB962C8B-B14F-4D97-AF65-F5344CB8AC3E}">
        <p14:creationId xmlns:p14="http://schemas.microsoft.com/office/powerpoint/2010/main" val="3638625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54</a:t>
            </a:fld>
            <a:endParaRPr lang="en-IN"/>
          </a:p>
        </p:txBody>
      </p:sp>
    </p:spTree>
    <p:extLst>
      <p:ext uri="{BB962C8B-B14F-4D97-AF65-F5344CB8AC3E}">
        <p14:creationId xmlns:p14="http://schemas.microsoft.com/office/powerpoint/2010/main" val="300989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10</a:t>
            </a:fld>
            <a:endParaRPr lang="en-IN"/>
          </a:p>
        </p:txBody>
      </p:sp>
    </p:spTree>
    <p:extLst>
      <p:ext uri="{BB962C8B-B14F-4D97-AF65-F5344CB8AC3E}">
        <p14:creationId xmlns:p14="http://schemas.microsoft.com/office/powerpoint/2010/main" val="1814444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55</a:t>
            </a:fld>
            <a:endParaRPr lang="en-IN"/>
          </a:p>
        </p:txBody>
      </p:sp>
    </p:spTree>
    <p:extLst>
      <p:ext uri="{BB962C8B-B14F-4D97-AF65-F5344CB8AC3E}">
        <p14:creationId xmlns:p14="http://schemas.microsoft.com/office/powerpoint/2010/main" val="178685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solidFill>
                <a:prstClr val="black"/>
              </a:solidFill>
            </a:endParaRPr>
          </a:p>
        </p:txBody>
      </p:sp>
      <p:sp>
        <p:nvSpPr>
          <p:cNvPr id="5" name="Date Placeholder 4"/>
          <p:cNvSpPr>
            <a:spLocks noGrp="1"/>
          </p:cNvSpPr>
          <p:nvPr>
            <p:ph type="dt" sz="quarter" idx="1"/>
          </p:nvPr>
        </p:nvSpPr>
        <p:spPr/>
        <p:txBody>
          <a:bodyPr/>
          <a:lstStyle/>
          <a:p>
            <a:pPr>
              <a:defRPr/>
            </a:pPr>
            <a:fld id="{FB2FD69C-2E49-403A-988B-6596505994A5}" type="datetime1">
              <a:rPr lang="en-IN">
                <a:solidFill>
                  <a:prstClr val="black"/>
                </a:solidFill>
              </a:rPr>
              <a:pPr>
                <a:defRPr/>
              </a:pPr>
              <a:t>03-04-2021</a:t>
            </a:fld>
            <a:endParaRPr lang="en-IN">
              <a:solidFill>
                <a:prstClr val="black"/>
              </a:solidFill>
            </a:endParaRPr>
          </a:p>
        </p:txBody>
      </p:sp>
      <p:sp>
        <p:nvSpPr>
          <p:cNvPr id="6" name="Footer Placeholder 5"/>
          <p:cNvSpPr>
            <a:spLocks noGrp="1"/>
          </p:cNvSpPr>
          <p:nvPr>
            <p:ph type="ftr" sz="quarter" idx="4"/>
          </p:nvPr>
        </p:nvSpPr>
        <p:spPr/>
        <p:txBody>
          <a:bodyPr/>
          <a:lstStyle/>
          <a:p>
            <a:pPr>
              <a:defRPr/>
            </a:pPr>
            <a:endParaRPr lang="en-IN">
              <a:solidFill>
                <a:prstClr val="black"/>
              </a:solidFill>
            </a:endParaRPr>
          </a:p>
        </p:txBody>
      </p:sp>
      <p:sp>
        <p:nvSpPr>
          <p:cNvPr id="7" name="Slide Number Placeholder 6"/>
          <p:cNvSpPr>
            <a:spLocks noGrp="1"/>
          </p:cNvSpPr>
          <p:nvPr>
            <p:ph type="sldNum" sz="quarter" idx="5"/>
          </p:nvPr>
        </p:nvSpPr>
        <p:spPr/>
        <p:txBody>
          <a:bodyPr/>
          <a:lstStyle/>
          <a:p>
            <a:pPr>
              <a:defRPr/>
            </a:pPr>
            <a:fld id="{3CDD0D92-54C3-47EC-AB71-E93F67EE803A}" type="slidenum">
              <a:rPr lang="en-IN">
                <a:solidFill>
                  <a:prstClr val="black"/>
                </a:solidFill>
              </a:rPr>
              <a:pPr>
                <a:defRPr/>
              </a:pPr>
              <a:t>12</a:t>
            </a:fld>
            <a:endParaRPr lang="en-IN">
              <a:solidFill>
                <a:prstClr val="black"/>
              </a:solidFill>
            </a:endParaRPr>
          </a:p>
        </p:txBody>
      </p:sp>
    </p:spTree>
    <p:extLst>
      <p:ext uri="{BB962C8B-B14F-4D97-AF65-F5344CB8AC3E}">
        <p14:creationId xmlns:p14="http://schemas.microsoft.com/office/powerpoint/2010/main" val="68247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solidFill>
                <a:prstClr val="black"/>
              </a:solidFill>
            </a:endParaRPr>
          </a:p>
        </p:txBody>
      </p:sp>
      <p:sp>
        <p:nvSpPr>
          <p:cNvPr id="5" name="Date Placeholder 4"/>
          <p:cNvSpPr>
            <a:spLocks noGrp="1"/>
          </p:cNvSpPr>
          <p:nvPr>
            <p:ph type="dt" sz="quarter" idx="1"/>
          </p:nvPr>
        </p:nvSpPr>
        <p:spPr/>
        <p:txBody>
          <a:bodyPr/>
          <a:lstStyle/>
          <a:p>
            <a:pPr>
              <a:defRPr/>
            </a:pPr>
            <a:fld id="{FB2FD69C-2E49-403A-988B-6596505994A5}" type="datetime1">
              <a:rPr lang="en-IN">
                <a:solidFill>
                  <a:prstClr val="black"/>
                </a:solidFill>
              </a:rPr>
              <a:pPr>
                <a:defRPr/>
              </a:pPr>
              <a:t>03-04-2021</a:t>
            </a:fld>
            <a:endParaRPr lang="en-IN">
              <a:solidFill>
                <a:prstClr val="black"/>
              </a:solidFill>
            </a:endParaRPr>
          </a:p>
        </p:txBody>
      </p:sp>
      <p:sp>
        <p:nvSpPr>
          <p:cNvPr id="6" name="Footer Placeholder 5"/>
          <p:cNvSpPr>
            <a:spLocks noGrp="1"/>
          </p:cNvSpPr>
          <p:nvPr>
            <p:ph type="ftr" sz="quarter" idx="4"/>
          </p:nvPr>
        </p:nvSpPr>
        <p:spPr/>
        <p:txBody>
          <a:bodyPr/>
          <a:lstStyle/>
          <a:p>
            <a:pPr>
              <a:defRPr/>
            </a:pPr>
            <a:endParaRPr lang="en-IN">
              <a:solidFill>
                <a:prstClr val="black"/>
              </a:solidFill>
            </a:endParaRPr>
          </a:p>
        </p:txBody>
      </p:sp>
      <p:sp>
        <p:nvSpPr>
          <p:cNvPr id="7" name="Slide Number Placeholder 6"/>
          <p:cNvSpPr>
            <a:spLocks noGrp="1"/>
          </p:cNvSpPr>
          <p:nvPr>
            <p:ph type="sldNum" sz="quarter" idx="5"/>
          </p:nvPr>
        </p:nvSpPr>
        <p:spPr/>
        <p:txBody>
          <a:bodyPr/>
          <a:lstStyle/>
          <a:p>
            <a:pPr>
              <a:defRPr/>
            </a:pPr>
            <a:fld id="{3CDD0D92-54C3-47EC-AB71-E93F67EE803A}" type="slidenum">
              <a:rPr lang="en-IN">
                <a:solidFill>
                  <a:prstClr val="black"/>
                </a:solidFill>
              </a:rPr>
              <a:pPr>
                <a:defRPr/>
              </a:pPr>
              <a:t>13</a:t>
            </a:fld>
            <a:endParaRPr lang="en-IN">
              <a:solidFill>
                <a:prstClr val="black"/>
              </a:solidFill>
            </a:endParaRPr>
          </a:p>
        </p:txBody>
      </p:sp>
    </p:spTree>
    <p:extLst>
      <p:ext uri="{BB962C8B-B14F-4D97-AF65-F5344CB8AC3E}">
        <p14:creationId xmlns:p14="http://schemas.microsoft.com/office/powerpoint/2010/main" val="128919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solidFill>
                <a:prstClr val="black"/>
              </a:solidFill>
            </a:endParaRPr>
          </a:p>
        </p:txBody>
      </p:sp>
      <p:sp>
        <p:nvSpPr>
          <p:cNvPr id="5" name="Date Placeholder 4"/>
          <p:cNvSpPr>
            <a:spLocks noGrp="1"/>
          </p:cNvSpPr>
          <p:nvPr>
            <p:ph type="dt" sz="quarter" idx="1"/>
          </p:nvPr>
        </p:nvSpPr>
        <p:spPr/>
        <p:txBody>
          <a:bodyPr/>
          <a:lstStyle/>
          <a:p>
            <a:pPr>
              <a:defRPr/>
            </a:pPr>
            <a:fld id="{FB2FD69C-2E49-403A-988B-6596505994A5}" type="datetime1">
              <a:rPr lang="en-IN">
                <a:solidFill>
                  <a:prstClr val="black"/>
                </a:solidFill>
              </a:rPr>
              <a:pPr>
                <a:defRPr/>
              </a:pPr>
              <a:t>03-04-2021</a:t>
            </a:fld>
            <a:endParaRPr lang="en-IN">
              <a:solidFill>
                <a:prstClr val="black"/>
              </a:solidFill>
            </a:endParaRPr>
          </a:p>
        </p:txBody>
      </p:sp>
      <p:sp>
        <p:nvSpPr>
          <p:cNvPr id="6" name="Footer Placeholder 5"/>
          <p:cNvSpPr>
            <a:spLocks noGrp="1"/>
          </p:cNvSpPr>
          <p:nvPr>
            <p:ph type="ftr" sz="quarter" idx="4"/>
          </p:nvPr>
        </p:nvSpPr>
        <p:spPr/>
        <p:txBody>
          <a:bodyPr/>
          <a:lstStyle/>
          <a:p>
            <a:pPr>
              <a:defRPr/>
            </a:pPr>
            <a:endParaRPr lang="en-IN">
              <a:solidFill>
                <a:prstClr val="black"/>
              </a:solidFill>
            </a:endParaRPr>
          </a:p>
        </p:txBody>
      </p:sp>
      <p:sp>
        <p:nvSpPr>
          <p:cNvPr id="7" name="Slide Number Placeholder 6"/>
          <p:cNvSpPr>
            <a:spLocks noGrp="1"/>
          </p:cNvSpPr>
          <p:nvPr>
            <p:ph type="sldNum" sz="quarter" idx="5"/>
          </p:nvPr>
        </p:nvSpPr>
        <p:spPr/>
        <p:txBody>
          <a:bodyPr/>
          <a:lstStyle/>
          <a:p>
            <a:pPr>
              <a:defRPr/>
            </a:pPr>
            <a:fld id="{3CDD0D92-54C3-47EC-AB71-E93F67EE803A}" type="slidenum">
              <a:rPr lang="en-IN">
                <a:solidFill>
                  <a:prstClr val="black"/>
                </a:solidFill>
              </a:rPr>
              <a:pPr>
                <a:defRPr/>
              </a:pPr>
              <a:t>14</a:t>
            </a:fld>
            <a:endParaRPr lang="en-IN">
              <a:solidFill>
                <a:prstClr val="black"/>
              </a:solidFill>
            </a:endParaRPr>
          </a:p>
        </p:txBody>
      </p:sp>
    </p:spTree>
    <p:extLst>
      <p:ext uri="{BB962C8B-B14F-4D97-AF65-F5344CB8AC3E}">
        <p14:creationId xmlns:p14="http://schemas.microsoft.com/office/powerpoint/2010/main" val="175602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30</a:t>
            </a:fld>
            <a:endParaRPr lang="en-IN"/>
          </a:p>
        </p:txBody>
      </p:sp>
    </p:spTree>
    <p:extLst>
      <p:ext uri="{BB962C8B-B14F-4D97-AF65-F5344CB8AC3E}">
        <p14:creationId xmlns:p14="http://schemas.microsoft.com/office/powerpoint/2010/main" val="326632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31</a:t>
            </a:fld>
            <a:endParaRPr lang="en-IN"/>
          </a:p>
        </p:txBody>
      </p:sp>
    </p:spTree>
    <p:extLst>
      <p:ext uri="{BB962C8B-B14F-4D97-AF65-F5344CB8AC3E}">
        <p14:creationId xmlns:p14="http://schemas.microsoft.com/office/powerpoint/2010/main" val="3012402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FB2FD69C-2E49-403A-988B-6596505994A5}" type="datetime1">
              <a:rPr lang="en-IN" smtClean="0"/>
              <a:pPr>
                <a:defRPr/>
              </a:pPr>
              <a:t>03-04-2021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7" name="Slide Number Placeholder 6"/>
          <p:cNvSpPr>
            <a:spLocks noGrp="1"/>
          </p:cNvSpPr>
          <p:nvPr>
            <p:ph type="sldNum" sz="quarter" idx="5"/>
          </p:nvPr>
        </p:nvSpPr>
        <p:spPr/>
        <p:txBody>
          <a:bodyPr/>
          <a:lstStyle/>
          <a:p>
            <a:pPr>
              <a:defRPr/>
            </a:pPr>
            <a:fld id="{3CDD0D92-54C3-47EC-AB71-E93F67EE803A}" type="slidenum">
              <a:rPr lang="en-IN" smtClean="0"/>
              <a:pPr>
                <a:defRPr/>
              </a:pPr>
              <a:t>32</a:t>
            </a:fld>
            <a:endParaRPr lang="en-IN"/>
          </a:p>
        </p:txBody>
      </p:sp>
    </p:spTree>
    <p:extLst>
      <p:ext uri="{BB962C8B-B14F-4D97-AF65-F5344CB8AC3E}">
        <p14:creationId xmlns:p14="http://schemas.microsoft.com/office/powerpoint/2010/main" val="3882818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srcRect/>
          <a:stretch>
            <a:fillRect/>
          </a:stretch>
        </p:blipFill>
        <p:spPr bwMode="auto">
          <a:xfrm>
            <a:off x="266700" y="114300"/>
            <a:ext cx="1981200" cy="693738"/>
          </a:xfrm>
          <a:prstGeom prst="rect">
            <a:avLst/>
          </a:prstGeom>
          <a:noFill/>
          <a:ln w="9525">
            <a:noFill/>
            <a:miter lim="800000"/>
            <a:headEnd/>
            <a:tailEnd/>
          </a:ln>
        </p:spPr>
      </p:pic>
      <p:pic>
        <p:nvPicPr>
          <p:cNvPr id="5" name="Picture 7"/>
          <p:cNvPicPr>
            <a:picLocks noChangeAspect="1"/>
          </p:cNvPicPr>
          <p:nvPr userDrawn="1"/>
        </p:nvPicPr>
        <p:blipFill>
          <a:blip r:embed="rId3" cstate="print"/>
          <a:srcRect r="21049"/>
          <a:stretch>
            <a:fillRect/>
          </a:stretch>
        </p:blipFill>
        <p:spPr bwMode="auto">
          <a:xfrm>
            <a:off x="0" y="0"/>
            <a:ext cx="200025" cy="6858000"/>
          </a:xfrm>
          <a:prstGeom prst="rect">
            <a:avLst/>
          </a:prstGeom>
          <a:noFill/>
          <a:ln w="9525">
            <a:noFill/>
            <a:miter lim="800000"/>
            <a:headEnd/>
            <a:tailEnd/>
          </a:ln>
        </p:spPr>
      </p:pic>
      <p:sp>
        <p:nvSpPr>
          <p:cNvPr id="2" name="Title 1"/>
          <p:cNvSpPr>
            <a:spLocks noGrp="1"/>
          </p:cNvSpPr>
          <p:nvPr>
            <p:ph type="ctrTitle"/>
          </p:nvPr>
        </p:nvSpPr>
        <p:spPr>
          <a:xfrm>
            <a:off x="914400" y="213044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96488" y="63007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1B9BFB7-5CA5-44BB-8469-381254FDA9E6}"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96488" y="63007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290E92C-08C5-440F-99E8-D21E24599E67}" type="slidenum">
              <a:rPr lang="en-IN" smtClean="0"/>
              <a:pPr fontAlgn="auto">
                <a:spcBef>
                  <a:spcPts val="0"/>
                </a:spcBef>
                <a:spcAft>
                  <a:spcPts val="0"/>
                </a:spcAft>
                <a:defRPr/>
              </a:pPr>
              <a:t>‹#›</a:t>
            </a:fld>
            <a:endParaRPr lang="en-IN" dirty="0"/>
          </a:p>
        </p:txBody>
      </p:sp>
      <p:sp>
        <p:nvSpPr>
          <p:cNvPr id="2" name="Vertical Title 1"/>
          <p:cNvSpPr>
            <a:spLocks noGrp="1"/>
          </p:cNvSpPr>
          <p:nvPr>
            <p:ph type="title" orient="vert"/>
          </p:nvPr>
        </p:nvSpPr>
        <p:spPr>
          <a:xfrm>
            <a:off x="11785600" y="274639"/>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cstate="print"/>
          <a:srcRect/>
          <a:stretch>
            <a:fillRect/>
          </a:stretch>
        </p:blipFill>
        <p:spPr bwMode="auto">
          <a:xfrm>
            <a:off x="238125" y="215900"/>
            <a:ext cx="1778000" cy="698500"/>
          </a:xfrm>
          <a:prstGeom prst="rect">
            <a:avLst/>
          </a:prstGeom>
          <a:noFill/>
          <a:ln w="9525">
            <a:noFill/>
            <a:miter lim="800000"/>
            <a:headEnd/>
            <a:tailEnd/>
          </a:ln>
        </p:spPr>
      </p:pic>
      <p:sp>
        <p:nvSpPr>
          <p:cNvPr id="4"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84D72A0-B8EC-44D2-8611-9A2107869D1E}" type="slidenum">
              <a:rPr lang="en-IN" smtClean="0"/>
              <a:pPr fontAlgn="auto">
                <a:spcBef>
                  <a:spcPts val="0"/>
                </a:spcBef>
                <a:spcAft>
                  <a:spcPts val="0"/>
                </a:spcAft>
                <a:defRPr/>
              </a:pPr>
              <a:t>‹#›</a:t>
            </a:fld>
            <a:endParaRPr lang="en-IN" dirty="0"/>
          </a:p>
        </p:txBody>
      </p:sp>
      <p:sp>
        <p:nvSpPr>
          <p:cNvPr id="11" name="Text Placeholder 5"/>
          <p:cNvSpPr>
            <a:spLocks noGrp="1"/>
          </p:cNvSpPr>
          <p:nvPr>
            <p:ph type="body" sz="quarter" idx="12"/>
          </p:nvPr>
        </p:nvSpPr>
        <p:spPr>
          <a:xfrm>
            <a:off x="533400" y="4343402"/>
            <a:ext cx="3581400" cy="2037481"/>
          </a:xfrm>
          <a:prstGeom prst="rect">
            <a:avLst/>
          </a:prstGeom>
          <a:noFill/>
        </p:spPr>
        <p:txBody>
          <a:bodyPr rtlCol="0">
            <a:spAutoFit/>
          </a:bodyPr>
          <a:lstStyle>
            <a:lvl1pPr marL="0" indent="0" fontAlgn="base">
              <a:spcBef>
                <a:spcPct val="0"/>
              </a:spcBef>
              <a:spcAft>
                <a:spcPct val="0"/>
              </a:spcAft>
              <a:buNone/>
              <a:defRPr lang="en-US" sz="1600" b="0" dirty="0">
                <a:solidFill>
                  <a:schemeClr val="bg1"/>
                </a:solidFill>
                <a:latin typeface="Arial"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p:bg>
      <p:bgPr>
        <a:solidFill>
          <a:srgbClr val="C21C1D"/>
        </a:solidFill>
        <a:effectLst/>
      </p:bgPr>
    </p:bg>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00" y="215900"/>
            <a:ext cx="237066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09600" y="3276600"/>
            <a:ext cx="284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0099"/>
                </a:solidFill>
                <a:latin typeface="Arial" pitchFamily="34" charset="0"/>
                <a:ea typeface="SimSun" pitchFamily="2" charset="-122"/>
              </a:defRPr>
            </a:lvl1pPr>
            <a:lvl2pPr marL="742950" indent="-285750">
              <a:defRPr sz="2800">
                <a:solidFill>
                  <a:srgbClr val="000099"/>
                </a:solidFill>
                <a:latin typeface="Arial" pitchFamily="34" charset="0"/>
                <a:ea typeface="SimSun" pitchFamily="2" charset="-122"/>
              </a:defRPr>
            </a:lvl2pPr>
            <a:lvl3pPr marL="1143000" indent="-228600">
              <a:defRPr sz="2800">
                <a:solidFill>
                  <a:srgbClr val="000099"/>
                </a:solidFill>
                <a:latin typeface="Arial" pitchFamily="34" charset="0"/>
                <a:ea typeface="SimSun" pitchFamily="2" charset="-122"/>
              </a:defRPr>
            </a:lvl3pPr>
            <a:lvl4pPr marL="1600200" indent="-228600">
              <a:defRPr sz="2800">
                <a:solidFill>
                  <a:srgbClr val="000099"/>
                </a:solidFill>
                <a:latin typeface="Arial" pitchFamily="34" charset="0"/>
                <a:ea typeface="SimSun" pitchFamily="2" charset="-122"/>
              </a:defRPr>
            </a:lvl4pPr>
            <a:lvl5pPr marL="2057400" indent="-228600">
              <a:defRPr sz="2800">
                <a:solidFill>
                  <a:srgbClr val="000099"/>
                </a:solidFill>
                <a:latin typeface="Arial" pitchFamily="34" charset="0"/>
                <a:ea typeface="SimSun" pitchFamily="2" charset="-122"/>
              </a:defRPr>
            </a:lvl5pPr>
            <a:lvl6pPr marL="2514600" indent="-228600" eaLnBrk="0" fontAlgn="base" hangingPunct="0">
              <a:spcBef>
                <a:spcPct val="0"/>
              </a:spcBef>
              <a:spcAft>
                <a:spcPct val="0"/>
              </a:spcAft>
              <a:defRPr sz="2800">
                <a:solidFill>
                  <a:srgbClr val="000099"/>
                </a:solidFill>
                <a:latin typeface="Arial" pitchFamily="34" charset="0"/>
                <a:ea typeface="SimSun" pitchFamily="2" charset="-122"/>
              </a:defRPr>
            </a:lvl6pPr>
            <a:lvl7pPr marL="2971800" indent="-228600" eaLnBrk="0" fontAlgn="base" hangingPunct="0">
              <a:spcBef>
                <a:spcPct val="0"/>
              </a:spcBef>
              <a:spcAft>
                <a:spcPct val="0"/>
              </a:spcAft>
              <a:defRPr sz="2800">
                <a:solidFill>
                  <a:srgbClr val="000099"/>
                </a:solidFill>
                <a:latin typeface="Arial" pitchFamily="34" charset="0"/>
                <a:ea typeface="SimSun" pitchFamily="2" charset="-122"/>
              </a:defRPr>
            </a:lvl7pPr>
            <a:lvl8pPr marL="3429000" indent="-228600" eaLnBrk="0" fontAlgn="base" hangingPunct="0">
              <a:spcBef>
                <a:spcPct val="0"/>
              </a:spcBef>
              <a:spcAft>
                <a:spcPct val="0"/>
              </a:spcAft>
              <a:defRPr sz="2800">
                <a:solidFill>
                  <a:srgbClr val="000099"/>
                </a:solidFill>
                <a:latin typeface="Arial" pitchFamily="34" charset="0"/>
                <a:ea typeface="SimSun" pitchFamily="2" charset="-122"/>
              </a:defRPr>
            </a:lvl8pPr>
            <a:lvl9pPr marL="3886200" indent="-228600" eaLnBrk="0" fontAlgn="base" hangingPunct="0">
              <a:spcBef>
                <a:spcPct val="0"/>
              </a:spcBef>
              <a:spcAft>
                <a:spcPct val="0"/>
              </a:spcAft>
              <a:defRPr sz="2800">
                <a:solidFill>
                  <a:srgbClr val="000099"/>
                </a:solidFill>
                <a:latin typeface="Arial" pitchFamily="34" charset="0"/>
                <a:ea typeface="SimSun" pitchFamily="2" charset="-122"/>
              </a:defRPr>
            </a:lvl9pPr>
          </a:lstStyle>
          <a:p>
            <a:pPr eaLnBrk="0" fontAlgn="base" hangingPunct="0">
              <a:spcBef>
                <a:spcPct val="0"/>
              </a:spcBef>
              <a:spcAft>
                <a:spcPct val="0"/>
              </a:spcAft>
              <a:defRPr/>
            </a:pPr>
            <a:r>
              <a:rPr lang="en-US" sz="3200" b="1" smtClean="0">
                <a:solidFill>
                  <a:srgbClr val="FFFFFF"/>
                </a:solidFill>
                <a:cs typeface="Arial" pitchFamily="34" charset="0"/>
              </a:rPr>
              <a:t>Thanks</a:t>
            </a:r>
          </a:p>
        </p:txBody>
      </p:sp>
      <p:sp>
        <p:nvSpPr>
          <p:cNvPr id="6" name="Text Placeholder 5"/>
          <p:cNvSpPr>
            <a:spLocks noGrp="1"/>
          </p:cNvSpPr>
          <p:nvPr>
            <p:ph type="body" sz="quarter" idx="11"/>
          </p:nvPr>
        </p:nvSpPr>
        <p:spPr>
          <a:xfrm>
            <a:off x="711200" y="4343401"/>
            <a:ext cx="4775200" cy="2037481"/>
          </a:xfrm>
          <a:prstGeom prst="rect">
            <a:avLst/>
          </a:prstGeom>
          <a:noFill/>
        </p:spPr>
        <p:txBody>
          <a:bodyPr wrap="square" rtlCol="0">
            <a:spAutoFit/>
          </a:bodyPr>
          <a:lstStyle>
            <a:lvl1pPr marL="0" indent="0" fontAlgn="base">
              <a:spcBef>
                <a:spcPct val="0"/>
              </a:spcBef>
              <a:spcAft>
                <a:spcPct val="0"/>
              </a:spcAft>
              <a:buNone/>
              <a:defRPr lang="en-US" sz="1600" b="0" dirty="0">
                <a:solidFill>
                  <a:schemeClr val="bg1"/>
                </a:solidFill>
                <a:latin typeface="Arial"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5819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srcRect/>
          <a:stretch>
            <a:fillRect/>
          </a:stretch>
        </p:blipFill>
        <p:spPr bwMode="auto">
          <a:xfrm>
            <a:off x="266700" y="114300"/>
            <a:ext cx="1981200" cy="693738"/>
          </a:xfrm>
          <a:prstGeom prst="rect">
            <a:avLst/>
          </a:prstGeom>
          <a:noFill/>
          <a:ln w="9525">
            <a:noFill/>
            <a:miter lim="800000"/>
            <a:headEnd/>
            <a:tailEnd/>
          </a:ln>
        </p:spPr>
      </p:pic>
      <p:pic>
        <p:nvPicPr>
          <p:cNvPr id="5" name="Picture 7"/>
          <p:cNvPicPr>
            <a:picLocks noChangeAspect="1"/>
          </p:cNvPicPr>
          <p:nvPr userDrawn="1"/>
        </p:nvPicPr>
        <p:blipFill>
          <a:blip r:embed="rId3" cstate="print"/>
          <a:srcRect r="21049"/>
          <a:stretch>
            <a:fillRect/>
          </a:stretch>
        </p:blipFill>
        <p:spPr bwMode="auto">
          <a:xfrm>
            <a:off x="0" y="0"/>
            <a:ext cx="200025" cy="6858000"/>
          </a:xfrm>
          <a:prstGeom prst="rect">
            <a:avLst/>
          </a:prstGeom>
          <a:noFill/>
          <a:ln w="9525">
            <a:noFill/>
            <a:miter lim="800000"/>
            <a:headEnd/>
            <a:tailEnd/>
          </a:ln>
        </p:spPr>
      </p:pic>
      <p:sp>
        <p:nvSpPr>
          <p:cNvPr id="2" name="Title 1"/>
          <p:cNvSpPr>
            <a:spLocks noGrp="1"/>
          </p:cNvSpPr>
          <p:nvPr>
            <p:ph type="ctrTitle"/>
          </p:nvPr>
        </p:nvSpPr>
        <p:spPr>
          <a:xfrm>
            <a:off x="914400" y="213044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70067932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71088" y="6326188"/>
            <a:ext cx="1871662" cy="395287"/>
          </a:xfrm>
          <a:prstGeom prst="rect">
            <a:avLst/>
          </a:prstGeom>
          <a:noFill/>
          <a:ln w="9525">
            <a:noFill/>
            <a:miter lim="800000"/>
            <a:headEnd/>
            <a:tailEnd/>
          </a:ln>
        </p:spPr>
      </p:pic>
      <p:sp>
        <p:nvSpPr>
          <p:cNvPr id="2" name="Title 1"/>
          <p:cNvSpPr>
            <a:spLocks noGrp="1"/>
          </p:cNvSpPr>
          <p:nvPr>
            <p:ph type="title"/>
          </p:nvPr>
        </p:nvSpPr>
        <p:spPr/>
        <p:txBody>
          <a:bodyPr/>
          <a:lstStyle>
            <a:lvl1pPr algn="l">
              <a:defRPr lang="en-US" sz="2800" b="1" dirty="0">
                <a:solidFill>
                  <a:srgbClr val="C00000"/>
                </a:solidFill>
                <a:latin typeface="Arial Heading"/>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42929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10072688" y="62753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C50257F-49C5-47ED-BCA5-B63E5E0A5BA0}" type="slidenum">
              <a:rPr lang="en-IN" smtClean="0">
                <a:solidFill>
                  <a:prstClr val="black">
                    <a:tint val="75000"/>
                  </a:prstClr>
                </a:solidFill>
              </a:rPr>
              <a:pPr fontAlgn="auto">
                <a:spcBef>
                  <a:spcPts val="0"/>
                </a:spcBef>
                <a:spcAft>
                  <a:spcPts val="0"/>
                </a:spcAft>
                <a:defRPr/>
              </a:pPr>
              <a:t>‹#›</a:t>
            </a:fld>
            <a:endParaRPr lang="en-IN" dirty="0">
              <a:solidFill>
                <a:prstClr val="black">
                  <a:tint val="75000"/>
                </a:prstClr>
              </a:solidFill>
            </a:endParaRPr>
          </a:p>
        </p:txBody>
      </p:sp>
      <p:sp>
        <p:nvSpPr>
          <p:cNvPr id="2" name="Title 1"/>
          <p:cNvSpPr>
            <a:spLocks noGrp="1"/>
          </p:cNvSpPr>
          <p:nvPr>
            <p:ph type="title"/>
          </p:nvPr>
        </p:nvSpPr>
        <p:spPr>
          <a:xfrm>
            <a:off x="963084" y="440691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7661438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6"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71088" y="6275388"/>
            <a:ext cx="1871662" cy="395287"/>
          </a:xfrm>
          <a:prstGeom prst="rect">
            <a:avLst/>
          </a:prstGeom>
          <a:noFill/>
          <a:ln w="9525">
            <a:noFill/>
            <a:miter lim="800000"/>
            <a:headEnd/>
            <a:tailEnd/>
          </a:ln>
        </p:spPr>
      </p:pic>
      <p:sp>
        <p:nvSpPr>
          <p:cNvPr id="2" name="Title 1"/>
          <p:cNvSpPr>
            <a:spLocks noGrp="1"/>
          </p:cNvSpPr>
          <p:nvPr>
            <p:ph type="title"/>
          </p:nvPr>
        </p:nvSpPr>
        <p:spPr/>
        <p:txBody>
          <a:bodyPr/>
          <a:lstStyle>
            <a:lvl1pPr algn="l">
              <a:defRPr lang="en-US" sz="3600" b="1" kern="1200" smtClean="0">
                <a:solidFill>
                  <a:srgbClr val="8E1230"/>
                </a:solidFill>
                <a:latin typeface="Monotype Corsiva" panose="03010101010201010101" pitchFamily="66"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128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577976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8"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20288" y="6288088"/>
            <a:ext cx="1871662" cy="395287"/>
          </a:xfrm>
          <a:prstGeom prst="rect">
            <a:avLst/>
          </a:prstGeom>
          <a:noFill/>
          <a:ln w="9525">
            <a:noFill/>
            <a:miter lim="800000"/>
            <a:headEnd/>
            <a:tailEnd/>
          </a:ln>
        </p:spPr>
      </p:pic>
      <p:sp>
        <p:nvSpPr>
          <p:cNvPr id="2" name="Title 1"/>
          <p:cNvSpPr>
            <a:spLocks noGrp="1"/>
          </p:cNvSpPr>
          <p:nvPr>
            <p:ph type="title"/>
          </p:nvPr>
        </p:nvSpPr>
        <p:spPr>
          <a:xfrm>
            <a:off x="609600" y="274638"/>
            <a:ext cx="10972800" cy="1143000"/>
          </a:xfrm>
        </p:spPr>
        <p:txBody>
          <a:bodyPr/>
          <a:lstStyle>
            <a:lvl1pPr>
              <a:defRPr lang="en-US" sz="3600" b="1" kern="1200" dirty="0" smtClean="0">
                <a:solidFill>
                  <a:srgbClr val="8E1230"/>
                </a:solidFill>
                <a:latin typeface="Monotype Corsiva" panose="03010101010201010101" pitchFamily="66" charset="0"/>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837610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4"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894888" y="6275388"/>
            <a:ext cx="1871662" cy="395287"/>
          </a:xfrm>
          <a:prstGeom prst="rect">
            <a:avLst/>
          </a:prstGeom>
          <a:noFill/>
          <a:ln w="9525">
            <a:noFill/>
            <a:miter lim="800000"/>
            <a:headEnd/>
            <a:tailEnd/>
          </a:ln>
        </p:spPr>
      </p:pic>
      <p:sp>
        <p:nvSpPr>
          <p:cNvPr id="2" name="Title 1"/>
          <p:cNvSpPr>
            <a:spLocks noGrp="1"/>
          </p:cNvSpPr>
          <p:nvPr>
            <p:ph type="title"/>
          </p:nvPr>
        </p:nvSpPr>
        <p:spPr/>
        <p:txBody>
          <a:bodyPr/>
          <a:lstStyle>
            <a:lvl1pPr algn="l">
              <a:defRPr lang="en-US" sz="3600" b="1" kern="1200" dirty="0" smtClean="0">
                <a:solidFill>
                  <a:srgbClr val="8E1230"/>
                </a:solidFill>
                <a:latin typeface="Monotype Corsiva" panose="03010101010201010101" pitchFamily="66"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800005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71088" y="6326188"/>
            <a:ext cx="1871662" cy="395287"/>
          </a:xfrm>
          <a:prstGeom prst="rect">
            <a:avLst/>
          </a:prstGeom>
          <a:noFill/>
          <a:ln w="9525">
            <a:noFill/>
            <a:miter lim="800000"/>
            <a:headEnd/>
            <a:tailEnd/>
          </a:ln>
        </p:spPr>
      </p:pic>
      <p:sp>
        <p:nvSpPr>
          <p:cNvPr id="2" name="Title 1"/>
          <p:cNvSpPr>
            <a:spLocks noGrp="1"/>
          </p:cNvSpPr>
          <p:nvPr>
            <p:ph type="title"/>
          </p:nvPr>
        </p:nvSpPr>
        <p:spPr/>
        <p:txBody>
          <a:bodyPr/>
          <a:lstStyle>
            <a:lvl1pPr algn="l">
              <a:defRPr sz="3600" b="1">
                <a:solidFill>
                  <a:srgbClr val="8E1230"/>
                </a:solidFill>
                <a:latin typeface="Monotype Corsiva" panose="03010101010201010101"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645203"/>
      </p:ext>
    </p:extLst>
  </p:cSld>
  <p:clrMapOvr>
    <a:masterClrMapping/>
  </p:clrMapOvr>
  <p:transition/>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6"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71088" y="6275388"/>
            <a:ext cx="1871662" cy="395287"/>
          </a:xfrm>
          <a:prstGeom prst="rect">
            <a:avLst/>
          </a:prstGeom>
          <a:noFill/>
          <a:ln w="9525">
            <a:noFill/>
            <a:miter lim="800000"/>
            <a:headEnd/>
            <a:tailEnd/>
          </a:ln>
        </p:spPr>
      </p:pic>
      <p:sp>
        <p:nvSpPr>
          <p:cNvPr id="7"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B56EEE9-7D71-4956-86EF-7F5738002532}" type="slidenum">
              <a:rPr lang="en-IN" smtClean="0">
                <a:solidFill>
                  <a:prstClr val="black">
                    <a:tint val="75000"/>
                  </a:prstClr>
                </a:solidFill>
              </a:rPr>
              <a:pPr fontAlgn="auto">
                <a:spcBef>
                  <a:spcPts val="0"/>
                </a:spcBef>
                <a:spcAft>
                  <a:spcPts val="0"/>
                </a:spcAft>
                <a:defRPr/>
              </a:pPr>
              <a:t>‹#›</a:t>
            </a:fld>
            <a:endParaRPr lang="en-IN" dirty="0">
              <a:solidFill>
                <a:prstClr val="black">
                  <a:tint val="75000"/>
                </a:prstClr>
              </a:solidFill>
            </a:endParaRPr>
          </a:p>
        </p:txBody>
      </p:sp>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9238758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6"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96488" y="6300788"/>
            <a:ext cx="1871662" cy="395287"/>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68431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96488" y="63007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1B9BFB7-5CA5-44BB-8469-381254FDA9E6}" type="slidenum">
              <a:rPr lang="en-IN" smtClean="0">
                <a:solidFill>
                  <a:prstClr val="black">
                    <a:tint val="75000"/>
                  </a:prstClr>
                </a:solidFill>
              </a:rPr>
              <a:pPr fontAlgn="auto">
                <a:spcBef>
                  <a:spcPts val="0"/>
                </a:spcBef>
                <a:spcAft>
                  <a:spcPts val="0"/>
                </a:spcAft>
                <a:defRPr/>
              </a:pPr>
              <a:t>‹#›</a:t>
            </a:fld>
            <a:endParaRPr lang="en-IN"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633940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96488" y="63007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290E92C-08C5-440F-99E8-D21E24599E67}" type="slidenum">
              <a:rPr lang="en-IN" smtClean="0">
                <a:solidFill>
                  <a:prstClr val="black">
                    <a:tint val="75000"/>
                  </a:prstClr>
                </a:solidFill>
              </a:rPr>
              <a:pPr fontAlgn="auto">
                <a:spcBef>
                  <a:spcPts val="0"/>
                </a:spcBef>
                <a:spcAft>
                  <a:spcPts val="0"/>
                </a:spcAft>
                <a:defRPr/>
              </a:pPr>
              <a:t>‹#›</a:t>
            </a:fld>
            <a:endParaRPr lang="en-IN" dirty="0">
              <a:solidFill>
                <a:prstClr val="black">
                  <a:tint val="75000"/>
                </a:prstClr>
              </a:solidFill>
            </a:endParaRPr>
          </a:p>
        </p:txBody>
      </p:sp>
      <p:sp>
        <p:nvSpPr>
          <p:cNvPr id="2" name="Vertical Title 1"/>
          <p:cNvSpPr>
            <a:spLocks noGrp="1"/>
          </p:cNvSpPr>
          <p:nvPr>
            <p:ph type="title" orient="vert"/>
          </p:nvPr>
        </p:nvSpPr>
        <p:spPr>
          <a:xfrm>
            <a:off x="11785600" y="274639"/>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702377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cstate="print"/>
          <a:srcRect/>
          <a:stretch>
            <a:fillRect/>
          </a:stretch>
        </p:blipFill>
        <p:spPr bwMode="auto">
          <a:xfrm>
            <a:off x="238125" y="215900"/>
            <a:ext cx="1778000" cy="698500"/>
          </a:xfrm>
          <a:prstGeom prst="rect">
            <a:avLst/>
          </a:prstGeom>
          <a:noFill/>
          <a:ln w="9525">
            <a:noFill/>
            <a:miter lim="800000"/>
            <a:headEnd/>
            <a:tailEnd/>
          </a:ln>
        </p:spPr>
      </p:pic>
      <p:sp>
        <p:nvSpPr>
          <p:cNvPr id="4"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84D72A0-B8EC-44D2-8611-9A2107869D1E}" type="slidenum">
              <a:rPr lang="en-IN" smtClean="0">
                <a:solidFill>
                  <a:prstClr val="black">
                    <a:tint val="75000"/>
                  </a:prstClr>
                </a:solidFill>
              </a:rPr>
              <a:pPr fontAlgn="auto">
                <a:spcBef>
                  <a:spcPts val="0"/>
                </a:spcBef>
                <a:spcAft>
                  <a:spcPts val="0"/>
                </a:spcAft>
                <a:defRPr/>
              </a:pPr>
              <a:t>‹#›</a:t>
            </a:fld>
            <a:endParaRPr lang="en-IN" dirty="0">
              <a:solidFill>
                <a:prstClr val="black">
                  <a:tint val="75000"/>
                </a:prstClr>
              </a:solidFill>
            </a:endParaRPr>
          </a:p>
        </p:txBody>
      </p:sp>
      <p:sp>
        <p:nvSpPr>
          <p:cNvPr id="11" name="Text Placeholder 5"/>
          <p:cNvSpPr>
            <a:spLocks noGrp="1"/>
          </p:cNvSpPr>
          <p:nvPr>
            <p:ph type="body" sz="quarter" idx="12"/>
          </p:nvPr>
        </p:nvSpPr>
        <p:spPr>
          <a:xfrm>
            <a:off x="533400" y="4343402"/>
            <a:ext cx="3581400" cy="2037481"/>
          </a:xfrm>
          <a:prstGeom prst="rect">
            <a:avLst/>
          </a:prstGeom>
          <a:noFill/>
        </p:spPr>
        <p:txBody>
          <a:bodyPr rtlCol="0">
            <a:spAutoFit/>
          </a:bodyPr>
          <a:lstStyle>
            <a:lvl1pPr marL="0" indent="0" fontAlgn="base">
              <a:spcBef>
                <a:spcPct val="0"/>
              </a:spcBef>
              <a:spcAft>
                <a:spcPct val="0"/>
              </a:spcAft>
              <a:buNone/>
              <a:defRPr lang="en-US" sz="1600" b="0" dirty="0">
                <a:solidFill>
                  <a:schemeClr val="bg1"/>
                </a:solidFill>
                <a:latin typeface="Arial"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77570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ank You">
    <p:bg>
      <p:bgPr>
        <a:solidFill>
          <a:srgbClr val="C21C1D"/>
        </a:solidFill>
        <a:effectLst/>
      </p:bgPr>
    </p:bg>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00" y="215900"/>
            <a:ext cx="237066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09600" y="3276600"/>
            <a:ext cx="284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0099"/>
                </a:solidFill>
                <a:latin typeface="Arial" pitchFamily="34" charset="0"/>
                <a:ea typeface="SimSun" pitchFamily="2" charset="-122"/>
              </a:defRPr>
            </a:lvl1pPr>
            <a:lvl2pPr marL="742950" indent="-285750">
              <a:defRPr sz="2800">
                <a:solidFill>
                  <a:srgbClr val="000099"/>
                </a:solidFill>
                <a:latin typeface="Arial" pitchFamily="34" charset="0"/>
                <a:ea typeface="SimSun" pitchFamily="2" charset="-122"/>
              </a:defRPr>
            </a:lvl2pPr>
            <a:lvl3pPr marL="1143000" indent="-228600">
              <a:defRPr sz="2800">
                <a:solidFill>
                  <a:srgbClr val="000099"/>
                </a:solidFill>
                <a:latin typeface="Arial" pitchFamily="34" charset="0"/>
                <a:ea typeface="SimSun" pitchFamily="2" charset="-122"/>
              </a:defRPr>
            </a:lvl3pPr>
            <a:lvl4pPr marL="1600200" indent="-228600">
              <a:defRPr sz="2800">
                <a:solidFill>
                  <a:srgbClr val="000099"/>
                </a:solidFill>
                <a:latin typeface="Arial" pitchFamily="34" charset="0"/>
                <a:ea typeface="SimSun" pitchFamily="2" charset="-122"/>
              </a:defRPr>
            </a:lvl4pPr>
            <a:lvl5pPr marL="2057400" indent="-228600">
              <a:defRPr sz="2800">
                <a:solidFill>
                  <a:srgbClr val="000099"/>
                </a:solidFill>
                <a:latin typeface="Arial" pitchFamily="34" charset="0"/>
                <a:ea typeface="SimSun" pitchFamily="2" charset="-122"/>
              </a:defRPr>
            </a:lvl5pPr>
            <a:lvl6pPr marL="2514600" indent="-228600" eaLnBrk="0" fontAlgn="base" hangingPunct="0">
              <a:spcBef>
                <a:spcPct val="0"/>
              </a:spcBef>
              <a:spcAft>
                <a:spcPct val="0"/>
              </a:spcAft>
              <a:defRPr sz="2800">
                <a:solidFill>
                  <a:srgbClr val="000099"/>
                </a:solidFill>
                <a:latin typeface="Arial" pitchFamily="34" charset="0"/>
                <a:ea typeface="SimSun" pitchFamily="2" charset="-122"/>
              </a:defRPr>
            </a:lvl6pPr>
            <a:lvl7pPr marL="2971800" indent="-228600" eaLnBrk="0" fontAlgn="base" hangingPunct="0">
              <a:spcBef>
                <a:spcPct val="0"/>
              </a:spcBef>
              <a:spcAft>
                <a:spcPct val="0"/>
              </a:spcAft>
              <a:defRPr sz="2800">
                <a:solidFill>
                  <a:srgbClr val="000099"/>
                </a:solidFill>
                <a:latin typeface="Arial" pitchFamily="34" charset="0"/>
                <a:ea typeface="SimSun" pitchFamily="2" charset="-122"/>
              </a:defRPr>
            </a:lvl7pPr>
            <a:lvl8pPr marL="3429000" indent="-228600" eaLnBrk="0" fontAlgn="base" hangingPunct="0">
              <a:spcBef>
                <a:spcPct val="0"/>
              </a:spcBef>
              <a:spcAft>
                <a:spcPct val="0"/>
              </a:spcAft>
              <a:defRPr sz="2800">
                <a:solidFill>
                  <a:srgbClr val="000099"/>
                </a:solidFill>
                <a:latin typeface="Arial" pitchFamily="34" charset="0"/>
                <a:ea typeface="SimSun" pitchFamily="2" charset="-122"/>
              </a:defRPr>
            </a:lvl8pPr>
            <a:lvl9pPr marL="3886200" indent="-228600" eaLnBrk="0" fontAlgn="base" hangingPunct="0">
              <a:spcBef>
                <a:spcPct val="0"/>
              </a:spcBef>
              <a:spcAft>
                <a:spcPct val="0"/>
              </a:spcAft>
              <a:defRPr sz="2800">
                <a:solidFill>
                  <a:srgbClr val="000099"/>
                </a:solidFill>
                <a:latin typeface="Arial" pitchFamily="34" charset="0"/>
                <a:ea typeface="SimSun" pitchFamily="2" charset="-122"/>
              </a:defRPr>
            </a:lvl9pPr>
          </a:lstStyle>
          <a:p>
            <a:pPr eaLnBrk="0" hangingPunct="0">
              <a:defRPr/>
            </a:pPr>
            <a:r>
              <a:rPr lang="en-US" sz="3200" b="1" smtClean="0">
                <a:solidFill>
                  <a:srgbClr val="FFFFFF"/>
                </a:solidFill>
                <a:cs typeface="Arial" pitchFamily="34" charset="0"/>
              </a:rPr>
              <a:t>Thanks</a:t>
            </a:r>
          </a:p>
        </p:txBody>
      </p:sp>
      <p:sp>
        <p:nvSpPr>
          <p:cNvPr id="6" name="Text Placeholder 5"/>
          <p:cNvSpPr>
            <a:spLocks noGrp="1"/>
          </p:cNvSpPr>
          <p:nvPr>
            <p:ph type="body" sz="quarter" idx="11"/>
          </p:nvPr>
        </p:nvSpPr>
        <p:spPr>
          <a:xfrm>
            <a:off x="711200" y="4343401"/>
            <a:ext cx="4775200" cy="2037481"/>
          </a:xfrm>
          <a:prstGeom prst="rect">
            <a:avLst/>
          </a:prstGeom>
          <a:noFill/>
        </p:spPr>
        <p:txBody>
          <a:bodyPr wrap="square" rtlCol="0">
            <a:spAutoFit/>
          </a:bodyPr>
          <a:lstStyle>
            <a:lvl1pPr marL="0" indent="0" fontAlgn="base">
              <a:spcBef>
                <a:spcPct val="0"/>
              </a:spcBef>
              <a:spcAft>
                <a:spcPct val="0"/>
              </a:spcAft>
              <a:buNone/>
              <a:defRPr lang="en-US" sz="1600" b="0" dirty="0">
                <a:solidFill>
                  <a:schemeClr val="bg1"/>
                </a:solidFill>
                <a:latin typeface="Arial"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0792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10072688" y="62753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C50257F-49C5-47ED-BCA5-B63E5E0A5BA0}"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a:xfrm>
            <a:off x="963084" y="440691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6"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71088" y="6275388"/>
            <a:ext cx="1871662" cy="395287"/>
          </a:xfrm>
          <a:prstGeom prst="rect">
            <a:avLst/>
          </a:prstGeom>
          <a:noFill/>
          <a:ln w="9525">
            <a:noFill/>
            <a:miter lim="800000"/>
            <a:headEnd/>
            <a:tailEnd/>
          </a:ln>
        </p:spPr>
      </p:pic>
      <p:sp>
        <p:nvSpPr>
          <p:cNvPr id="2" name="Title 1"/>
          <p:cNvSpPr>
            <a:spLocks noGrp="1"/>
          </p:cNvSpPr>
          <p:nvPr>
            <p:ph type="title"/>
          </p:nvPr>
        </p:nvSpPr>
        <p:spPr/>
        <p:txBody>
          <a:bodyPr/>
          <a:lstStyle>
            <a:lvl1pPr algn="l">
              <a:defRPr lang="en-US" sz="3600" b="1" kern="1200" smtClean="0">
                <a:solidFill>
                  <a:srgbClr val="8E1230"/>
                </a:solidFill>
                <a:latin typeface="Monotype Corsiva" panose="03010101010201010101" pitchFamily="66"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128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8"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20288" y="6288088"/>
            <a:ext cx="1871662" cy="395287"/>
          </a:xfrm>
          <a:prstGeom prst="rect">
            <a:avLst/>
          </a:prstGeom>
          <a:noFill/>
          <a:ln w="9525">
            <a:noFill/>
            <a:miter lim="800000"/>
            <a:headEnd/>
            <a:tailEnd/>
          </a:ln>
        </p:spPr>
      </p:pic>
      <p:sp>
        <p:nvSpPr>
          <p:cNvPr id="2" name="Title 1"/>
          <p:cNvSpPr>
            <a:spLocks noGrp="1"/>
          </p:cNvSpPr>
          <p:nvPr>
            <p:ph type="title"/>
          </p:nvPr>
        </p:nvSpPr>
        <p:spPr>
          <a:xfrm>
            <a:off x="609600" y="274638"/>
            <a:ext cx="10972800" cy="1143000"/>
          </a:xfrm>
        </p:spPr>
        <p:txBody>
          <a:bodyPr/>
          <a:lstStyle>
            <a:lvl1pPr>
              <a:defRPr lang="en-US" sz="3600" b="1" kern="1200" dirty="0" smtClean="0">
                <a:solidFill>
                  <a:srgbClr val="8E1230"/>
                </a:solidFill>
                <a:latin typeface="Monotype Corsiva" panose="03010101010201010101" pitchFamily="66" charset="0"/>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4"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894888" y="6275388"/>
            <a:ext cx="1871662" cy="395287"/>
          </a:xfrm>
          <a:prstGeom prst="rect">
            <a:avLst/>
          </a:prstGeom>
          <a:noFill/>
          <a:ln w="9525">
            <a:noFill/>
            <a:miter lim="800000"/>
            <a:headEnd/>
            <a:tailEnd/>
          </a:ln>
        </p:spPr>
      </p:pic>
      <p:sp>
        <p:nvSpPr>
          <p:cNvPr id="2" name="Title 1"/>
          <p:cNvSpPr>
            <a:spLocks noGrp="1"/>
          </p:cNvSpPr>
          <p:nvPr>
            <p:ph type="title"/>
          </p:nvPr>
        </p:nvSpPr>
        <p:spPr/>
        <p:txBody>
          <a:bodyPr/>
          <a:lstStyle>
            <a:lvl1pPr algn="l">
              <a:defRPr lang="en-US" sz="3600" b="1" kern="1200" dirty="0" smtClean="0">
                <a:solidFill>
                  <a:srgbClr val="8E1230"/>
                </a:solidFill>
                <a:latin typeface="Monotype Corsiva" panose="03010101010201010101" pitchFamily="66" charset="0"/>
                <a:ea typeface="+mj-ea"/>
                <a:cs typeface="+mj-cs"/>
              </a:defRPr>
            </a:lvl1pPr>
          </a:lstStyle>
          <a:p>
            <a:r>
              <a:rPr lang="en-US" dirty="0" smtClean="0"/>
              <a:t>Click to edit Master title style</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6"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71088" y="6275388"/>
            <a:ext cx="1871662" cy="395287"/>
          </a:xfrm>
          <a:prstGeom prst="rect">
            <a:avLst/>
          </a:prstGeom>
          <a:noFill/>
          <a:ln w="9525">
            <a:noFill/>
            <a:miter lim="800000"/>
            <a:headEnd/>
            <a:tailEnd/>
          </a:ln>
        </p:spPr>
      </p:pic>
      <p:sp>
        <p:nvSpPr>
          <p:cNvPr id="7"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B56EEE9-7D71-4956-86EF-7F5738002532}"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6"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96488" y="6300788"/>
            <a:ext cx="1871662" cy="395287"/>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56" r:id="rId7"/>
    <p:sldLayoutId id="2147484063" r:id="rId8"/>
    <p:sldLayoutId id="2147484064" r:id="rId9"/>
    <p:sldLayoutId id="2147484065" r:id="rId10"/>
    <p:sldLayoutId id="2147484066" r:id="rId11"/>
    <p:sldLayoutId id="2147484067" r:id="rId12"/>
    <p:sldLayoutId id="2147484068" r:id="rId13"/>
  </p:sldLayoutIdLst>
  <p:transition/>
  <p:timing>
    <p:tnLst>
      <p:par>
        <p:cTn id="1" dur="indefinite" restart="never" nodeType="tmRoot"/>
      </p:par>
    </p:tnLst>
  </p:timing>
  <p:hf hdr="0"/>
  <p:txStyles>
    <p:titleStyle>
      <a:lvl1pPr algn="l" rtl="0" eaLnBrk="0" fontAlgn="base" hangingPunct="0">
        <a:spcBef>
          <a:spcPct val="0"/>
        </a:spcBef>
        <a:spcAft>
          <a:spcPct val="0"/>
        </a:spcAft>
        <a:defRPr lang="en-US" sz="3600" b="1" kern="1200" dirty="0" smtClean="0">
          <a:solidFill>
            <a:srgbClr val="8E1230"/>
          </a:solidFill>
          <a:latin typeface="Monotype Corsiva" panose="03010101010201010101" pitchFamily="66"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41811397"/>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Lst>
  <p:transition/>
  <p:timing>
    <p:tnLst>
      <p:par>
        <p:cTn id="1" dur="indefinite" restart="never" nodeType="tmRoot"/>
      </p:par>
    </p:tnLst>
  </p:timing>
  <p:hf hdr="0"/>
  <p:txStyles>
    <p:titleStyle>
      <a:lvl1pPr algn="l" rtl="0" eaLnBrk="0" fontAlgn="base" hangingPunct="0">
        <a:spcBef>
          <a:spcPct val="0"/>
        </a:spcBef>
        <a:spcAft>
          <a:spcPct val="0"/>
        </a:spcAft>
        <a:defRPr lang="en-US" sz="3600" b="1" kern="1200" dirty="0" smtClean="0">
          <a:solidFill>
            <a:srgbClr val="8E1230"/>
          </a:solidFill>
          <a:latin typeface="Monotype Corsiva" panose="03010101010201010101" pitchFamily="66"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6.wdp"/></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wmf"/><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us 2"/>
          <p:cNvSpPr/>
          <p:nvPr/>
        </p:nvSpPr>
        <p:spPr>
          <a:xfrm>
            <a:off x="3927312" y="-1026995"/>
            <a:ext cx="9372600" cy="8523443"/>
          </a:xfrm>
          <a:prstGeom prst="mathPlus">
            <a:avLst/>
          </a:prstGeom>
          <a:solidFill>
            <a:srgbClr val="FF0000">
              <a:alpha val="0"/>
            </a:srgbClr>
          </a:solidFill>
          <a:ln w="57150">
            <a:solidFill>
              <a:srgbClr val="722D1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7"/>
          <p:cNvSpPr>
            <a:spLocks noGrp="1" noChangeArrowheads="1"/>
          </p:cNvSpPr>
          <p:nvPr>
            <p:ph type="ctrTitle"/>
          </p:nvPr>
        </p:nvSpPr>
        <p:spPr>
          <a:xfrm>
            <a:off x="4813386" y="1188421"/>
            <a:ext cx="7019779" cy="914400"/>
          </a:xfrm>
        </p:spPr>
        <p:txBody>
          <a:bodyPr rtlCol="0" anchor="t">
            <a:normAutofit/>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spcAft>
                <a:spcPts val="0"/>
              </a:spcAft>
              <a:defRPr/>
            </a:pPr>
            <a:r>
              <a:rPr lang="en-US" b="1" dirty="0" smtClean="0">
                <a:ln/>
                <a:solidFill>
                  <a:srgbClr val="C00000"/>
                </a:solidFill>
                <a:latin typeface="Arial Black" panose="020B0A04020102020204" pitchFamily="34" charset="0"/>
                <a:cs typeface="Aharoni" pitchFamily="2" charset="-79"/>
              </a:rPr>
              <a:t>HEALTH     		  TOTAL </a:t>
            </a:r>
          </a:p>
        </p:txBody>
      </p:sp>
      <p:sp>
        <p:nvSpPr>
          <p:cNvPr id="8" name="Rectangle 7"/>
          <p:cNvSpPr txBox="1">
            <a:spLocks noChangeArrowheads="1"/>
          </p:cNvSpPr>
          <p:nvPr/>
        </p:nvSpPr>
        <p:spPr bwMode="auto">
          <a:xfrm>
            <a:off x="197224" y="3080750"/>
            <a:ext cx="3047897" cy="678853"/>
          </a:xfrm>
          <a:prstGeom prst="rect">
            <a:avLst/>
          </a:prstGeom>
          <a:solidFill>
            <a:srgbClr val="FFC00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lstStyle>
            <a:defPPr>
              <a:defRPr lang="en-US"/>
            </a:defPPr>
            <a:lvl1pPr algn="ctr">
              <a:defRPr sz="2800" kern="0">
                <a:ln w="0"/>
                <a:solidFill>
                  <a:schemeClr val="tx1"/>
                </a:solidFill>
                <a:effectLst>
                  <a:outerShdw blurRad="38100" dist="19050" dir="2700000" algn="tl" rotWithShape="0">
                    <a:schemeClr val="dk1">
                      <a:alpha val="40000"/>
                    </a:schemeClr>
                  </a:outerShdw>
                </a:effectLst>
                <a:latin typeface="Microsoft Sans Serif" pitchFamily="34" charset="0"/>
                <a:ea typeface="+mj-ea"/>
                <a:cs typeface="Microsoft Sans Serif" pitchFamily="34" charset="0"/>
              </a:defRPr>
            </a:lvl1pPr>
          </a:lstStyle>
          <a:p>
            <a:r>
              <a:rPr lang="en-US" dirty="0"/>
              <a:t>Health Is Wealth</a:t>
            </a:r>
          </a:p>
        </p:txBody>
      </p:sp>
      <p:sp>
        <p:nvSpPr>
          <p:cNvPr id="9" name="Rectangle 7"/>
          <p:cNvSpPr txBox="1">
            <a:spLocks noChangeArrowheads="1"/>
          </p:cNvSpPr>
          <p:nvPr/>
        </p:nvSpPr>
        <p:spPr bwMode="auto">
          <a:xfrm>
            <a:off x="197224" y="3773049"/>
            <a:ext cx="4589929" cy="678853"/>
          </a:xfrm>
          <a:prstGeom prst="rect">
            <a:avLst/>
          </a:prstGeom>
          <a:solidFill>
            <a:srgbClr val="FFC00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lstStyle/>
          <a:p>
            <a:pPr algn="ctr">
              <a:defRPr/>
            </a:pPr>
            <a:r>
              <a:rPr lang="en-US" sz="2800" kern="0" dirty="0">
                <a:ln w="0"/>
                <a:solidFill>
                  <a:schemeClr val="tx1"/>
                </a:solidFill>
                <a:effectLst>
                  <a:outerShdw blurRad="38100" dist="19050" dir="2700000" algn="tl" rotWithShape="0">
                    <a:schemeClr val="dk1">
                      <a:alpha val="40000"/>
                    </a:schemeClr>
                  </a:outerShdw>
                </a:effectLst>
                <a:latin typeface="Microsoft Sans Serif" pitchFamily="34" charset="0"/>
                <a:ea typeface="+mj-ea"/>
                <a:cs typeface="Microsoft Sans Serif" pitchFamily="34" charset="0"/>
              </a:rPr>
              <a:t>Ensure Its Complete Care</a:t>
            </a:r>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7939177" y="4318237"/>
            <a:ext cx="1545822" cy="1695073"/>
          </a:xfrm>
          <a:prstGeom prst="rect">
            <a:avLst/>
          </a:prstGeom>
        </p:spPr>
      </p:pic>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8082741" y="2667664"/>
            <a:ext cx="1315663" cy="1347818"/>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7860452" y="460330"/>
            <a:ext cx="1506319" cy="1945246"/>
          </a:xfrm>
          <a:prstGeom prst="rect">
            <a:avLst/>
          </a:prstGeom>
        </p:spPr>
      </p:pic>
      <p:pic>
        <p:nvPicPr>
          <p:cNvPr id="15" name="Picture 14"/>
          <p:cNvPicPr>
            <a:picLocks noChangeAspect="1"/>
          </p:cNvPicPr>
          <p:nvPr/>
        </p:nvPicPr>
        <p:blipFill>
          <a:blip r:embed="rId6">
            <a:clrChange>
              <a:clrFrom>
                <a:srgbClr val="FFFFFF"/>
              </a:clrFrom>
              <a:clrTo>
                <a:srgbClr val="FFFFFF">
                  <a:alpha val="0"/>
                </a:srgbClr>
              </a:clrTo>
            </a:clrChange>
          </a:blip>
          <a:stretch>
            <a:fillRect/>
          </a:stretch>
        </p:blipFill>
        <p:spPr>
          <a:xfrm>
            <a:off x="6354284" y="2374234"/>
            <a:ext cx="850554" cy="1794709"/>
          </a:xfrm>
          <a:prstGeom prst="rect">
            <a:avLst/>
          </a:prstGeom>
        </p:spPr>
      </p:pic>
      <p:pic>
        <p:nvPicPr>
          <p:cNvPr id="16" name="Picture 15"/>
          <p:cNvPicPr>
            <a:picLocks noChangeAspect="1"/>
          </p:cNvPicPr>
          <p:nvPr/>
        </p:nvPicPr>
        <p:blipFill>
          <a:blip r:embed="rId7">
            <a:clrChange>
              <a:clrFrom>
                <a:srgbClr val="FFFFFF"/>
              </a:clrFrom>
              <a:clrTo>
                <a:srgbClr val="FFFFFF">
                  <a:alpha val="0"/>
                </a:srgbClr>
              </a:clrTo>
            </a:clrChange>
          </a:blip>
          <a:stretch>
            <a:fillRect/>
          </a:stretch>
        </p:blipFill>
        <p:spPr>
          <a:xfrm>
            <a:off x="10464063" y="2611317"/>
            <a:ext cx="946121" cy="763675"/>
          </a:xfrm>
          <a:prstGeom prst="rect">
            <a:avLst/>
          </a:prstGeom>
        </p:spPr>
      </p:pic>
      <p:pic>
        <p:nvPicPr>
          <p:cNvPr id="17" name="Picture 16"/>
          <p:cNvPicPr>
            <a:picLocks noChangeAspect="1"/>
          </p:cNvPicPr>
          <p:nvPr/>
        </p:nvPicPr>
        <p:blipFill>
          <a:blip r:embed="rId7">
            <a:clrChange>
              <a:clrFrom>
                <a:srgbClr val="FFFFFF"/>
              </a:clrFrom>
              <a:clrTo>
                <a:srgbClr val="FFFFFF">
                  <a:alpha val="0"/>
                </a:srgbClr>
              </a:clrTo>
            </a:clrChange>
          </a:blip>
          <a:stretch>
            <a:fillRect/>
          </a:stretch>
        </p:blipFill>
        <p:spPr>
          <a:xfrm>
            <a:off x="10149008" y="2949448"/>
            <a:ext cx="1200150" cy="9048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a:xfrm>
            <a:off x="273424" y="-118827"/>
            <a:ext cx="10972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a:solidFill>
                  <a:srgbClr val="C00000"/>
                </a:solidFill>
                <a:latin typeface="Arial Heading"/>
                <a:cs typeface="Aharoni" pitchFamily="2" charset="-79"/>
              </a:rPr>
              <a:t>Payment Options</a:t>
            </a:r>
          </a:p>
        </p:txBody>
      </p:sp>
      <p:graphicFrame>
        <p:nvGraphicFramePr>
          <p:cNvPr id="52" name="Diagram 51"/>
          <p:cNvGraphicFramePr/>
          <p:nvPr>
            <p:extLst>
              <p:ext uri="{D42A27DB-BD31-4B8C-83A1-F6EECF244321}">
                <p14:modId xmlns:p14="http://schemas.microsoft.com/office/powerpoint/2010/main" val="2491056632"/>
              </p:ext>
            </p:extLst>
          </p:nvPr>
        </p:nvGraphicFramePr>
        <p:xfrm>
          <a:off x="391538" y="1828801"/>
          <a:ext cx="5646193" cy="3483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4" name="Diagram 53"/>
          <p:cNvGraphicFramePr/>
          <p:nvPr>
            <p:extLst>
              <p:ext uri="{D42A27DB-BD31-4B8C-83A1-F6EECF244321}">
                <p14:modId xmlns:p14="http://schemas.microsoft.com/office/powerpoint/2010/main" val="361929945"/>
              </p:ext>
            </p:extLst>
          </p:nvPr>
        </p:nvGraphicFramePr>
        <p:xfrm>
          <a:off x="6367468" y="1842247"/>
          <a:ext cx="5371813" cy="34767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txBox="1">
            <a:spLocks noChangeArrowheads="1"/>
          </p:cNvSpPr>
          <p:nvPr/>
        </p:nvSpPr>
        <p:spPr bwMode="auto">
          <a:xfrm>
            <a:off x="8966" y="2314271"/>
            <a:ext cx="3420035" cy="678853"/>
          </a:xfrm>
          <a:prstGeom prst="rect">
            <a:avLst/>
          </a:prstGeom>
          <a:solidFill>
            <a:srgbClr val="8E123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lstStyle>
            <a:defPPr>
              <a:defRPr lang="en-US"/>
            </a:defPPr>
            <a:lvl1pPr algn="ctr">
              <a:defRPr sz="2800" kern="0">
                <a:ln w="0"/>
                <a:solidFill>
                  <a:schemeClr val="tx1"/>
                </a:solidFill>
                <a:effectLst>
                  <a:outerShdw blurRad="38100" dist="19050" dir="2700000" algn="tl" rotWithShape="0">
                    <a:schemeClr val="dk1">
                      <a:alpha val="40000"/>
                    </a:schemeClr>
                  </a:outerShdw>
                </a:effectLst>
                <a:latin typeface="Microsoft Sans Serif" pitchFamily="34" charset="0"/>
                <a:ea typeface="+mj-ea"/>
                <a:cs typeface="Microsoft Sans Serif" pitchFamily="34" charset="0"/>
              </a:defRPr>
            </a:lvl1pPr>
          </a:lstStyle>
          <a:p>
            <a:r>
              <a:rPr lang="en-US" sz="3200" dirty="0">
                <a:ln w="0">
                  <a:solidFill>
                    <a:schemeClr val="bg1"/>
                  </a:solidFill>
                </a:ln>
                <a:solidFill>
                  <a:schemeClr val="bg1"/>
                </a:solidFill>
              </a:rPr>
              <a:t>Scope Of Cover</a:t>
            </a:r>
          </a:p>
        </p:txBody>
      </p:sp>
      <p:sp>
        <p:nvSpPr>
          <p:cNvPr id="10" name="Rectangle 7"/>
          <p:cNvSpPr txBox="1">
            <a:spLocks noChangeArrowheads="1"/>
          </p:cNvSpPr>
          <p:nvPr/>
        </p:nvSpPr>
        <p:spPr bwMode="auto">
          <a:xfrm>
            <a:off x="8964" y="3004250"/>
            <a:ext cx="5531225" cy="678853"/>
          </a:xfrm>
          <a:prstGeom prst="rect">
            <a:avLst/>
          </a:prstGeom>
          <a:solidFill>
            <a:srgbClr val="8E123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lstStyle>
            <a:defPPr>
              <a:defRPr lang="en-US"/>
            </a:defPPr>
            <a:lvl1pPr algn="ctr">
              <a:defRPr sz="2800" kern="0">
                <a:ln w="0"/>
                <a:solidFill>
                  <a:schemeClr val="tx1"/>
                </a:solidFill>
                <a:effectLst>
                  <a:outerShdw blurRad="38100" dist="19050" dir="2700000" algn="tl" rotWithShape="0">
                    <a:schemeClr val="dk1">
                      <a:alpha val="40000"/>
                    </a:schemeClr>
                  </a:outerShdw>
                </a:effectLst>
                <a:latin typeface="Microsoft Sans Serif" pitchFamily="34" charset="0"/>
                <a:ea typeface="+mj-ea"/>
                <a:cs typeface="Microsoft Sans Serif" pitchFamily="34" charset="0"/>
              </a:defRPr>
            </a:lvl1pPr>
          </a:lstStyle>
          <a:p>
            <a:r>
              <a:rPr lang="en-US" sz="3200" dirty="0" smtClean="0">
                <a:ln w="0">
                  <a:solidFill>
                    <a:schemeClr val="bg1"/>
                  </a:solidFill>
                </a:ln>
                <a:solidFill>
                  <a:schemeClr val="bg1"/>
                </a:solidFill>
              </a:rPr>
              <a:t>Benefit </a:t>
            </a:r>
            <a:r>
              <a:rPr lang="en-US" sz="3200" dirty="0">
                <a:ln w="0">
                  <a:solidFill>
                    <a:schemeClr val="bg1"/>
                  </a:solidFill>
                </a:ln>
                <a:solidFill>
                  <a:schemeClr val="bg1"/>
                </a:solidFill>
              </a:rPr>
              <a:t>explained in detail</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85276" y="-49020"/>
            <a:ext cx="10972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t>Scope of Cover</a:t>
            </a:r>
          </a:p>
        </p:txBody>
      </p:sp>
      <p:sp>
        <p:nvSpPr>
          <p:cNvPr id="23" name="Pentagon 22"/>
          <p:cNvSpPr/>
          <p:nvPr/>
        </p:nvSpPr>
        <p:spPr>
          <a:xfrm>
            <a:off x="473535" y="1219200"/>
            <a:ext cx="2286000" cy="2373086"/>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Benefit  #1</a:t>
            </a:r>
          </a:p>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Hospitalization Medical  Expenses</a:t>
            </a:r>
          </a:p>
        </p:txBody>
      </p:sp>
      <p:sp>
        <p:nvSpPr>
          <p:cNvPr id="24" name="Chevron 23"/>
          <p:cNvSpPr/>
          <p:nvPr/>
        </p:nvSpPr>
        <p:spPr>
          <a:xfrm>
            <a:off x="2764016" y="1219200"/>
            <a:ext cx="9029053" cy="2373086"/>
          </a:xfrm>
          <a:prstGeom prst="chevron">
            <a:avLst>
              <a:gd name="adj" fmla="val 0"/>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sz="2000" dirty="0">
                <a:solidFill>
                  <a:prstClr val="black"/>
                </a:solidFill>
                <a:latin typeface="Arial" panose="020B0604020202020204" pitchFamily="34" charset="0"/>
                <a:cs typeface="Arial" panose="020B0604020202020204" pitchFamily="34" charset="0"/>
              </a:rPr>
              <a:t>We will pay the Reasonable and Customary Charges for Medical Expenses that are incurred during the Hospitalization of the Insured Person for Medically Necessary treatment required due to an Illness or Injury sustained by the Insured Person during the Policy Period.</a:t>
            </a:r>
          </a:p>
        </p:txBody>
      </p:sp>
      <p:sp>
        <p:nvSpPr>
          <p:cNvPr id="25" name="Pentagon 24"/>
          <p:cNvSpPr/>
          <p:nvPr/>
        </p:nvSpPr>
        <p:spPr>
          <a:xfrm>
            <a:off x="473535" y="3717506"/>
            <a:ext cx="2286000" cy="2471023"/>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Benefit # 2</a:t>
            </a:r>
          </a:p>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Day Care Treatment Expenses</a:t>
            </a:r>
          </a:p>
        </p:txBody>
      </p:sp>
      <p:sp>
        <p:nvSpPr>
          <p:cNvPr id="26" name="Chevron 25"/>
          <p:cNvSpPr/>
          <p:nvPr/>
        </p:nvSpPr>
        <p:spPr>
          <a:xfrm>
            <a:off x="2764017" y="3717506"/>
            <a:ext cx="9029052" cy="2471023"/>
          </a:xfrm>
          <a:prstGeom prst="chevron">
            <a:avLst>
              <a:gd name="adj" fmla="val 0"/>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sz="2000" dirty="0">
                <a:solidFill>
                  <a:prstClr val="black"/>
                </a:solidFill>
                <a:latin typeface="Arial" panose="020B0604020202020204" pitchFamily="34" charset="0"/>
                <a:cs typeface="Arial" panose="020B0604020202020204" pitchFamily="34" charset="0"/>
              </a:rPr>
              <a:t>We will pay the Reasonable and Customary Charges for Medically Necessary Day Care Treatment taken by the Insured Person on</a:t>
            </a:r>
          </a:p>
          <a:p>
            <a:pPr fontAlgn="auto">
              <a:spcBef>
                <a:spcPts val="0"/>
              </a:spcBef>
              <a:spcAft>
                <a:spcPts val="0"/>
              </a:spcAft>
            </a:pPr>
            <a:r>
              <a:rPr lang="en-US" sz="2000" dirty="0">
                <a:solidFill>
                  <a:prstClr val="black"/>
                </a:solidFill>
                <a:latin typeface="Arial" panose="020B0604020202020204" pitchFamily="34" charset="0"/>
                <a:cs typeface="Arial" panose="020B0604020202020204" pitchFamily="34" charset="0"/>
              </a:rPr>
              <a:t>advanced technological Surgical Procedures requiring less than 24 hours of Hospitalization as listed out in Section IV(22) of the Policy.</a:t>
            </a:r>
          </a:p>
        </p:txBody>
      </p:sp>
    </p:spTree>
    <p:extLst>
      <p:ext uri="{BB962C8B-B14F-4D97-AF65-F5344CB8AC3E}">
        <p14:creationId xmlns:p14="http://schemas.microsoft.com/office/powerpoint/2010/main" val="27842220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424548" y="1268126"/>
            <a:ext cx="2286000" cy="2340487"/>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Benefit # 3</a:t>
            </a:r>
          </a:p>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Pre Hospitalization Medical Expenses </a:t>
            </a:r>
          </a:p>
        </p:txBody>
      </p:sp>
      <p:sp>
        <p:nvSpPr>
          <p:cNvPr id="12" name="Chevron 11"/>
          <p:cNvSpPr/>
          <p:nvPr/>
        </p:nvSpPr>
        <p:spPr>
          <a:xfrm>
            <a:off x="2634348" y="1268126"/>
            <a:ext cx="9133104" cy="2340487"/>
          </a:xfrm>
          <a:prstGeom prst="chevron">
            <a:avLst>
              <a:gd name="adj" fmla="val 3502"/>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sz="2000" dirty="0">
                <a:solidFill>
                  <a:prstClr val="black"/>
                </a:solidFill>
                <a:latin typeface="Arial" panose="020B0604020202020204" pitchFamily="34" charset="0"/>
                <a:cs typeface="Arial" panose="020B0604020202020204" pitchFamily="34" charset="0"/>
              </a:rPr>
              <a:t>Reasonable and Customary Charges for Pre-Hospitalization Medical Expenses with respect to the Insured Person for up to 60 days immediately prior to the date of the Insured Person’s admission to Hospital, provided that We have accepted a claim for Hospitalization.</a:t>
            </a:r>
          </a:p>
        </p:txBody>
      </p:sp>
      <p:sp>
        <p:nvSpPr>
          <p:cNvPr id="13" name="Pentagon 12"/>
          <p:cNvSpPr/>
          <p:nvPr/>
        </p:nvSpPr>
        <p:spPr>
          <a:xfrm>
            <a:off x="424548" y="3755571"/>
            <a:ext cx="2286000" cy="2612572"/>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Benefit # 4 </a:t>
            </a:r>
          </a:p>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Post Hospitalization Medical Expenses </a:t>
            </a:r>
          </a:p>
        </p:txBody>
      </p:sp>
      <p:sp>
        <p:nvSpPr>
          <p:cNvPr id="14" name="Chevron 13"/>
          <p:cNvSpPr/>
          <p:nvPr/>
        </p:nvSpPr>
        <p:spPr>
          <a:xfrm>
            <a:off x="2634348" y="3755571"/>
            <a:ext cx="9133104" cy="2612572"/>
          </a:xfrm>
          <a:prstGeom prst="chevron">
            <a:avLst>
              <a:gd name="adj" fmla="val 1714"/>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sz="2000" dirty="0">
                <a:solidFill>
                  <a:prstClr val="black"/>
                </a:solidFill>
                <a:latin typeface="Arial" panose="020B0604020202020204" pitchFamily="34" charset="0"/>
                <a:cs typeface="Arial" panose="020B0604020202020204" pitchFamily="34" charset="0"/>
              </a:rPr>
              <a:t>Post-Hospitalization Medical Expenses with respect to the Insured Person for up to 90 days immediately post the date of the Insured Person’s discharge from the Hospital.</a:t>
            </a:r>
          </a:p>
          <a:p>
            <a:pPr fontAlgn="auto">
              <a:spcBef>
                <a:spcPts val="0"/>
              </a:spcBef>
              <a:spcAft>
                <a:spcPts val="0"/>
              </a:spcAft>
            </a:pPr>
            <a:r>
              <a:rPr lang="en-US" sz="2000" dirty="0">
                <a:solidFill>
                  <a:prstClr val="black"/>
                </a:solidFill>
                <a:latin typeface="Arial" panose="020B0604020202020204" pitchFamily="34" charset="0"/>
                <a:cs typeface="Arial" panose="020B0604020202020204" pitchFamily="34" charset="0"/>
              </a:rPr>
              <a:t>Covers 90 days under Vital Plan, 120 days under Superior Plan and 180 days under Premiere Plan. </a:t>
            </a:r>
          </a:p>
        </p:txBody>
      </p:sp>
      <p:sp>
        <p:nvSpPr>
          <p:cNvPr id="7" name="Title 21"/>
          <p:cNvSpPr>
            <a:spLocks noGrp="1"/>
          </p:cNvSpPr>
          <p:nvPr>
            <p:ph type="title"/>
          </p:nvPr>
        </p:nvSpPr>
        <p:spPr>
          <a:xfrm>
            <a:off x="285276" y="-49020"/>
            <a:ext cx="10972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t>Scope of Cover</a:t>
            </a:r>
          </a:p>
        </p:txBody>
      </p:sp>
    </p:spTree>
    <p:extLst>
      <p:ext uri="{BB962C8B-B14F-4D97-AF65-F5344CB8AC3E}">
        <p14:creationId xmlns:p14="http://schemas.microsoft.com/office/powerpoint/2010/main" val="37745746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hevron 23"/>
          <p:cNvSpPr/>
          <p:nvPr/>
        </p:nvSpPr>
        <p:spPr>
          <a:xfrm>
            <a:off x="473535" y="1219200"/>
            <a:ext cx="11454006" cy="4681098"/>
          </a:xfrm>
          <a:prstGeom prst="chevron">
            <a:avLst>
              <a:gd name="adj" fmla="val 0"/>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pPr>
            <a:endParaRPr lang="en-US" sz="2300" dirty="0">
              <a:solidFill>
                <a:srgbClr val="002060"/>
              </a:solidFill>
              <a:latin typeface="Microsoft Sans Serif" pitchFamily="34" charset="0"/>
              <a:cs typeface="Microsoft Sans Serif" pitchFamily="34" charset="0"/>
            </a:endParaRPr>
          </a:p>
        </p:txBody>
      </p:sp>
      <p:sp>
        <p:nvSpPr>
          <p:cNvPr id="11" name="Pentagon 10"/>
          <p:cNvSpPr/>
          <p:nvPr/>
        </p:nvSpPr>
        <p:spPr>
          <a:xfrm>
            <a:off x="609600" y="1676397"/>
            <a:ext cx="11008845" cy="778639"/>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u="sng" dirty="0">
                <a:solidFill>
                  <a:srgbClr val="FFFF00"/>
                </a:solidFill>
                <a:latin typeface="Arial" panose="020B0604020202020204" pitchFamily="34" charset="0"/>
                <a:cs typeface="Arial" panose="020B0604020202020204" pitchFamily="34" charset="0"/>
              </a:rPr>
              <a:t>For dependent Spouse – </a:t>
            </a:r>
            <a:r>
              <a:rPr lang="en-US" dirty="0">
                <a:solidFill>
                  <a:prstClr val="white"/>
                </a:solidFill>
                <a:latin typeface="Arial" panose="020B0604020202020204" pitchFamily="34" charset="0"/>
                <a:cs typeface="Arial" panose="020B0604020202020204" pitchFamily="34" charset="0"/>
              </a:rPr>
              <a:t>covers after receiving 3 consecutive annual premiums and at 24 months consecutive cover elapsed under Health Total policy.</a:t>
            </a:r>
            <a:endParaRPr lang="en-US" dirty="0">
              <a:solidFill>
                <a:prstClr val="white"/>
              </a:solidFill>
            </a:endParaRPr>
          </a:p>
        </p:txBody>
      </p:sp>
      <p:sp>
        <p:nvSpPr>
          <p:cNvPr id="12" name="Pentagon 11"/>
          <p:cNvSpPr/>
          <p:nvPr/>
        </p:nvSpPr>
        <p:spPr>
          <a:xfrm>
            <a:off x="591577" y="2563441"/>
            <a:ext cx="11008845" cy="778639"/>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defRPr/>
            </a:pPr>
            <a:r>
              <a:rPr lang="en-US" u="sng" dirty="0">
                <a:solidFill>
                  <a:srgbClr val="FFFF00"/>
                </a:solidFill>
                <a:latin typeface="Arial" panose="020B0604020202020204" pitchFamily="34" charset="0"/>
                <a:cs typeface="Arial" panose="020B0604020202020204" pitchFamily="34" charset="0"/>
              </a:rPr>
              <a:t>For insured herself - </a:t>
            </a:r>
            <a:r>
              <a:rPr lang="en-US" dirty="0">
                <a:solidFill>
                  <a:prstClr val="white"/>
                </a:solidFill>
                <a:latin typeface="Arial" panose="020B0604020202020204" pitchFamily="34" charset="0"/>
                <a:cs typeface="Arial" panose="020B0604020202020204" pitchFamily="34" charset="0"/>
              </a:rPr>
              <a:t>covers after receiving 5 consecutive annual premiums and at 48 months consecutive cover elapsed under Health Total policy. </a:t>
            </a:r>
          </a:p>
        </p:txBody>
      </p:sp>
      <p:sp>
        <p:nvSpPr>
          <p:cNvPr id="13" name="Pentagon 12"/>
          <p:cNvSpPr/>
          <p:nvPr/>
        </p:nvSpPr>
        <p:spPr>
          <a:xfrm>
            <a:off x="609599" y="3465385"/>
            <a:ext cx="11008845" cy="778639"/>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defRPr/>
            </a:pPr>
            <a:r>
              <a:rPr lang="en-US" dirty="0">
                <a:solidFill>
                  <a:prstClr val="white"/>
                </a:solidFill>
                <a:latin typeface="Arial" panose="020B0604020202020204" pitchFamily="34" charset="0"/>
                <a:cs typeface="Arial" panose="020B0604020202020204" pitchFamily="34" charset="0"/>
              </a:rPr>
              <a:t>Superior &amp; Premier Plan will also cover Pre Natal and Post Natal Medical Expenses for 90 days and 45 days respectively. </a:t>
            </a:r>
          </a:p>
        </p:txBody>
      </p:sp>
      <p:pic>
        <p:nvPicPr>
          <p:cNvPr id="10" name="Picture 9"/>
          <p:cNvPicPr>
            <a:picLocks noChangeAspect="1"/>
          </p:cNvPicPr>
          <p:nvPr/>
        </p:nvPicPr>
        <p:blipFill rotWithShape="1">
          <a:blip r:embed="rId3">
            <a:clrChange>
              <a:clrFrom>
                <a:srgbClr val="FFFFFF"/>
              </a:clrFrom>
              <a:clrTo>
                <a:srgbClr val="FFFFFF">
                  <a:alpha val="0"/>
                </a:srgbClr>
              </a:clrTo>
            </a:clrChange>
          </a:blip>
          <a:srcRect t="14002" b="10343"/>
          <a:stretch/>
        </p:blipFill>
        <p:spPr>
          <a:xfrm>
            <a:off x="3895720" y="4450977"/>
            <a:ext cx="3074428" cy="2400638"/>
          </a:xfrm>
          <a:prstGeom prst="rect">
            <a:avLst/>
          </a:prstGeom>
        </p:spPr>
      </p:pic>
      <p:sp>
        <p:nvSpPr>
          <p:cNvPr id="9" name="Title 21"/>
          <p:cNvSpPr txBox="1">
            <a:spLocks/>
          </p:cNvSpPr>
          <p:nvPr/>
        </p:nvSpPr>
        <p:spPr bwMode="auto">
          <a:xfrm>
            <a:off x="310551" y="5223"/>
            <a:ext cx="902170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2800" b="1" kern="1200" dirty="0">
                <a:solidFill>
                  <a:srgbClr val="C00000"/>
                </a:solidFill>
                <a:latin typeface="Arial Heading"/>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t>Benefit # 5 Maternity Expenses </a:t>
            </a:r>
          </a:p>
        </p:txBody>
      </p:sp>
    </p:spTree>
    <p:extLst>
      <p:ext uri="{BB962C8B-B14F-4D97-AF65-F5344CB8AC3E}">
        <p14:creationId xmlns:p14="http://schemas.microsoft.com/office/powerpoint/2010/main" val="25431248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400000"/>
                    </a14:imgEffect>
                  </a14:imgLayer>
                </a14:imgProps>
              </a:ext>
            </a:extLst>
          </a:blip>
          <a:stretch>
            <a:fillRect/>
          </a:stretch>
        </p:blipFill>
        <p:spPr>
          <a:xfrm>
            <a:off x="4433553" y="3804366"/>
            <a:ext cx="3505200" cy="3105150"/>
          </a:xfrm>
          <a:prstGeom prst="rect">
            <a:avLst/>
          </a:prstGeom>
        </p:spPr>
      </p:pic>
      <p:sp>
        <p:nvSpPr>
          <p:cNvPr id="5" name="Title 21"/>
          <p:cNvSpPr txBox="1">
            <a:spLocks/>
          </p:cNvSpPr>
          <p:nvPr/>
        </p:nvSpPr>
        <p:spPr bwMode="auto">
          <a:xfrm>
            <a:off x="267473" y="-186751"/>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eaLnBrk="0" fontAlgn="base" hangingPunct="0">
              <a:spcBef>
                <a:spcPct val="0"/>
              </a:spcBef>
              <a:spcAft>
                <a:spcPct val="0"/>
              </a:spcAft>
              <a:defRPr sz="2800" b="1">
                <a:solidFill>
                  <a:srgbClr val="C00000"/>
                </a:solidFill>
                <a:latin typeface="Arial Heading"/>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dirty="0" smtClean="0"/>
              <a:t>Benefit </a:t>
            </a:r>
            <a:r>
              <a:rPr lang="en-US" dirty="0"/>
              <a:t># </a:t>
            </a:r>
            <a:r>
              <a:rPr lang="en-US" dirty="0" smtClean="0"/>
              <a:t>6 Organ </a:t>
            </a:r>
            <a:r>
              <a:rPr lang="en-US" dirty="0"/>
              <a:t>Donor Expenses</a:t>
            </a:r>
          </a:p>
        </p:txBody>
      </p:sp>
      <p:sp>
        <p:nvSpPr>
          <p:cNvPr id="6" name="Oval 5"/>
          <p:cNvSpPr/>
          <p:nvPr/>
        </p:nvSpPr>
        <p:spPr>
          <a:xfrm>
            <a:off x="255190" y="1999177"/>
            <a:ext cx="3104882" cy="3010444"/>
          </a:xfrm>
          <a:prstGeom prst="ellipse">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defRPr/>
            </a:pPr>
            <a:r>
              <a:rPr lang="en-US" sz="1900" dirty="0">
                <a:solidFill>
                  <a:prstClr val="black"/>
                </a:solidFill>
                <a:latin typeface="Microsoft Sans Serif" pitchFamily="34" charset="0"/>
                <a:cs typeface="Microsoft Sans Serif" pitchFamily="34" charset="0"/>
              </a:rPr>
              <a:t>Covers  organ donor’s treatment for the harvesting of the organ donated.</a:t>
            </a:r>
          </a:p>
        </p:txBody>
      </p:sp>
      <p:sp>
        <p:nvSpPr>
          <p:cNvPr id="7" name="Oval 6"/>
          <p:cNvSpPr/>
          <p:nvPr/>
        </p:nvSpPr>
        <p:spPr>
          <a:xfrm>
            <a:off x="4534195" y="793922"/>
            <a:ext cx="3104882" cy="3010444"/>
          </a:xfrm>
          <a:prstGeom prst="ellipse">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r>
              <a:rPr lang="en-US" sz="1900" dirty="0">
                <a:solidFill>
                  <a:prstClr val="black"/>
                </a:solidFill>
                <a:latin typeface="Microsoft Sans Serif" pitchFamily="34" charset="0"/>
                <a:cs typeface="Microsoft Sans Serif" pitchFamily="34" charset="0"/>
              </a:rPr>
              <a:t>Organ is made available in accordance &amp; compliance with Transplantation of Human Organs Act 1994. </a:t>
            </a:r>
          </a:p>
        </p:txBody>
      </p:sp>
      <p:sp>
        <p:nvSpPr>
          <p:cNvPr id="8" name="Oval 7"/>
          <p:cNvSpPr/>
          <p:nvPr/>
        </p:nvSpPr>
        <p:spPr>
          <a:xfrm>
            <a:off x="8693239" y="1893194"/>
            <a:ext cx="3176787" cy="3116427"/>
          </a:xfrm>
          <a:prstGeom prst="ellipse">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900" dirty="0" smtClean="0">
              <a:solidFill>
                <a:prstClr val="black"/>
              </a:solidFill>
              <a:latin typeface="Microsoft Sans Serif" pitchFamily="34" charset="0"/>
              <a:cs typeface="Microsoft Sans Serif" pitchFamily="34" charset="0"/>
            </a:endParaRPr>
          </a:p>
          <a:p>
            <a:pPr algn="ctr" fontAlgn="auto">
              <a:spcBef>
                <a:spcPts val="0"/>
              </a:spcBef>
              <a:spcAft>
                <a:spcPts val="0"/>
              </a:spcAft>
            </a:pPr>
            <a:r>
              <a:rPr lang="en-US" sz="1900" dirty="0" smtClean="0">
                <a:solidFill>
                  <a:prstClr val="black"/>
                </a:solidFill>
                <a:latin typeface="Microsoft Sans Serif" pitchFamily="34" charset="0"/>
                <a:cs typeface="Microsoft Sans Serif" pitchFamily="34" charset="0"/>
              </a:rPr>
              <a:t>Donor's </a:t>
            </a:r>
            <a:r>
              <a:rPr lang="en-US" sz="1900" dirty="0">
                <a:solidFill>
                  <a:prstClr val="black"/>
                </a:solidFill>
                <a:latin typeface="Microsoft Sans Serif" pitchFamily="34" charset="0"/>
                <a:cs typeface="Microsoft Sans Serif" pitchFamily="34" charset="0"/>
              </a:rPr>
              <a:t>screening expenses, Pre </a:t>
            </a:r>
            <a:r>
              <a:rPr lang="en-US" sz="1900" dirty="0" smtClean="0">
                <a:solidFill>
                  <a:prstClr val="black"/>
                </a:solidFill>
                <a:latin typeface="Microsoft Sans Serif" pitchFamily="34" charset="0"/>
                <a:cs typeface="Microsoft Sans Serif" pitchFamily="34" charset="0"/>
              </a:rPr>
              <a:t>&amp; post  </a:t>
            </a:r>
            <a:r>
              <a:rPr lang="en-US" sz="1900" dirty="0">
                <a:solidFill>
                  <a:prstClr val="black"/>
                </a:solidFill>
                <a:latin typeface="Microsoft Sans Serif" pitchFamily="34" charset="0"/>
                <a:cs typeface="Microsoft Sans Serif" pitchFamily="34" charset="0"/>
              </a:rPr>
              <a:t>hospitalization expenses </a:t>
            </a:r>
            <a:r>
              <a:rPr lang="en-US" sz="1900" dirty="0" smtClean="0">
                <a:solidFill>
                  <a:prstClr val="black"/>
                </a:solidFill>
                <a:latin typeface="Microsoft Sans Serif" pitchFamily="34" charset="0"/>
                <a:cs typeface="Microsoft Sans Serif" pitchFamily="34" charset="0"/>
              </a:rPr>
              <a:t>&amp; consequential </a:t>
            </a:r>
            <a:r>
              <a:rPr lang="en-US" sz="1900" dirty="0">
                <a:solidFill>
                  <a:prstClr val="black"/>
                </a:solidFill>
                <a:latin typeface="Microsoft Sans Serif" pitchFamily="34" charset="0"/>
                <a:cs typeface="Microsoft Sans Serif" pitchFamily="34" charset="0"/>
              </a:rPr>
              <a:t>medical treatment will not be covered. </a:t>
            </a:r>
          </a:p>
        </p:txBody>
      </p:sp>
    </p:spTree>
    <p:extLst>
      <p:ext uri="{BB962C8B-B14F-4D97-AF65-F5344CB8AC3E}">
        <p14:creationId xmlns:p14="http://schemas.microsoft.com/office/powerpoint/2010/main" val="42067215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750" fill="hold"/>
                                        <p:tgtEl>
                                          <p:spTgt spid="6"/>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50"/>
                                        <p:tgtEl>
                                          <p:spTgt spid="8"/>
                                        </p:tgtEl>
                                      </p:cBhvr>
                                    </p:animEffect>
                                    <p:anim calcmode="lin" valueType="num">
                                      <p:cBhvr>
                                        <p:cTn id="24" dur="750" fill="hold"/>
                                        <p:tgtEl>
                                          <p:spTgt spid="8"/>
                                        </p:tgtEl>
                                        <p:attrNameLst>
                                          <p:attrName>ppt_x</p:attrName>
                                        </p:attrNameLst>
                                      </p:cBhvr>
                                      <p:tavLst>
                                        <p:tav tm="0">
                                          <p:val>
                                            <p:strVal val="#ppt_x"/>
                                          </p:val>
                                        </p:tav>
                                        <p:tav tm="100000">
                                          <p:val>
                                            <p:strVal val="#ppt_x"/>
                                          </p:val>
                                        </p:tav>
                                      </p:tavLst>
                                    </p:anim>
                                    <p:anim calcmode="lin" valueType="num">
                                      <p:cBhvr>
                                        <p:cTn id="25"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p:cNvSpPr txBox="1">
            <a:spLocks/>
          </p:cNvSpPr>
          <p:nvPr/>
        </p:nvSpPr>
        <p:spPr bwMode="auto">
          <a:xfrm>
            <a:off x="267473"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eaLnBrk="0" fontAlgn="base" hangingPunct="0">
              <a:spcBef>
                <a:spcPct val="0"/>
              </a:spcBef>
              <a:spcAft>
                <a:spcPct val="0"/>
              </a:spcAft>
              <a:defRPr sz="2800" b="1">
                <a:solidFill>
                  <a:srgbClr val="C00000"/>
                </a:solidFill>
                <a:latin typeface="Arial Heading"/>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dirty="0" smtClean="0"/>
              <a:t>Benefit </a:t>
            </a:r>
            <a:r>
              <a:rPr lang="en-US" dirty="0"/>
              <a:t># </a:t>
            </a:r>
            <a:r>
              <a:rPr lang="en-US" dirty="0" smtClean="0"/>
              <a:t>7 </a:t>
            </a:r>
            <a:r>
              <a:rPr lang="en-US" dirty="0"/>
              <a:t>Patient </a:t>
            </a:r>
            <a:r>
              <a:rPr lang="en-US" dirty="0" smtClean="0"/>
              <a:t>Care</a:t>
            </a:r>
            <a:endParaRPr lang="en-US" dirty="0"/>
          </a:p>
        </p:txBody>
      </p:sp>
      <p:sp>
        <p:nvSpPr>
          <p:cNvPr id="7" name="Pentagon 6"/>
          <p:cNvSpPr/>
          <p:nvPr/>
        </p:nvSpPr>
        <p:spPr>
          <a:xfrm>
            <a:off x="609595" y="1276213"/>
            <a:ext cx="11008845" cy="778639"/>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Reasonable and customary charges for a qualified nurse post discharge from hospital for 10 days</a:t>
            </a:r>
          </a:p>
        </p:txBody>
      </p:sp>
      <p:sp>
        <p:nvSpPr>
          <p:cNvPr id="8" name="Pentagon 7"/>
          <p:cNvSpPr/>
          <p:nvPr/>
        </p:nvSpPr>
        <p:spPr>
          <a:xfrm>
            <a:off x="609597" y="5193685"/>
            <a:ext cx="11008845" cy="778639"/>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Per day cover for Vital  is 350/-, Superior – 500/- and Premiere is 1000/- per day </a:t>
            </a:r>
          </a:p>
        </p:txBody>
      </p:sp>
      <p:sp>
        <p:nvSpPr>
          <p:cNvPr id="9" name="Pentagon 8"/>
          <p:cNvSpPr/>
          <p:nvPr/>
        </p:nvSpPr>
        <p:spPr>
          <a:xfrm>
            <a:off x="609596" y="4259161"/>
            <a:ext cx="11008845" cy="778639"/>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Maximum benefits can be covered for a period of 30 days in a policy period.</a:t>
            </a:r>
          </a:p>
        </p:txBody>
      </p:sp>
      <p:sp>
        <p:nvSpPr>
          <p:cNvPr id="10" name="Pentagon 9"/>
          <p:cNvSpPr/>
          <p:nvPr/>
        </p:nvSpPr>
        <p:spPr>
          <a:xfrm>
            <a:off x="609596" y="3284384"/>
            <a:ext cx="11008845" cy="778639"/>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Treating medical practitioner has recommended that nursing charges are medically necessary. </a:t>
            </a:r>
          </a:p>
        </p:txBody>
      </p:sp>
      <p:sp>
        <p:nvSpPr>
          <p:cNvPr id="11" name="Pentagon 10"/>
          <p:cNvSpPr/>
          <p:nvPr/>
        </p:nvSpPr>
        <p:spPr>
          <a:xfrm>
            <a:off x="609595" y="2325043"/>
            <a:ext cx="11008845" cy="778639"/>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Person has to be above 60 years old. </a:t>
            </a:r>
          </a:p>
        </p:txBody>
      </p:sp>
    </p:spTree>
    <p:extLst>
      <p:ext uri="{BB962C8B-B14F-4D97-AF65-F5344CB8AC3E}">
        <p14:creationId xmlns:p14="http://schemas.microsoft.com/office/powerpoint/2010/main" val="14295372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p:cNvSpPr txBox="1">
            <a:spLocks/>
          </p:cNvSpPr>
          <p:nvPr/>
        </p:nvSpPr>
        <p:spPr bwMode="auto">
          <a:xfrm>
            <a:off x="293231" y="-131251"/>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2800" b="1" dirty="0">
                <a:solidFill>
                  <a:srgbClr val="C00000"/>
                </a:solidFill>
                <a:latin typeface="Arial Heading"/>
              </a:rPr>
              <a:t>Benefit # 8 Accidental Hospitalization </a:t>
            </a:r>
          </a:p>
        </p:txBody>
      </p:sp>
      <p:sp>
        <p:nvSpPr>
          <p:cNvPr id="2" name="Decagon 1"/>
          <p:cNvSpPr/>
          <p:nvPr/>
        </p:nvSpPr>
        <p:spPr>
          <a:xfrm>
            <a:off x="118529" y="2034860"/>
            <a:ext cx="3640427" cy="3361388"/>
          </a:xfrm>
          <a:prstGeom prst="decagon">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US" sz="2000" dirty="0">
                <a:ln w="0"/>
                <a:solidFill>
                  <a:prstClr val="black"/>
                </a:solidFill>
                <a:latin typeface="Arial" panose="020B0604020202020204" pitchFamily="34" charset="0"/>
                <a:cs typeface="Arial" panose="020B0604020202020204" pitchFamily="34" charset="0"/>
              </a:rPr>
              <a:t>In case of Accidental  Hospitalization Sum Insured is increased by 25% of remaining Sum Insured on the day of hospitalization</a:t>
            </a:r>
          </a:p>
        </p:txBody>
      </p:sp>
      <p:sp>
        <p:nvSpPr>
          <p:cNvPr id="12" name="Decagon 11"/>
          <p:cNvSpPr/>
          <p:nvPr/>
        </p:nvSpPr>
        <p:spPr>
          <a:xfrm>
            <a:off x="4335051" y="2034860"/>
            <a:ext cx="3640427" cy="3361388"/>
          </a:xfrm>
          <a:prstGeom prst="decagon">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defRPr/>
            </a:pPr>
            <a:r>
              <a:rPr lang="en-US" sz="2000" dirty="0">
                <a:ln w="0"/>
                <a:solidFill>
                  <a:prstClr val="black"/>
                </a:solidFill>
                <a:latin typeface="Arial" panose="020B0604020202020204" pitchFamily="34" charset="0"/>
                <a:cs typeface="Arial" panose="020B0604020202020204" pitchFamily="34" charset="0"/>
              </a:rPr>
              <a:t>Maximum increase would be lesser of 25% of remaining Sum Insured or 10,00,000/- </a:t>
            </a:r>
          </a:p>
        </p:txBody>
      </p:sp>
      <p:sp>
        <p:nvSpPr>
          <p:cNvPr id="13" name="Decagon 12"/>
          <p:cNvSpPr/>
          <p:nvPr/>
        </p:nvSpPr>
        <p:spPr>
          <a:xfrm>
            <a:off x="8461420" y="2034860"/>
            <a:ext cx="3640427" cy="3361388"/>
          </a:xfrm>
          <a:prstGeom prst="decagon">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r>
              <a:rPr lang="en-US" sz="2000" dirty="0">
                <a:ln w="0"/>
                <a:solidFill>
                  <a:prstClr val="black"/>
                </a:solidFill>
                <a:latin typeface="Arial" panose="020B0604020202020204" pitchFamily="34" charset="0"/>
                <a:cs typeface="Arial" panose="020B0604020202020204" pitchFamily="34" charset="0"/>
              </a:rPr>
              <a:t>Increase will be available only if claim under Benefit 1 - Hospitalization Medical Expenses is admissible. </a:t>
            </a:r>
          </a:p>
        </p:txBody>
      </p:sp>
    </p:spTree>
    <p:extLst>
      <p:ext uri="{BB962C8B-B14F-4D97-AF65-F5344CB8AC3E}">
        <p14:creationId xmlns:p14="http://schemas.microsoft.com/office/powerpoint/2010/main" val="14732261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750"/>
                                        <p:tgtEl>
                                          <p:spTgt spid="2"/>
                                        </p:tgtEl>
                                      </p:cBhvr>
                                    </p:animEffect>
                                  </p:childTnLst>
                                </p:cTn>
                              </p:par>
                            </p:childTnLst>
                          </p:cTn>
                        </p:par>
                        <p:par>
                          <p:cTn id="8" fill="hold">
                            <p:stCondLst>
                              <p:cond delay="750"/>
                            </p:stCondLst>
                            <p:childTnLst>
                              <p:par>
                                <p:cTn id="9" presetID="8" presetClass="entr" presetSubtype="3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amond(out)">
                                      <p:cBhvr>
                                        <p:cTn id="11" dur="750"/>
                                        <p:tgtEl>
                                          <p:spTgt spid="12"/>
                                        </p:tgtEl>
                                      </p:cBhvr>
                                    </p:animEffect>
                                  </p:childTnLst>
                                </p:cTn>
                              </p:par>
                            </p:childTnLst>
                          </p:cTn>
                        </p:par>
                        <p:par>
                          <p:cTn id="12" fill="hold">
                            <p:stCondLst>
                              <p:cond delay="1500"/>
                            </p:stCondLst>
                            <p:childTnLst>
                              <p:par>
                                <p:cTn id="13" presetID="8" presetClass="entr" presetSubtype="3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amond(out)">
                                      <p:cBhvr>
                                        <p:cTn id="1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p:cNvSpPr txBox="1">
            <a:spLocks/>
          </p:cNvSpPr>
          <p:nvPr/>
        </p:nvSpPr>
        <p:spPr bwMode="auto">
          <a:xfrm>
            <a:off x="270766" y="433172"/>
            <a:ext cx="10972800" cy="6551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2800" b="1" dirty="0">
                <a:solidFill>
                  <a:srgbClr val="C00000"/>
                </a:solidFill>
                <a:latin typeface="Arial Heading"/>
              </a:rPr>
              <a:t>Benefit # 9 Accompanying Person </a:t>
            </a:r>
          </a:p>
          <a:p>
            <a:pPr algn="l" eaLnBrk="1" hangingPunct="1"/>
            <a:endParaRPr lang="en-US" sz="4000" b="1" u="sng" dirty="0">
              <a:ln w="12700">
                <a:solidFill>
                  <a:srgbClr val="722D12"/>
                </a:solidFill>
                <a:prstDash val="solid"/>
              </a:ln>
              <a:solidFill>
                <a:srgbClr val="722D12"/>
              </a:solidFill>
              <a:latin typeface="Monotype Corsiva" panose="03010101010201010101" pitchFamily="66" charset="0"/>
              <a:cs typeface="Aharoni" pitchFamily="2" charset="-79"/>
            </a:endParaRPr>
          </a:p>
        </p:txBody>
      </p:sp>
      <p:pic>
        <p:nvPicPr>
          <p:cNvPr id="2050" name="Picture 2" descr="https://cdn1.iconfinder.com/data/icons/medical-vol-3/64/110-512.png"/>
          <p:cNvPicPr>
            <a:picLocks noChangeAspect="1" noChangeArrowheads="1"/>
          </p:cNvPicPr>
          <p:nvPr/>
        </p:nvPicPr>
        <p:blipFill rotWithShape="1">
          <a:blip r:embed="rId2">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rcRect t="2527"/>
          <a:stretch/>
        </p:blipFill>
        <p:spPr bwMode="auto">
          <a:xfrm>
            <a:off x="2952836" y="4326503"/>
            <a:ext cx="2804330" cy="2733474"/>
          </a:xfrm>
          <a:prstGeom prst="rect">
            <a:avLst/>
          </a:prstGeom>
          <a:noFill/>
          <a:extLst>
            <a:ext uri="{909E8E84-426E-40DD-AFC4-6F175D3DCCD1}">
              <a14:hiddenFill xmlns:a14="http://schemas.microsoft.com/office/drawing/2010/main">
                <a:solidFill>
                  <a:srgbClr val="FFFFFF"/>
                </a:solidFill>
              </a14:hiddenFill>
            </a:ext>
          </a:extLst>
        </p:spPr>
      </p:pic>
      <p:sp>
        <p:nvSpPr>
          <p:cNvPr id="3" name="Pentagon 2"/>
          <p:cNvSpPr/>
          <p:nvPr/>
        </p:nvSpPr>
        <p:spPr>
          <a:xfrm rot="3780000">
            <a:off x="469380" y="1781201"/>
            <a:ext cx="3414784" cy="2926080"/>
          </a:xfrm>
          <a:prstGeom prst="homePlate">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auto">
              <a:spcBef>
                <a:spcPts val="0"/>
              </a:spcBef>
              <a:spcAft>
                <a:spcPts val="0"/>
              </a:spcAft>
            </a:pPr>
            <a:endParaRPr lang="en-US">
              <a:ln w="0"/>
              <a:solidFill>
                <a:prstClr val="white"/>
              </a:solidFill>
              <a:effectLst>
                <a:outerShdw blurRad="38100" dist="19050" dir="2700000" algn="tl" rotWithShape="0">
                  <a:prstClr val="black">
                    <a:alpha val="40000"/>
                  </a:prstClr>
                </a:outerShdw>
              </a:effectLst>
            </a:endParaRPr>
          </a:p>
        </p:txBody>
      </p:sp>
      <p:sp>
        <p:nvSpPr>
          <p:cNvPr id="8" name="Pentagon 7"/>
          <p:cNvSpPr/>
          <p:nvPr/>
        </p:nvSpPr>
        <p:spPr>
          <a:xfrm rot="3780000">
            <a:off x="4480076" y="1781201"/>
            <a:ext cx="3414784" cy="2926080"/>
          </a:xfrm>
          <a:prstGeom prst="homePlate">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auto">
              <a:spcBef>
                <a:spcPts val="0"/>
              </a:spcBef>
              <a:spcAft>
                <a:spcPts val="0"/>
              </a:spcAft>
            </a:pPr>
            <a:endParaRPr lang="en-US">
              <a:ln w="0"/>
              <a:solidFill>
                <a:prstClr val="white"/>
              </a:solidFill>
              <a:effectLst>
                <a:outerShdw blurRad="38100" dist="19050" dir="2700000" algn="tl" rotWithShape="0">
                  <a:prstClr val="black">
                    <a:alpha val="40000"/>
                  </a:prstClr>
                </a:outerShdw>
              </a:effectLst>
            </a:endParaRPr>
          </a:p>
        </p:txBody>
      </p:sp>
      <p:sp>
        <p:nvSpPr>
          <p:cNvPr id="9" name="Pentagon 8"/>
          <p:cNvSpPr/>
          <p:nvPr/>
        </p:nvSpPr>
        <p:spPr>
          <a:xfrm rot="3780000">
            <a:off x="8490774" y="1781201"/>
            <a:ext cx="3414783" cy="2926080"/>
          </a:xfrm>
          <a:prstGeom prst="homePlate">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auto">
              <a:spcBef>
                <a:spcPts val="0"/>
              </a:spcBef>
              <a:spcAft>
                <a:spcPts val="0"/>
              </a:spcAft>
            </a:pPr>
            <a:endParaRPr lang="en-US">
              <a:ln w="0"/>
              <a:solidFill>
                <a:prstClr val="white"/>
              </a:solidFill>
              <a:effectLst>
                <a:outerShdw blurRad="38100" dist="19050" dir="2700000" algn="tl" rotWithShape="0">
                  <a:prstClr val="black">
                    <a:alpha val="40000"/>
                  </a:prstClr>
                </a:outerShdw>
              </a:effectLst>
            </a:endParaRPr>
          </a:p>
        </p:txBody>
      </p:sp>
      <p:sp>
        <p:nvSpPr>
          <p:cNvPr id="11" name="Rectangle 10"/>
          <p:cNvSpPr/>
          <p:nvPr/>
        </p:nvSpPr>
        <p:spPr>
          <a:xfrm>
            <a:off x="489397" y="2382557"/>
            <a:ext cx="2961448" cy="923330"/>
          </a:xfrm>
          <a:prstGeom prst="rect">
            <a:avLst/>
          </a:prstGeom>
        </p:spPr>
        <p:txBody>
          <a:bodyPr wrap="square">
            <a:spAutoFit/>
          </a:bodyPr>
          <a:lstStyle/>
          <a:p>
            <a:pPr algn="ctr" fontAlgn="auto">
              <a:spcBef>
                <a:spcPts val="0"/>
              </a:spcBef>
              <a:spcAft>
                <a:spcPts val="0"/>
              </a:spcAft>
              <a:defRPr/>
            </a:pPr>
            <a:r>
              <a:rPr lang="en-US" dirty="0">
                <a:ln w="0"/>
                <a:solidFill>
                  <a:prstClr val="white"/>
                </a:solidFill>
                <a:effectLst>
                  <a:outerShdw blurRad="38100" dist="19050" dir="2700000" algn="tl" rotWithShape="0">
                    <a:prstClr val="black">
                      <a:alpha val="40000"/>
                    </a:prstClr>
                  </a:outerShdw>
                </a:effectLst>
                <a:latin typeface="Microsoft Sans Serif" pitchFamily="34" charset="0"/>
                <a:cs typeface="Microsoft Sans Serif" pitchFamily="34" charset="0"/>
              </a:rPr>
              <a:t>An amount of </a:t>
            </a:r>
            <a:r>
              <a:rPr lang="en-US" dirty="0" err="1">
                <a:ln w="0"/>
                <a:solidFill>
                  <a:prstClr val="white"/>
                </a:solidFill>
                <a:effectLst>
                  <a:outerShdw blurRad="38100" dist="19050" dir="2700000" algn="tl" rotWithShape="0">
                    <a:prstClr val="black">
                      <a:alpha val="40000"/>
                    </a:prstClr>
                  </a:outerShdw>
                </a:effectLst>
                <a:latin typeface="Microsoft Sans Serif" pitchFamily="34" charset="0"/>
                <a:cs typeface="Microsoft Sans Serif" pitchFamily="34" charset="0"/>
              </a:rPr>
              <a:t>Rs</a:t>
            </a:r>
            <a:r>
              <a:rPr lang="en-US" dirty="0">
                <a:ln w="0"/>
                <a:solidFill>
                  <a:prstClr val="white"/>
                </a:solidFill>
                <a:effectLst>
                  <a:outerShdw blurRad="38100" dist="19050" dir="2700000" algn="tl" rotWithShape="0">
                    <a:prstClr val="black">
                      <a:alpha val="40000"/>
                    </a:prstClr>
                  </a:outerShdw>
                </a:effectLst>
                <a:latin typeface="Microsoft Sans Serif" pitchFamily="34" charset="0"/>
                <a:cs typeface="Microsoft Sans Serif" pitchFamily="34" charset="0"/>
              </a:rPr>
              <a:t>. 500/- will be paid for each completed day of hospitalization. </a:t>
            </a:r>
          </a:p>
        </p:txBody>
      </p:sp>
      <p:sp>
        <p:nvSpPr>
          <p:cNvPr id="6" name="Rectangle 5"/>
          <p:cNvSpPr/>
          <p:nvPr/>
        </p:nvSpPr>
        <p:spPr>
          <a:xfrm>
            <a:off x="4454511" y="2300212"/>
            <a:ext cx="2973229" cy="1477328"/>
          </a:xfrm>
          <a:prstGeom prst="rect">
            <a:avLst/>
          </a:prstGeom>
        </p:spPr>
        <p:txBody>
          <a:bodyPr wrap="square">
            <a:spAutoFit/>
          </a:bodyPr>
          <a:lstStyle/>
          <a:p>
            <a:pPr algn="ctr" fontAlgn="auto">
              <a:spcBef>
                <a:spcPts val="0"/>
              </a:spcBef>
              <a:spcAft>
                <a:spcPts val="0"/>
              </a:spcAft>
              <a:defRPr/>
            </a:pPr>
            <a:r>
              <a:rPr lang="en-US" dirty="0">
                <a:ln w="0"/>
                <a:solidFill>
                  <a:prstClr val="white"/>
                </a:solidFill>
                <a:effectLst>
                  <a:outerShdw blurRad="38100" dist="19050" dir="2700000" algn="tl" rotWithShape="0">
                    <a:prstClr val="black">
                      <a:alpha val="40000"/>
                    </a:prstClr>
                  </a:outerShdw>
                </a:effectLst>
                <a:latin typeface="Microsoft Sans Serif" pitchFamily="34" charset="0"/>
                <a:cs typeface="Microsoft Sans Serif" pitchFamily="34" charset="0"/>
              </a:rPr>
              <a:t>Insured child has to be dependent on insured</a:t>
            </a:r>
            <a:r>
              <a:rPr lang="en-US" dirty="0" smtClean="0">
                <a:ln w="0"/>
                <a:solidFill>
                  <a:prstClr val="white"/>
                </a:solidFill>
                <a:effectLst>
                  <a:outerShdw blurRad="38100" dist="19050" dir="2700000" algn="tl" rotWithShape="0">
                    <a:prstClr val="black">
                      <a:alpha val="40000"/>
                    </a:prstClr>
                  </a:outerShdw>
                </a:effectLst>
                <a:latin typeface="Microsoft Sans Serif" pitchFamily="34" charset="0"/>
                <a:cs typeface="Microsoft Sans Serif" pitchFamily="34" charset="0"/>
              </a:rPr>
              <a:t>. </a:t>
            </a:r>
            <a:r>
              <a:rPr lang="en-US" dirty="0">
                <a:ln w="0"/>
                <a:solidFill>
                  <a:prstClr val="white"/>
                </a:solidFill>
                <a:effectLst>
                  <a:outerShdw blurRad="38100" dist="19050" dir="2700000" algn="tl" rotWithShape="0">
                    <a:prstClr val="black">
                      <a:alpha val="40000"/>
                    </a:prstClr>
                  </a:outerShdw>
                </a:effectLst>
                <a:latin typeface="Microsoft Sans Serif" pitchFamily="34" charset="0"/>
                <a:cs typeface="Microsoft Sans Serif" pitchFamily="34" charset="0"/>
              </a:rPr>
              <a:t>Age of dependent child should be up to 12 years.</a:t>
            </a:r>
          </a:p>
          <a:p>
            <a:pPr algn="ctr" fontAlgn="auto">
              <a:spcBef>
                <a:spcPts val="0"/>
              </a:spcBef>
              <a:spcAft>
                <a:spcPts val="0"/>
              </a:spcAft>
              <a:defRPr/>
            </a:pPr>
            <a:endParaRPr lang="en-US" dirty="0">
              <a:ln w="0"/>
              <a:solidFill>
                <a:prstClr val="white"/>
              </a:solidFill>
              <a:effectLst>
                <a:outerShdw blurRad="38100" dist="19050" dir="2700000" algn="tl" rotWithShape="0">
                  <a:prstClr val="black">
                    <a:alpha val="40000"/>
                  </a:prstClr>
                </a:outerShdw>
              </a:effectLst>
              <a:latin typeface="Microsoft Sans Serif" pitchFamily="34" charset="0"/>
              <a:cs typeface="Microsoft Sans Serif" pitchFamily="34" charset="0"/>
            </a:endParaRPr>
          </a:p>
        </p:txBody>
      </p:sp>
      <p:sp>
        <p:nvSpPr>
          <p:cNvPr id="7" name="Rectangle 6"/>
          <p:cNvSpPr/>
          <p:nvPr/>
        </p:nvSpPr>
        <p:spPr>
          <a:xfrm>
            <a:off x="9242135" y="2331294"/>
            <a:ext cx="1657080" cy="1200329"/>
          </a:xfrm>
          <a:prstGeom prst="rect">
            <a:avLst/>
          </a:prstGeom>
        </p:spPr>
        <p:txBody>
          <a:bodyPr wrap="square">
            <a:spAutoFit/>
          </a:bodyPr>
          <a:lstStyle/>
          <a:p>
            <a:pPr algn="ctr" fontAlgn="auto">
              <a:spcBef>
                <a:spcPts val="0"/>
              </a:spcBef>
              <a:spcAft>
                <a:spcPts val="0"/>
              </a:spcAft>
              <a:defRPr/>
            </a:pPr>
            <a:r>
              <a:rPr lang="en-US" dirty="0">
                <a:ln w="0"/>
                <a:solidFill>
                  <a:prstClr val="white"/>
                </a:solidFill>
                <a:effectLst>
                  <a:outerShdw blurRad="38100" dist="19050" dir="2700000" algn="tl" rotWithShape="0">
                    <a:prstClr val="black">
                      <a:alpha val="40000"/>
                    </a:prstClr>
                  </a:outerShdw>
                </a:effectLst>
                <a:latin typeface="Microsoft Sans Serif" pitchFamily="34" charset="0"/>
                <a:cs typeface="Microsoft Sans Serif" pitchFamily="34" charset="0"/>
              </a:rPr>
              <a:t>Benefit can go up to 30 days in a policy period. </a:t>
            </a:r>
          </a:p>
        </p:txBody>
      </p:sp>
    </p:spTree>
    <p:extLst>
      <p:ext uri="{BB962C8B-B14F-4D97-AF65-F5344CB8AC3E}">
        <p14:creationId xmlns:p14="http://schemas.microsoft.com/office/powerpoint/2010/main" val="13716827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50"/>
                                        <p:tgtEl>
                                          <p:spTgt spid="2050"/>
                                        </p:tgtEl>
                                      </p:cBhvr>
                                    </p:animEffect>
                                    <p:anim calcmode="lin" valueType="num">
                                      <p:cBhvr>
                                        <p:cTn id="8" dur="750" fill="hold"/>
                                        <p:tgtEl>
                                          <p:spTgt spid="2050"/>
                                        </p:tgtEl>
                                        <p:attrNameLst>
                                          <p:attrName>ppt_x</p:attrName>
                                        </p:attrNameLst>
                                      </p:cBhvr>
                                      <p:tavLst>
                                        <p:tav tm="0">
                                          <p:val>
                                            <p:strVal val="#ppt_x"/>
                                          </p:val>
                                        </p:tav>
                                        <p:tav tm="100000">
                                          <p:val>
                                            <p:strVal val="#ppt_x"/>
                                          </p:val>
                                        </p:tav>
                                      </p:tavLst>
                                    </p:anim>
                                    <p:anim calcmode="lin" valueType="num">
                                      <p:cBhvr>
                                        <p:cTn id="9" dur="750" fill="hold"/>
                                        <p:tgtEl>
                                          <p:spTgt spid="2050"/>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p:cNvSpPr txBox="1">
            <a:spLocks/>
          </p:cNvSpPr>
          <p:nvPr/>
        </p:nvSpPr>
        <p:spPr bwMode="auto">
          <a:xfrm>
            <a:off x="318989" y="272729"/>
            <a:ext cx="10972800" cy="776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fontAlgn="base">
              <a:spcBef>
                <a:spcPct val="0"/>
              </a:spcBef>
              <a:spcAft>
                <a:spcPct val="0"/>
              </a:spcAft>
              <a:defRPr sz="2800" b="1">
                <a:solidFill>
                  <a:srgbClr val="C00000"/>
                </a:solidFill>
                <a:latin typeface="Arial Heading"/>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dirty="0" smtClean="0"/>
              <a:t>Benefit </a:t>
            </a:r>
            <a:r>
              <a:rPr lang="en-US" dirty="0"/>
              <a:t># </a:t>
            </a:r>
            <a:r>
              <a:rPr lang="en-US" dirty="0" smtClean="0"/>
              <a:t>10 Road </a:t>
            </a:r>
            <a:r>
              <a:rPr lang="en-US" dirty="0"/>
              <a:t>Ambulance Charges</a:t>
            </a:r>
          </a:p>
          <a:p>
            <a:endParaRPr lang="en-US" dirty="0"/>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1947001" y="5169481"/>
            <a:ext cx="2529726" cy="1770808"/>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90153" y="2120665"/>
            <a:ext cx="3308971" cy="320200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3411535" y="1524944"/>
            <a:ext cx="4280127" cy="4141761"/>
          </a:xfrm>
          <a:prstGeom prst="rect">
            <a:avLst/>
          </a:prstGeom>
        </p:spPr>
      </p:pic>
      <p:pic>
        <p:nvPicPr>
          <p:cNvPr id="17" name="Picture 16"/>
          <p:cNvPicPr>
            <a:picLocks noChangeAspect="1"/>
          </p:cNvPicPr>
          <p:nvPr/>
        </p:nvPicPr>
        <p:blipFill>
          <a:blip r:embed="rId3">
            <a:clrChange>
              <a:clrFrom>
                <a:srgbClr val="FFFFFF"/>
              </a:clrFrom>
              <a:clrTo>
                <a:srgbClr val="FFFFFF">
                  <a:alpha val="0"/>
                </a:srgbClr>
              </a:clrTo>
            </a:clrChange>
          </a:blip>
          <a:stretch>
            <a:fillRect/>
          </a:stretch>
        </p:blipFill>
        <p:spPr>
          <a:xfrm>
            <a:off x="7549524" y="1189003"/>
            <a:ext cx="4827071" cy="4671023"/>
          </a:xfrm>
          <a:prstGeom prst="rect">
            <a:avLst/>
          </a:prstGeom>
        </p:spPr>
      </p:pic>
      <p:sp>
        <p:nvSpPr>
          <p:cNvPr id="13" name="Rectangle 12"/>
          <p:cNvSpPr/>
          <p:nvPr/>
        </p:nvSpPr>
        <p:spPr>
          <a:xfrm>
            <a:off x="568696" y="3121500"/>
            <a:ext cx="2222593" cy="1200329"/>
          </a:xfrm>
          <a:prstGeom prst="rect">
            <a:avLst/>
          </a:prstGeom>
        </p:spPr>
        <p:txBody>
          <a:bodyPr wrap="square">
            <a:spAutoFit/>
          </a:bodyPr>
          <a:lstStyle/>
          <a:p>
            <a:pPr algn="ctr" fontAlgn="auto">
              <a:spcBef>
                <a:spcPts val="0"/>
              </a:spcBef>
              <a:spcAft>
                <a:spcPts val="0"/>
              </a:spcAft>
              <a:defRPr/>
            </a:pPr>
            <a:r>
              <a:rPr lang="en-US" dirty="0">
                <a:ln w="0"/>
                <a:solidFill>
                  <a:prstClr val="black"/>
                </a:solidFill>
                <a:latin typeface="Arial" panose="020B0604020202020204" pitchFamily="34" charset="0"/>
                <a:cs typeface="Arial" panose="020B0604020202020204" pitchFamily="34" charset="0"/>
              </a:rPr>
              <a:t>Ambulance </a:t>
            </a:r>
            <a:endParaRPr lang="en-US" dirty="0" smtClean="0">
              <a:ln w="0"/>
              <a:solidFill>
                <a:prstClr val="black"/>
              </a:solidFill>
              <a:latin typeface="Arial" panose="020B0604020202020204" pitchFamily="34" charset="0"/>
              <a:cs typeface="Arial" panose="020B0604020202020204" pitchFamily="34" charset="0"/>
            </a:endParaRPr>
          </a:p>
          <a:p>
            <a:pPr algn="ctr" fontAlgn="auto">
              <a:spcBef>
                <a:spcPts val="0"/>
              </a:spcBef>
              <a:spcAft>
                <a:spcPts val="0"/>
              </a:spcAft>
              <a:defRPr/>
            </a:pPr>
            <a:r>
              <a:rPr lang="en-US" dirty="0" smtClean="0">
                <a:ln w="0"/>
                <a:solidFill>
                  <a:prstClr val="black"/>
                </a:solidFill>
                <a:latin typeface="Arial" panose="020B0604020202020204" pitchFamily="34" charset="0"/>
                <a:cs typeface="Arial" panose="020B0604020202020204" pitchFamily="34" charset="0"/>
              </a:rPr>
              <a:t>charges </a:t>
            </a:r>
            <a:r>
              <a:rPr lang="en-US" dirty="0">
                <a:ln w="0"/>
                <a:solidFill>
                  <a:prstClr val="black"/>
                </a:solidFill>
                <a:latin typeface="Arial" panose="020B0604020202020204" pitchFamily="34" charset="0"/>
                <a:cs typeface="Arial" panose="020B0604020202020204" pitchFamily="34" charset="0"/>
              </a:rPr>
              <a:t>from home to hospital or between hospitals. </a:t>
            </a:r>
          </a:p>
        </p:txBody>
      </p:sp>
      <p:sp>
        <p:nvSpPr>
          <p:cNvPr id="14" name="Rectangle 13"/>
          <p:cNvSpPr/>
          <p:nvPr/>
        </p:nvSpPr>
        <p:spPr>
          <a:xfrm>
            <a:off x="4186177" y="2441662"/>
            <a:ext cx="2549474" cy="2308324"/>
          </a:xfrm>
          <a:prstGeom prst="rect">
            <a:avLst/>
          </a:prstGeom>
        </p:spPr>
        <p:txBody>
          <a:bodyPr wrap="square">
            <a:spAutoFit/>
          </a:bodyPr>
          <a:lstStyle/>
          <a:p>
            <a:pPr algn="ctr" fontAlgn="auto">
              <a:spcBef>
                <a:spcPts val="0"/>
              </a:spcBef>
              <a:spcAft>
                <a:spcPts val="0"/>
              </a:spcAft>
              <a:defRPr/>
            </a:pPr>
            <a:r>
              <a:rPr lang="en-US" dirty="0">
                <a:ln w="0"/>
                <a:solidFill>
                  <a:prstClr val="black"/>
                </a:solidFill>
                <a:latin typeface="Arial" panose="020B0604020202020204" pitchFamily="34" charset="0"/>
                <a:cs typeface="Arial" panose="020B0604020202020204" pitchFamily="34" charset="0"/>
              </a:rPr>
              <a:t>We shall pay road ambulance charges of </a:t>
            </a:r>
            <a:r>
              <a:rPr lang="en-US" dirty="0" err="1">
                <a:ln w="0"/>
                <a:solidFill>
                  <a:prstClr val="black"/>
                </a:solidFill>
                <a:latin typeface="Arial" panose="020B0604020202020204" pitchFamily="34" charset="0"/>
                <a:cs typeface="Arial" panose="020B0604020202020204" pitchFamily="34" charset="0"/>
              </a:rPr>
              <a:t>Rs</a:t>
            </a:r>
            <a:r>
              <a:rPr lang="en-US" dirty="0">
                <a:ln w="0"/>
                <a:solidFill>
                  <a:prstClr val="black"/>
                </a:solidFill>
                <a:latin typeface="Arial" panose="020B0604020202020204" pitchFamily="34" charset="0"/>
                <a:cs typeface="Arial" panose="020B0604020202020204" pitchFamily="34" charset="0"/>
              </a:rPr>
              <a:t>. 1,500/- under Vital plan, </a:t>
            </a:r>
            <a:r>
              <a:rPr lang="en-US" dirty="0" smtClean="0">
                <a:ln w="0"/>
                <a:solidFill>
                  <a:prstClr val="black"/>
                </a:solidFill>
                <a:latin typeface="Arial" panose="020B0604020202020204" pitchFamily="34" charset="0"/>
                <a:cs typeface="Arial" panose="020B0604020202020204" pitchFamily="34" charset="0"/>
              </a:rPr>
              <a:t>&amp; actual </a:t>
            </a:r>
            <a:r>
              <a:rPr lang="en-US" dirty="0">
                <a:ln w="0"/>
                <a:solidFill>
                  <a:prstClr val="black"/>
                </a:solidFill>
                <a:latin typeface="Arial" panose="020B0604020202020204" pitchFamily="34" charset="0"/>
                <a:cs typeface="Arial" panose="020B0604020202020204" pitchFamily="34" charset="0"/>
              </a:rPr>
              <a:t>under Superior </a:t>
            </a:r>
            <a:r>
              <a:rPr lang="en-US" dirty="0" smtClean="0">
                <a:ln w="0"/>
                <a:solidFill>
                  <a:prstClr val="black"/>
                </a:solidFill>
                <a:latin typeface="Arial" panose="020B0604020202020204" pitchFamily="34" charset="0"/>
                <a:cs typeface="Arial" panose="020B0604020202020204" pitchFamily="34" charset="0"/>
              </a:rPr>
              <a:t>&amp; Premiere </a:t>
            </a:r>
            <a:r>
              <a:rPr lang="en-US" dirty="0">
                <a:ln w="0"/>
                <a:solidFill>
                  <a:prstClr val="black"/>
                </a:solidFill>
                <a:latin typeface="Arial" panose="020B0604020202020204" pitchFamily="34" charset="0"/>
                <a:cs typeface="Arial" panose="020B0604020202020204" pitchFamily="34" charset="0"/>
              </a:rPr>
              <a:t>Plan if insured is hospitalized in </a:t>
            </a:r>
            <a:endParaRPr lang="en-US" dirty="0" smtClean="0">
              <a:ln w="0"/>
              <a:solidFill>
                <a:prstClr val="black"/>
              </a:solidFill>
              <a:latin typeface="Arial" panose="020B0604020202020204" pitchFamily="34" charset="0"/>
              <a:cs typeface="Arial" panose="020B0604020202020204" pitchFamily="34" charset="0"/>
            </a:endParaRPr>
          </a:p>
          <a:p>
            <a:pPr algn="ctr" fontAlgn="auto">
              <a:spcBef>
                <a:spcPts val="0"/>
              </a:spcBef>
              <a:spcAft>
                <a:spcPts val="0"/>
              </a:spcAft>
              <a:defRPr/>
            </a:pPr>
            <a:r>
              <a:rPr lang="en-US" dirty="0" smtClean="0">
                <a:ln w="0"/>
                <a:solidFill>
                  <a:prstClr val="black"/>
                </a:solidFill>
                <a:latin typeface="Arial" panose="020B0604020202020204" pitchFamily="34" charset="0"/>
                <a:cs typeface="Arial" panose="020B0604020202020204" pitchFamily="34" charset="0"/>
              </a:rPr>
              <a:t>network hospital</a:t>
            </a:r>
            <a:endParaRPr lang="en-US" dirty="0">
              <a:ln w="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8067207" y="2120665"/>
            <a:ext cx="3528811" cy="2585323"/>
          </a:xfrm>
          <a:prstGeom prst="rect">
            <a:avLst/>
          </a:prstGeom>
        </p:spPr>
        <p:txBody>
          <a:bodyPr wrap="square">
            <a:spAutoFit/>
          </a:bodyPr>
          <a:lstStyle/>
          <a:p>
            <a:pPr algn="ctr" fontAlgn="auto">
              <a:spcBef>
                <a:spcPts val="0"/>
              </a:spcBef>
              <a:spcAft>
                <a:spcPts val="0"/>
              </a:spcAft>
              <a:defRPr/>
            </a:pPr>
            <a:r>
              <a:rPr lang="en-US" dirty="0">
                <a:ln w="0"/>
                <a:solidFill>
                  <a:prstClr val="black"/>
                </a:solidFill>
                <a:latin typeface="Arial" panose="020B0604020202020204" pitchFamily="34" charset="0"/>
                <a:cs typeface="Arial" panose="020B0604020202020204" pitchFamily="34" charset="0"/>
              </a:rPr>
              <a:t>In case of </a:t>
            </a:r>
            <a:endParaRPr lang="en-US" dirty="0" smtClean="0">
              <a:ln w="0"/>
              <a:solidFill>
                <a:prstClr val="black"/>
              </a:solidFill>
              <a:latin typeface="Arial" panose="020B0604020202020204" pitchFamily="34" charset="0"/>
              <a:cs typeface="Arial" panose="020B0604020202020204" pitchFamily="34" charset="0"/>
            </a:endParaRPr>
          </a:p>
          <a:p>
            <a:pPr algn="ctr" fontAlgn="auto">
              <a:spcBef>
                <a:spcPts val="0"/>
              </a:spcBef>
              <a:spcAft>
                <a:spcPts val="0"/>
              </a:spcAft>
              <a:defRPr/>
            </a:pPr>
            <a:r>
              <a:rPr lang="en-US" dirty="0" smtClean="0">
                <a:ln w="0"/>
                <a:solidFill>
                  <a:prstClr val="black"/>
                </a:solidFill>
                <a:latin typeface="Arial" panose="020B0604020202020204" pitchFamily="34" charset="0"/>
                <a:cs typeface="Arial" panose="020B0604020202020204" pitchFamily="34" charset="0"/>
              </a:rPr>
              <a:t>hospitalization </a:t>
            </a:r>
            <a:r>
              <a:rPr lang="en-US" dirty="0">
                <a:ln w="0"/>
                <a:solidFill>
                  <a:prstClr val="black"/>
                </a:solidFill>
                <a:latin typeface="Arial" panose="020B0604020202020204" pitchFamily="34" charset="0"/>
                <a:cs typeface="Arial" panose="020B0604020202020204" pitchFamily="34" charset="0"/>
              </a:rPr>
              <a:t>in </a:t>
            </a:r>
            <a:endParaRPr lang="en-US" dirty="0" smtClean="0">
              <a:ln w="0"/>
              <a:solidFill>
                <a:prstClr val="black"/>
              </a:solidFill>
              <a:latin typeface="Arial" panose="020B0604020202020204" pitchFamily="34" charset="0"/>
              <a:cs typeface="Arial" panose="020B0604020202020204" pitchFamily="34" charset="0"/>
            </a:endParaRPr>
          </a:p>
          <a:p>
            <a:pPr algn="ctr" fontAlgn="auto">
              <a:spcBef>
                <a:spcPts val="0"/>
              </a:spcBef>
              <a:spcAft>
                <a:spcPts val="0"/>
              </a:spcAft>
              <a:defRPr/>
            </a:pPr>
            <a:r>
              <a:rPr lang="en-US" dirty="0" smtClean="0">
                <a:ln w="0"/>
                <a:solidFill>
                  <a:prstClr val="black"/>
                </a:solidFill>
                <a:latin typeface="Arial" panose="020B0604020202020204" pitchFamily="34" charset="0"/>
                <a:cs typeface="Arial" panose="020B0604020202020204" pitchFamily="34" charset="0"/>
              </a:rPr>
              <a:t>Non </a:t>
            </a:r>
            <a:r>
              <a:rPr lang="en-US" dirty="0">
                <a:ln w="0"/>
                <a:solidFill>
                  <a:prstClr val="black"/>
                </a:solidFill>
                <a:latin typeface="Arial" panose="020B0604020202020204" pitchFamily="34" charset="0"/>
                <a:cs typeface="Arial" panose="020B0604020202020204" pitchFamily="34" charset="0"/>
              </a:rPr>
              <a:t>Network Hospital </a:t>
            </a:r>
            <a:endParaRPr lang="en-US" dirty="0" smtClean="0">
              <a:ln w="0"/>
              <a:solidFill>
                <a:prstClr val="black"/>
              </a:solidFill>
              <a:latin typeface="Arial" panose="020B0604020202020204" pitchFamily="34" charset="0"/>
              <a:cs typeface="Arial" panose="020B0604020202020204" pitchFamily="34" charset="0"/>
            </a:endParaRPr>
          </a:p>
          <a:p>
            <a:pPr algn="ctr" fontAlgn="auto">
              <a:spcBef>
                <a:spcPts val="0"/>
              </a:spcBef>
              <a:spcAft>
                <a:spcPts val="0"/>
              </a:spcAft>
              <a:defRPr/>
            </a:pPr>
            <a:r>
              <a:rPr lang="en-US" dirty="0" smtClean="0">
                <a:ln w="0"/>
                <a:solidFill>
                  <a:prstClr val="black"/>
                </a:solidFill>
                <a:latin typeface="Arial" panose="020B0604020202020204" pitchFamily="34" charset="0"/>
                <a:cs typeface="Arial" panose="020B0604020202020204" pitchFamily="34" charset="0"/>
              </a:rPr>
              <a:t>we </a:t>
            </a:r>
            <a:r>
              <a:rPr lang="en-US" dirty="0">
                <a:ln w="0"/>
                <a:solidFill>
                  <a:prstClr val="black"/>
                </a:solidFill>
                <a:latin typeface="Arial" panose="020B0604020202020204" pitchFamily="34" charset="0"/>
                <a:cs typeface="Arial" panose="020B0604020202020204" pitchFamily="34" charset="0"/>
              </a:rPr>
              <a:t>shall pay </a:t>
            </a:r>
            <a:endParaRPr lang="en-US" dirty="0" smtClean="0">
              <a:ln w="0"/>
              <a:solidFill>
                <a:prstClr val="black"/>
              </a:solidFill>
              <a:latin typeface="Arial" panose="020B0604020202020204" pitchFamily="34" charset="0"/>
              <a:cs typeface="Arial" panose="020B0604020202020204" pitchFamily="34" charset="0"/>
            </a:endParaRPr>
          </a:p>
          <a:p>
            <a:pPr algn="ctr" fontAlgn="auto">
              <a:spcBef>
                <a:spcPts val="0"/>
              </a:spcBef>
              <a:spcAft>
                <a:spcPts val="0"/>
              </a:spcAft>
              <a:defRPr/>
            </a:pPr>
            <a:r>
              <a:rPr lang="en-US" dirty="0" err="1" smtClean="0">
                <a:ln w="0"/>
                <a:solidFill>
                  <a:prstClr val="black"/>
                </a:solidFill>
                <a:latin typeface="Arial" panose="020B0604020202020204" pitchFamily="34" charset="0"/>
                <a:cs typeface="Arial" panose="020B0604020202020204" pitchFamily="34" charset="0"/>
              </a:rPr>
              <a:t>Rs</a:t>
            </a:r>
            <a:r>
              <a:rPr lang="en-US" dirty="0">
                <a:ln w="0"/>
                <a:solidFill>
                  <a:prstClr val="black"/>
                </a:solidFill>
                <a:latin typeface="Arial" panose="020B0604020202020204" pitchFamily="34" charset="0"/>
                <a:cs typeface="Arial" panose="020B0604020202020204" pitchFamily="34" charset="0"/>
              </a:rPr>
              <a:t>. 1500/- under Vital Plan, </a:t>
            </a:r>
            <a:endParaRPr lang="en-US" dirty="0" smtClean="0">
              <a:ln w="0"/>
              <a:solidFill>
                <a:prstClr val="black"/>
              </a:solidFill>
              <a:latin typeface="Arial" panose="020B0604020202020204" pitchFamily="34" charset="0"/>
              <a:cs typeface="Arial" panose="020B0604020202020204" pitchFamily="34" charset="0"/>
            </a:endParaRPr>
          </a:p>
          <a:p>
            <a:pPr algn="ctr" fontAlgn="auto">
              <a:spcBef>
                <a:spcPts val="0"/>
              </a:spcBef>
              <a:spcAft>
                <a:spcPts val="0"/>
              </a:spcAft>
              <a:defRPr/>
            </a:pPr>
            <a:r>
              <a:rPr lang="en-US" dirty="0" err="1" smtClean="0">
                <a:ln w="0"/>
                <a:solidFill>
                  <a:prstClr val="black"/>
                </a:solidFill>
                <a:latin typeface="Arial" panose="020B0604020202020204" pitchFamily="34" charset="0"/>
                <a:cs typeface="Arial" panose="020B0604020202020204" pitchFamily="34" charset="0"/>
              </a:rPr>
              <a:t>Rs</a:t>
            </a:r>
            <a:r>
              <a:rPr lang="en-US" dirty="0">
                <a:ln w="0"/>
                <a:solidFill>
                  <a:prstClr val="black"/>
                </a:solidFill>
                <a:latin typeface="Arial" panose="020B0604020202020204" pitchFamily="34" charset="0"/>
                <a:cs typeface="Arial" panose="020B0604020202020204" pitchFamily="34" charset="0"/>
              </a:rPr>
              <a:t>. 2000/- under Superior Plan </a:t>
            </a:r>
            <a:r>
              <a:rPr lang="en-US" dirty="0" smtClean="0">
                <a:ln w="0"/>
                <a:solidFill>
                  <a:prstClr val="black"/>
                </a:solidFill>
                <a:latin typeface="Arial" panose="020B0604020202020204" pitchFamily="34" charset="0"/>
                <a:cs typeface="Arial" panose="020B0604020202020204" pitchFamily="34" charset="0"/>
              </a:rPr>
              <a:t>&amp;</a:t>
            </a:r>
          </a:p>
          <a:p>
            <a:pPr algn="ctr" fontAlgn="auto">
              <a:spcBef>
                <a:spcPts val="0"/>
              </a:spcBef>
              <a:spcAft>
                <a:spcPts val="0"/>
              </a:spcAft>
              <a:defRPr/>
            </a:pPr>
            <a:r>
              <a:rPr lang="en-US" dirty="0" err="1" smtClean="0">
                <a:ln w="0"/>
                <a:solidFill>
                  <a:prstClr val="black"/>
                </a:solidFill>
                <a:latin typeface="Arial" panose="020B0604020202020204" pitchFamily="34" charset="0"/>
                <a:cs typeface="Arial" panose="020B0604020202020204" pitchFamily="34" charset="0"/>
              </a:rPr>
              <a:t>Rs</a:t>
            </a:r>
            <a:r>
              <a:rPr lang="en-US" dirty="0">
                <a:ln w="0"/>
                <a:solidFill>
                  <a:prstClr val="black"/>
                </a:solidFill>
                <a:latin typeface="Arial" panose="020B0604020202020204" pitchFamily="34" charset="0"/>
                <a:cs typeface="Arial" panose="020B0604020202020204" pitchFamily="34" charset="0"/>
              </a:rPr>
              <a:t>. 5000/- under Premiere </a:t>
            </a:r>
            <a:endParaRPr lang="en-US" dirty="0" smtClean="0">
              <a:ln w="0"/>
              <a:solidFill>
                <a:prstClr val="black"/>
              </a:solidFill>
              <a:latin typeface="Arial" panose="020B0604020202020204" pitchFamily="34" charset="0"/>
              <a:cs typeface="Arial" panose="020B0604020202020204" pitchFamily="34" charset="0"/>
            </a:endParaRPr>
          </a:p>
          <a:p>
            <a:pPr algn="ctr" fontAlgn="auto">
              <a:spcBef>
                <a:spcPts val="0"/>
              </a:spcBef>
              <a:spcAft>
                <a:spcPts val="0"/>
              </a:spcAft>
              <a:defRPr/>
            </a:pPr>
            <a:r>
              <a:rPr lang="en-US" dirty="0" smtClean="0">
                <a:ln w="0"/>
                <a:solidFill>
                  <a:prstClr val="black"/>
                </a:solidFill>
                <a:latin typeface="Arial" panose="020B0604020202020204" pitchFamily="34" charset="0"/>
                <a:cs typeface="Arial" panose="020B0604020202020204" pitchFamily="34" charset="0"/>
              </a:rPr>
              <a:t>Plan</a:t>
            </a:r>
            <a:r>
              <a:rPr lang="en-US" dirty="0">
                <a:ln w="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711589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363">
                                          <p:stCondLst>
                                            <p:cond delay="0"/>
                                          </p:stCondLst>
                                        </p:cTn>
                                        <p:tgtEl>
                                          <p:spTgt spid="12"/>
                                        </p:tgtEl>
                                      </p:cBhvr>
                                    </p:animEffect>
                                    <p:anim calcmode="lin" valueType="num">
                                      <p:cBhvr>
                                        <p:cTn id="13" dur="1139"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415"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415" tmFilter="0, 0; 0.125,0.2665; 0.25,0.4; 0.375,0.465; 0.5,0.5;  0.625,0.535; 0.75,0.6; 0.875,0.7335; 1,1">
                                          <p:stCondLst>
                                            <p:cond delay="415"/>
                                          </p:stCondLst>
                                        </p:cTn>
                                        <p:tgtEl>
                                          <p:spTgt spid="12"/>
                                        </p:tgtEl>
                                        <p:attrNameLst>
                                          <p:attrName>ppt_y</p:attrName>
                                        </p:attrNameLst>
                                      </p:cBhvr>
                                      <p:tavLst>
                                        <p:tav tm="0" fmla="#ppt_y-sin(pi*$)/9">
                                          <p:val>
                                            <p:fltVal val="0"/>
                                          </p:val>
                                        </p:tav>
                                        <p:tav tm="100000">
                                          <p:val>
                                            <p:fltVal val="1"/>
                                          </p:val>
                                        </p:tav>
                                      </p:tavLst>
                                    </p:anim>
                                    <p:anim calcmode="lin" valueType="num">
                                      <p:cBhvr>
                                        <p:cTn id="16" dur="208" tmFilter="0, 0; 0.125,0.2665; 0.25,0.4; 0.375,0.465; 0.5,0.5;  0.625,0.535; 0.75,0.6; 0.875,0.7335; 1,1">
                                          <p:stCondLst>
                                            <p:cond delay="827"/>
                                          </p:stCondLst>
                                        </p:cTn>
                                        <p:tgtEl>
                                          <p:spTgt spid="12"/>
                                        </p:tgtEl>
                                        <p:attrNameLst>
                                          <p:attrName>ppt_y</p:attrName>
                                        </p:attrNameLst>
                                      </p:cBhvr>
                                      <p:tavLst>
                                        <p:tav tm="0" fmla="#ppt_y-sin(pi*$)/27">
                                          <p:val>
                                            <p:fltVal val="0"/>
                                          </p:val>
                                        </p:tav>
                                        <p:tav tm="100000">
                                          <p:val>
                                            <p:fltVal val="1"/>
                                          </p:val>
                                        </p:tav>
                                      </p:tavLst>
                                    </p:anim>
                                    <p:anim calcmode="lin" valueType="num">
                                      <p:cBhvr>
                                        <p:cTn id="17" dur="103" tmFilter="0, 0; 0.125,0.2665; 0.25,0.4; 0.375,0.465; 0.5,0.5;  0.625,0.535; 0.75,0.6; 0.875,0.7335; 1,1">
                                          <p:stCondLst>
                                            <p:cond delay="1035"/>
                                          </p:stCondLst>
                                        </p:cTn>
                                        <p:tgtEl>
                                          <p:spTgt spid="12"/>
                                        </p:tgtEl>
                                        <p:attrNameLst>
                                          <p:attrName>ppt_y</p:attrName>
                                        </p:attrNameLst>
                                      </p:cBhvr>
                                      <p:tavLst>
                                        <p:tav tm="0" fmla="#ppt_y-sin(pi*$)/81">
                                          <p:val>
                                            <p:fltVal val="0"/>
                                          </p:val>
                                        </p:tav>
                                        <p:tav tm="100000">
                                          <p:val>
                                            <p:fltVal val="1"/>
                                          </p:val>
                                        </p:tav>
                                      </p:tavLst>
                                    </p:anim>
                                    <p:animScale>
                                      <p:cBhvr>
                                        <p:cTn id="18" dur="16">
                                          <p:stCondLst>
                                            <p:cond delay="406"/>
                                          </p:stCondLst>
                                        </p:cTn>
                                        <p:tgtEl>
                                          <p:spTgt spid="12"/>
                                        </p:tgtEl>
                                      </p:cBhvr>
                                      <p:to x="100000" y="60000"/>
                                    </p:animScale>
                                    <p:animScale>
                                      <p:cBhvr>
                                        <p:cTn id="19" dur="104" decel="50000">
                                          <p:stCondLst>
                                            <p:cond delay="423"/>
                                          </p:stCondLst>
                                        </p:cTn>
                                        <p:tgtEl>
                                          <p:spTgt spid="12"/>
                                        </p:tgtEl>
                                      </p:cBhvr>
                                      <p:to x="100000" y="100000"/>
                                    </p:animScale>
                                    <p:animScale>
                                      <p:cBhvr>
                                        <p:cTn id="20" dur="16">
                                          <p:stCondLst>
                                            <p:cond delay="820"/>
                                          </p:stCondLst>
                                        </p:cTn>
                                        <p:tgtEl>
                                          <p:spTgt spid="12"/>
                                        </p:tgtEl>
                                      </p:cBhvr>
                                      <p:to x="100000" y="80000"/>
                                    </p:animScale>
                                    <p:animScale>
                                      <p:cBhvr>
                                        <p:cTn id="21" dur="104" decel="50000">
                                          <p:stCondLst>
                                            <p:cond delay="836"/>
                                          </p:stCondLst>
                                        </p:cTn>
                                        <p:tgtEl>
                                          <p:spTgt spid="12"/>
                                        </p:tgtEl>
                                      </p:cBhvr>
                                      <p:to x="100000" y="100000"/>
                                    </p:animScale>
                                    <p:animScale>
                                      <p:cBhvr>
                                        <p:cTn id="22" dur="16">
                                          <p:stCondLst>
                                            <p:cond delay="1026"/>
                                          </p:stCondLst>
                                        </p:cTn>
                                        <p:tgtEl>
                                          <p:spTgt spid="12"/>
                                        </p:tgtEl>
                                      </p:cBhvr>
                                      <p:to x="100000" y="90000"/>
                                    </p:animScale>
                                    <p:animScale>
                                      <p:cBhvr>
                                        <p:cTn id="23" dur="104" decel="50000">
                                          <p:stCondLst>
                                            <p:cond delay="1043"/>
                                          </p:stCondLst>
                                        </p:cTn>
                                        <p:tgtEl>
                                          <p:spTgt spid="12"/>
                                        </p:tgtEl>
                                      </p:cBhvr>
                                      <p:to x="100000" y="100000"/>
                                    </p:animScale>
                                    <p:animScale>
                                      <p:cBhvr>
                                        <p:cTn id="24" dur="16">
                                          <p:stCondLst>
                                            <p:cond delay="1130"/>
                                          </p:stCondLst>
                                        </p:cTn>
                                        <p:tgtEl>
                                          <p:spTgt spid="12"/>
                                        </p:tgtEl>
                                      </p:cBhvr>
                                      <p:to x="100000" y="95000"/>
                                    </p:animScale>
                                    <p:animScale>
                                      <p:cBhvr>
                                        <p:cTn id="25" dur="104" decel="50000">
                                          <p:stCondLst>
                                            <p:cond delay="1146"/>
                                          </p:stCondLst>
                                        </p:cTn>
                                        <p:tgtEl>
                                          <p:spTgt spid="12"/>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363">
                                          <p:stCondLst>
                                            <p:cond delay="0"/>
                                          </p:stCondLst>
                                        </p:cTn>
                                        <p:tgtEl>
                                          <p:spTgt spid="13"/>
                                        </p:tgtEl>
                                      </p:cBhvr>
                                    </p:animEffect>
                                    <p:anim calcmode="lin" valueType="num">
                                      <p:cBhvr>
                                        <p:cTn id="29" dur="1139"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415"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415" tmFilter="0, 0; 0.125,0.2665; 0.25,0.4; 0.375,0.465; 0.5,0.5;  0.625,0.535; 0.75,0.6; 0.875,0.7335; 1,1">
                                          <p:stCondLst>
                                            <p:cond delay="415"/>
                                          </p:stCondLst>
                                        </p:cTn>
                                        <p:tgtEl>
                                          <p:spTgt spid="13"/>
                                        </p:tgtEl>
                                        <p:attrNameLst>
                                          <p:attrName>ppt_y</p:attrName>
                                        </p:attrNameLst>
                                      </p:cBhvr>
                                      <p:tavLst>
                                        <p:tav tm="0" fmla="#ppt_y-sin(pi*$)/9">
                                          <p:val>
                                            <p:fltVal val="0"/>
                                          </p:val>
                                        </p:tav>
                                        <p:tav tm="100000">
                                          <p:val>
                                            <p:fltVal val="1"/>
                                          </p:val>
                                        </p:tav>
                                      </p:tavLst>
                                    </p:anim>
                                    <p:anim calcmode="lin" valueType="num">
                                      <p:cBhvr>
                                        <p:cTn id="32" dur="208" tmFilter="0, 0; 0.125,0.2665; 0.25,0.4; 0.375,0.465; 0.5,0.5;  0.625,0.535; 0.75,0.6; 0.875,0.7335; 1,1">
                                          <p:stCondLst>
                                            <p:cond delay="827"/>
                                          </p:stCondLst>
                                        </p:cTn>
                                        <p:tgtEl>
                                          <p:spTgt spid="13"/>
                                        </p:tgtEl>
                                        <p:attrNameLst>
                                          <p:attrName>ppt_y</p:attrName>
                                        </p:attrNameLst>
                                      </p:cBhvr>
                                      <p:tavLst>
                                        <p:tav tm="0" fmla="#ppt_y-sin(pi*$)/27">
                                          <p:val>
                                            <p:fltVal val="0"/>
                                          </p:val>
                                        </p:tav>
                                        <p:tav tm="100000">
                                          <p:val>
                                            <p:fltVal val="1"/>
                                          </p:val>
                                        </p:tav>
                                      </p:tavLst>
                                    </p:anim>
                                    <p:anim calcmode="lin" valueType="num">
                                      <p:cBhvr>
                                        <p:cTn id="33" dur="103" tmFilter="0, 0; 0.125,0.2665; 0.25,0.4; 0.375,0.465; 0.5,0.5;  0.625,0.535; 0.75,0.6; 0.875,0.7335; 1,1">
                                          <p:stCondLst>
                                            <p:cond delay="1035"/>
                                          </p:stCondLst>
                                        </p:cTn>
                                        <p:tgtEl>
                                          <p:spTgt spid="13"/>
                                        </p:tgtEl>
                                        <p:attrNameLst>
                                          <p:attrName>ppt_y</p:attrName>
                                        </p:attrNameLst>
                                      </p:cBhvr>
                                      <p:tavLst>
                                        <p:tav tm="0" fmla="#ppt_y-sin(pi*$)/81">
                                          <p:val>
                                            <p:fltVal val="0"/>
                                          </p:val>
                                        </p:tav>
                                        <p:tav tm="100000">
                                          <p:val>
                                            <p:fltVal val="1"/>
                                          </p:val>
                                        </p:tav>
                                      </p:tavLst>
                                    </p:anim>
                                    <p:animScale>
                                      <p:cBhvr>
                                        <p:cTn id="34" dur="16">
                                          <p:stCondLst>
                                            <p:cond delay="406"/>
                                          </p:stCondLst>
                                        </p:cTn>
                                        <p:tgtEl>
                                          <p:spTgt spid="13"/>
                                        </p:tgtEl>
                                      </p:cBhvr>
                                      <p:to x="100000" y="60000"/>
                                    </p:animScale>
                                    <p:animScale>
                                      <p:cBhvr>
                                        <p:cTn id="35" dur="104" decel="50000">
                                          <p:stCondLst>
                                            <p:cond delay="423"/>
                                          </p:stCondLst>
                                        </p:cTn>
                                        <p:tgtEl>
                                          <p:spTgt spid="13"/>
                                        </p:tgtEl>
                                      </p:cBhvr>
                                      <p:to x="100000" y="100000"/>
                                    </p:animScale>
                                    <p:animScale>
                                      <p:cBhvr>
                                        <p:cTn id="36" dur="16">
                                          <p:stCondLst>
                                            <p:cond delay="820"/>
                                          </p:stCondLst>
                                        </p:cTn>
                                        <p:tgtEl>
                                          <p:spTgt spid="13"/>
                                        </p:tgtEl>
                                      </p:cBhvr>
                                      <p:to x="100000" y="80000"/>
                                    </p:animScale>
                                    <p:animScale>
                                      <p:cBhvr>
                                        <p:cTn id="37" dur="104" decel="50000">
                                          <p:stCondLst>
                                            <p:cond delay="836"/>
                                          </p:stCondLst>
                                        </p:cTn>
                                        <p:tgtEl>
                                          <p:spTgt spid="13"/>
                                        </p:tgtEl>
                                      </p:cBhvr>
                                      <p:to x="100000" y="100000"/>
                                    </p:animScale>
                                    <p:animScale>
                                      <p:cBhvr>
                                        <p:cTn id="38" dur="16">
                                          <p:stCondLst>
                                            <p:cond delay="1026"/>
                                          </p:stCondLst>
                                        </p:cTn>
                                        <p:tgtEl>
                                          <p:spTgt spid="13"/>
                                        </p:tgtEl>
                                      </p:cBhvr>
                                      <p:to x="100000" y="90000"/>
                                    </p:animScale>
                                    <p:animScale>
                                      <p:cBhvr>
                                        <p:cTn id="39" dur="104" decel="50000">
                                          <p:stCondLst>
                                            <p:cond delay="1043"/>
                                          </p:stCondLst>
                                        </p:cTn>
                                        <p:tgtEl>
                                          <p:spTgt spid="13"/>
                                        </p:tgtEl>
                                      </p:cBhvr>
                                      <p:to x="100000" y="100000"/>
                                    </p:animScale>
                                    <p:animScale>
                                      <p:cBhvr>
                                        <p:cTn id="40" dur="16">
                                          <p:stCondLst>
                                            <p:cond delay="1130"/>
                                          </p:stCondLst>
                                        </p:cTn>
                                        <p:tgtEl>
                                          <p:spTgt spid="13"/>
                                        </p:tgtEl>
                                      </p:cBhvr>
                                      <p:to x="100000" y="95000"/>
                                    </p:animScale>
                                    <p:animScale>
                                      <p:cBhvr>
                                        <p:cTn id="41" dur="104" decel="50000">
                                          <p:stCondLst>
                                            <p:cond delay="1146"/>
                                          </p:stCondLst>
                                        </p:cTn>
                                        <p:tgtEl>
                                          <p:spTgt spid="1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363">
                                          <p:stCondLst>
                                            <p:cond delay="0"/>
                                          </p:stCondLst>
                                        </p:cTn>
                                        <p:tgtEl>
                                          <p:spTgt spid="16"/>
                                        </p:tgtEl>
                                      </p:cBhvr>
                                    </p:animEffect>
                                    <p:anim calcmode="lin" valueType="num">
                                      <p:cBhvr>
                                        <p:cTn id="45" dur="1139"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6" dur="415"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7" dur="415" tmFilter="0, 0; 0.125,0.2665; 0.25,0.4; 0.375,0.465; 0.5,0.5;  0.625,0.535; 0.75,0.6; 0.875,0.7335; 1,1">
                                          <p:stCondLst>
                                            <p:cond delay="415"/>
                                          </p:stCondLst>
                                        </p:cTn>
                                        <p:tgtEl>
                                          <p:spTgt spid="16"/>
                                        </p:tgtEl>
                                        <p:attrNameLst>
                                          <p:attrName>ppt_y</p:attrName>
                                        </p:attrNameLst>
                                      </p:cBhvr>
                                      <p:tavLst>
                                        <p:tav tm="0" fmla="#ppt_y-sin(pi*$)/9">
                                          <p:val>
                                            <p:fltVal val="0"/>
                                          </p:val>
                                        </p:tav>
                                        <p:tav tm="100000">
                                          <p:val>
                                            <p:fltVal val="1"/>
                                          </p:val>
                                        </p:tav>
                                      </p:tavLst>
                                    </p:anim>
                                    <p:anim calcmode="lin" valueType="num">
                                      <p:cBhvr>
                                        <p:cTn id="48" dur="208" tmFilter="0, 0; 0.125,0.2665; 0.25,0.4; 0.375,0.465; 0.5,0.5;  0.625,0.535; 0.75,0.6; 0.875,0.7335; 1,1">
                                          <p:stCondLst>
                                            <p:cond delay="827"/>
                                          </p:stCondLst>
                                        </p:cTn>
                                        <p:tgtEl>
                                          <p:spTgt spid="16"/>
                                        </p:tgtEl>
                                        <p:attrNameLst>
                                          <p:attrName>ppt_y</p:attrName>
                                        </p:attrNameLst>
                                      </p:cBhvr>
                                      <p:tavLst>
                                        <p:tav tm="0" fmla="#ppt_y-sin(pi*$)/27">
                                          <p:val>
                                            <p:fltVal val="0"/>
                                          </p:val>
                                        </p:tav>
                                        <p:tav tm="100000">
                                          <p:val>
                                            <p:fltVal val="1"/>
                                          </p:val>
                                        </p:tav>
                                      </p:tavLst>
                                    </p:anim>
                                    <p:anim calcmode="lin" valueType="num">
                                      <p:cBhvr>
                                        <p:cTn id="49" dur="103" tmFilter="0, 0; 0.125,0.2665; 0.25,0.4; 0.375,0.465; 0.5,0.5;  0.625,0.535; 0.75,0.6; 0.875,0.7335; 1,1">
                                          <p:stCondLst>
                                            <p:cond delay="1035"/>
                                          </p:stCondLst>
                                        </p:cTn>
                                        <p:tgtEl>
                                          <p:spTgt spid="16"/>
                                        </p:tgtEl>
                                        <p:attrNameLst>
                                          <p:attrName>ppt_y</p:attrName>
                                        </p:attrNameLst>
                                      </p:cBhvr>
                                      <p:tavLst>
                                        <p:tav tm="0" fmla="#ppt_y-sin(pi*$)/81">
                                          <p:val>
                                            <p:fltVal val="0"/>
                                          </p:val>
                                        </p:tav>
                                        <p:tav tm="100000">
                                          <p:val>
                                            <p:fltVal val="1"/>
                                          </p:val>
                                        </p:tav>
                                      </p:tavLst>
                                    </p:anim>
                                    <p:animScale>
                                      <p:cBhvr>
                                        <p:cTn id="50" dur="16">
                                          <p:stCondLst>
                                            <p:cond delay="406"/>
                                          </p:stCondLst>
                                        </p:cTn>
                                        <p:tgtEl>
                                          <p:spTgt spid="16"/>
                                        </p:tgtEl>
                                      </p:cBhvr>
                                      <p:to x="100000" y="60000"/>
                                    </p:animScale>
                                    <p:animScale>
                                      <p:cBhvr>
                                        <p:cTn id="51" dur="104" decel="50000">
                                          <p:stCondLst>
                                            <p:cond delay="423"/>
                                          </p:stCondLst>
                                        </p:cTn>
                                        <p:tgtEl>
                                          <p:spTgt spid="16"/>
                                        </p:tgtEl>
                                      </p:cBhvr>
                                      <p:to x="100000" y="100000"/>
                                    </p:animScale>
                                    <p:animScale>
                                      <p:cBhvr>
                                        <p:cTn id="52" dur="16">
                                          <p:stCondLst>
                                            <p:cond delay="820"/>
                                          </p:stCondLst>
                                        </p:cTn>
                                        <p:tgtEl>
                                          <p:spTgt spid="16"/>
                                        </p:tgtEl>
                                      </p:cBhvr>
                                      <p:to x="100000" y="80000"/>
                                    </p:animScale>
                                    <p:animScale>
                                      <p:cBhvr>
                                        <p:cTn id="53" dur="104" decel="50000">
                                          <p:stCondLst>
                                            <p:cond delay="836"/>
                                          </p:stCondLst>
                                        </p:cTn>
                                        <p:tgtEl>
                                          <p:spTgt spid="16"/>
                                        </p:tgtEl>
                                      </p:cBhvr>
                                      <p:to x="100000" y="100000"/>
                                    </p:animScale>
                                    <p:animScale>
                                      <p:cBhvr>
                                        <p:cTn id="54" dur="16">
                                          <p:stCondLst>
                                            <p:cond delay="1026"/>
                                          </p:stCondLst>
                                        </p:cTn>
                                        <p:tgtEl>
                                          <p:spTgt spid="16"/>
                                        </p:tgtEl>
                                      </p:cBhvr>
                                      <p:to x="100000" y="90000"/>
                                    </p:animScale>
                                    <p:animScale>
                                      <p:cBhvr>
                                        <p:cTn id="55" dur="104" decel="50000">
                                          <p:stCondLst>
                                            <p:cond delay="1043"/>
                                          </p:stCondLst>
                                        </p:cTn>
                                        <p:tgtEl>
                                          <p:spTgt spid="16"/>
                                        </p:tgtEl>
                                      </p:cBhvr>
                                      <p:to x="100000" y="100000"/>
                                    </p:animScale>
                                    <p:animScale>
                                      <p:cBhvr>
                                        <p:cTn id="56" dur="16">
                                          <p:stCondLst>
                                            <p:cond delay="1130"/>
                                          </p:stCondLst>
                                        </p:cTn>
                                        <p:tgtEl>
                                          <p:spTgt spid="16"/>
                                        </p:tgtEl>
                                      </p:cBhvr>
                                      <p:to x="100000" y="95000"/>
                                    </p:animScale>
                                    <p:animScale>
                                      <p:cBhvr>
                                        <p:cTn id="57" dur="104" decel="50000">
                                          <p:stCondLst>
                                            <p:cond delay="1146"/>
                                          </p:stCondLst>
                                        </p:cTn>
                                        <p:tgtEl>
                                          <p:spTgt spid="16"/>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363">
                                          <p:stCondLst>
                                            <p:cond delay="0"/>
                                          </p:stCondLst>
                                        </p:cTn>
                                        <p:tgtEl>
                                          <p:spTgt spid="14"/>
                                        </p:tgtEl>
                                      </p:cBhvr>
                                    </p:animEffect>
                                    <p:anim calcmode="lin" valueType="num">
                                      <p:cBhvr>
                                        <p:cTn id="61"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2"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3"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64" dur="208" tmFilter="0, 0; 0.125,0.2665; 0.25,0.4; 0.375,0.465; 0.5,0.5;  0.625,0.535; 0.75,0.6; 0.875,0.7335; 1,1">
                                          <p:stCondLst>
                                            <p:cond delay="827"/>
                                          </p:stCondLst>
                                        </p:cTn>
                                        <p:tgtEl>
                                          <p:spTgt spid="14"/>
                                        </p:tgtEl>
                                        <p:attrNameLst>
                                          <p:attrName>ppt_y</p:attrName>
                                        </p:attrNameLst>
                                      </p:cBhvr>
                                      <p:tavLst>
                                        <p:tav tm="0" fmla="#ppt_y-sin(pi*$)/27">
                                          <p:val>
                                            <p:fltVal val="0"/>
                                          </p:val>
                                        </p:tav>
                                        <p:tav tm="100000">
                                          <p:val>
                                            <p:fltVal val="1"/>
                                          </p:val>
                                        </p:tav>
                                      </p:tavLst>
                                    </p:anim>
                                    <p:anim calcmode="lin" valueType="num">
                                      <p:cBhvr>
                                        <p:cTn id="65"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66" dur="16">
                                          <p:stCondLst>
                                            <p:cond delay="406"/>
                                          </p:stCondLst>
                                        </p:cTn>
                                        <p:tgtEl>
                                          <p:spTgt spid="14"/>
                                        </p:tgtEl>
                                      </p:cBhvr>
                                      <p:to x="100000" y="60000"/>
                                    </p:animScale>
                                    <p:animScale>
                                      <p:cBhvr>
                                        <p:cTn id="67" dur="104" decel="50000">
                                          <p:stCondLst>
                                            <p:cond delay="423"/>
                                          </p:stCondLst>
                                        </p:cTn>
                                        <p:tgtEl>
                                          <p:spTgt spid="14"/>
                                        </p:tgtEl>
                                      </p:cBhvr>
                                      <p:to x="100000" y="100000"/>
                                    </p:animScale>
                                    <p:animScale>
                                      <p:cBhvr>
                                        <p:cTn id="68" dur="16">
                                          <p:stCondLst>
                                            <p:cond delay="820"/>
                                          </p:stCondLst>
                                        </p:cTn>
                                        <p:tgtEl>
                                          <p:spTgt spid="14"/>
                                        </p:tgtEl>
                                      </p:cBhvr>
                                      <p:to x="100000" y="80000"/>
                                    </p:animScale>
                                    <p:animScale>
                                      <p:cBhvr>
                                        <p:cTn id="69" dur="104" decel="50000">
                                          <p:stCondLst>
                                            <p:cond delay="836"/>
                                          </p:stCondLst>
                                        </p:cTn>
                                        <p:tgtEl>
                                          <p:spTgt spid="14"/>
                                        </p:tgtEl>
                                      </p:cBhvr>
                                      <p:to x="100000" y="100000"/>
                                    </p:animScale>
                                    <p:animScale>
                                      <p:cBhvr>
                                        <p:cTn id="70" dur="16">
                                          <p:stCondLst>
                                            <p:cond delay="1026"/>
                                          </p:stCondLst>
                                        </p:cTn>
                                        <p:tgtEl>
                                          <p:spTgt spid="14"/>
                                        </p:tgtEl>
                                      </p:cBhvr>
                                      <p:to x="100000" y="90000"/>
                                    </p:animScale>
                                    <p:animScale>
                                      <p:cBhvr>
                                        <p:cTn id="71" dur="104" decel="50000">
                                          <p:stCondLst>
                                            <p:cond delay="1043"/>
                                          </p:stCondLst>
                                        </p:cTn>
                                        <p:tgtEl>
                                          <p:spTgt spid="14"/>
                                        </p:tgtEl>
                                      </p:cBhvr>
                                      <p:to x="100000" y="100000"/>
                                    </p:animScale>
                                    <p:animScale>
                                      <p:cBhvr>
                                        <p:cTn id="72" dur="16">
                                          <p:stCondLst>
                                            <p:cond delay="1130"/>
                                          </p:stCondLst>
                                        </p:cTn>
                                        <p:tgtEl>
                                          <p:spTgt spid="14"/>
                                        </p:tgtEl>
                                      </p:cBhvr>
                                      <p:to x="100000" y="95000"/>
                                    </p:animScale>
                                    <p:animScale>
                                      <p:cBhvr>
                                        <p:cTn id="73" dur="104" decel="50000">
                                          <p:stCondLst>
                                            <p:cond delay="1146"/>
                                          </p:stCondLst>
                                        </p:cTn>
                                        <p:tgtEl>
                                          <p:spTgt spid="14"/>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down)">
                                      <p:cBhvr>
                                        <p:cTn id="76" dur="363">
                                          <p:stCondLst>
                                            <p:cond delay="0"/>
                                          </p:stCondLst>
                                        </p:cTn>
                                        <p:tgtEl>
                                          <p:spTgt spid="17"/>
                                        </p:tgtEl>
                                      </p:cBhvr>
                                    </p:animEffect>
                                    <p:anim calcmode="lin" valueType="num">
                                      <p:cBhvr>
                                        <p:cTn id="77"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8"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9"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80" dur="208" tmFilter="0, 0; 0.125,0.2665; 0.25,0.4; 0.375,0.465; 0.5,0.5;  0.625,0.535; 0.75,0.6; 0.875,0.7335; 1,1">
                                          <p:stCondLst>
                                            <p:cond delay="827"/>
                                          </p:stCondLst>
                                        </p:cTn>
                                        <p:tgtEl>
                                          <p:spTgt spid="17"/>
                                        </p:tgtEl>
                                        <p:attrNameLst>
                                          <p:attrName>ppt_y</p:attrName>
                                        </p:attrNameLst>
                                      </p:cBhvr>
                                      <p:tavLst>
                                        <p:tav tm="0" fmla="#ppt_y-sin(pi*$)/27">
                                          <p:val>
                                            <p:fltVal val="0"/>
                                          </p:val>
                                        </p:tav>
                                        <p:tav tm="100000">
                                          <p:val>
                                            <p:fltVal val="1"/>
                                          </p:val>
                                        </p:tav>
                                      </p:tavLst>
                                    </p:anim>
                                    <p:anim calcmode="lin" valueType="num">
                                      <p:cBhvr>
                                        <p:cTn id="81"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82" dur="16">
                                          <p:stCondLst>
                                            <p:cond delay="406"/>
                                          </p:stCondLst>
                                        </p:cTn>
                                        <p:tgtEl>
                                          <p:spTgt spid="17"/>
                                        </p:tgtEl>
                                      </p:cBhvr>
                                      <p:to x="100000" y="60000"/>
                                    </p:animScale>
                                    <p:animScale>
                                      <p:cBhvr>
                                        <p:cTn id="83" dur="104" decel="50000">
                                          <p:stCondLst>
                                            <p:cond delay="423"/>
                                          </p:stCondLst>
                                        </p:cTn>
                                        <p:tgtEl>
                                          <p:spTgt spid="17"/>
                                        </p:tgtEl>
                                      </p:cBhvr>
                                      <p:to x="100000" y="100000"/>
                                    </p:animScale>
                                    <p:animScale>
                                      <p:cBhvr>
                                        <p:cTn id="84" dur="16">
                                          <p:stCondLst>
                                            <p:cond delay="820"/>
                                          </p:stCondLst>
                                        </p:cTn>
                                        <p:tgtEl>
                                          <p:spTgt spid="17"/>
                                        </p:tgtEl>
                                      </p:cBhvr>
                                      <p:to x="100000" y="80000"/>
                                    </p:animScale>
                                    <p:animScale>
                                      <p:cBhvr>
                                        <p:cTn id="85" dur="104" decel="50000">
                                          <p:stCondLst>
                                            <p:cond delay="836"/>
                                          </p:stCondLst>
                                        </p:cTn>
                                        <p:tgtEl>
                                          <p:spTgt spid="17"/>
                                        </p:tgtEl>
                                      </p:cBhvr>
                                      <p:to x="100000" y="100000"/>
                                    </p:animScale>
                                    <p:animScale>
                                      <p:cBhvr>
                                        <p:cTn id="86" dur="16">
                                          <p:stCondLst>
                                            <p:cond delay="1026"/>
                                          </p:stCondLst>
                                        </p:cTn>
                                        <p:tgtEl>
                                          <p:spTgt spid="17"/>
                                        </p:tgtEl>
                                      </p:cBhvr>
                                      <p:to x="100000" y="90000"/>
                                    </p:animScale>
                                    <p:animScale>
                                      <p:cBhvr>
                                        <p:cTn id="87" dur="104" decel="50000">
                                          <p:stCondLst>
                                            <p:cond delay="1043"/>
                                          </p:stCondLst>
                                        </p:cTn>
                                        <p:tgtEl>
                                          <p:spTgt spid="17"/>
                                        </p:tgtEl>
                                      </p:cBhvr>
                                      <p:to x="100000" y="100000"/>
                                    </p:animScale>
                                    <p:animScale>
                                      <p:cBhvr>
                                        <p:cTn id="88" dur="16">
                                          <p:stCondLst>
                                            <p:cond delay="1130"/>
                                          </p:stCondLst>
                                        </p:cTn>
                                        <p:tgtEl>
                                          <p:spTgt spid="17"/>
                                        </p:tgtEl>
                                      </p:cBhvr>
                                      <p:to x="100000" y="95000"/>
                                    </p:animScale>
                                    <p:animScale>
                                      <p:cBhvr>
                                        <p:cTn id="89" dur="104" decel="50000">
                                          <p:stCondLst>
                                            <p:cond delay="1146"/>
                                          </p:stCondLst>
                                        </p:cTn>
                                        <p:tgtEl>
                                          <p:spTgt spid="17"/>
                                        </p:tgtEl>
                                      </p:cBhvr>
                                      <p:to x="100000" y="100000"/>
                                    </p:animScale>
                                  </p:childTnLst>
                                </p:cTn>
                              </p:par>
                              <p:par>
                                <p:cTn id="90" presetID="26"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363">
                                          <p:stCondLst>
                                            <p:cond delay="0"/>
                                          </p:stCondLst>
                                        </p:cTn>
                                        <p:tgtEl>
                                          <p:spTgt spid="15"/>
                                        </p:tgtEl>
                                      </p:cBhvr>
                                    </p:animEffect>
                                    <p:anim calcmode="lin" valueType="num">
                                      <p:cBhvr>
                                        <p:cTn id="93" dur="1139"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4" dur="415"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5" dur="415" tmFilter="0, 0; 0.125,0.2665; 0.25,0.4; 0.375,0.465; 0.5,0.5;  0.625,0.535; 0.75,0.6; 0.875,0.7335; 1,1">
                                          <p:stCondLst>
                                            <p:cond delay="415"/>
                                          </p:stCondLst>
                                        </p:cTn>
                                        <p:tgtEl>
                                          <p:spTgt spid="15"/>
                                        </p:tgtEl>
                                        <p:attrNameLst>
                                          <p:attrName>ppt_y</p:attrName>
                                        </p:attrNameLst>
                                      </p:cBhvr>
                                      <p:tavLst>
                                        <p:tav tm="0" fmla="#ppt_y-sin(pi*$)/9">
                                          <p:val>
                                            <p:fltVal val="0"/>
                                          </p:val>
                                        </p:tav>
                                        <p:tav tm="100000">
                                          <p:val>
                                            <p:fltVal val="1"/>
                                          </p:val>
                                        </p:tav>
                                      </p:tavLst>
                                    </p:anim>
                                    <p:anim calcmode="lin" valueType="num">
                                      <p:cBhvr>
                                        <p:cTn id="96" dur="208" tmFilter="0, 0; 0.125,0.2665; 0.25,0.4; 0.375,0.465; 0.5,0.5;  0.625,0.535; 0.75,0.6; 0.875,0.7335; 1,1">
                                          <p:stCondLst>
                                            <p:cond delay="827"/>
                                          </p:stCondLst>
                                        </p:cTn>
                                        <p:tgtEl>
                                          <p:spTgt spid="15"/>
                                        </p:tgtEl>
                                        <p:attrNameLst>
                                          <p:attrName>ppt_y</p:attrName>
                                        </p:attrNameLst>
                                      </p:cBhvr>
                                      <p:tavLst>
                                        <p:tav tm="0" fmla="#ppt_y-sin(pi*$)/27">
                                          <p:val>
                                            <p:fltVal val="0"/>
                                          </p:val>
                                        </p:tav>
                                        <p:tav tm="100000">
                                          <p:val>
                                            <p:fltVal val="1"/>
                                          </p:val>
                                        </p:tav>
                                      </p:tavLst>
                                    </p:anim>
                                    <p:anim calcmode="lin" valueType="num">
                                      <p:cBhvr>
                                        <p:cTn id="97" dur="103" tmFilter="0, 0; 0.125,0.2665; 0.25,0.4; 0.375,0.465; 0.5,0.5;  0.625,0.535; 0.75,0.6; 0.875,0.7335; 1,1">
                                          <p:stCondLst>
                                            <p:cond delay="1035"/>
                                          </p:stCondLst>
                                        </p:cTn>
                                        <p:tgtEl>
                                          <p:spTgt spid="15"/>
                                        </p:tgtEl>
                                        <p:attrNameLst>
                                          <p:attrName>ppt_y</p:attrName>
                                        </p:attrNameLst>
                                      </p:cBhvr>
                                      <p:tavLst>
                                        <p:tav tm="0" fmla="#ppt_y-sin(pi*$)/81">
                                          <p:val>
                                            <p:fltVal val="0"/>
                                          </p:val>
                                        </p:tav>
                                        <p:tav tm="100000">
                                          <p:val>
                                            <p:fltVal val="1"/>
                                          </p:val>
                                        </p:tav>
                                      </p:tavLst>
                                    </p:anim>
                                    <p:animScale>
                                      <p:cBhvr>
                                        <p:cTn id="98" dur="16">
                                          <p:stCondLst>
                                            <p:cond delay="406"/>
                                          </p:stCondLst>
                                        </p:cTn>
                                        <p:tgtEl>
                                          <p:spTgt spid="15"/>
                                        </p:tgtEl>
                                      </p:cBhvr>
                                      <p:to x="100000" y="60000"/>
                                    </p:animScale>
                                    <p:animScale>
                                      <p:cBhvr>
                                        <p:cTn id="99" dur="104" decel="50000">
                                          <p:stCondLst>
                                            <p:cond delay="423"/>
                                          </p:stCondLst>
                                        </p:cTn>
                                        <p:tgtEl>
                                          <p:spTgt spid="15"/>
                                        </p:tgtEl>
                                      </p:cBhvr>
                                      <p:to x="100000" y="100000"/>
                                    </p:animScale>
                                    <p:animScale>
                                      <p:cBhvr>
                                        <p:cTn id="100" dur="16">
                                          <p:stCondLst>
                                            <p:cond delay="820"/>
                                          </p:stCondLst>
                                        </p:cTn>
                                        <p:tgtEl>
                                          <p:spTgt spid="15"/>
                                        </p:tgtEl>
                                      </p:cBhvr>
                                      <p:to x="100000" y="80000"/>
                                    </p:animScale>
                                    <p:animScale>
                                      <p:cBhvr>
                                        <p:cTn id="101" dur="104" decel="50000">
                                          <p:stCondLst>
                                            <p:cond delay="836"/>
                                          </p:stCondLst>
                                        </p:cTn>
                                        <p:tgtEl>
                                          <p:spTgt spid="15"/>
                                        </p:tgtEl>
                                      </p:cBhvr>
                                      <p:to x="100000" y="100000"/>
                                    </p:animScale>
                                    <p:animScale>
                                      <p:cBhvr>
                                        <p:cTn id="102" dur="16">
                                          <p:stCondLst>
                                            <p:cond delay="1026"/>
                                          </p:stCondLst>
                                        </p:cTn>
                                        <p:tgtEl>
                                          <p:spTgt spid="15"/>
                                        </p:tgtEl>
                                      </p:cBhvr>
                                      <p:to x="100000" y="90000"/>
                                    </p:animScale>
                                    <p:animScale>
                                      <p:cBhvr>
                                        <p:cTn id="103" dur="104" decel="50000">
                                          <p:stCondLst>
                                            <p:cond delay="1043"/>
                                          </p:stCondLst>
                                        </p:cTn>
                                        <p:tgtEl>
                                          <p:spTgt spid="15"/>
                                        </p:tgtEl>
                                      </p:cBhvr>
                                      <p:to x="100000" y="100000"/>
                                    </p:animScale>
                                    <p:animScale>
                                      <p:cBhvr>
                                        <p:cTn id="104" dur="16">
                                          <p:stCondLst>
                                            <p:cond delay="1130"/>
                                          </p:stCondLst>
                                        </p:cTn>
                                        <p:tgtEl>
                                          <p:spTgt spid="15"/>
                                        </p:tgtEl>
                                      </p:cBhvr>
                                      <p:to x="100000" y="95000"/>
                                    </p:animScale>
                                    <p:animScale>
                                      <p:cBhvr>
                                        <p:cTn id="105" dur="104" decel="50000">
                                          <p:stCondLst>
                                            <p:cond delay="1146"/>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8026"/>
            <a:ext cx="10972800" cy="991457"/>
          </a:xfrm>
        </p:spPr>
        <p:txBody>
          <a:bodyPr/>
          <a:lstStyle/>
          <a:p>
            <a:r>
              <a:rPr lang="en-US" sz="2800" dirty="0" smtClean="0">
                <a:latin typeface="Arial" pitchFamily="34" charset="0"/>
                <a:cs typeface="Arial" pitchFamily="34" charset="0"/>
              </a:rPr>
              <a:t>Healthcare financing need and Health Insurance   </a:t>
            </a:r>
            <a:endParaRPr lang="en-IN" sz="2800" dirty="0">
              <a:latin typeface="Arial" pitchFamily="34" charset="0"/>
              <a:cs typeface="Arial" pitchFamily="34" charset="0"/>
            </a:endParaRPr>
          </a:p>
        </p:txBody>
      </p:sp>
      <p:sp>
        <p:nvSpPr>
          <p:cNvPr id="3" name="Content Placeholder 2"/>
          <p:cNvSpPr>
            <a:spLocks noGrp="1"/>
          </p:cNvSpPr>
          <p:nvPr>
            <p:ph idx="1"/>
          </p:nvPr>
        </p:nvSpPr>
        <p:spPr>
          <a:xfrm>
            <a:off x="595532" y="1262575"/>
            <a:ext cx="10972800" cy="5110090"/>
          </a:xfrm>
        </p:spPr>
        <p:txBody>
          <a:bodyPr/>
          <a:lstStyle/>
          <a:p>
            <a:r>
              <a:rPr lang="en-US" sz="2000" dirty="0" smtClean="0">
                <a:latin typeface="Arial" pitchFamily="34" charset="0"/>
                <a:cs typeface="Arial" pitchFamily="34" charset="0"/>
              </a:rPr>
              <a:t>With corporatization of Healthcare sector in </a:t>
            </a:r>
            <a:r>
              <a:rPr lang="en-US" sz="2000" dirty="0">
                <a:latin typeface="Arial" pitchFamily="34" charset="0"/>
                <a:cs typeface="Arial" pitchFamily="34" charset="0"/>
              </a:rPr>
              <a:t>I</a:t>
            </a:r>
            <a:r>
              <a:rPr lang="en-US" sz="2000" dirty="0" smtClean="0">
                <a:latin typeface="Arial" pitchFamily="34" charset="0"/>
                <a:cs typeface="Arial" pitchFamily="34" charset="0"/>
              </a:rPr>
              <a:t>ndia, the cost for quality care has increased substantially over last </a:t>
            </a:r>
            <a:r>
              <a:rPr lang="en-US" sz="2000" dirty="0">
                <a:latin typeface="Arial" pitchFamily="34" charset="0"/>
                <a:cs typeface="Arial" pitchFamily="34" charset="0"/>
              </a:rPr>
              <a:t>4</a:t>
            </a:r>
            <a:r>
              <a:rPr lang="en-US" sz="2000" dirty="0" smtClean="0">
                <a:latin typeface="Arial" pitchFamily="34" charset="0"/>
                <a:cs typeface="Arial" pitchFamily="34" charset="0"/>
              </a:rPr>
              <a:t> decades.</a:t>
            </a:r>
          </a:p>
          <a:p>
            <a:r>
              <a:rPr lang="en-US" sz="2000" dirty="0" smtClean="0">
                <a:latin typeface="Arial" pitchFamily="34" charset="0"/>
                <a:cs typeface="Arial" pitchFamily="34" charset="0"/>
              </a:rPr>
              <a:t>Emergence of consumerism and EMI culture has depleted the affording classes ability to pay for  quality care.</a:t>
            </a:r>
          </a:p>
          <a:p>
            <a:r>
              <a:rPr lang="en-US" sz="2000" dirty="0" smtClean="0">
                <a:latin typeface="Arial" pitchFamily="34" charset="0"/>
                <a:cs typeface="Arial" pitchFamily="34" charset="0"/>
              </a:rPr>
              <a:t>Health Insurance in India, probably the cheapest in world, provides access to quality care and improves outcomes. </a:t>
            </a:r>
          </a:p>
          <a:p>
            <a:r>
              <a:rPr lang="en-US" sz="2000" dirty="0" smtClean="0">
                <a:latin typeface="Arial" pitchFamily="34" charset="0"/>
                <a:cs typeface="Arial" pitchFamily="34" charset="0"/>
              </a:rPr>
              <a:t>With most good providers offering cashless facility, the out of pocket spend is minimized. </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Two broad segments of customers are buying Health insurance-</a:t>
            </a:r>
          </a:p>
          <a:p>
            <a:pPr marL="0" indent="0">
              <a:buNone/>
            </a:pPr>
            <a:r>
              <a:rPr lang="en-US" sz="2000" dirty="0" smtClean="0">
                <a:latin typeface="Arial" pitchFamily="34" charset="0"/>
                <a:cs typeface="Arial" pitchFamily="34" charset="0"/>
              </a:rPr>
              <a:t>1. Need driven – who look for functional cover and servicing capability at reasonable premium </a:t>
            </a:r>
          </a:p>
          <a:p>
            <a:pPr marL="0" indent="0">
              <a:buNone/>
            </a:pPr>
            <a:r>
              <a:rPr lang="en-US" sz="2000" dirty="0" smtClean="0">
                <a:latin typeface="Arial" pitchFamily="34" charset="0"/>
                <a:cs typeface="Arial" pitchFamily="34" charset="0"/>
              </a:rPr>
              <a:t>2. Aspirational – who look for feature rich products and top of line servicing with matching premium.  </a:t>
            </a:r>
            <a:endParaRPr lang="en-IN" sz="2000" dirty="0">
              <a:latin typeface="Arial" pitchFamily="34" charset="0"/>
              <a:cs typeface="Arial" pitchFamily="34" charset="0"/>
            </a:endParaRPr>
          </a:p>
        </p:txBody>
      </p:sp>
    </p:spTree>
    <p:extLst>
      <p:ext uri="{BB962C8B-B14F-4D97-AF65-F5344CB8AC3E}">
        <p14:creationId xmlns:p14="http://schemas.microsoft.com/office/powerpoint/2010/main" val="341284828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p:cNvSpPr txBox="1">
            <a:spLocks/>
          </p:cNvSpPr>
          <p:nvPr/>
        </p:nvSpPr>
        <p:spPr bwMode="auto">
          <a:xfrm>
            <a:off x="344747" y="-1959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fontAlgn="base">
              <a:spcBef>
                <a:spcPct val="0"/>
              </a:spcBef>
              <a:spcAft>
                <a:spcPct val="0"/>
              </a:spcAft>
              <a:defRPr sz="2800" b="1">
                <a:solidFill>
                  <a:srgbClr val="C00000"/>
                </a:solidFill>
                <a:latin typeface="Arial Heading"/>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dirty="0" smtClean="0"/>
              <a:t>Benefit </a:t>
            </a:r>
            <a:r>
              <a:rPr lang="en-US" dirty="0"/>
              <a:t># 11 Emergency Medical </a:t>
            </a:r>
            <a:r>
              <a:rPr lang="en-US" dirty="0" smtClean="0"/>
              <a:t>Evacuation</a:t>
            </a:r>
            <a:endParaRPr lang="en-US" dirty="0"/>
          </a:p>
        </p:txBody>
      </p:sp>
      <p:sp>
        <p:nvSpPr>
          <p:cNvPr id="5" name="Pentagon 4"/>
          <p:cNvSpPr/>
          <p:nvPr/>
        </p:nvSpPr>
        <p:spPr>
          <a:xfrm>
            <a:off x="609595" y="1830005"/>
            <a:ext cx="11008845" cy="778639"/>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Covered under Superior and Premiere Plan </a:t>
            </a:r>
            <a:r>
              <a:rPr lang="en-US" dirty="0" smtClean="0">
                <a:solidFill>
                  <a:prstClr val="white"/>
                </a:solidFill>
                <a:latin typeface="Arial" panose="020B0604020202020204" pitchFamily="34" charset="0"/>
                <a:cs typeface="Arial" panose="020B0604020202020204" pitchFamily="34" charset="0"/>
              </a:rPr>
              <a:t>only</a:t>
            </a:r>
            <a:r>
              <a:rPr lang="en-US" dirty="0">
                <a:solidFill>
                  <a:prstClr val="white"/>
                </a:solidFill>
                <a:latin typeface="Arial" panose="020B0604020202020204" pitchFamily="34" charset="0"/>
                <a:cs typeface="Arial" panose="020B0604020202020204" pitchFamily="34" charset="0"/>
              </a:rPr>
              <a:t>.</a:t>
            </a:r>
          </a:p>
        </p:txBody>
      </p:sp>
      <p:sp>
        <p:nvSpPr>
          <p:cNvPr id="6" name="Pentagon 5"/>
          <p:cNvSpPr/>
          <p:nvPr/>
        </p:nvSpPr>
        <p:spPr>
          <a:xfrm>
            <a:off x="609595" y="4108367"/>
            <a:ext cx="11008845" cy="778639"/>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These expenses are authorized by FGH and covers from local hospital to other  hospital  with in India. </a:t>
            </a:r>
          </a:p>
        </p:txBody>
      </p:sp>
      <p:sp>
        <p:nvSpPr>
          <p:cNvPr id="7" name="Pentagon 6"/>
          <p:cNvSpPr/>
          <p:nvPr/>
        </p:nvSpPr>
        <p:spPr>
          <a:xfrm>
            <a:off x="609595" y="2878835"/>
            <a:ext cx="11008845" cy="959341"/>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Expenses up to 5% of Sum Insured paid for emergency medial evacuation when evacuation is recommended by medical practitioner.</a:t>
            </a:r>
          </a:p>
        </p:txBody>
      </p:sp>
    </p:spTree>
    <p:extLst>
      <p:ext uri="{BB962C8B-B14F-4D97-AF65-F5344CB8AC3E}">
        <p14:creationId xmlns:p14="http://schemas.microsoft.com/office/powerpoint/2010/main" val="19785183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p:cNvSpPr txBox="1">
            <a:spLocks/>
          </p:cNvSpPr>
          <p:nvPr/>
        </p:nvSpPr>
        <p:spPr bwMode="auto">
          <a:xfrm>
            <a:off x="354448" y="125805"/>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fontAlgn="base">
              <a:spcBef>
                <a:spcPct val="0"/>
              </a:spcBef>
              <a:spcAft>
                <a:spcPct val="0"/>
              </a:spcAft>
              <a:defRPr sz="2800" b="1">
                <a:solidFill>
                  <a:srgbClr val="C00000"/>
                </a:solidFill>
                <a:latin typeface="Arial Heading"/>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endParaRPr lang="en-US" dirty="0" smtClean="0"/>
          </a:p>
          <a:p>
            <a:endParaRPr lang="en-US" dirty="0" smtClean="0"/>
          </a:p>
          <a:p>
            <a:r>
              <a:rPr lang="en-US" dirty="0" smtClean="0"/>
              <a:t>Benefit </a:t>
            </a:r>
            <a:r>
              <a:rPr lang="en-US" dirty="0"/>
              <a:t># </a:t>
            </a:r>
            <a:r>
              <a:rPr lang="en-US" dirty="0" smtClean="0"/>
              <a:t>12 </a:t>
            </a:r>
            <a:r>
              <a:rPr lang="en-US" dirty="0"/>
              <a:t>Domiciliary Hospitalization Expenses </a:t>
            </a:r>
          </a:p>
          <a:p>
            <a:endParaRPr lang="en-US" dirty="0" smtClean="0"/>
          </a:p>
          <a:p>
            <a:endParaRPr lang="en-US" dirty="0" smtClean="0"/>
          </a:p>
          <a:p>
            <a:endParaRPr lang="en-US" dirty="0"/>
          </a:p>
        </p:txBody>
      </p:sp>
      <p:pic>
        <p:nvPicPr>
          <p:cNvPr id="2" name="Picture 1"/>
          <p:cNvPicPr>
            <a:picLocks noChangeAspect="1"/>
          </p:cNvPicPr>
          <p:nvPr/>
        </p:nvPicPr>
        <p:blipFill>
          <a:blip r:embed="rId2"/>
          <a:stretch>
            <a:fillRect/>
          </a:stretch>
        </p:blipFill>
        <p:spPr>
          <a:xfrm>
            <a:off x="0" y="3593250"/>
            <a:ext cx="5840848" cy="3264749"/>
          </a:xfrm>
          <a:prstGeom prst="rect">
            <a:avLst/>
          </a:prstGeom>
          <a:ln>
            <a:noFill/>
          </a:ln>
        </p:spPr>
        <p:style>
          <a:lnRef idx="1">
            <a:schemeClr val="accent5"/>
          </a:lnRef>
          <a:fillRef idx="2">
            <a:schemeClr val="accent5"/>
          </a:fillRef>
          <a:effectRef idx="1">
            <a:schemeClr val="accent5"/>
          </a:effectRef>
          <a:fontRef idx="minor">
            <a:schemeClr val="dk1"/>
          </a:fontRef>
        </p:style>
      </p:pic>
      <p:sp>
        <p:nvSpPr>
          <p:cNvPr id="3" name="Snip Same Side Corner Rectangle 2"/>
          <p:cNvSpPr/>
          <p:nvPr/>
        </p:nvSpPr>
        <p:spPr>
          <a:xfrm rot="10800000">
            <a:off x="6725787" y="1596980"/>
            <a:ext cx="4275786" cy="1996270"/>
          </a:xfrm>
          <a:prstGeom prst="snip2SameRect">
            <a:avLst>
              <a:gd name="adj1" fmla="val 16667"/>
              <a:gd name="adj2" fmla="val 493"/>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9" name="Rectangle 8"/>
          <p:cNvSpPr/>
          <p:nvPr/>
        </p:nvSpPr>
        <p:spPr>
          <a:xfrm>
            <a:off x="6189071" y="1725316"/>
            <a:ext cx="5349218" cy="1477328"/>
          </a:xfrm>
          <a:prstGeom prst="rect">
            <a:avLst/>
          </a:prstGeom>
        </p:spPr>
        <p:txBody>
          <a:bodyPr wrap="square">
            <a:spAutoFit/>
          </a:bodyPr>
          <a:lstStyle/>
          <a:p>
            <a:pPr algn="ct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Domiciliary </a:t>
            </a:r>
            <a:r>
              <a:rPr lang="en-US" dirty="0" smtClean="0">
                <a:solidFill>
                  <a:prstClr val="black"/>
                </a:solidFill>
                <a:latin typeface="Arial" panose="020B0604020202020204" pitchFamily="34" charset="0"/>
                <a:cs typeface="Arial" panose="020B0604020202020204" pitchFamily="34" charset="0"/>
              </a:rPr>
              <a:t>Hospitalization</a:t>
            </a:r>
          </a:p>
          <a:p>
            <a:pPr algn="ctr" fontAlgn="auto">
              <a:spcBef>
                <a:spcPts val="0"/>
              </a:spcBef>
              <a:spcAft>
                <a:spcPts val="0"/>
              </a:spcAft>
            </a:pPr>
            <a:r>
              <a:rPr lang="en-US" dirty="0" smtClean="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up to a maximum of 10% </a:t>
            </a:r>
            <a:endParaRPr lang="en-US" dirty="0" smtClean="0">
              <a:solidFill>
                <a:prstClr val="black"/>
              </a:solidFill>
              <a:latin typeface="Arial" panose="020B0604020202020204" pitchFamily="34" charset="0"/>
              <a:cs typeface="Arial" panose="020B0604020202020204" pitchFamily="34" charset="0"/>
            </a:endParaRPr>
          </a:p>
          <a:p>
            <a:pPr algn="ctr" fontAlgn="auto">
              <a:spcBef>
                <a:spcPts val="0"/>
              </a:spcBef>
              <a:spcAft>
                <a:spcPts val="0"/>
              </a:spcAft>
            </a:pPr>
            <a:r>
              <a:rPr lang="en-US" dirty="0" smtClean="0">
                <a:solidFill>
                  <a:prstClr val="black"/>
                </a:solidFill>
                <a:latin typeface="Arial" panose="020B0604020202020204" pitchFamily="34" charset="0"/>
                <a:cs typeface="Arial" panose="020B0604020202020204" pitchFamily="34" charset="0"/>
              </a:rPr>
              <a:t>of </a:t>
            </a:r>
            <a:r>
              <a:rPr lang="en-US" dirty="0">
                <a:solidFill>
                  <a:prstClr val="black"/>
                </a:solidFill>
                <a:latin typeface="Arial" panose="020B0604020202020204" pitchFamily="34" charset="0"/>
                <a:cs typeface="Arial" panose="020B0604020202020204" pitchFamily="34" charset="0"/>
              </a:rPr>
              <a:t>the </a:t>
            </a:r>
            <a:r>
              <a:rPr lang="en-US" dirty="0" smtClean="0">
                <a:solidFill>
                  <a:prstClr val="black"/>
                </a:solidFill>
                <a:latin typeface="Arial" panose="020B0604020202020204" pitchFamily="34" charset="0"/>
                <a:cs typeface="Arial" panose="020B0604020202020204" pitchFamily="34" charset="0"/>
              </a:rPr>
              <a:t>Sum Insured</a:t>
            </a:r>
          </a:p>
          <a:p>
            <a:pPr algn="ctr" fontAlgn="auto">
              <a:spcBef>
                <a:spcPts val="0"/>
              </a:spcBef>
              <a:spcAft>
                <a:spcPts val="0"/>
              </a:spcAft>
            </a:pPr>
            <a:r>
              <a:rPr lang="en-US" dirty="0" smtClean="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(excluding the Cumulative Bonus</a:t>
            </a:r>
            <a:r>
              <a:rPr lang="en-US" dirty="0" smtClean="0">
                <a:solidFill>
                  <a:prstClr val="black"/>
                </a:solidFill>
                <a:latin typeface="Arial" panose="020B0604020202020204" pitchFamily="34" charset="0"/>
                <a:cs typeface="Arial" panose="020B0604020202020204" pitchFamily="34" charset="0"/>
              </a:rPr>
              <a:t>,</a:t>
            </a:r>
          </a:p>
          <a:p>
            <a:pPr algn="ctr" fontAlgn="auto">
              <a:spcBef>
                <a:spcPts val="0"/>
              </a:spcBef>
              <a:spcAft>
                <a:spcPts val="0"/>
              </a:spcAft>
            </a:pPr>
            <a:r>
              <a:rPr lang="en-US" dirty="0" smtClean="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if any). </a:t>
            </a:r>
          </a:p>
        </p:txBody>
      </p:sp>
      <p:sp>
        <p:nvSpPr>
          <p:cNvPr id="11" name="Snip Same Side Corner Rectangle 10"/>
          <p:cNvSpPr/>
          <p:nvPr/>
        </p:nvSpPr>
        <p:spPr>
          <a:xfrm rot="10800000">
            <a:off x="436420" y="1815361"/>
            <a:ext cx="2728021" cy="1431474"/>
          </a:xfrm>
          <a:prstGeom prst="snip2SameRect">
            <a:avLst>
              <a:gd name="adj1" fmla="val 16667"/>
              <a:gd name="adj2" fmla="val 493"/>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12" name="Rectangle 11"/>
          <p:cNvSpPr/>
          <p:nvPr/>
        </p:nvSpPr>
        <p:spPr>
          <a:xfrm>
            <a:off x="530968" y="1983658"/>
            <a:ext cx="2386885" cy="923330"/>
          </a:xfrm>
          <a:prstGeom prst="rect">
            <a:avLst/>
          </a:prstGeom>
        </p:spPr>
        <p:txBody>
          <a:bodyPr wrap="square">
            <a:spAutoFit/>
          </a:bodyPr>
          <a:lstStyle/>
          <a:p>
            <a:pPr algn="ct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If  medical treatment is required  continues for at least 3 days.</a:t>
            </a:r>
          </a:p>
        </p:txBody>
      </p:sp>
      <p:sp>
        <p:nvSpPr>
          <p:cNvPr id="13" name="Snip Same Side Corner Rectangle 12"/>
          <p:cNvSpPr/>
          <p:nvPr/>
        </p:nvSpPr>
        <p:spPr>
          <a:xfrm rot="10800000">
            <a:off x="5925266" y="3703345"/>
            <a:ext cx="6133845" cy="2620179"/>
          </a:xfrm>
          <a:prstGeom prst="snip2SameRect">
            <a:avLst>
              <a:gd name="adj1" fmla="val 16667"/>
              <a:gd name="adj2" fmla="val 493"/>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17" name="Rectangle 16"/>
          <p:cNvSpPr/>
          <p:nvPr/>
        </p:nvSpPr>
        <p:spPr>
          <a:xfrm>
            <a:off x="5946633" y="3738202"/>
            <a:ext cx="6245367" cy="2585323"/>
          </a:xfrm>
          <a:prstGeom prst="rect">
            <a:avLst/>
          </a:prstGeom>
        </p:spPr>
        <p:txBody>
          <a:bodyPr wrap="square">
            <a:spAutoFit/>
          </a:bodyPr>
          <a:lstStyle/>
          <a:p>
            <a:pPr algn="ctr" fontAlgn="auto">
              <a:spcBef>
                <a:spcPts val="0"/>
              </a:spcBef>
              <a:spcAft>
                <a:spcPts val="0"/>
              </a:spcAft>
            </a:pPr>
            <a:r>
              <a:rPr lang="en-US" dirty="0">
                <a:solidFill>
                  <a:prstClr val="black"/>
                </a:solidFill>
                <a:latin typeface="Calibri"/>
              </a:rPr>
              <a:t>Conditions not covered -  Asthma, Bronchitis, </a:t>
            </a:r>
            <a:endParaRPr lang="en-US" dirty="0" smtClean="0">
              <a:solidFill>
                <a:prstClr val="black"/>
              </a:solidFill>
              <a:latin typeface="Calibri"/>
            </a:endParaRPr>
          </a:p>
          <a:p>
            <a:pPr algn="ctr" fontAlgn="auto">
              <a:spcBef>
                <a:spcPts val="0"/>
              </a:spcBef>
              <a:spcAft>
                <a:spcPts val="0"/>
              </a:spcAft>
            </a:pPr>
            <a:r>
              <a:rPr lang="en-US" dirty="0" smtClean="0">
                <a:solidFill>
                  <a:prstClr val="black"/>
                </a:solidFill>
                <a:latin typeface="Calibri"/>
              </a:rPr>
              <a:t>Tonsillitis </a:t>
            </a:r>
            <a:r>
              <a:rPr lang="en-US" dirty="0">
                <a:solidFill>
                  <a:prstClr val="black"/>
                </a:solidFill>
                <a:latin typeface="Calibri"/>
              </a:rPr>
              <a:t>and Upper Respiratory Tract Infection including Laryngitis and Pharyngitis, cough and cold or Influenza;    Arthritis, Gout or Rheumatism;  Chronic Nephritis or Nephritic Syndrome;  </a:t>
            </a:r>
            <a:r>
              <a:rPr lang="en-US" dirty="0" err="1">
                <a:solidFill>
                  <a:prstClr val="black"/>
                </a:solidFill>
                <a:latin typeface="Calibri"/>
              </a:rPr>
              <a:t>Diarrhoea</a:t>
            </a:r>
            <a:r>
              <a:rPr lang="en-US" dirty="0">
                <a:solidFill>
                  <a:prstClr val="black"/>
                </a:solidFill>
                <a:latin typeface="Calibri"/>
              </a:rPr>
              <a:t> or any type of dysentery, including Gastroenteritis;  Diabetes Mellitus or </a:t>
            </a:r>
            <a:r>
              <a:rPr lang="en-US" dirty="0" err="1">
                <a:solidFill>
                  <a:prstClr val="black"/>
                </a:solidFill>
                <a:latin typeface="Calibri"/>
              </a:rPr>
              <a:t>Insipidus</a:t>
            </a:r>
            <a:r>
              <a:rPr lang="en-US" dirty="0">
                <a:solidFill>
                  <a:prstClr val="black"/>
                </a:solidFill>
                <a:latin typeface="Calibri"/>
              </a:rPr>
              <a:t>;  Epilepsy;  Hypertension; Psychiatric or </a:t>
            </a:r>
            <a:endParaRPr lang="en-US" dirty="0" smtClean="0">
              <a:solidFill>
                <a:prstClr val="black"/>
              </a:solidFill>
              <a:latin typeface="Calibri"/>
            </a:endParaRPr>
          </a:p>
          <a:p>
            <a:pPr algn="ctr" fontAlgn="auto">
              <a:spcBef>
                <a:spcPts val="0"/>
              </a:spcBef>
              <a:spcAft>
                <a:spcPts val="0"/>
              </a:spcAft>
            </a:pPr>
            <a:r>
              <a:rPr lang="en-US" dirty="0" smtClean="0">
                <a:solidFill>
                  <a:prstClr val="black"/>
                </a:solidFill>
                <a:latin typeface="Calibri"/>
              </a:rPr>
              <a:t>Psychosomatic </a:t>
            </a:r>
            <a:r>
              <a:rPr lang="en-US" dirty="0">
                <a:solidFill>
                  <a:prstClr val="black"/>
                </a:solidFill>
                <a:latin typeface="Calibri"/>
              </a:rPr>
              <a:t>disorders of all kinds; </a:t>
            </a:r>
            <a:endParaRPr lang="en-US" dirty="0" smtClean="0">
              <a:solidFill>
                <a:prstClr val="black"/>
              </a:solidFill>
              <a:latin typeface="Calibri"/>
            </a:endParaRPr>
          </a:p>
          <a:p>
            <a:pPr algn="ctr" fontAlgn="auto">
              <a:spcBef>
                <a:spcPts val="0"/>
              </a:spcBef>
              <a:spcAft>
                <a:spcPts val="0"/>
              </a:spcAft>
            </a:pPr>
            <a:r>
              <a:rPr lang="en-US" dirty="0" smtClean="0">
                <a:solidFill>
                  <a:prstClr val="black"/>
                </a:solidFill>
                <a:latin typeface="Calibri"/>
              </a:rPr>
              <a:t>Pyrexia </a:t>
            </a:r>
            <a:r>
              <a:rPr lang="en-US" dirty="0">
                <a:solidFill>
                  <a:prstClr val="black"/>
                </a:solidFill>
                <a:latin typeface="Calibri"/>
              </a:rPr>
              <a:t>of unknown origin. </a:t>
            </a:r>
          </a:p>
        </p:txBody>
      </p:sp>
      <p:sp>
        <p:nvSpPr>
          <p:cNvPr id="19" name="Snip Same Side Corner Rectangle 18"/>
          <p:cNvSpPr/>
          <p:nvPr/>
        </p:nvSpPr>
        <p:spPr>
          <a:xfrm rot="10800000">
            <a:off x="3447870" y="1815360"/>
            <a:ext cx="2637462" cy="1431473"/>
          </a:xfrm>
          <a:prstGeom prst="snip2SameRect">
            <a:avLst>
              <a:gd name="adj1" fmla="val 16667"/>
              <a:gd name="adj2" fmla="val 493"/>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20" name="Rectangle 19"/>
          <p:cNvSpPr/>
          <p:nvPr/>
        </p:nvSpPr>
        <p:spPr>
          <a:xfrm>
            <a:off x="3272378" y="1983658"/>
            <a:ext cx="3015434" cy="923330"/>
          </a:xfrm>
          <a:prstGeom prst="rect">
            <a:avLst/>
          </a:prstGeom>
        </p:spPr>
        <p:txBody>
          <a:bodyPr wrap="square">
            <a:spAutoFit/>
          </a:bodyPr>
          <a:lstStyle/>
          <a:p>
            <a:pPr algn="ct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Pre &amp; Post Domiciliary Hospitalization </a:t>
            </a:r>
            <a:r>
              <a:rPr lang="en-US" dirty="0" smtClean="0">
                <a:solidFill>
                  <a:prstClr val="black"/>
                </a:solidFill>
                <a:latin typeface="Arial" panose="020B0604020202020204" pitchFamily="34" charset="0"/>
                <a:cs typeface="Arial" panose="020B0604020202020204" pitchFamily="34" charset="0"/>
              </a:rPr>
              <a:t>expenses </a:t>
            </a:r>
            <a:r>
              <a:rPr lang="en-US" dirty="0">
                <a:solidFill>
                  <a:prstClr val="black"/>
                </a:solidFill>
                <a:latin typeface="Arial" panose="020B0604020202020204" pitchFamily="34" charset="0"/>
                <a:cs typeface="Arial" panose="020B0604020202020204" pitchFamily="34" charset="0"/>
              </a:rPr>
              <a:t>will not be covered. </a:t>
            </a:r>
          </a:p>
        </p:txBody>
      </p:sp>
    </p:spTree>
    <p:extLst>
      <p:ext uri="{BB962C8B-B14F-4D97-AF65-F5344CB8AC3E}">
        <p14:creationId xmlns:p14="http://schemas.microsoft.com/office/powerpoint/2010/main" val="4009113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p:cNvSpPr txBox="1">
            <a:spLocks/>
          </p:cNvSpPr>
          <p:nvPr/>
        </p:nvSpPr>
        <p:spPr bwMode="auto">
          <a:xfrm>
            <a:off x="344747" y="251143"/>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fontAlgn="base">
              <a:spcBef>
                <a:spcPct val="0"/>
              </a:spcBef>
              <a:spcAft>
                <a:spcPct val="0"/>
              </a:spcAft>
              <a:defRPr sz="2800" b="1">
                <a:solidFill>
                  <a:srgbClr val="C00000"/>
                </a:solidFill>
                <a:latin typeface="Arial Heading"/>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dirty="0" smtClean="0"/>
              <a:t>Benefit </a:t>
            </a:r>
            <a:r>
              <a:rPr lang="en-US" dirty="0"/>
              <a:t># </a:t>
            </a:r>
            <a:r>
              <a:rPr lang="en-US" dirty="0" smtClean="0"/>
              <a:t>13 OPD </a:t>
            </a:r>
            <a:r>
              <a:rPr lang="en-US" dirty="0"/>
              <a:t>Treatment </a:t>
            </a:r>
          </a:p>
          <a:p>
            <a:endParaRPr lang="en-US" dirty="0" smtClean="0"/>
          </a:p>
          <a:p>
            <a:endParaRPr lang="en-US" dirty="0"/>
          </a:p>
        </p:txBody>
      </p:sp>
      <p:sp>
        <p:nvSpPr>
          <p:cNvPr id="5" name="Pentagon 4"/>
          <p:cNvSpPr/>
          <p:nvPr/>
        </p:nvSpPr>
        <p:spPr>
          <a:xfrm>
            <a:off x="609595" y="1186064"/>
            <a:ext cx="10891239" cy="488192"/>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Covered under Superior and Premiere Plan </a:t>
            </a:r>
            <a:r>
              <a:rPr lang="en-US" dirty="0" smtClean="0">
                <a:solidFill>
                  <a:prstClr val="white"/>
                </a:solidFill>
                <a:latin typeface="Arial" panose="020B0604020202020204" pitchFamily="34" charset="0"/>
                <a:cs typeface="Arial" panose="020B0604020202020204" pitchFamily="34" charset="0"/>
              </a:rPr>
              <a:t>only</a:t>
            </a:r>
            <a:r>
              <a:rPr lang="en-US" dirty="0">
                <a:solidFill>
                  <a:prstClr val="white"/>
                </a:solidFill>
                <a:latin typeface="Arial" panose="020B0604020202020204" pitchFamily="34" charset="0"/>
                <a:cs typeface="Arial" panose="020B0604020202020204" pitchFamily="34" charset="0"/>
              </a:rPr>
              <a:t>.</a:t>
            </a:r>
          </a:p>
        </p:txBody>
      </p:sp>
      <p:sp>
        <p:nvSpPr>
          <p:cNvPr id="6" name="Pentagon 5"/>
          <p:cNvSpPr/>
          <p:nvPr/>
        </p:nvSpPr>
        <p:spPr>
          <a:xfrm>
            <a:off x="609594" y="1828296"/>
            <a:ext cx="11008845" cy="544790"/>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Superior Plan is in force We shall reimburse expenses towards consultation and diagnostic tests. </a:t>
            </a:r>
          </a:p>
        </p:txBody>
      </p:sp>
      <p:sp>
        <p:nvSpPr>
          <p:cNvPr id="7" name="Pentagon 6"/>
          <p:cNvSpPr/>
          <p:nvPr/>
        </p:nvSpPr>
        <p:spPr>
          <a:xfrm>
            <a:off x="609596" y="5317760"/>
            <a:ext cx="11200331" cy="959341"/>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Expenses incurred on OPD Treatment for consultation, diagnostic tests and medications for prescribed drugs. </a:t>
            </a:r>
          </a:p>
        </p:txBody>
      </p:sp>
      <p:sp>
        <p:nvSpPr>
          <p:cNvPr id="8" name="Pentagon 7"/>
          <p:cNvSpPr/>
          <p:nvPr/>
        </p:nvSpPr>
        <p:spPr>
          <a:xfrm>
            <a:off x="609595" y="4384393"/>
            <a:ext cx="11110180" cy="778639"/>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Premiere Plan is in force We shall reimburse expenses towards consultation, diagnostic tests and medications prescribed. </a:t>
            </a:r>
          </a:p>
        </p:txBody>
      </p:sp>
      <p:sp>
        <p:nvSpPr>
          <p:cNvPr id="11" name="Pentagon 10"/>
          <p:cNvSpPr/>
          <p:nvPr/>
        </p:nvSpPr>
        <p:spPr>
          <a:xfrm>
            <a:off x="609594" y="2492822"/>
            <a:ext cx="11008845" cy="495587"/>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For  prescribed drugs/medicines  - Payable up to 80% of admissible bills. </a:t>
            </a:r>
          </a:p>
        </p:txBody>
      </p:sp>
      <p:sp>
        <p:nvSpPr>
          <p:cNvPr id="12" name="Pentagon 11"/>
          <p:cNvSpPr/>
          <p:nvPr/>
        </p:nvSpPr>
        <p:spPr>
          <a:xfrm>
            <a:off x="609594" y="3136026"/>
            <a:ext cx="11008845" cy="486219"/>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For  dental consultations and diagnostics  - Payable up to 80% of admissible bills. </a:t>
            </a:r>
          </a:p>
        </p:txBody>
      </p:sp>
      <p:sp>
        <p:nvSpPr>
          <p:cNvPr id="13" name="Pentagon 12"/>
          <p:cNvSpPr/>
          <p:nvPr/>
        </p:nvSpPr>
        <p:spPr>
          <a:xfrm>
            <a:off x="609594" y="3763533"/>
            <a:ext cx="11008845" cy="486219"/>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r>
              <a:rPr lang="en-US" dirty="0">
                <a:solidFill>
                  <a:prstClr val="white"/>
                </a:solidFill>
                <a:latin typeface="Arial" panose="020B0604020202020204" pitchFamily="34" charset="0"/>
                <a:cs typeface="Arial" panose="020B0604020202020204" pitchFamily="34" charset="0"/>
              </a:rPr>
              <a:t>Only </a:t>
            </a:r>
            <a:r>
              <a:rPr lang="en-US" dirty="0" smtClean="0">
                <a:solidFill>
                  <a:prstClr val="white"/>
                </a:solidFill>
                <a:latin typeface="Arial" panose="020B0604020202020204" pitchFamily="34" charset="0"/>
                <a:cs typeface="Arial" panose="020B0604020202020204" pitchFamily="34" charset="0"/>
              </a:rPr>
              <a:t>allopathic </a:t>
            </a:r>
            <a:r>
              <a:rPr lang="en-US" dirty="0">
                <a:solidFill>
                  <a:prstClr val="white"/>
                </a:solidFill>
                <a:latin typeface="Arial" panose="020B0604020202020204" pitchFamily="34" charset="0"/>
                <a:cs typeface="Arial" panose="020B0604020202020204" pitchFamily="34" charset="0"/>
              </a:rPr>
              <a:t>treatment will be covered. </a:t>
            </a:r>
          </a:p>
        </p:txBody>
      </p:sp>
    </p:spTree>
    <p:extLst>
      <p:ext uri="{BB962C8B-B14F-4D97-AF65-F5344CB8AC3E}">
        <p14:creationId xmlns:p14="http://schemas.microsoft.com/office/powerpoint/2010/main" val="41933354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8887" y="223830"/>
            <a:ext cx="5386917" cy="6397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spcBef>
                <a:spcPct val="0"/>
              </a:spcBef>
            </a:pPr>
            <a:r>
              <a:rPr lang="en-US" sz="2800" dirty="0">
                <a:solidFill>
                  <a:srgbClr val="C00000"/>
                </a:solidFill>
                <a:latin typeface="Arial Heading"/>
                <a:ea typeface="+mj-ea"/>
                <a:cs typeface="+mj-cs"/>
              </a:rPr>
              <a:t>Benefit # 14 New Born Baby</a:t>
            </a:r>
          </a:p>
        </p:txBody>
      </p:sp>
      <p:sp>
        <p:nvSpPr>
          <p:cNvPr id="5" name="Text Placeholder 4"/>
          <p:cNvSpPr>
            <a:spLocks noGrp="1"/>
          </p:cNvSpPr>
          <p:nvPr>
            <p:ph type="body" sz="quarter" idx="3"/>
          </p:nvPr>
        </p:nvSpPr>
        <p:spPr>
          <a:xfrm>
            <a:off x="5935804" y="223427"/>
            <a:ext cx="6070666" cy="6397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spcBef>
                <a:spcPct val="0"/>
              </a:spcBef>
            </a:pPr>
            <a:r>
              <a:rPr lang="en-US" sz="2800" dirty="0">
                <a:solidFill>
                  <a:srgbClr val="C00000"/>
                </a:solidFill>
                <a:latin typeface="Arial Heading"/>
                <a:ea typeface="+mj-ea"/>
                <a:cs typeface="+mj-cs"/>
              </a:rPr>
              <a:t>Benefit # 15 Child Vaccination </a:t>
            </a:r>
          </a:p>
        </p:txBody>
      </p:sp>
      <p:sp>
        <p:nvSpPr>
          <p:cNvPr id="12" name="Pentagon 11"/>
          <p:cNvSpPr/>
          <p:nvPr/>
        </p:nvSpPr>
        <p:spPr>
          <a:xfrm rot="16200000">
            <a:off x="2149806" y="-45799"/>
            <a:ext cx="1596586" cy="3492148"/>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Pentagon 12"/>
          <p:cNvSpPr/>
          <p:nvPr/>
        </p:nvSpPr>
        <p:spPr>
          <a:xfrm rot="16200000">
            <a:off x="2114042" y="1420912"/>
            <a:ext cx="1667175" cy="3548883"/>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Pentagon 13"/>
          <p:cNvSpPr/>
          <p:nvPr/>
        </p:nvSpPr>
        <p:spPr>
          <a:xfrm rot="16200000">
            <a:off x="2188064" y="2801009"/>
            <a:ext cx="1506829" cy="3626709"/>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1083918" y="1484488"/>
            <a:ext cx="3755255" cy="646331"/>
          </a:xfrm>
          <a:prstGeom prst="rect">
            <a:avLst/>
          </a:prstGeom>
        </p:spPr>
        <p:txBody>
          <a:bodyPr wrap="square">
            <a:spAutoFit/>
          </a:bodyPr>
          <a:lstStyle/>
          <a:p>
            <a:pPr algn="ct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Covered under Superior </a:t>
            </a:r>
            <a:endParaRPr lang="en-US" dirty="0" smtClean="0">
              <a:solidFill>
                <a:prstClr val="black"/>
              </a:solidFill>
              <a:latin typeface="Arial" panose="020B0604020202020204" pitchFamily="34" charset="0"/>
              <a:cs typeface="Arial" panose="020B0604020202020204" pitchFamily="34" charset="0"/>
            </a:endParaRPr>
          </a:p>
          <a:p>
            <a:pPr algn="ctr" fontAlgn="auto">
              <a:spcBef>
                <a:spcPts val="0"/>
              </a:spcBef>
              <a:spcAft>
                <a:spcPts val="0"/>
              </a:spcAft>
            </a:pPr>
            <a:r>
              <a:rPr lang="en-US" dirty="0" smtClean="0">
                <a:solidFill>
                  <a:prstClr val="black"/>
                </a:solidFill>
                <a:latin typeface="Arial" panose="020B0604020202020204" pitchFamily="34" charset="0"/>
                <a:cs typeface="Arial" panose="020B0604020202020204" pitchFamily="34" charset="0"/>
              </a:rPr>
              <a:t>&amp; Premiere </a:t>
            </a:r>
            <a:r>
              <a:rPr lang="en-US" dirty="0">
                <a:solidFill>
                  <a:prstClr val="black"/>
                </a:solidFill>
                <a:latin typeface="Arial" panose="020B0604020202020204" pitchFamily="34" charset="0"/>
                <a:cs typeface="Arial" panose="020B0604020202020204" pitchFamily="34" charset="0"/>
              </a:rPr>
              <a:t>Plan only </a:t>
            </a:r>
          </a:p>
        </p:txBody>
      </p:sp>
      <p:sp>
        <p:nvSpPr>
          <p:cNvPr id="24" name="Rectangle 23"/>
          <p:cNvSpPr/>
          <p:nvPr/>
        </p:nvSpPr>
        <p:spPr>
          <a:xfrm>
            <a:off x="573079" y="2918588"/>
            <a:ext cx="4614007" cy="923330"/>
          </a:xfrm>
          <a:prstGeom prst="rect">
            <a:avLst/>
          </a:prstGeom>
        </p:spPr>
        <p:txBody>
          <a:bodyPr wrap="square">
            <a:spAutoFit/>
          </a:bodyPr>
          <a:lstStyle/>
          <a:p>
            <a:pPr algn="ctr" fontAlgn="auto">
              <a:spcBef>
                <a:spcPts val="0"/>
              </a:spcBef>
              <a:spcAft>
                <a:spcPts val="0"/>
              </a:spcAft>
            </a:pPr>
            <a:r>
              <a:rPr lang="en-US" dirty="0">
                <a:solidFill>
                  <a:prstClr val="black"/>
                </a:solidFill>
                <a:latin typeface="Calibri"/>
              </a:rPr>
              <a:t>Payable only if claim </a:t>
            </a:r>
            <a:endParaRPr lang="en-US" dirty="0" smtClean="0">
              <a:solidFill>
                <a:prstClr val="black"/>
              </a:solidFill>
              <a:latin typeface="Calibri"/>
            </a:endParaRPr>
          </a:p>
          <a:p>
            <a:pPr algn="ctr" fontAlgn="auto">
              <a:spcBef>
                <a:spcPts val="0"/>
              </a:spcBef>
              <a:spcAft>
                <a:spcPts val="0"/>
              </a:spcAft>
            </a:pPr>
            <a:r>
              <a:rPr lang="en-US" dirty="0" smtClean="0">
                <a:solidFill>
                  <a:prstClr val="black"/>
                </a:solidFill>
                <a:latin typeface="Calibri"/>
              </a:rPr>
              <a:t>under maternity benefit </a:t>
            </a:r>
          </a:p>
          <a:p>
            <a:pPr algn="ctr" fontAlgn="auto">
              <a:spcBef>
                <a:spcPts val="0"/>
              </a:spcBef>
              <a:spcAft>
                <a:spcPts val="0"/>
              </a:spcAft>
            </a:pPr>
            <a:r>
              <a:rPr lang="en-US" dirty="0" smtClean="0">
                <a:solidFill>
                  <a:prstClr val="black"/>
                </a:solidFill>
                <a:latin typeface="Calibri"/>
              </a:rPr>
              <a:t>is </a:t>
            </a:r>
            <a:r>
              <a:rPr lang="en-US" dirty="0">
                <a:solidFill>
                  <a:prstClr val="black"/>
                </a:solidFill>
                <a:latin typeface="Calibri"/>
              </a:rPr>
              <a:t>accepted. </a:t>
            </a:r>
          </a:p>
        </p:txBody>
      </p:sp>
      <p:sp>
        <p:nvSpPr>
          <p:cNvPr id="26" name="Rectangle 25"/>
          <p:cNvSpPr/>
          <p:nvPr/>
        </p:nvSpPr>
        <p:spPr>
          <a:xfrm>
            <a:off x="1065992" y="4305491"/>
            <a:ext cx="3628182" cy="923330"/>
          </a:xfrm>
          <a:prstGeom prst="rect">
            <a:avLst/>
          </a:prstGeom>
        </p:spPr>
        <p:txBody>
          <a:bodyPr wrap="square">
            <a:spAutoFit/>
          </a:bodyPr>
          <a:lstStyle/>
          <a:p>
            <a:pPr algn="ctr" fontAlgn="auto">
              <a:spcBef>
                <a:spcPts val="0"/>
              </a:spcBef>
              <a:spcAft>
                <a:spcPts val="0"/>
              </a:spcAft>
            </a:pPr>
            <a:r>
              <a:rPr lang="en-US" dirty="0">
                <a:solidFill>
                  <a:prstClr val="black"/>
                </a:solidFill>
                <a:latin typeface="Calibri"/>
              </a:rPr>
              <a:t>Covered if new born is hospitalized with in the policy year in which baby is born. </a:t>
            </a:r>
          </a:p>
        </p:txBody>
      </p:sp>
      <p:sp>
        <p:nvSpPr>
          <p:cNvPr id="27" name="Pentagon 26"/>
          <p:cNvSpPr/>
          <p:nvPr/>
        </p:nvSpPr>
        <p:spPr>
          <a:xfrm rot="16200000">
            <a:off x="2224175" y="4181761"/>
            <a:ext cx="1506829" cy="3626708"/>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0" name="Rectangle 29"/>
          <p:cNvSpPr/>
          <p:nvPr/>
        </p:nvSpPr>
        <p:spPr>
          <a:xfrm>
            <a:off x="1237862" y="5995115"/>
            <a:ext cx="3407234" cy="646331"/>
          </a:xfrm>
          <a:prstGeom prst="rect">
            <a:avLst/>
          </a:prstGeom>
        </p:spPr>
        <p:txBody>
          <a:bodyPr wrap="square">
            <a:spAutoFit/>
          </a:bodyPr>
          <a:lstStyle/>
          <a:p>
            <a:pPr algn="ctr" fontAlgn="auto">
              <a:spcBef>
                <a:spcPts val="0"/>
              </a:spcBef>
              <a:spcAft>
                <a:spcPts val="0"/>
              </a:spcAft>
            </a:pPr>
            <a:r>
              <a:rPr lang="en-US" dirty="0">
                <a:solidFill>
                  <a:prstClr val="black"/>
                </a:solidFill>
                <a:latin typeface="Calibri"/>
              </a:rPr>
              <a:t>Vaccination within the specified sub limits in the policy</a:t>
            </a:r>
            <a:r>
              <a:rPr lang="en-US" dirty="0" smtClean="0">
                <a:solidFill>
                  <a:prstClr val="black"/>
                </a:solidFill>
                <a:latin typeface="Calibri"/>
              </a:rPr>
              <a:t>.(3500/-) </a:t>
            </a:r>
            <a:endParaRPr lang="en-US" dirty="0">
              <a:solidFill>
                <a:prstClr val="black"/>
              </a:solidFill>
              <a:latin typeface="Calibri"/>
            </a:endParaRPr>
          </a:p>
        </p:txBody>
      </p:sp>
      <p:sp>
        <p:nvSpPr>
          <p:cNvPr id="31" name="Pentagon 30"/>
          <p:cNvSpPr/>
          <p:nvPr/>
        </p:nvSpPr>
        <p:spPr>
          <a:xfrm rot="16200000">
            <a:off x="7520305" y="-32903"/>
            <a:ext cx="1459784" cy="3329555"/>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2" name="Pentagon 31"/>
          <p:cNvSpPr/>
          <p:nvPr/>
        </p:nvSpPr>
        <p:spPr>
          <a:xfrm rot="16200000">
            <a:off x="7374669" y="1443464"/>
            <a:ext cx="1840460" cy="3329555"/>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3" name="Pentagon 32"/>
          <p:cNvSpPr/>
          <p:nvPr/>
        </p:nvSpPr>
        <p:spPr>
          <a:xfrm rot="16200000">
            <a:off x="7374668" y="3147766"/>
            <a:ext cx="1840460" cy="3329555"/>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4" name="Rectangle 33"/>
          <p:cNvSpPr/>
          <p:nvPr/>
        </p:nvSpPr>
        <p:spPr>
          <a:xfrm>
            <a:off x="6582473" y="1658255"/>
            <a:ext cx="3424848" cy="369332"/>
          </a:xfrm>
          <a:prstGeom prst="rect">
            <a:avLst/>
          </a:prstGeom>
        </p:spPr>
        <p:txBody>
          <a:bodyPr wrap="none">
            <a:spAutoFit/>
          </a:bodyPr>
          <a:lstStyle/>
          <a:p>
            <a:pPr fontAlgn="auto">
              <a:spcBef>
                <a:spcPts val="0"/>
              </a:spcBef>
              <a:spcAft>
                <a:spcPts val="0"/>
              </a:spcAft>
            </a:pPr>
            <a:r>
              <a:rPr lang="en-US" dirty="0">
                <a:solidFill>
                  <a:prstClr val="black"/>
                </a:solidFill>
                <a:latin typeface="Calibri"/>
              </a:rPr>
              <a:t>Covered in Premiere Plan only. </a:t>
            </a:r>
          </a:p>
        </p:txBody>
      </p:sp>
      <p:sp>
        <p:nvSpPr>
          <p:cNvPr id="35" name="Rectangle 34"/>
          <p:cNvSpPr/>
          <p:nvPr/>
        </p:nvSpPr>
        <p:spPr>
          <a:xfrm>
            <a:off x="6582473" y="3054630"/>
            <a:ext cx="3424848" cy="646331"/>
          </a:xfrm>
          <a:prstGeom prst="rect">
            <a:avLst/>
          </a:prstGeom>
        </p:spPr>
        <p:txBody>
          <a:bodyPr wrap="square">
            <a:spAutoFit/>
          </a:bodyPr>
          <a:lstStyle/>
          <a:p>
            <a:pPr algn="ctr" fontAlgn="auto">
              <a:spcBef>
                <a:spcPts val="0"/>
              </a:spcBef>
              <a:spcAft>
                <a:spcPts val="0"/>
              </a:spcAft>
            </a:pPr>
            <a:r>
              <a:rPr lang="en-US" dirty="0">
                <a:solidFill>
                  <a:prstClr val="black"/>
                </a:solidFill>
                <a:latin typeface="Calibri"/>
              </a:rPr>
              <a:t>Insured dependent child up to 12 years is covered. </a:t>
            </a:r>
          </a:p>
        </p:txBody>
      </p:sp>
      <p:sp>
        <p:nvSpPr>
          <p:cNvPr id="36" name="Rectangle 35"/>
          <p:cNvSpPr/>
          <p:nvPr/>
        </p:nvSpPr>
        <p:spPr>
          <a:xfrm>
            <a:off x="6630119" y="4908310"/>
            <a:ext cx="3390672" cy="646331"/>
          </a:xfrm>
          <a:prstGeom prst="rect">
            <a:avLst/>
          </a:prstGeom>
        </p:spPr>
        <p:txBody>
          <a:bodyPr wrap="none">
            <a:spAutoFit/>
          </a:bodyPr>
          <a:lstStyle/>
          <a:p>
            <a:pPr fontAlgn="auto">
              <a:spcBef>
                <a:spcPts val="0"/>
              </a:spcBef>
              <a:spcAft>
                <a:spcPts val="0"/>
              </a:spcAft>
            </a:pPr>
            <a:r>
              <a:rPr lang="en-US" dirty="0">
                <a:solidFill>
                  <a:prstClr val="black"/>
                </a:solidFill>
                <a:latin typeface="Calibri"/>
              </a:rPr>
              <a:t>Up to an amount of INR 5,000</a:t>
            </a:r>
            <a:r>
              <a:rPr lang="en-US" dirty="0" smtClean="0">
                <a:solidFill>
                  <a:prstClr val="black"/>
                </a:solidFill>
                <a:latin typeface="Calibri"/>
              </a:rPr>
              <a:t>/-</a:t>
            </a:r>
          </a:p>
          <a:p>
            <a:pPr fontAlgn="auto">
              <a:spcBef>
                <a:spcPts val="0"/>
              </a:spcBef>
              <a:spcAft>
                <a:spcPts val="0"/>
              </a:spcAft>
            </a:pPr>
            <a:endParaRPr lang="en-US" dirty="0">
              <a:solidFill>
                <a:prstClr val="black"/>
              </a:solidFill>
              <a:latin typeface="Calibri"/>
            </a:endParaRPr>
          </a:p>
        </p:txBody>
      </p:sp>
    </p:spTree>
    <p:extLst>
      <p:ext uri="{BB962C8B-B14F-4D97-AF65-F5344CB8AC3E}">
        <p14:creationId xmlns:p14="http://schemas.microsoft.com/office/powerpoint/2010/main" val="17245467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fade">
                                      <p:cBhvr>
                                        <p:cTn id="48" dur="1000"/>
                                        <p:tgtEl>
                                          <p:spTgt spid="5">
                                            <p:txEl>
                                              <p:pRg st="0" end="0"/>
                                            </p:txEl>
                                          </p:spTgt>
                                        </p:tgtEl>
                                      </p:cBhvr>
                                    </p:animEffect>
                                    <p:anim calcmode="lin" valueType="num">
                                      <p:cBhvr>
                                        <p:cTn id="4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0" end="0"/>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1000"/>
                                        <p:tgtEl>
                                          <p:spTgt spid="35"/>
                                        </p:tgtEl>
                                      </p:cBhvr>
                                    </p:animEffect>
                                    <p:anim calcmode="lin" valueType="num">
                                      <p:cBhvr>
                                        <p:cTn id="69" dur="1000" fill="hold"/>
                                        <p:tgtEl>
                                          <p:spTgt spid="35"/>
                                        </p:tgtEl>
                                        <p:attrNameLst>
                                          <p:attrName>ppt_x</p:attrName>
                                        </p:attrNameLst>
                                      </p:cBhvr>
                                      <p:tavLst>
                                        <p:tav tm="0">
                                          <p:val>
                                            <p:strVal val="#ppt_x"/>
                                          </p:val>
                                        </p:tav>
                                        <p:tav tm="100000">
                                          <p:val>
                                            <p:strVal val="#ppt_x"/>
                                          </p:val>
                                        </p:tav>
                                      </p:tavLst>
                                    </p:anim>
                                    <p:anim calcmode="lin" valueType="num">
                                      <p:cBhvr>
                                        <p:cTn id="70" dur="1000" fill="hold"/>
                                        <p:tgtEl>
                                          <p:spTgt spid="3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 grpId="0" animBg="1"/>
      <p:bldP spid="13" grpId="0" animBg="1"/>
      <p:bldP spid="14" grpId="0" animBg="1"/>
      <p:bldP spid="22" grpId="0"/>
      <p:bldP spid="24" grpId="0"/>
      <p:bldP spid="26" grpId="0"/>
      <p:bldP spid="27" grpId="0" animBg="1"/>
      <p:bldP spid="30" grpId="0"/>
      <p:bldP spid="31" grpId="0" animBg="1"/>
      <p:bldP spid="32" grpId="0" animBg="1"/>
      <p:bldP spid="33" grpId="0" animBg="1"/>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p:cNvSpPr txBox="1">
            <a:spLocks/>
          </p:cNvSpPr>
          <p:nvPr/>
        </p:nvSpPr>
        <p:spPr bwMode="auto">
          <a:xfrm>
            <a:off x="1081826" y="868385"/>
            <a:ext cx="5103016" cy="504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indent="0" fontAlgn="base">
              <a:spcBef>
                <a:spcPct val="0"/>
              </a:spcBef>
              <a:spcAft>
                <a:spcPct val="0"/>
              </a:spcAft>
              <a:buFont typeface="Arial" charset="0"/>
              <a:buNone/>
              <a:defRPr sz="2800" b="1">
                <a:solidFill>
                  <a:srgbClr val="C00000"/>
                </a:solidFill>
                <a:latin typeface="Arial Heading"/>
                <a:ea typeface="+mj-ea"/>
                <a:cs typeface="+mj-cs"/>
              </a:defRPr>
            </a:lvl1pPr>
            <a:lvl2pPr indent="0" eaLnBrk="0" fontAlgn="base" hangingPunct="0">
              <a:spcBef>
                <a:spcPct val="20000"/>
              </a:spcBef>
              <a:spcAft>
                <a:spcPct val="0"/>
              </a:spcAft>
              <a:buFont typeface="Arial" charset="0"/>
              <a:buNone/>
              <a:defRPr sz="2000" b="1"/>
            </a:lvl2pPr>
            <a:lvl3pPr indent="0" eaLnBrk="0" fontAlgn="base" hangingPunct="0">
              <a:spcBef>
                <a:spcPct val="20000"/>
              </a:spcBef>
              <a:spcAft>
                <a:spcPct val="0"/>
              </a:spcAft>
              <a:buFont typeface="Arial" charset="0"/>
              <a:buNone/>
              <a:defRPr b="1"/>
            </a:lvl3pPr>
            <a:lvl4pPr indent="0" eaLnBrk="0" fontAlgn="base" hangingPunct="0">
              <a:spcBef>
                <a:spcPct val="20000"/>
              </a:spcBef>
              <a:spcAft>
                <a:spcPct val="0"/>
              </a:spcAft>
              <a:buFont typeface="Arial" charset="0"/>
              <a:buNone/>
              <a:defRPr sz="1600" b="1"/>
            </a:lvl4pPr>
            <a:lvl5pPr indent="0" eaLnBrk="0" fontAlgn="base" hangingPunct="0">
              <a:spcBef>
                <a:spcPct val="20000"/>
              </a:spcBef>
              <a:spcAft>
                <a:spcPct val="0"/>
              </a:spcAft>
              <a:buFont typeface="Arial" charset="0"/>
              <a:buNone/>
              <a:defRPr sz="1600" b="1"/>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r>
              <a:rPr lang="en-US" dirty="0"/>
              <a:t>Benefit # 16 E- Opinion</a:t>
            </a:r>
          </a:p>
        </p:txBody>
      </p:sp>
      <p:sp>
        <p:nvSpPr>
          <p:cNvPr id="10" name="Title 21"/>
          <p:cNvSpPr txBox="1">
            <a:spLocks/>
          </p:cNvSpPr>
          <p:nvPr/>
        </p:nvSpPr>
        <p:spPr bwMode="auto">
          <a:xfrm>
            <a:off x="5841327" y="1094616"/>
            <a:ext cx="6566079" cy="504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C00000"/>
                </a:solidFill>
                <a:latin typeface="Arial Heading"/>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dirty="0" smtClean="0"/>
              <a:t>Benefit </a:t>
            </a:r>
            <a:r>
              <a:rPr lang="en-US" dirty="0"/>
              <a:t># </a:t>
            </a:r>
            <a:r>
              <a:rPr lang="en-US" dirty="0" smtClean="0"/>
              <a:t>17 </a:t>
            </a:r>
          </a:p>
          <a:p>
            <a:r>
              <a:rPr lang="en-US" dirty="0"/>
              <a:t>Alternative</a:t>
            </a:r>
            <a:r>
              <a:rPr lang="en-US" dirty="0" smtClean="0"/>
              <a:t> Treatment</a:t>
            </a:r>
            <a:endParaRPr lang="en-US" dirty="0"/>
          </a:p>
          <a:p>
            <a:endParaRPr lang="en-US" dirty="0"/>
          </a:p>
        </p:txBody>
      </p:sp>
      <p:sp>
        <p:nvSpPr>
          <p:cNvPr id="2" name="Rounded Rectangle 1"/>
          <p:cNvSpPr/>
          <p:nvPr/>
        </p:nvSpPr>
        <p:spPr>
          <a:xfrm>
            <a:off x="631065" y="1957589"/>
            <a:ext cx="4430332" cy="4247882"/>
          </a:xfrm>
          <a:prstGeom prst="roundRect">
            <a:avLst/>
          </a:prstGeom>
          <a:solidFill>
            <a:srgbClr val="006600"/>
          </a:solidFill>
        </p:spPr>
        <p:style>
          <a:lnRef idx="1">
            <a:schemeClr val="accent5"/>
          </a:lnRef>
          <a:fillRef idx="2">
            <a:schemeClr val="accent5"/>
          </a:fillRef>
          <a:effectRef idx="1">
            <a:schemeClr val="accent5"/>
          </a:effectRef>
          <a:fontRef idx="minor">
            <a:schemeClr val="dk1"/>
          </a:fontRef>
        </p:style>
        <p:txBody>
          <a:bodyPr rtlCol="0" anchor="ctr"/>
          <a:lstStyle/>
          <a:p>
            <a:pPr fontAlgn="auto">
              <a:spcBef>
                <a:spcPts val="0"/>
              </a:spcBef>
              <a:spcAft>
                <a:spcPts val="0"/>
              </a:spcAft>
              <a:defRPr/>
            </a:pPr>
            <a:r>
              <a:rPr lang="en-US" dirty="0">
                <a:solidFill>
                  <a:prstClr val="white"/>
                </a:solidFill>
                <a:latin typeface="Arial" panose="020B0604020202020204" pitchFamily="34" charset="0"/>
                <a:cs typeface="Arial" panose="020B0604020202020204" pitchFamily="34" charset="0"/>
              </a:rPr>
              <a:t>If an Insured Person suffers an Illness or Injury during the Policy Period in respect of which a claim has been admitted under Benefit 1, then at the Insured Person’s request We will arrange a maximum of two e-opinions (in a Policy Year) from a Medical Practitioner selected by the Insured Person from Our panel. </a:t>
            </a:r>
          </a:p>
        </p:txBody>
      </p:sp>
      <p:sp>
        <p:nvSpPr>
          <p:cNvPr id="14" name="Rounded Rectangle 13"/>
          <p:cNvSpPr/>
          <p:nvPr/>
        </p:nvSpPr>
        <p:spPr>
          <a:xfrm>
            <a:off x="6786092" y="1957589"/>
            <a:ext cx="4430332" cy="4247882"/>
          </a:xfrm>
          <a:prstGeom prst="roundRect">
            <a:avLst/>
          </a:prstGeom>
          <a:solidFill>
            <a:srgbClr val="006600"/>
          </a:solidFill>
        </p:spPr>
        <p:style>
          <a:lnRef idx="1">
            <a:schemeClr val="accent5"/>
          </a:lnRef>
          <a:fillRef idx="2">
            <a:schemeClr val="accent5"/>
          </a:fillRef>
          <a:effectRef idx="1">
            <a:schemeClr val="accent5"/>
          </a:effectRef>
          <a:fontRef idx="minor">
            <a:schemeClr val="dk1"/>
          </a:fontRef>
        </p:style>
        <p:txBody>
          <a:bodyPr rtlCol="0" anchor="ctr"/>
          <a:lstStyle/>
          <a:p>
            <a:pPr marL="285750" indent="-285750" fontAlgn="auto">
              <a:spcBef>
                <a:spcPts val="0"/>
              </a:spcBef>
              <a:spcAft>
                <a:spcPts val="0"/>
              </a:spcAft>
              <a:buFont typeface="Wingdings" panose="05000000000000000000" pitchFamily="2" charset="2"/>
              <a:buChar char="Ø"/>
              <a:defRPr/>
            </a:pPr>
            <a:r>
              <a:rPr lang="en-US" dirty="0">
                <a:solidFill>
                  <a:prstClr val="white"/>
                </a:solidFill>
                <a:latin typeface="Arial" panose="020B0604020202020204" pitchFamily="34" charset="0"/>
                <a:cs typeface="Arial" panose="020B0604020202020204" pitchFamily="34" charset="0"/>
              </a:rPr>
              <a:t>Reasonable and Customary Charges with respect to the Insured Person for Hospitalization under Ayurveda, </a:t>
            </a:r>
            <a:r>
              <a:rPr lang="en-US" dirty="0" err="1">
                <a:solidFill>
                  <a:prstClr val="white"/>
                </a:solidFill>
                <a:latin typeface="Arial" panose="020B0604020202020204" pitchFamily="34" charset="0"/>
                <a:cs typeface="Arial" panose="020B0604020202020204" pitchFamily="34" charset="0"/>
              </a:rPr>
              <a:t>Unani</a:t>
            </a:r>
            <a:r>
              <a:rPr lang="en-US" dirty="0">
                <a:solidFill>
                  <a:prstClr val="white"/>
                </a:solidFill>
                <a:latin typeface="Arial" panose="020B0604020202020204" pitchFamily="34" charset="0"/>
                <a:cs typeface="Arial" panose="020B0604020202020204" pitchFamily="34" charset="0"/>
              </a:rPr>
              <a:t>, Siddha or Homeopathy </a:t>
            </a:r>
            <a:endParaRPr lang="en-US" dirty="0" smtClean="0">
              <a:solidFill>
                <a:prstClr val="white"/>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Wingdings" panose="05000000000000000000" pitchFamily="2" charset="2"/>
              <a:buChar char="Ø"/>
              <a:defRPr/>
            </a:pPr>
            <a:endParaRPr lang="en-US" dirty="0">
              <a:solidFill>
                <a:prstClr val="white"/>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Wingdings" panose="05000000000000000000" pitchFamily="2" charset="2"/>
              <a:buChar char="Ø"/>
              <a:defRPr/>
            </a:pPr>
            <a:r>
              <a:rPr lang="en-US" dirty="0">
                <a:solidFill>
                  <a:prstClr val="white"/>
                </a:solidFill>
                <a:latin typeface="Arial" panose="020B0604020202020204" pitchFamily="34" charset="0"/>
                <a:cs typeface="Arial" panose="020B0604020202020204" pitchFamily="34" charset="0"/>
              </a:rPr>
              <a:t>Treatment in a government Hospital or institute recognized by government and/or accredited by Quality Council of India/National Accreditation Board on Health for that Alternative Treatment.</a:t>
            </a:r>
          </a:p>
        </p:txBody>
      </p:sp>
    </p:spTree>
    <p:extLst>
      <p:ext uri="{BB962C8B-B14F-4D97-AF65-F5344CB8AC3E}">
        <p14:creationId xmlns:p14="http://schemas.microsoft.com/office/powerpoint/2010/main" val="32651766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p:cNvSpPr txBox="1">
            <a:spLocks/>
          </p:cNvSpPr>
          <p:nvPr/>
        </p:nvSpPr>
        <p:spPr bwMode="auto">
          <a:xfrm>
            <a:off x="-517997" y="236184"/>
            <a:ext cx="8435661" cy="504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C00000"/>
                </a:solidFill>
                <a:latin typeface="Arial Heading"/>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dirty="0" smtClean="0"/>
              <a:t>Benefit </a:t>
            </a:r>
            <a:r>
              <a:rPr lang="en-US" dirty="0"/>
              <a:t># 18 Medical Treatment Abroad</a:t>
            </a:r>
          </a:p>
        </p:txBody>
      </p:sp>
      <p:sp>
        <p:nvSpPr>
          <p:cNvPr id="3" name="Rectangle 2"/>
          <p:cNvSpPr/>
          <p:nvPr/>
        </p:nvSpPr>
        <p:spPr>
          <a:xfrm>
            <a:off x="463639" y="1164456"/>
            <a:ext cx="10938456" cy="463203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3">
            <a:schemeClr val="dk2"/>
          </a:fillRef>
          <a:effectRef idx="0">
            <a:scrgbClr r="0" g="0" b="0"/>
          </a:effectRef>
          <a:fontRef idx="major"/>
        </p:style>
        <p:txBody>
          <a:bodyPr wrap="square">
            <a:spAutoFit/>
          </a:bodyPr>
          <a:lstStyle/>
          <a:p>
            <a:pPr marL="165100" indent="-165100" fontAlgn="auto">
              <a:lnSpc>
                <a:spcPct val="150000"/>
              </a:lnSpc>
              <a:spcBef>
                <a:spcPts val="0"/>
              </a:spcBef>
              <a:spcAft>
                <a:spcPts val="0"/>
              </a:spcAft>
              <a:buFont typeface="Arial" pitchFamily="34" charset="0"/>
              <a:buChar char="•"/>
              <a:defRPr/>
            </a:pPr>
            <a:r>
              <a:rPr lang="en-US" dirty="0">
                <a:solidFill>
                  <a:prstClr val="white"/>
                </a:solidFill>
                <a:latin typeface="Arial" panose="020B0604020202020204" pitchFamily="34" charset="0"/>
                <a:cs typeface="Arial" panose="020B0604020202020204" pitchFamily="34" charset="0"/>
              </a:rPr>
              <a:t>Covered under Premiere Plan </a:t>
            </a:r>
            <a:r>
              <a:rPr lang="en-US" dirty="0" smtClean="0">
                <a:solidFill>
                  <a:prstClr val="white"/>
                </a:solidFill>
                <a:latin typeface="Arial" panose="020B0604020202020204" pitchFamily="34" charset="0"/>
                <a:cs typeface="Arial" panose="020B0604020202020204" pitchFamily="34" charset="0"/>
              </a:rPr>
              <a:t>only</a:t>
            </a:r>
          </a:p>
          <a:p>
            <a:pPr fontAlgn="auto">
              <a:lnSpc>
                <a:spcPct val="150000"/>
              </a:lnSpc>
              <a:spcBef>
                <a:spcPts val="0"/>
              </a:spcBef>
              <a:spcAft>
                <a:spcPts val="0"/>
              </a:spcAft>
              <a:defRPr/>
            </a:pPr>
            <a:endParaRPr lang="en-US" sz="400" dirty="0">
              <a:solidFill>
                <a:prstClr val="white"/>
              </a:solidFill>
              <a:latin typeface="Arial" panose="020B0604020202020204" pitchFamily="34" charset="0"/>
              <a:cs typeface="Arial" panose="020B0604020202020204" pitchFamily="34" charset="0"/>
            </a:endParaRPr>
          </a:p>
          <a:p>
            <a:pPr marL="165100" indent="-165100" fontAlgn="auto">
              <a:lnSpc>
                <a:spcPct val="150000"/>
              </a:lnSpc>
              <a:spcBef>
                <a:spcPts val="0"/>
              </a:spcBef>
              <a:spcAft>
                <a:spcPts val="0"/>
              </a:spcAft>
              <a:buFont typeface="Arial" pitchFamily="34" charset="0"/>
              <a:buChar char="•"/>
              <a:defRPr/>
            </a:pPr>
            <a:r>
              <a:rPr lang="en-US" dirty="0">
                <a:solidFill>
                  <a:prstClr val="white"/>
                </a:solidFill>
                <a:latin typeface="Arial" panose="020B0604020202020204" pitchFamily="34" charset="0"/>
                <a:cs typeface="Arial" panose="020B0604020202020204" pitchFamily="34" charset="0"/>
              </a:rPr>
              <a:t>After 48 months of continuous cover under Health Total Policy.  </a:t>
            </a:r>
            <a:endParaRPr lang="en-US" dirty="0" smtClean="0">
              <a:solidFill>
                <a:prstClr val="white"/>
              </a:solidFill>
              <a:latin typeface="Arial" panose="020B0604020202020204" pitchFamily="34" charset="0"/>
              <a:cs typeface="Arial" panose="020B0604020202020204" pitchFamily="34" charset="0"/>
            </a:endParaRPr>
          </a:p>
          <a:p>
            <a:pPr fontAlgn="auto">
              <a:lnSpc>
                <a:spcPct val="150000"/>
              </a:lnSpc>
              <a:spcBef>
                <a:spcPts val="0"/>
              </a:spcBef>
              <a:spcAft>
                <a:spcPts val="0"/>
              </a:spcAft>
              <a:defRPr/>
            </a:pPr>
            <a:endParaRPr lang="en-US" sz="400" dirty="0">
              <a:solidFill>
                <a:prstClr val="white"/>
              </a:solidFill>
              <a:latin typeface="Arial" panose="020B0604020202020204" pitchFamily="34" charset="0"/>
              <a:cs typeface="Arial" panose="020B0604020202020204" pitchFamily="34" charset="0"/>
            </a:endParaRPr>
          </a:p>
          <a:p>
            <a:pPr marL="165100" indent="-165100" fontAlgn="auto">
              <a:spcBef>
                <a:spcPts val="0"/>
              </a:spcBef>
              <a:spcAft>
                <a:spcPts val="0"/>
              </a:spcAft>
              <a:buFont typeface="Arial" pitchFamily="34" charset="0"/>
              <a:buChar char="•"/>
              <a:defRPr/>
            </a:pPr>
            <a:r>
              <a:rPr lang="en-US" dirty="0">
                <a:solidFill>
                  <a:prstClr val="white"/>
                </a:solidFill>
                <a:latin typeface="Arial" panose="020B0604020202020204" pitchFamily="34" charset="0"/>
                <a:cs typeface="Arial" panose="020B0604020202020204" pitchFamily="34" charset="0"/>
              </a:rPr>
              <a:t>Diseases  for which we will pay are -  Craniotomy &amp;  </a:t>
            </a:r>
            <a:r>
              <a:rPr lang="en-US" dirty="0" err="1">
                <a:solidFill>
                  <a:prstClr val="white"/>
                </a:solidFill>
                <a:latin typeface="Arial" panose="020B0604020202020204" pitchFamily="34" charset="0"/>
                <a:cs typeface="Arial" panose="020B0604020202020204" pitchFamily="34" charset="0"/>
              </a:rPr>
              <a:t>Craniectomy</a:t>
            </a:r>
            <a:r>
              <a:rPr lang="en-US" dirty="0">
                <a:solidFill>
                  <a:prstClr val="white"/>
                </a:solidFill>
                <a:latin typeface="Arial" panose="020B0604020202020204" pitchFamily="34" charset="0"/>
                <a:cs typeface="Arial" panose="020B0604020202020204" pitchFamily="34" charset="0"/>
              </a:rPr>
              <a:t>: only as a treatment for cancers;  Lung Lobectomy that involves removal of one of the three divisions of the lungs for lung cancer;  Liver Lobectomy that involves removal of 70% of liver mass in case of liver failure;  Major organ transplant; Bone marrow transplant;  Repair of Aortic Aneurysm;  Heart valve replacement;  Coronary Artery Bypass Graft  </a:t>
            </a:r>
            <a:endParaRPr lang="en-US" dirty="0" smtClean="0">
              <a:solidFill>
                <a:prstClr val="white"/>
              </a:solidFill>
              <a:latin typeface="Arial" panose="020B0604020202020204" pitchFamily="34" charset="0"/>
              <a:cs typeface="Arial" panose="020B0604020202020204" pitchFamily="34" charset="0"/>
            </a:endParaRPr>
          </a:p>
          <a:p>
            <a:pPr fontAlgn="auto">
              <a:spcBef>
                <a:spcPts val="0"/>
              </a:spcBef>
              <a:spcAft>
                <a:spcPts val="0"/>
              </a:spcAft>
              <a:defRPr/>
            </a:pPr>
            <a:endParaRPr lang="en-US" sz="400" dirty="0">
              <a:solidFill>
                <a:prstClr val="white"/>
              </a:solidFill>
              <a:latin typeface="Arial" panose="020B0604020202020204" pitchFamily="34" charset="0"/>
              <a:cs typeface="Arial" panose="020B0604020202020204" pitchFamily="34" charset="0"/>
            </a:endParaRPr>
          </a:p>
          <a:p>
            <a:pPr marL="165100" indent="-165100" fontAlgn="auto">
              <a:lnSpc>
                <a:spcPct val="150000"/>
              </a:lnSpc>
              <a:spcBef>
                <a:spcPts val="0"/>
              </a:spcBef>
              <a:spcAft>
                <a:spcPts val="0"/>
              </a:spcAft>
              <a:buFont typeface="Arial" pitchFamily="34" charset="0"/>
              <a:buChar char="•"/>
              <a:defRPr/>
            </a:pPr>
            <a:r>
              <a:rPr lang="en-US" dirty="0">
                <a:solidFill>
                  <a:prstClr val="white"/>
                </a:solidFill>
                <a:latin typeface="Arial" panose="020B0604020202020204" pitchFamily="34" charset="0"/>
                <a:cs typeface="Arial" panose="020B0604020202020204" pitchFamily="34" charset="0"/>
              </a:rPr>
              <a:t>Medical Expenses as payable under Benefit 1. </a:t>
            </a:r>
            <a:endParaRPr lang="en-US" sz="400" dirty="0" smtClean="0">
              <a:solidFill>
                <a:prstClr val="white"/>
              </a:solidFill>
              <a:latin typeface="Arial" panose="020B0604020202020204" pitchFamily="34" charset="0"/>
              <a:cs typeface="Arial" panose="020B0604020202020204" pitchFamily="34" charset="0"/>
            </a:endParaRPr>
          </a:p>
          <a:p>
            <a:pPr fontAlgn="auto">
              <a:lnSpc>
                <a:spcPct val="150000"/>
              </a:lnSpc>
              <a:spcBef>
                <a:spcPts val="0"/>
              </a:spcBef>
              <a:spcAft>
                <a:spcPts val="0"/>
              </a:spcAft>
              <a:defRPr/>
            </a:pPr>
            <a:r>
              <a:rPr lang="en-US" sz="400" dirty="0" smtClean="0">
                <a:solidFill>
                  <a:prstClr val="white"/>
                </a:solidFill>
                <a:latin typeface="Arial" panose="020B0604020202020204" pitchFamily="34" charset="0"/>
                <a:cs typeface="Arial" panose="020B0604020202020204" pitchFamily="34" charset="0"/>
              </a:rPr>
              <a:t> </a:t>
            </a:r>
            <a:endParaRPr lang="en-US" sz="400" dirty="0">
              <a:solidFill>
                <a:prstClr val="white"/>
              </a:solidFill>
              <a:latin typeface="Arial" panose="020B0604020202020204" pitchFamily="34" charset="0"/>
              <a:cs typeface="Arial" panose="020B0604020202020204" pitchFamily="34" charset="0"/>
            </a:endParaRPr>
          </a:p>
          <a:p>
            <a:pPr marL="165100" indent="-165100" fontAlgn="auto">
              <a:lnSpc>
                <a:spcPct val="150000"/>
              </a:lnSpc>
              <a:spcBef>
                <a:spcPts val="0"/>
              </a:spcBef>
              <a:spcAft>
                <a:spcPts val="0"/>
              </a:spcAft>
              <a:buFont typeface="Arial" pitchFamily="34" charset="0"/>
              <a:buChar char="•"/>
              <a:defRPr/>
            </a:pPr>
            <a:r>
              <a:rPr lang="en-US" dirty="0">
                <a:solidFill>
                  <a:prstClr val="white"/>
                </a:solidFill>
                <a:latin typeface="Arial" panose="020B0604020202020204" pitchFamily="34" charset="0"/>
                <a:cs typeface="Arial" panose="020B0604020202020204" pitchFamily="34" charset="0"/>
              </a:rPr>
              <a:t>Payments  shall always be made in India, in Indian rupees and on a reimbursement basis only.  </a:t>
            </a:r>
            <a:endParaRPr lang="en-US" sz="400" dirty="0" smtClean="0">
              <a:solidFill>
                <a:prstClr val="white"/>
              </a:solidFill>
              <a:latin typeface="Arial" panose="020B0604020202020204" pitchFamily="34" charset="0"/>
              <a:cs typeface="Arial" panose="020B0604020202020204" pitchFamily="34" charset="0"/>
            </a:endParaRPr>
          </a:p>
          <a:p>
            <a:pPr marL="165100" indent="-165100" fontAlgn="auto">
              <a:lnSpc>
                <a:spcPct val="150000"/>
              </a:lnSpc>
              <a:spcBef>
                <a:spcPts val="0"/>
              </a:spcBef>
              <a:spcAft>
                <a:spcPts val="0"/>
              </a:spcAft>
              <a:buFont typeface="Arial" pitchFamily="34" charset="0"/>
              <a:buChar char="•"/>
              <a:defRPr/>
            </a:pPr>
            <a:endParaRPr lang="en-US" sz="400" dirty="0">
              <a:solidFill>
                <a:prstClr val="white"/>
              </a:solidFill>
              <a:latin typeface="Arial" panose="020B0604020202020204" pitchFamily="34" charset="0"/>
              <a:cs typeface="Arial" panose="020B0604020202020204" pitchFamily="34" charset="0"/>
            </a:endParaRPr>
          </a:p>
          <a:p>
            <a:pPr marL="165100" indent="-165100" fontAlgn="auto">
              <a:spcBef>
                <a:spcPts val="0"/>
              </a:spcBef>
              <a:spcAft>
                <a:spcPts val="0"/>
              </a:spcAft>
              <a:buFont typeface="Arial" pitchFamily="34" charset="0"/>
              <a:buChar char="•"/>
              <a:defRPr/>
            </a:pPr>
            <a:r>
              <a:rPr lang="en-US" dirty="0">
                <a:solidFill>
                  <a:prstClr val="white"/>
                </a:solidFill>
                <a:latin typeface="Arial" panose="020B0604020202020204" pitchFamily="34" charset="0"/>
                <a:cs typeface="Arial" panose="020B0604020202020204" pitchFamily="34" charset="0"/>
              </a:rPr>
              <a:t>Exchange published by the Reserve Bank of India (RBI) on the date of hospitalization would be used for conversion from foreign currency to Indian Rupees</a:t>
            </a:r>
            <a:r>
              <a:rPr lang="en-US" dirty="0" smtClean="0">
                <a:solidFill>
                  <a:prstClr val="white"/>
                </a:solidFill>
                <a:latin typeface="Arial" panose="020B0604020202020204" pitchFamily="34" charset="0"/>
                <a:cs typeface="Arial" panose="020B0604020202020204" pitchFamily="34" charset="0"/>
              </a:rPr>
              <a:t>.</a:t>
            </a:r>
            <a:endParaRPr lang="en-US" sz="400" dirty="0" smtClean="0">
              <a:solidFill>
                <a:prstClr val="white"/>
              </a:solidFill>
              <a:latin typeface="Arial" panose="020B0604020202020204" pitchFamily="34" charset="0"/>
              <a:cs typeface="Arial" panose="020B0604020202020204" pitchFamily="34" charset="0"/>
            </a:endParaRPr>
          </a:p>
          <a:p>
            <a:pPr marL="165100" indent="-165100" fontAlgn="auto">
              <a:lnSpc>
                <a:spcPct val="150000"/>
              </a:lnSpc>
              <a:spcBef>
                <a:spcPts val="0"/>
              </a:spcBef>
              <a:spcAft>
                <a:spcPts val="0"/>
              </a:spcAft>
              <a:buFont typeface="Arial" pitchFamily="34" charset="0"/>
              <a:buChar char="•"/>
              <a:defRPr/>
            </a:pPr>
            <a:endParaRPr lang="en-US" sz="400" dirty="0">
              <a:solidFill>
                <a:prstClr val="white"/>
              </a:solidFill>
              <a:latin typeface="Arial" panose="020B0604020202020204" pitchFamily="34" charset="0"/>
              <a:cs typeface="Arial" panose="020B0604020202020204" pitchFamily="34" charset="0"/>
            </a:endParaRPr>
          </a:p>
          <a:p>
            <a:pPr marL="165100" indent="-165100" fontAlgn="auto">
              <a:lnSpc>
                <a:spcPct val="150000"/>
              </a:lnSpc>
              <a:spcBef>
                <a:spcPts val="0"/>
              </a:spcBef>
              <a:spcAft>
                <a:spcPts val="0"/>
              </a:spcAft>
              <a:buFont typeface="Arial" pitchFamily="34" charset="0"/>
              <a:buChar char="•"/>
              <a:defRPr/>
            </a:pPr>
            <a:r>
              <a:rPr lang="en-US" dirty="0">
                <a:solidFill>
                  <a:prstClr val="white"/>
                </a:solidFill>
                <a:latin typeface="Arial" panose="020B0604020202020204" pitchFamily="34" charset="0"/>
                <a:cs typeface="Arial" panose="020B0604020202020204" pitchFamily="34" charset="0"/>
              </a:rPr>
              <a:t>Covered only with prior notice to FGI at least 15 day before treatment. </a:t>
            </a:r>
          </a:p>
        </p:txBody>
      </p:sp>
    </p:spTree>
    <p:extLst>
      <p:ext uri="{BB962C8B-B14F-4D97-AF65-F5344CB8AC3E}">
        <p14:creationId xmlns:p14="http://schemas.microsoft.com/office/powerpoint/2010/main" val="35897291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p:cNvSpPr txBox="1">
            <a:spLocks/>
          </p:cNvSpPr>
          <p:nvPr/>
        </p:nvSpPr>
        <p:spPr bwMode="auto">
          <a:xfrm>
            <a:off x="463639" y="263078"/>
            <a:ext cx="8435661" cy="504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C00000"/>
                </a:solidFill>
                <a:latin typeface="Arial Heading"/>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algn="l"/>
            <a:r>
              <a:rPr lang="en-US" dirty="0" smtClean="0"/>
              <a:t>Benefit </a:t>
            </a:r>
            <a:r>
              <a:rPr lang="en-US" dirty="0"/>
              <a:t># </a:t>
            </a:r>
            <a:r>
              <a:rPr lang="en-US" dirty="0" smtClean="0"/>
              <a:t>19 </a:t>
            </a:r>
            <a:r>
              <a:rPr lang="en-US" dirty="0" smtClean="0"/>
              <a:t>Wellness </a:t>
            </a:r>
            <a:r>
              <a:rPr lang="en-US" dirty="0" smtClean="0"/>
              <a:t>Care</a:t>
            </a:r>
            <a:endParaRPr lang="en-US" dirty="0"/>
          </a:p>
        </p:txBody>
      </p:sp>
      <p:sp>
        <p:nvSpPr>
          <p:cNvPr id="3" name="Rectangle 2"/>
          <p:cNvSpPr/>
          <p:nvPr/>
        </p:nvSpPr>
        <p:spPr>
          <a:xfrm>
            <a:off x="463639" y="1164456"/>
            <a:ext cx="11356326" cy="4247317"/>
          </a:xfrm>
          <a:prstGeom prst="rect">
            <a:avLst/>
          </a:prstGeom>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165100" indent="-165100" fontAlgn="auto">
              <a:lnSpc>
                <a:spcPct val="150000"/>
              </a:lnSpc>
              <a:spcBef>
                <a:spcPts val="0"/>
              </a:spcBef>
              <a:spcAft>
                <a:spcPts val="0"/>
              </a:spcAft>
              <a:buFont typeface="Arial" pitchFamily="34" charset="0"/>
              <a:buChar char="•"/>
              <a:defRPr/>
            </a:pPr>
            <a:r>
              <a:rPr lang="en-US" dirty="0" smtClean="0">
                <a:solidFill>
                  <a:prstClr val="black"/>
                </a:solidFill>
                <a:latin typeface="Arial" panose="020B0604020202020204" pitchFamily="34" charset="0"/>
                <a:cs typeface="Arial" panose="020B0604020202020204" pitchFamily="34" charset="0"/>
              </a:rPr>
              <a:t>Benefit  </a:t>
            </a:r>
            <a:r>
              <a:rPr lang="en-US" dirty="0">
                <a:solidFill>
                  <a:prstClr val="black"/>
                </a:solidFill>
                <a:latin typeface="Arial" panose="020B0604020202020204" pitchFamily="34" charset="0"/>
                <a:cs typeface="Arial" panose="020B0604020202020204" pitchFamily="34" charset="0"/>
              </a:rPr>
              <a:t>includes health risk evaluation and annual health check-ups. </a:t>
            </a:r>
          </a:p>
          <a:p>
            <a:pPr marL="165100" indent="-165100" fontAlgn="auto">
              <a:lnSpc>
                <a:spcPct val="150000"/>
              </a:lnSpc>
              <a:spcBef>
                <a:spcPts val="0"/>
              </a:spcBef>
              <a:spcAft>
                <a:spcPts val="0"/>
              </a:spcAft>
              <a:buFont typeface="Arial" pitchFamily="34" charset="0"/>
              <a:buChar char="•"/>
              <a:defRPr/>
            </a:pPr>
            <a:r>
              <a:rPr lang="en-US" dirty="0">
                <a:solidFill>
                  <a:prstClr val="black"/>
                </a:solidFill>
                <a:latin typeface="Arial" panose="020B0604020202020204" pitchFamily="34" charset="0"/>
                <a:cs typeface="Arial" panose="020B0604020202020204" pitchFamily="34" charset="0"/>
              </a:rPr>
              <a:t>Annual health checkup can be conducted from 2nd year of the policy.</a:t>
            </a:r>
          </a:p>
          <a:p>
            <a:pPr marL="165100" indent="-165100" fontAlgn="auto">
              <a:lnSpc>
                <a:spcPct val="150000"/>
              </a:lnSpc>
              <a:spcBef>
                <a:spcPts val="0"/>
              </a:spcBef>
              <a:spcAft>
                <a:spcPts val="0"/>
              </a:spcAft>
              <a:buFont typeface="Arial" pitchFamily="34" charset="0"/>
              <a:buChar char="•"/>
              <a:defRPr/>
            </a:pPr>
            <a:r>
              <a:rPr lang="en-US" dirty="0">
                <a:solidFill>
                  <a:prstClr val="black"/>
                </a:solidFill>
                <a:latin typeface="Arial" panose="020B0604020202020204" pitchFamily="34" charset="0"/>
                <a:cs typeface="Arial" panose="020B0604020202020204" pitchFamily="34" charset="0"/>
              </a:rPr>
              <a:t>Health Check ups would happen through Our tie up arrangements.</a:t>
            </a:r>
          </a:p>
          <a:p>
            <a:pPr marL="165100" indent="-165100" fontAlgn="auto">
              <a:lnSpc>
                <a:spcPct val="150000"/>
              </a:lnSpc>
              <a:spcBef>
                <a:spcPts val="0"/>
              </a:spcBef>
              <a:spcAft>
                <a:spcPts val="0"/>
              </a:spcAft>
              <a:buFont typeface="Arial" pitchFamily="34" charset="0"/>
              <a:buChar char="•"/>
              <a:defRPr/>
            </a:pPr>
            <a:r>
              <a:rPr lang="en-US" dirty="0">
                <a:solidFill>
                  <a:prstClr val="black"/>
                </a:solidFill>
                <a:latin typeface="Arial" panose="020B0604020202020204" pitchFamily="34" charset="0"/>
                <a:cs typeface="Arial" panose="020B0604020202020204" pitchFamily="34" charset="0"/>
              </a:rPr>
              <a:t>Vital Plan: Complete Blood count, Urine Routine, Random Blood Sugar (maximum two insured persons per policy /per policy year irrespective of family size) </a:t>
            </a:r>
          </a:p>
          <a:p>
            <a:pPr marL="165100" indent="-165100" fontAlgn="auto">
              <a:lnSpc>
                <a:spcPct val="150000"/>
              </a:lnSpc>
              <a:spcBef>
                <a:spcPts val="0"/>
              </a:spcBef>
              <a:spcAft>
                <a:spcPts val="0"/>
              </a:spcAft>
              <a:buFont typeface="Arial" pitchFamily="34" charset="0"/>
              <a:buChar char="•"/>
              <a:defRPr/>
            </a:pPr>
            <a:r>
              <a:rPr lang="en-US" dirty="0">
                <a:solidFill>
                  <a:prstClr val="black"/>
                </a:solidFill>
                <a:latin typeface="Arial" panose="020B0604020202020204" pitchFamily="34" charset="0"/>
                <a:cs typeface="Arial" panose="020B0604020202020204" pitchFamily="34" charset="0"/>
              </a:rPr>
              <a:t>Superior Plan: Complete Blood Count, Urine Routine, Fasting blood Sugar, Post Prandial Blood Sugar, ECG, Serum Creatinine (maximum three insured persons per policy /per policy year irrespective of family size)  </a:t>
            </a:r>
          </a:p>
          <a:p>
            <a:pPr marL="165100" indent="-165100" fontAlgn="auto">
              <a:lnSpc>
                <a:spcPct val="150000"/>
              </a:lnSpc>
              <a:spcBef>
                <a:spcPts val="0"/>
              </a:spcBef>
              <a:spcAft>
                <a:spcPts val="0"/>
              </a:spcAft>
              <a:buFont typeface="Arial" pitchFamily="34" charset="0"/>
              <a:buChar char="•"/>
              <a:defRPr/>
            </a:pPr>
            <a:r>
              <a:rPr lang="en-US" dirty="0">
                <a:solidFill>
                  <a:prstClr val="black"/>
                </a:solidFill>
                <a:latin typeface="Arial" panose="020B0604020202020204" pitchFamily="34" charset="0"/>
                <a:cs typeface="Arial" panose="020B0604020202020204" pitchFamily="34" charset="0"/>
              </a:rPr>
              <a:t>Premiere Plan: Complete Blood Count, Urine Routine, Fasting blood Sugar, Post Prandial Blood Sugar, ECG, Serum Creatinine (maximum four insured persons per policy/ per policy year irrespective of family </a:t>
            </a:r>
            <a:r>
              <a:rPr lang="en-US" dirty="0" smtClean="0">
                <a:solidFill>
                  <a:prstClr val="black"/>
                </a:solidFill>
                <a:latin typeface="Arial" panose="020B0604020202020204" pitchFamily="34" charset="0"/>
                <a:cs typeface="Arial" panose="020B0604020202020204" pitchFamily="34" charset="0"/>
              </a:rPr>
              <a:t>size)  </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6732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p:cNvSpPr txBox="1">
            <a:spLocks/>
          </p:cNvSpPr>
          <p:nvPr/>
        </p:nvSpPr>
        <p:spPr bwMode="auto">
          <a:xfrm>
            <a:off x="412123" y="314594"/>
            <a:ext cx="10938456" cy="504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2800" b="1" dirty="0">
                <a:solidFill>
                  <a:srgbClr val="C00000"/>
                </a:solidFill>
                <a:latin typeface="Arial Heading"/>
              </a:rPr>
              <a:t>Benefit # </a:t>
            </a:r>
            <a:r>
              <a:rPr lang="en-US" sz="2800" b="1" dirty="0" smtClean="0">
                <a:solidFill>
                  <a:srgbClr val="C00000"/>
                </a:solidFill>
                <a:latin typeface="Arial Heading"/>
              </a:rPr>
              <a:t>20 </a:t>
            </a:r>
            <a:r>
              <a:rPr lang="en-US" sz="2800" b="1" dirty="0">
                <a:solidFill>
                  <a:srgbClr val="C00000"/>
                </a:solidFill>
                <a:latin typeface="Arial Heading"/>
              </a:rPr>
              <a:t>Death succeeding a Hospitalization claim </a:t>
            </a:r>
          </a:p>
        </p:txBody>
      </p:sp>
      <p:sp>
        <p:nvSpPr>
          <p:cNvPr id="6" name="Flowchart: Manual Operation 5"/>
          <p:cNvSpPr/>
          <p:nvPr/>
        </p:nvSpPr>
        <p:spPr>
          <a:xfrm rot="10800000">
            <a:off x="798489" y="1893194"/>
            <a:ext cx="5093593" cy="3116688"/>
          </a:xfrm>
          <a:prstGeom prst="flowChartManualOperati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2400">
              <a:solidFill>
                <a:prstClr val="white"/>
              </a:solidFill>
            </a:endParaRPr>
          </a:p>
        </p:txBody>
      </p:sp>
      <p:sp>
        <p:nvSpPr>
          <p:cNvPr id="7" name="Flowchart: Manual Operation 6"/>
          <p:cNvSpPr/>
          <p:nvPr/>
        </p:nvSpPr>
        <p:spPr>
          <a:xfrm rot="10800000">
            <a:off x="6256985" y="1893194"/>
            <a:ext cx="5093593" cy="3116688"/>
          </a:xfrm>
          <a:prstGeom prst="flowChartManualOperati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2400">
              <a:solidFill>
                <a:prstClr val="white"/>
              </a:solidFill>
            </a:endParaRPr>
          </a:p>
        </p:txBody>
      </p:sp>
      <p:sp>
        <p:nvSpPr>
          <p:cNvPr id="10" name="Rectangle 9"/>
          <p:cNvSpPr/>
          <p:nvPr/>
        </p:nvSpPr>
        <p:spPr>
          <a:xfrm>
            <a:off x="1541170" y="2677911"/>
            <a:ext cx="3558864" cy="1569660"/>
          </a:xfrm>
          <a:prstGeom prst="rect">
            <a:avLst/>
          </a:prstGeom>
        </p:spPr>
        <p:txBody>
          <a:bodyPr wrap="square">
            <a:spAutoFit/>
          </a:bodyPr>
          <a:lstStyle/>
          <a:p>
            <a:pPr algn="ctr" fontAlgn="auto">
              <a:spcBef>
                <a:spcPts val="0"/>
              </a:spcBef>
              <a:spcAft>
                <a:spcPts val="0"/>
              </a:spcAft>
              <a:defRPr/>
            </a:pPr>
            <a:r>
              <a:rPr lang="en-US" sz="2400" dirty="0">
                <a:solidFill>
                  <a:prstClr val="black"/>
                </a:solidFill>
                <a:latin typeface="Microsoft Sans Serif" pitchFamily="34" charset="0"/>
                <a:cs typeface="Microsoft Sans Serif" pitchFamily="34" charset="0"/>
              </a:rPr>
              <a:t>Subsequent to death following Hospitalization Claim a discount of 10% will be provided.  </a:t>
            </a:r>
          </a:p>
        </p:txBody>
      </p:sp>
      <p:sp>
        <p:nvSpPr>
          <p:cNvPr id="11" name="Rectangle 10"/>
          <p:cNvSpPr/>
          <p:nvPr/>
        </p:nvSpPr>
        <p:spPr>
          <a:xfrm>
            <a:off x="7041521" y="2482042"/>
            <a:ext cx="3524519" cy="1938992"/>
          </a:xfrm>
          <a:prstGeom prst="rect">
            <a:avLst/>
          </a:prstGeom>
        </p:spPr>
        <p:txBody>
          <a:bodyPr wrap="square">
            <a:spAutoFit/>
          </a:bodyPr>
          <a:lstStyle/>
          <a:p>
            <a:pPr algn="ctr" fontAlgn="auto">
              <a:spcBef>
                <a:spcPts val="0"/>
              </a:spcBef>
              <a:spcAft>
                <a:spcPts val="0"/>
              </a:spcAft>
              <a:defRPr/>
            </a:pPr>
            <a:r>
              <a:rPr lang="en-US" sz="2400" dirty="0">
                <a:solidFill>
                  <a:prstClr val="black"/>
                </a:solidFill>
                <a:latin typeface="Microsoft Sans Serif" pitchFamily="34" charset="0"/>
                <a:cs typeface="Microsoft Sans Serif" pitchFamily="34" charset="0"/>
              </a:rPr>
              <a:t>Discount is offered to the family members who are covered </a:t>
            </a:r>
            <a:r>
              <a:rPr lang="en-US" sz="2400" dirty="0" smtClean="0">
                <a:solidFill>
                  <a:prstClr val="black"/>
                </a:solidFill>
                <a:latin typeface="Microsoft Sans Serif" pitchFamily="34" charset="0"/>
                <a:cs typeface="Microsoft Sans Serif" pitchFamily="34" charset="0"/>
              </a:rPr>
              <a:t>in </a:t>
            </a:r>
            <a:r>
              <a:rPr lang="en-US" sz="2400" dirty="0">
                <a:solidFill>
                  <a:prstClr val="black"/>
                </a:solidFill>
                <a:latin typeface="Microsoft Sans Serif" pitchFamily="34" charset="0"/>
                <a:cs typeface="Microsoft Sans Serif" pitchFamily="34" charset="0"/>
              </a:rPr>
              <a:t>the same policy with the proposer. . </a:t>
            </a:r>
          </a:p>
        </p:txBody>
      </p:sp>
    </p:spTree>
    <p:extLst>
      <p:ext uri="{BB962C8B-B14F-4D97-AF65-F5344CB8AC3E}">
        <p14:creationId xmlns:p14="http://schemas.microsoft.com/office/powerpoint/2010/main" val="25100023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p:cNvSpPr txBox="1">
            <a:spLocks/>
          </p:cNvSpPr>
          <p:nvPr/>
        </p:nvSpPr>
        <p:spPr bwMode="auto">
          <a:xfrm>
            <a:off x="309092" y="493194"/>
            <a:ext cx="10938456" cy="504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fontAlgn="base">
              <a:spcBef>
                <a:spcPct val="0"/>
              </a:spcBef>
              <a:spcAft>
                <a:spcPct val="0"/>
              </a:spcAft>
              <a:defRPr sz="2800" b="1">
                <a:solidFill>
                  <a:srgbClr val="C00000"/>
                </a:solidFill>
                <a:latin typeface="Arial Heading"/>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dirty="0" smtClean="0"/>
              <a:t>Benefit </a:t>
            </a:r>
            <a:r>
              <a:rPr lang="en-US" dirty="0"/>
              <a:t># </a:t>
            </a:r>
            <a:r>
              <a:rPr lang="en-US" dirty="0" smtClean="0"/>
              <a:t>21 </a:t>
            </a:r>
            <a:r>
              <a:rPr lang="en-US" dirty="0"/>
              <a:t>Cumulative Bonus </a:t>
            </a:r>
          </a:p>
          <a:p>
            <a:endParaRPr lang="en-US"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139846" y="3735132"/>
            <a:ext cx="4948085" cy="3039399"/>
          </a:xfrm>
          <a:prstGeom prst="rect">
            <a:avLst/>
          </a:prstGeom>
          <a:ln>
            <a:noFill/>
          </a:ln>
          <a:effectLst>
            <a:softEdge rad="112500"/>
          </a:effectLst>
        </p:spPr>
      </p:pic>
      <p:sp>
        <p:nvSpPr>
          <p:cNvPr id="12" name="Rectangle 11"/>
          <p:cNvSpPr/>
          <p:nvPr/>
        </p:nvSpPr>
        <p:spPr>
          <a:xfrm>
            <a:off x="309092" y="1380641"/>
            <a:ext cx="11694018" cy="2354491"/>
          </a:xfrm>
          <a:prstGeom prst="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165100" indent="-165100" fontAlgn="auto">
              <a:lnSpc>
                <a:spcPct val="150000"/>
              </a:lnSpc>
              <a:spcBef>
                <a:spcPts val="0"/>
              </a:spcBef>
              <a:spcAft>
                <a:spcPts val="0"/>
              </a:spcAft>
              <a:buFont typeface="Arial" pitchFamily="34" charset="0"/>
              <a:buChar char="•"/>
              <a:defRPr/>
            </a:pPr>
            <a:r>
              <a:rPr lang="en-US" dirty="0">
                <a:solidFill>
                  <a:prstClr val="white"/>
                </a:solidFill>
                <a:latin typeface="Arial" panose="020B0604020202020204" pitchFamily="34" charset="0"/>
                <a:cs typeface="Arial" panose="020B0604020202020204" pitchFamily="34" charset="0"/>
              </a:rPr>
              <a:t>If no claim is made except Benefit 13 (OPD Treatment) Sum Insured will be increased by 50%  on renewal maximum to 100%.</a:t>
            </a:r>
          </a:p>
          <a:p>
            <a:pPr marL="165100" indent="-165100" fontAlgn="auto">
              <a:lnSpc>
                <a:spcPct val="150000"/>
              </a:lnSpc>
              <a:spcBef>
                <a:spcPts val="0"/>
              </a:spcBef>
              <a:spcAft>
                <a:spcPts val="0"/>
              </a:spcAft>
              <a:buFont typeface="Arial" pitchFamily="34" charset="0"/>
              <a:buChar char="•"/>
              <a:defRPr/>
            </a:pPr>
            <a:endParaRPr lang="en-US" sz="400" dirty="0">
              <a:solidFill>
                <a:prstClr val="white"/>
              </a:solidFill>
              <a:latin typeface="Arial" panose="020B0604020202020204" pitchFamily="34" charset="0"/>
              <a:cs typeface="Arial" panose="020B0604020202020204" pitchFamily="34" charset="0"/>
            </a:endParaRPr>
          </a:p>
          <a:p>
            <a:pPr marL="165100" indent="-165100" fontAlgn="auto">
              <a:lnSpc>
                <a:spcPct val="150000"/>
              </a:lnSpc>
              <a:spcBef>
                <a:spcPts val="0"/>
              </a:spcBef>
              <a:spcAft>
                <a:spcPts val="0"/>
              </a:spcAft>
              <a:buFont typeface="Arial" pitchFamily="34" charset="0"/>
              <a:buChar char="•"/>
              <a:defRPr/>
            </a:pPr>
            <a:r>
              <a:rPr lang="en-US" dirty="0">
                <a:solidFill>
                  <a:prstClr val="white"/>
                </a:solidFill>
                <a:latin typeface="Arial" panose="020B0604020202020204" pitchFamily="34" charset="0"/>
                <a:cs typeface="Arial" panose="020B0604020202020204" pitchFamily="34" charset="0"/>
              </a:rPr>
              <a:t>After earning Cumulative Bonus, if claim is maid Cumulative Bonus will be decreased by 50%  of Sum Insured.</a:t>
            </a:r>
          </a:p>
          <a:p>
            <a:pPr fontAlgn="auto">
              <a:lnSpc>
                <a:spcPct val="150000"/>
              </a:lnSpc>
              <a:spcBef>
                <a:spcPts val="0"/>
              </a:spcBef>
              <a:spcAft>
                <a:spcPts val="0"/>
              </a:spcAft>
              <a:defRPr/>
            </a:pPr>
            <a:endParaRPr lang="en-US" sz="400" dirty="0">
              <a:solidFill>
                <a:prstClr val="white"/>
              </a:solidFill>
              <a:latin typeface="Arial" panose="020B0604020202020204" pitchFamily="34" charset="0"/>
              <a:cs typeface="Arial" panose="020B0604020202020204" pitchFamily="34" charset="0"/>
            </a:endParaRPr>
          </a:p>
          <a:p>
            <a:pPr marL="165100" indent="-165100" fontAlgn="auto">
              <a:lnSpc>
                <a:spcPct val="150000"/>
              </a:lnSpc>
              <a:spcBef>
                <a:spcPts val="0"/>
              </a:spcBef>
              <a:spcAft>
                <a:spcPts val="0"/>
              </a:spcAft>
              <a:buFont typeface="Arial" pitchFamily="34" charset="0"/>
              <a:buChar char="•"/>
              <a:defRPr/>
            </a:pPr>
            <a:r>
              <a:rPr lang="en-US" dirty="0">
                <a:solidFill>
                  <a:prstClr val="white"/>
                </a:solidFill>
                <a:latin typeface="Arial" panose="020B0604020202020204" pitchFamily="34" charset="0"/>
                <a:cs typeface="Arial" panose="020B0604020202020204" pitchFamily="34" charset="0"/>
              </a:rPr>
              <a:t>In case of Portability, we shall offer sum insured equal to (Sum Insured +  Cumulative Bonus) if the Sum Insured option equal to (Sum Insured +  Cumulative Bonus) is not available then next higher sum insured will be offered. </a:t>
            </a:r>
          </a:p>
        </p:txBody>
      </p:sp>
    </p:spTree>
    <p:extLst>
      <p:ext uri="{BB962C8B-B14F-4D97-AF65-F5344CB8AC3E}">
        <p14:creationId xmlns:p14="http://schemas.microsoft.com/office/powerpoint/2010/main" val="209067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p:cNvSpPr txBox="1">
            <a:spLocks/>
          </p:cNvSpPr>
          <p:nvPr/>
        </p:nvSpPr>
        <p:spPr bwMode="auto">
          <a:xfrm>
            <a:off x="309092" y="531263"/>
            <a:ext cx="10938456" cy="504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fontAlgn="base">
              <a:spcBef>
                <a:spcPct val="0"/>
              </a:spcBef>
              <a:spcAft>
                <a:spcPct val="0"/>
              </a:spcAft>
              <a:defRPr sz="2800" b="1">
                <a:solidFill>
                  <a:srgbClr val="C00000"/>
                </a:solidFill>
                <a:latin typeface="Arial Heading"/>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dirty="0" smtClean="0"/>
              <a:t>Benefit </a:t>
            </a:r>
            <a:r>
              <a:rPr lang="en-US" dirty="0"/>
              <a:t># </a:t>
            </a:r>
            <a:r>
              <a:rPr lang="en-US" dirty="0" smtClean="0"/>
              <a:t>22 </a:t>
            </a:r>
            <a:r>
              <a:rPr lang="en-US" dirty="0"/>
              <a:t>Restoration of the Sum Insured </a:t>
            </a:r>
            <a:endParaRPr lang="en-US" dirty="0" smtClean="0"/>
          </a:p>
          <a:p>
            <a:endParaRPr lang="en-US" dirty="0"/>
          </a:p>
        </p:txBody>
      </p:sp>
      <p:sp>
        <p:nvSpPr>
          <p:cNvPr id="12" name="Rectangle 11"/>
          <p:cNvSpPr/>
          <p:nvPr/>
        </p:nvSpPr>
        <p:spPr>
          <a:xfrm>
            <a:off x="309092" y="1380640"/>
            <a:ext cx="8458390" cy="3831818"/>
          </a:xfrm>
          <a:prstGeom prst="rect">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3">
            <a:schemeClr val="lt2"/>
          </a:fillRef>
          <a:effectRef idx="0">
            <a:scrgbClr r="0" g="0" b="0"/>
          </a:effectRef>
          <a:fontRef idx="major"/>
        </p:style>
        <p:txBody>
          <a:bodyPr wrap="square">
            <a:spAutoFit/>
          </a:bodyPr>
          <a:lstStyle/>
          <a:p>
            <a:pPr marL="165100" indent="-165100" fontAlgn="auto">
              <a:lnSpc>
                <a:spcPct val="150000"/>
              </a:lnSpc>
              <a:spcBef>
                <a:spcPts val="0"/>
              </a:spcBef>
              <a:spcAft>
                <a:spcPts val="0"/>
              </a:spcAft>
              <a:buFont typeface="Arial" pitchFamily="34" charset="0"/>
              <a:buChar char="•"/>
              <a:defRPr/>
            </a:pPr>
            <a:r>
              <a:rPr lang="en-US" dirty="0">
                <a:solidFill>
                  <a:prstClr val="white"/>
                </a:solidFill>
                <a:latin typeface="Arial" panose="020B0604020202020204" pitchFamily="34" charset="0"/>
                <a:cs typeface="Arial" panose="020B0604020202020204" pitchFamily="34" charset="0"/>
              </a:rPr>
              <a:t>If Sum Insured &amp; Cumulative bonus (if any) is exhausted sum insured equal to 100% will be restored. </a:t>
            </a:r>
          </a:p>
          <a:p>
            <a:pPr marL="165100" indent="-165100" fontAlgn="auto">
              <a:lnSpc>
                <a:spcPct val="150000"/>
              </a:lnSpc>
              <a:spcBef>
                <a:spcPts val="0"/>
              </a:spcBef>
              <a:spcAft>
                <a:spcPts val="0"/>
              </a:spcAft>
              <a:buFont typeface="Arial" pitchFamily="34" charset="0"/>
              <a:buChar char="•"/>
              <a:defRPr/>
            </a:pPr>
            <a:r>
              <a:rPr lang="en-US" dirty="0">
                <a:solidFill>
                  <a:prstClr val="white"/>
                </a:solidFill>
                <a:latin typeface="Arial" panose="020B0604020202020204" pitchFamily="34" charset="0"/>
                <a:cs typeface="Arial" panose="020B0604020202020204" pitchFamily="34" charset="0"/>
              </a:rPr>
              <a:t>Restored Sum Insured will be available only for benefit 1 to 4 ( Hospitalization Medical Expenses, Day Care Procedures, Pre &amp; Post Hospitalization).</a:t>
            </a:r>
          </a:p>
          <a:p>
            <a:pPr marL="165100" indent="-165100" fontAlgn="auto">
              <a:lnSpc>
                <a:spcPct val="150000"/>
              </a:lnSpc>
              <a:spcBef>
                <a:spcPts val="0"/>
              </a:spcBef>
              <a:spcAft>
                <a:spcPts val="0"/>
              </a:spcAft>
              <a:buFont typeface="Arial" pitchFamily="34" charset="0"/>
              <a:buChar char="•"/>
              <a:defRPr/>
            </a:pPr>
            <a:r>
              <a:rPr lang="en-US" dirty="0">
                <a:solidFill>
                  <a:prstClr val="white"/>
                </a:solidFill>
                <a:latin typeface="Arial" panose="020B0604020202020204" pitchFamily="34" charset="0"/>
                <a:cs typeface="Arial" panose="020B0604020202020204" pitchFamily="34" charset="0"/>
              </a:rPr>
              <a:t>Restored Sum Insured is not available for Maternity Expenses/treatment. </a:t>
            </a:r>
          </a:p>
          <a:p>
            <a:pPr marL="165100" indent="-165100" fontAlgn="auto">
              <a:lnSpc>
                <a:spcPct val="150000"/>
              </a:lnSpc>
              <a:spcBef>
                <a:spcPts val="0"/>
              </a:spcBef>
              <a:spcAft>
                <a:spcPts val="0"/>
              </a:spcAft>
              <a:buFont typeface="Arial" pitchFamily="34" charset="0"/>
              <a:buChar char="•"/>
              <a:defRPr/>
            </a:pPr>
            <a:r>
              <a:rPr lang="en-US" dirty="0">
                <a:solidFill>
                  <a:prstClr val="white"/>
                </a:solidFill>
                <a:latin typeface="Arial" panose="020B0604020202020204" pitchFamily="34" charset="0"/>
                <a:cs typeface="Arial" panose="020B0604020202020204" pitchFamily="34" charset="0"/>
              </a:rPr>
              <a:t>Restored Sum Insured can be used for future claims excluding the illness for which claim is  paid during the policy. </a:t>
            </a:r>
          </a:p>
          <a:p>
            <a:pPr marL="165100" indent="-165100" fontAlgn="auto">
              <a:lnSpc>
                <a:spcPct val="150000"/>
              </a:lnSpc>
              <a:spcBef>
                <a:spcPts val="0"/>
              </a:spcBef>
              <a:spcAft>
                <a:spcPts val="0"/>
              </a:spcAft>
              <a:buFont typeface="Arial" pitchFamily="34" charset="0"/>
              <a:buChar char="•"/>
              <a:defRPr/>
            </a:pPr>
            <a:r>
              <a:rPr lang="en-US" dirty="0">
                <a:solidFill>
                  <a:prstClr val="white"/>
                </a:solidFill>
                <a:latin typeface="Arial" panose="020B0604020202020204" pitchFamily="34" charset="0"/>
                <a:cs typeface="Arial" panose="020B0604020202020204" pitchFamily="34" charset="0"/>
              </a:rPr>
              <a:t>Only Sum Insured, Excluding Cumulative Bonus would be restored.</a:t>
            </a:r>
          </a:p>
          <a:p>
            <a:pPr marL="165100" indent="-165100" fontAlgn="auto">
              <a:lnSpc>
                <a:spcPct val="150000"/>
              </a:lnSpc>
              <a:spcBef>
                <a:spcPts val="0"/>
              </a:spcBef>
              <a:spcAft>
                <a:spcPts val="0"/>
              </a:spcAft>
              <a:buFont typeface="Arial" pitchFamily="34" charset="0"/>
              <a:buChar char="•"/>
              <a:defRPr/>
            </a:pPr>
            <a:r>
              <a:rPr lang="en-US" dirty="0">
                <a:solidFill>
                  <a:prstClr val="white"/>
                </a:solidFill>
                <a:latin typeface="Arial" panose="020B0604020202020204" pitchFamily="34" charset="0"/>
                <a:cs typeface="Arial" panose="020B0604020202020204" pitchFamily="34" charset="0"/>
              </a:rPr>
              <a:t>Unutilized Restored sum insured can’t be carried forward upon renewal. </a:t>
            </a: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9018185" y="2996075"/>
            <a:ext cx="2877206" cy="2947525"/>
          </a:xfrm>
          <a:prstGeom prst="rect">
            <a:avLst/>
          </a:prstGeom>
        </p:spPr>
      </p:pic>
    </p:spTree>
    <p:extLst>
      <p:ext uri="{BB962C8B-B14F-4D97-AF65-F5344CB8AC3E}">
        <p14:creationId xmlns:p14="http://schemas.microsoft.com/office/powerpoint/2010/main" val="41843486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3"/>
          <p:cNvSpPr/>
          <p:nvPr/>
        </p:nvSpPr>
        <p:spPr>
          <a:xfrm>
            <a:off x="609622" y="-3974"/>
            <a:ext cx="11216640" cy="1180607"/>
          </a:xfrm>
          <a:prstGeom prst="leftRigh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sp>
      <p:sp>
        <p:nvSpPr>
          <p:cNvPr id="5" name="TextBox 4"/>
          <p:cNvSpPr txBox="1"/>
          <p:nvPr/>
        </p:nvSpPr>
        <p:spPr>
          <a:xfrm>
            <a:off x="4002590" y="297817"/>
            <a:ext cx="4133439" cy="523220"/>
          </a:xfrm>
          <a:prstGeom prst="rect">
            <a:avLst/>
          </a:prstGeom>
          <a:noFill/>
        </p:spPr>
        <p:txBody>
          <a:bodyPr wrap="none" rtlCol="0">
            <a:spAutoFit/>
          </a:bodyPr>
          <a:lstStyle>
            <a:defPPr>
              <a:defRPr lang="en-US"/>
            </a:defPPr>
            <a:lvl1pPr>
              <a:defRPr sz="2800" b="1">
                <a:solidFill>
                  <a:schemeClr val="bg1"/>
                </a:solidFill>
                <a:latin typeface="Arial Heading"/>
                <a:ea typeface="+mj-ea"/>
                <a:cs typeface="Aharoni" pitchFamily="2" charset="-79"/>
              </a:defRPr>
            </a:lvl1pPr>
          </a:lstStyle>
          <a:p>
            <a:r>
              <a:rPr lang="en-US" dirty="0"/>
              <a:t>Benefit Of Health Total.</a:t>
            </a:r>
          </a:p>
        </p:txBody>
      </p:sp>
      <p:graphicFrame>
        <p:nvGraphicFramePr>
          <p:cNvPr id="7" name="Diagram 6"/>
          <p:cNvGraphicFramePr/>
          <p:nvPr>
            <p:extLst>
              <p:ext uri="{D42A27DB-BD31-4B8C-83A1-F6EECF244321}">
                <p14:modId xmlns:p14="http://schemas.microsoft.com/office/powerpoint/2010/main" val="451167841"/>
              </p:ext>
            </p:extLst>
          </p:nvPr>
        </p:nvGraphicFramePr>
        <p:xfrm>
          <a:off x="1642035" y="1028950"/>
          <a:ext cx="8927353" cy="5250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14778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23233" y="154546"/>
            <a:ext cx="10972800" cy="490359"/>
          </a:xfrm>
        </p:spPr>
        <p:txBody>
          <a:bodyPr/>
          <a:lstStyle/>
          <a:p>
            <a:r>
              <a:rPr lang="en-US" sz="2800" dirty="0">
                <a:solidFill>
                  <a:srgbClr val="C00000"/>
                </a:solidFill>
                <a:latin typeface="Arial Heading"/>
                <a:cs typeface="Aharoni" pitchFamily="2" charset="-79"/>
              </a:rPr>
              <a:t>Scope Of Cover – Snap Shot</a:t>
            </a:r>
          </a:p>
        </p:txBody>
      </p:sp>
      <p:graphicFrame>
        <p:nvGraphicFramePr>
          <p:cNvPr id="9" name="Table 8"/>
          <p:cNvGraphicFramePr>
            <a:graphicFrameLocks noGrp="1"/>
          </p:cNvGraphicFramePr>
          <p:nvPr>
            <p:extLst>
              <p:ext uri="{D42A27DB-BD31-4B8C-83A1-F6EECF244321}">
                <p14:modId xmlns:p14="http://schemas.microsoft.com/office/powerpoint/2010/main" val="2219110196"/>
              </p:ext>
            </p:extLst>
          </p:nvPr>
        </p:nvGraphicFramePr>
        <p:xfrm>
          <a:off x="1" y="827426"/>
          <a:ext cx="12192002" cy="5822721"/>
        </p:xfrm>
        <a:graphic>
          <a:graphicData uri="http://schemas.openxmlformats.org/drawingml/2006/table">
            <a:tbl>
              <a:tblPr>
                <a:tableStyleId>{35758FB7-9AC5-4552-8A53-C91805E547FA}</a:tableStyleId>
              </a:tblPr>
              <a:tblGrid>
                <a:gridCol w="1508386"/>
                <a:gridCol w="2868973"/>
                <a:gridCol w="978060"/>
                <a:gridCol w="104415"/>
                <a:gridCol w="782358"/>
                <a:gridCol w="106777"/>
                <a:gridCol w="889135"/>
                <a:gridCol w="889135"/>
                <a:gridCol w="89481"/>
                <a:gridCol w="799654"/>
                <a:gridCol w="114746"/>
                <a:gridCol w="774389"/>
                <a:gridCol w="152890"/>
                <a:gridCol w="736245"/>
                <a:gridCol w="191034"/>
                <a:gridCol w="1206324"/>
              </a:tblGrid>
              <a:tr h="286385">
                <a:tc gridSpan="16">
                  <a:txBody>
                    <a:bodyPr/>
                    <a:lstStyle/>
                    <a:p>
                      <a:pPr algn="ctr" fontAlgn="b"/>
                      <a:r>
                        <a:rPr lang="en-US" sz="2000" u="none" strike="noStrike" dirty="0"/>
                        <a:t>Schedule of </a:t>
                      </a:r>
                      <a:r>
                        <a:rPr lang="en-US" sz="2000" u="none" strike="noStrike" dirty="0" smtClean="0"/>
                        <a:t>Benefit </a:t>
                      </a:r>
                      <a:endParaRPr lang="en-US" sz="2000" b="1"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6385">
                <a:tc rowSpan="15">
                  <a:txBody>
                    <a:bodyPr/>
                    <a:lstStyle/>
                    <a:p>
                      <a:pPr algn="ctr" fontAlgn="ctr"/>
                      <a:r>
                        <a:rPr lang="en-US" sz="1800" u="none" strike="noStrike" dirty="0" smtClean="0"/>
                        <a:t>Hospitalization  Benefit</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t> </a:t>
                      </a:r>
                      <a:endParaRPr lang="en-US" sz="20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en-US" sz="2000" u="none" strike="noStrike"/>
                        <a:t>Vital Plan </a:t>
                      </a:r>
                      <a:endParaRPr lang="en-US" sz="20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2000" u="none" strike="noStrike"/>
                        <a:t>Superior Plan </a:t>
                      </a:r>
                      <a:endParaRPr lang="en-US" sz="20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2000" b="0" i="0" u="none" strike="noStrike">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2000" u="none" strike="noStrike" dirty="0"/>
                        <a:t>Premiere Plan </a:t>
                      </a:r>
                      <a:endParaRPr lang="en-US" sz="20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86385">
                <a:tc vMerge="1">
                  <a:txBody>
                    <a:bodyPr/>
                    <a:lstStyle/>
                    <a:p>
                      <a:endParaRPr lang="en-US"/>
                    </a:p>
                  </a:txBody>
                  <a:tcPr/>
                </a:tc>
                <a:tc>
                  <a:txBody>
                    <a:bodyPr/>
                    <a:lstStyle/>
                    <a:p>
                      <a:pPr algn="ctr" fontAlgn="b"/>
                      <a:r>
                        <a:rPr lang="en-US" sz="1800" u="none" strike="noStrike" dirty="0"/>
                        <a:t>Sum Insured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3 Lakhs</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800" u="none" strike="noStrike" dirty="0"/>
                        <a:t>5 Lakhs</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800" b="0" i="0" u="none" strike="noStrike" dirty="0">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u="none" strike="noStrike" dirty="0"/>
                        <a:t>10 Lakhs</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800" b="0" i="0" u="none" strike="noStrike">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u="none" strike="noStrike" dirty="0"/>
                        <a:t>15 Lakhs</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u="none" strike="noStrike" dirty="0"/>
                        <a:t>20 Lakhs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dirty="0">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u="none" strike="noStrike" dirty="0"/>
                        <a:t>25 Lakhs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u="none" strike="noStrike"/>
                        <a:t>50 Lakhs </a:t>
                      </a:r>
                      <a:endParaRPr lang="en-US" sz="18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u="none" strike="noStrike" dirty="0"/>
                        <a:t>1 </a:t>
                      </a:r>
                      <a:r>
                        <a:rPr lang="en-US" sz="1800" u="none" strike="noStrike" dirty="0" err="1"/>
                        <a:t>Crore</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385">
                <a:tc vMerge="1">
                  <a:txBody>
                    <a:bodyPr/>
                    <a:lstStyle/>
                    <a:p>
                      <a:endParaRPr lang="en-US"/>
                    </a:p>
                  </a:txBody>
                  <a:tcPr/>
                </a:tc>
                <a:tc>
                  <a:txBody>
                    <a:bodyPr/>
                    <a:lstStyle/>
                    <a:p>
                      <a:pPr algn="ctr" fontAlgn="b"/>
                      <a:r>
                        <a:rPr lang="en-US" sz="1800" u="none" strike="noStrike" dirty="0" smtClean="0"/>
                        <a:t>Hospitalization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t>Up to SI</a:t>
                      </a:r>
                      <a:endParaRPr lang="en-US" sz="18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800" u="none" strike="noStrike" dirty="0"/>
                        <a:t>Up to SI</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800" b="0" i="0" u="none" strike="noStrike" dirty="0">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u="none" strike="noStrike" dirty="0"/>
                        <a:t>Up to SI</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800" b="0" i="0" u="none" strike="noStrike">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u="none" strike="noStrike" dirty="0"/>
                        <a:t>Up to SI</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dirty="0">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u="none" strike="noStrike" dirty="0"/>
                        <a:t>Up to SI</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dirty="0">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u="none" strike="noStrike" dirty="0"/>
                        <a:t>Up to SI</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dirty="0">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u="none" strike="noStrike" dirty="0"/>
                        <a:t>Up to SI</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dirty="0">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u="none" strike="noStrike" dirty="0"/>
                        <a:t>Up to SI</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385">
                <a:tc vMerge="1">
                  <a:txBody>
                    <a:bodyPr/>
                    <a:lstStyle/>
                    <a:p>
                      <a:endParaRPr lang="en-US"/>
                    </a:p>
                  </a:txBody>
                  <a:tcPr/>
                </a:tc>
                <a:tc>
                  <a:txBody>
                    <a:bodyPr/>
                    <a:lstStyle/>
                    <a:p>
                      <a:pPr algn="ctr" fontAlgn="b"/>
                      <a:r>
                        <a:rPr lang="en-US" sz="1800" u="none" strike="noStrike" dirty="0"/>
                        <a:t>Day Care Treatment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4">
                  <a:txBody>
                    <a:bodyPr/>
                    <a:lstStyle/>
                    <a:p>
                      <a:pPr algn="ctr" fontAlgn="b"/>
                      <a:r>
                        <a:rPr lang="en-US" sz="1800" u="none" strike="noStrike" dirty="0"/>
                        <a:t>Covered</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6385">
                <a:tc vMerge="1">
                  <a:txBody>
                    <a:bodyPr/>
                    <a:lstStyle/>
                    <a:p>
                      <a:endParaRPr lang="en-US"/>
                    </a:p>
                  </a:txBody>
                  <a:tcPr/>
                </a:tc>
                <a:tc>
                  <a:txBody>
                    <a:bodyPr/>
                    <a:lstStyle/>
                    <a:p>
                      <a:pPr algn="ctr" fontAlgn="b"/>
                      <a:r>
                        <a:rPr lang="en-US" sz="1800" u="none" strike="noStrike" dirty="0"/>
                        <a:t>Pre </a:t>
                      </a:r>
                      <a:r>
                        <a:rPr lang="en-US" sz="1800" u="none" strike="noStrike" dirty="0" smtClean="0"/>
                        <a:t>Hospitalization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60 days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800" u="none" strike="noStrike" dirty="0"/>
                        <a:t>60 days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800" b="0" i="0" u="none" strike="noStrike" dirty="0">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u="none" strike="noStrike" dirty="0"/>
                        <a:t>60 days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800" b="0" i="0" u="none" strike="noStrike" dirty="0">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u="none" strike="noStrike" dirty="0"/>
                        <a:t>60 days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800" u="none" strike="noStrike" dirty="0"/>
                        <a:t>60 days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dirty="0"/>
                        <a:t>60 days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dirty="0"/>
                        <a:t>60 days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a:t>60 days </a:t>
                      </a:r>
                      <a:endParaRPr lang="en-US" sz="18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86385">
                <a:tc vMerge="1">
                  <a:txBody>
                    <a:bodyPr/>
                    <a:lstStyle/>
                    <a:p>
                      <a:endParaRPr lang="en-US"/>
                    </a:p>
                  </a:txBody>
                  <a:tcPr/>
                </a:tc>
                <a:tc>
                  <a:txBody>
                    <a:bodyPr/>
                    <a:lstStyle/>
                    <a:p>
                      <a:pPr algn="ctr" fontAlgn="b"/>
                      <a:r>
                        <a:rPr lang="en-US" sz="1800" u="none" strike="noStrike" dirty="0"/>
                        <a:t>Post </a:t>
                      </a:r>
                      <a:r>
                        <a:rPr lang="en-US" sz="1800" u="none" strike="noStrike" dirty="0" smtClean="0"/>
                        <a:t>Hospitalization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t>90 days </a:t>
                      </a:r>
                      <a:endParaRPr lang="en-US" sz="18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800" u="none" strike="noStrike" dirty="0"/>
                        <a:t>90 days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800" b="0" i="0" u="none" strike="noStrike" dirty="0">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u="none" strike="noStrike" dirty="0"/>
                        <a:t>90 days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800" b="0" i="0" u="none" strike="noStrike" dirty="0">
                        <a:solidFill>
                          <a:srgbClr val="002060"/>
                        </a:solidFill>
                        <a:latin typeface="Calibri"/>
                      </a:endParaRP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u="none" strike="noStrike"/>
                        <a:t>120 days </a:t>
                      </a:r>
                      <a:endParaRPr lang="en-US" sz="18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800" u="none" strike="noStrike"/>
                        <a:t>120 days </a:t>
                      </a:r>
                      <a:endParaRPr lang="en-US" sz="18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a:t>120 days </a:t>
                      </a:r>
                      <a:endParaRPr lang="en-US" sz="18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a:t>180 days </a:t>
                      </a:r>
                      <a:endParaRPr lang="en-US" sz="18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dirty="0"/>
                        <a:t>180 days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86385">
                <a:tc vMerge="1">
                  <a:txBody>
                    <a:bodyPr/>
                    <a:lstStyle/>
                    <a:p>
                      <a:endParaRPr lang="en-US"/>
                    </a:p>
                  </a:txBody>
                  <a:tcPr/>
                </a:tc>
                <a:tc>
                  <a:txBody>
                    <a:bodyPr/>
                    <a:lstStyle/>
                    <a:p>
                      <a:pPr algn="ctr" fontAlgn="b"/>
                      <a:r>
                        <a:rPr lang="en-US" sz="1800" u="none" strike="noStrike" dirty="0"/>
                        <a:t>Restoration of SI</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4">
                  <a:txBody>
                    <a:bodyPr/>
                    <a:lstStyle/>
                    <a:p>
                      <a:pPr algn="ctr" fontAlgn="b"/>
                      <a:r>
                        <a:rPr lang="en-US" sz="1800" u="none" strike="noStrike" dirty="0"/>
                        <a:t>Covered</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7620">
                <a:tc vMerge="1">
                  <a:txBody>
                    <a:bodyPr/>
                    <a:lstStyle/>
                    <a:p>
                      <a:endParaRPr lang="en-US"/>
                    </a:p>
                  </a:txBody>
                  <a:tcPr/>
                </a:tc>
                <a:tc>
                  <a:txBody>
                    <a:bodyPr/>
                    <a:lstStyle/>
                    <a:p>
                      <a:pPr algn="ctr" fontAlgn="b"/>
                      <a:r>
                        <a:rPr lang="en-US" sz="1800" u="none" strike="noStrike" dirty="0"/>
                        <a:t>Cumulative Bonus</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4">
                  <a:txBody>
                    <a:bodyPr/>
                    <a:lstStyle/>
                    <a:p>
                      <a:pPr algn="ctr" fontAlgn="b"/>
                      <a:r>
                        <a:rPr lang="en-US" sz="1800" u="none" strike="noStrike" dirty="0"/>
                        <a:t>50% </a:t>
                      </a:r>
                      <a:r>
                        <a:rPr lang="en-US" sz="1800" u="none" strike="noStrike"/>
                        <a:t>for </a:t>
                      </a:r>
                      <a:r>
                        <a:rPr lang="en-US" sz="1800" u="none" strike="noStrike" smtClean="0"/>
                        <a:t>every </a:t>
                      </a:r>
                      <a:r>
                        <a:rPr lang="en-US" sz="1800" u="none" strike="noStrike" dirty="0"/>
                        <a:t>claim free year maximum 100%</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6385">
                <a:tc vMerge="1">
                  <a:txBody>
                    <a:bodyPr/>
                    <a:lstStyle/>
                    <a:p>
                      <a:endParaRPr lang="en-US"/>
                    </a:p>
                  </a:txBody>
                  <a:tcPr/>
                </a:tc>
                <a:tc>
                  <a:txBody>
                    <a:bodyPr/>
                    <a:lstStyle/>
                    <a:p>
                      <a:pPr algn="ctr" fontAlgn="b"/>
                      <a:r>
                        <a:rPr lang="en-US" sz="1800" u="none" strike="noStrike" dirty="0"/>
                        <a:t>Maternity  - Normal Delivery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800" u="none" strike="noStrike" dirty="0"/>
                        <a:t>15,000</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dirty="0"/>
                        <a:t>20,000</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r>
                        <a:rPr lang="en-US" sz="1800" u="none" strike="noStrike" dirty="0"/>
                        <a:t>25,000</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30,000</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800" u="none" strike="noStrike" dirty="0"/>
                        <a:t>40,000</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dirty="0"/>
                        <a:t>40,000</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dirty="0"/>
                        <a:t>50,000</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dirty="0"/>
                        <a:t>50,000</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86385">
                <a:tc vMerge="1">
                  <a:txBody>
                    <a:bodyPr/>
                    <a:lstStyle/>
                    <a:p>
                      <a:endParaRPr lang="en-US"/>
                    </a:p>
                  </a:txBody>
                  <a:tcPr/>
                </a:tc>
                <a:tc>
                  <a:txBody>
                    <a:bodyPr/>
                    <a:lstStyle/>
                    <a:p>
                      <a:pPr algn="ctr" fontAlgn="b"/>
                      <a:r>
                        <a:rPr lang="en-US" sz="1800" u="none" strike="noStrike" dirty="0"/>
                        <a:t>Maternity  - LSCS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800" u="none" strike="noStrike"/>
                        <a:t>25,000</a:t>
                      </a:r>
                      <a:endParaRPr lang="en-US" sz="18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a:t>35,000</a:t>
                      </a:r>
                      <a:endParaRPr lang="en-US" sz="18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r>
                        <a:rPr lang="en-US" sz="1800" u="none" strike="noStrike"/>
                        <a:t>45,000</a:t>
                      </a:r>
                      <a:endParaRPr lang="en-US" sz="18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t>50,000</a:t>
                      </a:r>
                      <a:endParaRPr lang="en-US" sz="18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800" u="none" strike="noStrike"/>
                        <a:t>60,000</a:t>
                      </a:r>
                      <a:endParaRPr lang="en-US" sz="18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dirty="0"/>
                        <a:t>60,000</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a:t>1,00,000</a:t>
                      </a:r>
                      <a:endParaRPr lang="en-US" sz="18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dirty="0"/>
                        <a:t>1,00,000</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457540">
                <a:tc vMerge="1">
                  <a:txBody>
                    <a:bodyPr/>
                    <a:lstStyle/>
                    <a:p>
                      <a:endParaRPr lang="en-US"/>
                    </a:p>
                  </a:txBody>
                  <a:tcPr/>
                </a:tc>
                <a:tc>
                  <a:txBody>
                    <a:bodyPr/>
                    <a:lstStyle/>
                    <a:p>
                      <a:pPr algn="ctr" fontAlgn="b"/>
                      <a:r>
                        <a:rPr lang="en-US" sz="1800" u="none" strike="noStrike" dirty="0"/>
                        <a:t>Pre natal </a:t>
                      </a:r>
                      <a:endParaRPr lang="en-US" sz="1800" u="none" strike="noStrike" dirty="0" smtClean="0"/>
                    </a:p>
                    <a:p>
                      <a:pPr algn="ctr" fontAlgn="b"/>
                      <a:r>
                        <a:rPr lang="en-US" sz="1800" u="none" strike="noStrike" dirty="0" smtClean="0"/>
                        <a:t> </a:t>
                      </a:r>
                      <a:r>
                        <a:rPr lang="en-US" sz="1800" u="none" strike="noStrike" dirty="0"/>
                        <a:t>(with in maternity limits)</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en-US" sz="1800" u="none" strike="noStrike" dirty="0"/>
                        <a:t>Not Covered</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9">
                  <a:txBody>
                    <a:bodyPr/>
                    <a:lstStyle/>
                    <a:p>
                      <a:pPr algn="ctr" fontAlgn="b"/>
                      <a:r>
                        <a:rPr lang="en-US" sz="1800" u="none" strike="noStrike"/>
                        <a:t>90 days </a:t>
                      </a:r>
                      <a:endParaRPr lang="en-US" sz="18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7890">
                <a:tc vMerge="1">
                  <a:txBody>
                    <a:bodyPr/>
                    <a:lstStyle/>
                    <a:p>
                      <a:endParaRPr lang="en-US"/>
                    </a:p>
                  </a:txBody>
                  <a:tcPr/>
                </a:tc>
                <a:tc>
                  <a:txBody>
                    <a:bodyPr/>
                    <a:lstStyle/>
                    <a:p>
                      <a:pPr algn="ctr" fontAlgn="b"/>
                      <a:r>
                        <a:rPr lang="en-US" sz="1800" u="none" strike="noStrike" dirty="0"/>
                        <a:t>Post Natal </a:t>
                      </a:r>
                      <a:endParaRPr lang="en-US" sz="1800" u="none" strike="noStrike" dirty="0" smtClean="0"/>
                    </a:p>
                    <a:p>
                      <a:pPr algn="ctr" fontAlgn="b"/>
                      <a:r>
                        <a:rPr lang="en-US" sz="1800" u="none" strike="noStrike" dirty="0" smtClean="0"/>
                        <a:t>(</a:t>
                      </a:r>
                      <a:r>
                        <a:rPr lang="en-US" sz="1800" u="none" strike="noStrike" dirty="0"/>
                        <a:t>With in maternity limit)</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en-US" sz="1800" u="none" strike="noStrike" dirty="0"/>
                        <a:t>Not Covered</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9">
                  <a:txBody>
                    <a:bodyPr/>
                    <a:lstStyle/>
                    <a:p>
                      <a:pPr algn="ctr" fontAlgn="b"/>
                      <a:r>
                        <a:rPr lang="en-US" sz="1800" u="none" strike="noStrike" dirty="0"/>
                        <a:t>45 days </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6385">
                <a:tc vMerge="1">
                  <a:txBody>
                    <a:bodyPr/>
                    <a:lstStyle/>
                    <a:p>
                      <a:endParaRPr lang="en-US"/>
                    </a:p>
                  </a:txBody>
                  <a:tcPr/>
                </a:tc>
                <a:tc>
                  <a:txBody>
                    <a:bodyPr/>
                    <a:lstStyle/>
                    <a:p>
                      <a:pPr algn="ctr" fontAlgn="b"/>
                      <a:r>
                        <a:rPr lang="en-US" sz="1800" u="none" strike="noStrike" dirty="0" smtClean="0"/>
                        <a:t>Donor </a:t>
                      </a:r>
                      <a:r>
                        <a:rPr lang="en-US" sz="1800" u="none" strike="noStrike" dirty="0"/>
                        <a:t>Expenses</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4">
                  <a:txBody>
                    <a:bodyPr/>
                    <a:lstStyle/>
                    <a:p>
                      <a:pPr algn="ctr" fontAlgn="b"/>
                      <a:r>
                        <a:rPr lang="en-US" sz="1800" u="none" strike="noStrike" dirty="0"/>
                        <a:t>Covered</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6385">
                <a:tc vMerge="1">
                  <a:txBody>
                    <a:bodyPr/>
                    <a:lstStyle/>
                    <a:p>
                      <a:endParaRPr lang="en-US"/>
                    </a:p>
                  </a:txBody>
                  <a:tcPr/>
                </a:tc>
                <a:tc>
                  <a:txBody>
                    <a:bodyPr/>
                    <a:lstStyle/>
                    <a:p>
                      <a:pPr algn="ctr" fontAlgn="b"/>
                      <a:r>
                        <a:rPr lang="en-US" sz="1800" u="none" strike="noStrike" dirty="0"/>
                        <a:t>New Born Baby - Automatic Cover</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en-US" sz="1800" u="none" strike="noStrike"/>
                        <a:t>Not Covered</a:t>
                      </a:r>
                      <a:endParaRPr lang="en-US" sz="1800" b="0" i="0" u="none" strike="noStrike">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9">
                  <a:txBody>
                    <a:bodyPr/>
                    <a:lstStyle/>
                    <a:p>
                      <a:pPr algn="ctr" fontAlgn="b"/>
                      <a:r>
                        <a:rPr lang="en-US" sz="1800" u="none" strike="noStrike" dirty="0"/>
                        <a:t>Covered</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8356">
                <a:tc vMerge="1">
                  <a:txBody>
                    <a:bodyPr/>
                    <a:lstStyle/>
                    <a:p>
                      <a:endParaRPr lang="en-US"/>
                    </a:p>
                  </a:txBody>
                  <a:tcPr/>
                </a:tc>
                <a:tc>
                  <a:txBody>
                    <a:bodyPr/>
                    <a:lstStyle/>
                    <a:p>
                      <a:pPr algn="ctr" fontAlgn="b"/>
                      <a:r>
                        <a:rPr lang="en-US" sz="1800" u="none" strike="noStrike" dirty="0"/>
                        <a:t>New Born Baby - Vaccination up to 1 yr of age</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en-US" sz="1800" u="none" strike="noStrike" dirty="0"/>
                        <a:t>Not Covered</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u="none" strike="noStrike" dirty="0"/>
                        <a:t>3,500</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800" u="none" strike="noStrike" dirty="0"/>
                        <a:t>3,500</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dirty="0"/>
                        <a:t>3,500</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dirty="0"/>
                        <a:t>5,000</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u="none" strike="noStrike" dirty="0"/>
                        <a:t>5,000</a:t>
                      </a:r>
                      <a:endParaRPr lang="en-US" sz="1800" b="0" i="0" u="none" strike="noStrike" dirty="0">
                        <a:solidFill>
                          <a:schemeClr val="tx1"/>
                        </a:solidFill>
                        <a:latin typeface="Calibri"/>
                      </a:endParaRPr>
                    </a:p>
                  </a:txBody>
                  <a:tcPr marL="7246" marR="7246" marT="72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87628" y="25758"/>
            <a:ext cx="10972800" cy="459458"/>
          </a:xfrm>
        </p:spPr>
        <p:txBody>
          <a:bodyPr/>
          <a:lstStyle/>
          <a:p>
            <a:pPr algn="l"/>
            <a:r>
              <a:rPr lang="en-US" sz="2800" dirty="0">
                <a:solidFill>
                  <a:srgbClr val="C00000"/>
                </a:solidFill>
                <a:latin typeface="Arial Heading"/>
                <a:cs typeface="Aharoni" pitchFamily="2" charset="-79"/>
              </a:rPr>
              <a:t>Scope Of Cover – Snap Shot</a:t>
            </a:r>
          </a:p>
        </p:txBody>
      </p:sp>
      <p:graphicFrame>
        <p:nvGraphicFramePr>
          <p:cNvPr id="8" name="Table 7"/>
          <p:cNvGraphicFramePr>
            <a:graphicFrameLocks noGrp="1"/>
          </p:cNvGraphicFramePr>
          <p:nvPr>
            <p:extLst>
              <p:ext uri="{D42A27DB-BD31-4B8C-83A1-F6EECF244321}">
                <p14:modId xmlns:p14="http://schemas.microsoft.com/office/powerpoint/2010/main" val="3566547629"/>
              </p:ext>
            </p:extLst>
          </p:nvPr>
        </p:nvGraphicFramePr>
        <p:xfrm>
          <a:off x="12882" y="562490"/>
          <a:ext cx="12093261" cy="6193907"/>
        </p:xfrm>
        <a:graphic>
          <a:graphicData uri="http://schemas.openxmlformats.org/drawingml/2006/table">
            <a:tbl>
              <a:tblPr>
                <a:tableStyleId>{08FB837D-C827-4EFA-A057-4D05807E0F7C}</a:tableStyleId>
              </a:tblPr>
              <a:tblGrid>
                <a:gridCol w="2140402"/>
                <a:gridCol w="3210600"/>
                <a:gridCol w="1160754"/>
                <a:gridCol w="797358"/>
                <a:gridCol w="797358"/>
                <a:gridCol w="797358"/>
                <a:gridCol w="797358"/>
                <a:gridCol w="572735"/>
                <a:gridCol w="224622"/>
                <a:gridCol w="797358"/>
                <a:gridCol w="797358"/>
              </a:tblGrid>
              <a:tr h="212258">
                <a:tc gridSpan="11">
                  <a:txBody>
                    <a:bodyPr/>
                    <a:lstStyle/>
                    <a:p>
                      <a:pPr algn="ctr" fontAlgn="b"/>
                      <a:r>
                        <a:rPr lang="en-US" sz="1600" u="none" strike="noStrike" dirty="0"/>
                        <a:t>Schedule of </a:t>
                      </a:r>
                      <a:r>
                        <a:rPr lang="en-US" sz="1600" u="none" strike="noStrike" dirty="0" smtClean="0"/>
                        <a:t>Benefit </a:t>
                      </a:r>
                      <a:endParaRPr lang="en-US" sz="1600" b="1"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258">
                <a:tc rowSpan="2">
                  <a:txBody>
                    <a:bodyPr/>
                    <a:lstStyle/>
                    <a:p>
                      <a:pPr algn="ctr" fontAlgn="ctr"/>
                      <a:r>
                        <a:rPr lang="en-US" sz="1600" u="none" strike="noStrike" dirty="0"/>
                        <a:t> </a:t>
                      </a:r>
                      <a:endParaRPr lang="en-US" sz="1600" b="0" i="0" u="none" strike="noStrike" dirty="0">
                        <a:solidFill>
                          <a:schemeClr val="tx1"/>
                        </a:solidFill>
                        <a:latin typeface="Calibri"/>
                      </a:endParaRPr>
                    </a:p>
                  </a:txBody>
                  <a:tcPr marL="6203" marR="6203" marT="62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 </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600" u="none" strike="noStrike"/>
                        <a:t>Vital Plan </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b"/>
                      <a:r>
                        <a:rPr lang="en-US" sz="1600" u="none" strike="noStrike"/>
                        <a:t>Superior Plan </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600" u="none" strike="noStrike"/>
                        <a:t>Premiere Plan </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12258">
                <a:tc vMerge="1">
                  <a:txBody>
                    <a:bodyPr/>
                    <a:lstStyle/>
                    <a:p>
                      <a:endParaRPr lang="en-US"/>
                    </a:p>
                  </a:txBody>
                  <a:tcPr/>
                </a:tc>
                <a:tc>
                  <a:txBody>
                    <a:bodyPr/>
                    <a:lstStyle/>
                    <a:p>
                      <a:pPr algn="ctr" fontAlgn="b"/>
                      <a:r>
                        <a:rPr lang="en-US" sz="1600" u="none" strike="noStrike"/>
                        <a:t>Sum Insured </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3 Lakhs</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5 Lakhs</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10 Lakhs</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15 Lakhs</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20 Lakhs </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600" u="none" strike="noStrike"/>
                        <a:t>25 Lakhs </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r>
                        <a:rPr lang="en-US" sz="1600" u="none" strike="noStrike"/>
                        <a:t>50 Lakhs </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1 Crore</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221">
                <a:tc rowSpan="11">
                  <a:txBody>
                    <a:bodyPr/>
                    <a:lstStyle/>
                    <a:p>
                      <a:pPr algn="ctr" fontAlgn="ctr"/>
                      <a:r>
                        <a:rPr lang="en-US" sz="2000" u="none" strike="noStrike" dirty="0"/>
                        <a:t>Special Features</a:t>
                      </a:r>
                      <a:endParaRPr lang="en-US" sz="2000" b="0" i="0" u="none" strike="noStrike" dirty="0">
                        <a:solidFill>
                          <a:schemeClr val="tx1"/>
                        </a:solidFill>
                        <a:latin typeface="Calibri"/>
                      </a:endParaRPr>
                    </a:p>
                  </a:txBody>
                  <a:tcPr marL="6203" marR="6203" marT="62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Patient care (above </a:t>
                      </a:r>
                      <a:r>
                        <a:rPr lang="en-US" sz="1600" u="none" strike="noStrike" dirty="0" smtClean="0"/>
                        <a:t>60 years</a:t>
                      </a:r>
                      <a:r>
                        <a:rPr lang="en-US" sz="1600" u="none" strike="noStrike" dirty="0"/>
                        <a:t>)</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350/day</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350/day</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350/day</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500/day</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500/day</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600" u="none" strike="noStrike"/>
                        <a:t>500/day</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r>
                        <a:rPr lang="en-US" sz="1600" u="none" strike="noStrike" dirty="0"/>
                        <a:t>1,000</a:t>
                      </a:r>
                      <a:r>
                        <a:rPr lang="en-US" sz="1600" u="none" strike="noStrike" dirty="0" smtClean="0"/>
                        <a:t>/ day</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1,000</a:t>
                      </a:r>
                      <a:r>
                        <a:rPr lang="en-US" sz="1600" u="none" strike="noStrike" dirty="0" smtClean="0"/>
                        <a:t>/ day</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221">
                <a:tc vMerge="1">
                  <a:txBody>
                    <a:bodyPr/>
                    <a:lstStyle/>
                    <a:p>
                      <a:endParaRPr lang="en-US"/>
                    </a:p>
                  </a:txBody>
                  <a:tcPr/>
                </a:tc>
                <a:tc>
                  <a:txBody>
                    <a:bodyPr/>
                    <a:lstStyle/>
                    <a:p>
                      <a:pPr algn="ctr" fontAlgn="b"/>
                      <a:r>
                        <a:rPr lang="en-US" sz="1600" u="none" strike="noStrike" dirty="0"/>
                        <a:t>Patient care (above </a:t>
                      </a:r>
                      <a:r>
                        <a:rPr lang="en-US" sz="1600" u="none" strike="noStrike" dirty="0" smtClean="0"/>
                        <a:t>60 years</a:t>
                      </a:r>
                      <a:r>
                        <a:rPr lang="en-US" sz="1600" u="none" strike="noStrike" dirty="0"/>
                        <a:t>) - maximum </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US" sz="1600" u="none" strike="noStrike"/>
                        <a:t>10 days per Hospitalisation and 30 days per policy year</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9528">
                <a:tc vMerge="1">
                  <a:txBody>
                    <a:bodyPr/>
                    <a:lstStyle/>
                    <a:p>
                      <a:endParaRPr lang="en-US"/>
                    </a:p>
                  </a:txBody>
                  <a:tcPr/>
                </a:tc>
                <a:tc>
                  <a:txBody>
                    <a:bodyPr/>
                    <a:lstStyle/>
                    <a:p>
                      <a:pPr algn="ctr" fontAlgn="b"/>
                      <a:r>
                        <a:rPr lang="en-US" sz="1600" u="none" strike="noStrike" dirty="0"/>
                        <a:t>Accidental Hospitalization </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US" sz="1600" u="none" strike="noStrike" dirty="0"/>
                        <a:t>25</a:t>
                      </a:r>
                      <a:r>
                        <a:rPr lang="en-US" sz="1600" u="none" strike="noStrike" dirty="0" smtClean="0"/>
                        <a:t>%  </a:t>
                      </a:r>
                      <a:r>
                        <a:rPr lang="en-US" sz="1600" u="none" strike="noStrike" dirty="0"/>
                        <a:t>increase subject </a:t>
                      </a:r>
                      <a:r>
                        <a:rPr lang="en-US" sz="1600" u="none" strike="noStrike" dirty="0" smtClean="0"/>
                        <a:t>to maximum </a:t>
                      </a:r>
                      <a:r>
                        <a:rPr lang="en-US" sz="1600" u="none" strike="noStrike" dirty="0"/>
                        <a:t>of `10 </a:t>
                      </a:r>
                      <a:r>
                        <a:rPr lang="en-US" sz="1600" u="none" strike="noStrike" dirty="0" err="1"/>
                        <a:t>lakh</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9528">
                <a:tc vMerge="1">
                  <a:txBody>
                    <a:bodyPr/>
                    <a:lstStyle/>
                    <a:p>
                      <a:endParaRPr lang="en-US"/>
                    </a:p>
                  </a:txBody>
                  <a:tcPr/>
                </a:tc>
                <a:tc>
                  <a:txBody>
                    <a:bodyPr/>
                    <a:lstStyle/>
                    <a:p>
                      <a:pPr algn="ctr" fontAlgn="b"/>
                      <a:r>
                        <a:rPr lang="en-US" sz="1600" u="none" strike="noStrike" dirty="0"/>
                        <a:t>Accompanying person</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US" sz="1600" u="none" strike="noStrike" dirty="0"/>
                        <a:t>With a child up to 12 year  </a:t>
                      </a:r>
                      <a:r>
                        <a:rPr lang="en-US" sz="1600" u="none" strike="noStrike" dirty="0" smtClean="0"/>
                        <a:t>500 /</a:t>
                      </a:r>
                      <a:r>
                        <a:rPr lang="en-US" sz="1600" u="none" strike="noStrike" dirty="0"/>
                        <a:t>day to maximum </a:t>
                      </a:r>
                      <a:r>
                        <a:rPr lang="en-US" sz="1600" u="none" strike="noStrike" dirty="0" smtClean="0"/>
                        <a:t>of 30 </a:t>
                      </a:r>
                      <a:r>
                        <a:rPr lang="en-US" sz="1600" u="none" strike="noStrike" dirty="0"/>
                        <a:t>days</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7554">
                <a:tc vMerge="1">
                  <a:txBody>
                    <a:bodyPr/>
                    <a:lstStyle/>
                    <a:p>
                      <a:endParaRPr lang="en-US"/>
                    </a:p>
                  </a:txBody>
                  <a:tcPr/>
                </a:tc>
                <a:tc>
                  <a:txBody>
                    <a:bodyPr/>
                    <a:lstStyle/>
                    <a:p>
                      <a:pPr algn="ctr" fontAlgn="b"/>
                      <a:r>
                        <a:rPr lang="en-US" sz="1600" u="none" strike="noStrike" dirty="0"/>
                        <a:t>Domiciliary </a:t>
                      </a:r>
                      <a:r>
                        <a:rPr lang="en-US" sz="1600" u="none" strike="noStrike" dirty="0" err="1"/>
                        <a:t>Hospitalisation</a:t>
                      </a:r>
                      <a:r>
                        <a:rPr lang="en-US" sz="1600" u="none" strike="noStrike" dirty="0"/>
                        <a:t/>
                      </a:r>
                      <a:br>
                        <a:rPr lang="en-US" sz="1600" u="none" strike="noStrike" dirty="0"/>
                      </a:b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US" sz="1600" u="none" strike="noStrike" dirty="0" smtClean="0"/>
                        <a:t>Maximum up </a:t>
                      </a:r>
                      <a:r>
                        <a:rPr lang="en-US" sz="1600" u="none" strike="noStrike" dirty="0"/>
                        <a:t>to 10% of SI</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258">
                <a:tc vMerge="1">
                  <a:txBody>
                    <a:bodyPr/>
                    <a:lstStyle/>
                    <a:p>
                      <a:endParaRPr lang="en-US"/>
                    </a:p>
                  </a:txBody>
                  <a:tcPr/>
                </a:tc>
                <a:tc>
                  <a:txBody>
                    <a:bodyPr/>
                    <a:lstStyle/>
                    <a:p>
                      <a:pPr algn="ctr" fontAlgn="b"/>
                      <a:r>
                        <a:rPr lang="en-US" sz="1600" u="none" strike="noStrike" dirty="0"/>
                        <a:t>Emergency Medical Evacuation </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600" u="none" strike="noStrike"/>
                        <a:t>Not Covered</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6">
                  <a:txBody>
                    <a:bodyPr/>
                    <a:lstStyle/>
                    <a:p>
                      <a:pPr algn="ctr" fontAlgn="b"/>
                      <a:r>
                        <a:rPr lang="en-US" sz="1600" u="none" strike="noStrike" dirty="0"/>
                        <a:t>Up to 5% of SI</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258">
                <a:tc vMerge="1">
                  <a:txBody>
                    <a:bodyPr/>
                    <a:lstStyle/>
                    <a:p>
                      <a:endParaRPr lang="en-US"/>
                    </a:p>
                  </a:txBody>
                  <a:tcPr/>
                </a:tc>
                <a:tc>
                  <a:txBody>
                    <a:bodyPr/>
                    <a:lstStyle/>
                    <a:p>
                      <a:pPr algn="ctr" fontAlgn="b"/>
                      <a:r>
                        <a:rPr lang="en-US" sz="1600" u="none" strike="noStrike"/>
                        <a:t>E-Opinion </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US" sz="1600" u="none" strike="noStrike" dirty="0"/>
                        <a:t>Maximum 2 per policy year</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9528">
                <a:tc vMerge="1">
                  <a:txBody>
                    <a:bodyPr/>
                    <a:lstStyle/>
                    <a:p>
                      <a:endParaRPr lang="en-US"/>
                    </a:p>
                  </a:txBody>
                  <a:tcPr/>
                </a:tc>
                <a:tc>
                  <a:txBody>
                    <a:bodyPr/>
                    <a:lstStyle/>
                    <a:p>
                      <a:pPr algn="ctr" fontAlgn="b"/>
                      <a:r>
                        <a:rPr lang="en-US" sz="1600" u="none" strike="noStrike" dirty="0"/>
                        <a:t>O P D</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600" u="none" strike="noStrike"/>
                        <a:t>Not Covered</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600" u="none" strike="noStrike" dirty="0"/>
                        <a:t>3,000 individual &amp; 10,000 Floater</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600" u="none" strike="noStrike" dirty="0"/>
                        <a:t>10,000 for individual &amp; 20,000 floater</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200" b="0" i="0" u="none" strike="noStrike">
                        <a:solidFill>
                          <a:srgbClr val="000000"/>
                        </a:solidFill>
                        <a:latin typeface="Calibri"/>
                      </a:endParaRPr>
                    </a:p>
                  </a:txBody>
                  <a:tcPr marL="6203" marR="6203" marT="6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302470">
                <a:tc vMerge="1">
                  <a:txBody>
                    <a:bodyPr/>
                    <a:lstStyle/>
                    <a:p>
                      <a:endParaRPr lang="en-US"/>
                    </a:p>
                  </a:txBody>
                  <a:tcPr/>
                </a:tc>
                <a:tc>
                  <a:txBody>
                    <a:bodyPr/>
                    <a:lstStyle/>
                    <a:p>
                      <a:pPr algn="ctr" fontAlgn="b"/>
                      <a:r>
                        <a:rPr lang="en-US" sz="1600" u="none" strike="noStrike" dirty="0"/>
                        <a:t>Child </a:t>
                      </a:r>
                      <a:r>
                        <a:rPr lang="en-US" sz="1600" u="none" strike="noStrike" dirty="0" err="1"/>
                        <a:t>Vacination</a:t>
                      </a:r>
                      <a:r>
                        <a:rPr lang="en-US" sz="1600" u="none" strike="noStrike" dirty="0"/>
                        <a:t> </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b"/>
                      <a:r>
                        <a:rPr lang="en-US" sz="1600" u="none" strike="noStrike"/>
                        <a:t>Not Covered</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600" u="none" strike="noStrike"/>
                        <a:t>5,000 up to 12 years</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200" b="0" i="0" u="none" strike="noStrike">
                        <a:solidFill>
                          <a:srgbClr val="000000"/>
                        </a:solidFill>
                        <a:latin typeface="Calibri"/>
                      </a:endParaRPr>
                    </a:p>
                  </a:txBody>
                  <a:tcPr marL="6203" marR="6203" marT="6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12258">
                <a:tc vMerge="1">
                  <a:txBody>
                    <a:bodyPr/>
                    <a:lstStyle/>
                    <a:p>
                      <a:endParaRPr lang="en-US"/>
                    </a:p>
                  </a:txBody>
                  <a:tcPr/>
                </a:tc>
                <a:tc>
                  <a:txBody>
                    <a:bodyPr/>
                    <a:lstStyle/>
                    <a:p>
                      <a:pPr algn="ctr" fontAlgn="b"/>
                      <a:r>
                        <a:rPr lang="en-US" sz="1600" u="none" strike="noStrike" dirty="0"/>
                        <a:t>Wellness Benefit</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US" sz="1600" u="none" strike="noStrike"/>
                        <a:t>Covered</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258">
                <a:tc vMerge="1">
                  <a:txBody>
                    <a:bodyPr/>
                    <a:lstStyle/>
                    <a:p>
                      <a:endParaRPr lang="en-US"/>
                    </a:p>
                  </a:txBody>
                  <a:tcPr/>
                </a:tc>
                <a:tc>
                  <a:txBody>
                    <a:bodyPr/>
                    <a:lstStyle/>
                    <a:p>
                      <a:pPr algn="ctr" fontAlgn="b"/>
                      <a:r>
                        <a:rPr lang="en-US" sz="1600" u="none" strike="noStrike" dirty="0"/>
                        <a:t>One time discount</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US" sz="1600" u="none" strike="noStrike"/>
                        <a:t>10%</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9618">
                <a:tc>
                  <a:txBody>
                    <a:bodyPr/>
                    <a:lstStyle/>
                    <a:p>
                      <a:pPr algn="ctr" fontAlgn="ctr"/>
                      <a:r>
                        <a:rPr lang="en-US" sz="1600" u="none" strike="noStrike"/>
                        <a:t> </a:t>
                      </a:r>
                      <a:endParaRPr lang="en-US" sz="1600" b="0" i="0" u="none" strike="noStrike">
                        <a:solidFill>
                          <a:schemeClr val="tx1"/>
                        </a:solidFill>
                        <a:latin typeface="Calibri"/>
                      </a:endParaRPr>
                    </a:p>
                  </a:txBody>
                  <a:tcPr marL="6203" marR="6203" marT="62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Alternative treatments</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US" sz="1600" u="none" strike="noStrike" dirty="0" err="1"/>
                        <a:t>Ayurveda</a:t>
                      </a:r>
                      <a:r>
                        <a:rPr lang="en-US" sz="1600" u="none" strike="noStrike" dirty="0"/>
                        <a:t> / </a:t>
                      </a:r>
                      <a:r>
                        <a:rPr lang="en-US" sz="1600" u="none" strike="noStrike" dirty="0" err="1"/>
                        <a:t>Unani</a:t>
                      </a:r>
                      <a:r>
                        <a:rPr lang="en-US" sz="1600" u="none" strike="noStrike" dirty="0"/>
                        <a:t> </a:t>
                      </a:r>
                      <a:r>
                        <a:rPr lang="en-US" sz="1600" u="none" strike="noStrike" dirty="0" smtClean="0"/>
                        <a:t>/ </a:t>
                      </a:r>
                      <a:r>
                        <a:rPr lang="en-US" sz="1600" u="none" strike="noStrike" dirty="0" err="1" smtClean="0"/>
                        <a:t>Sidha</a:t>
                      </a:r>
                      <a:r>
                        <a:rPr lang="en-US" sz="1600" u="none" strike="noStrike" dirty="0" smtClean="0"/>
                        <a:t> </a:t>
                      </a:r>
                      <a:r>
                        <a:rPr lang="en-US" sz="1600" u="none" strike="noStrike" dirty="0"/>
                        <a:t>/ Homeopathy </a:t>
                      </a:r>
                      <a:r>
                        <a:rPr lang="en-US" sz="1600" u="none" strike="noStrike" dirty="0" smtClean="0"/>
                        <a:t>- reimbursement</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258">
                <a:tc rowSpan="2">
                  <a:txBody>
                    <a:bodyPr/>
                    <a:lstStyle/>
                    <a:p>
                      <a:pPr algn="ctr" fontAlgn="ctr"/>
                      <a:r>
                        <a:rPr lang="en-US" sz="1600" u="none" strike="noStrike"/>
                        <a:t>Medical treatment abroad</a:t>
                      </a:r>
                      <a:endParaRPr lang="en-US" sz="1600" b="0" i="0" u="none" strike="noStrike">
                        <a:solidFill>
                          <a:schemeClr val="tx1"/>
                        </a:solidFill>
                        <a:latin typeface="Calibri"/>
                      </a:endParaRPr>
                    </a:p>
                  </a:txBody>
                  <a:tcPr marL="6203" marR="6203" marT="62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Cover</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fontAlgn="b"/>
                      <a:r>
                        <a:rPr lang="en-US" sz="1600" u="none" strike="noStrike"/>
                        <a:t>Not Covered</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600" u="none" strike="noStrike"/>
                        <a:t>Covered</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12258">
                <a:tc vMerge="1">
                  <a:txBody>
                    <a:bodyPr/>
                    <a:lstStyle/>
                    <a:p>
                      <a:endParaRPr lang="en-US"/>
                    </a:p>
                  </a:txBody>
                  <a:tcPr/>
                </a:tc>
                <a:tc>
                  <a:txBody>
                    <a:bodyPr/>
                    <a:lstStyle/>
                    <a:p>
                      <a:pPr algn="ctr" fontAlgn="b"/>
                      <a:r>
                        <a:rPr lang="en-US" sz="1600" u="none" strike="noStrike" dirty="0"/>
                        <a:t>Waiting period</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fontAlgn="b"/>
                      <a:r>
                        <a:rPr lang="en-US" sz="1600" u="none" strike="noStrike"/>
                        <a:t>Not Covered</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600" u="none" strike="noStrike"/>
                        <a:t>4 years </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59800">
                <a:tc rowSpan="2">
                  <a:txBody>
                    <a:bodyPr/>
                    <a:lstStyle/>
                    <a:p>
                      <a:pPr algn="ctr" fontAlgn="ctr"/>
                      <a:r>
                        <a:rPr lang="en-US" sz="1600" u="none" strike="noStrike" dirty="0"/>
                        <a:t>Road ambulance</a:t>
                      </a:r>
                      <a:endParaRPr lang="en-US" sz="1600" b="0" i="0" u="none" strike="noStrike" dirty="0">
                        <a:solidFill>
                          <a:schemeClr val="tx1"/>
                        </a:solidFill>
                        <a:latin typeface="Calibri"/>
                      </a:endParaRPr>
                    </a:p>
                  </a:txBody>
                  <a:tcPr marL="6203" marR="6203" marT="62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t>Network  </a:t>
                      </a:r>
                      <a:r>
                        <a:rPr lang="en-US" sz="1600" u="none" strike="noStrike" dirty="0"/>
                        <a:t>Hospitals</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600" u="none" strike="noStrike" dirty="0"/>
                        <a:t>1,500</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6">
                  <a:txBody>
                    <a:bodyPr/>
                    <a:lstStyle/>
                    <a:p>
                      <a:pPr algn="ctr" fontAlgn="b"/>
                      <a:r>
                        <a:rPr lang="en-US" sz="1600" u="none" strike="noStrike"/>
                        <a:t>Actuals</a:t>
                      </a:r>
                      <a:endParaRPr lang="en-US" sz="1600" b="0" i="0" u="none" strike="noStrike">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6619">
                <a:tc vMerge="1">
                  <a:txBody>
                    <a:bodyPr/>
                    <a:lstStyle/>
                    <a:p>
                      <a:endParaRPr lang="en-US"/>
                    </a:p>
                  </a:txBody>
                  <a:tcPr/>
                </a:tc>
                <a:tc>
                  <a:txBody>
                    <a:bodyPr/>
                    <a:lstStyle/>
                    <a:p>
                      <a:pPr algn="ctr" fontAlgn="b"/>
                      <a:r>
                        <a:rPr lang="en-US" sz="1600" u="none" strike="noStrike" dirty="0" smtClean="0"/>
                        <a:t>Non network hospitals</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600" u="none" strike="noStrike" dirty="0"/>
                        <a:t>1,500</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b"/>
                      <a:r>
                        <a:rPr lang="en-US" sz="1600" u="none" strike="noStrike" dirty="0"/>
                        <a:t>2,000</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600" u="none" strike="noStrike" dirty="0"/>
                        <a:t>5,000</a:t>
                      </a:r>
                      <a:endParaRPr lang="en-US" sz="1600" b="0" i="0" u="none" strike="noStrike" dirty="0">
                        <a:solidFill>
                          <a:schemeClr val="tx1"/>
                        </a:solidFill>
                        <a:latin typeface="Calibri"/>
                      </a:endParaRPr>
                    </a:p>
                  </a:txBody>
                  <a:tcPr marL="6203" marR="6203" marT="62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21"/>
          <p:cNvSpPr>
            <a:spLocks noGrp="1"/>
          </p:cNvSpPr>
          <p:nvPr>
            <p:ph type="title"/>
          </p:nvPr>
        </p:nvSpPr>
        <p:spPr>
          <a:xfrm>
            <a:off x="171718" y="275341"/>
            <a:ext cx="10972800" cy="477480"/>
          </a:xfrm>
        </p:spPr>
        <p:txBody>
          <a:bodyPr/>
          <a:lstStyle/>
          <a:p>
            <a:pPr algn="l"/>
            <a:r>
              <a:rPr lang="en-US" sz="2800" dirty="0">
                <a:solidFill>
                  <a:srgbClr val="C00000"/>
                </a:solidFill>
                <a:latin typeface="Arial Heading"/>
                <a:cs typeface="Aharoni" pitchFamily="2" charset="-79"/>
              </a:rPr>
              <a:t>Exclusions</a:t>
            </a:r>
          </a:p>
        </p:txBody>
      </p:sp>
      <p:sp>
        <p:nvSpPr>
          <p:cNvPr id="9" name="TextBox 8"/>
          <p:cNvSpPr txBox="1"/>
          <p:nvPr/>
        </p:nvSpPr>
        <p:spPr>
          <a:xfrm>
            <a:off x="455053" y="904498"/>
            <a:ext cx="11553171" cy="55707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eaLnBrk="1" hangingPunct="1">
              <a:defRPr/>
            </a:pPr>
            <a:r>
              <a:rPr lang="en-US" sz="2000" u="sng" dirty="0">
                <a:latin typeface="Arial" panose="020B0604020202020204" pitchFamily="34" charset="0"/>
                <a:cs typeface="Arial" panose="020B0604020202020204" pitchFamily="34" charset="0"/>
              </a:rPr>
              <a:t>Exclusions applicable for all </a:t>
            </a:r>
            <a:r>
              <a:rPr lang="en-US" sz="2000" u="sng" dirty="0" smtClean="0">
                <a:latin typeface="Arial" panose="020B0604020202020204" pitchFamily="34" charset="0"/>
                <a:cs typeface="Arial" panose="020B0604020202020204" pitchFamily="34" charset="0"/>
              </a:rPr>
              <a:t>Benefit </a:t>
            </a:r>
            <a:r>
              <a:rPr lang="en-US" sz="2000" u="sng" dirty="0">
                <a:latin typeface="Arial" panose="020B0604020202020204" pitchFamily="34" charset="0"/>
                <a:cs typeface="Arial" panose="020B0604020202020204" pitchFamily="34" charset="0"/>
              </a:rPr>
              <a:t>other than Benefit 13  (OPD Cover)</a:t>
            </a:r>
          </a:p>
          <a:p>
            <a:pPr algn="just" eaLnBrk="1" hangingPunct="1">
              <a:defRPr/>
            </a:pPr>
            <a:endParaRPr lang="en-US" dirty="0">
              <a:solidFill>
                <a:srgbClr val="002060"/>
              </a:solidFill>
              <a:latin typeface="Arial" panose="020B0604020202020204" pitchFamily="34" charset="0"/>
            </a:endParaRPr>
          </a:p>
          <a:p>
            <a:pPr marL="173038" indent="-173038" algn="just" eaLnBrk="1" hangingPunct="1">
              <a:buFont typeface="Arial" pitchFamily="34" charset="0"/>
              <a:buChar char="•"/>
              <a:defRPr/>
            </a:pPr>
            <a:r>
              <a:rPr lang="en-US" sz="1600" dirty="0">
                <a:latin typeface="Arial" panose="020B0604020202020204" pitchFamily="34" charset="0"/>
                <a:cs typeface="Arial" panose="020B0604020202020204" pitchFamily="34" charset="0"/>
              </a:rPr>
              <a:t>Pre Existing Condition, Illness, Injury or related condition  are excluded until 24 consecutive months have elapsed. 3rd year coverage is 50% of admissible claim amount and 100% from 4th year. Exclusion will be reduced if benefit of similar policy are ported under Portability regulations of IRDA. </a:t>
            </a:r>
            <a:endParaRPr lang="en-US" sz="1600" dirty="0" smtClean="0">
              <a:latin typeface="Arial" panose="020B0604020202020204" pitchFamily="34" charset="0"/>
              <a:cs typeface="Arial" panose="020B0604020202020204" pitchFamily="34" charset="0"/>
            </a:endParaRPr>
          </a:p>
          <a:p>
            <a:pPr marL="173038" indent="-173038" algn="just" eaLnBrk="1" hangingPunct="1">
              <a:buFont typeface="Arial" pitchFamily="34" charset="0"/>
              <a:buChar char="•"/>
              <a:defRPr/>
            </a:pPr>
            <a:endParaRPr lang="en-US" sz="900" dirty="0">
              <a:latin typeface="Arial" panose="020B0604020202020204" pitchFamily="34" charset="0"/>
              <a:cs typeface="Arial" panose="020B0604020202020204" pitchFamily="34" charset="0"/>
            </a:endParaRPr>
          </a:p>
          <a:p>
            <a:pPr marL="173038" indent="-173038" algn="just" eaLnBrk="1" hangingPunct="1">
              <a:buFont typeface="Arial" pitchFamily="34" charset="0"/>
              <a:buChar char="•"/>
              <a:defRPr/>
            </a:pPr>
            <a:r>
              <a:rPr lang="en-US" sz="1600" dirty="0">
                <a:latin typeface="Arial" panose="020B0604020202020204" pitchFamily="34" charset="0"/>
                <a:cs typeface="Arial" panose="020B0604020202020204" pitchFamily="34" charset="0"/>
              </a:rPr>
              <a:t>Waiting Period of 24 Months - </a:t>
            </a:r>
            <a:r>
              <a:rPr lang="en-US" sz="1600" dirty="0" smtClean="0">
                <a:latin typeface="Arial" panose="020B0604020202020204" pitchFamily="34" charset="0"/>
                <a:cs typeface="Arial" panose="020B0604020202020204" pitchFamily="34" charset="0"/>
              </a:rPr>
              <a:t>Congenital </a:t>
            </a:r>
            <a:r>
              <a:rPr lang="en-US" sz="1600" dirty="0">
                <a:latin typeface="Arial" panose="020B0604020202020204" pitchFamily="34" charset="0"/>
                <a:cs typeface="Arial" panose="020B0604020202020204" pitchFamily="34" charset="0"/>
              </a:rPr>
              <a:t>Anomalies, cataracts, Benign Prostatic Hypertrophy, hernia of all types, Deviated Nasal Septum, Hypertrophied Turbinate, Hydrocele, all types of sinuses, Fistulae, hemorrhoids, fissure in </a:t>
            </a:r>
            <a:r>
              <a:rPr lang="en-US" sz="1600" dirty="0" err="1">
                <a:latin typeface="Arial" panose="020B0604020202020204" pitchFamily="34" charset="0"/>
                <a:cs typeface="Arial" panose="020B0604020202020204" pitchFamily="34" charset="0"/>
              </a:rPr>
              <a:t>ano</a:t>
            </a:r>
            <a:r>
              <a:rPr lang="en-US" sz="1600" dirty="0">
                <a:latin typeface="Arial" panose="020B0604020202020204" pitchFamily="34" charset="0"/>
                <a:cs typeface="Arial" panose="020B0604020202020204" pitchFamily="34" charset="0"/>
              </a:rPr>
              <a:t>, dysfunctional uterine bleeding, </a:t>
            </a:r>
            <a:r>
              <a:rPr lang="en-US" sz="1600" dirty="0" err="1">
                <a:latin typeface="Arial" panose="020B0604020202020204" pitchFamily="34" charset="0"/>
                <a:cs typeface="Arial" panose="020B0604020202020204" pitchFamily="34" charset="0"/>
              </a:rPr>
              <a:t>Fibromyoma</a:t>
            </a:r>
            <a:r>
              <a:rPr lang="en-US" sz="1600" dirty="0">
                <a:latin typeface="Arial" panose="020B0604020202020204" pitchFamily="34" charset="0"/>
                <a:cs typeface="Arial" panose="020B0604020202020204" pitchFamily="34" charset="0"/>
              </a:rPr>
              <a:t> Endometriosis, Hysterectomy, all internal or external tumors/cysts/nodules/polyps of any kind including breast lumps with exception of malignant tumor or growth, Surgery for prolapsed inter vertebral disc unless arising from Accident, Surgery of varicose veins and varicose ulcers, any types of gastric or duodenal ulcers, stones in the urinary and biliary systems, Surgery on ears and tonsils. Payment in respect of Surgery for cataracts shall be restricted to 10% of the Sum Insured for each eye, and a maximum of ` 1,00,000/- per eye</a:t>
            </a:r>
            <a:r>
              <a:rPr lang="en-US" sz="1600" dirty="0" smtClean="0">
                <a:latin typeface="Arial" panose="020B0604020202020204" pitchFamily="34" charset="0"/>
                <a:cs typeface="Arial" panose="020B0604020202020204" pitchFamily="34" charset="0"/>
              </a:rPr>
              <a:t>.</a:t>
            </a:r>
          </a:p>
          <a:p>
            <a:pPr marL="173038" indent="-173038" algn="just" eaLnBrk="1" hangingPunct="1">
              <a:buFont typeface="Arial" pitchFamily="34" charset="0"/>
              <a:buChar char="•"/>
              <a:defRPr/>
            </a:pPr>
            <a:endParaRPr lang="en-US" sz="1050" dirty="0">
              <a:latin typeface="Arial" panose="020B0604020202020204" pitchFamily="34" charset="0"/>
              <a:cs typeface="Arial" panose="020B0604020202020204" pitchFamily="34" charset="0"/>
            </a:endParaRPr>
          </a:p>
          <a:p>
            <a:pPr marL="173038" indent="-173038" algn="just" eaLnBrk="1" hangingPunct="1">
              <a:buFont typeface="Arial" pitchFamily="34" charset="0"/>
              <a:buChar char="•"/>
              <a:defRPr/>
            </a:pPr>
            <a:r>
              <a:rPr lang="en-US" sz="1600" dirty="0">
                <a:latin typeface="Arial" panose="020B0604020202020204" pitchFamily="34" charset="0"/>
                <a:cs typeface="Arial" panose="020B0604020202020204" pitchFamily="34" charset="0"/>
              </a:rPr>
              <a:t>Waiting Period of 48 </a:t>
            </a:r>
            <a:r>
              <a:rPr lang="en-US" sz="1600" dirty="0" smtClean="0">
                <a:latin typeface="Arial" panose="020B0604020202020204" pitchFamily="34" charset="0"/>
                <a:cs typeface="Arial" panose="020B0604020202020204" pitchFamily="34" charset="0"/>
              </a:rPr>
              <a:t>months - </a:t>
            </a:r>
            <a:r>
              <a:rPr lang="en-US" sz="1600" dirty="0">
                <a:latin typeface="Arial" panose="020B0604020202020204" pitchFamily="34" charset="0"/>
                <a:cs typeface="Arial" panose="020B0604020202020204" pitchFamily="34" charset="0"/>
              </a:rPr>
              <a:t>Organ transplant ,Rheumatoid Arthritis, Gout, joint replacement Surgery due to degenerative condition, age related Osteoarthritis and Osteoporosis unless such joint replacement Surgery Medically Necessary due to </a:t>
            </a:r>
            <a:r>
              <a:rPr lang="en-US" sz="1600" dirty="0" smtClean="0">
                <a:latin typeface="Arial" panose="020B0604020202020204" pitchFamily="34" charset="0"/>
                <a:cs typeface="Arial" panose="020B0604020202020204" pitchFamily="34" charset="0"/>
              </a:rPr>
              <a:t>Injury.</a:t>
            </a:r>
          </a:p>
          <a:p>
            <a:pPr algn="just" eaLnBrk="1" hangingPunct="1">
              <a:defRPr/>
            </a:pPr>
            <a:endParaRPr lang="en-US" sz="1050" dirty="0">
              <a:latin typeface="Arial" panose="020B0604020202020204" pitchFamily="34" charset="0"/>
              <a:cs typeface="Arial" panose="020B0604020202020204" pitchFamily="34" charset="0"/>
            </a:endParaRPr>
          </a:p>
          <a:p>
            <a:pPr marL="173038" indent="-173038" algn="just" eaLnBrk="1" hangingPunct="1">
              <a:buFont typeface="Arial" pitchFamily="34" charset="0"/>
              <a:buChar char="•"/>
              <a:defRPr/>
            </a:pPr>
            <a:r>
              <a:rPr lang="en-US" sz="1600" dirty="0">
                <a:latin typeface="Arial" panose="020B0604020202020204" pitchFamily="34" charset="0"/>
                <a:cs typeface="Arial" panose="020B0604020202020204" pitchFamily="34" charset="0"/>
              </a:rPr>
              <a:t>Waiting Period of 30 days -  Illness diagnosed or diagnosable within 30 days, of the commencement of the Policy Period except those incurred as a result of </a:t>
            </a:r>
            <a:r>
              <a:rPr lang="en-US" sz="1600" dirty="0" smtClean="0">
                <a:latin typeface="Arial" panose="020B0604020202020204" pitchFamily="34" charset="0"/>
                <a:cs typeface="Arial" panose="020B0604020202020204" pitchFamily="34" charset="0"/>
              </a:rPr>
              <a:t>Injury.</a:t>
            </a:r>
          </a:p>
          <a:p>
            <a:pPr algn="just" eaLnBrk="1" hangingPunct="1">
              <a:defRPr/>
            </a:pPr>
            <a:endParaRPr lang="en-US" sz="800" dirty="0">
              <a:latin typeface="Arial" panose="020B0604020202020204" pitchFamily="34" charset="0"/>
              <a:cs typeface="Arial" panose="020B0604020202020204" pitchFamily="34" charset="0"/>
            </a:endParaRPr>
          </a:p>
          <a:p>
            <a:pPr marL="173038" indent="-173038" algn="just" eaLnBrk="1" hangingPunct="1">
              <a:buFont typeface="Arial" pitchFamily="34" charset="0"/>
              <a:buChar char="•"/>
              <a:defRPr/>
            </a:pPr>
            <a:r>
              <a:rPr lang="en-US" sz="1600" dirty="0">
                <a:latin typeface="Arial" panose="020B0604020202020204" pitchFamily="34" charset="0"/>
                <a:cs typeface="Arial" panose="020B0604020202020204" pitchFamily="34" charset="0"/>
              </a:rPr>
              <a:t>Outpatient diagnostic, medical and Surgical Procedures or treatments.  </a:t>
            </a:r>
            <a:endParaRPr lang="en-US" sz="1600" dirty="0" smtClean="0">
              <a:latin typeface="Arial" panose="020B0604020202020204" pitchFamily="34" charset="0"/>
              <a:cs typeface="Arial" panose="020B0604020202020204" pitchFamily="34" charset="0"/>
            </a:endParaRPr>
          </a:p>
          <a:p>
            <a:pPr algn="just" eaLnBrk="1" hangingPunct="1">
              <a:defRPr/>
            </a:pPr>
            <a:endParaRPr lang="en-US" sz="800" dirty="0">
              <a:latin typeface="Arial" panose="020B0604020202020204" pitchFamily="34" charset="0"/>
              <a:cs typeface="Arial" panose="020B0604020202020204" pitchFamily="34" charset="0"/>
            </a:endParaRPr>
          </a:p>
          <a:p>
            <a:pPr marL="173038" indent="-173038" algn="just" eaLnBrk="1" hangingPunct="1">
              <a:buFont typeface="Arial" pitchFamily="34" charset="0"/>
              <a:buChar char="•"/>
              <a:defRPr/>
            </a:pPr>
            <a:r>
              <a:rPr lang="en-US" sz="1600" dirty="0">
                <a:latin typeface="Arial" panose="020B0604020202020204" pitchFamily="34" charset="0"/>
                <a:cs typeface="Arial" panose="020B0604020202020204" pitchFamily="34" charset="0"/>
              </a:rPr>
              <a:t>Dental treatment or surgery  unless requiring Hospitalization as a result of Injury .</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61870" y="201087"/>
            <a:ext cx="10972800" cy="601125"/>
          </a:xfrm>
        </p:spPr>
        <p:txBody>
          <a:bodyPr/>
          <a:lstStyle/>
          <a:p>
            <a:pPr algn="l"/>
            <a:r>
              <a:rPr lang="en-US" sz="2800" dirty="0">
                <a:solidFill>
                  <a:srgbClr val="C00000"/>
                </a:solidFill>
                <a:latin typeface="Arial Heading"/>
                <a:cs typeface="Aharoni" pitchFamily="2" charset="-79"/>
              </a:rPr>
              <a:t>Exclusions</a:t>
            </a:r>
          </a:p>
        </p:txBody>
      </p:sp>
      <p:sp>
        <p:nvSpPr>
          <p:cNvPr id="9" name="TextBox 8"/>
          <p:cNvSpPr txBox="1"/>
          <p:nvPr/>
        </p:nvSpPr>
        <p:spPr>
          <a:xfrm>
            <a:off x="609600" y="996815"/>
            <a:ext cx="11097296" cy="47782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eaLnBrk="1" hangingPunct="1">
              <a:defRPr/>
            </a:pPr>
            <a:r>
              <a:rPr lang="en-US" sz="2000" u="sng" dirty="0">
                <a:latin typeface="Arial" panose="020B0604020202020204" pitchFamily="34" charset="0"/>
                <a:cs typeface="Arial" panose="020B0604020202020204" pitchFamily="34" charset="0"/>
              </a:rPr>
              <a:t>Exclusions for OPD Treatment claims under Benefit 13 </a:t>
            </a:r>
            <a:endParaRPr lang="en-US" sz="2000" u="sng" dirty="0" smtClean="0">
              <a:latin typeface="Arial" panose="020B0604020202020204" pitchFamily="34" charset="0"/>
              <a:cs typeface="Arial" panose="020B0604020202020204" pitchFamily="34" charset="0"/>
            </a:endParaRPr>
          </a:p>
          <a:p>
            <a:pPr eaLnBrk="1" hangingPunct="1">
              <a:defRPr/>
            </a:pPr>
            <a:endParaRPr lang="en-US" sz="2000" u="sng" dirty="0">
              <a:latin typeface="Arial" panose="020B0604020202020204" pitchFamily="34" charset="0"/>
              <a:cs typeface="Arial" panose="020B0604020202020204" pitchFamily="34" charset="0"/>
            </a:endParaRPr>
          </a:p>
          <a:p>
            <a:pPr marL="173038" indent="-173038" eaLnBrk="1" hangingPunct="1">
              <a:lnSpc>
                <a:spcPct val="200000"/>
              </a:lnSpc>
              <a:buFont typeface="Arial" pitchFamily="34" charset="0"/>
              <a:buChar char="•"/>
              <a:defRPr/>
            </a:pPr>
            <a:r>
              <a:rPr lang="en-US" sz="1600" dirty="0" smtClean="0">
                <a:latin typeface="Arial" panose="020B0604020202020204" pitchFamily="34" charset="0"/>
                <a:cs typeface="Arial" panose="020B0604020202020204" pitchFamily="34" charset="0"/>
              </a:rPr>
              <a:t>Expenses </a:t>
            </a:r>
            <a:r>
              <a:rPr lang="en-US" sz="1600" dirty="0">
                <a:latin typeface="Arial" panose="020B0604020202020204" pitchFamily="34" charset="0"/>
                <a:cs typeface="Arial" panose="020B0604020202020204" pitchFamily="34" charset="0"/>
              </a:rPr>
              <a:t>in excess of the maximum amount   specified in the Schedule of </a:t>
            </a:r>
            <a:r>
              <a:rPr lang="en-US" sz="1600" dirty="0" smtClean="0">
                <a:latin typeface="Arial" panose="020B0604020202020204" pitchFamily="34" charset="0"/>
                <a:cs typeface="Arial" panose="020B0604020202020204" pitchFamily="34" charset="0"/>
              </a:rPr>
              <a:t>Benefit. </a:t>
            </a:r>
            <a:endParaRPr lang="en-US" sz="1600" dirty="0">
              <a:latin typeface="Arial" panose="020B0604020202020204" pitchFamily="34" charset="0"/>
              <a:cs typeface="Arial" panose="020B0604020202020204" pitchFamily="34" charset="0"/>
            </a:endParaRPr>
          </a:p>
          <a:p>
            <a:pPr marL="173038" indent="-173038" eaLnBrk="1" hangingPunct="1">
              <a:lnSpc>
                <a:spcPct val="200000"/>
              </a:lnSpc>
              <a:buFont typeface="Arial" pitchFamily="34" charset="0"/>
              <a:buChar char="•"/>
              <a:defRPr/>
            </a:pPr>
            <a:r>
              <a:rPr lang="en-US" sz="1600" dirty="0">
                <a:latin typeface="Arial" panose="020B0604020202020204" pitchFamily="34" charset="0"/>
                <a:cs typeface="Arial" panose="020B0604020202020204" pitchFamily="34" charset="0"/>
              </a:rPr>
              <a:t>Cost of an Annual Health Check-up. </a:t>
            </a:r>
          </a:p>
          <a:p>
            <a:pPr marL="173038" indent="-173038" eaLnBrk="1" hangingPunct="1">
              <a:lnSpc>
                <a:spcPct val="200000"/>
              </a:lnSpc>
              <a:buFont typeface="Arial" pitchFamily="34" charset="0"/>
              <a:buChar char="•"/>
              <a:defRPr/>
            </a:pPr>
            <a:r>
              <a:rPr lang="en-US" sz="1600" dirty="0">
                <a:latin typeface="Arial" panose="020B0604020202020204" pitchFamily="34" charset="0"/>
                <a:cs typeface="Arial" panose="020B0604020202020204" pitchFamily="34" charset="0"/>
              </a:rPr>
              <a:t>Expenses for OPD Treatment including dental expenses in case of Vital Plan. </a:t>
            </a:r>
          </a:p>
          <a:p>
            <a:pPr marL="173038" indent="-173038" eaLnBrk="1" hangingPunct="1">
              <a:lnSpc>
                <a:spcPct val="200000"/>
              </a:lnSpc>
              <a:buFont typeface="Arial" pitchFamily="34" charset="0"/>
              <a:buChar char="•"/>
              <a:defRPr/>
            </a:pPr>
            <a:r>
              <a:rPr lang="en-US" sz="1600" dirty="0">
                <a:latin typeface="Arial" panose="020B0604020202020204" pitchFamily="34" charset="0"/>
                <a:cs typeface="Arial" panose="020B0604020202020204" pitchFamily="34" charset="0"/>
              </a:rPr>
              <a:t>Expenses for prescribed medications in case of Superior Plan.</a:t>
            </a:r>
            <a:r>
              <a:rPr lang="en-US" sz="700" dirty="0">
                <a:latin typeface="Arial" panose="020B0604020202020204" pitchFamily="34" charset="0"/>
                <a:cs typeface="Arial" panose="020B0604020202020204" pitchFamily="34" charset="0"/>
              </a:rPr>
              <a:t> </a:t>
            </a:r>
            <a:endParaRPr lang="en-US" sz="700" dirty="0" smtClean="0">
              <a:latin typeface="Arial" panose="020B0604020202020204" pitchFamily="34" charset="0"/>
              <a:cs typeface="Arial" panose="020B0604020202020204" pitchFamily="34" charset="0"/>
            </a:endParaRPr>
          </a:p>
          <a:p>
            <a:pPr marL="173038" indent="-173038" eaLnBrk="1" hangingPunct="1">
              <a:lnSpc>
                <a:spcPct val="150000"/>
              </a:lnSpc>
              <a:buFont typeface="Arial" pitchFamily="34" charset="0"/>
              <a:buChar char="•"/>
              <a:defRPr/>
            </a:pPr>
            <a:endParaRPr lang="en-US" sz="700" dirty="0" smtClean="0">
              <a:latin typeface="Arial" panose="020B0604020202020204" pitchFamily="34" charset="0"/>
              <a:cs typeface="Arial" panose="020B0604020202020204" pitchFamily="34" charset="0"/>
            </a:endParaRPr>
          </a:p>
          <a:p>
            <a:pPr marL="173038" indent="-173038" eaLnBrk="1" hangingPunct="1">
              <a:buFont typeface="Arial" pitchFamily="34" charset="0"/>
              <a:buChar char="•"/>
              <a:defRPr/>
            </a:pPr>
            <a:r>
              <a:rPr lang="en-US" sz="1600" dirty="0" smtClean="0">
                <a:latin typeface="Arial" panose="020B0604020202020204" pitchFamily="34" charset="0"/>
                <a:cs typeface="Arial" panose="020B0604020202020204" pitchFamily="34" charset="0"/>
              </a:rPr>
              <a:t>Expenses </a:t>
            </a:r>
            <a:r>
              <a:rPr lang="en-US" sz="1600" dirty="0">
                <a:latin typeface="Arial" panose="020B0604020202020204" pitchFamily="34" charset="0"/>
                <a:cs typeface="Arial" panose="020B0604020202020204" pitchFamily="34" charset="0"/>
              </a:rPr>
              <a:t>for consultation, diagnostics, medications which are not duly supported with medical documents from the Medical Practitioner mentioning: </a:t>
            </a:r>
            <a:endParaRPr lang="en-US" sz="1600" dirty="0" smtClean="0">
              <a:latin typeface="Arial" panose="020B0604020202020204" pitchFamily="34" charset="0"/>
              <a:cs typeface="Arial" panose="020B0604020202020204" pitchFamily="34" charset="0"/>
            </a:endParaRPr>
          </a:p>
          <a:p>
            <a:pPr eaLnBrk="1" hangingPunct="1">
              <a:defRPr/>
            </a:pPr>
            <a:endParaRPr lang="en-US" sz="1600" dirty="0">
              <a:latin typeface="Arial" panose="020B0604020202020204" pitchFamily="34" charset="0"/>
              <a:cs typeface="Arial" panose="020B0604020202020204" pitchFamily="34" charset="0"/>
            </a:endParaRPr>
          </a:p>
          <a:p>
            <a:pPr marL="742950" lvl="1" indent="-285750" eaLnBrk="1" hangingPunct="1">
              <a:buFont typeface="Wingdings" panose="05000000000000000000" pitchFamily="2" charset="2"/>
              <a:buChar char="ü"/>
              <a:defRPr/>
            </a:pPr>
            <a:r>
              <a:rPr lang="en-US" sz="1600" dirty="0" smtClean="0">
                <a:latin typeface="Arial" panose="020B0604020202020204" pitchFamily="34" charset="0"/>
                <a:cs typeface="Arial" panose="020B0604020202020204" pitchFamily="34" charset="0"/>
              </a:rPr>
              <a:t>Diagnosis</a:t>
            </a:r>
            <a:r>
              <a:rPr lang="en-US" sz="1600" dirty="0">
                <a:latin typeface="Arial" panose="020B0604020202020204" pitchFamily="34" charset="0"/>
                <a:cs typeface="Arial" panose="020B0604020202020204" pitchFamily="34" charset="0"/>
              </a:rPr>
              <a:t>.</a:t>
            </a:r>
          </a:p>
          <a:p>
            <a:pPr marL="742950" lvl="1" indent="-285750" eaLnBrk="1" hangingPunct="1">
              <a:buFont typeface="Wingdings" panose="05000000000000000000" pitchFamily="2" charset="2"/>
              <a:buChar char="ü"/>
              <a:defRPr/>
            </a:pPr>
            <a:r>
              <a:rPr lang="en-US" sz="1600" dirty="0">
                <a:latin typeface="Arial" panose="020B0604020202020204" pitchFamily="34" charset="0"/>
                <a:cs typeface="Arial" panose="020B0604020202020204" pitchFamily="34" charset="0"/>
              </a:rPr>
              <a:t>Referral for diagnostic </a:t>
            </a:r>
            <a:r>
              <a:rPr lang="en-US" sz="1600" dirty="0" smtClean="0">
                <a:latin typeface="Arial" panose="020B0604020202020204" pitchFamily="34" charset="0"/>
                <a:cs typeface="Arial" panose="020B0604020202020204" pitchFamily="34" charset="0"/>
              </a:rPr>
              <a:t>test</a:t>
            </a:r>
            <a:r>
              <a:rPr lang="en-US" sz="1600" dirty="0">
                <a:latin typeface="Arial" panose="020B0604020202020204" pitchFamily="34" charset="0"/>
                <a:cs typeface="Arial" panose="020B0604020202020204" pitchFamily="34" charset="0"/>
              </a:rPr>
              <a:t>.</a:t>
            </a:r>
          </a:p>
          <a:p>
            <a:pPr marL="742950" lvl="1" indent="-285750" eaLnBrk="1" hangingPunct="1">
              <a:buFont typeface="Wingdings" panose="05000000000000000000" pitchFamily="2" charset="2"/>
              <a:buChar char="ü"/>
              <a:defRPr/>
            </a:pPr>
            <a:r>
              <a:rPr lang="en-US" sz="1600" dirty="0">
                <a:latin typeface="Arial" panose="020B0604020202020204" pitchFamily="34" charset="0"/>
                <a:cs typeface="Arial" panose="020B0604020202020204" pitchFamily="34" charset="0"/>
              </a:rPr>
              <a:t>Prescription for medications. </a:t>
            </a:r>
          </a:p>
          <a:p>
            <a:pPr marL="742950" lvl="1" indent="-285750" eaLnBrk="1" hangingPunct="1">
              <a:buFont typeface="Wingdings" panose="05000000000000000000" pitchFamily="2" charset="2"/>
              <a:buChar char="ü"/>
              <a:defRPr/>
            </a:pPr>
            <a:r>
              <a:rPr lang="en-US" sz="1600" dirty="0">
                <a:latin typeface="Arial" panose="020B0604020202020204" pitchFamily="34" charset="0"/>
                <a:cs typeface="Arial" panose="020B0604020202020204" pitchFamily="34" charset="0"/>
              </a:rPr>
              <a:t>All methods of treatment except </a:t>
            </a:r>
            <a:r>
              <a:rPr lang="en-US" sz="1600" dirty="0" smtClean="0">
                <a:latin typeface="Arial" panose="020B0604020202020204" pitchFamily="34" charset="0"/>
                <a:cs typeface="Arial" panose="020B0604020202020204" pitchFamily="34" charset="0"/>
              </a:rPr>
              <a:t>Allopathic.</a:t>
            </a:r>
            <a:endParaRPr lang="en-US" sz="1600" dirty="0">
              <a:latin typeface="Arial" panose="020B0604020202020204" pitchFamily="34" charset="0"/>
              <a:cs typeface="Arial" panose="020B0604020202020204" pitchFamily="34" charset="0"/>
            </a:endParaRPr>
          </a:p>
          <a:p>
            <a:pPr marL="173038" indent="-173038" algn="just" eaLnBrk="1" hangingPunct="1">
              <a:buFont typeface="Arial" pitchFamily="34" charset="0"/>
              <a:buChar char="•"/>
              <a:defRPr/>
            </a:pPr>
            <a:endParaRPr lang="en-US" sz="1400" dirty="0" smtClean="0">
              <a:solidFill>
                <a:srgbClr val="00206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182450" y="136117"/>
            <a:ext cx="10972800" cy="523852"/>
          </a:xfrm>
        </p:spPr>
        <p:txBody>
          <a:bodyPr/>
          <a:lstStyle/>
          <a:p>
            <a:pPr algn="l"/>
            <a:r>
              <a:rPr lang="en-US" sz="2800" dirty="0">
                <a:solidFill>
                  <a:srgbClr val="C00000"/>
                </a:solidFill>
                <a:latin typeface="Arial Heading"/>
                <a:cs typeface="Aharoni" pitchFamily="2" charset="-79"/>
              </a:rPr>
              <a:t>Exclusions</a:t>
            </a:r>
          </a:p>
        </p:txBody>
      </p:sp>
      <p:sp>
        <p:nvSpPr>
          <p:cNvPr id="9" name="TextBox 8"/>
          <p:cNvSpPr txBox="1"/>
          <p:nvPr/>
        </p:nvSpPr>
        <p:spPr>
          <a:xfrm>
            <a:off x="620490" y="1202877"/>
            <a:ext cx="8153400" cy="307777"/>
          </a:xfrm>
          <a:prstGeom prst="rect">
            <a:avLst/>
          </a:prstGeom>
          <a:noFill/>
        </p:spPr>
        <p:txBody>
          <a:bodyPr>
            <a:spAutoFit/>
          </a:bodyPr>
          <a:lstStyle/>
          <a:p>
            <a:pPr algn="just" eaLnBrk="1" hangingPunct="1">
              <a:defRPr/>
            </a:pPr>
            <a:endParaRPr lang="en-US" sz="1400" dirty="0">
              <a:latin typeface="Arial" panose="020B0604020202020204" pitchFamily="34" charset="0"/>
            </a:endParaRPr>
          </a:p>
        </p:txBody>
      </p:sp>
      <p:sp>
        <p:nvSpPr>
          <p:cNvPr id="8" name="TextBox 7"/>
          <p:cNvSpPr txBox="1"/>
          <p:nvPr/>
        </p:nvSpPr>
        <p:spPr>
          <a:xfrm>
            <a:off x="388670" y="640913"/>
            <a:ext cx="11571510" cy="632480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defRPr/>
            </a:pPr>
            <a:r>
              <a:rPr lang="en-US" sz="2000" u="sng" dirty="0">
                <a:latin typeface="Arial" panose="020B0604020202020204" pitchFamily="34" charset="0"/>
                <a:cs typeface="Arial" panose="020B0604020202020204" pitchFamily="34" charset="0"/>
              </a:rPr>
              <a:t>General Exclusions applicable for all </a:t>
            </a:r>
            <a:r>
              <a:rPr lang="en-US" sz="2000" u="sng" dirty="0" smtClean="0">
                <a:latin typeface="Arial" panose="020B0604020202020204" pitchFamily="34" charset="0"/>
                <a:cs typeface="Arial" panose="020B0604020202020204" pitchFamily="34" charset="0"/>
              </a:rPr>
              <a:t>Benefit </a:t>
            </a:r>
            <a:endParaRPr lang="en-US" sz="2000" u="sng" dirty="0">
              <a:latin typeface="Arial" panose="020B0604020202020204" pitchFamily="34" charset="0"/>
              <a:cs typeface="Arial" panose="020B0604020202020204" pitchFamily="34" charset="0"/>
            </a:endParaRPr>
          </a:p>
          <a:p>
            <a:pPr algn="just" eaLnBrk="1" hangingPunct="1">
              <a:defRPr/>
            </a:pPr>
            <a:endParaRPr lang="en-US" sz="100" dirty="0">
              <a:solidFill>
                <a:srgbClr val="002060"/>
              </a:solidFill>
              <a:latin typeface="Arial" panose="020B0604020202020204" pitchFamily="34" charset="0"/>
            </a:endParaRPr>
          </a:p>
          <a:p>
            <a:pPr marL="173038" indent="-173038" algn="just">
              <a:lnSpc>
                <a:spcPct val="150000"/>
              </a:lnSpc>
              <a:buFont typeface="Arial" pitchFamily="34" charset="0"/>
              <a:buChar char="•"/>
              <a:defRPr/>
            </a:pPr>
            <a:r>
              <a:rPr lang="en-US" sz="1600" dirty="0">
                <a:latin typeface="Arial" panose="020B0604020202020204" pitchFamily="34" charset="0"/>
                <a:cs typeface="Arial" panose="020B0604020202020204" pitchFamily="34" charset="0"/>
              </a:rPr>
              <a:t>Injuries or illness caused by war, invasion, act of foreign enemy, war like operations (whether war be declared or not).  </a:t>
            </a:r>
          </a:p>
          <a:p>
            <a:pPr marL="173038" indent="-173038" algn="just">
              <a:lnSpc>
                <a:spcPct val="150000"/>
              </a:lnSpc>
              <a:buFont typeface="Arial" pitchFamily="34" charset="0"/>
              <a:buChar char="•"/>
              <a:defRPr/>
            </a:pPr>
            <a:r>
              <a:rPr lang="en-US" sz="1600" dirty="0">
                <a:latin typeface="Arial" panose="020B0604020202020204" pitchFamily="34" charset="0"/>
                <a:cs typeface="Arial" panose="020B0604020202020204" pitchFamily="34" charset="0"/>
              </a:rPr>
              <a:t>Circumcision, unless necessary for treatment of an Illness not excluded otherwise or as may be necessitated due to an Accident.  </a:t>
            </a:r>
          </a:p>
          <a:p>
            <a:pPr marL="173038" indent="-173038" algn="just">
              <a:lnSpc>
                <a:spcPct val="150000"/>
              </a:lnSpc>
              <a:buFont typeface="Arial" pitchFamily="34" charset="0"/>
              <a:buChar char="•"/>
              <a:defRPr/>
            </a:pPr>
            <a:r>
              <a:rPr lang="en-US" sz="1600" dirty="0">
                <a:latin typeface="Arial" panose="020B0604020202020204" pitchFamily="34" charset="0"/>
                <a:cs typeface="Arial" panose="020B0604020202020204" pitchFamily="34" charset="0"/>
              </a:rPr>
              <a:t>Vaccination/inoculation except to the extent covered under </a:t>
            </a:r>
            <a:r>
              <a:rPr lang="en-US" sz="1600" dirty="0" smtClean="0">
                <a:latin typeface="Arial" panose="020B0604020202020204" pitchFamily="34" charset="0"/>
                <a:cs typeface="Arial" panose="020B0604020202020204" pitchFamily="34" charset="0"/>
              </a:rPr>
              <a:t>Benefit </a:t>
            </a:r>
            <a:r>
              <a:rPr lang="en-US" sz="1600" dirty="0">
                <a:latin typeface="Arial" panose="020B0604020202020204" pitchFamily="34" charset="0"/>
                <a:cs typeface="Arial" panose="020B0604020202020204" pitchFamily="34" charset="0"/>
              </a:rPr>
              <a:t>14 and 15. </a:t>
            </a:r>
          </a:p>
          <a:p>
            <a:pPr marL="173038" indent="-173038" algn="just">
              <a:lnSpc>
                <a:spcPct val="150000"/>
              </a:lnSpc>
              <a:buFont typeface="Arial" pitchFamily="34" charset="0"/>
              <a:buChar char="•"/>
              <a:defRPr/>
            </a:pPr>
            <a:r>
              <a:rPr lang="en-US" sz="1600" dirty="0">
                <a:latin typeface="Arial" panose="020B0604020202020204" pitchFamily="34" charset="0"/>
                <a:cs typeface="Arial" panose="020B0604020202020204" pitchFamily="34" charset="0"/>
              </a:rPr>
              <a:t>Cosmetic treatments except accidental cases. </a:t>
            </a:r>
          </a:p>
          <a:p>
            <a:pPr marL="173038" indent="-173038" algn="just">
              <a:lnSpc>
                <a:spcPct val="150000"/>
              </a:lnSpc>
              <a:buFont typeface="Arial" pitchFamily="34" charset="0"/>
              <a:buChar char="•"/>
              <a:defRPr/>
            </a:pPr>
            <a:r>
              <a:rPr lang="en-US" sz="1600" dirty="0">
                <a:latin typeface="Arial" panose="020B0604020202020204" pitchFamily="34" charset="0"/>
                <a:cs typeface="Arial" panose="020B0604020202020204" pitchFamily="34" charset="0"/>
              </a:rPr>
              <a:t>Cost of spectacles and contact lenses, hearing aids, durable medical equipment </a:t>
            </a:r>
          </a:p>
          <a:p>
            <a:pPr marL="173038" indent="-173038" algn="just">
              <a:lnSpc>
                <a:spcPct val="150000"/>
              </a:lnSpc>
              <a:buFont typeface="Arial" pitchFamily="34" charset="0"/>
              <a:buChar char="•"/>
              <a:defRPr/>
            </a:pPr>
            <a:r>
              <a:rPr lang="en-US" sz="1600" dirty="0">
                <a:latin typeface="Arial" panose="020B0604020202020204" pitchFamily="34" charset="0"/>
                <a:cs typeface="Arial" panose="020B0604020202020204" pitchFamily="34" charset="0"/>
              </a:rPr>
              <a:t>The treatment of obesity , weight control programs, services and supplies </a:t>
            </a:r>
          </a:p>
          <a:p>
            <a:pPr marL="173038" indent="-173038" algn="just">
              <a:lnSpc>
                <a:spcPct val="150000"/>
              </a:lnSpc>
              <a:buFont typeface="Arial" pitchFamily="34" charset="0"/>
              <a:buChar char="•"/>
              <a:defRPr/>
            </a:pPr>
            <a:r>
              <a:rPr lang="en-US" sz="1600" dirty="0">
                <a:latin typeface="Arial" panose="020B0604020202020204" pitchFamily="34" charset="0"/>
                <a:cs typeface="Arial" panose="020B0604020202020204" pitchFamily="34" charset="0"/>
              </a:rPr>
              <a:t>Illness or Injury arising out of alcohol use/misuse or abuse of alcohol, narcotic substance or drugs </a:t>
            </a:r>
          </a:p>
          <a:p>
            <a:pPr marL="173038" indent="-173038" algn="just">
              <a:lnSpc>
                <a:spcPct val="150000"/>
              </a:lnSpc>
              <a:buFont typeface="Arial" pitchFamily="34" charset="0"/>
              <a:buChar char="•"/>
              <a:defRPr/>
            </a:pPr>
            <a:r>
              <a:rPr lang="en-US" sz="1600" dirty="0">
                <a:latin typeface="Arial" panose="020B0604020202020204" pitchFamily="34" charset="0"/>
                <a:cs typeface="Arial" panose="020B0604020202020204" pitchFamily="34" charset="0"/>
              </a:rPr>
              <a:t>Convalescence, general debility, ''Run-down'' condition or rest cure, venereal disease or intentional self-injury  </a:t>
            </a:r>
          </a:p>
          <a:p>
            <a:pPr marL="173038" indent="-173038" algn="just">
              <a:lnSpc>
                <a:spcPct val="150000"/>
              </a:lnSpc>
              <a:buFont typeface="Arial" pitchFamily="34" charset="0"/>
              <a:buChar char="•"/>
              <a:defRPr/>
            </a:pPr>
            <a:r>
              <a:rPr lang="en-US" sz="1600" dirty="0">
                <a:latin typeface="Arial" panose="020B0604020202020204" pitchFamily="34" charset="0"/>
                <a:cs typeface="Arial" panose="020B0604020202020204" pitchFamily="34" charset="0"/>
              </a:rPr>
              <a:t>External Congenital Anomaly and related Illness/ defect.  </a:t>
            </a:r>
          </a:p>
          <a:p>
            <a:pPr marL="173038" indent="-173038" algn="just">
              <a:lnSpc>
                <a:spcPct val="150000"/>
              </a:lnSpc>
              <a:buFont typeface="Arial" pitchFamily="34" charset="0"/>
              <a:buChar char="•"/>
              <a:defRPr/>
            </a:pPr>
            <a:r>
              <a:rPr lang="en-US" sz="1600" dirty="0">
                <a:latin typeface="Arial" panose="020B0604020202020204" pitchFamily="34" charset="0"/>
                <a:cs typeface="Arial" panose="020B0604020202020204" pitchFamily="34" charset="0"/>
              </a:rPr>
              <a:t>Vitamins, tonics, nutritional supplements unless forming part of the treatment  </a:t>
            </a:r>
          </a:p>
          <a:p>
            <a:pPr marL="173038" indent="-173038" algn="just">
              <a:lnSpc>
                <a:spcPct val="150000"/>
              </a:lnSpc>
              <a:buFont typeface="Arial" pitchFamily="34" charset="0"/>
              <a:buChar char="•"/>
              <a:defRPr/>
            </a:pPr>
            <a:r>
              <a:rPr lang="en-US" sz="1600" dirty="0">
                <a:latin typeface="Arial" panose="020B0604020202020204" pitchFamily="34" charset="0"/>
                <a:cs typeface="Arial" panose="020B0604020202020204" pitchFamily="34" charset="0"/>
              </a:rPr>
              <a:t>Injury or Illness directly or indirectly caused by nuclear weapons/materials.  </a:t>
            </a:r>
          </a:p>
          <a:p>
            <a:pPr marL="173038" indent="-173038" algn="just">
              <a:lnSpc>
                <a:spcPct val="150000"/>
              </a:lnSpc>
              <a:buFont typeface="Arial" pitchFamily="34" charset="0"/>
              <a:buChar char="•"/>
              <a:defRPr/>
            </a:pPr>
            <a:r>
              <a:rPr lang="en-US" sz="1600" dirty="0">
                <a:latin typeface="Arial" panose="020B0604020202020204" pitchFamily="34" charset="0"/>
                <a:cs typeface="Arial" panose="020B0604020202020204" pitchFamily="34" charset="0"/>
              </a:rPr>
              <a:t>Genetic disorders and stem cell implantation/Surgery/storage</a:t>
            </a:r>
          </a:p>
          <a:p>
            <a:pPr marL="173038" indent="-173038" algn="just">
              <a:lnSpc>
                <a:spcPct val="150000"/>
              </a:lnSpc>
              <a:buFont typeface="Arial" pitchFamily="34" charset="0"/>
              <a:buChar char="•"/>
              <a:defRPr/>
            </a:pPr>
            <a:r>
              <a:rPr lang="en-US" sz="1600" dirty="0">
                <a:latin typeface="Arial" panose="020B0604020202020204" pitchFamily="34" charset="0"/>
                <a:cs typeface="Arial" panose="020B0604020202020204" pitchFamily="34" charset="0"/>
              </a:rPr>
              <a:t>Participation in any hazardous activity   </a:t>
            </a:r>
          </a:p>
          <a:p>
            <a:pPr marL="173038" indent="-173038" algn="just">
              <a:lnSpc>
                <a:spcPct val="150000"/>
              </a:lnSpc>
              <a:buFont typeface="Arial" pitchFamily="34" charset="0"/>
              <a:buChar char="•"/>
              <a:defRPr/>
            </a:pPr>
            <a:r>
              <a:rPr lang="en-US" sz="1600" dirty="0">
                <a:latin typeface="Arial" panose="020B0604020202020204" pitchFamily="34" charset="0"/>
                <a:cs typeface="Arial" panose="020B0604020202020204" pitchFamily="34" charset="0"/>
              </a:rPr>
              <a:t>Mental illness or psychiatric illness  </a:t>
            </a:r>
          </a:p>
          <a:p>
            <a:pPr marL="173038" indent="-173038" algn="just">
              <a:lnSpc>
                <a:spcPct val="150000"/>
              </a:lnSpc>
              <a:buFont typeface="Arial" pitchFamily="34" charset="0"/>
              <a:buChar char="•"/>
              <a:defRPr/>
            </a:pPr>
            <a:r>
              <a:rPr lang="en-US" sz="1600" dirty="0">
                <a:latin typeface="Arial" panose="020B0604020202020204" pitchFamily="34" charset="0"/>
                <a:cs typeface="Arial" panose="020B0604020202020204" pitchFamily="34" charset="0"/>
              </a:rPr>
              <a:t>Personal comfort and convenience items or services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060169612"/>
              </p:ext>
            </p:extLst>
          </p:nvPr>
        </p:nvGraphicFramePr>
        <p:xfrm>
          <a:off x="2406561" y="888642"/>
          <a:ext cx="6466983" cy="2034860"/>
        </p:xfrm>
        <a:graphic>
          <a:graphicData uri="http://schemas.openxmlformats.org/drawingml/2006/table">
            <a:tbl>
              <a:tblPr>
                <a:tableStyleId>{638B1855-1B75-4FBE-930C-398BA8C253C6}</a:tableStyleId>
              </a:tblPr>
              <a:tblGrid>
                <a:gridCol w="4443793"/>
                <a:gridCol w="2023190"/>
              </a:tblGrid>
              <a:tr h="406972">
                <a:tc>
                  <a:txBody>
                    <a:bodyPr/>
                    <a:lstStyle/>
                    <a:p>
                      <a:pPr algn="ctr" fontAlgn="b"/>
                      <a:r>
                        <a:rPr lang="en-US" sz="1600" b="1" u="none" strike="noStrike" dirty="0">
                          <a:latin typeface="Arial" panose="020B0604020202020204" pitchFamily="34" charset="0"/>
                          <a:cs typeface="Arial" panose="020B0604020202020204" pitchFamily="34" charset="0"/>
                        </a:rPr>
                        <a:t>Minimum Policy Term </a:t>
                      </a:r>
                      <a:endParaRPr lang="en-US" sz="16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a:latin typeface="Arial" panose="020B0604020202020204" pitchFamily="34" charset="0"/>
                          <a:cs typeface="Arial" panose="020B0604020202020204" pitchFamily="34" charset="0"/>
                        </a:rPr>
                        <a:t>1 Year</a:t>
                      </a:r>
                      <a:endParaRPr lang="en-US" sz="1600" b="1" i="0" u="none" strike="noStrike">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972">
                <a:tc>
                  <a:txBody>
                    <a:bodyPr/>
                    <a:lstStyle/>
                    <a:p>
                      <a:pPr algn="ctr" fontAlgn="b"/>
                      <a:r>
                        <a:rPr lang="en-US" sz="1600" b="1" u="none" strike="noStrike" dirty="0">
                          <a:latin typeface="Arial" panose="020B0604020202020204" pitchFamily="34" charset="0"/>
                          <a:cs typeface="Arial" panose="020B0604020202020204" pitchFamily="34" charset="0"/>
                        </a:rPr>
                        <a:t>Maximum Policy Term </a:t>
                      </a:r>
                      <a:endParaRPr lang="en-US" sz="16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a:latin typeface="Arial" panose="020B0604020202020204" pitchFamily="34" charset="0"/>
                          <a:cs typeface="Arial" panose="020B0604020202020204" pitchFamily="34" charset="0"/>
                        </a:rPr>
                        <a:t>3 Year</a:t>
                      </a:r>
                      <a:endParaRPr lang="en-US" sz="1600" b="1" i="0" u="none" strike="noStrike">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972">
                <a:tc>
                  <a:txBody>
                    <a:bodyPr/>
                    <a:lstStyle/>
                    <a:p>
                      <a:pPr algn="ctr" fontAlgn="b"/>
                      <a:r>
                        <a:rPr lang="en-US" sz="1600" b="1" u="none" strike="noStrike">
                          <a:latin typeface="Arial" panose="020B0604020202020204" pitchFamily="34" charset="0"/>
                          <a:cs typeface="Arial" panose="020B0604020202020204" pitchFamily="34" charset="0"/>
                        </a:rPr>
                        <a:t>Minimum Age at Entry </a:t>
                      </a:r>
                      <a:endParaRPr lang="en-US" sz="1600" b="1" i="0" u="none" strike="noStrike">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a:latin typeface="Arial" panose="020B0604020202020204" pitchFamily="34" charset="0"/>
                          <a:cs typeface="Arial" panose="020B0604020202020204" pitchFamily="34" charset="0"/>
                        </a:rPr>
                        <a:t>Day 1</a:t>
                      </a:r>
                      <a:endParaRPr lang="en-US" sz="1600" b="1" i="0" u="none" strike="noStrike">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972">
                <a:tc>
                  <a:txBody>
                    <a:bodyPr/>
                    <a:lstStyle/>
                    <a:p>
                      <a:pPr algn="ctr" fontAlgn="b"/>
                      <a:r>
                        <a:rPr lang="en-US" sz="1600" b="1" u="none" strike="noStrike">
                          <a:latin typeface="Arial" panose="020B0604020202020204" pitchFamily="34" charset="0"/>
                          <a:cs typeface="Arial" panose="020B0604020202020204" pitchFamily="34" charset="0"/>
                        </a:rPr>
                        <a:t>Maximum Entry Age </a:t>
                      </a:r>
                      <a:endParaRPr lang="en-US" sz="1600" b="1" i="0" u="none" strike="noStrike">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latin typeface="Arial" panose="020B0604020202020204" pitchFamily="34" charset="0"/>
                          <a:cs typeface="Arial" panose="020B0604020202020204" pitchFamily="34" charset="0"/>
                        </a:rPr>
                        <a:t>Life Long </a:t>
                      </a:r>
                      <a:endParaRPr lang="en-US" sz="16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972">
                <a:tc>
                  <a:txBody>
                    <a:bodyPr/>
                    <a:lstStyle/>
                    <a:p>
                      <a:pPr algn="ctr" fontAlgn="b"/>
                      <a:r>
                        <a:rPr lang="en-US" sz="1600" b="1" u="none" strike="noStrike">
                          <a:latin typeface="Arial" panose="020B0604020202020204" pitchFamily="34" charset="0"/>
                          <a:cs typeface="Arial" panose="020B0604020202020204" pitchFamily="34" charset="0"/>
                        </a:rPr>
                        <a:t>Renewal </a:t>
                      </a:r>
                      <a:endParaRPr lang="en-US" sz="1600" b="1" i="0" u="none" strike="noStrike">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latin typeface="Arial" panose="020B0604020202020204" pitchFamily="34" charset="0"/>
                          <a:cs typeface="Arial" panose="020B0604020202020204" pitchFamily="34" charset="0"/>
                        </a:rPr>
                        <a:t>Long Term </a:t>
                      </a:r>
                      <a:endParaRPr lang="en-US" sz="16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4"/>
          <p:cNvSpPr>
            <a:spLocks noChangeArrowheads="1"/>
          </p:cNvSpPr>
          <p:nvPr/>
        </p:nvSpPr>
        <p:spPr bwMode="auto">
          <a:xfrm>
            <a:off x="685800" y="3069786"/>
            <a:ext cx="10896600" cy="1077218"/>
          </a:xfrm>
          <a:prstGeom prst="rect">
            <a:avLst/>
          </a:prstGeom>
          <a:noFill/>
          <a:ln w="9525">
            <a:noFill/>
            <a:miter lim="800000"/>
            <a:headEnd/>
            <a:tailEnd/>
          </a:ln>
        </p:spPr>
        <p:txBody>
          <a:bodyPr wrap="square">
            <a:spAutoFit/>
          </a:bodyPr>
          <a:lstStyle/>
          <a:p>
            <a:pPr algn="just" eaLnBrk="1" hangingPunct="1"/>
            <a:r>
              <a:rPr lang="en-US" b="1" i="1" u="sng" dirty="0"/>
              <a:t>Copayment Applicability</a:t>
            </a:r>
            <a:r>
              <a:rPr lang="en-US" u="sng" dirty="0"/>
              <a:t>: </a:t>
            </a:r>
          </a:p>
          <a:p>
            <a:pPr algn="just" eaLnBrk="1" hangingPunct="1"/>
            <a:endParaRPr lang="en-US" sz="1400" dirty="0"/>
          </a:p>
          <a:p>
            <a:pPr algn="just" eaLnBrk="1" hangingPunct="1"/>
            <a:r>
              <a:rPr lang="en-US" sz="1600" b="1" dirty="0"/>
              <a:t>In case an insured enters the policy at the age given in the table, the respective copayments will be applicable on each and every admissible claim</a:t>
            </a:r>
          </a:p>
        </p:txBody>
      </p:sp>
      <p:graphicFrame>
        <p:nvGraphicFramePr>
          <p:cNvPr id="13" name="Table 12"/>
          <p:cNvGraphicFramePr>
            <a:graphicFrameLocks noGrp="1"/>
          </p:cNvGraphicFramePr>
          <p:nvPr>
            <p:extLst>
              <p:ext uri="{D42A27DB-BD31-4B8C-83A1-F6EECF244321}">
                <p14:modId xmlns:p14="http://schemas.microsoft.com/office/powerpoint/2010/main" val="2202446872"/>
              </p:ext>
            </p:extLst>
          </p:nvPr>
        </p:nvGraphicFramePr>
        <p:xfrm>
          <a:off x="2402267" y="4237161"/>
          <a:ext cx="6484155" cy="2009100"/>
        </p:xfrm>
        <a:graphic>
          <a:graphicData uri="http://schemas.openxmlformats.org/drawingml/2006/table">
            <a:tbl>
              <a:tblPr>
                <a:tableStyleId>{327F97BB-C833-4FB7-BDE5-3F7075034690}</a:tableStyleId>
              </a:tblPr>
              <a:tblGrid>
                <a:gridCol w="4449294"/>
                <a:gridCol w="2034861"/>
              </a:tblGrid>
              <a:tr h="401820">
                <a:tc>
                  <a:txBody>
                    <a:bodyPr/>
                    <a:lstStyle/>
                    <a:p>
                      <a:pPr algn="ctr" fontAlgn="b"/>
                      <a:r>
                        <a:rPr lang="en-US" sz="1600" b="1" u="none" strike="noStrike" dirty="0">
                          <a:latin typeface="Arial" panose="020B0604020202020204" pitchFamily="34" charset="0"/>
                          <a:cs typeface="Arial" panose="020B0604020202020204" pitchFamily="34" charset="0"/>
                        </a:rPr>
                        <a:t>Age at Entry </a:t>
                      </a:r>
                      <a:endParaRPr lang="en-US" sz="16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latin typeface="Arial" panose="020B0604020202020204" pitchFamily="34" charset="0"/>
                          <a:cs typeface="Arial" panose="020B0604020202020204" pitchFamily="34" charset="0"/>
                        </a:rPr>
                        <a:t>Co-payment</a:t>
                      </a:r>
                      <a:endParaRPr lang="en-US" sz="16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820">
                <a:tc>
                  <a:txBody>
                    <a:bodyPr/>
                    <a:lstStyle/>
                    <a:p>
                      <a:pPr algn="ctr" fontAlgn="b"/>
                      <a:r>
                        <a:rPr lang="en-US" sz="1600" b="1" u="none" strike="noStrike">
                          <a:latin typeface="Arial" panose="020B0604020202020204" pitchFamily="34" charset="0"/>
                          <a:cs typeface="Arial" panose="020B0604020202020204" pitchFamily="34" charset="0"/>
                        </a:rPr>
                        <a:t>60  yrs to 64 yrs</a:t>
                      </a:r>
                      <a:endParaRPr lang="en-US" sz="1600" b="1" i="0" u="none" strike="noStrike">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a:latin typeface="Arial" panose="020B0604020202020204" pitchFamily="34" charset="0"/>
                          <a:cs typeface="Arial" panose="020B0604020202020204" pitchFamily="34" charset="0"/>
                        </a:rPr>
                        <a:t>20%</a:t>
                      </a:r>
                      <a:endParaRPr lang="en-US" sz="1600" b="1" i="0" u="none" strike="noStrike">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820">
                <a:tc>
                  <a:txBody>
                    <a:bodyPr/>
                    <a:lstStyle/>
                    <a:p>
                      <a:pPr algn="ctr" fontAlgn="b"/>
                      <a:r>
                        <a:rPr lang="en-US" sz="1600" b="1" u="none" strike="noStrike" dirty="0">
                          <a:latin typeface="Arial" panose="020B0604020202020204" pitchFamily="34" charset="0"/>
                          <a:cs typeface="Arial" panose="020B0604020202020204" pitchFamily="34" charset="0"/>
                        </a:rPr>
                        <a:t>65 yrs to 69 yrs </a:t>
                      </a:r>
                      <a:endParaRPr lang="en-US" sz="16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a:latin typeface="Arial" panose="020B0604020202020204" pitchFamily="34" charset="0"/>
                          <a:cs typeface="Arial" panose="020B0604020202020204" pitchFamily="34" charset="0"/>
                        </a:rPr>
                        <a:t>25%</a:t>
                      </a:r>
                      <a:endParaRPr lang="en-US" sz="1600" b="1" i="0" u="none" strike="noStrike">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820">
                <a:tc>
                  <a:txBody>
                    <a:bodyPr/>
                    <a:lstStyle/>
                    <a:p>
                      <a:pPr algn="ctr" fontAlgn="b"/>
                      <a:r>
                        <a:rPr lang="en-US" sz="1600" b="1" u="none" strike="noStrike">
                          <a:latin typeface="Arial" panose="020B0604020202020204" pitchFamily="34" charset="0"/>
                          <a:cs typeface="Arial" panose="020B0604020202020204" pitchFamily="34" charset="0"/>
                        </a:rPr>
                        <a:t>70 yrs to 74 yrs</a:t>
                      </a:r>
                      <a:endParaRPr lang="en-US" sz="1600" b="1" i="0" u="none" strike="noStrike">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latin typeface="Arial" panose="020B0604020202020204" pitchFamily="34" charset="0"/>
                          <a:cs typeface="Arial" panose="020B0604020202020204" pitchFamily="34" charset="0"/>
                        </a:rPr>
                        <a:t>30%</a:t>
                      </a:r>
                      <a:endParaRPr lang="en-US" sz="16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820">
                <a:tc>
                  <a:txBody>
                    <a:bodyPr/>
                    <a:lstStyle/>
                    <a:p>
                      <a:pPr algn="ctr" fontAlgn="b"/>
                      <a:r>
                        <a:rPr lang="en-US" sz="1600" b="1" u="none" strike="noStrike">
                          <a:latin typeface="Arial" panose="020B0604020202020204" pitchFamily="34" charset="0"/>
                          <a:cs typeface="Arial" panose="020B0604020202020204" pitchFamily="34" charset="0"/>
                        </a:rPr>
                        <a:t>75 yrs and above </a:t>
                      </a:r>
                      <a:endParaRPr lang="en-US" sz="1600" b="1" i="0" u="none" strike="noStrike">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latin typeface="Arial" panose="020B0604020202020204" pitchFamily="34" charset="0"/>
                          <a:cs typeface="Arial" panose="020B0604020202020204" pitchFamily="34" charset="0"/>
                        </a:rPr>
                        <a:t>40%</a:t>
                      </a:r>
                      <a:endParaRPr lang="en-US" sz="1600" b="1" i="0" u="none" strike="noStrike" dirty="0">
                        <a:solidFill>
                          <a:srgbClr val="00206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Title 21"/>
          <p:cNvSpPr>
            <a:spLocks noGrp="1"/>
          </p:cNvSpPr>
          <p:nvPr>
            <p:ph type="title"/>
          </p:nvPr>
        </p:nvSpPr>
        <p:spPr>
          <a:xfrm>
            <a:off x="197476" y="143818"/>
            <a:ext cx="10972800" cy="652641"/>
          </a:xfrm>
        </p:spPr>
        <p:txBody>
          <a:bodyPr/>
          <a:lstStyle/>
          <a:p>
            <a:r>
              <a:rPr lang="en-US" sz="2800" dirty="0">
                <a:solidFill>
                  <a:srgbClr val="C00000"/>
                </a:solidFill>
                <a:latin typeface="Arial Heading"/>
                <a:cs typeface="Aharoni" pitchFamily="2" charset="-79"/>
              </a:rPr>
              <a:t>Policy Options</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36058" y="1397003"/>
            <a:ext cx="3805517" cy="700738"/>
          </a:xfrm>
          <a:prstGeom prst="rect">
            <a:avLst/>
          </a:prstGeom>
          <a:solidFill>
            <a:srgbClr val="99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b="1" dirty="0"/>
              <a:t>Individual </a:t>
            </a:r>
          </a:p>
        </p:txBody>
      </p:sp>
      <p:sp>
        <p:nvSpPr>
          <p:cNvPr id="16" name="Rectangle 15"/>
          <p:cNvSpPr/>
          <p:nvPr/>
        </p:nvSpPr>
        <p:spPr>
          <a:xfrm>
            <a:off x="6010835" y="1397003"/>
            <a:ext cx="3805517" cy="700738"/>
          </a:xfrm>
          <a:prstGeom prst="rect">
            <a:avLst/>
          </a:prstGeom>
          <a:solidFill>
            <a:srgbClr val="99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b="1" dirty="0"/>
              <a:t>Family Floater</a:t>
            </a:r>
          </a:p>
        </p:txBody>
      </p:sp>
      <p:sp>
        <p:nvSpPr>
          <p:cNvPr id="17" name="Rectangle 16"/>
          <p:cNvSpPr/>
          <p:nvPr/>
        </p:nvSpPr>
        <p:spPr>
          <a:xfrm>
            <a:off x="3870511" y="696265"/>
            <a:ext cx="3805517" cy="700738"/>
          </a:xfrm>
          <a:prstGeom prst="rect">
            <a:avLst/>
          </a:prstGeom>
          <a:solidFill>
            <a:srgbClr val="99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b="1" dirty="0"/>
              <a:t>Family Definition </a:t>
            </a:r>
          </a:p>
        </p:txBody>
      </p:sp>
      <p:sp>
        <p:nvSpPr>
          <p:cNvPr id="18" name="Rectangle 17"/>
          <p:cNvSpPr/>
          <p:nvPr/>
        </p:nvSpPr>
        <p:spPr>
          <a:xfrm>
            <a:off x="941294" y="2445783"/>
            <a:ext cx="10139082"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b="1" dirty="0">
                <a:solidFill>
                  <a:srgbClr val="002060"/>
                </a:solidFill>
              </a:rPr>
              <a:t>Vital Plan </a:t>
            </a:r>
          </a:p>
          <a:p>
            <a:pPr algn="ctr" eaLnBrk="1" hangingPunct="1">
              <a:defRPr/>
            </a:pPr>
            <a:r>
              <a:rPr lang="en-US" b="1" dirty="0">
                <a:solidFill>
                  <a:srgbClr val="002060"/>
                </a:solidFill>
              </a:rPr>
              <a:t> Self, spouse, dependent children and dependant parents </a:t>
            </a:r>
          </a:p>
          <a:p>
            <a:pPr algn="ctr" eaLnBrk="1" hangingPunct="1">
              <a:defRPr/>
            </a:pPr>
            <a:r>
              <a:rPr lang="en-US" dirty="0">
                <a:solidFill>
                  <a:srgbClr val="002060"/>
                </a:solidFill>
              </a:rPr>
              <a:t>Children will be covered as dependants up to 25 yrs of age. </a:t>
            </a:r>
          </a:p>
        </p:txBody>
      </p:sp>
      <p:sp>
        <p:nvSpPr>
          <p:cNvPr id="19" name="Rectangle 18"/>
          <p:cNvSpPr/>
          <p:nvPr/>
        </p:nvSpPr>
        <p:spPr>
          <a:xfrm>
            <a:off x="941294" y="3360183"/>
            <a:ext cx="10139082"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b="1" dirty="0">
                <a:solidFill>
                  <a:srgbClr val="002060"/>
                </a:solidFill>
              </a:rPr>
              <a:t>Superior and Premiere Plan </a:t>
            </a:r>
          </a:p>
          <a:p>
            <a:pPr algn="ctr" eaLnBrk="1" hangingPunct="1">
              <a:defRPr/>
            </a:pPr>
            <a:r>
              <a:rPr lang="en-US" b="1" dirty="0">
                <a:solidFill>
                  <a:srgbClr val="002060"/>
                </a:solidFill>
              </a:rPr>
              <a:t>Self, spouse, dependant or non-dependant children, dependant or non-dependant parents, Dependent Siblings, daughter in law, son in law, parents in law, grandparents and grandchildren. </a:t>
            </a:r>
            <a:endParaRPr lang="en-US" b="1" dirty="0" smtClean="0">
              <a:solidFill>
                <a:srgbClr val="002060"/>
              </a:solidFill>
            </a:endParaRPr>
          </a:p>
          <a:p>
            <a:pPr algn="ctr" eaLnBrk="1" hangingPunct="1">
              <a:defRPr/>
            </a:pPr>
            <a:endParaRPr lang="en-US" dirty="0">
              <a:solidFill>
                <a:srgbClr val="002060"/>
              </a:solidFill>
            </a:endParaRPr>
          </a:p>
        </p:txBody>
      </p:sp>
      <p:sp>
        <p:nvSpPr>
          <p:cNvPr id="20" name="Rectangle 19"/>
          <p:cNvSpPr/>
          <p:nvPr/>
        </p:nvSpPr>
        <p:spPr>
          <a:xfrm>
            <a:off x="941294" y="4463496"/>
            <a:ext cx="1013908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b="1" dirty="0">
                <a:solidFill>
                  <a:srgbClr val="002060"/>
                </a:solidFill>
              </a:rPr>
              <a:t>Selection Guideline</a:t>
            </a:r>
          </a:p>
          <a:p>
            <a:pPr algn="ctr" eaLnBrk="1" hangingPunct="1">
              <a:defRPr/>
            </a:pPr>
            <a:endParaRPr lang="en-US" b="1" dirty="0">
              <a:solidFill>
                <a:srgbClr val="002060"/>
              </a:solidFill>
            </a:endParaRPr>
          </a:p>
          <a:p>
            <a:pPr algn="ctr" eaLnBrk="1" hangingPunct="1">
              <a:buFont typeface="Arial" pitchFamily="34" charset="0"/>
              <a:buChar char="•"/>
              <a:defRPr/>
            </a:pPr>
            <a:r>
              <a:rPr lang="en-US" dirty="0">
                <a:solidFill>
                  <a:srgbClr val="002060"/>
                </a:solidFill>
              </a:rPr>
              <a:t>Proposer to have the highest Sum Insured.</a:t>
            </a:r>
          </a:p>
          <a:p>
            <a:pPr algn="ctr" eaLnBrk="1" hangingPunct="1">
              <a:defRPr/>
            </a:pPr>
            <a:r>
              <a:rPr lang="en-US" dirty="0">
                <a:solidFill>
                  <a:srgbClr val="002060"/>
                </a:solidFill>
              </a:rPr>
              <a:t>• Family should be covered without any selection.</a:t>
            </a:r>
          </a:p>
          <a:p>
            <a:pPr algn="ctr" eaLnBrk="1" hangingPunct="1">
              <a:defRPr/>
            </a:pPr>
            <a:r>
              <a:rPr lang="en-US" dirty="0">
                <a:solidFill>
                  <a:srgbClr val="002060"/>
                </a:solidFill>
              </a:rPr>
              <a:t>• In case married, spouse to be covered mandatorily.</a:t>
            </a:r>
          </a:p>
          <a:p>
            <a:pPr algn="ctr" eaLnBrk="1" hangingPunct="1">
              <a:defRPr/>
            </a:pPr>
            <a:r>
              <a:rPr lang="en-US" dirty="0">
                <a:solidFill>
                  <a:srgbClr val="002060"/>
                </a:solidFill>
              </a:rPr>
              <a:t>• In case having children they need to be mandatorily covered.</a:t>
            </a:r>
          </a:p>
        </p:txBody>
      </p:sp>
      <p:sp>
        <p:nvSpPr>
          <p:cNvPr id="21" name="Title 21"/>
          <p:cNvSpPr>
            <a:spLocks noGrp="1"/>
          </p:cNvSpPr>
          <p:nvPr>
            <p:ph type="title"/>
          </p:nvPr>
        </p:nvSpPr>
        <p:spPr>
          <a:xfrm>
            <a:off x="197476" y="143818"/>
            <a:ext cx="10972800" cy="652641"/>
          </a:xfrm>
        </p:spPr>
        <p:txBody>
          <a:bodyPr/>
          <a:lstStyle/>
          <a:p>
            <a:r>
              <a:rPr lang="en-US" sz="2800" dirty="0">
                <a:solidFill>
                  <a:srgbClr val="C00000"/>
                </a:solidFill>
                <a:latin typeface="Arial Heading"/>
                <a:cs typeface="Aharoni" pitchFamily="2" charset="-79"/>
              </a:rPr>
              <a:t>Policy Options</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20490" y="1202877"/>
            <a:ext cx="8153400" cy="307777"/>
          </a:xfrm>
          <a:prstGeom prst="rect">
            <a:avLst/>
          </a:prstGeom>
          <a:noFill/>
        </p:spPr>
        <p:txBody>
          <a:bodyPr>
            <a:spAutoFit/>
          </a:bodyPr>
          <a:lstStyle/>
          <a:p>
            <a:pPr algn="just" eaLnBrk="1" hangingPunct="1">
              <a:defRPr/>
            </a:pPr>
            <a:endParaRPr lang="en-US" sz="1400" dirty="0">
              <a:latin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1327216014"/>
              </p:ext>
            </p:extLst>
          </p:nvPr>
        </p:nvGraphicFramePr>
        <p:xfrm>
          <a:off x="533400" y="2655871"/>
          <a:ext cx="10636875" cy="3265969"/>
        </p:xfrm>
        <a:graphic>
          <a:graphicData uri="http://schemas.openxmlformats.org/drawingml/2006/table">
            <a:tbl>
              <a:tblPr>
                <a:tableStyleId>{E269D01E-BC32-4049-B463-5C60D7B0CCD2}</a:tableStyleId>
              </a:tblPr>
              <a:tblGrid>
                <a:gridCol w="1003482"/>
                <a:gridCol w="136821"/>
                <a:gridCol w="967006"/>
                <a:gridCol w="173296"/>
                <a:gridCol w="1140301"/>
                <a:gridCol w="1140301"/>
                <a:gridCol w="1140301"/>
                <a:gridCol w="1140301"/>
                <a:gridCol w="182541"/>
                <a:gridCol w="957761"/>
                <a:gridCol w="1140301"/>
                <a:gridCol w="1514463"/>
              </a:tblGrid>
              <a:tr h="292912">
                <a:tc rowSpan="2" gridSpan="2">
                  <a:txBody>
                    <a:bodyPr/>
                    <a:lstStyle/>
                    <a:p>
                      <a:pPr algn="ctr" fontAlgn="b"/>
                      <a:r>
                        <a:rPr lang="en-US" sz="1600" u="none" strike="noStrike" dirty="0"/>
                        <a:t>Sum Insured </a:t>
                      </a:r>
                      <a:endParaRPr lang="en-US" sz="16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hMerge="1">
                  <a:txBody>
                    <a:bodyPr/>
                    <a:lstStyle/>
                    <a:p>
                      <a:endParaRPr lang="en-US"/>
                    </a:p>
                  </a:txBody>
                  <a:tcPr/>
                </a:tc>
                <a:tc gridSpan="4">
                  <a:txBody>
                    <a:bodyPr/>
                    <a:lstStyle/>
                    <a:p>
                      <a:pPr algn="ctr" fontAlgn="b"/>
                      <a:r>
                        <a:rPr lang="en-US" sz="1600" u="none" strike="noStrike" dirty="0"/>
                        <a:t>Vital Plan </a:t>
                      </a:r>
                      <a:endParaRPr lang="en-US" sz="16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600" u="none" strike="noStrike" dirty="0"/>
                        <a:t>Superior Plan </a:t>
                      </a:r>
                      <a:endParaRPr lang="en-US" sz="16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600" u="none" strike="noStrike"/>
                        <a:t>Premiere Plan </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r>
              <a:tr h="307558">
                <a:tc gridSpan="2" vMerge="1">
                  <a:txBody>
                    <a:bodyPr/>
                    <a:lstStyle/>
                    <a:p>
                      <a:endParaRPr lang="en-US"/>
                    </a:p>
                  </a:txBody>
                  <a:tcPr/>
                </a:tc>
                <a:tc hMerge="1" vMerge="1">
                  <a:txBody>
                    <a:bodyPr/>
                    <a:lstStyle/>
                    <a:p>
                      <a:endParaRPr lang="en-US"/>
                    </a:p>
                  </a:txBody>
                  <a:tcPr/>
                </a:tc>
                <a:tc gridSpan="2">
                  <a:txBody>
                    <a:bodyPr/>
                    <a:lstStyle/>
                    <a:p>
                      <a:pPr algn="ctr" fontAlgn="b"/>
                      <a:r>
                        <a:rPr lang="en-US" sz="1600" u="none" strike="noStrike"/>
                        <a:t>3,00,000</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a:txBody>
                    <a:bodyPr/>
                    <a:lstStyle/>
                    <a:p>
                      <a:pPr algn="ctr" fontAlgn="b"/>
                      <a:r>
                        <a:rPr lang="en-US" sz="1600" u="none" strike="noStrike"/>
                        <a:t>5,00,000</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b"/>
                      <a:r>
                        <a:rPr lang="en-US" sz="1600" u="none" strike="noStrike"/>
                        <a:t>10,00,000</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b"/>
                      <a:r>
                        <a:rPr lang="en-US" sz="1600" u="none" strike="noStrike"/>
                        <a:t>15,00,000</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b"/>
                      <a:r>
                        <a:rPr lang="en-US" sz="1600" u="none" strike="noStrike"/>
                        <a:t>20,00,000</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algn="ctr" fontAlgn="b"/>
                      <a:r>
                        <a:rPr lang="en-US" sz="1600" u="none" strike="noStrike"/>
                        <a:t>25,00,000</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a:txBody>
                    <a:bodyPr/>
                    <a:lstStyle/>
                    <a:p>
                      <a:pPr algn="ctr" fontAlgn="b"/>
                      <a:r>
                        <a:rPr lang="en-US" sz="1600" u="none" strike="noStrike"/>
                        <a:t>50,00,000</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b"/>
                      <a:r>
                        <a:rPr lang="en-US" sz="1600" u="none" strike="noStrike"/>
                        <a:t>1,00,00,000</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292912">
                <a:tc gridSpan="12">
                  <a:txBody>
                    <a:bodyPr/>
                    <a:lstStyle/>
                    <a:p>
                      <a:pPr algn="ctr" fontAlgn="b"/>
                      <a:r>
                        <a:rPr lang="en-US" sz="1600" u="none" strike="noStrike" dirty="0"/>
                        <a:t> </a:t>
                      </a:r>
                      <a:endParaRPr lang="en-US" sz="16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7558">
                <a:tc gridSpan="12">
                  <a:txBody>
                    <a:bodyPr/>
                    <a:lstStyle/>
                    <a:p>
                      <a:pPr algn="ctr" fontAlgn="b"/>
                      <a:r>
                        <a:rPr lang="en-US" sz="1600" u="none" strike="noStrike" dirty="0"/>
                        <a:t>Example</a:t>
                      </a:r>
                      <a:endParaRPr lang="en-US" sz="16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5823">
                <a:tc>
                  <a:txBody>
                    <a:bodyPr/>
                    <a:lstStyle/>
                    <a:p>
                      <a:pPr algn="ctr" fontAlgn="b"/>
                      <a:r>
                        <a:rPr lang="en-US" sz="1600" u="none" strike="noStrike"/>
                        <a:t>Family Member </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algn="ctr" fontAlgn="b"/>
                      <a:r>
                        <a:rPr lang="en-US" sz="1600" u="none" strike="noStrike"/>
                        <a:t>Self Plan </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algn="l" fontAlgn="b"/>
                      <a:endParaRPr lang="en-US" sz="14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US" sz="1600" u="none" strike="noStrike"/>
                        <a:t>Self Sum Insured </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algn="l" fontAlgn="b"/>
                      <a:endParaRPr lang="en-US" sz="14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b"/>
                      <a:r>
                        <a:rPr lang="en-US" sz="1600" u="none" strike="noStrike"/>
                        <a:t>Dependent Eligible Plan </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pPr algn="ctr" fontAlgn="b"/>
                      <a:endParaRPr lang="en-US" sz="14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fontAlgn="b"/>
                      <a:r>
                        <a:rPr lang="en-US" sz="1600" u="none" strike="noStrike"/>
                        <a:t>Dependent Eligible Sum Insured </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r>
              <a:tr h="292912">
                <a:tc rowSpan="2">
                  <a:txBody>
                    <a:bodyPr/>
                    <a:lstStyle/>
                    <a:p>
                      <a:pPr algn="ctr" fontAlgn="ctr"/>
                      <a:r>
                        <a:rPr lang="en-US" sz="1600" u="none" strike="noStrike"/>
                        <a:t>Self</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gridSpan="2">
                  <a:txBody>
                    <a:bodyPr/>
                    <a:lstStyle/>
                    <a:p>
                      <a:pPr algn="ctr" fontAlgn="ctr"/>
                      <a:r>
                        <a:rPr lang="en-US" sz="1600" u="none" strike="noStrike"/>
                        <a:t>Premiere</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hMerge="1">
                  <a:txBody>
                    <a:bodyPr/>
                    <a:lstStyle/>
                    <a:p>
                      <a:pPr algn="l" fontAlgn="ctr"/>
                      <a:endParaRPr lang="en-US" sz="14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2">
                  <a:txBody>
                    <a:bodyPr/>
                    <a:lstStyle/>
                    <a:p>
                      <a:pPr algn="ctr" fontAlgn="ctr"/>
                      <a:r>
                        <a:rPr lang="en-US" sz="1600" u="none" strike="noStrike"/>
                        <a:t>1,00,00,000</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hMerge="1">
                  <a:txBody>
                    <a:bodyPr/>
                    <a:lstStyle/>
                    <a:p>
                      <a:pPr algn="l" fontAlgn="ctr"/>
                      <a:endParaRPr lang="en-US" sz="14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b"/>
                      <a:r>
                        <a:rPr lang="en-US" sz="1600" u="none" strike="noStrike" dirty="0"/>
                        <a:t>Premiere</a:t>
                      </a:r>
                      <a:endParaRPr lang="en-US" sz="16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pPr algn="ctr" fontAlgn="b"/>
                      <a:endParaRPr lang="en-US" sz="14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fontAlgn="b"/>
                      <a:r>
                        <a:rPr lang="en-US" sz="1600" u="none" strike="noStrike"/>
                        <a:t>1,00,00,000</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r>
              <a:tr h="292912">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a:txBody>
                    <a:bodyPr/>
                    <a:lstStyle/>
                    <a:p>
                      <a:pPr algn="ctr" fontAlgn="b"/>
                      <a:r>
                        <a:rPr lang="en-US" sz="1600" u="none" strike="noStrike" dirty="0"/>
                        <a:t>Superior</a:t>
                      </a:r>
                      <a:endParaRPr lang="en-US" sz="16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pPr algn="ctr" fontAlgn="b"/>
                      <a:endParaRPr lang="en-US" sz="14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fontAlgn="b"/>
                      <a:r>
                        <a:rPr lang="en-US" sz="1600" u="none" strike="noStrike"/>
                        <a:t>25,00,000</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r>
              <a:tr h="292912">
                <a:tc>
                  <a:txBody>
                    <a:bodyPr/>
                    <a:lstStyle/>
                    <a:p>
                      <a:pPr algn="ctr" fontAlgn="ctr"/>
                      <a:r>
                        <a:rPr lang="en-US" sz="1600" u="none" strike="noStrike"/>
                        <a:t>Self </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2">
                  <a:txBody>
                    <a:bodyPr/>
                    <a:lstStyle/>
                    <a:p>
                      <a:pPr algn="ctr" fontAlgn="ctr"/>
                      <a:r>
                        <a:rPr lang="en-US" sz="1600" u="none" strike="noStrike"/>
                        <a:t>Superior</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algn="l" fontAlgn="ctr"/>
                      <a:endParaRPr lang="en-US" sz="14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1600" u="none" strike="noStrike"/>
                        <a:t>25,00,000</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algn="l" fontAlgn="ctr"/>
                      <a:endParaRPr lang="en-US" sz="14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b"/>
                      <a:r>
                        <a:rPr lang="en-US" sz="1600" u="none" strike="noStrike"/>
                        <a:t>Superior</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pPr algn="ctr" fontAlgn="b"/>
                      <a:endParaRPr lang="en-US" sz="14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fontAlgn="b"/>
                      <a:r>
                        <a:rPr lang="en-US" sz="1600" u="none" strike="noStrike"/>
                        <a:t>25,00,000/20,00,000/15,00,000</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r>
              <a:tr h="292912">
                <a:tc rowSpan="2">
                  <a:txBody>
                    <a:bodyPr/>
                    <a:lstStyle/>
                    <a:p>
                      <a:pPr algn="ctr" fontAlgn="ctr"/>
                      <a:r>
                        <a:rPr lang="en-US" sz="1600" u="none" strike="noStrike"/>
                        <a:t>Self </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gridSpan="2">
                  <a:txBody>
                    <a:bodyPr/>
                    <a:lstStyle/>
                    <a:p>
                      <a:pPr algn="ctr" fontAlgn="ctr"/>
                      <a:r>
                        <a:rPr lang="en-US" sz="1600" u="none" strike="noStrike"/>
                        <a:t>Superior</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hMerge="1">
                  <a:txBody>
                    <a:bodyPr/>
                    <a:lstStyle/>
                    <a:p>
                      <a:pPr algn="l" fontAlgn="ctr"/>
                      <a:endParaRPr lang="en-US" sz="14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2">
                  <a:txBody>
                    <a:bodyPr/>
                    <a:lstStyle/>
                    <a:p>
                      <a:pPr algn="ctr" fontAlgn="ctr"/>
                      <a:r>
                        <a:rPr lang="en-US" sz="1600" u="none" strike="noStrike"/>
                        <a:t>15,00,000</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hMerge="1">
                  <a:txBody>
                    <a:bodyPr/>
                    <a:lstStyle/>
                    <a:p>
                      <a:pPr algn="l" fontAlgn="ctr"/>
                      <a:endParaRPr lang="en-US" sz="14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b"/>
                      <a:r>
                        <a:rPr lang="en-US" sz="1600" u="none" strike="noStrike"/>
                        <a:t>Superior</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pPr algn="ctr" fontAlgn="b"/>
                      <a:endParaRPr lang="en-US" sz="14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fontAlgn="b"/>
                      <a:r>
                        <a:rPr lang="en-US" sz="1600" u="none" strike="noStrike" dirty="0"/>
                        <a:t>15,00,000</a:t>
                      </a:r>
                      <a:endParaRPr lang="en-US" sz="16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r>
              <a:tr h="307558">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a:txBody>
                    <a:bodyPr/>
                    <a:lstStyle/>
                    <a:p>
                      <a:pPr algn="ctr" fontAlgn="b"/>
                      <a:r>
                        <a:rPr lang="en-US" sz="1600" u="none" strike="noStrike"/>
                        <a:t>Vital </a:t>
                      </a:r>
                      <a:endParaRPr lang="en-US" sz="16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fontAlgn="b"/>
                      <a:r>
                        <a:rPr lang="en-US" sz="1600" u="none" strike="noStrike" dirty="0"/>
                        <a:t>10,00,000/5,00,000</a:t>
                      </a:r>
                      <a:endParaRPr lang="en-US" sz="16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r>
            </a:tbl>
          </a:graphicData>
        </a:graphic>
      </p:graphicFrame>
      <p:sp>
        <p:nvSpPr>
          <p:cNvPr id="11" name="Title 21"/>
          <p:cNvSpPr>
            <a:spLocks noGrp="1"/>
          </p:cNvSpPr>
          <p:nvPr>
            <p:ph type="title"/>
          </p:nvPr>
        </p:nvSpPr>
        <p:spPr>
          <a:xfrm>
            <a:off x="197476" y="143818"/>
            <a:ext cx="10972800" cy="652641"/>
          </a:xfrm>
        </p:spPr>
        <p:txBody>
          <a:bodyPr/>
          <a:lstStyle/>
          <a:p>
            <a:r>
              <a:rPr lang="en-US" sz="2800" dirty="0">
                <a:solidFill>
                  <a:srgbClr val="C00000"/>
                </a:solidFill>
                <a:latin typeface="Arial Heading"/>
                <a:cs typeface="Aharoni" pitchFamily="2" charset="-79"/>
              </a:rPr>
              <a:t>Policy Options</a:t>
            </a:r>
          </a:p>
        </p:txBody>
      </p:sp>
      <p:sp>
        <p:nvSpPr>
          <p:cNvPr id="3" name="Pentagon 2"/>
          <p:cNvSpPr/>
          <p:nvPr/>
        </p:nvSpPr>
        <p:spPr>
          <a:xfrm>
            <a:off x="543059" y="991673"/>
            <a:ext cx="11105882" cy="1452994"/>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r>
              <a:rPr lang="en-US" sz="2000" b="1" i="1" u="sng" dirty="0">
                <a:latin typeface="Arial" panose="020B0604020202020204" pitchFamily="34" charset="0"/>
                <a:cs typeface="Arial" panose="020B0604020202020204" pitchFamily="34" charset="0"/>
              </a:rPr>
              <a:t>Dependent Sum Insured Criteria </a:t>
            </a:r>
            <a:endParaRPr lang="en-US" sz="2000" b="1" i="1" u="sng" dirty="0" smtClean="0">
              <a:latin typeface="Arial" panose="020B0604020202020204" pitchFamily="34" charset="0"/>
              <a:cs typeface="Arial" panose="020B0604020202020204" pitchFamily="34" charset="0"/>
            </a:endParaRPr>
          </a:p>
          <a:p>
            <a:r>
              <a:rPr lang="en-US" i="1" u="sng" dirty="0" smtClean="0">
                <a:latin typeface="Arial" panose="020B0604020202020204" pitchFamily="34" charset="0"/>
                <a:cs typeface="Arial" panose="020B0604020202020204" pitchFamily="34" charset="0"/>
              </a:rPr>
              <a:t> </a:t>
            </a:r>
            <a:endParaRPr lang="en-US" i="1" u="sng"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 case of individual Sum Insured option, dependents sum insured can be up to two Sums Insured lower than </a:t>
            </a: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Self </a:t>
            </a:r>
            <a:r>
              <a:rPr lang="en-US" sz="1600" dirty="0">
                <a:latin typeface="Arial" panose="020B0604020202020204" pitchFamily="34" charset="0"/>
                <a:cs typeface="Arial" panose="020B0604020202020204" pitchFamily="34" charset="0"/>
              </a:rPr>
              <a:t>/Proposer’s sum </a:t>
            </a:r>
            <a:r>
              <a:rPr lang="en-US" sz="1600" dirty="0" smtClean="0">
                <a:latin typeface="Arial" panose="020B0604020202020204" pitchFamily="34" charset="0"/>
                <a:cs typeface="Arial" panose="020B0604020202020204" pitchFamily="34" charset="0"/>
              </a:rPr>
              <a:t>insured (</a:t>
            </a:r>
            <a:r>
              <a:rPr lang="en-US" sz="1600" dirty="0">
                <a:latin typeface="Arial" panose="020B0604020202020204" pitchFamily="34" charset="0"/>
                <a:cs typeface="Arial" panose="020B0604020202020204" pitchFamily="34" charset="0"/>
              </a:rPr>
              <a:t>in applicable plan(s</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Horizontal)">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197476" y="184486"/>
            <a:ext cx="10972800" cy="692836"/>
          </a:xfrm>
        </p:spPr>
        <p:txBody>
          <a:bodyPr/>
          <a:lstStyle/>
          <a:p>
            <a:r>
              <a:rPr lang="en-US" sz="2800" dirty="0">
                <a:solidFill>
                  <a:srgbClr val="C00000"/>
                </a:solidFill>
                <a:latin typeface="Arial Heading"/>
                <a:cs typeface="Aharoni" pitchFamily="2" charset="-79"/>
              </a:rPr>
              <a:t>Change/Increase in SI On Renewal</a:t>
            </a:r>
          </a:p>
        </p:txBody>
      </p:sp>
      <p:sp>
        <p:nvSpPr>
          <p:cNvPr id="9" name="TextBox 8"/>
          <p:cNvSpPr txBox="1"/>
          <p:nvPr/>
        </p:nvSpPr>
        <p:spPr>
          <a:xfrm>
            <a:off x="620490" y="1202877"/>
            <a:ext cx="8153400" cy="307777"/>
          </a:xfrm>
          <a:prstGeom prst="rect">
            <a:avLst/>
          </a:prstGeom>
          <a:noFill/>
        </p:spPr>
        <p:txBody>
          <a:bodyPr>
            <a:spAutoFit/>
          </a:bodyPr>
          <a:lstStyle/>
          <a:p>
            <a:pPr algn="just" eaLnBrk="1" hangingPunct="1">
              <a:defRPr/>
            </a:pPr>
            <a:endParaRPr lang="en-US" sz="1400" dirty="0">
              <a:latin typeface="Arial" panose="020B0604020202020204" pitchFamily="34" charset="0"/>
            </a:endParaRPr>
          </a:p>
        </p:txBody>
      </p:sp>
      <p:sp>
        <p:nvSpPr>
          <p:cNvPr id="10" name="Rectangle 12"/>
          <p:cNvSpPr>
            <a:spLocks noChangeArrowheads="1"/>
          </p:cNvSpPr>
          <p:nvPr/>
        </p:nvSpPr>
        <p:spPr bwMode="auto">
          <a:xfrm>
            <a:off x="328411" y="873720"/>
            <a:ext cx="11125200" cy="58785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eaLnBrk="1" hangingPunct="1">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All proposals wherein change in sum insured or plan is required, need to be referred . </a:t>
            </a:r>
          </a:p>
          <a:p>
            <a:pPr marL="285750" indent="-285750" algn="just" eaLnBrk="1" hangingPunct="1">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Fresh proposal form to be filled. </a:t>
            </a:r>
          </a:p>
          <a:p>
            <a:pPr marL="285750" indent="-285750" algn="just" eaLnBrk="1" hangingPunct="1">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No increase/decrease in Sum Insured/Plan during the currency of the policy. </a:t>
            </a:r>
          </a:p>
          <a:p>
            <a:pPr marL="285750" indent="-285750" algn="just" eaLnBrk="1" hangingPunct="1">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Increase in Sum Insured can be allowed up to two slabs higher, whereas increase in Plan can be allowed up to one plan higher. </a:t>
            </a:r>
          </a:p>
          <a:p>
            <a:pPr marL="285750" indent="-285750" algn="just" eaLnBrk="1" hangingPunct="1">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For age group above 60 years, increase in Plan would not be allowed. </a:t>
            </a:r>
          </a:p>
          <a:p>
            <a:pPr marL="285750" indent="-285750" algn="just" eaLnBrk="1" hangingPunct="1">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For age group up to 50 years increase in sum insured up to Rs 10Lacs (within Vital Plan) can be allowed without medical examination (in case of no claim / no health declaration). </a:t>
            </a:r>
          </a:p>
          <a:p>
            <a:pPr marL="285750" indent="-285750" algn="just" eaLnBrk="1" hangingPunct="1">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For Superior/Premiere Plan (Sum Insured above 10 </a:t>
            </a:r>
            <a:r>
              <a:rPr lang="en-US" sz="1600" dirty="0" err="1">
                <a:latin typeface="Arial" panose="020B0604020202020204" pitchFamily="34" charset="0"/>
                <a:cs typeface="Arial" panose="020B0604020202020204" pitchFamily="34" charset="0"/>
              </a:rPr>
              <a:t>lakhs</a:t>
            </a:r>
            <a:r>
              <a:rPr lang="en-US" sz="1600" dirty="0">
                <a:latin typeface="Arial" panose="020B0604020202020204" pitchFamily="34" charset="0"/>
                <a:cs typeface="Arial" panose="020B0604020202020204" pitchFamily="34" charset="0"/>
              </a:rPr>
              <a:t>), medical examination is required irrespective of age. </a:t>
            </a:r>
          </a:p>
          <a:p>
            <a:pPr marL="285750" indent="-285750" algn="just" eaLnBrk="1" hangingPunct="1">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For age group above 50 years increase in sum insured can be allowed with medical examination. </a:t>
            </a:r>
          </a:p>
          <a:p>
            <a:pPr marL="285750" indent="-285750" algn="just" eaLnBrk="1" hangingPunct="1">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Decrease in Sum Insured allowed up to one slab lower only, in case of no claim in any preceding Health Total policies.  </a:t>
            </a:r>
          </a:p>
          <a:p>
            <a:pPr marL="285750" indent="-285750" algn="just" eaLnBrk="1" hangingPunct="1">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Dependent Sum insured criteria will apply for enhancement of sum insured for dependent.  </a:t>
            </a:r>
          </a:p>
          <a:p>
            <a:pPr marL="285750" indent="-285750" algn="just" eaLnBrk="1" hangingPunct="1">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Sum insured enhancement would be allowed for age group lower than 50 years in case of portable policies.  </a:t>
            </a:r>
          </a:p>
          <a:p>
            <a:pPr marL="285750" indent="-285750" algn="just" eaLnBrk="1" hangingPunct="1">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For every Sum insured enhancement the following wording to appear on the face of the policy </a:t>
            </a:r>
            <a:r>
              <a:rPr lang="en-US" sz="1600" b="1" dirty="0">
                <a:latin typeface="Arial" panose="020B0604020202020204" pitchFamily="34" charset="0"/>
                <a:cs typeface="Arial" panose="020B0604020202020204" pitchFamily="34" charset="0"/>
              </a:rPr>
              <a:t>“For the enhanced Sum Insured, the waiting periods will apply afresh”. </a:t>
            </a:r>
          </a:p>
          <a:p>
            <a:pPr marL="285750" indent="-285750" algn="just" eaLnBrk="1" hangingPunct="1">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10355" y="246849"/>
            <a:ext cx="10972800" cy="543800"/>
          </a:xfrm>
        </p:spPr>
        <p:txBody>
          <a:bodyPr/>
          <a:lstStyle/>
          <a:p>
            <a:r>
              <a:rPr lang="en-US" sz="2800" dirty="0">
                <a:solidFill>
                  <a:srgbClr val="C00000"/>
                </a:solidFill>
                <a:latin typeface="Arial Heading"/>
                <a:cs typeface="Aharoni" pitchFamily="2" charset="-79"/>
              </a:rPr>
              <a:t>Pre-Acceptance Medical Tests</a:t>
            </a:r>
          </a:p>
        </p:txBody>
      </p:sp>
      <p:sp>
        <p:nvSpPr>
          <p:cNvPr id="9" name="TextBox 8"/>
          <p:cNvSpPr txBox="1"/>
          <p:nvPr/>
        </p:nvSpPr>
        <p:spPr>
          <a:xfrm>
            <a:off x="620490" y="1202877"/>
            <a:ext cx="8153400" cy="307777"/>
          </a:xfrm>
          <a:prstGeom prst="rect">
            <a:avLst/>
          </a:prstGeom>
          <a:noFill/>
        </p:spPr>
        <p:txBody>
          <a:bodyPr>
            <a:spAutoFit/>
          </a:bodyPr>
          <a:lstStyle/>
          <a:p>
            <a:pPr algn="just" eaLnBrk="1" hangingPunct="1">
              <a:defRPr/>
            </a:pPr>
            <a:endParaRPr lang="en-US" sz="1400" dirty="0">
              <a:latin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596654997"/>
              </p:ext>
            </p:extLst>
          </p:nvPr>
        </p:nvGraphicFramePr>
        <p:xfrm>
          <a:off x="334849" y="2299461"/>
          <a:ext cx="11513712" cy="1261733"/>
        </p:xfrm>
        <a:graphic>
          <a:graphicData uri="http://schemas.openxmlformats.org/drawingml/2006/table">
            <a:tbl>
              <a:tblPr>
                <a:tableStyleId>{E269D01E-BC32-4049-B463-5C60D7B0CCD2}</a:tableStyleId>
              </a:tblPr>
              <a:tblGrid>
                <a:gridCol w="1975542"/>
                <a:gridCol w="1589695"/>
                <a:gridCol w="1589695"/>
                <a:gridCol w="1589695"/>
                <a:gridCol w="1589695"/>
                <a:gridCol w="1589695"/>
                <a:gridCol w="1589695"/>
              </a:tblGrid>
              <a:tr h="331114">
                <a:tc>
                  <a:txBody>
                    <a:bodyPr/>
                    <a:lstStyle/>
                    <a:p>
                      <a:pPr algn="ctr" fontAlgn="b"/>
                      <a:r>
                        <a:rPr lang="en-US" sz="1400" u="none" strike="noStrike" dirty="0">
                          <a:latin typeface="Arial" panose="020B0604020202020204" pitchFamily="34" charset="0"/>
                          <a:cs typeface="Arial" panose="020B0604020202020204" pitchFamily="34" charset="0"/>
                        </a:rPr>
                        <a:t>Plans </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400" u="none" strike="noStrike" dirty="0">
                          <a:latin typeface="Arial" panose="020B0604020202020204" pitchFamily="34" charset="0"/>
                          <a:cs typeface="Arial" panose="020B0604020202020204" pitchFamily="34" charset="0"/>
                        </a:rPr>
                        <a:t>Vital  </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b"/>
                      <a:r>
                        <a:rPr lang="en-US" sz="1400" u="none" strike="noStrike" dirty="0" smtClean="0">
                          <a:latin typeface="Arial" panose="020B0604020202020204" pitchFamily="34" charset="0"/>
                          <a:cs typeface="Arial" panose="020B0604020202020204" pitchFamily="34" charset="0"/>
                        </a:rPr>
                        <a:t>Superior </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b"/>
                      <a:r>
                        <a:rPr lang="en-US" sz="1400" u="none" strike="noStrike" dirty="0">
                          <a:latin typeface="Arial" panose="020B0604020202020204" pitchFamily="34" charset="0"/>
                          <a:cs typeface="Arial" panose="020B0604020202020204" pitchFamily="34" charset="0"/>
                        </a:rPr>
                        <a:t>Premiere</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251836">
                <a:tc>
                  <a:txBody>
                    <a:bodyPr/>
                    <a:lstStyle/>
                    <a:p>
                      <a:pPr algn="ctr" fontAlgn="b"/>
                      <a:r>
                        <a:rPr lang="en-US" sz="1400" u="none" strike="noStrike" dirty="0">
                          <a:latin typeface="Arial" panose="020B0604020202020204" pitchFamily="34" charset="0"/>
                          <a:cs typeface="Arial" panose="020B0604020202020204" pitchFamily="34" charset="0"/>
                        </a:rPr>
                        <a:t>Age Band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latin typeface="Arial" panose="020B0604020202020204" pitchFamily="34" charset="0"/>
                          <a:cs typeface="Arial" panose="020B0604020202020204" pitchFamily="34" charset="0"/>
                        </a:rPr>
                        <a:t>Up to 50 yrs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latin typeface="Arial" panose="020B0604020202020204" pitchFamily="34" charset="0"/>
                          <a:cs typeface="Arial" panose="020B0604020202020204" pitchFamily="34" charset="0"/>
                        </a:rPr>
                        <a:t>Above 50 yrs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latin typeface="Arial" panose="020B0604020202020204" pitchFamily="34" charset="0"/>
                          <a:cs typeface="Arial" panose="020B0604020202020204" pitchFamily="34" charset="0"/>
                        </a:rPr>
                        <a:t>18 </a:t>
                      </a:r>
                      <a:r>
                        <a:rPr lang="en-US" sz="1400" u="none" strike="noStrike" dirty="0" err="1">
                          <a:latin typeface="Arial" panose="020B0604020202020204" pitchFamily="34" charset="0"/>
                          <a:cs typeface="Arial" panose="020B0604020202020204" pitchFamily="34" charset="0"/>
                        </a:rPr>
                        <a:t>yrs</a:t>
                      </a:r>
                      <a:r>
                        <a:rPr lang="en-US" sz="1400" u="none" strike="noStrike" dirty="0">
                          <a:latin typeface="Arial" panose="020B0604020202020204" pitchFamily="34" charset="0"/>
                          <a:cs typeface="Arial" panose="020B0604020202020204" pitchFamily="34" charset="0"/>
                        </a:rPr>
                        <a:t> to 50 </a:t>
                      </a:r>
                      <a:r>
                        <a:rPr lang="en-US" sz="1400" u="none" strike="noStrike" dirty="0" err="1">
                          <a:latin typeface="Arial" panose="020B0604020202020204" pitchFamily="34" charset="0"/>
                          <a:cs typeface="Arial" panose="020B0604020202020204" pitchFamily="34" charset="0"/>
                        </a:rPr>
                        <a:t>yrs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atin typeface="Arial" panose="020B0604020202020204" pitchFamily="34" charset="0"/>
                          <a:cs typeface="Arial" panose="020B0604020202020204" pitchFamily="34" charset="0"/>
                        </a:rPr>
                        <a:t>Above 50 yrs</a:t>
                      </a:r>
                      <a:endParaRPr lang="en-US" sz="1400" b="0" i="0" u="none" strike="noStrike">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atin typeface="Arial" panose="020B0604020202020204" pitchFamily="34" charset="0"/>
                          <a:cs typeface="Arial" panose="020B0604020202020204" pitchFamily="34" charset="0"/>
                        </a:rPr>
                        <a:t>18 yrs to 50 yrs</a:t>
                      </a:r>
                      <a:endParaRPr lang="en-US" sz="1400" b="0" i="0" u="none" strike="noStrike">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atin typeface="Arial" panose="020B0604020202020204" pitchFamily="34" charset="0"/>
                          <a:cs typeface="Arial" panose="020B0604020202020204" pitchFamily="34" charset="0"/>
                        </a:rPr>
                        <a:t>Above 50 yrs</a:t>
                      </a:r>
                      <a:endParaRPr lang="en-US" sz="1400" b="0" i="0" u="none" strike="noStrike">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31114">
                <a:tc>
                  <a:txBody>
                    <a:bodyPr/>
                    <a:lstStyle/>
                    <a:p>
                      <a:pPr algn="ctr" fontAlgn="b"/>
                      <a:r>
                        <a:rPr lang="en-US" sz="1400" u="none" strike="noStrike" dirty="0">
                          <a:latin typeface="Arial" panose="020B0604020202020204" pitchFamily="34" charset="0"/>
                          <a:cs typeface="Arial" panose="020B0604020202020204" pitchFamily="34" charset="0"/>
                        </a:rPr>
                        <a:t>Medical Test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atin typeface="Arial" panose="020B0604020202020204" pitchFamily="34" charset="0"/>
                          <a:cs typeface="Arial" panose="020B0604020202020204" pitchFamily="34" charset="0"/>
                        </a:rPr>
                        <a:t>Not required </a:t>
                      </a:r>
                      <a:endParaRPr lang="en-US" sz="1400" b="0" i="0" u="none" strike="noStrike">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atin typeface="Arial" panose="020B0604020202020204" pitchFamily="34" charset="0"/>
                          <a:cs typeface="Arial" panose="020B0604020202020204" pitchFamily="34" charset="0"/>
                        </a:rPr>
                        <a:t>Required </a:t>
                      </a:r>
                      <a:endParaRPr lang="en-US" sz="1400" b="0" i="0" u="none" strike="noStrike">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atin typeface="Arial" panose="020B0604020202020204" pitchFamily="34" charset="0"/>
                          <a:cs typeface="Arial" panose="020B0604020202020204" pitchFamily="34" charset="0"/>
                        </a:rPr>
                        <a:t>Required </a:t>
                      </a:r>
                      <a:endParaRPr lang="en-US" sz="1400" b="0" i="0" u="none" strike="noStrike">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atin typeface="Arial" panose="020B0604020202020204" pitchFamily="34" charset="0"/>
                          <a:cs typeface="Arial" panose="020B0604020202020204" pitchFamily="34" charset="0"/>
                        </a:rPr>
                        <a:t>Required </a:t>
                      </a:r>
                      <a:endParaRPr lang="en-US" sz="1400" b="0" i="0" u="none" strike="noStrike">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atin typeface="Arial" panose="020B0604020202020204" pitchFamily="34" charset="0"/>
                          <a:cs typeface="Arial" panose="020B0604020202020204" pitchFamily="34" charset="0"/>
                        </a:rPr>
                        <a:t>Required </a:t>
                      </a:r>
                      <a:endParaRPr lang="en-US" sz="1400" b="0" i="0" u="none" strike="noStrike">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a:latin typeface="Arial" panose="020B0604020202020204" pitchFamily="34" charset="0"/>
                          <a:cs typeface="Arial" panose="020B0604020202020204" pitchFamily="34" charset="0"/>
                        </a:rPr>
                        <a:t>Required </a:t>
                      </a:r>
                      <a:endParaRPr lang="en-US" sz="1400" b="0" i="0" u="none" strike="noStrike">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47669">
                <a:tc>
                  <a:txBody>
                    <a:bodyPr/>
                    <a:lstStyle/>
                    <a:p>
                      <a:pPr algn="ctr" fontAlgn="b"/>
                      <a:r>
                        <a:rPr lang="en-US" sz="1400" u="none" strike="noStrike" dirty="0" err="1">
                          <a:latin typeface="Arial" panose="020B0604020202020204" pitchFamily="34" charset="0"/>
                          <a:cs typeface="Arial" panose="020B0604020202020204" pitchFamily="34" charset="0"/>
                        </a:rPr>
                        <a:t>Sefies</a:t>
                      </a:r>
                      <a:r>
                        <a:rPr lang="en-US" sz="1400" u="none" strike="noStrike" dirty="0">
                          <a:latin typeface="Arial" panose="020B0604020202020204" pitchFamily="34" charset="0"/>
                          <a:cs typeface="Arial" panose="020B0604020202020204" pitchFamily="34" charset="0"/>
                        </a:rPr>
                        <a:t> Details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latin typeface="Arial" panose="020B0604020202020204" pitchFamily="34" charset="0"/>
                          <a:cs typeface="Arial" panose="020B0604020202020204" pitchFamily="34" charset="0"/>
                        </a:rPr>
                        <a:t>Not required </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latin typeface="Arial" panose="020B0604020202020204" pitchFamily="34" charset="0"/>
                          <a:cs typeface="Arial" panose="020B0604020202020204" pitchFamily="34" charset="0"/>
                        </a:rPr>
                        <a:t>Series 3</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latin typeface="Arial" panose="020B0604020202020204" pitchFamily="34" charset="0"/>
                          <a:cs typeface="Arial" panose="020B0604020202020204" pitchFamily="34" charset="0"/>
                        </a:rPr>
                        <a:t>Series 4</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latin typeface="Arial" panose="020B0604020202020204" pitchFamily="34" charset="0"/>
                          <a:cs typeface="Arial" panose="020B0604020202020204" pitchFamily="34" charset="0"/>
                        </a:rPr>
                        <a:t>Series 8</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latin typeface="Arial" panose="020B0604020202020204" pitchFamily="34" charset="0"/>
                          <a:cs typeface="Arial" panose="020B0604020202020204" pitchFamily="34" charset="0"/>
                        </a:rPr>
                        <a:t>Series 7</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latin typeface="Arial" panose="020B0604020202020204" pitchFamily="34" charset="0"/>
                          <a:cs typeface="Arial" panose="020B0604020202020204" pitchFamily="34" charset="0"/>
                        </a:rPr>
                        <a:t>Series 8</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194" marR="8194" marT="81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Pentagon 1"/>
          <p:cNvSpPr/>
          <p:nvPr/>
        </p:nvSpPr>
        <p:spPr>
          <a:xfrm>
            <a:off x="334849" y="949804"/>
            <a:ext cx="11689724" cy="1200968"/>
          </a:xfrm>
          <a:prstGeom prst="homePlate">
            <a:avLst/>
          </a:prstGeom>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Pre-acceptance medical tests are not required for all proposers </a:t>
            </a:r>
            <a:r>
              <a:rPr lang="en-US" sz="1600" b="1" dirty="0" err="1">
                <a:solidFill>
                  <a:schemeClr val="tx1"/>
                </a:solidFill>
                <a:latin typeface="Arial" panose="020B0604020202020204" pitchFamily="34" charset="0"/>
                <a:cs typeface="Arial" panose="020B0604020202020204" pitchFamily="34" charset="0"/>
              </a:rPr>
              <a:t>upto</a:t>
            </a:r>
            <a:r>
              <a:rPr lang="en-US" sz="1600" b="1" dirty="0">
                <a:solidFill>
                  <a:schemeClr val="tx1"/>
                </a:solidFill>
                <a:latin typeface="Arial" panose="020B0604020202020204" pitchFamily="34" charset="0"/>
                <a:cs typeface="Arial" panose="020B0604020202020204" pitchFamily="34" charset="0"/>
              </a:rPr>
              <a:t> the age of 50 </a:t>
            </a:r>
            <a:r>
              <a:rPr lang="en-US" sz="1600" b="1" dirty="0" err="1">
                <a:solidFill>
                  <a:schemeClr val="tx1"/>
                </a:solidFill>
                <a:latin typeface="Arial" panose="020B0604020202020204" pitchFamily="34" charset="0"/>
                <a:cs typeface="Arial" panose="020B0604020202020204" pitchFamily="34" charset="0"/>
              </a:rPr>
              <a:t>yrs</a:t>
            </a:r>
            <a:r>
              <a:rPr lang="en-US" sz="1600" b="1" dirty="0">
                <a:solidFill>
                  <a:schemeClr val="tx1"/>
                </a:solidFill>
                <a:latin typeface="Arial" panose="020B0604020202020204" pitchFamily="34" charset="0"/>
                <a:cs typeface="Arial" panose="020B0604020202020204" pitchFamily="34" charset="0"/>
              </a:rPr>
              <a:t> for Vital Plan in case of clean proposal form</a:t>
            </a:r>
          </a:p>
          <a:p>
            <a:r>
              <a:rPr lang="en-US" sz="1600" b="1" dirty="0">
                <a:solidFill>
                  <a:schemeClr val="tx1"/>
                </a:solidFill>
                <a:latin typeface="Arial" panose="020B0604020202020204" pitchFamily="34" charset="0"/>
                <a:cs typeface="Arial" panose="020B0604020202020204" pitchFamily="34" charset="0"/>
              </a:rPr>
              <a:t>For age 51 years and above, medical tests are required. </a:t>
            </a:r>
          </a:p>
          <a:p>
            <a:r>
              <a:rPr lang="en-US" sz="1600" b="1" dirty="0">
                <a:solidFill>
                  <a:schemeClr val="tx1"/>
                </a:solidFill>
                <a:latin typeface="Arial" panose="020B0604020202020204" pitchFamily="34" charset="0"/>
                <a:cs typeface="Arial" panose="020B0604020202020204" pitchFamily="34" charset="0"/>
              </a:rPr>
              <a:t>Compulsory medical tests for Superior and Premiere plan for completed age 18yrs and above.</a:t>
            </a:r>
          </a:p>
        </p:txBody>
      </p:sp>
      <p:sp>
        <p:nvSpPr>
          <p:cNvPr id="16" name="Pentagon 15"/>
          <p:cNvSpPr/>
          <p:nvPr/>
        </p:nvSpPr>
        <p:spPr>
          <a:xfrm>
            <a:off x="321972" y="3724117"/>
            <a:ext cx="5576552" cy="847364"/>
          </a:xfrm>
          <a:prstGeom prst="homePlate">
            <a:avLst/>
          </a:prstGeom>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eaLnBrk="1" hangingPunct="1"/>
            <a:r>
              <a:rPr lang="en-US" sz="1600" b="1" i="1" dirty="0">
                <a:solidFill>
                  <a:schemeClr val="tx1"/>
                </a:solidFill>
              </a:rPr>
              <a:t>*No tests required for children below 18 years for any plan </a:t>
            </a:r>
          </a:p>
          <a:p>
            <a:pPr eaLnBrk="1" hangingPunct="1"/>
            <a:r>
              <a:rPr lang="en-US" sz="1600" b="1" dirty="0">
                <a:solidFill>
                  <a:schemeClr val="tx1"/>
                </a:solidFill>
              </a:rPr>
              <a:t>** Age in completed years </a:t>
            </a:r>
            <a:endParaRPr lang="en-US" sz="1600" dirty="0">
              <a:solidFill>
                <a:schemeClr val="tx1"/>
              </a:solidFill>
            </a:endParaRPr>
          </a:p>
        </p:txBody>
      </p:sp>
      <p:sp>
        <p:nvSpPr>
          <p:cNvPr id="3" name="Snip Same Side Corner Rectangle 2"/>
          <p:cNvSpPr/>
          <p:nvPr/>
        </p:nvSpPr>
        <p:spPr>
          <a:xfrm rot="16200000">
            <a:off x="7819812" y="2574626"/>
            <a:ext cx="2529876" cy="4890661"/>
          </a:xfrm>
          <a:prstGeom prst="snip2SameRect">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eaLnBrk="1" hangingPunct="1">
              <a:defRPr/>
            </a:pPr>
            <a:endParaRPr lang="en-US" dirty="0">
              <a:solidFill>
                <a:schemeClr val="bg1"/>
              </a:solidFill>
            </a:endParaRPr>
          </a:p>
        </p:txBody>
      </p:sp>
      <p:sp>
        <p:nvSpPr>
          <p:cNvPr id="17" name="Snip Same Side Corner Rectangle 16"/>
          <p:cNvSpPr/>
          <p:nvPr/>
        </p:nvSpPr>
        <p:spPr>
          <a:xfrm>
            <a:off x="239154" y="4704584"/>
            <a:ext cx="6029817" cy="2076937"/>
          </a:xfrm>
          <a:prstGeom prst="snip2SameRect">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eaLnBrk="1" hangingPunct="1">
              <a:defRPr/>
            </a:pPr>
            <a:r>
              <a:rPr lang="en-US" b="1" i="1" u="sng" dirty="0">
                <a:solidFill>
                  <a:schemeClr val="bg1"/>
                </a:solidFill>
              </a:rPr>
              <a:t>SERIES 3</a:t>
            </a:r>
            <a:r>
              <a:rPr lang="en-US" b="1" u="sng" dirty="0">
                <a:solidFill>
                  <a:schemeClr val="bg1"/>
                </a:solidFill>
              </a:rPr>
              <a:t>:  </a:t>
            </a:r>
            <a:r>
              <a:rPr lang="en-US" dirty="0">
                <a:solidFill>
                  <a:schemeClr val="bg1"/>
                </a:solidFill>
              </a:rPr>
              <a:t>(FMR, ECG, LAB2 (F &amp; PPBSL + CBC + </a:t>
            </a:r>
            <a:r>
              <a:rPr lang="en-US" dirty="0" err="1">
                <a:solidFill>
                  <a:schemeClr val="bg1"/>
                </a:solidFill>
              </a:rPr>
              <a:t>S.Cholesterol</a:t>
            </a:r>
            <a:r>
              <a:rPr lang="en-US" dirty="0">
                <a:solidFill>
                  <a:schemeClr val="bg1"/>
                </a:solidFill>
              </a:rPr>
              <a:t> + </a:t>
            </a:r>
            <a:r>
              <a:rPr lang="en-US" dirty="0" err="1">
                <a:solidFill>
                  <a:schemeClr val="bg1"/>
                </a:solidFill>
              </a:rPr>
              <a:t>S.Creatinine</a:t>
            </a:r>
            <a:r>
              <a:rPr lang="en-US" dirty="0">
                <a:solidFill>
                  <a:schemeClr val="bg1"/>
                </a:solidFill>
              </a:rPr>
              <a:t> + Urinalysis + Lipid Profile (</a:t>
            </a:r>
            <a:r>
              <a:rPr lang="en-US" dirty="0" err="1">
                <a:solidFill>
                  <a:schemeClr val="bg1"/>
                </a:solidFill>
              </a:rPr>
              <a:t>S.Cholesterol+HDL+LDL+S.Triglyserides</a:t>
            </a:r>
            <a:r>
              <a:rPr lang="en-US" dirty="0">
                <a:solidFill>
                  <a:schemeClr val="bg1"/>
                </a:solidFill>
              </a:rPr>
              <a:t>)+LFT(</a:t>
            </a:r>
            <a:r>
              <a:rPr lang="en-US" dirty="0" err="1">
                <a:solidFill>
                  <a:schemeClr val="bg1"/>
                </a:solidFill>
              </a:rPr>
              <a:t>TotalBilirubin+SGOT+SGPT+A.Phosphatase+GGTP+Protiens</a:t>
            </a:r>
            <a:r>
              <a:rPr lang="en-US" dirty="0">
                <a:solidFill>
                  <a:schemeClr val="bg1"/>
                </a:solidFill>
              </a:rPr>
              <a:t> (total)+RFT (Renal Function Test)-</a:t>
            </a:r>
            <a:r>
              <a:rPr lang="en-US" dirty="0" err="1">
                <a:solidFill>
                  <a:schemeClr val="bg1"/>
                </a:solidFill>
              </a:rPr>
              <a:t>Bure</a:t>
            </a:r>
            <a:r>
              <a:rPr lang="en-US" dirty="0">
                <a:solidFill>
                  <a:schemeClr val="bg1"/>
                </a:solidFill>
              </a:rPr>
              <a:t> + </a:t>
            </a:r>
            <a:r>
              <a:rPr lang="en-US" dirty="0" err="1">
                <a:solidFill>
                  <a:schemeClr val="bg1"/>
                </a:solidFill>
              </a:rPr>
              <a:t>S.Electrolytes</a:t>
            </a:r>
            <a:r>
              <a:rPr lang="en-US" dirty="0">
                <a:solidFill>
                  <a:schemeClr val="bg1"/>
                </a:solidFill>
              </a:rPr>
              <a:t>.) </a:t>
            </a:r>
          </a:p>
        </p:txBody>
      </p:sp>
      <p:sp>
        <p:nvSpPr>
          <p:cNvPr id="7" name="Rectangle 6"/>
          <p:cNvSpPr/>
          <p:nvPr/>
        </p:nvSpPr>
        <p:spPr>
          <a:xfrm>
            <a:off x="6812882" y="4042891"/>
            <a:ext cx="4543736" cy="1815882"/>
          </a:xfrm>
          <a:prstGeom prst="rect">
            <a:avLst/>
          </a:prstGeom>
        </p:spPr>
        <p:txBody>
          <a:bodyPr wrap="square">
            <a:spAutoFit/>
          </a:bodyPr>
          <a:lstStyle/>
          <a:p>
            <a:pPr eaLnBrk="1" hangingPunct="1">
              <a:defRPr/>
            </a:pPr>
            <a:r>
              <a:rPr lang="en-US" sz="1600" b="1" i="1" u="sng" dirty="0">
                <a:solidFill>
                  <a:schemeClr val="bg1"/>
                </a:solidFill>
              </a:rPr>
              <a:t>SERIES 4</a:t>
            </a:r>
            <a:r>
              <a:rPr lang="en-US" sz="1600" b="1" u="sng" dirty="0">
                <a:solidFill>
                  <a:schemeClr val="bg1"/>
                </a:solidFill>
              </a:rPr>
              <a:t>:  </a:t>
            </a:r>
            <a:r>
              <a:rPr lang="en-US" sz="1600" dirty="0">
                <a:solidFill>
                  <a:schemeClr val="bg1"/>
                </a:solidFill>
              </a:rPr>
              <a:t>(FMR, ECG + LAB 3 (F &amp; PP (BSL) + CBC + </a:t>
            </a:r>
            <a:r>
              <a:rPr lang="en-US" sz="1600" dirty="0" err="1">
                <a:solidFill>
                  <a:schemeClr val="bg1"/>
                </a:solidFill>
              </a:rPr>
              <a:t>S.Cholesterol</a:t>
            </a:r>
            <a:r>
              <a:rPr lang="en-US" sz="1600" dirty="0">
                <a:solidFill>
                  <a:schemeClr val="bg1"/>
                </a:solidFill>
              </a:rPr>
              <a:t> + </a:t>
            </a:r>
            <a:r>
              <a:rPr lang="en-US" sz="1600" dirty="0" err="1">
                <a:solidFill>
                  <a:schemeClr val="bg1"/>
                </a:solidFill>
              </a:rPr>
              <a:t>S.Creatinine</a:t>
            </a:r>
            <a:r>
              <a:rPr lang="en-US" sz="1600" dirty="0">
                <a:solidFill>
                  <a:schemeClr val="bg1"/>
                </a:solidFill>
              </a:rPr>
              <a:t> + Urinalysis + Lipid Profile (</a:t>
            </a:r>
            <a:r>
              <a:rPr lang="en-US" sz="1600" dirty="0" err="1">
                <a:solidFill>
                  <a:schemeClr val="bg1"/>
                </a:solidFill>
              </a:rPr>
              <a:t>S.Cholesterol</a:t>
            </a:r>
            <a:r>
              <a:rPr lang="en-US" sz="1600" dirty="0">
                <a:solidFill>
                  <a:schemeClr val="bg1"/>
                </a:solidFill>
              </a:rPr>
              <a:t> + HDL + LDL + </a:t>
            </a:r>
            <a:r>
              <a:rPr lang="en-US" sz="1600" dirty="0" err="1">
                <a:solidFill>
                  <a:schemeClr val="bg1"/>
                </a:solidFill>
              </a:rPr>
              <a:t>S.Triglyserides</a:t>
            </a:r>
            <a:r>
              <a:rPr lang="en-US" sz="1600" dirty="0">
                <a:solidFill>
                  <a:schemeClr val="bg1"/>
                </a:solidFill>
              </a:rPr>
              <a:t>) + LFT (Total Bilirubin + SGOT + SGPT + </a:t>
            </a:r>
            <a:r>
              <a:rPr lang="en-US" sz="1600" dirty="0" err="1">
                <a:solidFill>
                  <a:schemeClr val="bg1"/>
                </a:solidFill>
              </a:rPr>
              <a:t>A.Phosphatase</a:t>
            </a:r>
            <a:r>
              <a:rPr lang="en-US" sz="1600" dirty="0">
                <a:solidFill>
                  <a:schemeClr val="bg1"/>
                </a:solidFill>
              </a:rPr>
              <a:t> + GGTP + Proteins (total) + RFT + </a:t>
            </a:r>
            <a:r>
              <a:rPr lang="en-US" sz="1600" dirty="0" err="1">
                <a:solidFill>
                  <a:schemeClr val="bg1"/>
                </a:solidFill>
              </a:rPr>
              <a:t>HbsAg</a:t>
            </a:r>
            <a:r>
              <a:rPr lang="en-US" sz="1600" dirty="0">
                <a:solidFill>
                  <a:schemeClr val="bg1"/>
                </a:solidFill>
              </a:rPr>
              <a:t> + HbA1C + HIV1&amp;2)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eft-Right Arrow 20"/>
          <p:cNvSpPr/>
          <p:nvPr/>
        </p:nvSpPr>
        <p:spPr>
          <a:xfrm>
            <a:off x="609622" y="-3974"/>
            <a:ext cx="11216640" cy="1180607"/>
          </a:xfrm>
          <a:prstGeom prst="leftRigh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sp>
      <p:grpSp>
        <p:nvGrpSpPr>
          <p:cNvPr id="11" name="Group 10"/>
          <p:cNvGrpSpPr/>
          <p:nvPr/>
        </p:nvGrpSpPr>
        <p:grpSpPr>
          <a:xfrm>
            <a:off x="1173691" y="1122828"/>
            <a:ext cx="2381249" cy="5123329"/>
            <a:chOff x="80676" y="0"/>
            <a:chExt cx="2381249" cy="5123329"/>
          </a:xfrm>
          <a:solidFill>
            <a:schemeClr val="accent4">
              <a:lumMod val="50000"/>
            </a:schemeClr>
          </a:solidFill>
          <a:scene3d>
            <a:camera prst="orthographicFront">
              <a:rot lat="0" lon="0" rev="0"/>
            </a:camera>
            <a:lightRig rig="glow" dir="t">
              <a:rot lat="0" lon="0" rev="4800000"/>
            </a:lightRig>
          </a:scene3d>
        </p:grpSpPr>
        <p:sp>
          <p:nvSpPr>
            <p:cNvPr id="30" name="Rounded Rectangle 29"/>
            <p:cNvSpPr/>
            <p:nvPr/>
          </p:nvSpPr>
          <p:spPr>
            <a:xfrm>
              <a:off x="80676" y="0"/>
              <a:ext cx="2381249" cy="5123329"/>
            </a:xfrm>
            <a:prstGeom prst="roundRect">
              <a:avLst>
                <a:gd name="adj" fmla="val 10000"/>
              </a:avLst>
            </a:prstGeom>
            <a:solidFill>
              <a:srgbClr val="008000"/>
            </a:solidFill>
            <a:ln>
              <a:noFill/>
            </a:ln>
            <a:effectLst>
              <a:outerShdw blurRad="190500" dist="228600" dir="2700000" algn="ctr">
                <a:srgbClr val="000000">
                  <a:alpha val="30000"/>
                </a:srgbClr>
              </a:outerShdw>
            </a:effectLst>
            <a:scene3d>
              <a:camera prst="orthographicFront">
                <a:rot lat="0" lon="0" rev="0"/>
              </a:camera>
              <a:lightRig rig="threePt" dir="t">
                <a:rot lat="0" lon="0" rev="1200000"/>
              </a:lightRig>
            </a:scene3d>
            <a:sp3d prstMaterial="matte">
              <a:bevelT w="127000" h="63500"/>
            </a:sp3d>
          </p:spPr>
          <p:style>
            <a:lnRef idx="0">
              <a:schemeClr val="dk1"/>
            </a:lnRef>
            <a:fillRef idx="3">
              <a:schemeClr val="dk1"/>
            </a:fillRef>
            <a:effectRef idx="3">
              <a:schemeClr val="dk1"/>
            </a:effectRef>
            <a:fontRef idx="minor">
              <a:schemeClr val="lt1"/>
            </a:fontRef>
          </p:style>
        </p:sp>
        <p:sp>
          <p:nvSpPr>
            <p:cNvPr id="31" name="Rounded Rectangle 4"/>
            <p:cNvSpPr/>
            <p:nvPr/>
          </p:nvSpPr>
          <p:spPr>
            <a:xfrm>
              <a:off x="80676" y="2049331"/>
              <a:ext cx="2381249" cy="2049331"/>
            </a:xfrm>
            <a:prstGeom prst="rect">
              <a:avLst/>
            </a:prstGeom>
            <a:solidFill>
              <a:srgbClr val="008000"/>
            </a:solidFill>
            <a:ln>
              <a:noFill/>
            </a:ln>
            <a:effectLst>
              <a:outerShdw blurRad="190500" dist="228600" dir="2700000" algn="ctr">
                <a:srgbClr val="000000">
                  <a:alpha val="30000"/>
                </a:srgbClr>
              </a:outerShdw>
            </a:effectLst>
            <a:sp3d prstMaterial="matte">
              <a:bevelT w="127000" h="63500"/>
            </a:sp3d>
          </p:spPr>
          <p:style>
            <a:lnRef idx="0">
              <a:schemeClr val="dk1"/>
            </a:lnRef>
            <a:fillRef idx="3">
              <a:schemeClr val="dk1"/>
            </a:fillRef>
            <a:effectRef idx="3">
              <a:schemeClr val="dk1"/>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dirty="0" smtClean="0">
                  <a:latin typeface="Arial" panose="020B0604020202020204" pitchFamily="34" charset="0"/>
                  <a:cs typeface="Arial" panose="020B0604020202020204" pitchFamily="34" charset="0"/>
                </a:rPr>
                <a:t>Maternity Expenses</a:t>
              </a:r>
              <a:endParaRPr lang="en-US" sz="2000" b="0" kern="1200" dirty="0">
                <a:latin typeface="Arial" panose="020B0604020202020204" pitchFamily="34" charset="0"/>
                <a:cs typeface="Arial" panose="020B0604020202020204" pitchFamily="34" charset="0"/>
              </a:endParaRPr>
            </a:p>
          </p:txBody>
        </p:sp>
      </p:grpSp>
      <p:sp>
        <p:nvSpPr>
          <p:cNvPr id="12" name="Oval 11"/>
          <p:cNvSpPr/>
          <p:nvPr/>
        </p:nvSpPr>
        <p:spPr>
          <a:xfrm>
            <a:off x="1572274" y="1524368"/>
            <a:ext cx="1706068" cy="1706068"/>
          </a:xfrm>
          <a:prstGeom prst="ellipse">
            <a:avLst/>
          </a:prstGeom>
          <a:blipFill rotWithShape="1">
            <a:blip r:embed="rId2">
              <a:biLevel thresh="25000"/>
              <a:extLst>
                <a:ext uri="{BEBA8EAE-BF5A-486C-A8C5-ECC9F3942E4B}">
                  <a14:imgProps xmlns:a14="http://schemas.microsoft.com/office/drawing/2010/main">
                    <a14:imgLayer r:embed="rId3">
                      <a14:imgEffect>
                        <a14:colorTemperature colorTemp="11200"/>
                      </a14:imgEffect>
                    </a14:imgLayer>
                  </a14:imgProps>
                </a:ext>
              </a:extLst>
            </a:blip>
            <a:stretch>
              <a:fillRect/>
            </a:stretch>
          </a:blipFill>
          <a:ln>
            <a:solidFill>
              <a:schemeClr val="tx1"/>
            </a:solidFill>
          </a:ln>
          <a:scene3d>
            <a:camera prst="orthographicFront"/>
            <a:lightRig rig="flat" dir="t"/>
          </a:scene3d>
          <a:sp3d z="127000" prstMaterial="plastic">
            <a:bevelT w="88900" h="88900"/>
            <a:bevelB w="88900" h="31750" prst="angle"/>
          </a:sp3d>
        </p:spPr>
        <p:style>
          <a:lnRef idx="2">
            <a:schemeClr val="accent5"/>
          </a:lnRef>
          <a:fillRef idx="1">
            <a:schemeClr val="lt1"/>
          </a:fillRef>
          <a:effectRef idx="0">
            <a:schemeClr val="accent5"/>
          </a:effectRef>
          <a:fontRef idx="minor">
            <a:schemeClr val="lt1">
              <a:hueOff val="0"/>
              <a:satOff val="0"/>
              <a:lumOff val="0"/>
              <a:alphaOff val="0"/>
            </a:schemeClr>
          </a:fontRef>
        </p:style>
      </p:sp>
      <p:grpSp>
        <p:nvGrpSpPr>
          <p:cNvPr id="15" name="Group 14"/>
          <p:cNvGrpSpPr/>
          <p:nvPr/>
        </p:nvGrpSpPr>
        <p:grpSpPr>
          <a:xfrm>
            <a:off x="3745334" y="1122827"/>
            <a:ext cx="2381249" cy="5123329"/>
            <a:chOff x="3862176" y="0"/>
            <a:chExt cx="2381249" cy="5123329"/>
          </a:xfrm>
          <a:solidFill>
            <a:srgbClr val="002060"/>
          </a:solidFill>
          <a:scene3d>
            <a:camera prst="orthographicFront">
              <a:rot lat="0" lon="0" rev="0"/>
            </a:camera>
            <a:lightRig rig="glow" dir="t">
              <a:rot lat="0" lon="0" rev="4800000"/>
            </a:lightRig>
          </a:scene3d>
        </p:grpSpPr>
        <p:sp>
          <p:nvSpPr>
            <p:cNvPr id="26" name="Rounded Rectangle 25"/>
            <p:cNvSpPr/>
            <p:nvPr/>
          </p:nvSpPr>
          <p:spPr>
            <a:xfrm>
              <a:off x="3862176" y="0"/>
              <a:ext cx="2381249" cy="5123329"/>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sp>
        <p:sp>
          <p:nvSpPr>
            <p:cNvPr id="27" name="Rounded Rectangle 10"/>
            <p:cNvSpPr/>
            <p:nvPr/>
          </p:nvSpPr>
          <p:spPr>
            <a:xfrm>
              <a:off x="3862176" y="2049331"/>
              <a:ext cx="2381249" cy="2049331"/>
            </a:xfrm>
            <a:prstGeom prst="rect">
              <a:avLst/>
            </a:prstGeom>
            <a:noFill/>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bg1"/>
                  </a:solidFill>
                  <a:latin typeface="Arial" panose="020B0604020202020204" pitchFamily="34" charset="0"/>
                  <a:cs typeface="Arial" panose="020B0604020202020204" pitchFamily="34" charset="0"/>
                </a:rPr>
                <a:t>Organ Donor Expenses</a:t>
              </a:r>
              <a:endParaRPr lang="en-US" sz="2000" b="0" kern="1200" dirty="0">
                <a:solidFill>
                  <a:schemeClr val="bg1"/>
                </a:solidFill>
                <a:latin typeface="Arial" panose="020B0604020202020204" pitchFamily="34" charset="0"/>
                <a:cs typeface="Arial" panose="020B0604020202020204" pitchFamily="34" charset="0"/>
              </a:endParaRPr>
            </a:p>
          </p:txBody>
        </p:sp>
      </p:grpSp>
      <p:sp>
        <p:nvSpPr>
          <p:cNvPr id="16" name="Oval 15"/>
          <p:cNvSpPr/>
          <p:nvPr/>
        </p:nvSpPr>
        <p:spPr>
          <a:xfrm>
            <a:off x="4069276" y="1430227"/>
            <a:ext cx="1706068" cy="1706068"/>
          </a:xfrm>
          <a:prstGeom prst="ellipse">
            <a:avLst/>
          </a:prstGeom>
          <a:blipFill rotWithShape="1">
            <a:blip r:embed="rId4">
              <a:biLevel thresh="50000"/>
            </a:blip>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2501437"/>
              <a:satOff val="-2237"/>
              <a:lumOff val="6"/>
              <a:alphaOff val="0"/>
            </a:schemeClr>
          </a:effectRef>
          <a:fontRef idx="minor">
            <a:schemeClr val="lt1">
              <a:hueOff val="0"/>
              <a:satOff val="0"/>
              <a:lumOff val="0"/>
              <a:alphaOff val="0"/>
            </a:schemeClr>
          </a:fontRef>
        </p:style>
      </p:sp>
      <p:grpSp>
        <p:nvGrpSpPr>
          <p:cNvPr id="19" name="Group 18"/>
          <p:cNvGrpSpPr/>
          <p:nvPr/>
        </p:nvGrpSpPr>
        <p:grpSpPr>
          <a:xfrm>
            <a:off x="8817366" y="1122828"/>
            <a:ext cx="2393440" cy="5123329"/>
            <a:chOff x="9810749" y="0"/>
            <a:chExt cx="2393440" cy="5123329"/>
          </a:xfrm>
          <a:solidFill>
            <a:schemeClr val="accent4">
              <a:lumMod val="20000"/>
              <a:lumOff val="80000"/>
            </a:schemeClr>
          </a:solidFill>
          <a:scene3d>
            <a:camera prst="orthographicFront">
              <a:rot lat="0" lon="0" rev="0"/>
            </a:camera>
            <a:lightRig rig="glow" dir="t">
              <a:rot lat="0" lon="0" rev="4800000"/>
            </a:lightRig>
          </a:scene3d>
        </p:grpSpPr>
        <p:sp>
          <p:nvSpPr>
            <p:cNvPr id="22" name="Rounded Rectangle 21"/>
            <p:cNvSpPr/>
            <p:nvPr/>
          </p:nvSpPr>
          <p:spPr>
            <a:xfrm>
              <a:off x="9810749" y="0"/>
              <a:ext cx="2381249" cy="5123329"/>
            </a:xfrm>
            <a:prstGeom prst="roundRect">
              <a:avLst>
                <a:gd name="adj" fmla="val 10000"/>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threePt" dir="t">
                <a:rot lat="0" lon="0" rev="1200000"/>
              </a:lightRig>
            </a:scene3d>
            <a:sp3d prstMaterial="matte">
              <a:bevelT w="127000" h="63500"/>
            </a:sp3d>
          </p:spPr>
          <p:style>
            <a:lnRef idx="0">
              <a:schemeClr val="accent3"/>
            </a:lnRef>
            <a:fillRef idx="3">
              <a:schemeClr val="accent3"/>
            </a:fillRef>
            <a:effectRef idx="3">
              <a:schemeClr val="accent3"/>
            </a:effectRef>
            <a:fontRef idx="minor">
              <a:schemeClr val="lt1"/>
            </a:fontRef>
          </p:style>
        </p:sp>
        <p:sp>
          <p:nvSpPr>
            <p:cNvPr id="23" name="Rounded Rectangle 16"/>
            <p:cNvSpPr/>
            <p:nvPr/>
          </p:nvSpPr>
          <p:spPr>
            <a:xfrm>
              <a:off x="9822940" y="2310186"/>
              <a:ext cx="2381249" cy="2049331"/>
            </a:xfrm>
            <a:prstGeom prst="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threePt" dir="t">
                <a:rot lat="0" lon="0" rev="12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Aft>
                  <a:spcPct val="35000"/>
                </a:spcAft>
              </a:pPr>
              <a:r>
                <a:rPr lang="en-US" sz="2000" dirty="0" smtClean="0">
                  <a:solidFill>
                    <a:schemeClr val="tx1"/>
                  </a:solidFill>
                  <a:latin typeface="Arial" panose="020B0604020202020204" pitchFamily="34" charset="0"/>
                  <a:cs typeface="Arial" panose="020B0604020202020204" pitchFamily="34" charset="0"/>
                </a:rPr>
                <a:t>Accidental </a:t>
              </a:r>
              <a:r>
                <a:rPr lang="en-US" sz="2000" dirty="0">
                  <a:solidFill>
                    <a:schemeClr val="tx1"/>
                  </a:solidFill>
                  <a:latin typeface="Arial" panose="020B0604020202020204" pitchFamily="34" charset="0"/>
                  <a:cs typeface="Arial" panose="020B0604020202020204" pitchFamily="34" charset="0"/>
                </a:rPr>
                <a:t>Hospitalization Increase In SI</a:t>
              </a:r>
            </a:p>
            <a:p>
              <a:pPr lvl="0" algn="ctr" defTabSz="889000">
                <a:lnSpc>
                  <a:spcPct val="90000"/>
                </a:lnSpc>
                <a:spcBef>
                  <a:spcPct val="0"/>
                </a:spcBef>
                <a:spcAft>
                  <a:spcPct val="35000"/>
                </a:spcAft>
              </a:pPr>
              <a:endParaRPr lang="en-US" sz="2000" b="0" kern="1200" dirty="0">
                <a:solidFill>
                  <a:schemeClr val="tx1"/>
                </a:solidFill>
                <a:latin typeface="Arial" panose="020B0604020202020204" pitchFamily="34" charset="0"/>
                <a:cs typeface="Arial" panose="020B0604020202020204" pitchFamily="34" charset="0"/>
              </a:endParaRPr>
            </a:p>
          </p:txBody>
        </p:sp>
      </p:grpSp>
      <p:sp>
        <p:nvSpPr>
          <p:cNvPr id="32" name="TextBox 31"/>
          <p:cNvSpPr txBox="1"/>
          <p:nvPr/>
        </p:nvSpPr>
        <p:spPr>
          <a:xfrm>
            <a:off x="4002590" y="297817"/>
            <a:ext cx="4133439" cy="523220"/>
          </a:xfrm>
          <a:prstGeom prst="rect">
            <a:avLst/>
          </a:prstGeom>
          <a:noFill/>
        </p:spPr>
        <p:txBody>
          <a:bodyPr wrap="none" rtlCol="0">
            <a:spAutoFit/>
          </a:bodyPr>
          <a:lstStyle>
            <a:defPPr>
              <a:defRPr lang="en-US"/>
            </a:defPPr>
            <a:lvl1pPr>
              <a:defRPr sz="2800" b="1">
                <a:solidFill>
                  <a:schemeClr val="bg1"/>
                </a:solidFill>
                <a:latin typeface="Arial Heading"/>
                <a:ea typeface="+mj-ea"/>
                <a:cs typeface="Aharoni" pitchFamily="2" charset="-79"/>
              </a:defRPr>
            </a:lvl1pPr>
          </a:lstStyle>
          <a:p>
            <a:r>
              <a:rPr lang="en-US" dirty="0"/>
              <a:t>Benefit Of Health Total.</a:t>
            </a:r>
          </a:p>
        </p:txBody>
      </p:sp>
      <p:sp>
        <p:nvSpPr>
          <p:cNvPr id="33" name="Oval 32"/>
          <p:cNvSpPr/>
          <p:nvPr/>
        </p:nvSpPr>
        <p:spPr>
          <a:xfrm>
            <a:off x="9128510" y="1524368"/>
            <a:ext cx="1706068" cy="1706068"/>
          </a:xfrm>
          <a:prstGeom prst="ellipse">
            <a:avLst/>
          </a:prstGeom>
          <a:blipFill rotWithShape="1">
            <a:blip r:embed="rId5">
              <a:biLevel thresh="75000"/>
            </a:blip>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1250719"/>
              <a:satOff val="-1118"/>
              <a:lumOff val="3"/>
              <a:alphaOff val="0"/>
            </a:schemeClr>
          </a:effectRef>
          <a:fontRef idx="minor">
            <a:schemeClr val="lt1">
              <a:hueOff val="0"/>
              <a:satOff val="0"/>
              <a:lumOff val="0"/>
              <a:alphaOff val="0"/>
            </a:schemeClr>
          </a:fontRef>
        </p:style>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1882" y="1112239"/>
            <a:ext cx="2773384" cy="5507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4391" y="1604867"/>
            <a:ext cx="221297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020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48992" y="159523"/>
            <a:ext cx="10972800" cy="725112"/>
          </a:xfrm>
        </p:spPr>
        <p:txBody>
          <a:bodyPr/>
          <a:lstStyle/>
          <a:p>
            <a:r>
              <a:rPr lang="en-US" sz="2800" dirty="0">
                <a:solidFill>
                  <a:srgbClr val="C00000"/>
                </a:solidFill>
                <a:latin typeface="Arial Heading"/>
                <a:cs typeface="Aharoni" pitchFamily="2" charset="-79"/>
              </a:rPr>
              <a:t>Pre-Acceptance Medical Tests</a:t>
            </a:r>
          </a:p>
        </p:txBody>
      </p:sp>
      <p:sp>
        <p:nvSpPr>
          <p:cNvPr id="8" name="Pentagon 7"/>
          <p:cNvSpPr/>
          <p:nvPr/>
        </p:nvSpPr>
        <p:spPr>
          <a:xfrm>
            <a:off x="609595" y="935770"/>
            <a:ext cx="10891239" cy="1052029"/>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lvl="0"/>
            <a:r>
              <a:rPr lang="en-US" sz="1600" u="sng" dirty="0">
                <a:latin typeface="Arial" panose="020B0604020202020204" pitchFamily="34" charset="0"/>
                <a:cs typeface="Arial" panose="020B0604020202020204" pitchFamily="34" charset="0"/>
              </a:rPr>
              <a:t>SERIES 7:</a:t>
            </a:r>
            <a:r>
              <a:rPr lang="en-US" sz="1600" dirty="0">
                <a:latin typeface="Arial" panose="020B0604020202020204" pitchFamily="34" charset="0"/>
                <a:cs typeface="Arial" panose="020B0604020202020204" pitchFamily="34" charset="0"/>
              </a:rPr>
              <a:t>  (FMR, ECG, +CTMT (stress test) + LAB3((F&amp;PP(BSL) + CBC + </a:t>
            </a:r>
            <a:r>
              <a:rPr lang="en-US" sz="1600" dirty="0" err="1">
                <a:latin typeface="Arial" panose="020B0604020202020204" pitchFamily="34" charset="0"/>
                <a:cs typeface="Arial" panose="020B0604020202020204" pitchFamily="34" charset="0"/>
              </a:rPr>
              <a:t>S.Cholesterol</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S.Creatinine</a:t>
            </a:r>
            <a:r>
              <a:rPr lang="en-US" sz="1600" dirty="0">
                <a:latin typeface="Arial" panose="020B0604020202020204" pitchFamily="34" charset="0"/>
                <a:cs typeface="Arial" panose="020B0604020202020204" pitchFamily="34" charset="0"/>
              </a:rPr>
              <a:t> + Urinalysis + Lipid Profile (</a:t>
            </a:r>
            <a:r>
              <a:rPr lang="en-US" sz="1600" dirty="0" err="1">
                <a:latin typeface="Arial" panose="020B0604020202020204" pitchFamily="34" charset="0"/>
                <a:cs typeface="Arial" panose="020B0604020202020204" pitchFamily="34" charset="0"/>
              </a:rPr>
              <a:t>S.Cholesterol+HDL+LDL+S.Triglyserides</a:t>
            </a:r>
            <a:r>
              <a:rPr lang="en-US" sz="1600" dirty="0">
                <a:latin typeface="Arial" panose="020B0604020202020204" pitchFamily="34" charset="0"/>
                <a:cs typeface="Arial" panose="020B0604020202020204" pitchFamily="34" charset="0"/>
              </a:rPr>
              <a:t>) + LFT (Total Bilirubin + SGOT + SGPT + </a:t>
            </a:r>
            <a:r>
              <a:rPr lang="en-US" sz="1600" dirty="0" err="1">
                <a:latin typeface="Arial" panose="020B0604020202020204" pitchFamily="34" charset="0"/>
                <a:cs typeface="Arial" panose="020B0604020202020204" pitchFamily="34" charset="0"/>
              </a:rPr>
              <a:t>A.Phosphatase</a:t>
            </a:r>
            <a:r>
              <a:rPr lang="en-US" sz="1600" dirty="0">
                <a:latin typeface="Arial" panose="020B0604020202020204" pitchFamily="34" charset="0"/>
                <a:cs typeface="Arial" panose="020B0604020202020204" pitchFamily="34" charset="0"/>
              </a:rPr>
              <a:t> + GGTP + Proteins(total) + RFT + </a:t>
            </a:r>
            <a:r>
              <a:rPr lang="en-US" sz="1600" dirty="0" err="1">
                <a:latin typeface="Arial" panose="020B0604020202020204" pitchFamily="34" charset="0"/>
                <a:cs typeface="Arial" panose="020B0604020202020204" pitchFamily="34" charset="0"/>
              </a:rPr>
              <a:t>HbsAg</a:t>
            </a:r>
            <a:r>
              <a:rPr lang="en-US" sz="1600" dirty="0">
                <a:latin typeface="Arial" panose="020B0604020202020204" pitchFamily="34" charset="0"/>
                <a:cs typeface="Arial" panose="020B0604020202020204" pitchFamily="34" charset="0"/>
              </a:rPr>
              <a:t> + HbA1C + HIV1&amp;2) </a:t>
            </a:r>
          </a:p>
        </p:txBody>
      </p:sp>
      <p:sp>
        <p:nvSpPr>
          <p:cNvPr id="10" name="Pentagon 9"/>
          <p:cNvSpPr/>
          <p:nvPr/>
        </p:nvSpPr>
        <p:spPr>
          <a:xfrm>
            <a:off x="621625" y="2055061"/>
            <a:ext cx="10879209" cy="1001690"/>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lvl="0"/>
            <a:r>
              <a:rPr lang="en-US" sz="1600" u="sng" dirty="0">
                <a:latin typeface="Arial" panose="020B0604020202020204" pitchFamily="34" charset="0"/>
                <a:cs typeface="Arial" panose="020B0604020202020204" pitchFamily="34" charset="0"/>
              </a:rPr>
              <a:t>SERIES 8: </a:t>
            </a:r>
            <a:r>
              <a:rPr lang="en-US" sz="1600" dirty="0">
                <a:latin typeface="Arial" panose="020B0604020202020204" pitchFamily="34" charset="0"/>
                <a:cs typeface="Arial" panose="020B0604020202020204" pitchFamily="34" charset="0"/>
              </a:rPr>
              <a:t>(FMR, ECG, 2DEcho + LAB3 ((F&amp;PP(BSL) + CBC + </a:t>
            </a:r>
            <a:r>
              <a:rPr lang="en-US" sz="1600" dirty="0" err="1">
                <a:latin typeface="Arial" panose="020B0604020202020204" pitchFamily="34" charset="0"/>
                <a:cs typeface="Arial" panose="020B0604020202020204" pitchFamily="34" charset="0"/>
              </a:rPr>
              <a:t>S.Cholesterol</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S.Creatinine</a:t>
            </a:r>
            <a:r>
              <a:rPr lang="en-US" sz="1600" dirty="0">
                <a:latin typeface="Arial" panose="020B0604020202020204" pitchFamily="34" charset="0"/>
                <a:cs typeface="Arial" panose="020B0604020202020204" pitchFamily="34" charset="0"/>
              </a:rPr>
              <a:t> + Urinalysis + Lipid Profile (</a:t>
            </a:r>
            <a:r>
              <a:rPr lang="en-US" sz="1600" dirty="0" err="1">
                <a:latin typeface="Arial" panose="020B0604020202020204" pitchFamily="34" charset="0"/>
                <a:cs typeface="Arial" panose="020B0604020202020204" pitchFamily="34" charset="0"/>
              </a:rPr>
              <a:t>S.Cholesterol</a:t>
            </a:r>
            <a:r>
              <a:rPr lang="en-US" sz="1600" dirty="0">
                <a:latin typeface="Arial" panose="020B0604020202020204" pitchFamily="34" charset="0"/>
                <a:cs typeface="Arial" panose="020B0604020202020204" pitchFamily="34" charset="0"/>
              </a:rPr>
              <a:t> + HDL + LDL + </a:t>
            </a:r>
            <a:r>
              <a:rPr lang="en-US" sz="1600" dirty="0" err="1">
                <a:latin typeface="Arial" panose="020B0604020202020204" pitchFamily="34" charset="0"/>
                <a:cs typeface="Arial" panose="020B0604020202020204" pitchFamily="34" charset="0"/>
              </a:rPr>
              <a:t>S.Triglyserides</a:t>
            </a:r>
            <a:r>
              <a:rPr lang="en-US" sz="1600" dirty="0">
                <a:latin typeface="Arial" panose="020B0604020202020204" pitchFamily="34" charset="0"/>
                <a:cs typeface="Arial" panose="020B0604020202020204" pitchFamily="34" charset="0"/>
              </a:rPr>
              <a:t>) + LFT (Total Bilirubin + SGOT + SGPT + </a:t>
            </a:r>
            <a:r>
              <a:rPr lang="en-US" sz="1600" dirty="0" err="1">
                <a:latin typeface="Arial" panose="020B0604020202020204" pitchFamily="34" charset="0"/>
                <a:cs typeface="Arial" panose="020B0604020202020204" pitchFamily="34" charset="0"/>
              </a:rPr>
              <a:t>A.Phosphatase</a:t>
            </a:r>
            <a:r>
              <a:rPr lang="en-US" sz="1600" dirty="0">
                <a:latin typeface="Arial" panose="020B0604020202020204" pitchFamily="34" charset="0"/>
                <a:cs typeface="Arial" panose="020B0604020202020204" pitchFamily="34" charset="0"/>
              </a:rPr>
              <a:t> + GGTP + Proteins (total) + RFT +</a:t>
            </a:r>
            <a:r>
              <a:rPr lang="en-US" sz="1600" dirty="0" err="1">
                <a:latin typeface="Arial" panose="020B0604020202020204" pitchFamily="34" charset="0"/>
                <a:cs typeface="Arial" panose="020B0604020202020204" pitchFamily="34" charset="0"/>
              </a:rPr>
              <a:t>HbsAg</a:t>
            </a:r>
            <a:r>
              <a:rPr lang="en-US" sz="1600" dirty="0">
                <a:latin typeface="Arial" panose="020B0604020202020204" pitchFamily="34" charset="0"/>
                <a:cs typeface="Arial" panose="020B0604020202020204" pitchFamily="34" charset="0"/>
              </a:rPr>
              <a:t> + HbA1C + HIV1&amp;2) </a:t>
            </a:r>
          </a:p>
        </p:txBody>
      </p:sp>
      <p:sp>
        <p:nvSpPr>
          <p:cNvPr id="12" name="Pentagon 11"/>
          <p:cNvSpPr/>
          <p:nvPr/>
        </p:nvSpPr>
        <p:spPr>
          <a:xfrm>
            <a:off x="609594" y="3149651"/>
            <a:ext cx="10879209" cy="669248"/>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lvl="0"/>
            <a:r>
              <a:rPr lang="en-US" sz="1600" dirty="0">
                <a:latin typeface="Arial" panose="020B0604020202020204" pitchFamily="34" charset="0"/>
                <a:cs typeface="Arial" panose="020B0604020202020204" pitchFamily="34" charset="0"/>
              </a:rPr>
              <a:t>FMR: Full Medical Report by an MD Physician </a:t>
            </a:r>
          </a:p>
          <a:p>
            <a:pPr lvl="0"/>
            <a:endParaRPr lang="en-US" sz="5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ECG: Electrocardiogram reported by an MD Physician </a:t>
            </a:r>
          </a:p>
        </p:txBody>
      </p:sp>
      <p:sp>
        <p:nvSpPr>
          <p:cNvPr id="13" name="Pentagon 12"/>
          <p:cNvSpPr/>
          <p:nvPr/>
        </p:nvSpPr>
        <p:spPr>
          <a:xfrm>
            <a:off x="609594" y="3895887"/>
            <a:ext cx="10879209" cy="1294298"/>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lvl="0"/>
            <a:r>
              <a:rPr lang="en-US" sz="1600" dirty="0">
                <a:latin typeface="Arial" panose="020B0604020202020204" pitchFamily="34" charset="0"/>
                <a:cs typeface="Arial" panose="020B0604020202020204" pitchFamily="34" charset="0"/>
              </a:rPr>
              <a:t>Lab 2: includes Fasting Blood Glucose, Post prandial blood sugar, Complete Blood Count (</a:t>
            </a:r>
            <a:r>
              <a:rPr lang="en-US" sz="1600" dirty="0" err="1">
                <a:latin typeface="Arial" panose="020B0604020202020204" pitchFamily="34" charset="0"/>
                <a:cs typeface="Arial" panose="020B0604020202020204" pitchFamily="34" charset="0"/>
              </a:rPr>
              <a:t>incl</a:t>
            </a:r>
            <a:r>
              <a:rPr lang="en-US" sz="1600" dirty="0">
                <a:latin typeface="Arial" panose="020B0604020202020204" pitchFamily="34" charset="0"/>
                <a:cs typeface="Arial" panose="020B0604020202020204" pitchFamily="34" charset="0"/>
              </a:rPr>
              <a:t> Diff), Lipid Profile- Serum Cholesterol, HDL Cholesterol , LDL Cholesterol, Serum Triglycerides ,Urinalysis (chemical &amp; microscopic), Liver Function tests – (Serum Bilirubin , SGOT , SGPT ,Serum Alkaline Phosphatase ,GGTP ), Renal Function Tests – (Serum Creatinine, Blood Urea ,Total Proteins and Serum Electrolytes.) </a:t>
            </a:r>
          </a:p>
        </p:txBody>
      </p:sp>
      <p:sp>
        <p:nvSpPr>
          <p:cNvPr id="14" name="Pentagon 13"/>
          <p:cNvSpPr/>
          <p:nvPr/>
        </p:nvSpPr>
        <p:spPr>
          <a:xfrm>
            <a:off x="621625" y="5280338"/>
            <a:ext cx="10879209" cy="1262130"/>
          </a:xfrm>
          <a:prstGeom prst="homePlate">
            <a:avLst/>
          </a:prstGeom>
          <a:solidFill>
            <a:srgbClr val="A500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lvl="0"/>
            <a:r>
              <a:rPr lang="en-US" sz="1600" dirty="0">
                <a:latin typeface="Arial" panose="020B0604020202020204" pitchFamily="34" charset="0"/>
                <a:cs typeface="Arial" panose="020B0604020202020204" pitchFamily="34" charset="0"/>
              </a:rPr>
              <a:t>LAB 3: includes Fasting Blood Glucose, Post prandial blood sugar , Complete Blood Count (</a:t>
            </a:r>
            <a:r>
              <a:rPr lang="en-US" sz="1600" dirty="0" err="1">
                <a:latin typeface="Arial" panose="020B0604020202020204" pitchFamily="34" charset="0"/>
                <a:cs typeface="Arial" panose="020B0604020202020204" pitchFamily="34" charset="0"/>
              </a:rPr>
              <a:t>incl</a:t>
            </a:r>
            <a:r>
              <a:rPr lang="en-US" sz="1600" dirty="0">
                <a:latin typeface="Arial" panose="020B0604020202020204" pitchFamily="34" charset="0"/>
                <a:cs typeface="Arial" panose="020B0604020202020204" pitchFamily="34" charset="0"/>
              </a:rPr>
              <a:t> Diff), Lipid Profile - Serum Cholesterol, HDL Cholesterol , LDL Cholesterol, Serum Triglycerides ,S .creatinine, Urinalysis (chemical &amp; microscopic), Liver Function tests (Serum Bilirubin , SGOT , SGPT ,Serum Alkaline Phosphatase , GGTP , Total Proteins),Renal Function Tests – (Blood Urea and Serum Electrolytes.),HbA1C,HbsAg,HIV 1&amp;2. </a:t>
            </a:r>
          </a:p>
        </p:txBody>
      </p:sp>
    </p:spTree>
    <p:extLst>
      <p:ext uri="{BB962C8B-B14F-4D97-AF65-F5344CB8AC3E}">
        <p14:creationId xmlns:p14="http://schemas.microsoft.com/office/powerpoint/2010/main" val="33702712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61870" y="197365"/>
            <a:ext cx="10972800" cy="652641"/>
          </a:xfrm>
        </p:spPr>
        <p:txBody>
          <a:bodyPr/>
          <a:lstStyle/>
          <a:p>
            <a:r>
              <a:rPr lang="en-US" sz="2800" dirty="0">
                <a:solidFill>
                  <a:srgbClr val="C00000"/>
                </a:solidFill>
                <a:latin typeface="Arial Heading"/>
                <a:cs typeface="Aharoni" pitchFamily="2" charset="-79"/>
              </a:rPr>
              <a:t>Underwriting Criteria</a:t>
            </a:r>
          </a:p>
        </p:txBody>
      </p:sp>
      <p:sp>
        <p:nvSpPr>
          <p:cNvPr id="9" name="TextBox 8"/>
          <p:cNvSpPr txBox="1"/>
          <p:nvPr/>
        </p:nvSpPr>
        <p:spPr>
          <a:xfrm>
            <a:off x="620490" y="1202877"/>
            <a:ext cx="8153400" cy="307777"/>
          </a:xfrm>
          <a:prstGeom prst="rect">
            <a:avLst/>
          </a:prstGeom>
          <a:noFill/>
        </p:spPr>
        <p:txBody>
          <a:bodyPr>
            <a:spAutoFit/>
          </a:bodyPr>
          <a:lstStyle/>
          <a:p>
            <a:pPr algn="just" eaLnBrk="1" hangingPunct="1">
              <a:defRPr/>
            </a:pPr>
            <a:endParaRPr lang="en-US" sz="1400" dirty="0">
              <a:latin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488713963"/>
              </p:ext>
            </p:extLst>
          </p:nvPr>
        </p:nvGraphicFramePr>
        <p:xfrm>
          <a:off x="457199" y="987728"/>
          <a:ext cx="11352728" cy="5336030"/>
        </p:xfrm>
        <a:graphic>
          <a:graphicData uri="http://schemas.openxmlformats.org/drawingml/2006/table">
            <a:tbl>
              <a:tblPr>
                <a:tableStyleId>{35758FB7-9AC5-4552-8A53-C91805E547FA}</a:tableStyleId>
              </a:tblPr>
              <a:tblGrid>
                <a:gridCol w="8514546"/>
                <a:gridCol w="2838182"/>
              </a:tblGrid>
              <a:tr h="932274">
                <a:tc>
                  <a:txBody>
                    <a:bodyPr/>
                    <a:lstStyle/>
                    <a:p>
                      <a:pPr marL="228600" indent="-53975" algn="l" fontAlgn="b"/>
                      <a:r>
                        <a:rPr lang="en-US" sz="2000" b="1" u="sng" strike="noStrike" dirty="0">
                          <a:solidFill>
                            <a:schemeClr val="tx1"/>
                          </a:solidFill>
                        </a:rPr>
                        <a:t>Declared condition(s) in proposal form / revealed in medical tests conducted</a:t>
                      </a:r>
                      <a:endParaRPr lang="en-US" sz="2000" b="1" i="0" u="sng" strike="noStrike" dirty="0">
                        <a:solidFill>
                          <a:schemeClr val="tx1"/>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sng" strike="noStrike" dirty="0">
                          <a:solidFill>
                            <a:schemeClr val="tx1"/>
                          </a:solidFill>
                        </a:rPr>
                        <a:t>Underwriter decision</a:t>
                      </a:r>
                      <a:endParaRPr lang="en-US" sz="2000" b="1" i="0" u="sng" strike="noStrike" dirty="0">
                        <a:solidFill>
                          <a:schemeClr val="tx1"/>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002">
                <a:tc>
                  <a:txBody>
                    <a:bodyPr/>
                    <a:lstStyle/>
                    <a:p>
                      <a:pPr marL="0" indent="174625" algn="l" fontAlgn="b"/>
                      <a:r>
                        <a:rPr lang="en-US" sz="1800" u="none" strike="noStrike" dirty="0"/>
                        <a:t>Hypertension (controlled*)</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Accept with loadings</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002">
                <a:tc>
                  <a:txBody>
                    <a:bodyPr/>
                    <a:lstStyle/>
                    <a:p>
                      <a:pPr marL="0" indent="174625" algn="l" fontAlgn="b"/>
                      <a:r>
                        <a:rPr lang="en-US" sz="1800" u="none" strike="noStrike" dirty="0"/>
                        <a:t>Diabetes (controlled*)</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Accept with loadings</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002">
                <a:tc>
                  <a:txBody>
                    <a:bodyPr/>
                    <a:lstStyle/>
                    <a:p>
                      <a:pPr marL="0" indent="174625" algn="l" fontAlgn="b"/>
                      <a:r>
                        <a:rPr lang="en-US" sz="1800" u="none" strike="noStrike" dirty="0"/>
                        <a:t>Hypertension (uncontrolled**)</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Decline</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002">
                <a:tc>
                  <a:txBody>
                    <a:bodyPr/>
                    <a:lstStyle/>
                    <a:p>
                      <a:pPr marL="0" indent="174625" algn="l" fontAlgn="b"/>
                      <a:r>
                        <a:rPr lang="en-US" sz="1800" u="none" strike="noStrike" dirty="0"/>
                        <a:t>Diabetes (uncontrolled**)</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Decline</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7615">
                <a:tc>
                  <a:txBody>
                    <a:bodyPr/>
                    <a:lstStyle/>
                    <a:p>
                      <a:pPr marL="0" indent="174625" algn="l" fontAlgn="b"/>
                      <a:r>
                        <a:rPr lang="en-US" sz="1800" u="none" strike="noStrike" dirty="0"/>
                        <a:t>History of treated viral fever, typhoid, pneumonia</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Accept</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737">
                <a:tc>
                  <a:txBody>
                    <a:bodyPr/>
                    <a:lstStyle/>
                    <a:p>
                      <a:pPr marL="0" indent="174625" algn="l" fontAlgn="b"/>
                      <a:r>
                        <a:rPr lang="en-US" sz="1800" u="none" strike="noStrike" dirty="0"/>
                        <a:t>History of treated fractures /dislocations</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Accept</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002">
                <a:tc>
                  <a:txBody>
                    <a:bodyPr/>
                    <a:lstStyle/>
                    <a:p>
                      <a:pPr marL="0" indent="174625" algn="l" fontAlgn="b"/>
                      <a:r>
                        <a:rPr lang="en-US" sz="1800" u="none" strike="noStrike" dirty="0"/>
                        <a:t>Severe obesity (BMI above 34)</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Decline</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6657">
                <a:tc>
                  <a:txBody>
                    <a:bodyPr/>
                    <a:lstStyle/>
                    <a:p>
                      <a:pPr marL="174625" indent="0" algn="l" fontAlgn="b"/>
                      <a:r>
                        <a:rPr lang="en-US" sz="1800" u="none" strike="noStrike" dirty="0"/>
                        <a:t>Combination of any two conditions or more conditions which includes condition(s) 4 or 5 (reference – Loading pattern)</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Decline</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737">
                <a:tc>
                  <a:txBody>
                    <a:bodyPr/>
                    <a:lstStyle/>
                    <a:p>
                      <a:pPr marL="0" indent="174625" algn="l" fontAlgn="b"/>
                      <a:r>
                        <a:rPr lang="en-US" sz="1800" u="none" strike="noStrike" dirty="0"/>
                        <a:t>Any positive history of any other ailment</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To be Review</a:t>
                      </a:r>
                      <a:endParaRPr lang="en-US" sz="1800" b="0" i="0" u="none" strike="noStrike" dirty="0">
                        <a:solidFill>
                          <a:srgbClr val="002060"/>
                        </a:solidFill>
                        <a:latin typeface="Calibri"/>
                      </a:endParaRPr>
                    </a:p>
                  </a:txBody>
                  <a:tcPr marL="3876" marR="3876" marT="38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33082" y="232300"/>
            <a:ext cx="10972800" cy="515957"/>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a:solidFill>
                  <a:srgbClr val="C00000"/>
                </a:solidFill>
                <a:latin typeface="Arial Heading"/>
                <a:cs typeface="Aharoni" pitchFamily="2" charset="-79"/>
              </a:rPr>
              <a:t>Loading Pattern</a:t>
            </a:r>
          </a:p>
        </p:txBody>
      </p:sp>
      <p:sp>
        <p:nvSpPr>
          <p:cNvPr id="9" name="TextBox 8"/>
          <p:cNvSpPr txBox="1"/>
          <p:nvPr/>
        </p:nvSpPr>
        <p:spPr>
          <a:xfrm>
            <a:off x="620490" y="1202877"/>
            <a:ext cx="8153400" cy="307777"/>
          </a:xfrm>
          <a:prstGeom prst="rect">
            <a:avLst/>
          </a:prstGeom>
          <a:noFill/>
        </p:spPr>
        <p:txBody>
          <a:bodyPr>
            <a:spAutoFit/>
          </a:bodyPr>
          <a:lstStyle/>
          <a:p>
            <a:pPr algn="just" eaLnBrk="1" hangingPunct="1">
              <a:defRPr/>
            </a:pPr>
            <a:endParaRPr lang="en-US" sz="1400" dirty="0">
              <a:latin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267891750"/>
              </p:ext>
            </p:extLst>
          </p:nvPr>
        </p:nvGraphicFramePr>
        <p:xfrm>
          <a:off x="349625" y="847165"/>
          <a:ext cx="11658597" cy="5700575"/>
        </p:xfrm>
        <a:graphic>
          <a:graphicData uri="http://schemas.openxmlformats.org/drawingml/2006/table">
            <a:tbl>
              <a:tblPr>
                <a:tableStyleId>{69C7853C-536D-4A76-A0AE-DD22124D55A5}</a:tableStyleId>
              </a:tblPr>
              <a:tblGrid>
                <a:gridCol w="437229"/>
                <a:gridCol w="4119922"/>
                <a:gridCol w="894457"/>
                <a:gridCol w="460781"/>
                <a:gridCol w="4892409"/>
                <a:gridCol w="853799"/>
              </a:tblGrid>
              <a:tr h="498705">
                <a:tc>
                  <a:txBody>
                    <a:bodyPr/>
                    <a:lstStyle/>
                    <a:p>
                      <a:pPr algn="ctr" fontAlgn="b"/>
                      <a:r>
                        <a:rPr lang="en-US" sz="1600" b="1" u="sng" strike="noStrike" dirty="0" smtClean="0"/>
                        <a:t>Sr.</a:t>
                      </a:r>
                      <a:r>
                        <a:rPr lang="en-US" sz="1600" b="1" u="sng" strike="noStrike" baseline="0" dirty="0" smtClean="0"/>
                        <a:t> No.</a:t>
                      </a:r>
                      <a:endParaRPr lang="en-US" sz="1600" b="1" i="0" u="sng" strike="noStrike" dirty="0">
                        <a:solidFill>
                          <a:schemeClr val="tx1"/>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sng" strike="noStrike" dirty="0" smtClean="0"/>
                        <a:t>Condition</a:t>
                      </a:r>
                      <a:endParaRPr lang="en-US" sz="1600" b="1" i="0" u="sng" strike="noStrike" dirty="0">
                        <a:solidFill>
                          <a:schemeClr val="tx1"/>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u="sng" strike="noStrike" dirty="0"/>
                        <a:t>Loading%</a:t>
                      </a:r>
                      <a:endParaRPr lang="en-US" sz="1600" b="1" i="0" u="sng" strike="noStrike" dirty="0">
                        <a:solidFill>
                          <a:schemeClr val="tx1"/>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sng" strike="noStrike" dirty="0" smtClean="0"/>
                        <a:t>Sr.</a:t>
                      </a:r>
                      <a:r>
                        <a:rPr lang="en-US" sz="1600" b="1" u="sng" strike="noStrike" baseline="0" dirty="0" smtClean="0"/>
                        <a:t> No.</a:t>
                      </a:r>
                      <a:endParaRPr lang="en-US" sz="1600" b="1" i="0" u="sng" strike="noStrike" dirty="0">
                        <a:solidFill>
                          <a:schemeClr val="tx1"/>
                        </a:solidFill>
                        <a:latin typeface="+mn-lt"/>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sng" strike="noStrike" dirty="0"/>
                        <a:t>Condition</a:t>
                      </a:r>
                      <a:endParaRPr lang="en-US" sz="1600" b="1" i="0" u="sng" strike="noStrike" dirty="0">
                        <a:solidFill>
                          <a:schemeClr val="tx1"/>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sng" strike="noStrike" dirty="0"/>
                        <a:t>Loading%</a:t>
                      </a:r>
                      <a:endParaRPr lang="en-US" sz="1600" b="1" i="0" u="sng" strike="noStrike" dirty="0">
                        <a:solidFill>
                          <a:schemeClr val="tx1"/>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779">
                <a:tc>
                  <a:txBody>
                    <a:bodyPr/>
                    <a:lstStyle/>
                    <a:p>
                      <a:pPr algn="ctr" fontAlgn="b"/>
                      <a:r>
                        <a:rPr lang="en-US" sz="1600" u="none" strike="noStrike"/>
                        <a:t>1</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t>Diabetes </a:t>
                      </a:r>
                      <a:r>
                        <a:rPr lang="en-US" sz="1600" u="none" strike="noStrike" dirty="0"/>
                        <a:t>(controlled)</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 </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5</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Serum </a:t>
                      </a:r>
                      <a:r>
                        <a:rPr lang="en-US" sz="1600" u="none" strike="noStrike" dirty="0" err="1"/>
                        <a:t>creatinine</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 </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705">
                <a:tc>
                  <a:txBody>
                    <a:bodyPr/>
                    <a:lstStyle/>
                    <a:p>
                      <a:pPr algn="ctr" fontAlgn="b"/>
                      <a:r>
                        <a:rPr lang="en-US" sz="1600" u="none" strike="noStrike"/>
                        <a:t>a</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Diabetes (up to + 15 mg/dl above *Normal </a:t>
                      </a:r>
                      <a:r>
                        <a:rPr lang="en-US" sz="1600" u="none" strike="noStrike" dirty="0" smtClean="0"/>
                        <a:t>range)</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10%</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a</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up to 0.3 mg/</a:t>
                      </a:r>
                      <a:r>
                        <a:rPr lang="en-US" sz="1600" u="none" strike="noStrike" dirty="0" err="1"/>
                        <a:t>dL</a:t>
                      </a:r>
                      <a:r>
                        <a:rPr lang="en-US" sz="1600" u="none" strike="noStrike" dirty="0"/>
                        <a:t> above the maximum *Normal range</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10%</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705">
                <a:tc>
                  <a:txBody>
                    <a:bodyPr/>
                    <a:lstStyle/>
                    <a:p>
                      <a:pPr algn="ctr" fontAlgn="b"/>
                      <a:r>
                        <a:rPr lang="en-US" sz="1600" u="none" strike="noStrike"/>
                        <a:t>b</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Diabetes (+16 mg/dl to + 30 mg/dl above *Normal range)</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20%</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b</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From 0.5 up to 0.8 mg/</a:t>
                      </a:r>
                      <a:r>
                        <a:rPr lang="en-US" sz="1600" u="none" strike="noStrike" dirty="0" err="1"/>
                        <a:t>dL</a:t>
                      </a:r>
                      <a:r>
                        <a:rPr lang="en-US" sz="1600" u="none" strike="noStrike" dirty="0"/>
                        <a:t> above the maximum *Normal range</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15%</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2434">
                <a:tc>
                  <a:txBody>
                    <a:bodyPr/>
                    <a:lstStyle/>
                    <a:p>
                      <a:pPr algn="ctr" fontAlgn="b"/>
                      <a:r>
                        <a:rPr lang="en-US" sz="1600" u="none" strike="noStrike"/>
                        <a:t>2</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Hypertension (controlled)</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 </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6</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Serum Cholesterol</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 </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705">
                <a:tc>
                  <a:txBody>
                    <a:bodyPr/>
                    <a:lstStyle/>
                    <a:p>
                      <a:pPr algn="ctr" fontAlgn="b"/>
                      <a:r>
                        <a:rPr lang="en-US" sz="1600" u="none" strike="noStrike"/>
                        <a:t>a</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Hypertension (140/90mmHg)</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10%</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a</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Above +25 mg/dl to +50 mg/dl above the maximum *Normal range</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10%</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705">
                <a:tc>
                  <a:txBody>
                    <a:bodyPr/>
                    <a:lstStyle/>
                    <a:p>
                      <a:pPr algn="ctr" fontAlgn="b"/>
                      <a:r>
                        <a:rPr lang="en-US" sz="1600" u="none" strike="noStrike"/>
                        <a:t>b</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Hypertension ( 141 to 150 mmHg Systolic / 91 to 100 mm Hg </a:t>
                      </a:r>
                      <a:r>
                        <a:rPr lang="en-US" sz="1600" u="none" strike="noStrike" dirty="0" smtClean="0"/>
                        <a:t>diastolic)</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20%</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b</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t>+ 51 </a:t>
                      </a:r>
                      <a:r>
                        <a:rPr lang="en-US" sz="1600" u="none" strike="noStrike" dirty="0"/>
                        <a:t>mg/dl to +100 mg/dl above the maximum *Normal range</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20%</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216">
                <a:tc>
                  <a:txBody>
                    <a:bodyPr/>
                    <a:lstStyle/>
                    <a:p>
                      <a:pPr algn="ctr" fontAlgn="b"/>
                      <a:r>
                        <a:rPr lang="en-US" sz="1600" u="none" strike="noStrike"/>
                        <a:t>3</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Asthma</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 </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7</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Serum Triglycerides</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 </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705">
                <a:tc>
                  <a:txBody>
                    <a:bodyPr/>
                    <a:lstStyle/>
                    <a:p>
                      <a:pPr algn="ctr" fontAlgn="b"/>
                      <a:r>
                        <a:rPr lang="en-US" sz="1600" u="none" strike="noStrike"/>
                        <a:t>a</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Asthma (not on steroids)</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10%</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a</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Above +20 mg/dl to + 45 mg/dl above the maximum *Normal range up to 100 mg/dl</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10%</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705">
                <a:tc>
                  <a:txBody>
                    <a:bodyPr/>
                    <a:lstStyle/>
                    <a:p>
                      <a:pPr algn="ctr" fontAlgn="b"/>
                      <a:r>
                        <a:rPr lang="en-US" sz="1600" u="none" strike="noStrike"/>
                        <a:t>b</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Asthma (on steroids)</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20%</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b</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Above+46 mg/dl to 75 mg/dl of the maximum* Normal range</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20%</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779">
                <a:tc>
                  <a:txBody>
                    <a:bodyPr/>
                    <a:lstStyle/>
                    <a:p>
                      <a:pPr algn="ctr" fontAlgn="b"/>
                      <a:r>
                        <a:rPr lang="en-US" sz="1600" u="none" strike="noStrike"/>
                        <a:t>4</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Obesity</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 </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8</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Smoking</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10%</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216">
                <a:tc>
                  <a:txBody>
                    <a:bodyPr/>
                    <a:lstStyle/>
                    <a:p>
                      <a:pPr algn="ctr" fontAlgn="b"/>
                      <a:r>
                        <a:rPr lang="en-US" sz="1600" u="none" strike="noStrike"/>
                        <a:t>a</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(BMI from 30 to 32 )</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15%</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 </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 </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 </a:t>
                      </a:r>
                      <a:endParaRPr lang="en-US" sz="1600" b="0"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216">
                <a:tc>
                  <a:txBody>
                    <a:bodyPr/>
                    <a:lstStyle/>
                    <a:p>
                      <a:pPr algn="ctr" fontAlgn="b"/>
                      <a:r>
                        <a:rPr lang="en-US" sz="1600" u="none" strike="noStrike"/>
                        <a:t>b</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(BMI from 32.1 to 34 )</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25%</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t> </a:t>
                      </a:r>
                      <a:endParaRPr lang="en-US" sz="1600" b="1" i="0" u="none" strike="noStrike">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 </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 </a:t>
                      </a:r>
                      <a:endParaRPr lang="en-US" sz="1600" b="0" i="0" u="none" strike="noStrike" dirty="0">
                        <a:solidFill>
                          <a:srgbClr val="002060"/>
                        </a:solidFill>
                        <a:latin typeface="Calibri"/>
                      </a:endParaRP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192741" y="274638"/>
            <a:ext cx="10972800" cy="532186"/>
          </a:xfrm>
        </p:spPr>
        <p:txBody>
          <a:bodyPr/>
          <a:lstStyle/>
          <a:p>
            <a:pPr algn="l"/>
            <a:r>
              <a:rPr lang="en-US" sz="2800" dirty="0">
                <a:solidFill>
                  <a:srgbClr val="C00000"/>
                </a:solidFill>
                <a:latin typeface="Arial Heading"/>
                <a:cs typeface="Aharoni" pitchFamily="2" charset="-79"/>
              </a:rPr>
              <a:t>Discounts</a:t>
            </a:r>
          </a:p>
        </p:txBody>
      </p:sp>
      <p:graphicFrame>
        <p:nvGraphicFramePr>
          <p:cNvPr id="12" name="Table 11"/>
          <p:cNvGraphicFramePr>
            <a:graphicFrameLocks noGrp="1"/>
          </p:cNvGraphicFramePr>
          <p:nvPr>
            <p:extLst>
              <p:ext uri="{D42A27DB-BD31-4B8C-83A1-F6EECF244321}">
                <p14:modId xmlns:p14="http://schemas.microsoft.com/office/powerpoint/2010/main" val="2847309674"/>
              </p:ext>
            </p:extLst>
          </p:nvPr>
        </p:nvGraphicFramePr>
        <p:xfrm>
          <a:off x="609600" y="3711387"/>
          <a:ext cx="11075892" cy="2644962"/>
        </p:xfrm>
        <a:graphic>
          <a:graphicData uri="http://schemas.openxmlformats.org/drawingml/2006/table">
            <a:tbl>
              <a:tblPr>
                <a:tableStyleId>{327F97BB-C833-4FB7-BDE5-3F7075034690}</a:tableStyleId>
              </a:tblPr>
              <a:tblGrid>
                <a:gridCol w="1845982"/>
                <a:gridCol w="1845982"/>
                <a:gridCol w="1845982"/>
                <a:gridCol w="1845982"/>
                <a:gridCol w="1845982"/>
                <a:gridCol w="1845982"/>
              </a:tblGrid>
              <a:tr h="440827">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dirty="0" smtClean="0">
                          <a:solidFill>
                            <a:schemeClr val="tx1"/>
                          </a:solidFill>
                          <a:latin typeface="Arial" panose="020B0604020202020204" pitchFamily="34" charset="0"/>
                          <a:cs typeface="Arial" panose="020B0604020202020204" pitchFamily="34" charset="0"/>
                        </a:rPr>
                        <a:t>Voluntary deductible discount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hMerge="1">
                  <a:txBody>
                    <a:bodyPr/>
                    <a:lstStyle/>
                    <a:p>
                      <a:endParaRPr lang="en-US"/>
                    </a:p>
                  </a:txBody>
                  <a:tcPr/>
                </a:tc>
                <a:tc hMerge="1">
                  <a:txBody>
                    <a:bodyPr/>
                    <a:lstStyle/>
                    <a:p>
                      <a:pPr algn="ctr" fontAlgn="b"/>
                      <a:endParaRPr lang="en-US" sz="1400" b="1"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b"/>
                      <a:endParaRPr lang="en-US" sz="1400" b="1"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440827">
                <a:tc gridSpan="2">
                  <a:txBody>
                    <a:bodyPr/>
                    <a:lstStyle/>
                    <a:p>
                      <a:pPr algn="ctr" fontAlgn="b"/>
                      <a:r>
                        <a:rPr lang="en-US" sz="1800" b="0" u="none" strike="noStrike" dirty="0">
                          <a:solidFill>
                            <a:schemeClr val="tx1"/>
                          </a:solidFill>
                          <a:latin typeface="Arial" panose="020B0604020202020204" pitchFamily="34" charset="0"/>
                          <a:cs typeface="Arial" panose="020B0604020202020204" pitchFamily="34" charset="0"/>
                        </a:rPr>
                        <a:t>Vital Plan </a:t>
                      </a:r>
                      <a:endParaRPr lang="en-US" sz="18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hMerge="1">
                  <a:txBody>
                    <a:bodyPr/>
                    <a:lstStyle/>
                    <a:p>
                      <a:endParaRPr lang="en-US"/>
                    </a:p>
                  </a:txBody>
                  <a:tcPr/>
                </a:tc>
                <a:tc gridSpan="2">
                  <a:txBody>
                    <a:bodyPr/>
                    <a:lstStyle/>
                    <a:p>
                      <a:pPr algn="ctr" fontAlgn="b"/>
                      <a:r>
                        <a:rPr lang="en-US" sz="1800" b="0" u="none" strike="noStrike" dirty="0">
                          <a:solidFill>
                            <a:schemeClr val="tx1"/>
                          </a:solidFill>
                          <a:latin typeface="Arial" panose="020B0604020202020204" pitchFamily="34" charset="0"/>
                          <a:cs typeface="Arial" panose="020B0604020202020204" pitchFamily="34" charset="0"/>
                        </a:rPr>
                        <a:t>Superior Plan </a:t>
                      </a:r>
                      <a:endParaRPr lang="en-US" sz="18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hMerge="1">
                  <a:txBody>
                    <a:bodyPr/>
                    <a:lstStyle/>
                    <a:p>
                      <a:endParaRPr lang="en-US"/>
                    </a:p>
                  </a:txBody>
                  <a:tcPr/>
                </a:tc>
                <a:tc gridSpan="2">
                  <a:txBody>
                    <a:bodyPr/>
                    <a:lstStyle/>
                    <a:p>
                      <a:pPr algn="ctr" fontAlgn="b"/>
                      <a:r>
                        <a:rPr lang="en-US" sz="1800" b="0" u="none" strike="noStrike" dirty="0">
                          <a:solidFill>
                            <a:schemeClr val="tx1"/>
                          </a:solidFill>
                          <a:latin typeface="Arial" panose="020B0604020202020204" pitchFamily="34" charset="0"/>
                          <a:cs typeface="Arial" panose="020B0604020202020204" pitchFamily="34" charset="0"/>
                        </a:rPr>
                        <a:t>Premiere Plan </a:t>
                      </a:r>
                      <a:endParaRPr lang="en-US" sz="18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hMerge="1">
                  <a:txBody>
                    <a:bodyPr/>
                    <a:lstStyle/>
                    <a:p>
                      <a:endParaRPr lang="en-US"/>
                    </a:p>
                  </a:txBody>
                  <a:tcPr/>
                </a:tc>
              </a:tr>
              <a:tr h="440827">
                <a:tc>
                  <a:txBody>
                    <a:bodyPr/>
                    <a:lstStyle/>
                    <a:p>
                      <a:pPr algn="ctr" fontAlgn="b"/>
                      <a:r>
                        <a:rPr lang="en-US" sz="1800" b="0" u="none" strike="noStrike" dirty="0">
                          <a:solidFill>
                            <a:schemeClr val="tx1"/>
                          </a:solidFill>
                          <a:latin typeface="Arial" panose="020B0604020202020204" pitchFamily="34" charset="0"/>
                          <a:cs typeface="Arial" panose="020B0604020202020204" pitchFamily="34" charset="0"/>
                        </a:rPr>
                        <a:t>Deductible </a:t>
                      </a:r>
                      <a:endParaRPr lang="en-US" sz="18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a:solidFill>
                            <a:schemeClr val="tx1"/>
                          </a:solidFill>
                          <a:latin typeface="Arial" panose="020B0604020202020204" pitchFamily="34" charset="0"/>
                          <a:cs typeface="Arial" panose="020B0604020202020204" pitchFamily="34" charset="0"/>
                        </a:rPr>
                        <a:t>Discounts </a:t>
                      </a:r>
                      <a:endParaRPr lang="en-US" sz="18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a:solidFill>
                            <a:schemeClr val="tx1"/>
                          </a:solidFill>
                          <a:latin typeface="Arial" panose="020B0604020202020204" pitchFamily="34" charset="0"/>
                          <a:cs typeface="Arial" panose="020B0604020202020204" pitchFamily="34" charset="0"/>
                        </a:rPr>
                        <a:t>Deductible </a:t>
                      </a:r>
                      <a:endParaRPr lang="en-US" sz="18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a:solidFill>
                            <a:schemeClr val="tx1"/>
                          </a:solidFill>
                          <a:latin typeface="Arial" panose="020B0604020202020204" pitchFamily="34" charset="0"/>
                          <a:cs typeface="Arial" panose="020B0604020202020204" pitchFamily="34" charset="0"/>
                        </a:rPr>
                        <a:t>Discounts </a:t>
                      </a:r>
                      <a:endParaRPr lang="en-US" sz="18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dirty="0">
                          <a:solidFill>
                            <a:schemeClr val="tx1"/>
                          </a:solidFill>
                          <a:latin typeface="Arial" panose="020B0604020202020204" pitchFamily="34" charset="0"/>
                          <a:cs typeface="Arial" panose="020B0604020202020204" pitchFamily="34" charset="0"/>
                        </a:rPr>
                        <a:t>Deductible </a:t>
                      </a:r>
                      <a:endParaRPr lang="en-US" sz="18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dirty="0">
                          <a:solidFill>
                            <a:schemeClr val="tx1"/>
                          </a:solidFill>
                          <a:latin typeface="Arial" panose="020B0604020202020204" pitchFamily="34" charset="0"/>
                          <a:cs typeface="Arial" panose="020B0604020202020204" pitchFamily="34" charset="0"/>
                        </a:rPr>
                        <a:t>Discounts </a:t>
                      </a:r>
                      <a:endParaRPr lang="en-US" sz="18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440827">
                <a:tc>
                  <a:txBody>
                    <a:bodyPr/>
                    <a:lstStyle/>
                    <a:p>
                      <a:pPr algn="ctr" fontAlgn="b"/>
                      <a:r>
                        <a:rPr lang="en-US" sz="1800" b="0" u="none" strike="noStrike" dirty="0">
                          <a:solidFill>
                            <a:schemeClr val="tx1"/>
                          </a:solidFill>
                          <a:latin typeface="Arial" panose="020B0604020202020204" pitchFamily="34" charset="0"/>
                          <a:cs typeface="Arial" panose="020B0604020202020204" pitchFamily="34" charset="0"/>
                        </a:rPr>
                        <a:t>10,000</a:t>
                      </a:r>
                      <a:endParaRPr lang="en-US" sz="18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dirty="0">
                          <a:solidFill>
                            <a:schemeClr val="tx1"/>
                          </a:solidFill>
                          <a:latin typeface="Arial" panose="020B0604020202020204" pitchFamily="34" charset="0"/>
                          <a:cs typeface="Arial" panose="020B0604020202020204" pitchFamily="34" charset="0"/>
                        </a:rPr>
                        <a:t>10%</a:t>
                      </a:r>
                      <a:endParaRPr lang="en-US" sz="18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a:solidFill>
                            <a:schemeClr val="tx1"/>
                          </a:solidFill>
                          <a:latin typeface="Arial" panose="020B0604020202020204" pitchFamily="34" charset="0"/>
                          <a:cs typeface="Arial" panose="020B0604020202020204" pitchFamily="34" charset="0"/>
                        </a:rPr>
                        <a:t>50,000</a:t>
                      </a:r>
                      <a:endParaRPr lang="en-US" sz="18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a:solidFill>
                            <a:schemeClr val="tx1"/>
                          </a:solidFill>
                          <a:latin typeface="Arial" panose="020B0604020202020204" pitchFamily="34" charset="0"/>
                          <a:cs typeface="Arial" panose="020B0604020202020204" pitchFamily="34" charset="0"/>
                        </a:rPr>
                        <a:t>15%</a:t>
                      </a:r>
                      <a:endParaRPr lang="en-US" sz="18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a:solidFill>
                            <a:schemeClr val="tx1"/>
                          </a:solidFill>
                          <a:latin typeface="Arial" panose="020B0604020202020204" pitchFamily="34" charset="0"/>
                          <a:cs typeface="Arial" panose="020B0604020202020204" pitchFamily="34" charset="0"/>
                        </a:rPr>
                        <a:t>1,00,000</a:t>
                      </a:r>
                      <a:endParaRPr lang="en-US" sz="18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a:solidFill>
                            <a:schemeClr val="tx1"/>
                          </a:solidFill>
                          <a:latin typeface="Arial" panose="020B0604020202020204" pitchFamily="34" charset="0"/>
                          <a:cs typeface="Arial" panose="020B0604020202020204" pitchFamily="34" charset="0"/>
                        </a:rPr>
                        <a:t>15%</a:t>
                      </a:r>
                      <a:endParaRPr lang="en-US" sz="18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440827">
                <a:tc>
                  <a:txBody>
                    <a:bodyPr/>
                    <a:lstStyle/>
                    <a:p>
                      <a:pPr algn="ctr" fontAlgn="b"/>
                      <a:r>
                        <a:rPr lang="en-US" sz="1800" b="0" u="none" strike="noStrike">
                          <a:solidFill>
                            <a:schemeClr val="tx1"/>
                          </a:solidFill>
                          <a:latin typeface="Arial" panose="020B0604020202020204" pitchFamily="34" charset="0"/>
                          <a:cs typeface="Arial" panose="020B0604020202020204" pitchFamily="34" charset="0"/>
                        </a:rPr>
                        <a:t>25,000</a:t>
                      </a:r>
                      <a:endParaRPr lang="en-US" sz="18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dirty="0">
                          <a:solidFill>
                            <a:schemeClr val="tx1"/>
                          </a:solidFill>
                          <a:latin typeface="Arial" panose="020B0604020202020204" pitchFamily="34" charset="0"/>
                          <a:cs typeface="Arial" panose="020B0604020202020204" pitchFamily="34" charset="0"/>
                        </a:rPr>
                        <a:t>15%</a:t>
                      </a:r>
                      <a:endParaRPr lang="en-US" sz="18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dirty="0">
                          <a:solidFill>
                            <a:schemeClr val="tx1"/>
                          </a:solidFill>
                          <a:latin typeface="Arial" panose="020B0604020202020204" pitchFamily="34" charset="0"/>
                          <a:cs typeface="Arial" panose="020B0604020202020204" pitchFamily="34" charset="0"/>
                        </a:rPr>
                        <a:t>75,000</a:t>
                      </a:r>
                      <a:endParaRPr lang="en-US" sz="18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dirty="0">
                          <a:solidFill>
                            <a:schemeClr val="tx1"/>
                          </a:solidFill>
                          <a:latin typeface="Arial" panose="020B0604020202020204" pitchFamily="34" charset="0"/>
                          <a:cs typeface="Arial" panose="020B0604020202020204" pitchFamily="34" charset="0"/>
                        </a:rPr>
                        <a:t>20%</a:t>
                      </a:r>
                      <a:endParaRPr lang="en-US" sz="18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a:solidFill>
                            <a:schemeClr val="tx1"/>
                          </a:solidFill>
                          <a:latin typeface="Arial" panose="020B0604020202020204" pitchFamily="34" charset="0"/>
                          <a:cs typeface="Arial" panose="020B0604020202020204" pitchFamily="34" charset="0"/>
                        </a:rPr>
                        <a:t>2,50,000</a:t>
                      </a:r>
                      <a:endParaRPr lang="en-US" sz="18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a:solidFill>
                            <a:schemeClr val="tx1"/>
                          </a:solidFill>
                          <a:latin typeface="Arial" panose="020B0604020202020204" pitchFamily="34" charset="0"/>
                          <a:cs typeface="Arial" panose="020B0604020202020204" pitchFamily="34" charset="0"/>
                        </a:rPr>
                        <a:t>20%</a:t>
                      </a:r>
                      <a:endParaRPr lang="en-US" sz="18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440827">
                <a:tc>
                  <a:txBody>
                    <a:bodyPr/>
                    <a:lstStyle/>
                    <a:p>
                      <a:pPr algn="ctr" fontAlgn="b"/>
                      <a:r>
                        <a:rPr lang="en-US" sz="1800" b="0" u="none" strike="noStrike">
                          <a:solidFill>
                            <a:schemeClr val="tx1"/>
                          </a:solidFill>
                          <a:latin typeface="Arial" panose="020B0604020202020204" pitchFamily="34" charset="0"/>
                          <a:cs typeface="Arial" panose="020B0604020202020204" pitchFamily="34" charset="0"/>
                        </a:rPr>
                        <a:t>50,000</a:t>
                      </a:r>
                      <a:endParaRPr lang="en-US" sz="18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a:solidFill>
                            <a:schemeClr val="tx1"/>
                          </a:solidFill>
                          <a:latin typeface="Arial" panose="020B0604020202020204" pitchFamily="34" charset="0"/>
                          <a:cs typeface="Arial" panose="020B0604020202020204" pitchFamily="34" charset="0"/>
                        </a:rPr>
                        <a:t>20%</a:t>
                      </a:r>
                      <a:endParaRPr lang="en-US" sz="18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a:solidFill>
                            <a:schemeClr val="tx1"/>
                          </a:solidFill>
                          <a:latin typeface="Arial" panose="020B0604020202020204" pitchFamily="34" charset="0"/>
                          <a:cs typeface="Arial" panose="020B0604020202020204" pitchFamily="34" charset="0"/>
                        </a:rPr>
                        <a:t>1,00,000</a:t>
                      </a:r>
                      <a:endParaRPr lang="en-US" sz="1800" b="0" i="0" u="none" strike="noStrike">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dirty="0">
                          <a:solidFill>
                            <a:schemeClr val="tx1"/>
                          </a:solidFill>
                          <a:latin typeface="Arial" panose="020B0604020202020204" pitchFamily="34" charset="0"/>
                          <a:cs typeface="Arial" panose="020B0604020202020204" pitchFamily="34" charset="0"/>
                        </a:rPr>
                        <a:t>25%</a:t>
                      </a:r>
                      <a:endParaRPr lang="en-US" sz="18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dirty="0">
                          <a:solidFill>
                            <a:schemeClr val="tx1"/>
                          </a:solidFill>
                          <a:latin typeface="Arial" panose="020B0604020202020204" pitchFamily="34" charset="0"/>
                          <a:cs typeface="Arial" panose="020B0604020202020204" pitchFamily="34" charset="0"/>
                        </a:rPr>
                        <a:t>5,00,000</a:t>
                      </a:r>
                      <a:endParaRPr lang="en-US" sz="18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b"/>
                      <a:r>
                        <a:rPr lang="en-US" sz="1800" b="0" u="none" strike="noStrike" dirty="0">
                          <a:solidFill>
                            <a:schemeClr val="tx1"/>
                          </a:solidFill>
                          <a:latin typeface="Arial" panose="020B0604020202020204" pitchFamily="34" charset="0"/>
                          <a:cs typeface="Arial" panose="020B0604020202020204" pitchFamily="34" charset="0"/>
                        </a:rPr>
                        <a:t>25%</a:t>
                      </a:r>
                      <a:endParaRPr lang="en-US" sz="18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40472122"/>
              </p:ext>
            </p:extLst>
          </p:nvPr>
        </p:nvGraphicFramePr>
        <p:xfrm>
          <a:off x="869577" y="930342"/>
          <a:ext cx="5060576" cy="2283505"/>
        </p:xfrm>
        <a:graphic>
          <a:graphicData uri="http://schemas.openxmlformats.org/drawingml/2006/table">
            <a:tbl>
              <a:tblPr>
                <a:tableStyleId>{638B1855-1B75-4FBE-930C-398BA8C253C6}</a:tableStyleId>
              </a:tblPr>
              <a:tblGrid>
                <a:gridCol w="2595168"/>
                <a:gridCol w="2465408"/>
              </a:tblGrid>
              <a:tr h="456701">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dirty="0" smtClean="0"/>
                        <a:t>Long Term Discount</a:t>
                      </a:r>
                      <a:endParaRPr lang="en-US" sz="2000" b="1" i="0" u="none" strike="noStrike" dirty="0">
                        <a:solidFill>
                          <a:srgbClr val="002060"/>
                        </a:solidFill>
                        <a:latin typeface="Calibri"/>
                      </a:endParaRPr>
                    </a:p>
                  </a:txBody>
                  <a:tcPr marL="9525" marR="9525" marT="95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400" b="1" i="0" u="none" strike="noStrike" dirty="0">
                        <a:solidFill>
                          <a:srgbClr val="002060"/>
                        </a:solidFill>
                        <a:latin typeface="Calibri"/>
                      </a:endParaRPr>
                    </a:p>
                  </a:txBody>
                  <a:tcPr marL="9525" marR="9525" marT="9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6701">
                <a:tc>
                  <a:txBody>
                    <a:bodyPr/>
                    <a:lstStyle/>
                    <a:p>
                      <a:pPr algn="ctr" fontAlgn="b"/>
                      <a:r>
                        <a:rPr lang="en-US" sz="2000" u="none" strike="noStrike" dirty="0"/>
                        <a:t>No of Years </a:t>
                      </a:r>
                      <a:endParaRPr lang="en-US" sz="2000" b="1" i="0" u="none" strike="noStrike" dirty="0">
                        <a:solidFill>
                          <a:srgbClr val="002060"/>
                        </a:solidFill>
                        <a:latin typeface="Calibri"/>
                      </a:endParaRPr>
                    </a:p>
                  </a:txBody>
                  <a:tcPr marL="9525" marR="9525" marT="95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t>Discount </a:t>
                      </a:r>
                      <a:endParaRPr lang="en-US" sz="2000" b="1" i="0" u="none" strike="noStrike" dirty="0">
                        <a:solidFill>
                          <a:srgbClr val="002060"/>
                        </a:solidFill>
                        <a:latin typeface="Calibri"/>
                      </a:endParaRPr>
                    </a:p>
                  </a:txBody>
                  <a:tcPr marL="9525" marR="9525" marT="95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701">
                <a:tc>
                  <a:txBody>
                    <a:bodyPr/>
                    <a:lstStyle/>
                    <a:p>
                      <a:pPr algn="ctr" fontAlgn="b"/>
                      <a:r>
                        <a:rPr lang="en-US" sz="2000" u="none" strike="noStrike" dirty="0"/>
                        <a:t>1</a:t>
                      </a:r>
                      <a:endParaRPr lang="en-US" sz="2000" b="0" i="0" u="none" strike="noStrike" dirty="0">
                        <a:solidFill>
                          <a:srgbClr val="002060"/>
                        </a:solidFill>
                        <a:latin typeface="Calibri"/>
                      </a:endParaRPr>
                    </a:p>
                  </a:txBody>
                  <a:tcPr marL="9525" marR="9525" marT="95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t>Nil </a:t>
                      </a:r>
                      <a:endParaRPr lang="en-US" sz="2000" b="0" i="0" u="none" strike="noStrike" dirty="0">
                        <a:solidFill>
                          <a:srgbClr val="002060"/>
                        </a:solidFill>
                        <a:latin typeface="Calibri"/>
                      </a:endParaRPr>
                    </a:p>
                  </a:txBody>
                  <a:tcPr marL="9525" marR="9525" marT="95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701">
                <a:tc>
                  <a:txBody>
                    <a:bodyPr/>
                    <a:lstStyle/>
                    <a:p>
                      <a:pPr algn="ctr" fontAlgn="b"/>
                      <a:r>
                        <a:rPr lang="en-US" sz="2000" u="none" strike="noStrike"/>
                        <a:t>2</a:t>
                      </a:r>
                      <a:endParaRPr lang="en-US" sz="2000" b="0" i="0" u="none" strike="noStrike">
                        <a:solidFill>
                          <a:srgbClr val="002060"/>
                        </a:solidFill>
                        <a:latin typeface="Calibri"/>
                      </a:endParaRPr>
                    </a:p>
                  </a:txBody>
                  <a:tcPr marL="9525" marR="9525" marT="95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t>7.50%</a:t>
                      </a:r>
                      <a:endParaRPr lang="en-US" sz="2000" b="0" i="0" u="none" strike="noStrike" dirty="0">
                        <a:solidFill>
                          <a:srgbClr val="002060"/>
                        </a:solidFill>
                        <a:latin typeface="Calibri"/>
                      </a:endParaRPr>
                    </a:p>
                  </a:txBody>
                  <a:tcPr marL="9525" marR="9525" marT="95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701">
                <a:tc>
                  <a:txBody>
                    <a:bodyPr/>
                    <a:lstStyle/>
                    <a:p>
                      <a:pPr algn="ctr" fontAlgn="b"/>
                      <a:r>
                        <a:rPr lang="en-US" sz="2000" u="none" strike="noStrike" dirty="0"/>
                        <a:t>3</a:t>
                      </a:r>
                      <a:endParaRPr lang="en-US" sz="2000" b="0" i="0" u="none" strike="noStrike" dirty="0">
                        <a:solidFill>
                          <a:srgbClr val="002060"/>
                        </a:solidFill>
                        <a:latin typeface="Calibri"/>
                      </a:endParaRPr>
                    </a:p>
                  </a:txBody>
                  <a:tcPr marL="9525" marR="9525" marT="95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t>10%</a:t>
                      </a:r>
                      <a:endParaRPr lang="en-US" sz="2000" b="0" i="0" u="none" strike="noStrike" dirty="0">
                        <a:solidFill>
                          <a:srgbClr val="002060"/>
                        </a:solidFill>
                        <a:latin typeface="Calibri"/>
                      </a:endParaRPr>
                    </a:p>
                  </a:txBody>
                  <a:tcPr marL="9525" marR="9525" marT="95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Flowchart: Multidocument 1"/>
          <p:cNvSpPr/>
          <p:nvPr/>
        </p:nvSpPr>
        <p:spPr>
          <a:xfrm>
            <a:off x="6468035" y="442546"/>
            <a:ext cx="4975412" cy="2771301"/>
          </a:xfrm>
          <a:prstGeom prst="flowChartMultidocument">
            <a:avLst/>
          </a:prstGeom>
          <a:solidFill>
            <a:schemeClr val="accent1">
              <a:lumMod val="20000"/>
              <a:lumOff val="80000"/>
            </a:schemeClr>
          </a:solidFill>
          <a:ln>
            <a:solidFill>
              <a:srgbClr val="002060"/>
            </a:solidFill>
          </a:ln>
          <a:scene3d>
            <a:camera prst="orthographicFront"/>
            <a:lightRig rig="threePt" dir="t"/>
          </a:scene3d>
          <a:sp3d>
            <a:bevelT w="139700" h="139700" prst="divot"/>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eaLnBrk="1" hangingPunct="1"/>
            <a:r>
              <a:rPr lang="en-US" b="1" i="1" dirty="0">
                <a:solidFill>
                  <a:schemeClr val="tx1"/>
                </a:solidFill>
                <a:latin typeface="Arial" panose="020B0604020202020204" pitchFamily="34" charset="0"/>
                <a:cs typeface="Arial" panose="020B0604020202020204" pitchFamily="34" charset="0"/>
              </a:rPr>
              <a:t>Family Discount -  </a:t>
            </a:r>
            <a:r>
              <a:rPr lang="en-US" dirty="0">
                <a:solidFill>
                  <a:schemeClr val="tx1"/>
                </a:solidFill>
                <a:latin typeface="Arial" panose="020B0604020202020204" pitchFamily="34" charset="0"/>
                <a:cs typeface="Arial" panose="020B0604020202020204" pitchFamily="34" charset="0"/>
              </a:rPr>
              <a:t>Individual Sum Insured Option -10% Family discount in case of more than one insured covered under the  same policy</a:t>
            </a:r>
            <a:r>
              <a:rPr lang="en-US" b="1" dirty="0">
                <a:solidFill>
                  <a:schemeClr val="tx1"/>
                </a:solidFill>
                <a:latin typeface="Arial" panose="020B0604020202020204" pitchFamily="34" charset="0"/>
                <a:cs typeface="Arial" panose="020B0604020202020204" pitchFamily="34" charset="0"/>
              </a:rPr>
              <a:t>.</a:t>
            </a:r>
          </a:p>
          <a:p>
            <a:pPr algn="ctr" eaLnBrk="1" hangingPunct="1"/>
            <a:endParaRPr lang="en-US" b="1" i="1"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737600" y="6356350"/>
            <a:ext cx="2844800" cy="365125"/>
          </a:xfrm>
          <a:prstGeom prst="rect">
            <a:avLst/>
          </a:prstGeom>
        </p:spPr>
        <p:txBody>
          <a:bodyPr/>
          <a:lstStyle/>
          <a:p>
            <a:pPr>
              <a:defRPr/>
            </a:pPr>
            <a:fld id="{92A6E950-13E5-4430-825C-67BF691A6C16}" type="slidenum">
              <a:rPr lang="en-US"/>
              <a:pPr>
                <a:defRPr/>
              </a:pPr>
              <a:t>44</a:t>
            </a:fld>
            <a:endParaRPr lang="en-US"/>
          </a:p>
        </p:txBody>
      </p:sp>
      <p:sp>
        <p:nvSpPr>
          <p:cNvPr id="22" name="Title 21"/>
          <p:cNvSpPr>
            <a:spLocks noGrp="1"/>
          </p:cNvSpPr>
          <p:nvPr>
            <p:ph type="title"/>
          </p:nvPr>
        </p:nvSpPr>
        <p:spPr>
          <a:xfrm>
            <a:off x="192740" y="2615804"/>
            <a:ext cx="10972800" cy="518738"/>
          </a:xfrm>
        </p:spPr>
        <p:txBody>
          <a:bodyPr/>
          <a:lstStyle/>
          <a:p>
            <a:r>
              <a:rPr lang="en-US" sz="2800" dirty="0">
                <a:solidFill>
                  <a:srgbClr val="C00000"/>
                </a:solidFill>
                <a:latin typeface="Arial Heading"/>
                <a:cs typeface="Aharoni" pitchFamily="2" charset="-79"/>
              </a:rPr>
              <a:t>BMI Chart</a:t>
            </a:r>
          </a:p>
        </p:txBody>
      </p:sp>
      <p:sp>
        <p:nvSpPr>
          <p:cNvPr id="9" name="TextBox 8"/>
          <p:cNvSpPr txBox="1"/>
          <p:nvPr/>
        </p:nvSpPr>
        <p:spPr>
          <a:xfrm>
            <a:off x="620490" y="1202877"/>
            <a:ext cx="8153400" cy="307777"/>
          </a:xfrm>
          <a:prstGeom prst="rect">
            <a:avLst/>
          </a:prstGeom>
          <a:noFill/>
        </p:spPr>
        <p:txBody>
          <a:bodyPr>
            <a:spAutoFit/>
          </a:bodyPr>
          <a:lstStyle/>
          <a:p>
            <a:pPr algn="just" eaLnBrk="1" hangingPunct="1">
              <a:defRPr/>
            </a:pPr>
            <a:endParaRPr lang="en-US" sz="1400" dirty="0">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2838450" y="114300"/>
            <a:ext cx="6515100" cy="6629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138953" y="207728"/>
            <a:ext cx="10972800" cy="545633"/>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a:solidFill>
                  <a:srgbClr val="C00000"/>
                </a:solidFill>
                <a:latin typeface="Arial Heading"/>
                <a:cs typeface="Aharoni" pitchFamily="2" charset="-79"/>
              </a:rPr>
              <a:t>Premium Options</a:t>
            </a:r>
          </a:p>
        </p:txBody>
      </p:sp>
      <p:sp>
        <p:nvSpPr>
          <p:cNvPr id="9" name="TextBox 8"/>
          <p:cNvSpPr txBox="1"/>
          <p:nvPr/>
        </p:nvSpPr>
        <p:spPr>
          <a:xfrm>
            <a:off x="620490" y="1202877"/>
            <a:ext cx="8153400" cy="307777"/>
          </a:xfrm>
          <a:prstGeom prst="rect">
            <a:avLst/>
          </a:prstGeom>
          <a:noFill/>
        </p:spPr>
        <p:txBody>
          <a:bodyPr>
            <a:spAutoFit/>
          </a:bodyPr>
          <a:lstStyle/>
          <a:p>
            <a:pPr algn="just" eaLnBrk="1" hangingPunct="1">
              <a:defRPr/>
            </a:pPr>
            <a:endParaRPr lang="en-US" sz="1400" dirty="0">
              <a:solidFill>
                <a:srgbClr val="002060"/>
              </a:solidFill>
              <a:latin typeface="Arial" panose="020B0604020202020204" pitchFamily="34" charset="0"/>
            </a:endParaRPr>
          </a:p>
        </p:txBody>
      </p:sp>
      <p:graphicFrame>
        <p:nvGraphicFramePr>
          <p:cNvPr id="33" name="Table 32"/>
          <p:cNvGraphicFramePr>
            <a:graphicFrameLocks noGrp="1"/>
          </p:cNvGraphicFramePr>
          <p:nvPr>
            <p:extLst>
              <p:ext uri="{D42A27DB-BD31-4B8C-83A1-F6EECF244321}">
                <p14:modId xmlns:p14="http://schemas.microsoft.com/office/powerpoint/2010/main" val="3940613817"/>
              </p:ext>
            </p:extLst>
          </p:nvPr>
        </p:nvGraphicFramePr>
        <p:xfrm>
          <a:off x="4381498" y="534553"/>
          <a:ext cx="7411572" cy="1910068"/>
        </p:xfrm>
        <a:graphic>
          <a:graphicData uri="http://schemas.openxmlformats.org/drawingml/2006/table">
            <a:tbl>
              <a:tblPr/>
              <a:tblGrid>
                <a:gridCol w="3705786"/>
                <a:gridCol w="3705786"/>
              </a:tblGrid>
              <a:tr h="486517">
                <a:tc>
                  <a:txBody>
                    <a:bodyPr/>
                    <a:lstStyle/>
                    <a:p>
                      <a:pPr algn="ctr" fontAlgn="b"/>
                      <a:r>
                        <a:rPr lang="en-US" sz="1600" b="0" i="0" u="none" strike="noStrike" dirty="0" smtClean="0">
                          <a:solidFill>
                            <a:schemeClr val="bg1"/>
                          </a:solidFill>
                          <a:latin typeface="Arial" panose="020B0604020202020204" pitchFamily="34" charset="0"/>
                          <a:cs typeface="Arial" panose="020B0604020202020204" pitchFamily="34" charset="0"/>
                        </a:rPr>
                        <a:t>Instatement Frequency </a:t>
                      </a:r>
                      <a:endParaRPr lang="en-US" sz="1600" b="0" i="0" u="none" strike="noStrike" dirty="0">
                        <a:solidFill>
                          <a:schemeClr val="bg1"/>
                        </a:solidFill>
                        <a:latin typeface="Arial" panose="020B0604020202020204" pitchFamily="34" charset="0"/>
                        <a:cs typeface="Arial" panose="020B0604020202020204" pitchFamily="34" charset="0"/>
                      </a:endParaRPr>
                    </a:p>
                  </a:txBody>
                  <a:tcPr marL="9525" marR="9525" marT="952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algn="ctr" fontAlgn="b"/>
                      <a:r>
                        <a:rPr lang="en-US" sz="1600" b="0" i="0" u="none" strike="noStrike" dirty="0">
                          <a:solidFill>
                            <a:schemeClr val="bg1"/>
                          </a:solidFill>
                          <a:latin typeface="Arial" panose="020B0604020202020204" pitchFamily="34" charset="0"/>
                          <a:cs typeface="Arial" panose="020B0604020202020204" pitchFamily="34" charset="0"/>
                        </a:rPr>
                        <a:t>Loading on Standard Premium </a:t>
                      </a:r>
                    </a:p>
                  </a:txBody>
                  <a:tcPr marL="9525" marR="9525" marT="952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r>
              <a:tr h="474517">
                <a:tc>
                  <a:txBody>
                    <a:bodyPr/>
                    <a:lstStyle/>
                    <a:p>
                      <a:pPr algn="ctr" fontAlgn="b"/>
                      <a:r>
                        <a:rPr lang="en-US" sz="1600" b="0" i="0" u="none" strike="noStrike" dirty="0">
                          <a:solidFill>
                            <a:schemeClr val="bg1"/>
                          </a:solidFill>
                          <a:latin typeface="Arial" panose="020B0604020202020204" pitchFamily="34" charset="0"/>
                          <a:cs typeface="Arial" panose="020B0604020202020204" pitchFamily="34" charset="0"/>
                        </a:rPr>
                        <a:t>Monthly </a:t>
                      </a:r>
                    </a:p>
                  </a:txBody>
                  <a:tcPr marL="9525" marR="9525" marT="952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algn="ctr" fontAlgn="b"/>
                      <a:r>
                        <a:rPr lang="en-US" sz="1600" b="0" i="0" u="none" strike="noStrike" dirty="0">
                          <a:solidFill>
                            <a:schemeClr val="bg1"/>
                          </a:solidFill>
                          <a:latin typeface="Arial" panose="020B0604020202020204" pitchFamily="34" charset="0"/>
                          <a:cs typeface="Arial" panose="020B0604020202020204" pitchFamily="34" charset="0"/>
                        </a:rPr>
                        <a:t>5%</a:t>
                      </a:r>
                    </a:p>
                  </a:txBody>
                  <a:tcPr marL="9525" marR="9525" marT="952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r>
              <a:tr h="474517">
                <a:tc>
                  <a:txBody>
                    <a:bodyPr/>
                    <a:lstStyle/>
                    <a:p>
                      <a:pPr algn="ctr" fontAlgn="b"/>
                      <a:r>
                        <a:rPr lang="en-US" sz="1600" b="0" i="0" u="none" strike="noStrike" dirty="0" smtClean="0">
                          <a:solidFill>
                            <a:schemeClr val="bg1"/>
                          </a:solidFill>
                          <a:latin typeface="Arial" panose="020B0604020202020204" pitchFamily="34" charset="0"/>
                          <a:cs typeface="Arial" panose="020B0604020202020204" pitchFamily="34" charset="0"/>
                        </a:rPr>
                        <a:t>Quarterly </a:t>
                      </a:r>
                      <a:endParaRPr lang="en-US" sz="1600" b="0" i="0" u="none" strike="noStrike" dirty="0">
                        <a:solidFill>
                          <a:schemeClr val="bg1"/>
                        </a:solidFill>
                        <a:latin typeface="Arial" panose="020B0604020202020204" pitchFamily="34" charset="0"/>
                        <a:cs typeface="Arial" panose="020B0604020202020204" pitchFamily="34" charset="0"/>
                      </a:endParaRPr>
                    </a:p>
                  </a:txBody>
                  <a:tcPr marL="9525" marR="9525" marT="952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algn="ctr" fontAlgn="b"/>
                      <a:r>
                        <a:rPr lang="en-US" sz="1600" b="0" i="0" u="none" strike="noStrike">
                          <a:solidFill>
                            <a:schemeClr val="bg1"/>
                          </a:solidFill>
                          <a:latin typeface="Arial" panose="020B0604020202020204" pitchFamily="34" charset="0"/>
                          <a:cs typeface="Arial" panose="020B0604020202020204" pitchFamily="34" charset="0"/>
                        </a:rPr>
                        <a:t>4%</a:t>
                      </a:r>
                    </a:p>
                  </a:txBody>
                  <a:tcPr marL="9525" marR="9525" marT="952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r>
              <a:tr h="474517">
                <a:tc>
                  <a:txBody>
                    <a:bodyPr/>
                    <a:lstStyle/>
                    <a:p>
                      <a:pPr algn="ctr" fontAlgn="b"/>
                      <a:r>
                        <a:rPr lang="en-US" sz="1600" b="0" i="0" u="none" strike="noStrike" dirty="0">
                          <a:solidFill>
                            <a:schemeClr val="bg1"/>
                          </a:solidFill>
                          <a:latin typeface="Arial" panose="020B0604020202020204" pitchFamily="34" charset="0"/>
                          <a:cs typeface="Arial" panose="020B0604020202020204" pitchFamily="34" charset="0"/>
                        </a:rPr>
                        <a:t>Half Yearly</a:t>
                      </a:r>
                    </a:p>
                  </a:txBody>
                  <a:tcPr marL="9525" marR="9525" marT="952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algn="ctr" fontAlgn="b"/>
                      <a:r>
                        <a:rPr lang="en-US" sz="1600" b="0" i="0" u="none" strike="noStrike" dirty="0">
                          <a:solidFill>
                            <a:schemeClr val="bg1"/>
                          </a:solidFill>
                          <a:latin typeface="Arial" panose="020B0604020202020204" pitchFamily="34" charset="0"/>
                          <a:cs typeface="Arial" panose="020B0604020202020204" pitchFamily="34" charset="0"/>
                        </a:rPr>
                        <a:t>3%</a:t>
                      </a:r>
                    </a:p>
                  </a:txBody>
                  <a:tcPr marL="9525" marR="9525" marT="952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4279378752"/>
              </p:ext>
            </p:extLst>
          </p:nvPr>
        </p:nvGraphicFramePr>
        <p:xfrm>
          <a:off x="5625353" y="4035361"/>
          <a:ext cx="6414248" cy="1997075"/>
        </p:xfrm>
        <a:graphic>
          <a:graphicData uri="http://schemas.openxmlformats.org/drawingml/2006/table">
            <a:tbl>
              <a:tblPr/>
              <a:tblGrid>
                <a:gridCol w="3207124"/>
                <a:gridCol w="3207124"/>
              </a:tblGrid>
              <a:tr h="399415">
                <a:tc>
                  <a:txBody>
                    <a:bodyPr/>
                    <a:lstStyle/>
                    <a:p>
                      <a:pPr algn="ctr" fontAlgn="b"/>
                      <a:r>
                        <a:rPr lang="en-US" sz="1800" b="0" i="0" u="none" strike="noStrike" dirty="0" smtClean="0">
                          <a:solidFill>
                            <a:schemeClr val="bg1"/>
                          </a:solidFill>
                          <a:latin typeface="Calibri"/>
                        </a:rPr>
                        <a:t>Installment </a:t>
                      </a:r>
                      <a:r>
                        <a:rPr lang="en-US" sz="1800" b="0" i="0" u="none" strike="noStrike" dirty="0">
                          <a:solidFill>
                            <a:schemeClr val="bg1"/>
                          </a:solidFill>
                          <a:latin typeface="Calibri"/>
                        </a:rPr>
                        <a:t>Option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algn="ctr" fontAlgn="b"/>
                      <a:r>
                        <a:rPr lang="en-US" sz="1800" b="0" i="0" u="none" strike="noStrike" dirty="0" smtClean="0">
                          <a:solidFill>
                            <a:schemeClr val="bg1"/>
                          </a:solidFill>
                          <a:latin typeface="Calibri"/>
                        </a:rPr>
                        <a:t>Relaxation </a:t>
                      </a:r>
                      <a:r>
                        <a:rPr lang="en-US" sz="1800" b="0" i="0" u="none" strike="noStrike" dirty="0">
                          <a:solidFill>
                            <a:schemeClr val="bg1"/>
                          </a:solidFill>
                          <a:latin typeface="Calibri"/>
                        </a:rPr>
                        <a:t>for Premium Payment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r>
              <a:tr h="399415">
                <a:tc>
                  <a:txBody>
                    <a:bodyPr/>
                    <a:lstStyle/>
                    <a:p>
                      <a:pPr algn="ctr" fontAlgn="b"/>
                      <a:r>
                        <a:rPr lang="en-US" sz="1800" b="0" i="0" u="none" strike="noStrike" dirty="0">
                          <a:solidFill>
                            <a:schemeClr val="bg1"/>
                          </a:solidFill>
                          <a:latin typeface="Calibri"/>
                        </a:rPr>
                        <a:t>Annual</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algn="ctr" fontAlgn="b"/>
                      <a:r>
                        <a:rPr lang="en-US" sz="1800" b="0" i="0" u="none" strike="noStrike" dirty="0">
                          <a:solidFill>
                            <a:schemeClr val="bg1"/>
                          </a:solidFill>
                          <a:latin typeface="Calibri"/>
                        </a:rPr>
                        <a:t>15 days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r>
              <a:tr h="399415">
                <a:tc>
                  <a:txBody>
                    <a:bodyPr/>
                    <a:lstStyle/>
                    <a:p>
                      <a:pPr algn="ctr" fontAlgn="b"/>
                      <a:r>
                        <a:rPr lang="en-US" sz="1800" b="0" i="0" u="none" strike="noStrike" dirty="0">
                          <a:solidFill>
                            <a:schemeClr val="bg1"/>
                          </a:solidFill>
                          <a:latin typeface="Calibri"/>
                        </a:rPr>
                        <a:t>Half Yearly</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algn="ctr" fontAlgn="b"/>
                      <a:r>
                        <a:rPr lang="en-US" sz="1800" b="0" i="0" u="none" strike="noStrike" dirty="0">
                          <a:solidFill>
                            <a:schemeClr val="bg1"/>
                          </a:solidFill>
                          <a:latin typeface="Calibri"/>
                        </a:rPr>
                        <a:t>15 days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r>
              <a:tr h="399415">
                <a:tc>
                  <a:txBody>
                    <a:bodyPr/>
                    <a:lstStyle/>
                    <a:p>
                      <a:pPr algn="ctr" fontAlgn="b"/>
                      <a:r>
                        <a:rPr lang="en-US" sz="1800" b="0" i="0" u="none" strike="noStrike">
                          <a:solidFill>
                            <a:schemeClr val="bg1"/>
                          </a:solidFill>
                          <a:latin typeface="Calibri"/>
                        </a:rPr>
                        <a:t>Quartrly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algn="ctr" fontAlgn="b"/>
                      <a:r>
                        <a:rPr lang="en-US" sz="1800" b="0" i="0" u="none" strike="noStrike" dirty="0">
                          <a:solidFill>
                            <a:schemeClr val="bg1"/>
                          </a:solidFill>
                          <a:latin typeface="Calibri"/>
                        </a:rPr>
                        <a:t>15 days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r>
              <a:tr h="399415">
                <a:tc>
                  <a:txBody>
                    <a:bodyPr/>
                    <a:lstStyle/>
                    <a:p>
                      <a:pPr algn="ctr" fontAlgn="b"/>
                      <a:r>
                        <a:rPr lang="en-US" sz="1800" b="0" i="0" u="none" strike="noStrike" dirty="0">
                          <a:solidFill>
                            <a:schemeClr val="bg1"/>
                          </a:solidFill>
                          <a:latin typeface="Calibri"/>
                        </a:rPr>
                        <a:t>Monthly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algn="ctr" fontAlgn="b"/>
                      <a:r>
                        <a:rPr lang="en-US" sz="1800" b="0" i="0" u="none" strike="noStrike" dirty="0">
                          <a:solidFill>
                            <a:schemeClr val="bg1"/>
                          </a:solidFill>
                          <a:latin typeface="Calibri"/>
                        </a:rPr>
                        <a:t>15 days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r>
            </a:tbl>
          </a:graphicData>
        </a:graphic>
      </p:graphicFrame>
      <p:sp>
        <p:nvSpPr>
          <p:cNvPr id="36" name="Rectangle 35"/>
          <p:cNvSpPr/>
          <p:nvPr/>
        </p:nvSpPr>
        <p:spPr>
          <a:xfrm>
            <a:off x="552824" y="2444620"/>
            <a:ext cx="7772400" cy="12954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marL="285750" indent="-285750" algn="just" eaLnBrk="1" hangingPunct="1">
              <a:buFont typeface="Wingdings" panose="05000000000000000000" pitchFamily="2" charset="2"/>
              <a:buChar char="Ø"/>
              <a:defRPr/>
            </a:pPr>
            <a:r>
              <a:rPr lang="en-US" dirty="0" smtClean="0">
                <a:solidFill>
                  <a:srgbClr val="002060"/>
                </a:solidFill>
              </a:rPr>
              <a:t>Instalment option is available for long term policies only (2 Years and 3 Years) </a:t>
            </a:r>
          </a:p>
          <a:p>
            <a:pPr marL="285750" indent="-285750" algn="just" eaLnBrk="1" hangingPunct="1">
              <a:buFont typeface="Wingdings" panose="05000000000000000000" pitchFamily="2" charset="2"/>
              <a:buChar char="Ø"/>
              <a:defRPr/>
            </a:pPr>
            <a:r>
              <a:rPr lang="en-US" dirty="0" smtClean="0">
                <a:solidFill>
                  <a:srgbClr val="002060"/>
                </a:solidFill>
              </a:rPr>
              <a:t>No long term discount will be given for instalment payment options. </a:t>
            </a:r>
          </a:p>
          <a:p>
            <a:pPr marL="285750" indent="-285750" algn="just" eaLnBrk="1" hangingPunct="1">
              <a:buFont typeface="Wingdings" panose="05000000000000000000" pitchFamily="2" charset="2"/>
              <a:buChar char="Ø"/>
              <a:defRPr/>
            </a:pPr>
            <a:r>
              <a:rPr lang="en-US" dirty="0" smtClean="0">
                <a:solidFill>
                  <a:srgbClr val="002060"/>
                </a:solidFill>
              </a:rPr>
              <a:t>Installment will be payable by ACS. (Automated Clearing System)  </a:t>
            </a:r>
          </a:p>
          <a:p>
            <a:pPr marL="285750" indent="-285750" algn="just" eaLnBrk="1" hangingPunct="1">
              <a:buFont typeface="Wingdings" panose="05000000000000000000" pitchFamily="2" charset="2"/>
              <a:buChar char="Ø"/>
              <a:defRPr/>
            </a:pPr>
            <a:r>
              <a:rPr lang="en-US" dirty="0" smtClean="0">
                <a:solidFill>
                  <a:srgbClr val="002060"/>
                </a:solidFill>
              </a:rPr>
              <a:t>In the event of claim premium will be recovered from the claim amount. </a:t>
            </a:r>
            <a:endParaRPr lang="en-US" dirty="0">
              <a:solidFill>
                <a:srgbClr val="002060"/>
              </a:solidFill>
            </a:endParaRPr>
          </a:p>
        </p:txBody>
      </p:sp>
      <p:sp>
        <p:nvSpPr>
          <p:cNvPr id="37" name="TextBox 6"/>
          <p:cNvSpPr txBox="1">
            <a:spLocks noChangeArrowheads="1"/>
          </p:cNvSpPr>
          <p:nvPr/>
        </p:nvSpPr>
        <p:spPr bwMode="auto">
          <a:xfrm>
            <a:off x="283883" y="6384924"/>
            <a:ext cx="7696200" cy="307975"/>
          </a:xfrm>
          <a:prstGeom prst="rect">
            <a:avLst/>
          </a:prstGeom>
          <a:noFill/>
          <a:ln w="9525">
            <a:noFill/>
            <a:miter lim="800000"/>
            <a:headEnd/>
            <a:tailEnd/>
          </a:ln>
        </p:spPr>
        <p:txBody>
          <a:bodyPr>
            <a:spAutoFit/>
          </a:bodyPr>
          <a:lstStyle/>
          <a:p>
            <a:pPr eaLnBrk="1" hangingPunct="1"/>
            <a:r>
              <a:rPr lang="en-US" sz="1400" b="1" i="1" u="sng" dirty="0">
                <a:solidFill>
                  <a:srgbClr val="002060"/>
                </a:solidFill>
              </a:rPr>
              <a:t>All premiums paid for Health Total are eligible for tax benefit u/s 80 D of Income tax act. </a:t>
            </a:r>
          </a:p>
        </p:txBody>
      </p:sp>
      <p:sp>
        <p:nvSpPr>
          <p:cNvPr id="13" name="Pentagon 12"/>
          <p:cNvSpPr/>
          <p:nvPr/>
        </p:nvSpPr>
        <p:spPr>
          <a:xfrm>
            <a:off x="1038104" y="1178488"/>
            <a:ext cx="3343396" cy="537038"/>
          </a:xfrm>
          <a:prstGeom prst="homePlate">
            <a:avLst/>
          </a:prstGeom>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r>
              <a:rPr lang="en-US" b="1" dirty="0">
                <a:solidFill>
                  <a:srgbClr val="002060"/>
                </a:solidFill>
              </a:rPr>
              <a:t>Installment Loading</a:t>
            </a:r>
          </a:p>
        </p:txBody>
      </p:sp>
      <p:sp>
        <p:nvSpPr>
          <p:cNvPr id="15" name="Pentagon 14"/>
          <p:cNvSpPr/>
          <p:nvPr/>
        </p:nvSpPr>
        <p:spPr>
          <a:xfrm>
            <a:off x="620490" y="4793953"/>
            <a:ext cx="4966324" cy="537038"/>
          </a:xfrm>
          <a:prstGeom prst="homePlate">
            <a:avLst/>
          </a:prstGeom>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eaLnBrk="1" hangingPunct="1"/>
            <a:r>
              <a:rPr lang="en-US" b="1" dirty="0">
                <a:solidFill>
                  <a:srgbClr val="002060"/>
                </a:solidFill>
              </a:rPr>
              <a:t>Relaxation Period for policies with Installment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500" fill="hold"/>
                                        <p:tgtEl>
                                          <p:spTgt spid="33"/>
                                        </p:tgtEl>
                                        <p:attrNameLst>
                                          <p:attrName>ppt_x</p:attrName>
                                        </p:attrNameLst>
                                      </p:cBhvr>
                                      <p:tavLst>
                                        <p:tav tm="0">
                                          <p:val>
                                            <p:strVal val="0-#ppt_w/2"/>
                                          </p:val>
                                        </p:tav>
                                        <p:tav tm="100000">
                                          <p:val>
                                            <p:strVal val="#ppt_x"/>
                                          </p:val>
                                        </p:tav>
                                      </p:tavLst>
                                    </p:anim>
                                    <p:anim calcmode="lin" valueType="num">
                                      <p:cBhvr additive="base">
                                        <p:cTn id="12" dur="1500" fill="hold"/>
                                        <p:tgtEl>
                                          <p:spTgt spid="3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500" fill="hold"/>
                                        <p:tgtEl>
                                          <p:spTgt spid="15"/>
                                        </p:tgtEl>
                                        <p:attrNameLst>
                                          <p:attrName>ppt_x</p:attrName>
                                        </p:attrNameLst>
                                      </p:cBhvr>
                                      <p:tavLst>
                                        <p:tav tm="0">
                                          <p:val>
                                            <p:strVal val="0-#ppt_w/2"/>
                                          </p:val>
                                        </p:tav>
                                        <p:tav tm="100000">
                                          <p:val>
                                            <p:strVal val="#ppt_x"/>
                                          </p:val>
                                        </p:tav>
                                      </p:tavLst>
                                    </p:anim>
                                    <p:anim calcmode="lin" valueType="num">
                                      <p:cBhvr additive="base">
                                        <p:cTn id="21" dur="15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1500" fill="hold"/>
                                        <p:tgtEl>
                                          <p:spTgt spid="34"/>
                                        </p:tgtEl>
                                        <p:attrNameLst>
                                          <p:attrName>ppt_x</p:attrName>
                                        </p:attrNameLst>
                                      </p:cBhvr>
                                      <p:tavLst>
                                        <p:tav tm="0">
                                          <p:val>
                                            <p:strVal val="0-#ppt_w/2"/>
                                          </p:val>
                                        </p:tav>
                                        <p:tav tm="100000">
                                          <p:val>
                                            <p:strVal val="#ppt_x"/>
                                          </p:val>
                                        </p:tav>
                                      </p:tavLst>
                                    </p:anim>
                                    <p:anim calcmode="lin" valueType="num">
                                      <p:cBhvr additive="base">
                                        <p:cTn id="25" dur="1500" fill="hold"/>
                                        <p:tgtEl>
                                          <p:spTgt spid="3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3"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26570" y="270748"/>
            <a:ext cx="9120399" cy="523220"/>
          </a:xfrm>
          <a:prstGeom prst="rect">
            <a:avLst/>
          </a:prstGeom>
          <a:noFill/>
        </p:spPr>
        <p:txBody>
          <a:bodyPr wrap="square" rtlCol="0">
            <a:spAutoFit/>
          </a:bodyPr>
          <a:lstStyle/>
          <a:p>
            <a:pPr eaLnBrk="0" hangingPunct="0"/>
            <a:r>
              <a:rPr lang="en-US" sz="2800" b="1" dirty="0">
                <a:solidFill>
                  <a:srgbClr val="C00000"/>
                </a:solidFill>
                <a:latin typeface="Arial Heading"/>
                <a:ea typeface="+mj-ea"/>
                <a:cs typeface="Aharoni" pitchFamily="2" charset="-79"/>
              </a:rPr>
              <a:t>Premium Chart:</a:t>
            </a:r>
          </a:p>
        </p:txBody>
      </p:sp>
      <p:sp>
        <p:nvSpPr>
          <p:cNvPr id="4" name="Rectangle 3"/>
          <p:cNvSpPr/>
          <p:nvPr/>
        </p:nvSpPr>
        <p:spPr>
          <a:xfrm>
            <a:off x="326570" y="1097280"/>
            <a:ext cx="11534503" cy="4401205"/>
          </a:xfrm>
          <a:prstGeom prst="rect">
            <a:avLst/>
          </a:prstGeom>
        </p:spPr>
        <p:txBody>
          <a:bodyPr wrap="square">
            <a:spAutoFit/>
          </a:bodyPr>
          <a:lstStyle/>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marL="342900" indent="-342900">
              <a:spcBef>
                <a:spcPts val="0"/>
              </a:spcBef>
              <a:buFont typeface="Wingdings" pitchFamily="2" charset="2"/>
              <a:buChar char="Ø"/>
              <a:defRPr/>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marL="228600" indent="-228600">
              <a:spcBef>
                <a:spcPts val="0"/>
              </a:spcBef>
              <a:buFont typeface="Arial" charset="0"/>
              <a:buNone/>
              <a:defRPr/>
            </a:pPr>
            <a:endParaRPr lang="en-US" sz="1400"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5962557"/>
              </p:ext>
            </p:extLst>
          </p:nvPr>
        </p:nvGraphicFramePr>
        <p:xfrm>
          <a:off x="326570" y="1176451"/>
          <a:ext cx="11305135" cy="5170563"/>
        </p:xfrm>
        <a:graphic>
          <a:graphicData uri="http://schemas.openxmlformats.org/drawingml/2006/table">
            <a:tbl>
              <a:tblPr firstRow="1" firstCol="1" bandRow="1">
                <a:tableStyleId>{5C22544A-7EE6-4342-B048-85BDC9FD1C3A}</a:tableStyleId>
              </a:tblPr>
              <a:tblGrid>
                <a:gridCol w="1098458"/>
                <a:gridCol w="1068538"/>
                <a:gridCol w="1154021"/>
                <a:gridCol w="1196763"/>
                <a:gridCol w="1239504"/>
                <a:gridCol w="1486336"/>
                <a:gridCol w="1324988"/>
                <a:gridCol w="1196763"/>
                <a:gridCol w="1539764"/>
              </a:tblGrid>
              <a:tr h="669129">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400" dirty="0">
                          <a:effectLst/>
                        </a:rPr>
                        <a:t>VITAL </a:t>
                      </a:r>
                      <a:endParaRPr lang="en-US"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dirty="0">
                          <a:effectLst/>
                        </a:rPr>
                        <a:t>SUPERIOR</a:t>
                      </a:r>
                      <a:endParaRPr lang="en-US"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a:effectLst/>
                        </a:rPr>
                        <a:t>PREMIERE</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669129">
                <a:tc>
                  <a:txBody>
                    <a:bodyPr/>
                    <a:lstStyle/>
                    <a:p>
                      <a:pPr marL="0" marR="0" algn="ctr">
                        <a:lnSpc>
                          <a:spcPct val="115000"/>
                        </a:lnSpc>
                        <a:spcBef>
                          <a:spcPts val="0"/>
                        </a:spcBef>
                        <a:spcAft>
                          <a:spcPts val="0"/>
                        </a:spcAft>
                      </a:pPr>
                      <a:r>
                        <a:rPr lang="en-US" sz="1400">
                          <a:effectLst/>
                        </a:rPr>
                        <a:t>Age / Sum Insured</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3,00,000</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5,00,000</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10,00,000</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15,00,000</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20,00,000</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25,00,000</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50,00,000</a:t>
                      </a:r>
                      <a:endParaRPr lang="en-US"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1,00,00,000</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87">
                <a:tc>
                  <a:txBody>
                    <a:bodyPr/>
                    <a:lstStyle/>
                    <a:p>
                      <a:pPr marL="0" marR="0" algn="ctr">
                        <a:lnSpc>
                          <a:spcPct val="115000"/>
                        </a:lnSpc>
                        <a:spcBef>
                          <a:spcPts val="0"/>
                        </a:spcBef>
                        <a:spcAft>
                          <a:spcPts val="0"/>
                        </a:spcAft>
                      </a:pPr>
                      <a:r>
                        <a:rPr lang="en-US" sz="1400">
                          <a:effectLst/>
                        </a:rPr>
                        <a:t>0-17</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4,418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5,061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6,856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8,019</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10,400</a:t>
                      </a:r>
                      <a:endParaRPr lang="en-US"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12,451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37,637</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48,628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87">
                <a:tc>
                  <a:txBody>
                    <a:bodyPr/>
                    <a:lstStyle/>
                    <a:p>
                      <a:pPr marL="0" marR="0" algn="ctr">
                        <a:lnSpc>
                          <a:spcPct val="115000"/>
                        </a:lnSpc>
                        <a:spcBef>
                          <a:spcPts val="0"/>
                        </a:spcBef>
                        <a:spcAft>
                          <a:spcPts val="0"/>
                        </a:spcAft>
                      </a:pPr>
                      <a:r>
                        <a:rPr lang="en-US" sz="1400">
                          <a:effectLst/>
                        </a:rPr>
                        <a:t>18-25</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4,645</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6,213</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8,471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10,198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11,923</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13,661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39,587</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50,572</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87">
                <a:tc>
                  <a:txBody>
                    <a:bodyPr/>
                    <a:lstStyle/>
                    <a:p>
                      <a:pPr marL="0" marR="0" algn="ctr">
                        <a:lnSpc>
                          <a:spcPct val="115000"/>
                        </a:lnSpc>
                        <a:spcBef>
                          <a:spcPts val="0"/>
                        </a:spcBef>
                        <a:spcAft>
                          <a:spcPts val="0"/>
                        </a:spcAft>
                      </a:pPr>
                      <a:r>
                        <a:rPr lang="en-US" sz="1400" dirty="0">
                          <a:effectLst/>
                        </a:rPr>
                        <a:t>26-30</a:t>
                      </a:r>
                      <a:endParaRPr lang="en-US"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4,718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6,718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8,501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10,515</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12,034</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14,429</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40,635</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52,037</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87">
                <a:tc>
                  <a:txBody>
                    <a:bodyPr/>
                    <a:lstStyle/>
                    <a:p>
                      <a:pPr marL="0" marR="0" algn="ctr">
                        <a:lnSpc>
                          <a:spcPct val="115000"/>
                        </a:lnSpc>
                        <a:spcBef>
                          <a:spcPts val="0"/>
                        </a:spcBef>
                        <a:spcAft>
                          <a:spcPts val="0"/>
                        </a:spcAft>
                      </a:pPr>
                      <a:r>
                        <a:rPr lang="en-US" sz="1400">
                          <a:effectLst/>
                        </a:rPr>
                        <a:t>31-35</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4,724</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6,739</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8,582</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10,687</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12,523</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16,031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45,386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58,388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87">
                <a:tc>
                  <a:txBody>
                    <a:bodyPr/>
                    <a:lstStyle/>
                    <a:p>
                      <a:pPr marL="0" marR="0" algn="ctr">
                        <a:lnSpc>
                          <a:spcPct val="115000"/>
                        </a:lnSpc>
                        <a:spcBef>
                          <a:spcPts val="0"/>
                        </a:spcBef>
                        <a:spcAft>
                          <a:spcPts val="0"/>
                        </a:spcAft>
                      </a:pPr>
                      <a:r>
                        <a:rPr lang="en-US" sz="1400">
                          <a:effectLst/>
                        </a:rPr>
                        <a:t>36-40</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4,999</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6,752</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8,639</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10,731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13,942</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16,875</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48,853</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63,237</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87">
                <a:tc>
                  <a:txBody>
                    <a:bodyPr/>
                    <a:lstStyle/>
                    <a:p>
                      <a:pPr marL="0" marR="0" algn="ctr">
                        <a:lnSpc>
                          <a:spcPct val="115000"/>
                        </a:lnSpc>
                        <a:spcBef>
                          <a:spcPts val="0"/>
                        </a:spcBef>
                        <a:spcAft>
                          <a:spcPts val="0"/>
                        </a:spcAft>
                      </a:pPr>
                      <a:r>
                        <a:rPr lang="en-US" sz="1400">
                          <a:effectLst/>
                        </a:rPr>
                        <a:t>41-45</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5,468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7,227</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9,394</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12,793</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16,858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20,622</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56,230</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74,117</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87">
                <a:tc>
                  <a:txBody>
                    <a:bodyPr/>
                    <a:lstStyle/>
                    <a:p>
                      <a:pPr marL="0" marR="0" algn="ctr">
                        <a:lnSpc>
                          <a:spcPct val="115000"/>
                        </a:lnSpc>
                        <a:spcBef>
                          <a:spcPts val="0"/>
                        </a:spcBef>
                        <a:spcAft>
                          <a:spcPts val="0"/>
                        </a:spcAft>
                      </a:pPr>
                      <a:r>
                        <a:rPr lang="en-US" sz="1400">
                          <a:effectLst/>
                        </a:rPr>
                        <a:t>46-50</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8,074</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10,033</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13,726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17,094</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22,453</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27,490</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69,237</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85,353</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87">
                <a:tc>
                  <a:txBody>
                    <a:bodyPr/>
                    <a:lstStyle/>
                    <a:p>
                      <a:pPr marL="0" marR="0" algn="ctr">
                        <a:lnSpc>
                          <a:spcPct val="115000"/>
                        </a:lnSpc>
                        <a:spcBef>
                          <a:spcPts val="0"/>
                        </a:spcBef>
                        <a:spcAft>
                          <a:spcPts val="0"/>
                        </a:spcAft>
                      </a:pPr>
                      <a:r>
                        <a:rPr lang="en-US" sz="1400">
                          <a:effectLst/>
                        </a:rPr>
                        <a:t>51-55</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11,799</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14,866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20,290</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25,088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30,870</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36,638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85,067</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97,038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87">
                <a:tc>
                  <a:txBody>
                    <a:bodyPr/>
                    <a:lstStyle/>
                    <a:p>
                      <a:pPr marL="0" marR="0" algn="ctr">
                        <a:lnSpc>
                          <a:spcPct val="115000"/>
                        </a:lnSpc>
                        <a:spcBef>
                          <a:spcPts val="0"/>
                        </a:spcBef>
                        <a:spcAft>
                          <a:spcPts val="0"/>
                        </a:spcAft>
                      </a:pPr>
                      <a:r>
                        <a:rPr lang="en-US" sz="1400">
                          <a:effectLst/>
                        </a:rPr>
                        <a:t>56-60</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15,216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18,311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25,997</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31,379</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37,228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41,447</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99,916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113,356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87">
                <a:tc>
                  <a:txBody>
                    <a:bodyPr/>
                    <a:lstStyle/>
                    <a:p>
                      <a:pPr marL="0" marR="0" algn="ctr">
                        <a:lnSpc>
                          <a:spcPct val="115000"/>
                        </a:lnSpc>
                        <a:spcBef>
                          <a:spcPts val="0"/>
                        </a:spcBef>
                        <a:spcAft>
                          <a:spcPts val="0"/>
                        </a:spcAft>
                      </a:pPr>
                      <a:r>
                        <a:rPr lang="en-US" sz="1400">
                          <a:effectLst/>
                        </a:rPr>
                        <a:t>61-65</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29,734</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34,638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41,816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44,878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48,235</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53,934</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127,456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143,324</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87">
                <a:tc>
                  <a:txBody>
                    <a:bodyPr/>
                    <a:lstStyle/>
                    <a:p>
                      <a:pPr marL="0" marR="0" algn="ctr">
                        <a:lnSpc>
                          <a:spcPct val="115000"/>
                        </a:lnSpc>
                        <a:spcBef>
                          <a:spcPts val="0"/>
                        </a:spcBef>
                        <a:spcAft>
                          <a:spcPts val="0"/>
                        </a:spcAft>
                      </a:pPr>
                      <a:r>
                        <a:rPr lang="en-US" sz="1400">
                          <a:effectLst/>
                        </a:rPr>
                        <a:t>66-70</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37,151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43,613</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49,846</a:t>
                      </a:r>
                      <a:endParaRPr lang="en-US"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53,201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55,518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61,221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151,111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169,331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87">
                <a:tc>
                  <a:txBody>
                    <a:bodyPr/>
                    <a:lstStyle/>
                    <a:p>
                      <a:pPr marL="0" marR="0" algn="ctr">
                        <a:lnSpc>
                          <a:spcPct val="115000"/>
                        </a:lnSpc>
                        <a:spcBef>
                          <a:spcPts val="0"/>
                        </a:spcBef>
                        <a:spcAft>
                          <a:spcPts val="0"/>
                        </a:spcAft>
                      </a:pPr>
                      <a:r>
                        <a:rPr lang="en-US" sz="1400">
                          <a:effectLst/>
                        </a:rPr>
                        <a:t>71-75</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41,096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48,884</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56,204</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60,241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61,674</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67,657</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213,368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237,783</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87">
                <a:tc>
                  <a:txBody>
                    <a:bodyPr/>
                    <a:lstStyle/>
                    <a:p>
                      <a:pPr marL="0" marR="0" algn="ctr">
                        <a:lnSpc>
                          <a:spcPct val="115000"/>
                        </a:lnSpc>
                        <a:spcBef>
                          <a:spcPts val="0"/>
                        </a:spcBef>
                        <a:spcAft>
                          <a:spcPts val="0"/>
                        </a:spcAft>
                      </a:pPr>
                      <a:r>
                        <a:rPr lang="en-US" sz="1400">
                          <a:effectLst/>
                        </a:rPr>
                        <a:t>76-80</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55,102</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64,911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71,342</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75,324</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78,468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84,246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301,946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335,176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87">
                <a:tc>
                  <a:txBody>
                    <a:bodyPr/>
                    <a:lstStyle/>
                    <a:p>
                      <a:pPr marL="0" marR="0" algn="ctr">
                        <a:lnSpc>
                          <a:spcPct val="115000"/>
                        </a:lnSpc>
                        <a:spcBef>
                          <a:spcPts val="0"/>
                        </a:spcBef>
                        <a:spcAft>
                          <a:spcPts val="0"/>
                        </a:spcAft>
                      </a:pPr>
                      <a:r>
                        <a:rPr lang="en-US" sz="1400">
                          <a:effectLst/>
                        </a:rPr>
                        <a:t>81-85</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65,661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79,968</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85,763</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89,886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94,353</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102,736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390,351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432,376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87">
                <a:tc>
                  <a:txBody>
                    <a:bodyPr/>
                    <a:lstStyle/>
                    <a:p>
                      <a:pPr marL="0" marR="0" algn="ctr">
                        <a:lnSpc>
                          <a:spcPct val="115000"/>
                        </a:lnSpc>
                        <a:spcBef>
                          <a:spcPts val="0"/>
                        </a:spcBef>
                        <a:spcAft>
                          <a:spcPts val="0"/>
                        </a:spcAft>
                      </a:pPr>
                      <a:r>
                        <a:rPr lang="en-US" sz="1400" dirty="0">
                          <a:effectLst/>
                        </a:rPr>
                        <a:t>&gt;85</a:t>
                      </a:r>
                      <a:endParaRPr lang="en-US"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67,559</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81,522</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87,236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91,935</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101,603</a:t>
                      </a:r>
                      <a:endParaRPr lang="en-US"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116,036</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432,241</a:t>
                      </a:r>
                      <a:endParaRPr lang="en-US" sz="14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478,455</a:t>
                      </a:r>
                      <a:endParaRPr lang="en-US"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3558861" y="776347"/>
            <a:ext cx="5888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Verdana" pitchFamily="34" charset="0"/>
                <a:ea typeface="Calibri" pitchFamily="34" charset="0"/>
                <a:cs typeface="Arial" pitchFamily="34" charset="0"/>
              </a:rPr>
              <a:t>Premium Table </a:t>
            </a:r>
            <a:r>
              <a:rPr kumimoji="0" lang="en-US" sz="1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000" b="1" i="0" u="none" strike="noStrike" cap="none" normalizeH="0" baseline="0" dirty="0" smtClean="0">
                <a:ln>
                  <a:noFill/>
                </a:ln>
                <a:solidFill>
                  <a:schemeClr val="tx1"/>
                </a:solidFill>
                <a:effectLst/>
                <a:latin typeface="Verdana" pitchFamily="34" charset="0"/>
                <a:ea typeface="Calibri" pitchFamily="34" charset="0"/>
                <a:cs typeface="Arial" pitchFamily="34" charset="0"/>
              </a:rPr>
              <a:t> Individual Premium rates (Premium and Sum Insured in </a:t>
            </a:r>
            <a:r>
              <a:rPr kumimoji="0" lang="en-US" sz="1000" b="1" i="0" u="none" strike="noStrike" cap="none" normalizeH="0" baseline="0" dirty="0" err="1" smtClean="0">
                <a:ln>
                  <a:noFill/>
                </a:ln>
                <a:solidFill>
                  <a:schemeClr val="tx1"/>
                </a:solidFill>
                <a:effectLst/>
                <a:latin typeface="Verdana" pitchFamily="34" charset="0"/>
                <a:ea typeface="Calibri" pitchFamily="34" charset="0"/>
                <a:cs typeface="Arial" pitchFamily="34" charset="0"/>
              </a:rPr>
              <a:t>Rs</a:t>
            </a:r>
            <a:r>
              <a:rPr kumimoji="0" lang="en-US" sz="1000" b="1" i="0" u="none" strike="noStrike" cap="none" normalizeH="0" baseline="0" dirty="0" smtClean="0">
                <a:ln>
                  <a:noFill/>
                </a:ln>
                <a:solidFill>
                  <a:schemeClr val="tx1"/>
                </a:solidFill>
                <a:effectLst/>
                <a:latin typeface="Verdana" pitchFamily="34" charset="0"/>
                <a:ea typeface="Calibri" pitchFamily="34" charset="0"/>
                <a:cs typeface="Arial" pitchFamily="34" charset="0"/>
              </a:rPr>
              <a:t>) Exclusive</a:t>
            </a:r>
            <a:r>
              <a:rPr kumimoji="0" lang="en-US" sz="1000" b="1" i="0" u="none" strike="noStrike" cap="none" normalizeH="0" dirty="0" smtClean="0">
                <a:ln>
                  <a:noFill/>
                </a:ln>
                <a:solidFill>
                  <a:schemeClr val="tx1"/>
                </a:solidFill>
                <a:effectLst/>
                <a:latin typeface="Verdana" pitchFamily="34" charset="0"/>
                <a:ea typeface="Calibri" pitchFamily="34" charset="0"/>
                <a:cs typeface="Arial" pitchFamily="34" charset="0"/>
              </a:rPr>
              <a:t> of service tax /Age in completed years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734498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26570" y="213293"/>
            <a:ext cx="9120399" cy="52322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lvl1pPr eaLnBrk="0" hangingPunct="0">
              <a:defRPr lang="en-US" sz="2800" b="1">
                <a:solidFill>
                  <a:srgbClr val="C00000"/>
                </a:solidFill>
                <a:latin typeface="Arial Heading"/>
                <a:ea typeface="+mj-ea"/>
                <a:cs typeface="Aharoni" pitchFamily="2" charset="-79"/>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dirty="0"/>
              <a:t>Premium Chart:</a:t>
            </a:r>
          </a:p>
        </p:txBody>
      </p:sp>
      <p:sp>
        <p:nvSpPr>
          <p:cNvPr id="4" name="Rectangle 3"/>
          <p:cNvSpPr/>
          <p:nvPr/>
        </p:nvSpPr>
        <p:spPr>
          <a:xfrm>
            <a:off x="326570" y="1097280"/>
            <a:ext cx="11534503" cy="4401205"/>
          </a:xfrm>
          <a:prstGeom prst="rect">
            <a:avLst/>
          </a:prstGeom>
        </p:spPr>
        <p:txBody>
          <a:bodyPr wrap="square">
            <a:spAutoFit/>
          </a:bodyPr>
          <a:lstStyle/>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marL="342900" indent="-342900">
              <a:spcBef>
                <a:spcPts val="0"/>
              </a:spcBef>
              <a:buFont typeface="Wingdings" pitchFamily="2" charset="2"/>
              <a:buChar char="Ø"/>
              <a:defRPr/>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a:buFont typeface="Wingdings" pitchFamily="2" charset="2"/>
              <a:buChar char="Ø"/>
            </a:pPr>
            <a:endParaRPr lang="en-US" sz="1400" dirty="0" smtClean="0">
              <a:latin typeface="Arial" pitchFamily="34" charset="0"/>
              <a:cs typeface="Arial" pitchFamily="34" charset="0"/>
            </a:endParaRPr>
          </a:p>
          <a:p>
            <a:pPr marL="228600" indent="-228600">
              <a:spcBef>
                <a:spcPts val="0"/>
              </a:spcBef>
              <a:buFont typeface="Arial" charset="0"/>
              <a:buNone/>
              <a:defRPr/>
            </a:pPr>
            <a:endParaRPr lang="en-US" sz="1400" dirty="0">
              <a:latin typeface="Arial" pitchFamily="34" charset="0"/>
              <a:cs typeface="Arial" pitchFamily="34" charset="0"/>
            </a:endParaRPr>
          </a:p>
        </p:txBody>
      </p:sp>
      <p:sp>
        <p:nvSpPr>
          <p:cNvPr id="5" name="Rectangle 2"/>
          <p:cNvSpPr>
            <a:spLocks noChangeArrowheads="1"/>
          </p:cNvSpPr>
          <p:nvPr/>
        </p:nvSpPr>
        <p:spPr bwMode="auto">
          <a:xfrm>
            <a:off x="487875" y="681156"/>
            <a:ext cx="4136069"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Floater Discount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Applicable discount is as per following table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642" y="2128198"/>
            <a:ext cx="5677469" cy="29624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212819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600501" y="5340024"/>
            <a:ext cx="6244052" cy="1077218"/>
          </a:xfrm>
          <a:prstGeom prst="rect">
            <a:avLst/>
          </a:prstGeom>
        </p:spPr>
        <p:txBody>
          <a:bodyPr wrap="square">
            <a:spAutoFit/>
          </a:bodyPr>
          <a:lstStyle/>
          <a:p>
            <a:r>
              <a:rPr lang="en-AU" sz="1600" dirty="0">
                <a:latin typeface="Arial" pitchFamily="34" charset="0"/>
                <a:cs typeface="Arial" pitchFamily="34" charset="0"/>
              </a:rPr>
              <a:t>Premium applicable for the primary insured will be the standard individual premiums from the premium table. For remaining dependent members, floater discounts applicable on their respective premium is as per table above.</a:t>
            </a:r>
            <a:endParaRPr lang="en-US" sz="1600" dirty="0">
              <a:latin typeface="Arial" pitchFamily="34" charset="0"/>
              <a:cs typeface="Arial" pitchFamily="34" charset="0"/>
            </a:endParaRPr>
          </a:p>
        </p:txBody>
      </p:sp>
      <p:sp>
        <p:nvSpPr>
          <p:cNvPr id="8" name="Rectangle 7"/>
          <p:cNvSpPr/>
          <p:nvPr/>
        </p:nvSpPr>
        <p:spPr>
          <a:xfrm>
            <a:off x="6701681" y="798068"/>
            <a:ext cx="4123201" cy="1749897"/>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eaLnBrk="1" hangingPunct="1">
              <a:defRPr/>
            </a:pPr>
            <a:r>
              <a:rPr lang="en-US" b="1" i="1" u="sng" dirty="0"/>
              <a:t>Example</a:t>
            </a:r>
            <a:r>
              <a:rPr lang="en-US" u="sng" dirty="0"/>
              <a:t>: </a:t>
            </a:r>
          </a:p>
          <a:p>
            <a:pPr eaLnBrk="1" hangingPunct="1">
              <a:defRPr/>
            </a:pPr>
            <a:endParaRPr lang="en-US" dirty="0"/>
          </a:p>
          <a:p>
            <a:pPr marL="342900" indent="-342900" eaLnBrk="1" hangingPunct="1">
              <a:buFont typeface="+mj-lt"/>
              <a:buAutoNum type="arabicPeriod"/>
              <a:defRPr/>
            </a:pPr>
            <a:r>
              <a:rPr lang="en-US" dirty="0"/>
              <a:t>Plan – Vital </a:t>
            </a:r>
          </a:p>
          <a:p>
            <a:pPr marL="342900" indent="-342900" eaLnBrk="1" hangingPunct="1">
              <a:buFont typeface="+mj-lt"/>
              <a:buAutoNum type="arabicPeriod"/>
              <a:defRPr/>
            </a:pPr>
            <a:r>
              <a:rPr lang="en-US" dirty="0"/>
              <a:t>Sum Insured – 10,00,000/- </a:t>
            </a:r>
          </a:p>
          <a:p>
            <a:pPr marL="342900" indent="-342900" eaLnBrk="1" hangingPunct="1">
              <a:buFont typeface="+mj-lt"/>
              <a:buAutoNum type="arabicPeriod"/>
              <a:defRPr/>
            </a:pPr>
            <a:r>
              <a:rPr lang="en-US" dirty="0"/>
              <a:t>Family – Self (36 yrs), Spouse (32 </a:t>
            </a:r>
            <a:r>
              <a:rPr lang="en-US" dirty="0" err="1"/>
              <a:t>yrs</a:t>
            </a:r>
            <a:r>
              <a:rPr lang="en-US" dirty="0" smtClean="0"/>
              <a:t>) </a:t>
            </a:r>
          </a:p>
          <a:p>
            <a:pPr marL="342900" indent="-342900" eaLnBrk="1" hangingPunct="1">
              <a:buFont typeface="+mj-lt"/>
              <a:buAutoNum type="arabicPeriod"/>
              <a:defRPr/>
            </a:pPr>
            <a:r>
              <a:rPr lang="en-US" dirty="0" smtClean="0"/>
              <a:t>Children  </a:t>
            </a:r>
            <a:r>
              <a:rPr lang="en-US" dirty="0"/>
              <a:t>(10 &amp; 6 yrs)</a:t>
            </a:r>
          </a:p>
        </p:txBody>
      </p:sp>
      <p:graphicFrame>
        <p:nvGraphicFramePr>
          <p:cNvPr id="9" name="Table 8"/>
          <p:cNvGraphicFramePr>
            <a:graphicFrameLocks noGrp="1"/>
          </p:cNvGraphicFramePr>
          <p:nvPr>
            <p:extLst>
              <p:ext uri="{D42A27DB-BD31-4B8C-83A1-F6EECF244321}">
                <p14:modId xmlns:p14="http://schemas.microsoft.com/office/powerpoint/2010/main" val="1768956544"/>
              </p:ext>
            </p:extLst>
          </p:nvPr>
        </p:nvGraphicFramePr>
        <p:xfrm>
          <a:off x="6508376" y="2931462"/>
          <a:ext cx="5490287" cy="2729750"/>
        </p:xfrm>
        <a:graphic>
          <a:graphicData uri="http://schemas.openxmlformats.org/drawingml/2006/table">
            <a:tbl>
              <a:tblPr>
                <a:tableStyleId>{35758FB7-9AC5-4552-8A53-C91805E547FA}</a:tableStyleId>
              </a:tblPr>
              <a:tblGrid>
                <a:gridCol w="860612"/>
                <a:gridCol w="564777"/>
                <a:gridCol w="1089211"/>
                <a:gridCol w="1207628"/>
                <a:gridCol w="1768059"/>
              </a:tblGrid>
              <a:tr h="598663">
                <a:tc>
                  <a:txBody>
                    <a:bodyPr/>
                    <a:lstStyle/>
                    <a:p>
                      <a:pPr algn="ctr" fontAlgn="b"/>
                      <a:r>
                        <a:rPr lang="en-US" sz="1800" u="none" strike="noStrike" dirty="0"/>
                        <a:t>Insured </a:t>
                      </a:r>
                      <a:endParaRPr lang="en-US" sz="1800" b="1" i="0" u="none" strike="noStrike" dirty="0">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Age</a:t>
                      </a:r>
                      <a:endParaRPr lang="en-US" sz="1800" b="1" i="0" u="none" strike="noStrike" dirty="0">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Premium </a:t>
                      </a:r>
                      <a:endParaRPr lang="en-US" sz="1800" b="1" i="0" u="none" strike="noStrike" dirty="0">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Floater </a:t>
                      </a:r>
                      <a:r>
                        <a:rPr lang="en-US" sz="1800" u="none" strike="noStrike" dirty="0" smtClean="0"/>
                        <a:t>Discount </a:t>
                      </a:r>
                      <a:endParaRPr lang="en-US" sz="1800" b="1" i="0" u="none" strike="noStrike" dirty="0">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Premium  to be charged</a:t>
                      </a:r>
                      <a:endParaRPr lang="en-US" sz="1800" b="1" i="0" u="none" strike="noStrike" dirty="0">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441">
                <a:tc>
                  <a:txBody>
                    <a:bodyPr/>
                    <a:lstStyle/>
                    <a:p>
                      <a:pPr algn="ctr" fontAlgn="b"/>
                      <a:r>
                        <a:rPr lang="en-US" sz="1800" u="none" strike="noStrike"/>
                        <a:t>Self</a:t>
                      </a:r>
                      <a:endParaRPr lang="en-US" sz="1800" b="0" i="0" u="none" strike="noStrike">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t>36</a:t>
                      </a:r>
                      <a:endParaRPr lang="en-US" sz="1800" b="0" i="0" u="none" strike="noStrike">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8639</a:t>
                      </a:r>
                      <a:endParaRPr lang="en-US" sz="1800" b="0" i="0" u="none" strike="noStrike" dirty="0">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Nil</a:t>
                      </a:r>
                      <a:endParaRPr lang="en-US" sz="1800" b="0" i="0" u="none" strike="noStrike" dirty="0">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t>8639</a:t>
                      </a:r>
                      <a:endParaRPr lang="en-US" sz="1800" b="0" i="0" u="none" strike="noStrike">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441">
                <a:tc>
                  <a:txBody>
                    <a:bodyPr/>
                    <a:lstStyle/>
                    <a:p>
                      <a:pPr algn="ctr" fontAlgn="b"/>
                      <a:r>
                        <a:rPr lang="en-US" sz="1800" u="none" strike="noStrike"/>
                        <a:t>Spouse </a:t>
                      </a:r>
                      <a:endParaRPr lang="en-US" sz="1800" b="0" i="0" u="none" strike="noStrike">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t>32</a:t>
                      </a:r>
                      <a:endParaRPr lang="en-US" sz="1800" b="0" i="0" u="none" strike="noStrike">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t>8582</a:t>
                      </a:r>
                      <a:endParaRPr lang="en-US" sz="1800" b="0" i="0" u="none" strike="noStrike">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45%</a:t>
                      </a:r>
                      <a:endParaRPr lang="en-US" sz="1800" b="0" i="0" u="none" strike="noStrike" dirty="0">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t>4720</a:t>
                      </a:r>
                      <a:endParaRPr lang="en-US" sz="1800" b="0" i="0" u="none" strike="noStrike">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441">
                <a:tc>
                  <a:txBody>
                    <a:bodyPr/>
                    <a:lstStyle/>
                    <a:p>
                      <a:pPr algn="ctr" fontAlgn="b"/>
                      <a:r>
                        <a:rPr lang="en-US" sz="1800" u="none" strike="noStrike"/>
                        <a:t>Child 1 </a:t>
                      </a:r>
                      <a:endParaRPr lang="en-US" sz="1800" b="0" i="0" u="none" strike="noStrike">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t>10</a:t>
                      </a:r>
                      <a:endParaRPr lang="en-US" sz="1800" b="0" i="0" u="none" strike="noStrike">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t>6856</a:t>
                      </a:r>
                      <a:endParaRPr lang="en-US" sz="1800" b="0" i="0" u="none" strike="noStrike">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60%</a:t>
                      </a:r>
                      <a:endParaRPr lang="en-US" sz="1800" b="0" i="0" u="none" strike="noStrike" dirty="0">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2742</a:t>
                      </a:r>
                      <a:endParaRPr lang="en-US" sz="1800" b="0" i="0" u="none" strike="noStrike" dirty="0">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441">
                <a:tc>
                  <a:txBody>
                    <a:bodyPr/>
                    <a:lstStyle/>
                    <a:p>
                      <a:pPr algn="ctr" fontAlgn="b"/>
                      <a:r>
                        <a:rPr lang="en-US" sz="1800" u="none" strike="noStrike"/>
                        <a:t>Child 2 </a:t>
                      </a:r>
                      <a:endParaRPr lang="en-US" sz="1800" b="0" i="0" u="none" strike="noStrike">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6</a:t>
                      </a:r>
                      <a:endParaRPr lang="en-US" sz="1800" b="0" i="0" u="none" strike="noStrike" dirty="0">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t>6856</a:t>
                      </a:r>
                      <a:endParaRPr lang="en-US" sz="1800" b="0" i="0" u="none" strike="noStrike">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t>60%</a:t>
                      </a:r>
                      <a:endParaRPr lang="en-US" sz="1800" b="0" i="0" u="none" strike="noStrike">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t>2742</a:t>
                      </a:r>
                      <a:endParaRPr lang="en-US" sz="1800" b="0" i="0" u="none" strike="noStrike" dirty="0">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441">
                <a:tc gridSpan="4">
                  <a:txBody>
                    <a:bodyPr/>
                    <a:lstStyle/>
                    <a:p>
                      <a:pPr algn="ctr" fontAlgn="b"/>
                      <a:r>
                        <a:rPr lang="en-US" sz="1800" u="none" strike="noStrike"/>
                        <a:t>Premium before Service tax </a:t>
                      </a:r>
                      <a:endParaRPr lang="en-US" sz="1800" b="0" i="0" u="none" strike="noStrike">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u="none" strike="noStrike" dirty="0" smtClean="0"/>
                        <a:t>1884</a:t>
                      </a:r>
                      <a:r>
                        <a:rPr lang="en-US" sz="1800" b="0" i="0" u="none" strike="noStrike" dirty="0" smtClean="0">
                          <a:solidFill>
                            <a:srgbClr val="000000"/>
                          </a:solidFill>
                          <a:latin typeface="Calibri"/>
                        </a:rPr>
                        <a:t>3.9</a:t>
                      </a:r>
                      <a:endParaRPr lang="en-US" sz="1800" b="0" i="0" u="none" strike="noStrike" dirty="0">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441">
                <a:tc gridSpan="4">
                  <a:txBody>
                    <a:bodyPr/>
                    <a:lstStyle/>
                    <a:p>
                      <a:pPr algn="ctr" fontAlgn="b"/>
                      <a:r>
                        <a:rPr lang="en-US" sz="1800" u="none" strike="noStrike" dirty="0" smtClean="0"/>
                        <a:t>GST @ 18%</a:t>
                      </a:r>
                      <a:endParaRPr lang="en-US" sz="1800" b="0" i="0" u="none" strike="noStrike" dirty="0">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b="0" i="0" u="none" strike="noStrike" dirty="0" smtClean="0">
                          <a:solidFill>
                            <a:srgbClr val="000000"/>
                          </a:solidFill>
                          <a:latin typeface="Calibri"/>
                        </a:rPr>
                        <a:t>3391.9</a:t>
                      </a:r>
                      <a:endParaRPr lang="en-US" sz="1800" b="0" i="0" u="none" strike="noStrike" dirty="0">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441">
                <a:tc gridSpan="4">
                  <a:txBody>
                    <a:bodyPr/>
                    <a:lstStyle/>
                    <a:p>
                      <a:pPr algn="ctr" fontAlgn="b"/>
                      <a:r>
                        <a:rPr lang="en-US" sz="1800" u="none" strike="noStrike"/>
                        <a:t>Total Premium After Tax</a:t>
                      </a:r>
                      <a:endParaRPr lang="en-US" sz="1800" b="0" i="0" u="none" strike="noStrike">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u="none" strike="noStrike" dirty="0" smtClean="0"/>
                        <a:t>22236</a:t>
                      </a:r>
                      <a:endParaRPr lang="en-US" sz="1800" b="0" i="0" u="none" strike="noStrike" dirty="0">
                        <a:solidFill>
                          <a:srgbClr val="000000"/>
                        </a:solidFill>
                        <a:latin typeface="Calibri"/>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900118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59" y="248351"/>
            <a:ext cx="10972800" cy="523220"/>
          </a:xfrm>
          <a:noFill/>
          <a:ln w="9525">
            <a:noFill/>
            <a:miter lim="800000"/>
            <a:headEnd/>
            <a:tailEnd/>
          </a:ln>
        </p:spPr>
        <p:txBody>
          <a:bodyPr vert="horz" wrap="square" lIns="91440" tIns="45720" rIns="91440" bIns="45720" numCol="1" rtlCol="0" anchor="ctr" anchorCtr="0" compatLnSpc="1">
            <a:prstTxWarp prst="textNoShape">
              <a:avLst/>
            </a:prstTxWarp>
            <a:spAutoFit/>
          </a:bodyPr>
          <a:lstStyle/>
          <a:p>
            <a:r>
              <a:rPr lang="en-US" sz="2800" dirty="0">
                <a:solidFill>
                  <a:srgbClr val="C00000"/>
                </a:solidFill>
                <a:latin typeface="Arial Heading"/>
                <a:cs typeface="Aharoni" pitchFamily="2" charset="-79"/>
              </a:rPr>
              <a:t>Role Plays</a:t>
            </a:r>
          </a:p>
        </p:txBody>
      </p:sp>
      <p:sp>
        <p:nvSpPr>
          <p:cNvPr id="8" name="Rounded Rectangle 7"/>
          <p:cNvSpPr/>
          <p:nvPr/>
        </p:nvSpPr>
        <p:spPr>
          <a:xfrm>
            <a:off x="4506688" y="1338942"/>
            <a:ext cx="7478486" cy="4767947"/>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Mr. Krishna is 38 years and  working in a software firm and his family comprises of wife and 2 children. </a:t>
            </a:r>
          </a:p>
          <a:p>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He is obviously tech savvy and prefers to do thorough research before making any purchase decision. He earns about 100,000/- pm and wants his children to study well. </a:t>
            </a:r>
          </a:p>
          <a:p>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He feels since he already has standalone health cover along with corporate cover, he need not go for any other health products. He also feels that there are cheaper health products from competition in case he chooses to purchase one.</a:t>
            </a:r>
          </a:p>
          <a:p>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Let’s sell Health Total to  Mr. Krishna.</a:t>
            </a:r>
          </a:p>
          <a:p>
            <a:endParaRPr lang="en-US" sz="1900" dirty="0">
              <a:solidFill>
                <a:schemeClr val="tx1"/>
              </a:solidFill>
              <a:latin typeface="Arial" panose="020B0604020202020204" pitchFamily="34" charset="0"/>
              <a:cs typeface="Arial" panose="020B0604020202020204" pitchFamily="34" charset="0"/>
            </a:endParaRPr>
          </a:p>
        </p:txBody>
      </p:sp>
      <p:pic>
        <p:nvPicPr>
          <p:cNvPr id="2050" name="Picture 2" descr="http://improaustralia.com.au/wp-content/uploads/2016/06/role-play-image-aqua.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300000"/>
                    </a14:imgEffect>
                  </a14:imgLayer>
                </a14:imgProps>
              </a:ext>
              <a:ext uri="{28A0092B-C50C-407E-A947-70E740481C1C}">
                <a14:useLocalDpi xmlns:a14="http://schemas.microsoft.com/office/drawing/2010/main" val="0"/>
              </a:ext>
            </a:extLst>
          </a:blip>
          <a:srcRect l="16431" t="17864" r="16431"/>
          <a:stretch/>
        </p:blipFill>
        <p:spPr bwMode="auto">
          <a:xfrm>
            <a:off x="0" y="1868805"/>
            <a:ext cx="4331653" cy="2605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59" y="279549"/>
            <a:ext cx="10972800" cy="523220"/>
          </a:xfrm>
          <a:noFill/>
          <a:ln w="9525">
            <a:noFill/>
            <a:miter lim="800000"/>
            <a:headEnd/>
            <a:tailEnd/>
          </a:ln>
        </p:spPr>
        <p:txBody>
          <a:bodyPr vert="horz" wrap="square" lIns="91440" tIns="45720" rIns="91440" bIns="45720" numCol="1" rtlCol="0" anchor="ctr" anchorCtr="0" compatLnSpc="1">
            <a:prstTxWarp prst="textNoShape">
              <a:avLst/>
            </a:prstTxWarp>
            <a:spAutoFit/>
          </a:bodyPr>
          <a:lstStyle/>
          <a:p>
            <a:r>
              <a:rPr lang="en-US" sz="2800" dirty="0">
                <a:solidFill>
                  <a:srgbClr val="C00000"/>
                </a:solidFill>
                <a:latin typeface="Arial Heading"/>
                <a:cs typeface="Aharoni" pitchFamily="2" charset="-79"/>
              </a:rPr>
              <a:t>Role Plays</a:t>
            </a:r>
          </a:p>
        </p:txBody>
      </p:sp>
      <p:sp>
        <p:nvSpPr>
          <p:cNvPr id="8" name="Rounded Rectangle 7"/>
          <p:cNvSpPr/>
          <p:nvPr/>
        </p:nvSpPr>
        <p:spPr>
          <a:xfrm>
            <a:off x="4506688" y="1338942"/>
            <a:ext cx="7478486" cy="4767947"/>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endParaRPr lang="en-US" sz="2000" dirty="0" smtClean="0">
              <a:solidFill>
                <a:schemeClr val="tx1"/>
              </a:solidFill>
              <a:latin typeface="Arial" panose="020B0604020202020204" pitchFamily="34" charset="0"/>
              <a:cs typeface="Arial" panose="020B0604020202020204" pitchFamily="34" charset="0"/>
            </a:endParaRPr>
          </a:p>
          <a:p>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Mr. </a:t>
            </a:r>
            <a:r>
              <a:rPr lang="en-US" sz="2000" dirty="0" err="1" smtClean="0">
                <a:solidFill>
                  <a:schemeClr val="tx1"/>
                </a:solidFill>
                <a:latin typeface="Arial" panose="020B0604020202020204" pitchFamily="34" charset="0"/>
                <a:cs typeface="Arial" panose="020B0604020202020204" pitchFamily="34" charset="0"/>
              </a:rPr>
              <a:t>Sanjeev</a:t>
            </a:r>
            <a:r>
              <a:rPr lang="en-US" sz="2000" dirty="0" smtClean="0">
                <a:solidFill>
                  <a:schemeClr val="tx1"/>
                </a:solidFill>
                <a:latin typeface="Arial" panose="020B0604020202020204" pitchFamily="34" charset="0"/>
                <a:cs typeface="Arial" panose="020B0604020202020204" pitchFamily="34" charset="0"/>
              </a:rPr>
              <a:t> is a business man ready to buy a Health cover. His close friend who is an agent from competition has already visited him. </a:t>
            </a:r>
          </a:p>
          <a:p>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He is 40 with a wife of 38 yrs and 3 children of 9, 7 and 3 yrs. </a:t>
            </a:r>
          </a:p>
          <a:p>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He want to know what is special in Health Total because he is already sold on a competition product due to his friendship with the agent .</a:t>
            </a:r>
          </a:p>
          <a:p>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He is looking for a SI of 5 </a:t>
            </a:r>
            <a:r>
              <a:rPr lang="en-US" sz="2000" dirty="0" err="1" smtClean="0">
                <a:solidFill>
                  <a:schemeClr val="tx1"/>
                </a:solidFill>
                <a:latin typeface="Arial" panose="020B0604020202020204" pitchFamily="34" charset="0"/>
                <a:cs typeface="Arial" panose="020B0604020202020204" pitchFamily="34" charset="0"/>
              </a:rPr>
              <a:t>lacs</a:t>
            </a:r>
            <a:r>
              <a:rPr lang="en-US" sz="2000" dirty="0" smtClean="0">
                <a:solidFill>
                  <a:schemeClr val="tx1"/>
                </a:solidFill>
                <a:latin typeface="Arial" panose="020B0604020202020204" pitchFamily="34" charset="0"/>
                <a:cs typeface="Arial" panose="020B0604020202020204" pitchFamily="34" charset="0"/>
              </a:rPr>
              <a:t>. Discuss and finalize the sales pitch for him.</a:t>
            </a:r>
          </a:p>
          <a:p>
            <a:endParaRPr lang="en-US" sz="2000" dirty="0" smtClean="0">
              <a:solidFill>
                <a:schemeClr val="tx1"/>
              </a:solidFill>
              <a:latin typeface="Arial" panose="020B0604020202020204" pitchFamily="34" charset="0"/>
              <a:cs typeface="Arial" panose="020B0604020202020204" pitchFamily="34" charset="0"/>
            </a:endParaRPr>
          </a:p>
          <a:p>
            <a:pPr>
              <a:buFontTx/>
              <a:buNone/>
            </a:pPr>
            <a:endParaRPr lang="en-US" sz="2000" dirty="0" smtClean="0">
              <a:solidFill>
                <a:schemeClr val="tx1"/>
              </a:solidFill>
              <a:latin typeface="Arial" panose="020B0604020202020204" pitchFamily="34" charset="0"/>
              <a:cs typeface="Arial" panose="020B0604020202020204" pitchFamily="34" charset="0"/>
            </a:endParaRPr>
          </a:p>
          <a:p>
            <a:endParaRPr lang="en-US" sz="2000" dirty="0" smtClean="0">
              <a:solidFill>
                <a:schemeClr val="tx1"/>
              </a:solidFill>
              <a:latin typeface="Arial" panose="020B0604020202020204" pitchFamily="34" charset="0"/>
              <a:cs typeface="Arial" panose="020B0604020202020204" pitchFamily="34" charset="0"/>
            </a:endParaRPr>
          </a:p>
          <a:p>
            <a:endParaRPr lang="en-US" sz="1900" dirty="0">
              <a:solidFill>
                <a:schemeClr val="tx1"/>
              </a:solidFill>
              <a:latin typeface="Arial" panose="020B0604020202020204" pitchFamily="34" charset="0"/>
              <a:cs typeface="Arial" panose="020B0604020202020204" pitchFamily="34" charset="0"/>
            </a:endParaRPr>
          </a:p>
        </p:txBody>
      </p:sp>
      <p:pic>
        <p:nvPicPr>
          <p:cNvPr id="3074" name="Picture 2" descr="Image result for role pla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06" y="2353235"/>
            <a:ext cx="4331011" cy="32482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75090" y="1241451"/>
            <a:ext cx="2274789" cy="5024878"/>
            <a:chOff x="0" y="0"/>
            <a:chExt cx="2078341" cy="5418667"/>
          </a:xfrm>
          <a:scene3d>
            <a:camera prst="orthographicFront">
              <a:rot lat="0" lon="0" rev="0"/>
            </a:camera>
            <a:lightRig rig="contrasting" dir="t">
              <a:rot lat="0" lon="0" rev="1500000"/>
            </a:lightRig>
          </a:scene3d>
        </p:grpSpPr>
        <p:sp>
          <p:nvSpPr>
            <p:cNvPr id="6" name="Rounded Rectangle 5"/>
            <p:cNvSpPr/>
            <p:nvPr/>
          </p:nvSpPr>
          <p:spPr>
            <a:xfrm>
              <a:off x="0" y="0"/>
              <a:ext cx="2078341" cy="5418667"/>
            </a:xfrm>
            <a:prstGeom prst="roundRect">
              <a:avLst>
                <a:gd name="adj" fmla="val 10000"/>
              </a:avLst>
            </a:prstGeom>
            <a:ln>
              <a:noFill/>
            </a:ln>
            <a:effectLst>
              <a:outerShdw blurRad="149987" dist="250190" dir="8460000" algn="ctr">
                <a:srgbClr val="000000">
                  <a:alpha val="28000"/>
                </a:srgbClr>
              </a:outerShdw>
            </a:effectLst>
            <a:scene3d>
              <a:camera prst="orthographicFront">
                <a:rot lat="0" lon="0" rev="0"/>
              </a:camera>
              <a:lightRig rig="threePt" dir="t">
                <a:rot lat="0" lon="0" rev="1200000"/>
              </a:lightRig>
            </a:scene3d>
            <a:sp3d prstMaterial="metal">
              <a:bevelT w="88900" h="88900"/>
            </a:sp3d>
          </p:spPr>
          <p:style>
            <a:lnRef idx="0">
              <a:schemeClr val="accent2"/>
            </a:lnRef>
            <a:fillRef idx="3">
              <a:schemeClr val="accent2"/>
            </a:fillRef>
            <a:effectRef idx="3">
              <a:schemeClr val="accent2"/>
            </a:effectRef>
            <a:fontRef idx="minor">
              <a:schemeClr val="lt1"/>
            </a:fontRef>
          </p:style>
        </p:sp>
        <p:sp>
          <p:nvSpPr>
            <p:cNvPr id="7" name="Rounded Rectangle 4"/>
            <p:cNvSpPr/>
            <p:nvPr/>
          </p:nvSpPr>
          <p:spPr>
            <a:xfrm>
              <a:off x="0" y="2167466"/>
              <a:ext cx="2078341" cy="216746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threePt" dir="t">
                <a:rot lat="0" lon="0" rev="12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dirty="0" smtClean="0">
                  <a:latin typeface="Arial" panose="020B0604020202020204" pitchFamily="34" charset="0"/>
                  <a:cs typeface="Arial" panose="020B0604020202020204" pitchFamily="34" charset="0"/>
                </a:rPr>
                <a:t>Accompanying Person</a:t>
              </a:r>
              <a:endParaRPr lang="en-US" sz="2000" b="0" kern="1200" dirty="0">
                <a:latin typeface="Arial" panose="020B0604020202020204" pitchFamily="34" charset="0"/>
                <a:cs typeface="Arial" panose="020B0604020202020204" pitchFamily="34" charset="0"/>
              </a:endParaRPr>
            </a:p>
          </p:txBody>
        </p:sp>
      </p:grpSp>
      <p:sp>
        <p:nvSpPr>
          <p:cNvPr id="5" name="Oval 4"/>
          <p:cNvSpPr/>
          <p:nvPr/>
        </p:nvSpPr>
        <p:spPr>
          <a:xfrm>
            <a:off x="1250801" y="1563722"/>
            <a:ext cx="1805890" cy="1673284"/>
          </a:xfrm>
          <a:prstGeom prst="ellipse">
            <a:avLst/>
          </a:prstGeom>
          <a:blipFill rotWithShape="1">
            <a:blip r:embed="rId2">
              <a:grayscl/>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27000" prstMaterial="matte">
            <a:bevelT w="127000" h="63500"/>
          </a:sp3d>
        </p:spPr>
        <p:style>
          <a:lnRef idx="0">
            <a:scrgbClr r="0" g="0" b="0"/>
          </a:lnRef>
          <a:fillRef idx="3">
            <a:scrgbClr r="0" g="0" b="0"/>
          </a:fillRef>
          <a:effectRef idx="2">
            <a:scrgbClr r="0" g="0" b="0"/>
          </a:effectRef>
          <a:fontRef idx="minor">
            <a:schemeClr val="lt1">
              <a:hueOff val="0"/>
              <a:satOff val="0"/>
              <a:lumOff val="0"/>
              <a:alphaOff val="0"/>
            </a:schemeClr>
          </a:fontRef>
        </p:style>
      </p:sp>
      <p:grpSp>
        <p:nvGrpSpPr>
          <p:cNvPr id="12" name="Group 11"/>
          <p:cNvGrpSpPr/>
          <p:nvPr/>
        </p:nvGrpSpPr>
        <p:grpSpPr>
          <a:xfrm>
            <a:off x="5962484" y="1228572"/>
            <a:ext cx="2280560" cy="5024878"/>
            <a:chOff x="6410269" y="0"/>
            <a:chExt cx="2090145" cy="5418667"/>
          </a:xfrm>
          <a:scene3d>
            <a:camera prst="orthographicFront">
              <a:rot lat="0" lon="0" rev="0"/>
            </a:camera>
            <a:lightRig rig="contrasting" dir="t">
              <a:rot lat="0" lon="0" rev="1500000"/>
            </a:lightRig>
          </a:scene3d>
        </p:grpSpPr>
        <p:sp>
          <p:nvSpPr>
            <p:cNvPr id="18" name="Rounded Rectangle 17"/>
            <p:cNvSpPr/>
            <p:nvPr/>
          </p:nvSpPr>
          <p:spPr>
            <a:xfrm>
              <a:off x="6410269" y="0"/>
              <a:ext cx="2078341" cy="5418667"/>
            </a:xfrm>
            <a:prstGeom prst="roundRect">
              <a:avLst>
                <a:gd name="adj" fmla="val 10000"/>
              </a:avLst>
            </a:prstGeom>
            <a:ln>
              <a:noFill/>
            </a:ln>
            <a:effectLst>
              <a:outerShdw blurRad="149987" dist="250190" dir="8460000" algn="ctr">
                <a:srgbClr val="000000">
                  <a:alpha val="28000"/>
                </a:srgbClr>
              </a:outerShdw>
            </a:effectLst>
            <a:scene3d>
              <a:camera prst="orthographicFront">
                <a:rot lat="0" lon="0" rev="0"/>
              </a:camera>
              <a:lightRig rig="threePt" dir="t">
                <a:rot lat="0" lon="0" rev="1200000"/>
              </a:lightRig>
            </a:scene3d>
            <a:sp3d prstMaterial="metal">
              <a:bevelT w="88900" h="88900"/>
            </a:sp3d>
          </p:spPr>
          <p:style>
            <a:lnRef idx="0">
              <a:schemeClr val="accent4"/>
            </a:lnRef>
            <a:fillRef idx="3">
              <a:schemeClr val="accent4"/>
            </a:fillRef>
            <a:effectRef idx="3">
              <a:schemeClr val="accent4"/>
            </a:effectRef>
            <a:fontRef idx="minor">
              <a:schemeClr val="lt1"/>
            </a:fontRef>
          </p:style>
        </p:sp>
        <p:sp>
          <p:nvSpPr>
            <p:cNvPr id="19" name="Rounded Rectangle 10"/>
            <p:cNvSpPr/>
            <p:nvPr/>
          </p:nvSpPr>
          <p:spPr>
            <a:xfrm>
              <a:off x="6422073" y="2167466"/>
              <a:ext cx="2078341" cy="2167466"/>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dirty="0" smtClean="0">
                  <a:latin typeface="Arial" panose="020B0604020202020204" pitchFamily="34" charset="0"/>
                  <a:cs typeface="Arial" panose="020B0604020202020204" pitchFamily="34" charset="0"/>
                </a:rPr>
                <a:t>Domiciliary Hospitalization Expenses</a:t>
              </a:r>
              <a:endParaRPr lang="en-US" sz="2000" b="0" kern="1200" dirty="0">
                <a:latin typeface="Arial" panose="020B0604020202020204" pitchFamily="34" charset="0"/>
                <a:cs typeface="Arial" panose="020B0604020202020204" pitchFamily="34" charset="0"/>
              </a:endParaRPr>
            </a:p>
          </p:txBody>
        </p:sp>
      </p:grpSp>
      <p:sp>
        <p:nvSpPr>
          <p:cNvPr id="13" name="Oval 12"/>
          <p:cNvSpPr/>
          <p:nvPr/>
        </p:nvSpPr>
        <p:spPr>
          <a:xfrm>
            <a:off x="6295396" y="1752981"/>
            <a:ext cx="1805890" cy="1673284"/>
          </a:xfrm>
          <a:prstGeom prst="ellipse">
            <a:avLst/>
          </a:prstGeom>
          <a:blipFill rotWithShape="1">
            <a:blip r:embed="rId4">
              <a:biLevel thresh="75000"/>
            </a:blip>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27000" prstMaterial="matte">
            <a:bevelT w="127000" h="63500"/>
          </a:sp3d>
        </p:spPr>
        <p:style>
          <a:lnRef idx="0">
            <a:scrgbClr r="0" g="0" b="0"/>
          </a:lnRef>
          <a:fillRef idx="3">
            <a:scrgbClr r="0" g="0" b="0"/>
          </a:fillRef>
          <a:effectRef idx="2">
            <a:scrgbClr r="0" g="0" b="0"/>
          </a:effectRef>
          <a:fontRef idx="minor">
            <a:schemeClr val="lt1">
              <a:hueOff val="0"/>
              <a:satOff val="0"/>
              <a:lumOff val="0"/>
              <a:alphaOff val="0"/>
            </a:schemeClr>
          </a:fontRef>
        </p:style>
      </p:sp>
      <p:sp>
        <p:nvSpPr>
          <p:cNvPr id="24" name="Left-Right Arrow 23"/>
          <p:cNvSpPr/>
          <p:nvPr/>
        </p:nvSpPr>
        <p:spPr>
          <a:xfrm>
            <a:off x="542357" y="1"/>
            <a:ext cx="11216640" cy="1219114"/>
          </a:xfrm>
          <a:prstGeom prst="leftRightArrow">
            <a:avLst/>
          </a:prstGeom>
        </p:spPr>
        <p:style>
          <a:lnRef idx="0">
            <a:schemeClr val="accent3"/>
          </a:lnRef>
          <a:fillRef idx="3">
            <a:schemeClr val="accent3"/>
          </a:fillRef>
          <a:effectRef idx="3">
            <a:schemeClr val="accent3"/>
          </a:effectRef>
          <a:fontRef idx="minor">
            <a:schemeClr val="lt1"/>
          </a:fontRef>
        </p:style>
      </p:sp>
      <p:sp>
        <p:nvSpPr>
          <p:cNvPr id="25" name="TextBox 24"/>
          <p:cNvSpPr txBox="1"/>
          <p:nvPr/>
        </p:nvSpPr>
        <p:spPr>
          <a:xfrm>
            <a:off x="3903454" y="347948"/>
            <a:ext cx="4133439" cy="523220"/>
          </a:xfrm>
          <a:prstGeom prst="rect">
            <a:avLst/>
          </a:prstGeom>
          <a:noFill/>
        </p:spPr>
        <p:txBody>
          <a:bodyPr wrap="none" rtlCol="0">
            <a:spAutoFit/>
          </a:bodyPr>
          <a:lstStyle>
            <a:defPPr>
              <a:defRPr lang="en-US"/>
            </a:defPPr>
            <a:lvl1pPr>
              <a:defRPr sz="2800" b="1">
                <a:solidFill>
                  <a:schemeClr val="bg1"/>
                </a:solidFill>
                <a:latin typeface="Arial Heading"/>
                <a:ea typeface="+mj-ea"/>
                <a:cs typeface="Aharoni" pitchFamily="2" charset="-79"/>
              </a:defRPr>
            </a:lvl1pPr>
          </a:lstStyle>
          <a:p>
            <a:r>
              <a:rPr lang="en-US" dirty="0"/>
              <a:t>Benefit Of Health Total.</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3327" y="1195589"/>
            <a:ext cx="2707142" cy="536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8921" y="1752981"/>
            <a:ext cx="1816100"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8395176" y="1166467"/>
            <a:ext cx="2381249" cy="5123329"/>
            <a:chOff x="3862176" y="-12879"/>
            <a:chExt cx="2381249" cy="5123329"/>
          </a:xfrm>
          <a:solidFill>
            <a:srgbClr val="002060"/>
          </a:solidFill>
          <a:scene3d>
            <a:camera prst="orthographicFront">
              <a:rot lat="0" lon="0" rev="0"/>
            </a:camera>
            <a:lightRig rig="glow" dir="t">
              <a:rot lat="0" lon="0" rev="4800000"/>
            </a:lightRig>
          </a:scene3d>
        </p:grpSpPr>
        <p:sp>
          <p:nvSpPr>
            <p:cNvPr id="28" name="Rounded Rectangle 27"/>
            <p:cNvSpPr/>
            <p:nvPr/>
          </p:nvSpPr>
          <p:spPr>
            <a:xfrm>
              <a:off x="3862176" y="-12879"/>
              <a:ext cx="2381249" cy="5123329"/>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sp>
        <p:sp>
          <p:nvSpPr>
            <p:cNvPr id="29" name="Rounded Rectangle 10"/>
            <p:cNvSpPr/>
            <p:nvPr/>
          </p:nvSpPr>
          <p:spPr>
            <a:xfrm>
              <a:off x="3862176" y="2049331"/>
              <a:ext cx="2381249" cy="2049331"/>
            </a:xfrm>
            <a:prstGeom prst="rect">
              <a:avLst/>
            </a:prstGeom>
            <a:noFill/>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bg1"/>
                  </a:solidFill>
                  <a:latin typeface="Arial" panose="020B0604020202020204" pitchFamily="34" charset="0"/>
                  <a:cs typeface="Arial" panose="020B0604020202020204" pitchFamily="34" charset="0"/>
                </a:rPr>
                <a:t>Alternative Treatment </a:t>
              </a:r>
              <a:endParaRPr lang="en-US" sz="2000" b="0" kern="1200" dirty="0">
                <a:solidFill>
                  <a:schemeClr val="bg1"/>
                </a:solidFill>
                <a:latin typeface="Arial" panose="020B0604020202020204" pitchFamily="34" charset="0"/>
                <a:cs typeface="Arial" panose="020B0604020202020204" pitchFamily="34" charset="0"/>
              </a:endParaRPr>
            </a:p>
          </p:txBody>
        </p:sp>
      </p:grpSp>
      <p:sp>
        <p:nvSpPr>
          <p:cNvPr id="32" name="Oval 31"/>
          <p:cNvSpPr/>
          <p:nvPr/>
        </p:nvSpPr>
        <p:spPr>
          <a:xfrm>
            <a:off x="8698090" y="1715360"/>
            <a:ext cx="1748525" cy="1748525"/>
          </a:xfrm>
          <a:prstGeom prst="ellipse">
            <a:avLst/>
          </a:prstGeom>
          <a:blipFill rotWithShape="1">
            <a:blip r:embed="rId7">
              <a:biLevel thresh="75000"/>
            </a:blip>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4735717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73424" y="285502"/>
            <a:ext cx="10972800" cy="523220"/>
          </a:xfrm>
          <a:noFill/>
          <a:ln w="9525">
            <a:noFill/>
            <a:miter lim="800000"/>
            <a:headEnd/>
            <a:tailEnd/>
          </a:ln>
        </p:spPr>
        <p:txBody>
          <a:bodyPr vert="horz" wrap="square" lIns="91440" tIns="45720" rIns="91440" bIns="45720" numCol="1" rtlCol="0" anchor="ctr" anchorCtr="0" compatLnSpc="1">
            <a:prstTxWarp prst="textNoShape">
              <a:avLst/>
            </a:prstTxWarp>
            <a:spAutoFit/>
          </a:bodyPr>
          <a:lstStyle/>
          <a:p>
            <a:r>
              <a:rPr lang="en-US" sz="2800" dirty="0">
                <a:solidFill>
                  <a:srgbClr val="C00000"/>
                </a:solidFill>
                <a:latin typeface="Arial Heading"/>
                <a:cs typeface="Aharoni" pitchFamily="2" charset="-79"/>
              </a:rPr>
              <a:t>Important Conditions</a:t>
            </a:r>
          </a:p>
        </p:txBody>
      </p:sp>
      <p:sp>
        <p:nvSpPr>
          <p:cNvPr id="9" name="TextBox 8"/>
          <p:cNvSpPr txBox="1"/>
          <p:nvPr/>
        </p:nvSpPr>
        <p:spPr>
          <a:xfrm>
            <a:off x="620490" y="1202877"/>
            <a:ext cx="8153400" cy="307777"/>
          </a:xfrm>
          <a:prstGeom prst="rect">
            <a:avLst/>
          </a:prstGeom>
          <a:noFill/>
        </p:spPr>
        <p:txBody>
          <a:bodyPr>
            <a:spAutoFit/>
          </a:bodyPr>
          <a:lstStyle/>
          <a:p>
            <a:pPr algn="just" eaLnBrk="1" hangingPunct="1">
              <a:defRPr/>
            </a:pPr>
            <a:endParaRPr lang="en-US" sz="1400" dirty="0">
              <a:solidFill>
                <a:srgbClr val="002060"/>
              </a:solidFill>
              <a:latin typeface="Arial" panose="020B0604020202020204" pitchFamily="34" charset="0"/>
            </a:endParaRPr>
          </a:p>
        </p:txBody>
      </p:sp>
      <p:sp>
        <p:nvSpPr>
          <p:cNvPr id="18" name="Content Placeholder 2"/>
          <p:cNvSpPr>
            <a:spLocks noGrp="1"/>
          </p:cNvSpPr>
          <p:nvPr>
            <p:ph idx="1"/>
          </p:nvPr>
        </p:nvSpPr>
        <p:spPr>
          <a:xfrm>
            <a:off x="507999" y="1106343"/>
            <a:ext cx="11043025" cy="5038963"/>
          </a:xfrm>
        </p:spPr>
        <p:style>
          <a:lnRef idx="1">
            <a:schemeClr val="dk1"/>
          </a:lnRef>
          <a:fillRef idx="2">
            <a:schemeClr val="dk1"/>
          </a:fillRef>
          <a:effectRef idx="1">
            <a:schemeClr val="dk1"/>
          </a:effectRef>
          <a:fontRef idx="minor">
            <a:schemeClr val="dk1"/>
          </a:fontRef>
        </p:style>
        <p:txBody>
          <a:bodyPr/>
          <a:lstStyle/>
          <a:p>
            <a:pPr>
              <a:buFontTx/>
              <a:buNone/>
              <a:defRPr/>
            </a:pPr>
            <a:r>
              <a:rPr lang="en-US" sz="1800" b="1" dirty="0" smtClean="0">
                <a:latin typeface="Arial" panose="020B0604020202020204" pitchFamily="34" charset="0"/>
                <a:cs typeface="Arial" panose="020B0604020202020204" pitchFamily="34" charset="0"/>
              </a:rPr>
              <a:t>Grace Period</a:t>
            </a:r>
          </a:p>
          <a:p>
            <a:pPr>
              <a:buFontTx/>
              <a:buNone/>
              <a:defRPr/>
            </a:pPr>
            <a:endParaRPr lang="en-US" sz="1800" b="1" dirty="0" smtClean="0">
              <a:latin typeface="Arial" panose="020B0604020202020204" pitchFamily="34" charset="0"/>
              <a:cs typeface="Arial" panose="020B0604020202020204" pitchFamily="34" charset="0"/>
            </a:endParaRPr>
          </a:p>
          <a:p>
            <a:pPr lvl="1">
              <a:defRPr/>
            </a:pPr>
            <a:r>
              <a:rPr lang="en-US" sz="1800" dirty="0" smtClean="0">
                <a:latin typeface="Arial" panose="020B0604020202020204" pitchFamily="34" charset="0"/>
                <a:cs typeface="Arial" panose="020B0604020202020204" pitchFamily="34" charset="0"/>
              </a:rPr>
              <a:t>In case of renewals a grace period of 30 days is permissible. </a:t>
            </a:r>
          </a:p>
          <a:p>
            <a:pPr lvl="1">
              <a:defRPr/>
            </a:pPr>
            <a:r>
              <a:rPr lang="en-US" sz="1800" dirty="0" smtClean="0">
                <a:latin typeface="Arial" panose="020B0604020202020204" pitchFamily="34" charset="0"/>
                <a:cs typeface="Arial" panose="020B0604020202020204" pitchFamily="34" charset="0"/>
              </a:rPr>
              <a:t>policy will be considered as continuous for the purpose of Cumulative Bonus (CB) and waiting periods </a:t>
            </a:r>
          </a:p>
          <a:p>
            <a:pPr lvl="1">
              <a:defRPr/>
            </a:pPr>
            <a:r>
              <a:rPr lang="en-US" sz="1800" b="1" dirty="0" smtClean="0">
                <a:latin typeface="Arial" panose="020B0604020202020204" pitchFamily="34" charset="0"/>
                <a:cs typeface="Arial" panose="020B0604020202020204" pitchFamily="34" charset="0"/>
              </a:rPr>
              <a:t>Any claim as a result of disease/ conditions contracted during the break period stands excluded”.</a:t>
            </a:r>
            <a:endParaRPr lang="en-US" sz="1800" dirty="0" smtClean="0">
              <a:latin typeface="Arial" panose="020B0604020202020204" pitchFamily="34" charset="0"/>
              <a:cs typeface="Arial" panose="020B0604020202020204" pitchFamily="34" charset="0"/>
            </a:endParaRPr>
          </a:p>
          <a:p>
            <a:pPr marL="285750" lvl="1">
              <a:buFontTx/>
              <a:buNone/>
              <a:defRPr/>
            </a:pPr>
            <a:endParaRPr lang="en-US" sz="1800" b="1" dirty="0" smtClean="0">
              <a:latin typeface="Arial" panose="020B0604020202020204" pitchFamily="34" charset="0"/>
              <a:cs typeface="Arial" panose="020B0604020202020204" pitchFamily="34" charset="0"/>
            </a:endParaRPr>
          </a:p>
          <a:p>
            <a:pPr marL="285750" lvl="1">
              <a:buFontTx/>
              <a:buNone/>
              <a:defRPr/>
            </a:pPr>
            <a:r>
              <a:rPr lang="en-US" sz="1800" b="1" dirty="0" smtClean="0">
                <a:latin typeface="Arial" panose="020B0604020202020204" pitchFamily="34" charset="0"/>
                <a:cs typeface="Arial" panose="020B0604020202020204" pitchFamily="34" charset="0"/>
              </a:rPr>
              <a:t>Free Look Period</a:t>
            </a:r>
          </a:p>
          <a:p>
            <a:pPr marL="285750" lvl="1">
              <a:defRPr/>
            </a:pPr>
            <a:endParaRPr lang="en-US" sz="1800" b="1" dirty="0" smtClean="0">
              <a:latin typeface="Arial" panose="020B0604020202020204" pitchFamily="34" charset="0"/>
              <a:cs typeface="Arial" panose="020B0604020202020204" pitchFamily="34" charset="0"/>
            </a:endParaRPr>
          </a:p>
          <a:p>
            <a:pPr marL="685800" lvl="2">
              <a:defRPr/>
            </a:pPr>
            <a:r>
              <a:rPr lang="en-US" sz="1800" dirty="0" smtClean="0">
                <a:latin typeface="Arial" panose="020B0604020202020204" pitchFamily="34" charset="0"/>
                <a:cs typeface="Arial" panose="020B0604020202020204" pitchFamily="34" charset="0"/>
              </a:rPr>
              <a:t>Insured will be allowed a period of at least 15 days from the date of receipt of the policy</a:t>
            </a:r>
          </a:p>
          <a:p>
            <a:pPr marL="685800" lvl="2">
              <a:defRPr/>
            </a:pPr>
            <a:r>
              <a:rPr lang="en-US" sz="1800" dirty="0" smtClean="0">
                <a:latin typeface="Arial" panose="020B0604020202020204" pitchFamily="34" charset="0"/>
                <a:cs typeface="Arial" panose="020B0604020202020204" pitchFamily="34" charset="0"/>
              </a:rPr>
              <a:t>If the insured has not made any claim during the free look period , A refund of the premium paid less any expenses incurred by the insurer on medical examination of the insured  persons and the stamp duty charges or </a:t>
            </a:r>
          </a:p>
          <a:p>
            <a:pPr marL="685800" lvl="2">
              <a:defRPr/>
            </a:pPr>
            <a:r>
              <a:rPr lang="en-US" sz="1800" dirty="0" smtClean="0">
                <a:latin typeface="Arial" panose="020B0604020202020204" pitchFamily="34" charset="0"/>
                <a:cs typeface="Arial" panose="020B0604020202020204" pitchFamily="34" charset="0"/>
              </a:rPr>
              <a:t>Where the risk has already commenced deduction towards the proportionate risk premium for period on cover</a:t>
            </a:r>
            <a:endParaRPr lang="en-US" sz="1800"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381000" y="124579"/>
            <a:ext cx="10972800" cy="523220"/>
          </a:xfrm>
          <a:noFill/>
          <a:ln w="9525">
            <a:noFill/>
            <a:miter lim="800000"/>
            <a:headEnd/>
            <a:tailEnd/>
          </a:ln>
        </p:spPr>
        <p:txBody>
          <a:bodyPr vert="horz" wrap="square" lIns="91440" tIns="45720" rIns="91440" bIns="45720" numCol="1" rtlCol="0" anchor="ctr" anchorCtr="0" compatLnSpc="1">
            <a:prstTxWarp prst="textNoShape">
              <a:avLst/>
            </a:prstTxWarp>
            <a:spAutoFit/>
          </a:bodyPr>
          <a:lstStyle/>
          <a:p>
            <a:r>
              <a:rPr lang="en-US" sz="2800" dirty="0">
                <a:solidFill>
                  <a:srgbClr val="C00000"/>
                </a:solidFill>
                <a:latin typeface="Arial Heading"/>
                <a:cs typeface="Aharoni" pitchFamily="2" charset="-79"/>
              </a:rPr>
              <a:t>Portability – Health </a:t>
            </a:r>
            <a:r>
              <a:rPr lang="en-US" sz="2800" dirty="0" err="1">
                <a:solidFill>
                  <a:srgbClr val="C00000"/>
                </a:solidFill>
                <a:latin typeface="Arial Heading"/>
                <a:cs typeface="Aharoni" pitchFamily="2" charset="-79"/>
              </a:rPr>
              <a:t>Suraksha</a:t>
            </a:r>
            <a:r>
              <a:rPr lang="en-US" sz="2800" dirty="0">
                <a:solidFill>
                  <a:srgbClr val="C00000"/>
                </a:solidFill>
                <a:latin typeface="Arial Heading"/>
                <a:cs typeface="Aharoni" pitchFamily="2" charset="-79"/>
              </a:rPr>
              <a:t> to Health Total</a:t>
            </a:r>
          </a:p>
        </p:txBody>
      </p:sp>
      <p:sp>
        <p:nvSpPr>
          <p:cNvPr id="9" name="TextBox 8"/>
          <p:cNvSpPr txBox="1"/>
          <p:nvPr/>
        </p:nvSpPr>
        <p:spPr>
          <a:xfrm>
            <a:off x="620490" y="1202877"/>
            <a:ext cx="8153400" cy="307777"/>
          </a:xfrm>
          <a:prstGeom prst="rect">
            <a:avLst/>
          </a:prstGeom>
          <a:noFill/>
        </p:spPr>
        <p:txBody>
          <a:bodyPr>
            <a:spAutoFit/>
          </a:bodyPr>
          <a:lstStyle/>
          <a:p>
            <a:pPr algn="just" eaLnBrk="1" hangingPunct="1">
              <a:defRPr/>
            </a:pPr>
            <a:endParaRPr lang="en-US" sz="1400" dirty="0">
              <a:solidFill>
                <a:srgbClr val="002060"/>
              </a:solidFill>
              <a:latin typeface="Arial" panose="020B0604020202020204" pitchFamily="34" charset="0"/>
            </a:endParaRPr>
          </a:p>
        </p:txBody>
      </p:sp>
      <p:sp>
        <p:nvSpPr>
          <p:cNvPr id="11" name="Content Placeholder 2"/>
          <p:cNvSpPr>
            <a:spLocks noGrp="1"/>
          </p:cNvSpPr>
          <p:nvPr>
            <p:ph idx="1"/>
          </p:nvPr>
        </p:nvSpPr>
        <p:spPr bwMode="auto">
          <a:xfrm>
            <a:off x="381000" y="853344"/>
            <a:ext cx="11586882" cy="5856738"/>
          </a:xfr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a:lnSpc>
                <a:spcPct val="150000"/>
              </a:lnSpc>
            </a:pPr>
            <a:r>
              <a:rPr lang="en-US" sz="1600" dirty="0" smtClean="0">
                <a:latin typeface="Arial" panose="020B0604020202020204" pitchFamily="34" charset="0"/>
                <a:cs typeface="Arial" panose="020B0604020202020204" pitchFamily="34" charset="0"/>
              </a:rPr>
              <a:t>Portability guidelines as specified by IRDA needs to be followed.</a:t>
            </a:r>
          </a:p>
          <a:p>
            <a:pPr>
              <a:lnSpc>
                <a:spcPct val="150000"/>
              </a:lnSpc>
            </a:pPr>
            <a:r>
              <a:rPr lang="en-US" sz="1600" dirty="0" smtClean="0">
                <a:latin typeface="Arial" panose="020B0604020202020204" pitchFamily="34" charset="0"/>
                <a:cs typeface="Arial" panose="020B0604020202020204" pitchFamily="34" charset="0"/>
              </a:rPr>
              <a:t>All Health Total guidelines are applicable even if portability is from Health </a:t>
            </a:r>
            <a:r>
              <a:rPr lang="en-US" sz="1600" dirty="0" err="1" smtClean="0">
                <a:latin typeface="Arial" panose="020B0604020202020204" pitchFamily="34" charset="0"/>
                <a:cs typeface="Arial" panose="020B0604020202020204" pitchFamily="34" charset="0"/>
              </a:rPr>
              <a:t>Suraksha</a:t>
            </a:r>
            <a:r>
              <a:rPr lang="en-US" sz="1600" dirty="0" smtClean="0">
                <a:latin typeface="Arial" panose="020B0604020202020204" pitchFamily="34" charset="0"/>
                <a:cs typeface="Arial" panose="020B0604020202020204" pitchFamily="34" charset="0"/>
              </a:rPr>
              <a:t>.</a:t>
            </a:r>
          </a:p>
          <a:p>
            <a:pPr>
              <a:lnSpc>
                <a:spcPct val="150000"/>
              </a:lnSpc>
            </a:pPr>
            <a:r>
              <a:rPr lang="en-US" sz="1600" b="1" dirty="0" smtClean="0">
                <a:latin typeface="Arial" panose="020B0604020202020204" pitchFamily="34" charset="0"/>
                <a:cs typeface="Arial" panose="020B0604020202020204" pitchFamily="34" charset="0"/>
              </a:rPr>
              <a:t>No medical Tests for porting into same Sum insured or one step higher Sum Insured  from Health </a:t>
            </a:r>
            <a:r>
              <a:rPr lang="en-US" sz="1600" b="1" dirty="0" err="1" smtClean="0">
                <a:latin typeface="Arial" panose="020B0604020202020204" pitchFamily="34" charset="0"/>
                <a:cs typeface="Arial" panose="020B0604020202020204" pitchFamily="34" charset="0"/>
              </a:rPr>
              <a:t>Suraksha</a:t>
            </a:r>
            <a:r>
              <a:rPr lang="en-US" sz="1600" b="1" dirty="0" smtClean="0">
                <a:latin typeface="Arial" panose="020B0604020202020204" pitchFamily="34" charset="0"/>
                <a:cs typeface="Arial" panose="020B0604020202020204" pitchFamily="34" charset="0"/>
              </a:rPr>
              <a:t> to Health Total (Vital Plan),irrespective of any age . However ,tests are mandatory for porting to Superior and Premiere plan( any Sum Insured) as per Medical guidance of Health Total. </a:t>
            </a:r>
          </a:p>
          <a:p>
            <a:pPr>
              <a:lnSpc>
                <a:spcPct val="150000"/>
              </a:lnSpc>
            </a:pPr>
            <a:r>
              <a:rPr lang="en-US" sz="1600" dirty="0" smtClean="0">
                <a:latin typeface="Arial" panose="020B0604020202020204" pitchFamily="34" charset="0"/>
                <a:cs typeface="Arial" panose="020B0604020202020204" pitchFamily="34" charset="0"/>
              </a:rPr>
              <a:t>All  Medical test or proposals with health declarations or claim in any previous policy should reach us at least 30 days in advance prior to their expiry with MTRF.</a:t>
            </a:r>
          </a:p>
          <a:p>
            <a:pPr>
              <a:lnSpc>
                <a:spcPct val="150000"/>
              </a:lnSpc>
            </a:pPr>
            <a:r>
              <a:rPr lang="en-US" sz="1600" dirty="0" smtClean="0">
                <a:latin typeface="Arial" panose="020B0604020202020204" pitchFamily="34" charset="0"/>
                <a:cs typeface="Arial" panose="020B0604020202020204" pitchFamily="34" charset="0"/>
              </a:rPr>
              <a:t>Clean proposals that do not require medical tests as per Health Total medical guidelines can be sent prior to expiry ,well in advance ,so that policies are issued on time. </a:t>
            </a:r>
          </a:p>
          <a:p>
            <a:pPr>
              <a:lnSpc>
                <a:spcPct val="150000"/>
              </a:lnSpc>
            </a:pPr>
            <a:r>
              <a:rPr lang="en-US" sz="1600" dirty="0" smtClean="0">
                <a:latin typeface="Arial" panose="020B0604020202020204" pitchFamily="34" charset="0"/>
                <a:cs typeface="Arial" panose="020B0604020202020204" pitchFamily="34" charset="0"/>
              </a:rPr>
              <a:t>Documents required are Signed prospectus, Health total Proposal form, Portability application form.</a:t>
            </a:r>
          </a:p>
          <a:p>
            <a:pPr>
              <a:lnSpc>
                <a:spcPct val="150000"/>
              </a:lnSpc>
            </a:pPr>
            <a:r>
              <a:rPr lang="en-US" sz="1600" dirty="0" smtClean="0">
                <a:latin typeface="Arial" panose="020B0604020202020204" pitchFamily="34" charset="0"/>
                <a:cs typeface="Arial" panose="020B0604020202020204" pitchFamily="34" charset="0"/>
              </a:rPr>
              <a:t>Sum insured will given equal to (Health </a:t>
            </a:r>
            <a:r>
              <a:rPr lang="en-US" sz="1600" dirty="0" err="1" smtClean="0">
                <a:latin typeface="Arial" panose="020B0604020202020204" pitchFamily="34" charset="0"/>
                <a:cs typeface="Arial" panose="020B0604020202020204" pitchFamily="34" charset="0"/>
              </a:rPr>
              <a:t>Suraksha</a:t>
            </a:r>
            <a:r>
              <a:rPr lang="en-US" sz="1600" dirty="0" smtClean="0">
                <a:latin typeface="Arial" panose="020B0604020202020204" pitchFamily="34" charset="0"/>
                <a:cs typeface="Arial" panose="020B0604020202020204" pitchFamily="34" charset="0"/>
              </a:rPr>
              <a:t> Base sum insured + Cumulative Bonus, if any) can be given.</a:t>
            </a:r>
          </a:p>
          <a:p>
            <a:pPr>
              <a:lnSpc>
                <a:spcPct val="150000"/>
              </a:lnSpc>
            </a:pPr>
            <a:r>
              <a:rPr lang="en-US" sz="1600" dirty="0" smtClean="0">
                <a:latin typeface="Arial" panose="020B0604020202020204" pitchFamily="34" charset="0"/>
                <a:cs typeface="Arial" panose="020B0604020202020204" pitchFamily="34" charset="0"/>
              </a:rPr>
              <a:t>Continuity will be given to benefits 1 to 4 of Health Total only (</a:t>
            </a:r>
            <a:r>
              <a:rPr lang="en-US" sz="1600" dirty="0" err="1" smtClean="0">
                <a:latin typeface="Arial" panose="020B0604020202020204" pitchFamily="34" charset="0"/>
                <a:cs typeface="Arial" panose="020B0604020202020204" pitchFamily="34" charset="0"/>
              </a:rPr>
              <a:t>i.e</a:t>
            </a:r>
            <a:r>
              <a:rPr lang="en-US" sz="1600" dirty="0" smtClean="0">
                <a:latin typeface="Arial" panose="020B0604020202020204" pitchFamily="34" charset="0"/>
                <a:cs typeface="Arial" panose="020B0604020202020204" pitchFamily="34" charset="0"/>
              </a:rPr>
              <a:t> </a:t>
            </a:r>
            <a:r>
              <a:rPr lang="en-US" sz="1600" b="1" i="1" dirty="0" smtClean="0">
                <a:latin typeface="Arial" panose="020B0604020202020204" pitchFamily="34" charset="0"/>
                <a:cs typeface="Arial" panose="020B0604020202020204" pitchFamily="34" charset="0"/>
              </a:rPr>
              <a:t>Hospitalization medical expenses, Day care Treatment Expenses, Pre Hospitalization Medical Expenses, Post hospitalization medical expenses</a:t>
            </a:r>
            <a:r>
              <a:rPr lang="en-US" sz="1600" dirty="0" smtClean="0">
                <a:latin typeface="Arial" panose="020B0604020202020204" pitchFamily="34" charset="0"/>
                <a:cs typeface="Arial" panose="020B0604020202020204" pitchFamily="34" charset="0"/>
              </a:rPr>
              <a:t>).</a:t>
            </a:r>
          </a:p>
          <a:p>
            <a:pPr>
              <a:lnSpc>
                <a:spcPct val="150000"/>
              </a:lnSpc>
            </a:pPr>
            <a:r>
              <a:rPr lang="en-US" sz="1600" dirty="0" smtClean="0">
                <a:latin typeface="Arial" panose="020B0604020202020204" pitchFamily="34" charset="0"/>
                <a:cs typeface="Arial" panose="020B0604020202020204" pitchFamily="34" charset="0"/>
              </a:rPr>
              <a:t>Rest all waiting periods will be applicable for Maternity Expenses, Medical Treatment abroad afresh after opting Health Total with Us.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59975" y="213145"/>
            <a:ext cx="12299577" cy="523220"/>
          </a:xfrm>
          <a:noFill/>
          <a:ln w="9525">
            <a:noFill/>
            <a:miter lim="800000"/>
            <a:headEnd/>
            <a:tailEnd/>
          </a:ln>
        </p:spPr>
        <p:txBody>
          <a:bodyPr vert="horz" wrap="square" lIns="91440" tIns="45720" rIns="91440" bIns="45720" numCol="1" rtlCol="0" anchor="ctr" anchorCtr="0" compatLnSpc="1">
            <a:prstTxWarp prst="textNoShape">
              <a:avLst/>
            </a:prstTxWarp>
            <a:spAutoFit/>
          </a:bodyPr>
          <a:lstStyle/>
          <a:p>
            <a:r>
              <a:rPr lang="en-US" sz="2800" dirty="0">
                <a:solidFill>
                  <a:srgbClr val="C00000"/>
                </a:solidFill>
                <a:latin typeface="Arial Heading"/>
                <a:cs typeface="Aharoni" pitchFamily="2" charset="-79"/>
              </a:rPr>
              <a:t>Portability – From Similar Indemnity Based Health Insurance Policies</a:t>
            </a:r>
          </a:p>
        </p:txBody>
      </p:sp>
      <p:sp>
        <p:nvSpPr>
          <p:cNvPr id="9" name="TextBox 8"/>
          <p:cNvSpPr txBox="1"/>
          <p:nvPr/>
        </p:nvSpPr>
        <p:spPr>
          <a:xfrm>
            <a:off x="620490" y="1202877"/>
            <a:ext cx="8153400" cy="307777"/>
          </a:xfrm>
          <a:prstGeom prst="rect">
            <a:avLst/>
          </a:prstGeom>
          <a:noFill/>
        </p:spPr>
        <p:txBody>
          <a:bodyPr>
            <a:spAutoFit/>
          </a:bodyPr>
          <a:lstStyle/>
          <a:p>
            <a:pPr algn="just" eaLnBrk="1" hangingPunct="1">
              <a:defRPr/>
            </a:pPr>
            <a:endParaRPr lang="en-US" sz="1400" dirty="0">
              <a:solidFill>
                <a:srgbClr val="002060"/>
              </a:solidFill>
              <a:latin typeface="Arial" panose="020B0604020202020204" pitchFamily="34" charset="0"/>
            </a:endParaRPr>
          </a:p>
        </p:txBody>
      </p:sp>
      <p:sp>
        <p:nvSpPr>
          <p:cNvPr id="12" name="Content Placeholder 2"/>
          <p:cNvSpPr>
            <a:spLocks noGrp="1"/>
          </p:cNvSpPr>
          <p:nvPr>
            <p:ph idx="1"/>
          </p:nvPr>
        </p:nvSpPr>
        <p:spPr bwMode="auto">
          <a:xfrm>
            <a:off x="396688" y="794037"/>
            <a:ext cx="11398624" cy="5902598"/>
          </a:xfr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a:lnSpc>
                <a:spcPct val="150000"/>
              </a:lnSpc>
            </a:pPr>
            <a:r>
              <a:rPr lang="en-US" sz="1600" dirty="0" smtClean="0">
                <a:latin typeface="Arial" panose="020B0604020202020204" pitchFamily="34" charset="0"/>
                <a:cs typeface="Arial" panose="020B0604020202020204" pitchFamily="34" charset="0"/>
              </a:rPr>
              <a:t>All Health Total guidelines are applicable.</a:t>
            </a:r>
          </a:p>
          <a:p>
            <a:pPr>
              <a:lnSpc>
                <a:spcPct val="150000"/>
              </a:lnSpc>
            </a:pPr>
            <a:r>
              <a:rPr lang="en-US" sz="1600" dirty="0" smtClean="0">
                <a:latin typeface="Arial" panose="020B0604020202020204" pitchFamily="34" charset="0"/>
                <a:cs typeface="Arial" panose="020B0604020202020204" pitchFamily="34" charset="0"/>
              </a:rPr>
              <a:t>All portability proposals wanting to port to Health Total requiring Medical test or proposals with health declarations or claim in any previous policy should reach us at least 30 days in advance prior to their expiry.</a:t>
            </a:r>
          </a:p>
          <a:p>
            <a:pPr>
              <a:lnSpc>
                <a:spcPct val="150000"/>
              </a:lnSpc>
            </a:pPr>
            <a:r>
              <a:rPr lang="en-US" sz="1600" dirty="0" smtClean="0">
                <a:latin typeface="Arial" panose="020B0604020202020204" pitchFamily="34" charset="0"/>
                <a:cs typeface="Arial" panose="020B0604020202020204" pitchFamily="34" charset="0"/>
              </a:rPr>
              <a:t>Proposals that do not require medical tests as per Health Total medical guidelines (Age 0-50 years under Vital plan, 0-18 years under Superior and Premiere plans) can be sent prior to expiry well in advance so that policies are issued on time. </a:t>
            </a:r>
          </a:p>
          <a:p>
            <a:pPr>
              <a:lnSpc>
                <a:spcPct val="150000"/>
              </a:lnSpc>
            </a:pPr>
            <a:r>
              <a:rPr lang="en-US" sz="1600" dirty="0" smtClean="0">
                <a:latin typeface="Arial" panose="020B0604020202020204" pitchFamily="34" charset="0"/>
                <a:cs typeface="Arial" panose="020B0604020202020204" pitchFamily="34" charset="0"/>
              </a:rPr>
              <a:t>Documents required for portability are Signed prospectus, Health Total Proposal form, Portability application form ,past 4 years policy copies and current renewal notice if available and portability generate request (excel sheet to upload on IRDA portal). </a:t>
            </a:r>
          </a:p>
          <a:p>
            <a:pPr>
              <a:lnSpc>
                <a:spcPct val="150000"/>
              </a:lnSpc>
            </a:pPr>
            <a:r>
              <a:rPr lang="en-US" sz="1600" dirty="0" smtClean="0">
                <a:latin typeface="Arial" panose="020B0604020202020204" pitchFamily="34" charset="0"/>
                <a:cs typeface="Arial" panose="020B0604020202020204" pitchFamily="34" charset="0"/>
              </a:rPr>
              <a:t>Sufficient sum insured under Health Total should be opted so as to accrue the cumulative bonus. Cumulative bonus from previous insurer will not be transferred under any age bands. Continuity for (Base sum insured + Cumulative Bonus, if any) can be given.</a:t>
            </a:r>
          </a:p>
          <a:p>
            <a:pPr>
              <a:lnSpc>
                <a:spcPct val="150000"/>
              </a:lnSpc>
            </a:pPr>
            <a:r>
              <a:rPr lang="en-US" sz="1600" dirty="0" smtClean="0">
                <a:latin typeface="Arial" panose="020B0604020202020204" pitchFamily="34" charset="0"/>
                <a:cs typeface="Arial" panose="020B0604020202020204" pitchFamily="34" charset="0"/>
              </a:rPr>
              <a:t>Continuity will be given to benefits 1 to 4 of Health total only (i.e. Hospitalization medical expenses, Day care Treatment Expenses, Pre Hospitalization Medical Expenses, Post hospitalization medical expenses).</a:t>
            </a:r>
          </a:p>
          <a:p>
            <a:pPr>
              <a:lnSpc>
                <a:spcPct val="150000"/>
              </a:lnSpc>
            </a:pPr>
            <a:r>
              <a:rPr lang="en-US" sz="1600" dirty="0" smtClean="0">
                <a:latin typeface="Arial" panose="020B0604020202020204" pitchFamily="34" charset="0"/>
                <a:cs typeface="Arial" panose="020B0604020202020204" pitchFamily="34" charset="0"/>
              </a:rPr>
              <a:t>Rest all waiting periods will be applicable for Maternity Expenses, Medical Treatment abroad ,afresh, after opting Health Total with Us. </a:t>
            </a:r>
          </a:p>
          <a:p>
            <a:pPr>
              <a:lnSpc>
                <a:spcPct val="150000"/>
              </a:lnSpc>
            </a:pPr>
            <a:endParaRPr lang="en-US" sz="1600"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381000" y="116809"/>
            <a:ext cx="10972800" cy="523220"/>
          </a:xfrm>
          <a:noFill/>
          <a:ln w="9525">
            <a:noFill/>
            <a:miter lim="800000"/>
            <a:headEnd/>
            <a:tailEnd/>
          </a:ln>
        </p:spPr>
        <p:txBody>
          <a:bodyPr vert="horz" wrap="square" lIns="91440" tIns="45720" rIns="91440" bIns="45720" numCol="1" rtlCol="0" anchor="ctr" anchorCtr="0" compatLnSpc="1">
            <a:prstTxWarp prst="textNoShape">
              <a:avLst/>
            </a:prstTxWarp>
            <a:spAutoFit/>
          </a:bodyPr>
          <a:lstStyle/>
          <a:p>
            <a:r>
              <a:rPr lang="en-US" sz="2800" dirty="0">
                <a:solidFill>
                  <a:srgbClr val="C00000"/>
                </a:solidFill>
                <a:latin typeface="Arial Heading"/>
                <a:cs typeface="Aharoni" pitchFamily="2" charset="-79"/>
              </a:rPr>
              <a:t>Portability – Relaxation in Health effective 1st Aug 2016</a:t>
            </a:r>
          </a:p>
        </p:txBody>
      </p:sp>
      <p:sp>
        <p:nvSpPr>
          <p:cNvPr id="9" name="TextBox 8"/>
          <p:cNvSpPr txBox="1"/>
          <p:nvPr/>
        </p:nvSpPr>
        <p:spPr>
          <a:xfrm>
            <a:off x="620490" y="1202877"/>
            <a:ext cx="8153400" cy="307777"/>
          </a:xfrm>
          <a:prstGeom prst="rect">
            <a:avLst/>
          </a:prstGeom>
          <a:noFill/>
        </p:spPr>
        <p:txBody>
          <a:bodyPr>
            <a:spAutoFit/>
          </a:bodyPr>
          <a:lstStyle/>
          <a:p>
            <a:pPr algn="just" eaLnBrk="1" hangingPunct="1">
              <a:defRPr/>
            </a:pPr>
            <a:endParaRPr lang="en-US" sz="1400" dirty="0">
              <a:solidFill>
                <a:srgbClr val="002060"/>
              </a:solidFill>
              <a:latin typeface="Arial" panose="020B0604020202020204" pitchFamily="34" charset="0"/>
            </a:endParaRPr>
          </a:p>
        </p:txBody>
      </p:sp>
      <p:pic>
        <p:nvPicPr>
          <p:cNvPr id="30722" name="Picture 2"/>
          <p:cNvPicPr>
            <a:picLocks noChangeAspect="1" noChangeArrowheads="1"/>
          </p:cNvPicPr>
          <p:nvPr/>
        </p:nvPicPr>
        <p:blipFill>
          <a:blip r:embed="rId3" cstate="print"/>
          <a:srcRect/>
          <a:stretch>
            <a:fillRect/>
          </a:stretch>
        </p:blipFill>
        <p:spPr bwMode="auto">
          <a:xfrm>
            <a:off x="9737432" y="1976716"/>
            <a:ext cx="2454568" cy="2863663"/>
          </a:xfrm>
          <a:prstGeom prst="rect">
            <a:avLst/>
          </a:prstGeom>
          <a:noFill/>
          <a:ln w="9525">
            <a:noFill/>
            <a:miter lim="800000"/>
            <a:headEnd/>
            <a:tailEnd/>
          </a:ln>
        </p:spPr>
      </p:pic>
      <p:sp>
        <p:nvSpPr>
          <p:cNvPr id="12" name="Content Placeholder 2"/>
          <p:cNvSpPr>
            <a:spLocks noGrp="1"/>
          </p:cNvSpPr>
          <p:nvPr>
            <p:ph idx="1"/>
          </p:nvPr>
        </p:nvSpPr>
        <p:spPr bwMode="auto">
          <a:xfrm>
            <a:off x="381000" y="729284"/>
            <a:ext cx="10972800" cy="5994245"/>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en-IN" sz="1800" b="1" dirty="0" smtClean="0">
                <a:latin typeface="Microsoft Sans Serif" pitchFamily="34" charset="0"/>
                <a:cs typeface="Microsoft Sans Serif" pitchFamily="34" charset="0"/>
              </a:rPr>
              <a:t>Portability proposals from Other insurers / Future Health </a:t>
            </a:r>
            <a:r>
              <a:rPr lang="en-IN" sz="1800" b="1" dirty="0" err="1" smtClean="0">
                <a:latin typeface="Microsoft Sans Serif" pitchFamily="34" charset="0"/>
                <a:cs typeface="Microsoft Sans Serif" pitchFamily="34" charset="0"/>
              </a:rPr>
              <a:t>Suraksha</a:t>
            </a:r>
            <a:r>
              <a:rPr lang="en-IN" sz="1800" b="1" dirty="0" smtClean="0">
                <a:latin typeface="Microsoft Sans Serif" pitchFamily="34" charset="0"/>
                <a:cs typeface="Microsoft Sans Serif" pitchFamily="34" charset="0"/>
              </a:rPr>
              <a:t> to Health </a:t>
            </a:r>
          </a:p>
          <a:p>
            <a:pPr>
              <a:lnSpc>
                <a:spcPct val="150000"/>
              </a:lnSpc>
              <a:buNone/>
            </a:pPr>
            <a:r>
              <a:rPr lang="en-IN" sz="1800" b="1" dirty="0" smtClean="0">
                <a:latin typeface="Microsoft Sans Serif" pitchFamily="34" charset="0"/>
                <a:cs typeface="Microsoft Sans Serif" pitchFamily="34" charset="0"/>
              </a:rPr>
              <a:t>Total</a:t>
            </a:r>
            <a:r>
              <a:rPr lang="en-IN" sz="1800" dirty="0" smtClean="0">
                <a:latin typeface="Microsoft Sans Serif" pitchFamily="34" charset="0"/>
                <a:cs typeface="Microsoft Sans Serif" pitchFamily="34" charset="0"/>
              </a:rPr>
              <a:t> up to age of 50 years can be processed locally without referral to Retail </a:t>
            </a:r>
          </a:p>
          <a:p>
            <a:pPr>
              <a:lnSpc>
                <a:spcPct val="150000"/>
              </a:lnSpc>
              <a:buNone/>
            </a:pPr>
            <a:r>
              <a:rPr lang="en-IN" sz="1800" dirty="0" smtClean="0">
                <a:latin typeface="Microsoft Sans Serif" pitchFamily="34" charset="0"/>
                <a:cs typeface="Microsoft Sans Serif" pitchFamily="34" charset="0"/>
              </a:rPr>
              <a:t>underwriting subject to the following  –</a:t>
            </a:r>
            <a:endParaRPr lang="en-US" sz="1800" dirty="0" smtClean="0">
              <a:latin typeface="Microsoft Sans Serif" pitchFamily="34" charset="0"/>
              <a:cs typeface="Microsoft Sans Serif" pitchFamily="34" charset="0"/>
            </a:endParaRPr>
          </a:p>
          <a:p>
            <a:pPr lvl="0">
              <a:lnSpc>
                <a:spcPct val="150000"/>
              </a:lnSpc>
            </a:pPr>
            <a:r>
              <a:rPr lang="en-IN" sz="1800" dirty="0" smtClean="0">
                <a:latin typeface="Microsoft Sans Serif" pitchFamily="34" charset="0"/>
                <a:cs typeface="Microsoft Sans Serif" pitchFamily="34" charset="0"/>
              </a:rPr>
              <a:t>Proposal acceptable as per portability guidelines.</a:t>
            </a:r>
            <a:endParaRPr lang="en-US" sz="1800" dirty="0" smtClean="0">
              <a:latin typeface="Microsoft Sans Serif" pitchFamily="34" charset="0"/>
              <a:cs typeface="Microsoft Sans Serif" pitchFamily="34" charset="0"/>
            </a:endParaRPr>
          </a:p>
          <a:p>
            <a:pPr lvl="0">
              <a:lnSpc>
                <a:spcPct val="150000"/>
              </a:lnSpc>
            </a:pPr>
            <a:r>
              <a:rPr lang="en-IN" sz="1800" dirty="0" smtClean="0">
                <a:latin typeface="Microsoft Sans Serif" pitchFamily="34" charset="0"/>
                <a:cs typeface="Microsoft Sans Serif" pitchFamily="34" charset="0"/>
              </a:rPr>
              <a:t>There is no selection i.e. all family members are covered</a:t>
            </a:r>
            <a:endParaRPr lang="en-US" sz="1800" dirty="0" smtClean="0">
              <a:latin typeface="Microsoft Sans Serif" pitchFamily="34" charset="0"/>
              <a:cs typeface="Microsoft Sans Serif" pitchFamily="34" charset="0"/>
            </a:endParaRPr>
          </a:p>
          <a:p>
            <a:pPr lvl="0">
              <a:lnSpc>
                <a:spcPct val="150000"/>
              </a:lnSpc>
            </a:pPr>
            <a:r>
              <a:rPr lang="en-IN" sz="1800" dirty="0" smtClean="0">
                <a:latin typeface="Microsoft Sans Serif" pitchFamily="34" charset="0"/>
                <a:cs typeface="Microsoft Sans Serif" pitchFamily="34" charset="0"/>
              </a:rPr>
              <a:t>Policy has not expired yet.</a:t>
            </a:r>
            <a:endParaRPr lang="en-US" sz="1800" dirty="0" smtClean="0">
              <a:latin typeface="Microsoft Sans Serif" pitchFamily="34" charset="0"/>
              <a:cs typeface="Microsoft Sans Serif" pitchFamily="34" charset="0"/>
            </a:endParaRPr>
          </a:p>
          <a:p>
            <a:pPr lvl="0">
              <a:lnSpc>
                <a:spcPct val="150000"/>
              </a:lnSpc>
            </a:pPr>
            <a:r>
              <a:rPr lang="en-IN" sz="1800" dirty="0" smtClean="0">
                <a:latin typeface="Microsoft Sans Serif" pitchFamily="34" charset="0"/>
                <a:cs typeface="Microsoft Sans Serif" pitchFamily="34" charset="0"/>
              </a:rPr>
              <a:t>HT WT parameter is falling in range of Height weight chart (earlier circulated to branches)                                    for all members.</a:t>
            </a:r>
            <a:endParaRPr lang="en-US" sz="1800" dirty="0" smtClean="0">
              <a:latin typeface="Microsoft Sans Serif" pitchFamily="34" charset="0"/>
              <a:cs typeface="Microsoft Sans Serif" pitchFamily="34" charset="0"/>
            </a:endParaRPr>
          </a:p>
          <a:p>
            <a:pPr lvl="0">
              <a:lnSpc>
                <a:spcPct val="150000"/>
              </a:lnSpc>
            </a:pPr>
            <a:r>
              <a:rPr lang="en-IN" sz="1800" dirty="0" smtClean="0">
                <a:latin typeface="Microsoft Sans Serif" pitchFamily="34" charset="0"/>
                <a:cs typeface="Microsoft Sans Serif" pitchFamily="34" charset="0"/>
              </a:rPr>
              <a:t>Sum insured is up to 10 </a:t>
            </a:r>
            <a:r>
              <a:rPr lang="en-IN" sz="1800" dirty="0" err="1" smtClean="0">
                <a:latin typeface="Microsoft Sans Serif" pitchFamily="34" charset="0"/>
                <a:cs typeface="Microsoft Sans Serif" pitchFamily="34" charset="0"/>
              </a:rPr>
              <a:t>lakhs</a:t>
            </a:r>
            <a:r>
              <a:rPr lang="en-IN" sz="1800" dirty="0" smtClean="0">
                <a:latin typeface="Microsoft Sans Serif" pitchFamily="34" charset="0"/>
                <a:cs typeface="Microsoft Sans Serif" pitchFamily="34" charset="0"/>
              </a:rPr>
              <a:t> Vital plan only.</a:t>
            </a:r>
            <a:endParaRPr lang="en-US" sz="1800" dirty="0" smtClean="0">
              <a:latin typeface="Microsoft Sans Serif" pitchFamily="34" charset="0"/>
              <a:cs typeface="Microsoft Sans Serif" pitchFamily="34" charset="0"/>
            </a:endParaRPr>
          </a:p>
          <a:p>
            <a:pPr lvl="0">
              <a:lnSpc>
                <a:spcPct val="150000"/>
              </a:lnSpc>
            </a:pPr>
            <a:r>
              <a:rPr lang="en-IN" sz="1800" dirty="0" smtClean="0">
                <a:latin typeface="Microsoft Sans Serif" pitchFamily="34" charset="0"/>
                <a:cs typeface="Microsoft Sans Serif" pitchFamily="34" charset="0"/>
              </a:rPr>
              <a:t>No concurrent policy is available with the client</a:t>
            </a:r>
            <a:endParaRPr lang="en-US" sz="1800" dirty="0" smtClean="0">
              <a:latin typeface="Microsoft Sans Serif" pitchFamily="34" charset="0"/>
              <a:cs typeface="Microsoft Sans Serif" pitchFamily="34" charset="0"/>
            </a:endParaRPr>
          </a:p>
          <a:p>
            <a:pPr lvl="0">
              <a:lnSpc>
                <a:spcPct val="150000"/>
              </a:lnSpc>
            </a:pPr>
            <a:r>
              <a:rPr lang="en-IN" sz="1800" dirty="0" smtClean="0">
                <a:latin typeface="Microsoft Sans Serif" pitchFamily="34" charset="0"/>
                <a:cs typeface="Microsoft Sans Serif" pitchFamily="34" charset="0"/>
              </a:rPr>
              <a:t>There is nil medical declaration for all members in the proposal form.</a:t>
            </a:r>
            <a:endParaRPr lang="en-US" sz="1800" dirty="0" smtClean="0">
              <a:latin typeface="Microsoft Sans Serif" pitchFamily="34" charset="0"/>
              <a:cs typeface="Microsoft Sans Serif" pitchFamily="34" charset="0"/>
            </a:endParaRPr>
          </a:p>
          <a:p>
            <a:pPr lvl="0">
              <a:lnSpc>
                <a:spcPct val="150000"/>
              </a:lnSpc>
            </a:pPr>
            <a:r>
              <a:rPr lang="en-IN" sz="1800" dirty="0" smtClean="0">
                <a:latin typeface="Microsoft Sans Serif" pitchFamily="34" charset="0"/>
                <a:cs typeface="Microsoft Sans Serif" pitchFamily="34" charset="0"/>
              </a:rPr>
              <a:t>There are nil claims in all previous policies mentioned in the proposal and portability form.</a:t>
            </a:r>
            <a:endParaRPr lang="en-US" sz="1800" dirty="0" smtClean="0">
              <a:latin typeface="Microsoft Sans Serif" pitchFamily="34" charset="0"/>
              <a:cs typeface="Microsoft Sans Serif" pitchFamily="34" charset="0"/>
            </a:endParaRPr>
          </a:p>
          <a:p>
            <a:pPr lvl="0">
              <a:lnSpc>
                <a:spcPct val="150000"/>
              </a:lnSpc>
            </a:pPr>
            <a:r>
              <a:rPr lang="en-IN" sz="1800" dirty="0" smtClean="0">
                <a:latin typeface="Microsoft Sans Serif" pitchFamily="34" charset="0"/>
                <a:cs typeface="Microsoft Sans Serif" pitchFamily="34" charset="0"/>
              </a:rPr>
              <a:t>Cumulative Bonus has to be accrued as sum insured, if required.</a:t>
            </a:r>
            <a:endParaRPr lang="en-US" sz="1800" dirty="0" smtClean="0">
              <a:latin typeface="Microsoft Sans Serif" pitchFamily="34" charset="0"/>
              <a:cs typeface="Microsoft Sans Serif" pitchFamily="34" charset="0"/>
            </a:endParaRPr>
          </a:p>
          <a:p>
            <a:pPr>
              <a:lnSpc>
                <a:spcPct val="150000"/>
              </a:lnSpc>
            </a:pPr>
            <a:endParaRPr lang="en-US" sz="1600" dirty="0" smtClean="0">
              <a:latin typeface="Microsoft Sans Serif" pitchFamily="34" charset="0"/>
              <a:cs typeface="Microsoft Sans Serif"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300317" y="178753"/>
            <a:ext cx="10972800" cy="523220"/>
          </a:xfrm>
          <a:noFill/>
        </p:spPr>
        <p:txBody>
          <a:bodyPr wrap="square" rtlCol="0">
            <a:spAutoFit/>
          </a:bodyPr>
          <a:lstStyle/>
          <a:p>
            <a:r>
              <a:rPr lang="en-US" sz="2800" dirty="0">
                <a:solidFill>
                  <a:srgbClr val="C00000"/>
                </a:solidFill>
                <a:latin typeface="Arial Heading"/>
                <a:cs typeface="Aharoni" pitchFamily="2" charset="-79"/>
              </a:rPr>
              <a:t>Claim Process</a:t>
            </a:r>
          </a:p>
        </p:txBody>
      </p:sp>
      <p:sp>
        <p:nvSpPr>
          <p:cNvPr id="11" name="Rectangle 10"/>
          <p:cNvSpPr/>
          <p:nvPr/>
        </p:nvSpPr>
        <p:spPr>
          <a:xfrm>
            <a:off x="300317" y="847150"/>
            <a:ext cx="11465859" cy="55092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defRPr/>
            </a:pPr>
            <a:r>
              <a:rPr lang="en-US" sz="1600" b="1" i="1" dirty="0">
                <a:latin typeface="Arial" panose="020B0604020202020204" pitchFamily="34" charset="0"/>
              </a:rPr>
              <a:t>Cashless Facility  - </a:t>
            </a:r>
            <a:r>
              <a:rPr lang="en-US" sz="1600" i="1" dirty="0">
                <a:latin typeface="Arial" panose="020B0604020202020204" pitchFamily="34" charset="0"/>
              </a:rPr>
              <a:t>Available at Network Hospital </a:t>
            </a:r>
          </a:p>
          <a:p>
            <a:pPr eaLnBrk="1" hangingPunct="1">
              <a:defRPr/>
            </a:pPr>
            <a:endParaRPr lang="en-US" sz="1600" i="1" dirty="0">
              <a:latin typeface="Arial" panose="020B0604020202020204" pitchFamily="34" charset="0"/>
            </a:endParaRPr>
          </a:p>
          <a:p>
            <a:pPr marL="342900" indent="-342900" eaLnBrk="1" hangingPunct="1">
              <a:buFontTx/>
              <a:buAutoNum type="arabicPeriod"/>
              <a:defRPr/>
            </a:pPr>
            <a:r>
              <a:rPr lang="en-US" sz="1600" i="1" dirty="0">
                <a:latin typeface="Arial" panose="020B0604020202020204" pitchFamily="34" charset="0"/>
              </a:rPr>
              <a:t>Network Hospital will seek pre authorization thru written form as prescribed by FGI</a:t>
            </a:r>
          </a:p>
          <a:p>
            <a:pPr marL="342900" indent="-342900" eaLnBrk="1" hangingPunct="1">
              <a:buFontTx/>
              <a:buAutoNum type="arabicPeriod"/>
              <a:defRPr/>
            </a:pPr>
            <a:r>
              <a:rPr lang="en-US" sz="1600" dirty="0">
                <a:latin typeface="Arial" panose="020B0604020202020204" pitchFamily="34" charset="0"/>
              </a:rPr>
              <a:t>Company issues authorization letter to the network provider after examining the documents </a:t>
            </a:r>
          </a:p>
          <a:p>
            <a:pPr marL="342900" indent="-342900" eaLnBrk="1" hangingPunct="1">
              <a:buFontTx/>
              <a:buAutoNum type="arabicPeriod"/>
              <a:defRPr/>
            </a:pPr>
            <a:r>
              <a:rPr lang="en-US" sz="1600" dirty="0">
                <a:latin typeface="Arial" panose="020B0604020202020204" pitchFamily="34" charset="0"/>
              </a:rPr>
              <a:t>Insured doesn't need to pay directly to the network provider except the expenses which are not covered under the policy. </a:t>
            </a:r>
          </a:p>
          <a:p>
            <a:pPr marL="342900" indent="-342900" eaLnBrk="1" hangingPunct="1">
              <a:defRPr/>
            </a:pPr>
            <a:endParaRPr lang="en-US" sz="1600" b="1" dirty="0">
              <a:latin typeface="Arial" panose="020B0604020202020204" pitchFamily="34" charset="0"/>
            </a:endParaRPr>
          </a:p>
          <a:p>
            <a:pPr marL="342900" indent="-342900" eaLnBrk="1" hangingPunct="1">
              <a:defRPr/>
            </a:pPr>
            <a:r>
              <a:rPr lang="en-US" sz="1600" b="1" i="1" dirty="0">
                <a:latin typeface="Arial" panose="020B0604020202020204" pitchFamily="34" charset="0"/>
              </a:rPr>
              <a:t>Reimbursement</a:t>
            </a:r>
            <a:r>
              <a:rPr lang="en-US" sz="1600" b="1" dirty="0">
                <a:latin typeface="Arial" panose="020B0604020202020204" pitchFamily="34" charset="0"/>
              </a:rPr>
              <a:t> - </a:t>
            </a:r>
            <a:r>
              <a:rPr lang="en-US" sz="1600" dirty="0">
                <a:latin typeface="Arial" panose="020B0604020202020204" pitchFamily="34" charset="0"/>
              </a:rPr>
              <a:t>If pre authorization is denied Or Treatment taken in other than a network hospital :</a:t>
            </a:r>
          </a:p>
          <a:p>
            <a:pPr marL="342900" indent="-342900" eaLnBrk="1" hangingPunct="1">
              <a:defRPr/>
            </a:pPr>
            <a:endParaRPr lang="en-US" sz="1600" b="1" dirty="0">
              <a:latin typeface="Arial" panose="020B0604020202020204" pitchFamily="34" charset="0"/>
            </a:endParaRPr>
          </a:p>
          <a:p>
            <a:pPr marL="342900" indent="-342900" eaLnBrk="1" hangingPunct="1">
              <a:buFontTx/>
              <a:buAutoNum type="arabicPeriod"/>
              <a:defRPr/>
            </a:pPr>
            <a:r>
              <a:rPr lang="en-US" sz="1600" dirty="0">
                <a:latin typeface="Arial" panose="020B0604020202020204" pitchFamily="34" charset="0"/>
              </a:rPr>
              <a:t>FGH must be informed immediately  or not later than 48 hrs from the commencement of the treatment </a:t>
            </a:r>
          </a:p>
          <a:p>
            <a:pPr marL="342900" indent="-342900" eaLnBrk="1" hangingPunct="1">
              <a:buFontTx/>
              <a:buAutoNum type="arabicPeriod"/>
              <a:defRPr/>
            </a:pPr>
            <a:r>
              <a:rPr lang="en-US" sz="1600" dirty="0">
                <a:latin typeface="Arial" panose="020B0604020202020204" pitchFamily="34" charset="0"/>
              </a:rPr>
              <a:t>If we ask, insured must submit to examination by our medical advisor. </a:t>
            </a:r>
          </a:p>
          <a:p>
            <a:pPr marL="342900" indent="-342900" eaLnBrk="1" hangingPunct="1">
              <a:buFontTx/>
              <a:buAutoNum type="arabicPeriod"/>
              <a:defRPr/>
            </a:pPr>
            <a:r>
              <a:rPr lang="en-US" sz="1600" dirty="0">
                <a:latin typeface="Arial" panose="020B0604020202020204" pitchFamily="34" charset="0"/>
              </a:rPr>
              <a:t>Original document must be submitted immediately or not later than 15 day from date of discharge. Documents to be submitted are….. </a:t>
            </a:r>
          </a:p>
          <a:p>
            <a:pPr marL="342900" indent="-342900" eaLnBrk="1" hangingPunct="1">
              <a:defRPr/>
            </a:pPr>
            <a:endParaRPr lang="en-US" sz="1600" dirty="0">
              <a:latin typeface="Arial" panose="020B0604020202020204" pitchFamily="34" charset="0"/>
            </a:endParaRPr>
          </a:p>
          <a:p>
            <a:pPr marL="968375" lvl="1" indent="-622300" eaLnBrk="1" hangingPunct="1">
              <a:buFont typeface="Arial" pitchFamily="34" charset="0"/>
              <a:buChar char="•"/>
              <a:defRPr/>
            </a:pPr>
            <a:r>
              <a:rPr lang="en-US" sz="1600" dirty="0">
                <a:latin typeface="Arial" panose="020B0604020202020204" pitchFamily="34" charset="0"/>
              </a:rPr>
              <a:t>The claim form specified by Us duly completed and signed by the claimant or a family member;  </a:t>
            </a:r>
          </a:p>
          <a:p>
            <a:pPr marL="968375" lvl="1" indent="-622300" eaLnBrk="1" hangingPunct="1">
              <a:buFont typeface="Arial" pitchFamily="34" charset="0"/>
              <a:buChar char="•"/>
              <a:defRPr/>
            </a:pPr>
            <a:r>
              <a:rPr lang="en-US" sz="1600" dirty="0" smtClean="0">
                <a:latin typeface="Arial" panose="020B0604020202020204" pitchFamily="34" charset="0"/>
              </a:rPr>
              <a:t>First </a:t>
            </a:r>
            <a:r>
              <a:rPr lang="en-US" sz="1600" dirty="0">
                <a:latin typeface="Arial" panose="020B0604020202020204" pitchFamily="34" charset="0"/>
              </a:rPr>
              <a:t>consultation letter;  </a:t>
            </a:r>
          </a:p>
          <a:p>
            <a:pPr marL="968375" lvl="1" indent="-622300" eaLnBrk="1" hangingPunct="1">
              <a:buFont typeface="Arial" pitchFamily="34" charset="0"/>
              <a:buChar char="•"/>
              <a:defRPr/>
            </a:pPr>
            <a:r>
              <a:rPr lang="en-US" sz="1600" dirty="0" smtClean="0">
                <a:latin typeface="Arial" panose="020B0604020202020204" pitchFamily="34" charset="0"/>
              </a:rPr>
              <a:t>First </a:t>
            </a:r>
            <a:r>
              <a:rPr lang="en-US" sz="1600" dirty="0">
                <a:latin typeface="Arial" panose="020B0604020202020204" pitchFamily="34" charset="0"/>
              </a:rPr>
              <a:t>prescription from the Medical Practitioner;  </a:t>
            </a:r>
          </a:p>
          <a:p>
            <a:pPr marL="968375" lvl="1" indent="-622300" eaLnBrk="1" hangingPunct="1">
              <a:buFont typeface="Arial" pitchFamily="34" charset="0"/>
              <a:buChar char="•"/>
              <a:defRPr/>
            </a:pPr>
            <a:r>
              <a:rPr lang="en-US" sz="1600" dirty="0">
                <a:latin typeface="Arial" panose="020B0604020202020204" pitchFamily="34" charset="0"/>
              </a:rPr>
              <a:t>Original vouchers;  </a:t>
            </a:r>
          </a:p>
          <a:p>
            <a:pPr marL="968375" lvl="1" indent="-622300" eaLnBrk="1" hangingPunct="1">
              <a:buFont typeface="Arial" pitchFamily="34" charset="0"/>
              <a:buChar char="•"/>
              <a:defRPr/>
            </a:pPr>
            <a:r>
              <a:rPr lang="en-US" sz="1600" dirty="0">
                <a:latin typeface="Arial" panose="020B0604020202020204" pitchFamily="34" charset="0"/>
              </a:rPr>
              <a:t>Original Hospital bills giving a detailed break up of all expense heads mentioned in the bill; </a:t>
            </a:r>
          </a:p>
          <a:p>
            <a:pPr marL="968375" lvl="1" indent="-622300" eaLnBrk="1" hangingPunct="1">
              <a:buFont typeface="Arial" pitchFamily="34" charset="0"/>
              <a:buChar char="•"/>
              <a:defRPr/>
            </a:pPr>
            <a:r>
              <a:rPr lang="en-US" sz="1600" dirty="0">
                <a:latin typeface="Arial" panose="020B0604020202020204" pitchFamily="34" charset="0"/>
              </a:rPr>
              <a:t>Money receipt duly signed with a revenue stamp; </a:t>
            </a:r>
          </a:p>
          <a:p>
            <a:pPr marL="968375" lvl="1" indent="-622300" eaLnBrk="1" hangingPunct="1">
              <a:buFont typeface="Arial" pitchFamily="34" charset="0"/>
              <a:buChar char="•"/>
              <a:defRPr/>
            </a:pPr>
            <a:r>
              <a:rPr lang="en-US" sz="1600" dirty="0">
                <a:latin typeface="Arial" panose="020B0604020202020204" pitchFamily="34" charset="0"/>
              </a:rPr>
              <a:t>Birth/death certificate (as applicable);  </a:t>
            </a:r>
          </a:p>
          <a:p>
            <a:pPr marL="968375" lvl="1" indent="-622300" eaLnBrk="1" hangingPunct="1">
              <a:buFont typeface="Arial" pitchFamily="34" charset="0"/>
              <a:buChar char="•"/>
              <a:defRPr/>
            </a:pPr>
            <a:r>
              <a:rPr lang="en-US" sz="1600" dirty="0">
                <a:latin typeface="Arial" panose="020B0604020202020204" pitchFamily="34" charset="0"/>
              </a:rPr>
              <a:t>Original Hospital discharge card; </a:t>
            </a:r>
          </a:p>
          <a:p>
            <a:pPr marL="968375" lvl="1" indent="-622300" eaLnBrk="1" hangingPunct="1">
              <a:buFont typeface="Arial" pitchFamily="34" charset="0"/>
              <a:buChar char="•"/>
              <a:defRPr/>
            </a:pPr>
            <a:r>
              <a:rPr lang="en-US" sz="1600" dirty="0">
                <a:latin typeface="Arial" panose="020B0604020202020204" pitchFamily="34" charset="0"/>
              </a:rPr>
              <a:t>Original laboratory and diagnostic test Reports such as X-Ray, E.C.G, USG, MRI Scan, </a:t>
            </a:r>
            <a:r>
              <a:rPr lang="en-US" sz="1600" dirty="0" err="1" smtClean="0">
                <a:latin typeface="Arial" panose="020B0604020202020204" pitchFamily="34" charset="0"/>
              </a:rPr>
              <a:t>Haemogram</a:t>
            </a:r>
            <a:r>
              <a:rPr lang="en-US" sz="1600" dirty="0" smtClean="0">
                <a:latin typeface="Arial" panose="020B0604020202020204" pitchFamily="34" charset="0"/>
              </a:rPr>
              <a:t>, </a:t>
            </a:r>
            <a:r>
              <a:rPr lang="en-US" sz="1600" dirty="0">
                <a:latin typeface="Arial" panose="020B0604020202020204" pitchFamily="34" charset="0"/>
              </a:rPr>
              <a:t>etc; </a:t>
            </a:r>
            <a:endParaRPr lang="en-US" sz="1600" b="1" dirty="0">
              <a:latin typeface="Arial" panose="020B0604020202020204" pitchFamily="34" charset="0"/>
            </a:endParaRPr>
          </a:p>
        </p:txBody>
      </p:sp>
    </p:spTree>
    <p:extLst>
      <p:ext uri="{BB962C8B-B14F-4D97-AF65-F5344CB8AC3E}">
        <p14:creationId xmlns:p14="http://schemas.microsoft.com/office/powerpoint/2010/main" val="28188820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508000" y="242915"/>
            <a:ext cx="10972800" cy="584775"/>
          </a:xfrm>
          <a:noFill/>
          <a:ln w="9525">
            <a:noFill/>
            <a:miter lim="800000"/>
            <a:headEnd/>
            <a:tailEnd/>
          </a:ln>
        </p:spPr>
        <p:txBody>
          <a:bodyPr vert="horz" wrap="square" lIns="91440" tIns="45720" rIns="91440" bIns="45720" numCol="1" rtlCol="0" anchor="ctr" anchorCtr="0" compatLnSpc="1">
            <a:prstTxWarp prst="textNoShape">
              <a:avLst/>
            </a:prstTxWarp>
            <a:spAutoFit/>
          </a:bodyPr>
          <a:lstStyle/>
          <a:p>
            <a:r>
              <a:rPr lang="en-US" sz="3200" u="sng" dirty="0">
                <a:ln w="12700">
                  <a:solidFill>
                    <a:srgbClr val="722D12"/>
                  </a:solidFill>
                  <a:prstDash val="solid"/>
                </a:ln>
                <a:solidFill>
                  <a:srgbClr val="722D12"/>
                </a:solidFill>
                <a:cs typeface="Aharoni" pitchFamily="2" charset="-79"/>
              </a:rPr>
              <a:t>Claims Department</a:t>
            </a:r>
          </a:p>
        </p:txBody>
      </p:sp>
      <p:sp>
        <p:nvSpPr>
          <p:cNvPr id="9" name="TextBox 8"/>
          <p:cNvSpPr txBox="1"/>
          <p:nvPr/>
        </p:nvSpPr>
        <p:spPr>
          <a:xfrm>
            <a:off x="620490" y="1202877"/>
            <a:ext cx="8153400" cy="307777"/>
          </a:xfrm>
          <a:prstGeom prst="rect">
            <a:avLst/>
          </a:prstGeom>
          <a:noFill/>
        </p:spPr>
        <p:txBody>
          <a:bodyPr>
            <a:spAutoFit/>
          </a:bodyPr>
          <a:lstStyle/>
          <a:p>
            <a:pPr algn="just" eaLnBrk="1" hangingPunct="1">
              <a:defRPr/>
            </a:pPr>
            <a:endParaRPr lang="en-US" sz="1400" dirty="0">
              <a:solidFill>
                <a:srgbClr val="002060"/>
              </a:solidFill>
              <a:latin typeface="Arial" panose="020B0604020202020204" pitchFamily="34" charset="0"/>
            </a:endParaRPr>
          </a:p>
        </p:txBody>
      </p:sp>
      <p:sp>
        <p:nvSpPr>
          <p:cNvPr id="10" name="Content Placeholder 2"/>
          <p:cNvSpPr>
            <a:spLocks noGrp="1"/>
          </p:cNvSpPr>
          <p:nvPr>
            <p:ph idx="1"/>
          </p:nvPr>
        </p:nvSpPr>
        <p:spPr>
          <a:xfrm>
            <a:off x="1930400" y="1202877"/>
            <a:ext cx="8229600" cy="3853543"/>
          </a:xfrm>
        </p:spPr>
        <p:txBody>
          <a:bodyPr/>
          <a:lstStyle/>
          <a:p>
            <a:pPr algn="ctr">
              <a:buFontTx/>
              <a:buNone/>
              <a:defRPr/>
            </a:pPr>
            <a:r>
              <a:rPr lang="en-US" sz="2400" b="1" dirty="0" smtClean="0">
                <a:solidFill>
                  <a:srgbClr val="002060"/>
                </a:solidFill>
                <a:latin typeface="Arial" panose="020B0604020202020204" pitchFamily="34" charset="0"/>
                <a:cs typeface="Arial" panose="020B0604020202020204" pitchFamily="34" charset="0"/>
              </a:rPr>
              <a:t>Future Generali Health (FGH) </a:t>
            </a:r>
          </a:p>
          <a:p>
            <a:pPr algn="ctr">
              <a:buFontTx/>
              <a:buNone/>
              <a:defRPr/>
            </a:pPr>
            <a:r>
              <a:rPr lang="en-US" sz="2400" b="1" dirty="0" smtClean="0">
                <a:solidFill>
                  <a:srgbClr val="002060"/>
                </a:solidFill>
                <a:latin typeface="Arial" panose="020B0604020202020204" pitchFamily="34" charset="0"/>
                <a:cs typeface="Arial" panose="020B0604020202020204" pitchFamily="34" charset="0"/>
              </a:rPr>
              <a:t>Future Generali India Insurance Co. Ltd. </a:t>
            </a:r>
          </a:p>
          <a:p>
            <a:pPr algn="ctr">
              <a:buFontTx/>
              <a:buNone/>
              <a:defRPr/>
            </a:pPr>
            <a:r>
              <a:rPr lang="en-US" sz="2400" dirty="0" smtClean="0">
                <a:solidFill>
                  <a:srgbClr val="002060"/>
                </a:solidFill>
                <a:latin typeface="Arial" panose="020B0604020202020204" pitchFamily="34" charset="0"/>
                <a:cs typeface="Arial" panose="020B0604020202020204" pitchFamily="34" charset="0"/>
              </a:rPr>
              <a:t>Office No. 3, 3rd Floor, “A” Building,</a:t>
            </a:r>
          </a:p>
          <a:p>
            <a:pPr algn="ctr">
              <a:buFontTx/>
              <a:buNone/>
              <a:defRPr/>
            </a:pPr>
            <a:r>
              <a:rPr lang="en-US" sz="2400" dirty="0" smtClean="0">
                <a:solidFill>
                  <a:srgbClr val="002060"/>
                </a:solidFill>
                <a:latin typeface="Arial" panose="020B0604020202020204" pitchFamily="34" charset="0"/>
                <a:cs typeface="Arial" panose="020B0604020202020204" pitchFamily="34" charset="0"/>
              </a:rPr>
              <a:t>G - O - Square S. No. 249 &amp; 250,</a:t>
            </a:r>
          </a:p>
          <a:p>
            <a:pPr algn="ctr">
              <a:buFontTx/>
              <a:buNone/>
              <a:defRPr/>
            </a:pPr>
            <a:r>
              <a:rPr lang="en-US" sz="2400" dirty="0" err="1" smtClean="0">
                <a:solidFill>
                  <a:srgbClr val="002060"/>
                </a:solidFill>
                <a:latin typeface="Arial" panose="020B0604020202020204" pitchFamily="34" charset="0"/>
                <a:cs typeface="Arial" panose="020B0604020202020204" pitchFamily="34" charset="0"/>
              </a:rPr>
              <a:t>Aundh</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Hinjewadi</a:t>
            </a:r>
            <a:r>
              <a:rPr lang="en-US" sz="2400" dirty="0" smtClean="0">
                <a:solidFill>
                  <a:srgbClr val="002060"/>
                </a:solidFill>
                <a:latin typeface="Arial" panose="020B0604020202020204" pitchFamily="34" charset="0"/>
                <a:cs typeface="Arial" panose="020B0604020202020204" pitchFamily="34" charset="0"/>
              </a:rPr>
              <a:t> Link Road, </a:t>
            </a:r>
            <a:r>
              <a:rPr lang="en-US" sz="2400" dirty="0" err="1" smtClean="0">
                <a:solidFill>
                  <a:srgbClr val="002060"/>
                </a:solidFill>
                <a:latin typeface="Arial" panose="020B0604020202020204" pitchFamily="34" charset="0"/>
                <a:cs typeface="Arial" panose="020B0604020202020204" pitchFamily="34" charset="0"/>
              </a:rPr>
              <a:t>Wakad</a:t>
            </a:r>
            <a:r>
              <a:rPr lang="en-US" sz="2400" dirty="0" smtClean="0">
                <a:solidFill>
                  <a:srgbClr val="002060"/>
                </a:solidFill>
                <a:latin typeface="Arial" panose="020B0604020202020204" pitchFamily="34" charset="0"/>
                <a:cs typeface="Arial" panose="020B0604020202020204" pitchFamily="34" charset="0"/>
              </a:rPr>
              <a:t>, </a:t>
            </a:r>
          </a:p>
          <a:p>
            <a:pPr algn="ctr">
              <a:buFontTx/>
              <a:buNone/>
              <a:defRPr/>
            </a:pPr>
            <a:r>
              <a:rPr lang="en-US" sz="2400" dirty="0" err="1" smtClean="0">
                <a:solidFill>
                  <a:srgbClr val="002060"/>
                </a:solidFill>
                <a:latin typeface="Arial" panose="020B0604020202020204" pitchFamily="34" charset="0"/>
                <a:cs typeface="Arial" panose="020B0604020202020204" pitchFamily="34" charset="0"/>
              </a:rPr>
              <a:t>Pune</a:t>
            </a:r>
            <a:r>
              <a:rPr lang="en-US" sz="2400" dirty="0" smtClean="0">
                <a:solidFill>
                  <a:srgbClr val="002060"/>
                </a:solidFill>
                <a:latin typeface="Arial" panose="020B0604020202020204" pitchFamily="34" charset="0"/>
                <a:cs typeface="Arial" panose="020B0604020202020204" pitchFamily="34" charset="0"/>
              </a:rPr>
              <a:t> - 411 057.</a:t>
            </a:r>
          </a:p>
          <a:p>
            <a:pPr algn="ctr">
              <a:buFontTx/>
              <a:buNone/>
              <a:defRPr/>
            </a:pPr>
            <a:endParaRPr lang="en-US" sz="2400" dirty="0" smtClean="0">
              <a:solidFill>
                <a:srgbClr val="002060"/>
              </a:solidFill>
              <a:latin typeface="Arial" panose="020B0604020202020204" pitchFamily="34" charset="0"/>
              <a:cs typeface="Arial" panose="020B0604020202020204" pitchFamily="34" charset="0"/>
            </a:endParaRPr>
          </a:p>
          <a:p>
            <a:pPr algn="ctr">
              <a:buFontTx/>
              <a:buNone/>
              <a:defRPr/>
            </a:pPr>
            <a:r>
              <a:rPr lang="en-US" sz="2400" dirty="0" smtClean="0">
                <a:solidFill>
                  <a:srgbClr val="002060"/>
                </a:solidFill>
                <a:latin typeface="Arial" panose="020B0604020202020204" pitchFamily="34" charset="0"/>
                <a:cs typeface="Arial" panose="020B0604020202020204" pitchFamily="34" charset="0"/>
              </a:rPr>
              <a:t>Toll Free Number: 1800 103 8889</a:t>
            </a:r>
          </a:p>
          <a:p>
            <a:pPr algn="ctr">
              <a:buFontTx/>
              <a:buNone/>
              <a:defRPr/>
            </a:pPr>
            <a:r>
              <a:rPr lang="en-US" sz="2400" dirty="0" smtClean="0">
                <a:solidFill>
                  <a:srgbClr val="002060"/>
                </a:solidFill>
                <a:latin typeface="Arial" panose="020B0604020202020204" pitchFamily="34" charset="0"/>
                <a:cs typeface="Arial" panose="020B0604020202020204" pitchFamily="34" charset="0"/>
              </a:rPr>
              <a:t>Toll Free Fax: 1800 103 9998</a:t>
            </a:r>
          </a:p>
          <a:p>
            <a:pPr algn="ctr">
              <a:buFontTx/>
              <a:buNone/>
              <a:defRPr/>
            </a:pPr>
            <a:r>
              <a:rPr lang="en-US" sz="2400" dirty="0" smtClean="0">
                <a:solidFill>
                  <a:srgbClr val="002060"/>
                </a:solidFill>
                <a:latin typeface="Arial" panose="020B0604020202020204" pitchFamily="34" charset="0"/>
                <a:cs typeface="Arial" panose="020B0604020202020204" pitchFamily="34" charset="0"/>
              </a:rPr>
              <a:t>Email: fgh@futuregenerali.in</a:t>
            </a:r>
            <a:endParaRPr lang="en-US" sz="2400"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28223"/>
      </p:ext>
    </p:extLst>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eft-Right Arrow 20"/>
          <p:cNvSpPr/>
          <p:nvPr/>
        </p:nvSpPr>
        <p:spPr>
          <a:xfrm>
            <a:off x="609622" y="-3974"/>
            <a:ext cx="11216640" cy="1180607"/>
          </a:xfrm>
          <a:prstGeom prst="leftRigh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sp>
      <p:sp>
        <p:nvSpPr>
          <p:cNvPr id="28" name="Rounded Rectangle 27"/>
          <p:cNvSpPr/>
          <p:nvPr/>
        </p:nvSpPr>
        <p:spPr>
          <a:xfrm>
            <a:off x="8801052" y="1176632"/>
            <a:ext cx="2381249" cy="5123329"/>
          </a:xfrm>
          <a:prstGeom prst="roundRect">
            <a:avLst>
              <a:gd name="adj" fmla="val 10000"/>
            </a:avLst>
          </a:prstGeom>
          <a:solidFill>
            <a:srgbClr val="BC002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sp>
      <p:sp>
        <p:nvSpPr>
          <p:cNvPr id="32" name="TextBox 31"/>
          <p:cNvSpPr txBox="1"/>
          <p:nvPr/>
        </p:nvSpPr>
        <p:spPr>
          <a:xfrm>
            <a:off x="4002590" y="297817"/>
            <a:ext cx="4133439" cy="523220"/>
          </a:xfrm>
          <a:prstGeom prst="rect">
            <a:avLst/>
          </a:prstGeom>
          <a:noFill/>
        </p:spPr>
        <p:txBody>
          <a:bodyPr wrap="none" rtlCol="0">
            <a:spAutoFit/>
          </a:bodyPr>
          <a:lstStyle>
            <a:defPPr>
              <a:defRPr lang="en-US"/>
            </a:defPPr>
            <a:lvl1pPr>
              <a:defRPr sz="2800" b="1">
                <a:solidFill>
                  <a:schemeClr val="bg1"/>
                </a:solidFill>
                <a:latin typeface="Arial Heading"/>
                <a:ea typeface="+mj-ea"/>
                <a:cs typeface="Aharoni" pitchFamily="2" charset="-79"/>
              </a:defRPr>
            </a:lvl1pPr>
          </a:lstStyle>
          <a:p>
            <a:r>
              <a:rPr lang="en-US" dirty="0"/>
              <a:t>Benefit Of Health Total.</a:t>
            </a:r>
          </a:p>
        </p:txBody>
      </p:sp>
      <p:sp>
        <p:nvSpPr>
          <p:cNvPr id="34" name="Rectangle 33"/>
          <p:cNvSpPr/>
          <p:nvPr/>
        </p:nvSpPr>
        <p:spPr>
          <a:xfrm>
            <a:off x="8813931" y="4073374"/>
            <a:ext cx="2398872" cy="369332"/>
          </a:xfrm>
          <a:prstGeom prst="rect">
            <a:avLst/>
          </a:prstGeom>
        </p:spPr>
        <p:txBody>
          <a:bodyPr wrap="square">
            <a:spAutoFit/>
          </a:bodyPr>
          <a:lstStyle/>
          <a:p>
            <a:pPr algn="ctr" defTabSz="889000">
              <a:lnSpc>
                <a:spcPct val="90000"/>
              </a:lnSpc>
              <a:spcAft>
                <a:spcPct val="35000"/>
              </a:spcAft>
            </a:pPr>
            <a:r>
              <a:rPr lang="en-US" sz="2000" dirty="0" smtClean="0">
                <a:solidFill>
                  <a:schemeClr val="lt1"/>
                </a:solidFill>
                <a:latin typeface="Arial" panose="020B0604020202020204" pitchFamily="34" charset="0"/>
                <a:cs typeface="Arial" panose="020B0604020202020204" pitchFamily="34" charset="0"/>
              </a:rPr>
              <a:t>Wellness Care </a:t>
            </a:r>
            <a:endParaRPr lang="en-US" sz="2000" dirty="0">
              <a:solidFill>
                <a:schemeClr val="lt1"/>
              </a:solidFill>
              <a:latin typeface="Arial" panose="020B0604020202020204" pitchFamily="34" charset="0"/>
              <a:cs typeface="Arial" panose="020B0604020202020204" pitchFamily="34" charset="0"/>
            </a:endParaRPr>
          </a:p>
        </p:txBody>
      </p:sp>
      <p:grpSp>
        <p:nvGrpSpPr>
          <p:cNvPr id="29" name="Group 28"/>
          <p:cNvGrpSpPr/>
          <p:nvPr/>
        </p:nvGrpSpPr>
        <p:grpSpPr>
          <a:xfrm>
            <a:off x="6359726" y="1179346"/>
            <a:ext cx="2381249" cy="5123329"/>
            <a:chOff x="1943205" y="0"/>
            <a:chExt cx="2381249" cy="5123329"/>
          </a:xfrm>
          <a:solidFill>
            <a:srgbClr val="002060"/>
          </a:solidFill>
          <a:scene3d>
            <a:camera prst="orthographicFront">
              <a:rot lat="0" lon="0" rev="0"/>
            </a:camera>
            <a:lightRig rig="glow" dir="t">
              <a:rot lat="0" lon="0" rev="4800000"/>
            </a:lightRig>
          </a:scene3d>
        </p:grpSpPr>
        <p:sp>
          <p:nvSpPr>
            <p:cNvPr id="35" name="Rounded Rectangle 34"/>
            <p:cNvSpPr/>
            <p:nvPr/>
          </p:nvSpPr>
          <p:spPr>
            <a:xfrm>
              <a:off x="1943205" y="0"/>
              <a:ext cx="2381249" cy="5123329"/>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sp>
        <p:sp>
          <p:nvSpPr>
            <p:cNvPr id="36" name="Rounded Rectangle 10"/>
            <p:cNvSpPr/>
            <p:nvPr/>
          </p:nvSpPr>
          <p:spPr>
            <a:xfrm>
              <a:off x="1943205" y="2049331"/>
              <a:ext cx="2381249" cy="2049331"/>
            </a:xfrm>
            <a:prstGeom prst="rect">
              <a:avLst/>
            </a:prstGeom>
            <a:noFill/>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bg1"/>
                  </a:solidFill>
                  <a:latin typeface="Arial" panose="020B0604020202020204" pitchFamily="34" charset="0"/>
                  <a:cs typeface="Arial" panose="020B0604020202020204" pitchFamily="34" charset="0"/>
                </a:rPr>
                <a:t>New Born Cover </a:t>
              </a:r>
              <a:endParaRPr lang="en-US" sz="2000" b="0" kern="1200" dirty="0">
                <a:solidFill>
                  <a:schemeClr val="bg1"/>
                </a:solidFill>
                <a:latin typeface="Arial" panose="020B0604020202020204" pitchFamily="34" charset="0"/>
                <a:cs typeface="Arial" panose="020B0604020202020204" pitchFamily="34" charset="0"/>
              </a:endParaRPr>
            </a:p>
          </p:txBody>
        </p:sp>
      </p:grpSp>
      <p:grpSp>
        <p:nvGrpSpPr>
          <p:cNvPr id="15" name="Group 14"/>
          <p:cNvGrpSpPr/>
          <p:nvPr/>
        </p:nvGrpSpPr>
        <p:grpSpPr>
          <a:xfrm>
            <a:off x="3786501" y="1191066"/>
            <a:ext cx="2381249" cy="5123329"/>
            <a:chOff x="1943205" y="0"/>
            <a:chExt cx="2381249" cy="5123329"/>
          </a:xfrm>
          <a:solidFill>
            <a:srgbClr val="002060"/>
          </a:solidFill>
          <a:scene3d>
            <a:camera prst="orthographicFront">
              <a:rot lat="0" lon="0" rev="0"/>
            </a:camera>
            <a:lightRig rig="glow" dir="t">
              <a:rot lat="0" lon="0" rev="4800000"/>
            </a:lightRig>
          </a:scene3d>
        </p:grpSpPr>
        <p:sp>
          <p:nvSpPr>
            <p:cNvPr id="16" name="Rounded Rectangle 15"/>
            <p:cNvSpPr/>
            <p:nvPr/>
          </p:nvSpPr>
          <p:spPr>
            <a:xfrm>
              <a:off x="1943205" y="0"/>
              <a:ext cx="2381249" cy="5123329"/>
            </a:xfrm>
            <a:prstGeom prst="roundRect">
              <a:avLst>
                <a:gd name="adj" fmla="val 10000"/>
              </a:avLst>
            </a:prstGeom>
            <a:ln/>
          </p:spPr>
          <p:style>
            <a:lnRef idx="0">
              <a:schemeClr val="accent3"/>
            </a:lnRef>
            <a:fillRef idx="3">
              <a:schemeClr val="accent3"/>
            </a:fillRef>
            <a:effectRef idx="3">
              <a:schemeClr val="accent3"/>
            </a:effectRef>
            <a:fontRef idx="minor">
              <a:schemeClr val="lt1"/>
            </a:fontRef>
          </p:style>
        </p:sp>
        <p:sp>
          <p:nvSpPr>
            <p:cNvPr id="17" name="Rounded Rectangle 10"/>
            <p:cNvSpPr/>
            <p:nvPr/>
          </p:nvSpPr>
          <p:spPr>
            <a:xfrm>
              <a:off x="1943205" y="2049331"/>
              <a:ext cx="2381249" cy="2049331"/>
            </a:xfrm>
            <a:prstGeom prst="rect">
              <a:avLst/>
            </a:prstGeom>
            <a:ln/>
          </p:spPr>
          <p:style>
            <a:lnRef idx="0">
              <a:schemeClr val="accent3"/>
            </a:lnRef>
            <a:fillRef idx="3">
              <a:schemeClr val="accent3"/>
            </a:fillRef>
            <a:effectRef idx="3">
              <a:schemeClr val="accent3"/>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bg1"/>
                  </a:solidFill>
                  <a:latin typeface="Arial" panose="020B0604020202020204" pitchFamily="34" charset="0"/>
                  <a:cs typeface="Arial" panose="020B0604020202020204" pitchFamily="34" charset="0"/>
                </a:rPr>
                <a:t>E Opinion Cover </a:t>
              </a:r>
              <a:endParaRPr lang="en-US" sz="2000" b="0" kern="1200" dirty="0">
                <a:solidFill>
                  <a:schemeClr val="bg1"/>
                </a:solidFill>
                <a:latin typeface="Arial" panose="020B0604020202020204" pitchFamily="34" charset="0"/>
                <a:cs typeface="Arial" panose="020B0604020202020204" pitchFamily="34" charset="0"/>
              </a:endParaRPr>
            </a:p>
          </p:txBody>
        </p:sp>
      </p:grpSp>
      <p:grpSp>
        <p:nvGrpSpPr>
          <p:cNvPr id="18" name="Group 17"/>
          <p:cNvGrpSpPr/>
          <p:nvPr/>
        </p:nvGrpSpPr>
        <p:grpSpPr>
          <a:xfrm>
            <a:off x="1215654" y="1174650"/>
            <a:ext cx="2381249" cy="5123329"/>
            <a:chOff x="1943205" y="0"/>
            <a:chExt cx="2381249" cy="5123329"/>
          </a:xfrm>
          <a:solidFill>
            <a:srgbClr val="002060"/>
          </a:solidFill>
          <a:scene3d>
            <a:camera prst="orthographicFront">
              <a:rot lat="0" lon="0" rev="0"/>
            </a:camera>
            <a:lightRig rig="glow" dir="t">
              <a:rot lat="0" lon="0" rev="4800000"/>
            </a:lightRig>
          </a:scene3d>
        </p:grpSpPr>
        <p:sp>
          <p:nvSpPr>
            <p:cNvPr id="19" name="Rounded Rectangle 18"/>
            <p:cNvSpPr/>
            <p:nvPr/>
          </p:nvSpPr>
          <p:spPr>
            <a:xfrm>
              <a:off x="1943205" y="0"/>
              <a:ext cx="2381249" cy="5123329"/>
            </a:xfrm>
            <a:prstGeom prst="roundRect">
              <a:avLst>
                <a:gd name="adj" fmla="val 10000"/>
              </a:avLst>
            </a:prstGeom>
            <a:ln/>
          </p:spPr>
          <p:style>
            <a:lnRef idx="0">
              <a:schemeClr val="accent4"/>
            </a:lnRef>
            <a:fillRef idx="3">
              <a:schemeClr val="accent4"/>
            </a:fillRef>
            <a:effectRef idx="3">
              <a:schemeClr val="accent4"/>
            </a:effectRef>
            <a:fontRef idx="minor">
              <a:schemeClr val="lt1"/>
            </a:fontRef>
          </p:style>
        </p:sp>
        <p:sp>
          <p:nvSpPr>
            <p:cNvPr id="22" name="Rounded Rectangle 10"/>
            <p:cNvSpPr/>
            <p:nvPr/>
          </p:nvSpPr>
          <p:spPr>
            <a:xfrm>
              <a:off x="1943205" y="2049331"/>
              <a:ext cx="2381249" cy="2049331"/>
            </a:xfrm>
            <a:prstGeom prst="rect">
              <a:avLst/>
            </a:prstGeom>
            <a:ln/>
          </p:spPr>
          <p:style>
            <a:lnRef idx="0">
              <a:schemeClr val="accent4"/>
            </a:lnRef>
            <a:fillRef idx="3">
              <a:schemeClr val="accent4"/>
            </a:fillRef>
            <a:effectRef idx="3">
              <a:schemeClr val="accent4"/>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bg1"/>
                  </a:solidFill>
                  <a:latin typeface="Arial" panose="020B0604020202020204" pitchFamily="34" charset="0"/>
                  <a:cs typeface="Arial" panose="020B0604020202020204" pitchFamily="34" charset="0"/>
                </a:rPr>
                <a:t>Auto Restoration </a:t>
              </a:r>
              <a:endParaRPr lang="en-US" sz="2000" b="0" kern="1200" dirty="0">
                <a:solidFill>
                  <a:schemeClr val="bg1"/>
                </a:solidFill>
                <a:latin typeface="Arial" panose="020B0604020202020204" pitchFamily="34" charset="0"/>
                <a:cs typeface="Arial" panose="020B0604020202020204" pitchFamily="34" charset="0"/>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076" y="1867435"/>
            <a:ext cx="1699845" cy="176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582" y="1990324"/>
            <a:ext cx="1882021" cy="140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0767"/>
          <a:stretch/>
        </p:blipFill>
        <p:spPr bwMode="auto">
          <a:xfrm>
            <a:off x="3849948" y="2016081"/>
            <a:ext cx="2277841" cy="140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7139" y="1990324"/>
            <a:ext cx="2172961" cy="140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0532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eft-Right Arrow 20"/>
          <p:cNvSpPr/>
          <p:nvPr/>
        </p:nvSpPr>
        <p:spPr>
          <a:xfrm>
            <a:off x="609622" y="-3974"/>
            <a:ext cx="11216640" cy="1180607"/>
          </a:xfrm>
          <a:prstGeom prst="leftRightArrow">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sp>
      <p:sp>
        <p:nvSpPr>
          <p:cNvPr id="28" name="Rounded Rectangle 27"/>
          <p:cNvSpPr/>
          <p:nvPr/>
        </p:nvSpPr>
        <p:spPr>
          <a:xfrm>
            <a:off x="8723778" y="1176632"/>
            <a:ext cx="2381249" cy="5123329"/>
          </a:xfrm>
          <a:prstGeom prst="roundRect">
            <a:avLst>
              <a:gd name="adj" fmla="val 10000"/>
            </a:avLst>
          </a:prstGeom>
          <a:solidFill>
            <a:srgbClr val="BC002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sp>
      <p:sp>
        <p:nvSpPr>
          <p:cNvPr id="20" name="Oval 19"/>
          <p:cNvSpPr/>
          <p:nvPr/>
        </p:nvSpPr>
        <p:spPr>
          <a:xfrm>
            <a:off x="8999891" y="1524368"/>
            <a:ext cx="1777506" cy="1639694"/>
          </a:xfrm>
          <a:prstGeom prst="ellipse">
            <a:avLst/>
          </a:prstGeom>
          <a:blipFill rotWithShape="1">
            <a:blip r:embed="rId2"/>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5002875"/>
              <a:satOff val="-4473"/>
              <a:lumOff val="13"/>
              <a:alphaOff val="0"/>
            </a:schemeClr>
          </a:effectRef>
          <a:fontRef idx="minor">
            <a:schemeClr val="lt1">
              <a:hueOff val="0"/>
              <a:satOff val="0"/>
              <a:lumOff val="0"/>
              <a:alphaOff val="0"/>
            </a:schemeClr>
          </a:fontRef>
        </p:style>
      </p:sp>
      <p:sp>
        <p:nvSpPr>
          <p:cNvPr id="32" name="TextBox 31"/>
          <p:cNvSpPr txBox="1"/>
          <p:nvPr/>
        </p:nvSpPr>
        <p:spPr>
          <a:xfrm>
            <a:off x="4002590" y="297817"/>
            <a:ext cx="4133439" cy="523220"/>
          </a:xfrm>
          <a:prstGeom prst="rect">
            <a:avLst/>
          </a:prstGeom>
          <a:noFill/>
        </p:spPr>
        <p:txBody>
          <a:bodyPr wrap="none" rtlCol="0">
            <a:spAutoFit/>
          </a:bodyPr>
          <a:lstStyle>
            <a:defPPr>
              <a:defRPr lang="en-US"/>
            </a:defPPr>
            <a:lvl1pPr>
              <a:defRPr sz="2800" b="1">
                <a:solidFill>
                  <a:schemeClr val="bg1"/>
                </a:solidFill>
                <a:latin typeface="Arial Heading"/>
                <a:ea typeface="+mj-ea"/>
                <a:cs typeface="Aharoni" pitchFamily="2" charset="-79"/>
              </a:defRPr>
            </a:lvl1pPr>
          </a:lstStyle>
          <a:p>
            <a:r>
              <a:rPr lang="en-US" dirty="0"/>
              <a:t>Benefit Of Health Total.</a:t>
            </a:r>
          </a:p>
        </p:txBody>
      </p:sp>
      <p:sp>
        <p:nvSpPr>
          <p:cNvPr id="34" name="Rectangle 33"/>
          <p:cNvSpPr/>
          <p:nvPr/>
        </p:nvSpPr>
        <p:spPr>
          <a:xfrm>
            <a:off x="8813931" y="3931705"/>
            <a:ext cx="2398872" cy="646331"/>
          </a:xfrm>
          <a:prstGeom prst="rect">
            <a:avLst/>
          </a:prstGeom>
        </p:spPr>
        <p:txBody>
          <a:bodyPr wrap="square">
            <a:spAutoFit/>
          </a:bodyPr>
          <a:lstStyle/>
          <a:p>
            <a:pPr algn="ctr" defTabSz="889000">
              <a:lnSpc>
                <a:spcPct val="90000"/>
              </a:lnSpc>
              <a:spcAft>
                <a:spcPct val="35000"/>
              </a:spcAft>
            </a:pPr>
            <a:r>
              <a:rPr lang="en-US" sz="2000" dirty="0">
                <a:solidFill>
                  <a:schemeClr val="lt1"/>
                </a:solidFill>
                <a:latin typeface="Arial" panose="020B0604020202020204" pitchFamily="34" charset="0"/>
                <a:cs typeface="Arial" panose="020B0604020202020204" pitchFamily="34" charset="0"/>
              </a:rPr>
              <a:t>Medical Treatment Abroad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550" y="1203572"/>
            <a:ext cx="2742555" cy="545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995" y="1468962"/>
            <a:ext cx="2207110" cy="219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868" y="1203572"/>
            <a:ext cx="2751500" cy="541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1998" y="1638086"/>
            <a:ext cx="221297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p:cNvGrpSpPr/>
          <p:nvPr/>
        </p:nvGrpSpPr>
        <p:grpSpPr>
          <a:xfrm>
            <a:off x="6230936" y="1179346"/>
            <a:ext cx="2381249" cy="5123329"/>
            <a:chOff x="1943205" y="0"/>
            <a:chExt cx="2381249" cy="5123329"/>
          </a:xfrm>
          <a:solidFill>
            <a:srgbClr val="002060"/>
          </a:solidFill>
          <a:scene3d>
            <a:camera prst="orthographicFront">
              <a:rot lat="0" lon="0" rev="0"/>
            </a:camera>
            <a:lightRig rig="glow" dir="t">
              <a:rot lat="0" lon="0" rev="4800000"/>
            </a:lightRig>
          </a:scene3d>
        </p:grpSpPr>
        <p:sp>
          <p:nvSpPr>
            <p:cNvPr id="35" name="Rounded Rectangle 34"/>
            <p:cNvSpPr/>
            <p:nvPr/>
          </p:nvSpPr>
          <p:spPr>
            <a:xfrm>
              <a:off x="1943205" y="0"/>
              <a:ext cx="2381249" cy="5123329"/>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sp>
        <p:sp>
          <p:nvSpPr>
            <p:cNvPr id="36" name="Rounded Rectangle 10"/>
            <p:cNvSpPr/>
            <p:nvPr/>
          </p:nvSpPr>
          <p:spPr>
            <a:xfrm>
              <a:off x="1943205" y="2049331"/>
              <a:ext cx="2381249" cy="2049331"/>
            </a:xfrm>
            <a:prstGeom prst="rect">
              <a:avLst/>
            </a:prstGeom>
            <a:noFill/>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bg1"/>
                  </a:solidFill>
                  <a:latin typeface="Arial" panose="020B0604020202020204" pitchFamily="34" charset="0"/>
                  <a:cs typeface="Arial" panose="020B0604020202020204" pitchFamily="34" charset="0"/>
                </a:rPr>
                <a:t>Child Vaccination </a:t>
              </a:r>
              <a:endParaRPr lang="en-US" sz="2000" b="0" kern="1200" dirty="0">
                <a:solidFill>
                  <a:schemeClr val="bg1"/>
                </a:solidFill>
                <a:latin typeface="Arial" panose="020B0604020202020204" pitchFamily="34" charset="0"/>
                <a:cs typeface="Arial" panose="020B0604020202020204" pitchFamily="34" charset="0"/>
              </a:endParaRPr>
            </a:p>
          </p:txBody>
        </p:sp>
      </p:grpSp>
      <p:pic>
        <p:nvPicPr>
          <p:cNvPr id="2055" name="Picture 7" descr="C:\Program Files (x86)\Microsoft Office\MEDIA\CAGCAT10\j0240719.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9391" y="1609864"/>
            <a:ext cx="1164031" cy="182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930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2">
            <a:clrChange>
              <a:clrFrom>
                <a:srgbClr val="FFFFFF"/>
              </a:clrFrom>
              <a:clrTo>
                <a:srgbClr val="FFFFFF">
                  <a:alpha val="0"/>
                </a:srgbClr>
              </a:clrTo>
            </a:clrChange>
          </a:blip>
          <a:stretch>
            <a:fillRect/>
          </a:stretch>
        </p:blipFill>
        <p:spPr>
          <a:xfrm>
            <a:off x="3811375" y="1870112"/>
            <a:ext cx="4295775" cy="4286250"/>
          </a:xfrm>
          <a:prstGeom prst="rect">
            <a:avLst/>
          </a:prstGeom>
        </p:spPr>
      </p:pic>
      <p:sp>
        <p:nvSpPr>
          <p:cNvPr id="4" name="Left-Right Arrow 3"/>
          <p:cNvSpPr/>
          <p:nvPr/>
        </p:nvSpPr>
        <p:spPr>
          <a:xfrm>
            <a:off x="542357" y="1"/>
            <a:ext cx="11216640" cy="1219114"/>
          </a:xfrm>
          <a:prstGeom prst="leftRightArrow">
            <a:avLst/>
          </a:prstGeom>
        </p:spPr>
        <p:style>
          <a:lnRef idx="0">
            <a:schemeClr val="accent2"/>
          </a:lnRef>
          <a:fillRef idx="3">
            <a:schemeClr val="accent2"/>
          </a:fillRef>
          <a:effectRef idx="3">
            <a:schemeClr val="accent2"/>
          </a:effectRef>
          <a:fontRef idx="minor">
            <a:schemeClr val="lt1"/>
          </a:fontRef>
        </p:style>
      </p:sp>
      <p:sp>
        <p:nvSpPr>
          <p:cNvPr id="5" name="TextBox 4"/>
          <p:cNvSpPr txBox="1"/>
          <p:nvPr/>
        </p:nvSpPr>
        <p:spPr>
          <a:xfrm>
            <a:off x="3876560" y="261837"/>
            <a:ext cx="5027915" cy="646331"/>
          </a:xfrm>
          <a:prstGeom prst="rect">
            <a:avLst/>
          </a:prstGeom>
          <a:noFill/>
        </p:spPr>
        <p:txBody>
          <a:bodyPr wrap="none" rtlCol="0">
            <a:spAutoFit/>
          </a:bodyPr>
          <a:lstStyle/>
          <a:p>
            <a:r>
              <a:rPr lang="en-US" sz="2800" b="1" dirty="0">
                <a:solidFill>
                  <a:schemeClr val="bg1"/>
                </a:solidFill>
                <a:latin typeface="Arial Heading"/>
                <a:ea typeface="+mj-ea"/>
                <a:cs typeface="Aharoni" pitchFamily="2" charset="-79"/>
              </a:rPr>
              <a:t>Benefit Of Health Total Cont</a:t>
            </a:r>
            <a:r>
              <a:rPr lang="en-US" sz="3600" dirty="0" smtClean="0">
                <a:ln w="0">
                  <a:solidFill>
                    <a:schemeClr val="bg1"/>
                  </a:solidFill>
                </a:ln>
                <a:solidFill>
                  <a:schemeClr val="bg1"/>
                </a:solidFill>
                <a:effectLst>
                  <a:outerShdw blurRad="38100" dist="19050" dir="2700000" algn="tl" rotWithShape="0">
                    <a:schemeClr val="dk1">
                      <a:alpha val="40000"/>
                    </a:schemeClr>
                  </a:outerShdw>
                </a:effectLst>
                <a:latin typeface="Gabriola" panose="04040605051002020D02" pitchFamily="82" charset="0"/>
                <a:ea typeface="+mj-ea"/>
                <a:cs typeface="Aharoni" pitchFamily="2" charset="-79"/>
              </a:rPr>
              <a:t>.</a:t>
            </a:r>
            <a:endParaRPr lang="en-US" sz="3600" dirty="0">
              <a:ln w="0">
                <a:solidFill>
                  <a:schemeClr val="bg1"/>
                </a:solidFill>
              </a:ln>
              <a:solidFill>
                <a:schemeClr val="bg1"/>
              </a:solidFill>
              <a:effectLst>
                <a:outerShdw blurRad="38100" dist="19050" dir="2700000" algn="tl" rotWithShape="0">
                  <a:schemeClr val="dk1">
                    <a:alpha val="40000"/>
                  </a:schemeClr>
                </a:outerShdw>
              </a:effectLst>
              <a:latin typeface="Gabriola" panose="04040605051002020D02" pitchFamily="82" charset="0"/>
              <a:ea typeface="+mj-ea"/>
              <a:cs typeface="Aharoni" pitchFamily="2" charset="-79"/>
            </a:endParaRPr>
          </a:p>
        </p:txBody>
      </p:sp>
      <p:grpSp>
        <p:nvGrpSpPr>
          <p:cNvPr id="44" name="Group 43"/>
          <p:cNvGrpSpPr/>
          <p:nvPr/>
        </p:nvGrpSpPr>
        <p:grpSpPr>
          <a:xfrm>
            <a:off x="5100462" y="2945931"/>
            <a:ext cx="1918890" cy="1918890"/>
            <a:chOff x="3068462" y="1769066"/>
            <a:chExt cx="1918890" cy="1918890"/>
          </a:xfrm>
          <a:scene3d>
            <a:camera prst="orthographicFront"/>
            <a:lightRig rig="flat" dir="t"/>
          </a:scene3d>
        </p:grpSpPr>
        <p:sp>
          <p:nvSpPr>
            <p:cNvPr id="45" name="Oval 44"/>
            <p:cNvSpPr/>
            <p:nvPr/>
          </p:nvSpPr>
          <p:spPr>
            <a:xfrm>
              <a:off x="3068462" y="1769066"/>
              <a:ext cx="1918890" cy="1918890"/>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6" name="Oval 8"/>
            <p:cNvSpPr/>
            <p:nvPr/>
          </p:nvSpPr>
          <p:spPr>
            <a:xfrm>
              <a:off x="3349477" y="2050081"/>
              <a:ext cx="1356860" cy="13568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Health Cover For a Large Family</a:t>
              </a:r>
              <a:endParaRPr lang="en-US" sz="1600" b="1" kern="1200" dirty="0">
                <a:latin typeface="Arial" panose="020B0604020202020204" pitchFamily="34" charset="0"/>
                <a:cs typeface="Arial" panose="020B0604020202020204" pitchFamily="34" charset="0"/>
              </a:endParaRPr>
            </a:p>
          </p:txBody>
        </p:sp>
      </p:grpSp>
      <p:grpSp>
        <p:nvGrpSpPr>
          <p:cNvPr id="56" name="Group 55"/>
          <p:cNvGrpSpPr/>
          <p:nvPr/>
        </p:nvGrpSpPr>
        <p:grpSpPr>
          <a:xfrm>
            <a:off x="3145844" y="2945931"/>
            <a:ext cx="1747430" cy="1631057"/>
            <a:chOff x="1321032" y="2056899"/>
            <a:chExt cx="1343223" cy="1343223"/>
          </a:xfrm>
          <a:scene3d>
            <a:camera prst="orthographicFront"/>
            <a:lightRig rig="flat" dir="t"/>
          </a:scene3d>
        </p:grpSpPr>
        <p:sp>
          <p:nvSpPr>
            <p:cNvPr id="57" name="Oval 56"/>
            <p:cNvSpPr/>
            <p:nvPr/>
          </p:nvSpPr>
          <p:spPr>
            <a:xfrm>
              <a:off x="1321032" y="2056899"/>
              <a:ext cx="1343223" cy="1343223"/>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58" name="Oval 16"/>
            <p:cNvSpPr/>
            <p:nvPr/>
          </p:nvSpPr>
          <p:spPr>
            <a:xfrm>
              <a:off x="1517742" y="2253609"/>
              <a:ext cx="949803" cy="9498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Any Age Entry </a:t>
              </a:r>
              <a:endParaRPr lang="en-US" sz="1600" b="1" kern="1200" dirty="0">
                <a:latin typeface="Arial" panose="020B0604020202020204" pitchFamily="34" charset="0"/>
                <a:cs typeface="Arial" panose="020B0604020202020204" pitchFamily="34" charset="0"/>
              </a:endParaRPr>
            </a:p>
          </p:txBody>
        </p:sp>
      </p:grpSp>
      <p:grpSp>
        <p:nvGrpSpPr>
          <p:cNvPr id="61" name="Group 60"/>
          <p:cNvGrpSpPr/>
          <p:nvPr/>
        </p:nvGrpSpPr>
        <p:grpSpPr>
          <a:xfrm>
            <a:off x="5123222" y="1018759"/>
            <a:ext cx="1896130" cy="1751736"/>
            <a:chOff x="3323944" y="2690"/>
            <a:chExt cx="1407926" cy="1381115"/>
          </a:xfrm>
          <a:scene3d>
            <a:camera prst="orthographicFront"/>
            <a:lightRig rig="flat" dir="t"/>
          </a:scene3d>
        </p:grpSpPr>
        <p:sp>
          <p:nvSpPr>
            <p:cNvPr id="62" name="Oval 61"/>
            <p:cNvSpPr/>
            <p:nvPr/>
          </p:nvSpPr>
          <p:spPr>
            <a:xfrm>
              <a:off x="3323944" y="2690"/>
              <a:ext cx="1407926" cy="1381115"/>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63" name="Oval 10"/>
            <p:cNvSpPr/>
            <p:nvPr/>
          </p:nvSpPr>
          <p:spPr>
            <a:xfrm>
              <a:off x="3530130" y="204950"/>
              <a:ext cx="995554" cy="9765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effectLst/>
                  <a:latin typeface="Arial" panose="020B0604020202020204" pitchFamily="34" charset="0"/>
                  <a:cs typeface="Arial" panose="020B0604020202020204" pitchFamily="34" charset="0"/>
                </a:rPr>
                <a:t>Life Long Cover</a:t>
              </a:r>
              <a:endParaRPr lang="en-US" sz="1600" b="1" kern="1200" dirty="0">
                <a:effectLst/>
                <a:latin typeface="Arial" panose="020B0604020202020204" pitchFamily="34" charset="0"/>
                <a:cs typeface="Arial" panose="020B0604020202020204" pitchFamily="34" charset="0"/>
              </a:endParaRPr>
            </a:p>
          </p:txBody>
        </p:sp>
      </p:grpSp>
      <p:grpSp>
        <p:nvGrpSpPr>
          <p:cNvPr id="64" name="Group 63"/>
          <p:cNvGrpSpPr/>
          <p:nvPr/>
        </p:nvGrpSpPr>
        <p:grpSpPr>
          <a:xfrm>
            <a:off x="7226540" y="3079711"/>
            <a:ext cx="1769542" cy="1651330"/>
            <a:chOff x="5319374" y="2042708"/>
            <a:chExt cx="1487593" cy="1371605"/>
          </a:xfrm>
          <a:scene3d>
            <a:camera prst="orthographicFront"/>
            <a:lightRig rig="flat" dir="t"/>
          </a:scene3d>
        </p:grpSpPr>
        <p:sp>
          <p:nvSpPr>
            <p:cNvPr id="65" name="Oval 64"/>
            <p:cNvSpPr/>
            <p:nvPr/>
          </p:nvSpPr>
          <p:spPr>
            <a:xfrm>
              <a:off x="5319374" y="2042708"/>
              <a:ext cx="1487593" cy="1371605"/>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3">
                <a:hueOff val="3750088"/>
                <a:satOff val="-5627"/>
                <a:lumOff val="-915"/>
                <a:alphaOff val="0"/>
              </a:schemeClr>
            </a:fillRef>
            <a:effectRef idx="2">
              <a:schemeClr val="accent3">
                <a:hueOff val="3750088"/>
                <a:satOff val="-5627"/>
                <a:lumOff val="-915"/>
                <a:alphaOff val="0"/>
              </a:schemeClr>
            </a:effectRef>
            <a:fontRef idx="minor">
              <a:schemeClr val="lt1"/>
            </a:fontRef>
          </p:style>
        </p:sp>
        <p:sp>
          <p:nvSpPr>
            <p:cNvPr id="66" name="Oval 12"/>
            <p:cNvSpPr/>
            <p:nvPr/>
          </p:nvSpPr>
          <p:spPr>
            <a:xfrm>
              <a:off x="5537227" y="2243575"/>
              <a:ext cx="1051887" cy="9698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Attractive No claim Bonus</a:t>
              </a:r>
              <a:endParaRPr lang="en-US" sz="1600" b="1" kern="1200" dirty="0">
                <a:latin typeface="Arial" panose="020B0604020202020204" pitchFamily="34" charset="0"/>
                <a:cs typeface="Arial" panose="020B0604020202020204" pitchFamily="34" charset="0"/>
              </a:endParaRPr>
            </a:p>
          </p:txBody>
        </p:sp>
      </p:grpSp>
      <p:grpSp>
        <p:nvGrpSpPr>
          <p:cNvPr id="67" name="Group 66"/>
          <p:cNvGrpSpPr/>
          <p:nvPr/>
        </p:nvGrpSpPr>
        <p:grpSpPr>
          <a:xfrm>
            <a:off x="5190460" y="4975412"/>
            <a:ext cx="1734776" cy="1609111"/>
            <a:chOff x="3310498" y="4111572"/>
            <a:chExt cx="1434817" cy="1304404"/>
          </a:xfrm>
          <a:scene3d>
            <a:camera prst="orthographicFront">
              <a:rot lat="0" lon="0" rev="0"/>
            </a:camera>
            <a:lightRig rig="balanced" dir="t">
              <a:rot lat="0" lon="0" rev="8700000"/>
            </a:lightRig>
          </a:scene3d>
        </p:grpSpPr>
        <p:sp>
          <p:nvSpPr>
            <p:cNvPr id="68" name="Oval 67"/>
            <p:cNvSpPr/>
            <p:nvPr/>
          </p:nvSpPr>
          <p:spPr>
            <a:xfrm>
              <a:off x="3310498" y="4111572"/>
              <a:ext cx="1434817" cy="1304404"/>
            </a:xfrm>
            <a:prstGeom prst="ellipse">
              <a:avLst/>
            </a:prstGeom>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dk1"/>
            </a:lnRef>
            <a:fillRef idx="3">
              <a:schemeClr val="dk1"/>
            </a:fillRef>
            <a:effectRef idx="3">
              <a:schemeClr val="dk1"/>
            </a:effectRef>
            <a:fontRef idx="minor">
              <a:schemeClr val="lt1"/>
            </a:fontRef>
          </p:style>
        </p:sp>
        <p:sp>
          <p:nvSpPr>
            <p:cNvPr id="69" name="Oval 14"/>
            <p:cNvSpPr/>
            <p:nvPr/>
          </p:nvSpPr>
          <p:spPr>
            <a:xfrm>
              <a:off x="3520622" y="4302598"/>
              <a:ext cx="1014569" cy="922352"/>
            </a:xfrm>
            <a:prstGeom prst="rect">
              <a:avLst/>
            </a:prstGeom>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dk1"/>
            </a:lnRef>
            <a:fillRef idx="3">
              <a:schemeClr val="dk1"/>
            </a:fillRef>
            <a:effectRef idx="3">
              <a:schemeClr val="dk1"/>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Discounts</a:t>
              </a:r>
              <a:endParaRPr lang="en-US" sz="1500" b="1" kern="1200" dirty="0">
                <a:latin typeface="Arial" panose="020B0604020202020204" pitchFamily="34" charset="0"/>
                <a:cs typeface="Arial" panose="020B0604020202020204" pitchFamily="34" charset="0"/>
              </a:endParaRPr>
            </a:p>
          </p:txBody>
        </p:sp>
      </p:grpSp>
      <p:pic>
        <p:nvPicPr>
          <p:cNvPr id="70" name="Picture 3"/>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13447" y="3321543"/>
            <a:ext cx="3101221" cy="3407262"/>
          </a:xfrm>
          <a:prstGeom prst="rect">
            <a:avLst/>
          </a:prstGeom>
          <a:noFill/>
          <a:ln w="9525">
            <a:noFill/>
            <a:miter lim="800000"/>
            <a:headEnd/>
            <a:tailEnd/>
          </a:ln>
        </p:spPr>
      </p:pic>
    </p:spTree>
    <p:extLst>
      <p:ext uri="{BB962C8B-B14F-4D97-AF65-F5344CB8AC3E}">
        <p14:creationId xmlns:p14="http://schemas.microsoft.com/office/powerpoint/2010/main" val="18379353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a:xfrm>
            <a:off x="286871" y="0"/>
            <a:ext cx="10972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a:solidFill>
                  <a:srgbClr val="C00000"/>
                </a:solidFill>
                <a:latin typeface="Arial Heading"/>
                <a:cs typeface="Aharoni" pitchFamily="2" charset="-79"/>
              </a:rPr>
              <a:t>Plan Options</a:t>
            </a:r>
          </a:p>
        </p:txBody>
      </p:sp>
      <p:graphicFrame>
        <p:nvGraphicFramePr>
          <p:cNvPr id="27" name="Diagram 26"/>
          <p:cNvGraphicFramePr/>
          <p:nvPr>
            <p:extLst>
              <p:ext uri="{D42A27DB-BD31-4B8C-83A1-F6EECF244321}">
                <p14:modId xmlns:p14="http://schemas.microsoft.com/office/powerpoint/2010/main" val="2194041299"/>
              </p:ext>
            </p:extLst>
          </p:nvPr>
        </p:nvGraphicFramePr>
        <p:xfrm>
          <a:off x="2032000" y="81885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Active xmlns="34b09e2f-0383-41f5-b65e-e2b9199fb399">true</IsActiv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2E8C04F5C79047B0001AA4FE9C990D" ma:contentTypeVersion="2" ma:contentTypeDescription="Create a new document." ma:contentTypeScope="" ma:versionID="00f1901ad16a6ed1cc0136e9432b104e">
  <xsd:schema xmlns:xsd="http://www.w3.org/2001/XMLSchema" xmlns:xs="http://www.w3.org/2001/XMLSchema" xmlns:p="http://schemas.microsoft.com/office/2006/metadata/properties" xmlns:ns2="34b09e2f-0383-41f5-b65e-e2b9199fb399" xmlns:ns3="6e9a517d-cacc-4f94-8a1e-c930d5ece0fd" targetNamespace="http://schemas.microsoft.com/office/2006/metadata/properties" ma:root="true" ma:fieldsID="a6dd8442beca57d8f178589b703e9192" ns2:_="" ns3:_="">
    <xsd:import namespace="34b09e2f-0383-41f5-b65e-e2b9199fb399"/>
    <xsd:import namespace="6e9a517d-cacc-4f94-8a1e-c930d5ece0fd"/>
    <xsd:element name="properties">
      <xsd:complexType>
        <xsd:sequence>
          <xsd:element name="documentManagement">
            <xsd:complexType>
              <xsd:all>
                <xsd:element ref="ns2:IsAct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09e2f-0383-41f5-b65e-e2b9199fb399" elementFormDefault="qualified">
    <xsd:import namespace="http://schemas.microsoft.com/office/2006/documentManagement/types"/>
    <xsd:import namespace="http://schemas.microsoft.com/office/infopath/2007/PartnerControls"/>
    <xsd:element name="IsActive" ma:index="8" nillable="true" ma:displayName="IsActive" ma:default="1" ma:internalName="IsAc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9a517d-cacc-4f94-8a1e-c930d5ece0f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DDAFFC-00D8-46F4-9A50-7FA671898077}">
  <ds:schemaRefs>
    <ds:schemaRef ds:uri="http://www.w3.org/XML/1998/namespace"/>
    <ds:schemaRef ds:uri="http://purl.org/dc/elements/1.1/"/>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6e9a517d-cacc-4f94-8a1e-c930d5ece0fd"/>
    <ds:schemaRef ds:uri="34b09e2f-0383-41f5-b65e-e2b9199fb399"/>
    <ds:schemaRef ds:uri="http://purl.org/dc/terms/"/>
  </ds:schemaRefs>
</ds:datastoreItem>
</file>

<file path=customXml/itemProps2.xml><?xml version="1.0" encoding="utf-8"?>
<ds:datastoreItem xmlns:ds="http://schemas.openxmlformats.org/officeDocument/2006/customXml" ds:itemID="{D39A6DEB-6CD1-4CCE-9433-25D3A5D9CA68}">
  <ds:schemaRefs>
    <ds:schemaRef ds:uri="http://schemas.microsoft.com/sharepoint/v3/contenttype/forms"/>
  </ds:schemaRefs>
</ds:datastoreItem>
</file>

<file path=customXml/itemProps3.xml><?xml version="1.0" encoding="utf-8"?>
<ds:datastoreItem xmlns:ds="http://schemas.openxmlformats.org/officeDocument/2006/customXml" ds:itemID="{C44DF4CD-74CC-4892-8C4F-C5BE78AB4F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09e2f-0383-41f5-b65e-e2b9199fb399"/>
    <ds:schemaRef ds:uri="6e9a517d-cacc-4f94-8a1e-c930d5e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10580</TotalTime>
  <Words>5767</Words>
  <Application>Microsoft Office PowerPoint</Application>
  <PresentationFormat>Widescreen</PresentationFormat>
  <Paragraphs>1088</Paragraphs>
  <Slides>56</Slides>
  <Notes>30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56</vt:i4>
      </vt:variant>
    </vt:vector>
  </HeadingPairs>
  <TitlesOfParts>
    <vt:vector size="72" baseType="lpstr">
      <vt:lpstr>Malgun Gothic</vt:lpstr>
      <vt:lpstr>SimSun</vt:lpstr>
      <vt:lpstr>Aharoni</vt:lpstr>
      <vt:lpstr>Arial</vt:lpstr>
      <vt:lpstr>Arial Black</vt:lpstr>
      <vt:lpstr>Arial Heading</vt:lpstr>
      <vt:lpstr>Calibri</vt:lpstr>
      <vt:lpstr>Copperplate Gothic Bold</vt:lpstr>
      <vt:lpstr>Gabriola</vt:lpstr>
      <vt:lpstr>Microsoft Sans Serif</vt:lpstr>
      <vt:lpstr>Monotype Corsiva</vt:lpstr>
      <vt:lpstr>Times New Roman</vt:lpstr>
      <vt:lpstr>Verdana</vt:lpstr>
      <vt:lpstr>Wingdings</vt:lpstr>
      <vt:lpstr>Office Theme</vt:lpstr>
      <vt:lpstr>1_Office Theme</vt:lpstr>
      <vt:lpstr>HEALTH         TOTAL </vt:lpstr>
      <vt:lpstr>Healthcare financing need and Health Insurance   </vt:lpstr>
      <vt:lpstr>PowerPoint Presentation</vt:lpstr>
      <vt:lpstr>PowerPoint Presentation</vt:lpstr>
      <vt:lpstr>PowerPoint Presentation</vt:lpstr>
      <vt:lpstr>PowerPoint Presentation</vt:lpstr>
      <vt:lpstr>PowerPoint Presentation</vt:lpstr>
      <vt:lpstr>PowerPoint Presentation</vt:lpstr>
      <vt:lpstr>Plan Options</vt:lpstr>
      <vt:lpstr>Payment Options</vt:lpstr>
      <vt:lpstr>PowerPoint Presentation</vt:lpstr>
      <vt:lpstr>Scope of Cover</vt:lpstr>
      <vt:lpstr>Scope of 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Scope Of Cover – Snap Shot</vt:lpstr>
      <vt:lpstr>Scope Of Cover – Snap Shot</vt:lpstr>
      <vt:lpstr>Exclusions</vt:lpstr>
      <vt:lpstr>Exclusions</vt:lpstr>
      <vt:lpstr>Exclusions</vt:lpstr>
      <vt:lpstr>Policy Options</vt:lpstr>
      <vt:lpstr>Policy Options</vt:lpstr>
      <vt:lpstr>Policy Options</vt:lpstr>
      <vt:lpstr>Change/Increase in SI On Renewal</vt:lpstr>
      <vt:lpstr>Pre-Acceptance Medical Tests</vt:lpstr>
      <vt:lpstr>Pre-Acceptance Medical Tests</vt:lpstr>
      <vt:lpstr>Underwriting Criteria</vt:lpstr>
      <vt:lpstr>Loading Pattern</vt:lpstr>
      <vt:lpstr>Discounts</vt:lpstr>
      <vt:lpstr>BMI Chart</vt:lpstr>
      <vt:lpstr>Premium Options</vt:lpstr>
      <vt:lpstr>PowerPoint Presentation</vt:lpstr>
      <vt:lpstr>PowerPoint Presentation</vt:lpstr>
      <vt:lpstr>Role Plays</vt:lpstr>
      <vt:lpstr>Role Plays</vt:lpstr>
      <vt:lpstr>Important Conditions</vt:lpstr>
      <vt:lpstr>Portability – Health Suraksha to Health Total</vt:lpstr>
      <vt:lpstr>Portability – From Similar Indemnity Based Health Insurance Policies</vt:lpstr>
      <vt:lpstr>Portability – Relaxation in Health effective 1st Aug 2016</vt:lpstr>
      <vt:lpstr>Claim Process</vt:lpstr>
      <vt:lpstr>Claims Department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Total - Ver 14 Sept, 2017</dc:title>
  <dc:creator>LAKSHMIKANTH V.G</dc:creator>
  <cp:lastModifiedBy>PRASHANT SHINDE</cp:lastModifiedBy>
  <cp:revision>941</cp:revision>
  <dcterms:created xsi:type="dcterms:W3CDTF">2015-08-13T04:25:48Z</dcterms:created>
  <dcterms:modified xsi:type="dcterms:W3CDTF">2021-04-03T12:01:58Z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0x010100632E8C04F5C79047B0001AA4FE9C990D</vt:lpwstr>
  </property>
</Properties>
</file>