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20"/>
  </p:notesMasterIdLst>
  <p:handoutMasterIdLst>
    <p:handoutMasterId r:id="rId21"/>
  </p:handoutMasterIdLst>
  <p:sldIdLst>
    <p:sldId id="256" r:id="rId5"/>
    <p:sldId id="375" r:id="rId6"/>
    <p:sldId id="407" r:id="rId7"/>
    <p:sldId id="408" r:id="rId8"/>
    <p:sldId id="409" r:id="rId9"/>
    <p:sldId id="394" r:id="rId10"/>
    <p:sldId id="410" r:id="rId11"/>
    <p:sldId id="411" r:id="rId12"/>
    <p:sldId id="413" r:id="rId13"/>
    <p:sldId id="414" r:id="rId14"/>
    <p:sldId id="415" r:id="rId15"/>
    <p:sldId id="416" r:id="rId16"/>
    <p:sldId id="417" r:id="rId17"/>
    <p:sldId id="418" r:id="rId18"/>
    <p:sldId id="406"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5" autoAdjust="0"/>
  </p:normalViewPr>
  <p:slideViewPr>
    <p:cSldViewPr snapToGrid="0">
      <p:cViewPr varScale="1">
        <p:scale>
          <a:sx n="60" d="100"/>
          <a:sy n="60"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7AD39-BD26-40A0-8F15-D00E1AD7ABF6}" type="doc">
      <dgm:prSet loTypeId="urn:microsoft.com/office/officeart/2005/8/layout/hProcess9" loCatId="process" qsTypeId="urn:microsoft.com/office/officeart/2005/8/quickstyle/simple1" qsCatId="simple" csTypeId="urn:microsoft.com/office/officeart/2005/8/colors/colorful1#1" csCatId="colorful" phldr="1"/>
      <dgm:spPr/>
    </dgm:pt>
    <dgm:pt modelId="{B8DA438E-EC7F-49A2-AF10-26C26AF13B3A}">
      <dgm:prSet phldrT="[Text]"/>
      <dgm:spPr/>
      <dgm:t>
        <a:bodyPr/>
        <a:lstStyle/>
        <a:p>
          <a:r>
            <a:rPr lang="en-US" b="1" dirty="0" smtClean="0"/>
            <a:t>Customer submits Proposal, Previous Policies, &amp; Portability form </a:t>
          </a:r>
          <a:endParaRPr lang="en-US" b="1" dirty="0"/>
        </a:p>
      </dgm:t>
    </dgm:pt>
    <dgm:pt modelId="{ED23FD16-8AEF-4501-B3F9-31B06003A982}" type="parTrans" cxnId="{F52A0B12-8410-4649-BEB0-C3D0AC50A75C}">
      <dgm:prSet/>
      <dgm:spPr/>
      <dgm:t>
        <a:bodyPr/>
        <a:lstStyle/>
        <a:p>
          <a:endParaRPr lang="en-US"/>
        </a:p>
      </dgm:t>
    </dgm:pt>
    <dgm:pt modelId="{01BEFD72-1843-4B3A-B4C3-5C5DFEF8223A}" type="sibTrans" cxnId="{F52A0B12-8410-4649-BEB0-C3D0AC50A75C}">
      <dgm:prSet/>
      <dgm:spPr/>
      <dgm:t>
        <a:bodyPr/>
        <a:lstStyle/>
        <a:p>
          <a:endParaRPr lang="en-US"/>
        </a:p>
      </dgm:t>
    </dgm:pt>
    <dgm:pt modelId="{5B5DE0FF-BEE0-4865-85A0-70788C2FC8ED}">
      <dgm:prSet phldrT="[Text]"/>
      <dgm:spPr/>
      <dgm:t>
        <a:bodyPr/>
        <a:lstStyle/>
        <a:p>
          <a:r>
            <a:rPr lang="en-US" b="1" dirty="0" smtClean="0"/>
            <a:t>Insurer seeks previous details from existing Insurer through web portal within 7 days </a:t>
          </a:r>
          <a:endParaRPr lang="en-US" b="1" dirty="0"/>
        </a:p>
      </dgm:t>
    </dgm:pt>
    <dgm:pt modelId="{B2EA016F-6E8B-4A57-B0EB-8A9D681F6115}" type="parTrans" cxnId="{E282A86F-B156-4E9C-91AD-7773166EEB57}">
      <dgm:prSet/>
      <dgm:spPr/>
      <dgm:t>
        <a:bodyPr/>
        <a:lstStyle/>
        <a:p>
          <a:endParaRPr lang="en-US"/>
        </a:p>
      </dgm:t>
    </dgm:pt>
    <dgm:pt modelId="{09AF8800-1335-4799-BBDE-3936963BE6BB}" type="sibTrans" cxnId="{E282A86F-B156-4E9C-91AD-7773166EEB57}">
      <dgm:prSet/>
      <dgm:spPr/>
      <dgm:t>
        <a:bodyPr/>
        <a:lstStyle/>
        <a:p>
          <a:endParaRPr lang="en-US"/>
        </a:p>
      </dgm:t>
    </dgm:pt>
    <dgm:pt modelId="{0A04AEAD-BBD8-4296-A3D3-A93E0419D78A}">
      <dgm:prSet phldrT="[Text]"/>
      <dgm:spPr/>
      <dgm:t>
        <a:bodyPr/>
        <a:lstStyle/>
        <a:p>
          <a:r>
            <a:rPr lang="en-US" b="1" dirty="0" smtClean="0"/>
            <a:t>Existing insurer to respond within 7 days of request </a:t>
          </a:r>
          <a:endParaRPr lang="en-US" b="1" dirty="0"/>
        </a:p>
      </dgm:t>
    </dgm:pt>
    <dgm:pt modelId="{C5486E92-8796-4F67-B244-688E83863F09}" type="parTrans" cxnId="{5C293798-7779-4E40-B396-B9D781F7EFC3}">
      <dgm:prSet/>
      <dgm:spPr/>
      <dgm:t>
        <a:bodyPr/>
        <a:lstStyle/>
        <a:p>
          <a:endParaRPr lang="en-US"/>
        </a:p>
      </dgm:t>
    </dgm:pt>
    <dgm:pt modelId="{D0AC9BF5-310C-4EBB-A3C5-E6B6BD854B3B}" type="sibTrans" cxnId="{5C293798-7779-4E40-B396-B9D781F7EFC3}">
      <dgm:prSet/>
      <dgm:spPr/>
      <dgm:t>
        <a:bodyPr/>
        <a:lstStyle/>
        <a:p>
          <a:endParaRPr lang="en-US"/>
        </a:p>
      </dgm:t>
    </dgm:pt>
    <dgm:pt modelId="{0866CB2E-1970-47AB-8844-715AD67BC632}">
      <dgm:prSet/>
      <dgm:spPr/>
      <dgm:t>
        <a:bodyPr/>
        <a:lstStyle/>
        <a:p>
          <a:r>
            <a:rPr lang="en-US" b="1" dirty="0" smtClean="0"/>
            <a:t>On receipt of information, Insurer to take decision within 15 days or loses the right to reject  </a:t>
          </a:r>
          <a:endParaRPr lang="en-US" b="1" dirty="0"/>
        </a:p>
      </dgm:t>
    </dgm:pt>
    <dgm:pt modelId="{2385159A-A254-4DDC-A670-8C73F7D3B6F0}" type="parTrans" cxnId="{FE15C7C6-51E1-4B05-9B26-01F6481817A2}">
      <dgm:prSet/>
      <dgm:spPr/>
      <dgm:t>
        <a:bodyPr/>
        <a:lstStyle/>
        <a:p>
          <a:endParaRPr lang="en-US"/>
        </a:p>
      </dgm:t>
    </dgm:pt>
    <dgm:pt modelId="{23FA01CC-DDA5-4C6D-B7B9-A30C9EAD0E63}" type="sibTrans" cxnId="{FE15C7C6-51E1-4B05-9B26-01F6481817A2}">
      <dgm:prSet/>
      <dgm:spPr/>
      <dgm:t>
        <a:bodyPr/>
        <a:lstStyle/>
        <a:p>
          <a:endParaRPr lang="en-US"/>
        </a:p>
      </dgm:t>
    </dgm:pt>
    <dgm:pt modelId="{9FDC25C0-5F65-47A4-B423-4B119049BD48}" type="pres">
      <dgm:prSet presAssocID="{A777AD39-BD26-40A0-8F15-D00E1AD7ABF6}" presName="CompostProcess" presStyleCnt="0">
        <dgm:presLayoutVars>
          <dgm:dir/>
          <dgm:resizeHandles val="exact"/>
        </dgm:presLayoutVars>
      </dgm:prSet>
      <dgm:spPr/>
    </dgm:pt>
    <dgm:pt modelId="{8FDD3901-B387-46F2-8916-27BC1BC14A85}" type="pres">
      <dgm:prSet presAssocID="{A777AD39-BD26-40A0-8F15-D00E1AD7ABF6}" presName="arrow" presStyleLbl="bgShp" presStyleIdx="0" presStyleCnt="1"/>
      <dgm:spPr/>
    </dgm:pt>
    <dgm:pt modelId="{C12C2EB9-55C5-439C-8218-591946C10B31}" type="pres">
      <dgm:prSet presAssocID="{A777AD39-BD26-40A0-8F15-D00E1AD7ABF6}" presName="linearProcess" presStyleCnt="0"/>
      <dgm:spPr/>
    </dgm:pt>
    <dgm:pt modelId="{4EE8D6B6-4326-49A4-84CE-B4F42EA2CCDB}" type="pres">
      <dgm:prSet presAssocID="{B8DA438E-EC7F-49A2-AF10-26C26AF13B3A}" presName="textNode" presStyleLbl="node1" presStyleIdx="0" presStyleCnt="4">
        <dgm:presLayoutVars>
          <dgm:bulletEnabled val="1"/>
        </dgm:presLayoutVars>
      </dgm:prSet>
      <dgm:spPr/>
      <dgm:t>
        <a:bodyPr/>
        <a:lstStyle/>
        <a:p>
          <a:endParaRPr lang="en-US"/>
        </a:p>
      </dgm:t>
    </dgm:pt>
    <dgm:pt modelId="{C154F9A3-218A-4235-8995-B2ABCB0D8A72}" type="pres">
      <dgm:prSet presAssocID="{01BEFD72-1843-4B3A-B4C3-5C5DFEF8223A}" presName="sibTrans" presStyleCnt="0"/>
      <dgm:spPr/>
    </dgm:pt>
    <dgm:pt modelId="{61474F9E-39B6-4122-8932-428EF571D8DA}" type="pres">
      <dgm:prSet presAssocID="{5B5DE0FF-BEE0-4865-85A0-70788C2FC8ED}" presName="textNode" presStyleLbl="node1" presStyleIdx="1" presStyleCnt="4">
        <dgm:presLayoutVars>
          <dgm:bulletEnabled val="1"/>
        </dgm:presLayoutVars>
      </dgm:prSet>
      <dgm:spPr/>
      <dgm:t>
        <a:bodyPr/>
        <a:lstStyle/>
        <a:p>
          <a:endParaRPr lang="en-US"/>
        </a:p>
      </dgm:t>
    </dgm:pt>
    <dgm:pt modelId="{02931D98-7181-469C-A4EC-606C3176E52F}" type="pres">
      <dgm:prSet presAssocID="{09AF8800-1335-4799-BBDE-3936963BE6BB}" presName="sibTrans" presStyleCnt="0"/>
      <dgm:spPr/>
    </dgm:pt>
    <dgm:pt modelId="{F3B039F3-386F-4928-8F38-CFB74B1C8786}" type="pres">
      <dgm:prSet presAssocID="{0A04AEAD-BBD8-4296-A3D3-A93E0419D78A}" presName="textNode" presStyleLbl="node1" presStyleIdx="2" presStyleCnt="4">
        <dgm:presLayoutVars>
          <dgm:bulletEnabled val="1"/>
        </dgm:presLayoutVars>
      </dgm:prSet>
      <dgm:spPr/>
      <dgm:t>
        <a:bodyPr/>
        <a:lstStyle/>
        <a:p>
          <a:endParaRPr lang="en-US"/>
        </a:p>
      </dgm:t>
    </dgm:pt>
    <dgm:pt modelId="{E809751A-AB83-4387-AF0B-1EF1E16461DB}" type="pres">
      <dgm:prSet presAssocID="{D0AC9BF5-310C-4EBB-A3C5-E6B6BD854B3B}" presName="sibTrans" presStyleCnt="0"/>
      <dgm:spPr/>
    </dgm:pt>
    <dgm:pt modelId="{A7F2B442-C9DB-46F6-B24C-893FC9DD4292}" type="pres">
      <dgm:prSet presAssocID="{0866CB2E-1970-47AB-8844-715AD67BC632}" presName="textNode" presStyleLbl="node1" presStyleIdx="3" presStyleCnt="4">
        <dgm:presLayoutVars>
          <dgm:bulletEnabled val="1"/>
        </dgm:presLayoutVars>
      </dgm:prSet>
      <dgm:spPr/>
      <dgm:t>
        <a:bodyPr/>
        <a:lstStyle/>
        <a:p>
          <a:endParaRPr lang="en-US"/>
        </a:p>
      </dgm:t>
    </dgm:pt>
  </dgm:ptLst>
  <dgm:cxnLst>
    <dgm:cxn modelId="{FE15C7C6-51E1-4B05-9B26-01F6481817A2}" srcId="{A777AD39-BD26-40A0-8F15-D00E1AD7ABF6}" destId="{0866CB2E-1970-47AB-8844-715AD67BC632}" srcOrd="3" destOrd="0" parTransId="{2385159A-A254-4DDC-A670-8C73F7D3B6F0}" sibTransId="{23FA01CC-DDA5-4C6D-B7B9-A30C9EAD0E63}"/>
    <dgm:cxn modelId="{1D315D0F-A3B7-4685-83E7-2F38382060B8}" type="presOf" srcId="{A777AD39-BD26-40A0-8F15-D00E1AD7ABF6}" destId="{9FDC25C0-5F65-47A4-B423-4B119049BD48}" srcOrd="0" destOrd="0" presId="urn:microsoft.com/office/officeart/2005/8/layout/hProcess9"/>
    <dgm:cxn modelId="{C0423001-4693-4158-B0A2-63746F85B9E3}" type="presOf" srcId="{B8DA438E-EC7F-49A2-AF10-26C26AF13B3A}" destId="{4EE8D6B6-4326-49A4-84CE-B4F42EA2CCDB}" srcOrd="0" destOrd="0" presId="urn:microsoft.com/office/officeart/2005/8/layout/hProcess9"/>
    <dgm:cxn modelId="{F52A0B12-8410-4649-BEB0-C3D0AC50A75C}" srcId="{A777AD39-BD26-40A0-8F15-D00E1AD7ABF6}" destId="{B8DA438E-EC7F-49A2-AF10-26C26AF13B3A}" srcOrd="0" destOrd="0" parTransId="{ED23FD16-8AEF-4501-B3F9-31B06003A982}" sibTransId="{01BEFD72-1843-4B3A-B4C3-5C5DFEF8223A}"/>
    <dgm:cxn modelId="{FB5DA22C-D463-4DB2-9D8D-461D094C5178}" type="presOf" srcId="{5B5DE0FF-BEE0-4865-85A0-70788C2FC8ED}" destId="{61474F9E-39B6-4122-8932-428EF571D8DA}" srcOrd="0" destOrd="0" presId="urn:microsoft.com/office/officeart/2005/8/layout/hProcess9"/>
    <dgm:cxn modelId="{6D092E5F-E53B-43F1-9A5F-E40C1C6C20C5}" type="presOf" srcId="{0A04AEAD-BBD8-4296-A3D3-A93E0419D78A}" destId="{F3B039F3-386F-4928-8F38-CFB74B1C8786}" srcOrd="0" destOrd="0" presId="urn:microsoft.com/office/officeart/2005/8/layout/hProcess9"/>
    <dgm:cxn modelId="{05C35AC7-706C-48EB-B806-E210EFE61534}" type="presOf" srcId="{0866CB2E-1970-47AB-8844-715AD67BC632}" destId="{A7F2B442-C9DB-46F6-B24C-893FC9DD4292}" srcOrd="0" destOrd="0" presId="urn:microsoft.com/office/officeart/2005/8/layout/hProcess9"/>
    <dgm:cxn modelId="{5C293798-7779-4E40-B396-B9D781F7EFC3}" srcId="{A777AD39-BD26-40A0-8F15-D00E1AD7ABF6}" destId="{0A04AEAD-BBD8-4296-A3D3-A93E0419D78A}" srcOrd="2" destOrd="0" parTransId="{C5486E92-8796-4F67-B244-688E83863F09}" sibTransId="{D0AC9BF5-310C-4EBB-A3C5-E6B6BD854B3B}"/>
    <dgm:cxn modelId="{E282A86F-B156-4E9C-91AD-7773166EEB57}" srcId="{A777AD39-BD26-40A0-8F15-D00E1AD7ABF6}" destId="{5B5DE0FF-BEE0-4865-85A0-70788C2FC8ED}" srcOrd="1" destOrd="0" parTransId="{B2EA016F-6E8B-4A57-B0EB-8A9D681F6115}" sibTransId="{09AF8800-1335-4799-BBDE-3936963BE6BB}"/>
    <dgm:cxn modelId="{6F2C7939-BC47-4E08-A875-07024CAF8C88}" type="presParOf" srcId="{9FDC25C0-5F65-47A4-B423-4B119049BD48}" destId="{8FDD3901-B387-46F2-8916-27BC1BC14A85}" srcOrd="0" destOrd="0" presId="urn:microsoft.com/office/officeart/2005/8/layout/hProcess9"/>
    <dgm:cxn modelId="{44DE4E72-65B3-4CAC-A377-EC04C2395255}" type="presParOf" srcId="{9FDC25C0-5F65-47A4-B423-4B119049BD48}" destId="{C12C2EB9-55C5-439C-8218-591946C10B31}" srcOrd="1" destOrd="0" presId="urn:microsoft.com/office/officeart/2005/8/layout/hProcess9"/>
    <dgm:cxn modelId="{83694480-73ED-47A2-A0CA-BB40EDF5CAF6}" type="presParOf" srcId="{C12C2EB9-55C5-439C-8218-591946C10B31}" destId="{4EE8D6B6-4326-49A4-84CE-B4F42EA2CCDB}" srcOrd="0" destOrd="0" presId="urn:microsoft.com/office/officeart/2005/8/layout/hProcess9"/>
    <dgm:cxn modelId="{33C88416-0DD2-430D-ADAA-1D42506C3DDB}" type="presParOf" srcId="{C12C2EB9-55C5-439C-8218-591946C10B31}" destId="{C154F9A3-218A-4235-8995-B2ABCB0D8A72}" srcOrd="1" destOrd="0" presId="urn:microsoft.com/office/officeart/2005/8/layout/hProcess9"/>
    <dgm:cxn modelId="{3A330225-75E5-4066-8090-9D0033B953E3}" type="presParOf" srcId="{C12C2EB9-55C5-439C-8218-591946C10B31}" destId="{61474F9E-39B6-4122-8932-428EF571D8DA}" srcOrd="2" destOrd="0" presId="urn:microsoft.com/office/officeart/2005/8/layout/hProcess9"/>
    <dgm:cxn modelId="{DF3E5AE3-2708-411E-8955-38F583848125}" type="presParOf" srcId="{C12C2EB9-55C5-439C-8218-591946C10B31}" destId="{02931D98-7181-469C-A4EC-606C3176E52F}" srcOrd="3" destOrd="0" presId="urn:microsoft.com/office/officeart/2005/8/layout/hProcess9"/>
    <dgm:cxn modelId="{4AF47F1C-F0E2-4998-8F0D-9806351F3BA3}" type="presParOf" srcId="{C12C2EB9-55C5-439C-8218-591946C10B31}" destId="{F3B039F3-386F-4928-8F38-CFB74B1C8786}" srcOrd="4" destOrd="0" presId="urn:microsoft.com/office/officeart/2005/8/layout/hProcess9"/>
    <dgm:cxn modelId="{A09F2F1E-511B-47EE-A663-96A612CAB2BB}" type="presParOf" srcId="{C12C2EB9-55C5-439C-8218-591946C10B31}" destId="{E809751A-AB83-4387-AF0B-1EF1E16461DB}" srcOrd="5" destOrd="0" presId="urn:microsoft.com/office/officeart/2005/8/layout/hProcess9"/>
    <dgm:cxn modelId="{73F945FE-4E72-4EE2-B546-9D85158CD7C2}" type="presParOf" srcId="{C12C2EB9-55C5-439C-8218-591946C10B31}" destId="{A7F2B442-C9DB-46F6-B24C-893FC9DD429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3B739A-9492-4C80-9E5E-B97E70521393}" type="datetime1">
              <a:rPr lang="en-IN"/>
              <a:pPr>
                <a:defRPr/>
              </a:pPr>
              <a:t>07-01-2021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DC1796-CFBE-45D2-B343-9381B37628DF}" type="slidenum">
              <a:rPr lang="en-US"/>
              <a:pPr>
                <a:defRPr/>
              </a:pPr>
              <a:t>‹#›</a:t>
            </a:fld>
            <a:endParaRPr lang="en-US"/>
          </a:p>
        </p:txBody>
      </p:sp>
    </p:spTree>
    <p:extLst>
      <p:ext uri="{BB962C8B-B14F-4D97-AF65-F5344CB8AC3E}">
        <p14:creationId xmlns:p14="http://schemas.microsoft.com/office/powerpoint/2010/main" val="67262691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F2A3A8-B6DF-4B7E-84BF-CC75286A7FB9}" type="datetime1">
              <a:rPr lang="en-IN"/>
              <a:pPr>
                <a:defRPr/>
              </a:pPr>
              <a:t>07-01-2021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2A0B43-AEFB-4336-BE11-57CD1BB0F96A}" type="slidenum">
              <a:rPr lang="en-IN"/>
              <a:pPr>
                <a:defRPr/>
              </a:pPr>
              <a:t>‹#›</a:t>
            </a:fld>
            <a:endParaRPr lang="en-IN"/>
          </a:p>
        </p:txBody>
      </p:sp>
    </p:spTree>
    <p:extLst>
      <p:ext uri="{BB962C8B-B14F-4D97-AF65-F5344CB8AC3E}">
        <p14:creationId xmlns:p14="http://schemas.microsoft.com/office/powerpoint/2010/main" val="51326283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IN" smtClean="0"/>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4F4D7C5-298A-46A4-935A-C9816C59C73D}" type="datetime1">
              <a:rPr lang="en-IN" smtClean="0"/>
              <a:pPr fontAlgn="base">
                <a:spcBef>
                  <a:spcPct val="0"/>
                </a:spcBef>
                <a:spcAft>
                  <a:spcPct val="0"/>
                </a:spcAft>
                <a:defRPr/>
              </a:pPr>
              <a:t>07-01-2021</a:t>
            </a:fld>
            <a:endParaRPr lang="en-IN" smtClean="0"/>
          </a:p>
        </p:txBody>
      </p:sp>
      <p:sp>
        <p:nvSpPr>
          <p:cNvPr id="604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IN" smtClean="0"/>
          </a:p>
        </p:txBody>
      </p:sp>
      <p:sp>
        <p:nvSpPr>
          <p:cNvPr id="604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98072-48AE-4B20-AF0A-7BBFA21595F2}" type="slidenum">
              <a:rPr lang="en-IN" smtClean="0"/>
              <a:pPr fontAlgn="base">
                <a:spcBef>
                  <a:spcPct val="0"/>
                </a:spcBef>
                <a:spcAft>
                  <a:spcPct val="0"/>
                </a:spcAft>
                <a:defRPr/>
              </a:pPr>
              <a:t>1</a:t>
            </a:fld>
            <a:endParaRPr lang="en-IN" smtClean="0"/>
          </a:p>
        </p:txBody>
      </p:sp>
    </p:spTree>
    <p:extLst>
      <p:ext uri="{BB962C8B-B14F-4D97-AF65-F5344CB8AC3E}">
        <p14:creationId xmlns:p14="http://schemas.microsoft.com/office/powerpoint/2010/main" val="38332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10</a:t>
            </a:fld>
            <a:endParaRPr lang="en-IN"/>
          </a:p>
        </p:txBody>
      </p:sp>
    </p:spTree>
    <p:extLst>
      <p:ext uri="{BB962C8B-B14F-4D97-AF65-F5344CB8AC3E}">
        <p14:creationId xmlns:p14="http://schemas.microsoft.com/office/powerpoint/2010/main" val="337702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11</a:t>
            </a:fld>
            <a:endParaRPr lang="en-IN"/>
          </a:p>
        </p:txBody>
      </p:sp>
    </p:spTree>
    <p:extLst>
      <p:ext uri="{BB962C8B-B14F-4D97-AF65-F5344CB8AC3E}">
        <p14:creationId xmlns:p14="http://schemas.microsoft.com/office/powerpoint/2010/main" val="121160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12</a:t>
            </a:fld>
            <a:endParaRPr lang="en-IN"/>
          </a:p>
        </p:txBody>
      </p:sp>
    </p:spTree>
    <p:extLst>
      <p:ext uri="{BB962C8B-B14F-4D97-AF65-F5344CB8AC3E}">
        <p14:creationId xmlns:p14="http://schemas.microsoft.com/office/powerpoint/2010/main" val="426591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13</a:t>
            </a:fld>
            <a:endParaRPr lang="en-IN"/>
          </a:p>
        </p:txBody>
      </p:sp>
    </p:spTree>
    <p:extLst>
      <p:ext uri="{BB962C8B-B14F-4D97-AF65-F5344CB8AC3E}">
        <p14:creationId xmlns:p14="http://schemas.microsoft.com/office/powerpoint/2010/main" val="380766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14</a:t>
            </a:fld>
            <a:endParaRPr lang="en-IN"/>
          </a:p>
        </p:txBody>
      </p:sp>
    </p:spTree>
    <p:extLst>
      <p:ext uri="{BB962C8B-B14F-4D97-AF65-F5344CB8AC3E}">
        <p14:creationId xmlns:p14="http://schemas.microsoft.com/office/powerpoint/2010/main" val="35997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a:t>
            </a:fld>
            <a:endParaRPr lang="en-IN"/>
          </a:p>
        </p:txBody>
      </p:sp>
    </p:spTree>
    <p:extLst>
      <p:ext uri="{BB962C8B-B14F-4D97-AF65-F5344CB8AC3E}">
        <p14:creationId xmlns:p14="http://schemas.microsoft.com/office/powerpoint/2010/main" val="99543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3</a:t>
            </a:fld>
            <a:endParaRPr lang="en-IN"/>
          </a:p>
        </p:txBody>
      </p:sp>
    </p:spTree>
    <p:extLst>
      <p:ext uri="{BB962C8B-B14F-4D97-AF65-F5344CB8AC3E}">
        <p14:creationId xmlns:p14="http://schemas.microsoft.com/office/powerpoint/2010/main" val="1420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4</a:t>
            </a:fld>
            <a:endParaRPr lang="en-IN"/>
          </a:p>
        </p:txBody>
      </p:sp>
    </p:spTree>
    <p:extLst>
      <p:ext uri="{BB962C8B-B14F-4D97-AF65-F5344CB8AC3E}">
        <p14:creationId xmlns:p14="http://schemas.microsoft.com/office/powerpoint/2010/main" val="166760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5</a:t>
            </a:fld>
            <a:endParaRPr lang="en-IN"/>
          </a:p>
        </p:txBody>
      </p:sp>
    </p:spTree>
    <p:extLst>
      <p:ext uri="{BB962C8B-B14F-4D97-AF65-F5344CB8AC3E}">
        <p14:creationId xmlns:p14="http://schemas.microsoft.com/office/powerpoint/2010/main" val="8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6</a:t>
            </a:fld>
            <a:endParaRPr lang="en-IN"/>
          </a:p>
        </p:txBody>
      </p:sp>
    </p:spTree>
    <p:extLst>
      <p:ext uri="{BB962C8B-B14F-4D97-AF65-F5344CB8AC3E}">
        <p14:creationId xmlns:p14="http://schemas.microsoft.com/office/powerpoint/2010/main" val="203797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7</a:t>
            </a:fld>
            <a:endParaRPr lang="en-IN"/>
          </a:p>
        </p:txBody>
      </p:sp>
    </p:spTree>
    <p:extLst>
      <p:ext uri="{BB962C8B-B14F-4D97-AF65-F5344CB8AC3E}">
        <p14:creationId xmlns:p14="http://schemas.microsoft.com/office/powerpoint/2010/main" val="236534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8</a:t>
            </a:fld>
            <a:endParaRPr lang="en-IN"/>
          </a:p>
        </p:txBody>
      </p:sp>
    </p:spTree>
    <p:extLst>
      <p:ext uri="{BB962C8B-B14F-4D97-AF65-F5344CB8AC3E}">
        <p14:creationId xmlns:p14="http://schemas.microsoft.com/office/powerpoint/2010/main" val="148058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9</a:t>
            </a:fld>
            <a:endParaRPr lang="en-IN"/>
          </a:p>
        </p:txBody>
      </p:sp>
    </p:spTree>
    <p:extLst>
      <p:ext uri="{BB962C8B-B14F-4D97-AF65-F5344CB8AC3E}">
        <p14:creationId xmlns:p14="http://schemas.microsoft.com/office/powerpoint/2010/main" val="49265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266700" y="114300"/>
            <a:ext cx="1981200" cy="693738"/>
          </a:xfrm>
          <a:prstGeom prst="rect">
            <a:avLst/>
          </a:prstGeom>
          <a:noFill/>
          <a:ln w="9525">
            <a:noFill/>
            <a:miter lim="800000"/>
            <a:headEnd/>
            <a:tailEnd/>
          </a:ln>
        </p:spPr>
      </p:pic>
      <p:pic>
        <p:nvPicPr>
          <p:cNvPr id="5" name="Picture 7"/>
          <p:cNvPicPr>
            <a:picLocks noChangeAspect="1"/>
          </p:cNvPicPr>
          <p:nvPr userDrawn="1"/>
        </p:nvPicPr>
        <p:blipFill>
          <a:blip r:embed="rId3" cstate="print"/>
          <a:srcRect r="21049"/>
          <a:stretch>
            <a:fillRect/>
          </a:stretch>
        </p:blipFill>
        <p:spPr bwMode="auto">
          <a:xfrm>
            <a:off x="0" y="0"/>
            <a:ext cx="200025" cy="6858000"/>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41616A-D734-484F-9B8E-B5D4F59A9498}" type="slidenum">
              <a:rPr lang="en-IN" smtClean="0"/>
              <a:pPr fontAlgn="auto">
                <a:spcBef>
                  <a:spcPts val="0"/>
                </a:spcBef>
                <a:spcAft>
                  <a:spcPts val="0"/>
                </a:spcAft>
                <a:defRPr/>
              </a:pPr>
              <a:t>‹#›</a:t>
            </a:fld>
            <a:endParaRPr lang="en-IN"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7" name="Date Placeholder 3"/>
          <p:cNvSpPr>
            <a:spLocks noGrp="1"/>
          </p:cNvSpPr>
          <p:nvPr>
            <p:ph type="dt" sz="half" idx="10"/>
          </p:nvPr>
        </p:nvSpPr>
        <p:spPr/>
        <p:txBody>
          <a:bodyPr/>
          <a:lstStyle>
            <a:lvl1pPr>
              <a:defRPr/>
            </a:lvl1pPr>
          </a:lstStyle>
          <a:p>
            <a:pPr>
              <a:defRPr/>
            </a:pPr>
            <a:fld id="{94CDD1A5-6EFE-4A58-8517-957084001C97}"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1E26C9E-7CF3-4008-B477-8BAC5696D4B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1B863100-9B43-498C-BD88-8CB8A56EC51C}"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A545F80-E2B4-40EC-BF64-6197D6235E80}" type="slidenum">
              <a:rPr lang="en-IN" smtClean="0"/>
              <a:pPr fontAlgn="auto">
                <a:spcBef>
                  <a:spcPts val="0"/>
                </a:spcBef>
                <a:spcAft>
                  <a:spcPts val="0"/>
                </a:spcAft>
                <a:defRPr/>
              </a:pPr>
              <a:t>‹#›</a:t>
            </a:fld>
            <a:endParaRPr lang="en-IN" dirty="0"/>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8FABDA4C-D1F5-4EAA-8D43-F9C949ADD78D}"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3261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962E831-D302-4152-A0A3-7F8A5B91E1A7}"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495A8B3-9AB3-4A07-A0F1-50D3FF585B19}"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10072688" y="62753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71FA98-3E8C-4068-95A0-19C15FD6F41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78105C12-DF9B-48C8-9F3A-2CC7A133A966}"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CC611D-81F2-4456-912F-4607ADB5AE4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8" name="Date Placeholder 4"/>
          <p:cNvSpPr>
            <a:spLocks noGrp="1"/>
          </p:cNvSpPr>
          <p:nvPr>
            <p:ph type="dt" sz="half" idx="10"/>
          </p:nvPr>
        </p:nvSpPr>
        <p:spPr/>
        <p:txBody>
          <a:bodyPr/>
          <a:lstStyle>
            <a:lvl1pPr>
              <a:defRPr/>
            </a:lvl1pPr>
          </a:lstStyle>
          <a:p>
            <a:pPr>
              <a:defRPr/>
            </a:pPr>
            <a:fld id="{E03A34F7-1706-4B44-90CA-D651964D175A}"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8"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20288" y="6288088"/>
            <a:ext cx="1871662" cy="395287"/>
          </a:xfrm>
          <a:prstGeom prst="rect">
            <a:avLst/>
          </a:prstGeom>
          <a:noFill/>
          <a:ln w="9525">
            <a:noFill/>
            <a:miter lim="800000"/>
            <a:headEnd/>
            <a:tailEnd/>
          </a:ln>
        </p:spPr>
      </p:pic>
      <p:sp>
        <p:nvSpPr>
          <p:cNvPr id="9"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F72994-1817-48B6-A4D8-687AFB83F914}"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Date Placeholder 6"/>
          <p:cNvSpPr>
            <a:spLocks noGrp="1"/>
          </p:cNvSpPr>
          <p:nvPr>
            <p:ph type="dt" sz="half" idx="10"/>
          </p:nvPr>
        </p:nvSpPr>
        <p:spPr/>
        <p:txBody>
          <a:bodyPr/>
          <a:lstStyle>
            <a:lvl1pPr>
              <a:defRPr/>
            </a:lvl1pPr>
          </a:lstStyle>
          <a:p>
            <a:pPr>
              <a:defRPr/>
            </a:pPr>
            <a:fld id="{48DEE45F-53CD-425C-9042-99E2030FE44A}" type="datetime1">
              <a:rPr lang="en-IN"/>
              <a:pPr>
                <a:defRPr/>
              </a:pPr>
              <a:t>07-01-2021</a:t>
            </a:fld>
            <a:endParaRPr lang="en-IN"/>
          </a:p>
        </p:txBody>
      </p:sp>
      <p:sp>
        <p:nvSpPr>
          <p:cNvPr id="11" name="Footer Placeholder 7"/>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4"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894888" y="6275388"/>
            <a:ext cx="1871662" cy="395287"/>
          </a:xfrm>
          <a:prstGeom prst="rect">
            <a:avLst/>
          </a:prstGeom>
          <a:noFill/>
          <a:ln w="9525">
            <a:noFill/>
            <a:miter lim="800000"/>
            <a:headEnd/>
            <a:tailEnd/>
          </a:ln>
        </p:spPr>
      </p:pic>
      <p:sp>
        <p:nvSpPr>
          <p:cNvPr id="5"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68984C2-B5B0-473F-A5B1-526F2A822F09}"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6" name="Date Placeholder 2"/>
          <p:cNvSpPr>
            <a:spLocks noGrp="1"/>
          </p:cNvSpPr>
          <p:nvPr>
            <p:ph type="dt" sz="half" idx="10"/>
          </p:nvPr>
        </p:nvSpPr>
        <p:spPr/>
        <p:txBody>
          <a:bodyPr/>
          <a:lstStyle>
            <a:lvl1pPr>
              <a:defRPr/>
            </a:lvl1pPr>
          </a:lstStyle>
          <a:p>
            <a:pPr>
              <a:defRPr/>
            </a:pPr>
            <a:fld id="{07B86828-9E7E-4E17-8E38-CD82FF1E95CC}" type="datetime1">
              <a:rPr lang="en-IN"/>
              <a:pPr>
                <a:defRPr/>
              </a:pPr>
              <a:t>07-01-2021</a:t>
            </a:fld>
            <a:endParaRPr lang="en-IN"/>
          </a:p>
        </p:txBody>
      </p:sp>
      <p:sp>
        <p:nvSpPr>
          <p:cNvPr id="7" name="Footer Placeholder 3"/>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238125" y="215900"/>
            <a:ext cx="1778000" cy="698500"/>
          </a:xfrm>
          <a:prstGeom prst="rect">
            <a:avLst/>
          </a:prstGeom>
          <a:noFill/>
          <a:ln w="9525">
            <a:noFill/>
            <a:miter lim="800000"/>
            <a:headEnd/>
            <a:tailEnd/>
          </a:ln>
        </p:spPr>
      </p:pic>
      <p:sp>
        <p:nvSpPr>
          <p:cNvPr id="4"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8878A4-46B4-40C4-A20D-2B2A3A0922AB}" type="slidenum">
              <a:rPr lang="en-IN" smtClean="0"/>
              <a:pPr fontAlgn="auto">
                <a:spcBef>
                  <a:spcPts val="0"/>
                </a:spcBef>
                <a:spcAft>
                  <a:spcPts val="0"/>
                </a:spcAft>
                <a:defRPr/>
              </a:pPr>
              <a:t>‹#›</a:t>
            </a:fld>
            <a:endParaRPr lang="en-IN" dirty="0"/>
          </a:p>
        </p:txBody>
      </p:sp>
      <p:sp>
        <p:nvSpPr>
          <p:cNvPr id="11" name="Text Placeholder 5"/>
          <p:cNvSpPr>
            <a:spLocks noGrp="1"/>
          </p:cNvSpPr>
          <p:nvPr>
            <p:ph type="body" sz="quarter" idx="12"/>
          </p:nvPr>
        </p:nvSpPr>
        <p:spPr>
          <a:xfrm>
            <a:off x="533400" y="4343400"/>
            <a:ext cx="3581400" cy="1323439"/>
          </a:xfrm>
          <a:prstGeom prst="rect">
            <a:avLst/>
          </a:prstGeom>
          <a:noFill/>
        </p:spPr>
        <p:txBody>
          <a:bodyPr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
          <p:cNvSpPr>
            <a:spLocks noGrp="1"/>
          </p:cNvSpPr>
          <p:nvPr>
            <p:ph type="dt" sz="half" idx="13"/>
          </p:nvPr>
        </p:nvSpPr>
        <p:spPr/>
        <p:txBody>
          <a:bodyPr/>
          <a:lstStyle>
            <a:lvl1pPr>
              <a:defRPr/>
            </a:lvl1pPr>
          </a:lstStyle>
          <a:p>
            <a:pPr>
              <a:defRPr/>
            </a:pPr>
            <a:fld id="{C69B7AC8-3002-48B5-BDBA-8711952F692C}" type="datetime1">
              <a:rPr lang="en-IN"/>
              <a:pPr>
                <a:defRPr/>
              </a:pPr>
              <a:t>07-01-2021</a:t>
            </a:fld>
            <a:endParaRPr lang="en-IN"/>
          </a:p>
        </p:txBody>
      </p:sp>
      <p:sp>
        <p:nvSpPr>
          <p:cNvPr id="6" name="Footer Placeholder 2"/>
          <p:cNvSpPr>
            <a:spLocks noGrp="1"/>
          </p:cNvSpPr>
          <p:nvPr>
            <p:ph type="ftr" sz="quarter" idx="14"/>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406A287-BD47-4DA8-9EE0-235312FE6891}"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09EAA40-5F9B-4B39-AA55-56707CA0A76E}"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82AF26-7979-40AB-AA98-68C944985F9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465919D-FDCE-409E-B341-972D509E7720}"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5FD620-6196-4356-B74F-2A8DA2A83341}" type="datetime1">
              <a:rPr lang="en-IN"/>
              <a:pPr>
                <a:defRPr/>
              </a:pPr>
              <a:t>07-01-2021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Lakshmikanth V G - Team L &amp; D</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E2D2A-975E-4C1D-B37E-6480962BC4B6}"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spd="med"/>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215" y="163291"/>
            <a:ext cx="7565570" cy="1926770"/>
          </a:xfrm>
          <a:prstGeom prst="roundRect">
            <a:avLst/>
          </a:prstGeom>
          <a:gradFill flip="none" rotWithShape="1">
            <a:gsLst>
              <a:gs pos="0">
                <a:schemeClr val="accent3">
                  <a:lumMod val="50000"/>
                  <a:tint val="66000"/>
                  <a:satMod val="160000"/>
                </a:schemeClr>
              </a:gs>
              <a:gs pos="50000">
                <a:schemeClr val="accent3">
                  <a:lumMod val="50000"/>
                  <a:tint val="44500"/>
                  <a:satMod val="160000"/>
                </a:schemeClr>
              </a:gs>
              <a:gs pos="100000">
                <a:schemeClr val="accent3">
                  <a:lumMod val="50000"/>
                  <a:tint val="23500"/>
                  <a:satMod val="160000"/>
                </a:schemeClr>
              </a:gs>
            </a:gsLst>
            <a:path path="circle">
              <a:fillToRect l="50000" t="50000" r="50000" b="50000"/>
            </a:path>
            <a:tileRect/>
          </a:gradFill>
          <a:ln>
            <a:noFill/>
          </a:ln>
        </p:spPr>
        <p:style>
          <a:lnRef idx="2">
            <a:schemeClr val="accent2"/>
          </a:lnRef>
          <a:fillRef idx="1">
            <a:schemeClr val="lt1"/>
          </a:fillRef>
          <a:effectRef idx="0">
            <a:schemeClr val="accent2"/>
          </a:effectRef>
          <a:fontRef idx="minor">
            <a:schemeClr val="dk1"/>
          </a:fontRef>
        </p:style>
        <p:txBody>
          <a:bodyPr rtlCol="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IN" b="1" dirty="0" smtClean="0">
                <a:ln w="11430">
                  <a:solidFill>
                    <a:schemeClr val="accent2">
                      <a:lumMod val="50000"/>
                    </a:schemeClr>
                  </a:solidFill>
                </a:ln>
                <a:solidFill>
                  <a:schemeClr val="accent5">
                    <a:lumMod val="50000"/>
                  </a:schemeClr>
                </a:solidFill>
                <a:effectLst>
                  <a:glow rad="63500">
                    <a:schemeClr val="accent1">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Health Insurance Portability</a:t>
            </a:r>
            <a:endParaRPr lang="en-IN" b="1" dirty="0">
              <a:ln w="11430">
                <a:solidFill>
                  <a:schemeClr val="accent2">
                    <a:lumMod val="50000"/>
                  </a:schemeClr>
                </a:solidFill>
              </a:ln>
              <a:solidFill>
                <a:schemeClr val="accent5">
                  <a:lumMod val="50000"/>
                </a:schemeClr>
              </a:solidFill>
              <a:effectLst>
                <a:glow rad="63500">
                  <a:schemeClr val="accent1">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845FA943-9DD5-4061-97D6-3E9FA51AE8E1}" type="datetime1">
              <a:rPr lang="en-IN"/>
              <a:pPr>
                <a:defRPr/>
              </a:pPr>
              <a:t>07-01-2021</a:t>
            </a:fld>
            <a:endParaRPr lang="en-IN" dirty="0"/>
          </a:p>
        </p:txBody>
      </p:sp>
      <p:sp>
        <p:nvSpPr>
          <p:cNvPr id="3" name="Footer Placeholder 2"/>
          <p:cNvSpPr>
            <a:spLocks noGrp="1"/>
          </p:cNvSpPr>
          <p:nvPr>
            <p:ph type="ftr" sz="quarter" idx="11"/>
          </p:nvPr>
        </p:nvSpPr>
        <p:spPr/>
        <p:txBody>
          <a:bodyPr/>
          <a:lstStyle/>
          <a:p>
            <a:pPr>
              <a:defRPr/>
            </a:pPr>
            <a:r>
              <a:rPr lang="en-US" dirty="0"/>
              <a:t>Prepared by : </a:t>
            </a:r>
            <a:r>
              <a:rPr lang="en-US" dirty="0" err="1"/>
              <a:t>Lakshmikanth</a:t>
            </a:r>
            <a:r>
              <a:rPr lang="en-US"/>
              <a:t> V G - Team L &amp; D</a:t>
            </a:r>
            <a:endParaRPr lang="en-IN" dirty="0"/>
          </a:p>
        </p:txBody>
      </p:sp>
      <p:sp>
        <p:nvSpPr>
          <p:cNvPr id="6" name="Rounded Rectangle 5"/>
          <p:cNvSpPr/>
          <p:nvPr/>
        </p:nvSpPr>
        <p:spPr>
          <a:xfrm>
            <a:off x="3048000" y="2392060"/>
            <a:ext cx="6096000" cy="10556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IN" sz="2800" b="1" dirty="0" smtClean="0">
                <a:ln w="11430">
                  <a:solidFill>
                    <a:schemeClr val="accent1">
                      <a:lumMod val="50000"/>
                    </a:schemeClr>
                  </a:solidFill>
                </a:ln>
                <a:solidFill>
                  <a:schemeClr val="tx1">
                    <a:lumMod val="95000"/>
                    <a:lumOff val="5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Guidelines For Health Suraksha</a:t>
            </a:r>
          </a:p>
          <a:p>
            <a:pPr algn="ctr"/>
            <a:r>
              <a:rPr lang="en-IN" sz="2800" b="1" dirty="0" smtClean="0">
                <a:ln w="11430">
                  <a:solidFill>
                    <a:schemeClr val="accent1">
                      <a:lumMod val="50000"/>
                    </a:schemeClr>
                  </a:solidFill>
                </a:ln>
                <a:solidFill>
                  <a:schemeClr val="tx1">
                    <a:lumMod val="95000"/>
                    <a:lumOff val="5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January - 2016</a:t>
            </a:r>
            <a:endParaRPr lang="en-US" dirty="0">
              <a:ln w="11430">
                <a:solidFill>
                  <a:schemeClr val="accent1">
                    <a:lumMod val="50000"/>
                  </a:schemeClr>
                </a:solidFill>
              </a:ln>
              <a:solidFill>
                <a:schemeClr val="tx1">
                  <a:lumMod val="95000"/>
                  <a:lumOff val="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33988" y="2901084"/>
            <a:ext cx="3270370" cy="34507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262953" y="2187150"/>
            <a:ext cx="2540620" cy="449123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60864" y="3776909"/>
            <a:ext cx="3750390" cy="243463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3 year policy with any insurer and no claim</a:t>
            </a:r>
          </a:p>
          <a:p>
            <a:r>
              <a:rPr lang="en-US" sz="2300" dirty="0" smtClean="0">
                <a:solidFill>
                  <a:srgbClr val="002060"/>
                </a:solidFill>
                <a:latin typeface="Microsoft Sans Serif" pitchFamily="34" charset="0"/>
                <a:cs typeface="Microsoft Sans Serif" pitchFamily="34" charset="0"/>
              </a:rPr>
              <a:t>Accept with eligible cumulative bonus. 30 days, 1st year, 2nd year and 3rd year exclusion is waived. The other waiting period like pre-existing will be applicable for 1 year.</a:t>
            </a:r>
          </a:p>
          <a:p>
            <a:endParaRPr lang="en-US" sz="2300" dirty="0" smtClean="0">
              <a:solidFill>
                <a:srgbClr val="002060"/>
              </a:solidFill>
              <a:latin typeface="Microsoft Sans Serif" pitchFamily="34" charset="0"/>
              <a:cs typeface="Microsoft Sans Serif" pitchFamily="34" charset="0"/>
            </a:endParaRPr>
          </a:p>
          <a:p>
            <a:r>
              <a:rPr lang="en-US" sz="2300" b="1" dirty="0" smtClean="0">
                <a:solidFill>
                  <a:srgbClr val="002060"/>
                </a:solidFill>
                <a:latin typeface="Microsoft Sans Serif" pitchFamily="34" charset="0"/>
                <a:cs typeface="Microsoft Sans Serif" pitchFamily="34" charset="0"/>
              </a:rPr>
              <a:t>4 year policy with any insurer and no claim</a:t>
            </a:r>
          </a:p>
          <a:p>
            <a:r>
              <a:rPr lang="en-US" sz="2300" dirty="0" smtClean="0">
                <a:solidFill>
                  <a:srgbClr val="002060"/>
                </a:solidFill>
                <a:latin typeface="Microsoft Sans Serif" pitchFamily="34" charset="0"/>
                <a:cs typeface="Microsoft Sans Serif" pitchFamily="34" charset="0"/>
              </a:rPr>
              <a:t>Accept with eligible cumulative bonus. All waiting periods are waived. However kindly note that cumulative bonus can be accrued</a:t>
            </a:r>
          </a:p>
          <a:p>
            <a:endParaRPr lang="en-US" sz="2300" dirty="0">
              <a:solidFill>
                <a:srgbClr val="002060"/>
              </a:solidFill>
              <a:latin typeface="Microsoft Sans Serif" pitchFamily="34" charset="0"/>
              <a:cs typeface="Microsoft Sans Serif"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92842" y="1936275"/>
            <a:ext cx="3819837" cy="389303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Above 45 years –</a:t>
            </a:r>
          </a:p>
          <a:p>
            <a:endParaRPr lang="en-US" sz="2300" b="1"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The cumulative bonus cannot be passed but can be accrued as per portability guidelines , on acceptance of proposal.</a:t>
            </a:r>
          </a:p>
          <a:p>
            <a:endParaRPr lang="en-US" sz="2300" dirty="0" smtClean="0">
              <a:solidFill>
                <a:srgbClr val="002060"/>
              </a:solidFill>
              <a:latin typeface="Microsoft Sans Serif" pitchFamily="34" charset="0"/>
              <a:cs typeface="Microsoft Sans Serif" pitchFamily="34" charset="0"/>
            </a:endParaRPr>
          </a:p>
          <a:p>
            <a:r>
              <a:rPr lang="en-US" sz="2300" b="1" dirty="0" smtClean="0">
                <a:solidFill>
                  <a:srgbClr val="002060"/>
                </a:solidFill>
                <a:latin typeface="Microsoft Sans Serif" pitchFamily="34" charset="0"/>
                <a:cs typeface="Microsoft Sans Serif" pitchFamily="34" charset="0"/>
              </a:rPr>
              <a:t>Customer pays for Basic Sum Insured + Cumulative Bonus </a:t>
            </a:r>
          </a:p>
          <a:p>
            <a:endParaRPr lang="en-US" sz="2300" dirty="0">
              <a:solidFill>
                <a:srgbClr val="002060"/>
              </a:solidFill>
              <a:latin typeface="Microsoft Sans Serif" pitchFamily="34" charset="0"/>
              <a:cs typeface="Microsoft Sans Serif"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92842" y="1936275"/>
            <a:ext cx="3819837" cy="389303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One year policy with any insurer and no claim: </a:t>
            </a:r>
          </a:p>
          <a:p>
            <a:r>
              <a:rPr lang="en-US" sz="2300" dirty="0" smtClean="0">
                <a:solidFill>
                  <a:srgbClr val="002060"/>
                </a:solidFill>
                <a:latin typeface="Microsoft Sans Serif" pitchFamily="34" charset="0"/>
                <a:cs typeface="Microsoft Sans Serif" pitchFamily="34" charset="0"/>
              </a:rPr>
              <a:t>Accept but no cumulative bonus to be passed. 30 days and 1st year exclusions are waived. The other waiting period like pre-existing (4 years), 3 years and 2</a:t>
            </a:r>
          </a:p>
          <a:p>
            <a:r>
              <a:rPr lang="en-US" sz="2300" dirty="0" smtClean="0">
                <a:solidFill>
                  <a:srgbClr val="002060"/>
                </a:solidFill>
                <a:latin typeface="Microsoft Sans Serif" pitchFamily="34" charset="0"/>
                <a:cs typeface="Microsoft Sans Serif" pitchFamily="34" charset="0"/>
              </a:rPr>
              <a:t>years get reduced by 1 year.</a:t>
            </a:r>
          </a:p>
          <a:p>
            <a:endParaRPr lang="en-US" sz="2300" dirty="0" smtClean="0">
              <a:solidFill>
                <a:srgbClr val="002060"/>
              </a:solidFill>
              <a:latin typeface="Microsoft Sans Serif" pitchFamily="34" charset="0"/>
              <a:cs typeface="Microsoft Sans Serif" pitchFamily="34" charset="0"/>
            </a:endParaRPr>
          </a:p>
          <a:p>
            <a:r>
              <a:rPr lang="en-US" sz="2300" b="1" dirty="0" smtClean="0">
                <a:solidFill>
                  <a:srgbClr val="002060"/>
                </a:solidFill>
                <a:latin typeface="Microsoft Sans Serif" pitchFamily="34" charset="0"/>
                <a:cs typeface="Microsoft Sans Serif" pitchFamily="34" charset="0"/>
              </a:rPr>
              <a:t>Two year policy with any insurer and no claim: </a:t>
            </a:r>
          </a:p>
          <a:p>
            <a:r>
              <a:rPr lang="en-US" sz="2300" dirty="0" smtClean="0">
                <a:solidFill>
                  <a:srgbClr val="002060"/>
                </a:solidFill>
                <a:latin typeface="Microsoft Sans Serif" pitchFamily="34" charset="0"/>
                <a:cs typeface="Microsoft Sans Serif" pitchFamily="34" charset="0"/>
              </a:rPr>
              <a:t>Accept but no cumulative bonus to be passed. 30 days, 1st year and 2nd year exclusions are waived. The other waiting period like pre-existing (4 years),</a:t>
            </a:r>
          </a:p>
          <a:p>
            <a:r>
              <a:rPr lang="en-US" sz="2300" dirty="0" smtClean="0">
                <a:solidFill>
                  <a:srgbClr val="002060"/>
                </a:solidFill>
                <a:latin typeface="Microsoft Sans Serif" pitchFamily="34" charset="0"/>
                <a:cs typeface="Microsoft Sans Serif" pitchFamily="34" charset="0"/>
              </a:rPr>
              <a:t>3 years get reduced by 2 years.</a:t>
            </a:r>
          </a:p>
          <a:p>
            <a:endParaRPr lang="en-US" sz="2300" dirty="0">
              <a:solidFill>
                <a:srgbClr val="002060"/>
              </a:solidFill>
              <a:latin typeface="Microsoft Sans Serif" pitchFamily="34" charset="0"/>
              <a:cs typeface="Microsoft Sans Serif"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5458" y="1966217"/>
            <a:ext cx="3917384" cy="38794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Three year policy with any insurer and no claim: </a:t>
            </a:r>
          </a:p>
          <a:p>
            <a:r>
              <a:rPr lang="en-US" sz="2300" dirty="0" smtClean="0">
                <a:solidFill>
                  <a:srgbClr val="002060"/>
                </a:solidFill>
                <a:latin typeface="Microsoft Sans Serif" pitchFamily="34" charset="0"/>
                <a:cs typeface="Microsoft Sans Serif" pitchFamily="34" charset="0"/>
              </a:rPr>
              <a:t>Accept but no cumulative bonus to be passed. 30 days, 1st year, 2nd year and 3rd year exclusion is waived. The other waiting period like pre-existing will</a:t>
            </a:r>
          </a:p>
          <a:p>
            <a:r>
              <a:rPr lang="en-US" sz="2300" dirty="0" smtClean="0">
                <a:solidFill>
                  <a:srgbClr val="002060"/>
                </a:solidFill>
                <a:latin typeface="Microsoft Sans Serif" pitchFamily="34" charset="0"/>
                <a:cs typeface="Microsoft Sans Serif" pitchFamily="34" charset="0"/>
              </a:rPr>
              <a:t>be applicable for 1 year.</a:t>
            </a:r>
          </a:p>
          <a:p>
            <a:endParaRPr lang="en-US" sz="2300" dirty="0" smtClean="0">
              <a:solidFill>
                <a:srgbClr val="002060"/>
              </a:solidFill>
              <a:latin typeface="Microsoft Sans Serif" pitchFamily="34" charset="0"/>
              <a:cs typeface="Microsoft Sans Serif" pitchFamily="34" charset="0"/>
            </a:endParaRPr>
          </a:p>
          <a:p>
            <a:r>
              <a:rPr lang="en-US" sz="2300" b="1" dirty="0" smtClean="0">
                <a:solidFill>
                  <a:srgbClr val="002060"/>
                </a:solidFill>
                <a:latin typeface="Microsoft Sans Serif" pitchFamily="34" charset="0"/>
                <a:cs typeface="Microsoft Sans Serif" pitchFamily="34" charset="0"/>
              </a:rPr>
              <a:t>Four year policy with any insurer and no claim: </a:t>
            </a:r>
          </a:p>
          <a:p>
            <a:r>
              <a:rPr lang="en-US" sz="2300" dirty="0" smtClean="0">
                <a:solidFill>
                  <a:srgbClr val="002060"/>
                </a:solidFill>
                <a:latin typeface="Microsoft Sans Serif" pitchFamily="34" charset="0"/>
                <a:cs typeface="Microsoft Sans Serif" pitchFamily="34" charset="0"/>
              </a:rPr>
              <a:t>Accept but no cumulative bonus to be passed. All waiting periods are waived.</a:t>
            </a:r>
          </a:p>
          <a:p>
            <a:endParaRPr lang="en-US" sz="2300" dirty="0">
              <a:solidFill>
                <a:srgbClr val="002060"/>
              </a:solidFill>
              <a:latin typeface="Microsoft Sans Serif" pitchFamily="34" charset="0"/>
              <a:cs typeface="Microsoft Sans Serif"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5458" y="1966217"/>
            <a:ext cx="3917384" cy="38794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Note :</a:t>
            </a:r>
          </a:p>
          <a:p>
            <a:endParaRPr lang="en-US" sz="2300" b="1"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For the insured at age of entry above 55 years the maximum sum insured available would be Rs 5 </a:t>
            </a:r>
            <a:r>
              <a:rPr lang="en-US" sz="2300" dirty="0" err="1" smtClean="0">
                <a:solidFill>
                  <a:srgbClr val="002060"/>
                </a:solidFill>
                <a:latin typeface="Microsoft Sans Serif" pitchFamily="34" charset="0"/>
                <a:cs typeface="Microsoft Sans Serif" pitchFamily="34" charset="0"/>
              </a:rPr>
              <a:t>lakhs</a:t>
            </a:r>
            <a:r>
              <a:rPr lang="en-US" sz="2300" dirty="0" smtClean="0">
                <a:solidFill>
                  <a:srgbClr val="002060"/>
                </a:solidFill>
                <a:latin typeface="Microsoft Sans Serif" pitchFamily="34" charset="0"/>
                <a:cs typeface="Microsoft Sans Serif" pitchFamily="34" charset="0"/>
              </a:rPr>
              <a:t>. For insured persons above 55 years porting from other insurance policies the maximum sum insured available would also be Rs 5 </a:t>
            </a:r>
            <a:r>
              <a:rPr lang="en-US" sz="2300" dirty="0" err="1" smtClean="0">
                <a:solidFill>
                  <a:srgbClr val="002060"/>
                </a:solidFill>
                <a:latin typeface="Microsoft Sans Serif" pitchFamily="34" charset="0"/>
                <a:cs typeface="Microsoft Sans Serif" pitchFamily="34" charset="0"/>
              </a:rPr>
              <a:t>lakhs</a:t>
            </a:r>
            <a:r>
              <a:rPr lang="en-US" sz="2300" dirty="0" smtClean="0">
                <a:solidFill>
                  <a:srgbClr val="002060"/>
                </a:solidFill>
                <a:latin typeface="Microsoft Sans Serif" pitchFamily="34" charset="0"/>
                <a:cs typeface="Microsoft Sans Serif" pitchFamily="34" charset="0"/>
              </a:rPr>
              <a:t>.</a:t>
            </a:r>
          </a:p>
          <a:p>
            <a:endParaRPr lang="en-US" sz="2300" dirty="0">
              <a:solidFill>
                <a:srgbClr val="002060"/>
              </a:solidFill>
              <a:latin typeface="Microsoft Sans Serif" pitchFamily="34" charset="0"/>
              <a:cs typeface="Microsoft Sans Serif"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45458" y="1966217"/>
            <a:ext cx="3917384" cy="38794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cstate="print"/>
          <a:srcRect/>
          <a:stretch>
            <a:fillRect/>
          </a:stretch>
        </p:blipFill>
        <p:spPr bwMode="auto">
          <a:xfrm>
            <a:off x="2300525" y="507061"/>
            <a:ext cx="6205921" cy="5648799"/>
          </a:xfrm>
          <a:prstGeom prst="rect">
            <a:avLst/>
          </a:prstGeom>
          <a:noFill/>
          <a:ln w="9525">
            <a:noFill/>
            <a:miter lim="800000"/>
            <a:headEnd/>
            <a:tailEnd/>
          </a:ln>
        </p:spPr>
      </p:pic>
      <p:sp>
        <p:nvSpPr>
          <p:cNvPr id="6" name="Title 5"/>
          <p:cNvSpPr>
            <a:spLocks noGrp="1"/>
          </p:cNvSpPr>
          <p:nvPr>
            <p:ph type="ctrTitle"/>
          </p:nvPr>
        </p:nvSpPr>
        <p:spPr>
          <a:xfrm>
            <a:off x="7168407" y="334746"/>
            <a:ext cx="4457700" cy="955675"/>
          </a:xfrm>
        </p:spPr>
        <p:txBody>
          <a:bodyPr rtlCol="0">
            <a:noAutofit/>
          </a:bodyPr>
          <a:lstStyle/>
          <a:p>
            <a:pPr eaLnBrk="1" fontAlgn="auto" hangingPunct="1">
              <a:spcAft>
                <a:spcPts val="0"/>
              </a:spcAft>
              <a:defRPr/>
            </a:pPr>
            <a:r>
              <a:rPr lang="en-US" sz="7200" b="1" dirty="0" smtClean="0">
                <a:solidFill>
                  <a:schemeClr val="accent6">
                    <a:lumMod val="50000"/>
                  </a:schemeClr>
                </a:solidFill>
                <a:latin typeface="Arial Narrow" pitchFamily="34" charset="0"/>
                <a:cs typeface="Aharoni" pitchFamily="2" charset="-79"/>
              </a:rPr>
              <a:t>Thank You</a:t>
            </a:r>
            <a:endParaRPr lang="en-US" sz="7200" b="1" dirty="0">
              <a:solidFill>
                <a:schemeClr val="accent6">
                  <a:lumMod val="50000"/>
                </a:schemeClr>
              </a:solidFill>
              <a:latin typeface="Arial Narrow" pitchFamily="34" charset="0"/>
              <a:cs typeface="Aharoni" pitchFamily="2" charset="-79"/>
            </a:endParaRPr>
          </a:p>
        </p:txBody>
      </p:sp>
      <p:sp>
        <p:nvSpPr>
          <p:cNvPr id="4" name="Date Placeholder 3"/>
          <p:cNvSpPr>
            <a:spLocks noGrp="1"/>
          </p:cNvSpPr>
          <p:nvPr>
            <p:ph type="dt" sz="quarter" idx="10"/>
          </p:nvPr>
        </p:nvSpPr>
        <p:spPr/>
        <p:txBody>
          <a:bodyPr/>
          <a:lstStyle/>
          <a:p>
            <a:pPr>
              <a:defRPr/>
            </a:pPr>
            <a:fld id="{5D6CD04F-C7FD-46E5-B027-0CD40568CA27}" type="datetime1">
              <a:rPr lang="en-IN"/>
              <a:pPr>
                <a:defRPr/>
              </a:pPr>
              <a:t>07-01-2021</a:t>
            </a:fld>
            <a:endParaRPr lang="en-IN"/>
          </a:p>
        </p:txBody>
      </p:sp>
      <p:sp>
        <p:nvSpPr>
          <p:cNvPr id="5" name="Footer Placeholder 4"/>
          <p:cNvSpPr>
            <a:spLocks noGrp="1"/>
          </p:cNvSpPr>
          <p:nvPr>
            <p:ph type="ftr" sz="quarter" idx="11"/>
          </p:nvPr>
        </p:nvSpPr>
        <p:spPr/>
        <p:txBody>
          <a:bodyPr/>
          <a:lstStyle/>
          <a:p>
            <a:pPr>
              <a:defRPr/>
            </a:pPr>
            <a:r>
              <a:rPr lang="en-US"/>
              <a:t>Prepared by : Lakshmikanth V G - Team L &amp; D</a:t>
            </a:r>
            <a:endParaRPr lang="en-IN"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441285" y="685790"/>
            <a:ext cx="3726724" cy="5453743"/>
          </a:xfrm>
          <a:prstGeom prst="rect">
            <a:avLst/>
          </a:prstGeom>
          <a:noFill/>
          <a:ln w="9525">
            <a:noFill/>
            <a:miter lim="800000"/>
            <a:headEnd/>
            <a:tailEnd/>
          </a:ln>
        </p:spPr>
      </p:pic>
      <p:sp>
        <p:nvSpPr>
          <p:cNvPr id="2"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681847"/>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200" b="1" dirty="0" smtClean="0">
                <a:solidFill>
                  <a:srgbClr val="002060"/>
                </a:solidFill>
                <a:latin typeface="Microsoft Sans Serif" pitchFamily="34" charset="0"/>
                <a:cs typeface="Microsoft Sans Serif" pitchFamily="34" charset="0"/>
              </a:rPr>
              <a:t>IRDA has issued portability guidelines which are effective 1st October 2011.</a:t>
            </a:r>
            <a:endParaRPr lang="en-US" sz="2200" dirty="0" smtClean="0">
              <a:solidFill>
                <a:srgbClr val="002060"/>
              </a:solidFill>
              <a:latin typeface="Microsoft Sans Serif" pitchFamily="34" charset="0"/>
              <a:cs typeface="Microsoft Sans Serif" pitchFamily="34" charset="0"/>
            </a:endParaRPr>
          </a:p>
          <a:p>
            <a:r>
              <a:rPr lang="en-US" sz="2200" dirty="0" smtClean="0">
                <a:solidFill>
                  <a:srgbClr val="002060"/>
                </a:solidFill>
                <a:latin typeface="Microsoft Sans Serif" pitchFamily="34" charset="0"/>
                <a:cs typeface="Microsoft Sans Serif" pitchFamily="34" charset="0"/>
              </a:rPr>
              <a:t>All Policy holders are hereby vested with the right of portability that is policy holders have the right to purchase a health insurance policy from another insurer from amongst the products such insurer is marketing and the right will be limited to transfer of the period gained in the existing policy (</a:t>
            </a:r>
            <a:r>
              <a:rPr lang="en-US" sz="2200" dirty="0" err="1" smtClean="0">
                <a:solidFill>
                  <a:srgbClr val="002060"/>
                </a:solidFill>
                <a:latin typeface="Microsoft Sans Serif" pitchFamily="34" charset="0"/>
                <a:cs typeface="Microsoft Sans Serif" pitchFamily="34" charset="0"/>
              </a:rPr>
              <a:t>ies</a:t>
            </a:r>
            <a:r>
              <a:rPr lang="en-US" sz="2200" dirty="0" smtClean="0">
                <a:solidFill>
                  <a:srgbClr val="002060"/>
                </a:solidFill>
                <a:latin typeface="Microsoft Sans Serif" pitchFamily="34" charset="0"/>
                <a:cs typeface="Microsoft Sans Serif" pitchFamily="34" charset="0"/>
              </a:rPr>
              <a:t>) which would account towards PEDs and the time bound exclusions of the new policy.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amond(in)">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441285" y="685790"/>
            <a:ext cx="3726724" cy="5453743"/>
          </a:xfrm>
          <a:prstGeom prst="rect">
            <a:avLst/>
          </a:prstGeom>
          <a:noFill/>
          <a:ln w="9525">
            <a:noFill/>
            <a:miter lim="800000"/>
            <a:headEnd/>
            <a:tailEnd/>
          </a:ln>
        </p:spPr>
      </p:pic>
      <p:sp>
        <p:nvSpPr>
          <p:cNvPr id="2"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649189"/>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200" b="1" dirty="0" smtClean="0">
                <a:solidFill>
                  <a:srgbClr val="002060"/>
                </a:solidFill>
                <a:latin typeface="Microsoft Sans Serif" pitchFamily="34" charset="0"/>
                <a:cs typeface="Microsoft Sans Serif" pitchFamily="34" charset="0"/>
              </a:rPr>
              <a:t>Portability : </a:t>
            </a:r>
            <a:r>
              <a:rPr lang="en-US" sz="2200" dirty="0" smtClean="0">
                <a:solidFill>
                  <a:srgbClr val="002060"/>
                </a:solidFill>
                <a:latin typeface="Microsoft Sans Serif" pitchFamily="34" charset="0"/>
                <a:cs typeface="Microsoft Sans Serif" pitchFamily="34" charset="0"/>
              </a:rPr>
              <a:t>Means the right accorded to an individual health insurance policyholder (including family cover) to transfer the credit gained by the insured for pre-existing conditions and time bound exclusions if the policy holder chooses to switch from one insurer to another insurer or from one plan to another plan of the same insurer, provided the previous policy has been maintained without any break.</a:t>
            </a:r>
            <a:endParaRPr lang="en-US" sz="22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441285" y="685790"/>
            <a:ext cx="3726724" cy="5453743"/>
          </a:xfrm>
          <a:prstGeom prst="rect">
            <a:avLst/>
          </a:prstGeom>
          <a:noFill/>
          <a:ln w="9525">
            <a:noFill/>
            <a:miter lim="800000"/>
            <a:headEnd/>
            <a:tailEnd/>
          </a:ln>
        </p:spPr>
      </p:pic>
      <p:sp>
        <p:nvSpPr>
          <p:cNvPr id="2"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649189"/>
            <a:ext cx="8001000" cy="4620982"/>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100" b="1" dirty="0" smtClean="0">
                <a:solidFill>
                  <a:srgbClr val="002060"/>
                </a:solidFill>
                <a:latin typeface="Microsoft Sans Serif" pitchFamily="34" charset="0"/>
                <a:cs typeface="Microsoft Sans Serif" pitchFamily="34" charset="0"/>
              </a:rPr>
              <a:t>Portability shall be allowed in the following cases:</a:t>
            </a:r>
          </a:p>
          <a:p>
            <a:r>
              <a:rPr lang="en-US" sz="2100" dirty="0" smtClean="0">
                <a:solidFill>
                  <a:srgbClr val="002060"/>
                </a:solidFill>
                <a:latin typeface="Microsoft Sans Serif" pitchFamily="34" charset="0"/>
                <a:cs typeface="Microsoft Sans Serif" pitchFamily="34" charset="0"/>
              </a:rPr>
              <a:t>(</a:t>
            </a:r>
            <a:r>
              <a:rPr lang="en-US" sz="2100" dirty="0" err="1" smtClean="0">
                <a:solidFill>
                  <a:srgbClr val="002060"/>
                </a:solidFill>
                <a:latin typeface="Microsoft Sans Serif" pitchFamily="34" charset="0"/>
                <a:cs typeface="Microsoft Sans Serif" pitchFamily="34" charset="0"/>
              </a:rPr>
              <a:t>i</a:t>
            </a:r>
            <a:r>
              <a:rPr lang="en-US" sz="2100" dirty="0" smtClean="0">
                <a:solidFill>
                  <a:srgbClr val="002060"/>
                </a:solidFill>
                <a:latin typeface="Microsoft Sans Serif" pitchFamily="34" charset="0"/>
                <a:cs typeface="Microsoft Sans Serif" pitchFamily="34" charset="0"/>
              </a:rPr>
              <a:t>) All individual health policies issued by non life insurance companies including family floater policies</a:t>
            </a:r>
          </a:p>
          <a:p>
            <a:r>
              <a:rPr lang="en-US" sz="2100" dirty="0" smtClean="0">
                <a:solidFill>
                  <a:srgbClr val="002060"/>
                </a:solidFill>
                <a:latin typeface="Microsoft Sans Serif" pitchFamily="34" charset="0"/>
                <a:cs typeface="Microsoft Sans Serif" pitchFamily="34" charset="0"/>
              </a:rPr>
              <a:t>(ii) Individual members including the family members covered under any group health insurance policy of a non life insurance company shall have the right to migrate from  such a group policy to an individual health insurance policy or family floater policy with the same insurer. One year thereafter he shall be accorded the right mentioned in(</a:t>
            </a:r>
            <a:r>
              <a:rPr lang="en-US" sz="2100" dirty="0" err="1" smtClean="0">
                <a:solidFill>
                  <a:srgbClr val="002060"/>
                </a:solidFill>
                <a:latin typeface="Microsoft Sans Serif" pitchFamily="34" charset="0"/>
                <a:cs typeface="Microsoft Sans Serif" pitchFamily="34" charset="0"/>
              </a:rPr>
              <a:t>i</a:t>
            </a:r>
            <a:r>
              <a:rPr lang="en-US" sz="2100" dirty="0" smtClean="0">
                <a:solidFill>
                  <a:srgbClr val="002060"/>
                </a:solidFill>
                <a:latin typeface="Microsoft Sans Serif" pitchFamily="34" charset="0"/>
                <a:cs typeface="Microsoft Sans Serif" pitchFamily="34" charset="0"/>
              </a:rPr>
              <a:t>) above.</a:t>
            </a:r>
          </a:p>
          <a:p>
            <a:r>
              <a:rPr lang="en-US" sz="2100" b="1" dirty="0" err="1" smtClean="0">
                <a:solidFill>
                  <a:srgbClr val="002060"/>
                </a:solidFill>
                <a:latin typeface="Microsoft Sans Serif" pitchFamily="34" charset="0"/>
                <a:cs typeface="Microsoft Sans Serif" pitchFamily="34" charset="0"/>
              </a:rPr>
              <a:t>Note:Break</a:t>
            </a:r>
            <a:r>
              <a:rPr lang="en-US" sz="2100" b="1" dirty="0" smtClean="0">
                <a:solidFill>
                  <a:srgbClr val="002060"/>
                </a:solidFill>
                <a:latin typeface="Microsoft Sans Serif" pitchFamily="34" charset="0"/>
                <a:cs typeface="Microsoft Sans Serif" pitchFamily="34" charset="0"/>
              </a:rPr>
              <a:t> in Policy: </a:t>
            </a:r>
            <a:r>
              <a:rPr lang="en-US" sz="2100" dirty="0" smtClean="0">
                <a:solidFill>
                  <a:srgbClr val="002060"/>
                </a:solidFill>
                <a:latin typeface="Microsoft Sans Serif" pitchFamily="34" charset="0"/>
                <a:cs typeface="Microsoft Sans Serif" pitchFamily="34" charset="0"/>
              </a:rPr>
              <a:t>A break in policy occurs when the premium due on a given policy is not paid on or before the premium renewal date or within 30 days thereof.</a:t>
            </a:r>
          </a:p>
          <a:p>
            <a:endParaRPr lang="en-US" sz="21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amond(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amond(i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amond(i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441285" y="685790"/>
            <a:ext cx="3726724" cy="5453743"/>
          </a:xfrm>
          <a:prstGeom prst="rect">
            <a:avLst/>
          </a:prstGeom>
          <a:noFill/>
          <a:ln w="9525">
            <a:noFill/>
            <a:miter lim="800000"/>
            <a:headEnd/>
            <a:tailEnd/>
          </a:ln>
        </p:spPr>
      </p:pic>
      <p:sp>
        <p:nvSpPr>
          <p:cNvPr id="2"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649189"/>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100" dirty="0" smtClean="0">
                <a:solidFill>
                  <a:srgbClr val="002060"/>
                </a:solidFill>
                <a:latin typeface="Microsoft Sans Serif" pitchFamily="34" charset="0"/>
                <a:cs typeface="Microsoft Sans Serif" pitchFamily="34" charset="0"/>
              </a:rPr>
              <a:t>As per IRDA: A policy holder desirous of porting his policy to another insurance company shall apply to such insurance company at least 45 days before the premium renewal date of his/her existing policy. The Insured may approach maximum 60 days in advance.</a:t>
            </a:r>
          </a:p>
          <a:p>
            <a:r>
              <a:rPr lang="en-US" sz="2100" dirty="0" smtClean="0">
                <a:solidFill>
                  <a:srgbClr val="002060"/>
                </a:solidFill>
                <a:latin typeface="Microsoft Sans Serif" pitchFamily="34" charset="0"/>
                <a:cs typeface="Microsoft Sans Serif" pitchFamily="34" charset="0"/>
              </a:rPr>
              <a:t>The insurer may not be liable to offer portability if policyholder fails to approach the new insurer at least 45days before the premium renewal date.</a:t>
            </a:r>
          </a:p>
          <a:p>
            <a:endParaRPr lang="en-US" sz="2100" dirty="0" smtClean="0">
              <a:solidFill>
                <a:srgbClr val="002060"/>
              </a:solidFill>
              <a:latin typeface="Microsoft Sans Serif" pitchFamily="34" charset="0"/>
              <a:cs typeface="Microsoft Sans Serif" pitchFamily="34" charset="0"/>
            </a:endParaRPr>
          </a:p>
          <a:p>
            <a:r>
              <a:rPr lang="en-US" sz="2000" b="1" dirty="0" smtClean="0">
                <a:solidFill>
                  <a:srgbClr val="002060"/>
                </a:solidFill>
                <a:latin typeface="Microsoft Sans Serif" pitchFamily="34" charset="0"/>
                <a:cs typeface="Microsoft Sans Serif" pitchFamily="34" charset="0"/>
              </a:rPr>
              <a:t>Relaxations by FGH: Persons who are below 45 years and clean proposal, We have reduced this period to 15 days.</a:t>
            </a:r>
          </a:p>
          <a:p>
            <a:r>
              <a:rPr lang="en-US" sz="2000" b="1" dirty="0" smtClean="0">
                <a:solidFill>
                  <a:srgbClr val="002060"/>
                </a:solidFill>
                <a:latin typeface="Microsoft Sans Serif" pitchFamily="34" charset="0"/>
                <a:cs typeface="Microsoft Sans Serif" pitchFamily="34" charset="0"/>
              </a:rPr>
              <a:t>Persons who are above 45 years We have reduced the period to 30 days.</a:t>
            </a:r>
            <a:endParaRPr lang="en-US" sz="2000" b="1"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amond(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diamond(in)">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diamond(in)">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8" name="Picture 14"/>
          <p:cNvPicPr>
            <a:picLocks noChangeAspect="1" noChangeArrowheads="1"/>
          </p:cNvPicPr>
          <p:nvPr/>
        </p:nvPicPr>
        <p:blipFill>
          <a:blip r:embed="rId3" cstate="print"/>
          <a:srcRect/>
          <a:stretch>
            <a:fillRect/>
          </a:stretch>
        </p:blipFill>
        <p:spPr bwMode="auto">
          <a:xfrm>
            <a:off x="230188" y="1439863"/>
            <a:ext cx="2835275" cy="4548187"/>
          </a:xfrm>
          <a:prstGeom prst="rect">
            <a:avLst/>
          </a:prstGeom>
          <a:noFill/>
          <a:ln w="9525">
            <a:noFill/>
            <a:miter lim="800000"/>
            <a:headEnd/>
            <a:tailEnd/>
          </a:ln>
        </p:spPr>
      </p:pic>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graphicFrame>
        <p:nvGraphicFramePr>
          <p:cNvPr id="17" name="Diagram 16"/>
          <p:cNvGraphicFramePr/>
          <p:nvPr>
            <p:extLst>
              <p:ext uri="{D42A27DB-BD31-4B8C-83A1-F6EECF244321}">
                <p14:modId xmlns:p14="http://schemas.microsoft.com/office/powerpoint/2010/main" val="2992606100"/>
              </p:ext>
            </p:extLst>
          </p:nvPr>
        </p:nvGraphicFramePr>
        <p:xfrm>
          <a:off x="3402274" y="1453245"/>
          <a:ext cx="8582977" cy="4675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8" name="Picture 14"/>
          <p:cNvPicPr>
            <a:picLocks noChangeAspect="1" noChangeArrowheads="1"/>
          </p:cNvPicPr>
          <p:nvPr/>
        </p:nvPicPr>
        <p:blipFill>
          <a:blip r:embed="rId3" cstate="print"/>
          <a:srcRect/>
          <a:stretch>
            <a:fillRect/>
          </a:stretch>
        </p:blipFill>
        <p:spPr bwMode="auto">
          <a:xfrm>
            <a:off x="230188" y="1439863"/>
            <a:ext cx="2835275" cy="4548187"/>
          </a:xfrm>
          <a:prstGeom prst="rect">
            <a:avLst/>
          </a:prstGeom>
          <a:noFill/>
          <a:ln w="9525">
            <a:noFill/>
            <a:miter lim="800000"/>
            <a:headEnd/>
            <a:tailEnd/>
          </a:ln>
        </p:spPr>
      </p:pic>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buFont typeface="Arial" pitchFamily="34" charset="0"/>
              <a:buChar char="•"/>
            </a:pPr>
            <a:r>
              <a:rPr lang="en-US" sz="2000" dirty="0" smtClean="0">
                <a:solidFill>
                  <a:srgbClr val="002060"/>
                </a:solidFill>
                <a:latin typeface="Microsoft Sans Serif" pitchFamily="34" charset="0"/>
                <a:cs typeface="Microsoft Sans Serif" pitchFamily="34" charset="0"/>
              </a:rPr>
              <a:t> Portability can be offered as per the Portability guidelines.</a:t>
            </a:r>
          </a:p>
          <a:p>
            <a:endParaRPr lang="en-US" sz="2000" dirty="0" smtClean="0">
              <a:solidFill>
                <a:srgbClr val="002060"/>
              </a:solidFill>
              <a:latin typeface="Microsoft Sans Serif" pitchFamily="34" charset="0"/>
              <a:cs typeface="Microsoft Sans Serif" pitchFamily="34" charset="0"/>
            </a:endParaRPr>
          </a:p>
          <a:p>
            <a:pPr>
              <a:buFont typeface="Arial" pitchFamily="34" charset="0"/>
              <a:buChar char="•"/>
            </a:pPr>
            <a:r>
              <a:rPr lang="en-US" sz="2000" dirty="0" smtClean="0">
                <a:solidFill>
                  <a:srgbClr val="002060"/>
                </a:solidFill>
                <a:latin typeface="Microsoft Sans Serif" pitchFamily="34" charset="0"/>
                <a:cs typeface="Microsoft Sans Serif" pitchFamily="34" charset="0"/>
              </a:rPr>
              <a:t> Proposal form as well as Portability Application form need to be filled.</a:t>
            </a:r>
          </a:p>
          <a:p>
            <a:endParaRPr lang="en-US" sz="2000" dirty="0" smtClean="0">
              <a:solidFill>
                <a:srgbClr val="002060"/>
              </a:solidFill>
              <a:latin typeface="Microsoft Sans Serif" pitchFamily="34" charset="0"/>
              <a:cs typeface="Microsoft Sans Serif" pitchFamily="34" charset="0"/>
            </a:endParaRPr>
          </a:p>
          <a:p>
            <a:pPr>
              <a:buFont typeface="Arial" pitchFamily="34" charset="0"/>
              <a:buChar char="•"/>
            </a:pPr>
            <a:r>
              <a:rPr lang="en-US" sz="2000" dirty="0" smtClean="0">
                <a:solidFill>
                  <a:srgbClr val="002060"/>
                </a:solidFill>
                <a:latin typeface="Microsoft Sans Serif" pitchFamily="34" charset="0"/>
                <a:cs typeface="Microsoft Sans Serif" pitchFamily="34" charset="0"/>
              </a:rPr>
              <a:t> Portability shall be applicable to the sum insured under the previous policy along with enhanced sum insured (base sum insured + cumulative bonus), if requested by the insured, to the extent of cumulative bonus acquired from the previous insurer (s) under the previous policies.</a:t>
            </a:r>
          </a:p>
          <a:p>
            <a:endParaRPr lang="en-US" sz="2000" b="1"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8" name="Picture 14"/>
          <p:cNvPicPr>
            <a:picLocks noChangeAspect="1" noChangeArrowheads="1"/>
          </p:cNvPicPr>
          <p:nvPr/>
        </p:nvPicPr>
        <p:blipFill>
          <a:blip r:embed="rId3" cstate="print"/>
          <a:srcRect/>
          <a:stretch>
            <a:fillRect/>
          </a:stretch>
        </p:blipFill>
        <p:spPr bwMode="auto">
          <a:xfrm>
            <a:off x="230188" y="1439863"/>
            <a:ext cx="2835275" cy="4548187"/>
          </a:xfrm>
          <a:prstGeom prst="rect">
            <a:avLst/>
          </a:prstGeom>
          <a:noFill/>
          <a:ln w="9525">
            <a:noFill/>
            <a:miter lim="800000"/>
            <a:headEnd/>
            <a:tailEnd/>
          </a:ln>
        </p:spPr>
      </p:pic>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200" b="1" dirty="0" smtClean="0">
                <a:solidFill>
                  <a:srgbClr val="002060"/>
                </a:solidFill>
                <a:latin typeface="Microsoft Sans Serif" pitchFamily="34" charset="0"/>
                <a:cs typeface="Microsoft Sans Serif" pitchFamily="34" charset="0"/>
              </a:rPr>
              <a:t>Up to 45years –</a:t>
            </a:r>
          </a:p>
          <a:p>
            <a:endParaRPr lang="en-US" sz="2200" b="1" dirty="0" smtClean="0">
              <a:solidFill>
                <a:srgbClr val="002060"/>
              </a:solidFill>
              <a:latin typeface="Microsoft Sans Serif" pitchFamily="34" charset="0"/>
              <a:cs typeface="Microsoft Sans Serif" pitchFamily="34" charset="0"/>
            </a:endParaRPr>
          </a:p>
          <a:p>
            <a:r>
              <a:rPr lang="en-US" sz="2200" dirty="0" smtClean="0">
                <a:solidFill>
                  <a:srgbClr val="002060"/>
                </a:solidFill>
                <a:latin typeface="Microsoft Sans Serif" pitchFamily="34" charset="0"/>
                <a:cs typeface="Microsoft Sans Serif" pitchFamily="34" charset="0"/>
              </a:rPr>
              <a:t>In case there is no claim in the previous policy year , on acceptance of proposal ,</a:t>
            </a:r>
            <a:r>
              <a:rPr lang="en-US" sz="2200" b="1" u="sng" dirty="0" smtClean="0">
                <a:solidFill>
                  <a:srgbClr val="002060"/>
                </a:solidFill>
                <a:latin typeface="Microsoft Sans Serif" pitchFamily="34" charset="0"/>
                <a:cs typeface="Microsoft Sans Serif" pitchFamily="34" charset="0"/>
              </a:rPr>
              <a:t>the cumulative bonus will be passed </a:t>
            </a:r>
            <a:r>
              <a:rPr lang="en-US" sz="2200" dirty="0" smtClean="0">
                <a:solidFill>
                  <a:srgbClr val="002060"/>
                </a:solidFill>
                <a:latin typeface="Microsoft Sans Serif" pitchFamily="34" charset="0"/>
                <a:cs typeface="Microsoft Sans Serif" pitchFamily="34" charset="0"/>
              </a:rPr>
              <a:t>.However in case of a claim under our policy the cumulative bonus will be reduced as per the policy terms &amp; conditions.</a:t>
            </a:r>
          </a:p>
          <a:p>
            <a:endParaRPr lang="en-US" sz="2200" dirty="0" smtClean="0">
              <a:solidFill>
                <a:srgbClr val="002060"/>
              </a:solidFill>
              <a:latin typeface="Microsoft Sans Serif" pitchFamily="34" charset="0"/>
              <a:cs typeface="Microsoft Sans Serif" pitchFamily="34" charset="0"/>
            </a:endParaRPr>
          </a:p>
          <a:p>
            <a:r>
              <a:rPr lang="en-US" sz="2200" b="1" dirty="0" smtClean="0">
                <a:solidFill>
                  <a:srgbClr val="002060"/>
                </a:solidFill>
                <a:latin typeface="Microsoft Sans Serif" pitchFamily="34" charset="0"/>
                <a:cs typeface="Microsoft Sans Serif" pitchFamily="34" charset="0"/>
              </a:rPr>
              <a:t>Customer pays for the Basic Sum Insured only </a:t>
            </a:r>
          </a:p>
          <a:p>
            <a:endParaRPr lang="en-US" sz="22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6" name="Title 1"/>
          <p:cNvSpPr>
            <a:spLocks noGrp="1"/>
          </p:cNvSpPr>
          <p:nvPr>
            <p:ph type="title"/>
          </p:nvPr>
        </p:nvSpPr>
        <p:spPr>
          <a:xfrm>
            <a:off x="462633"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Portability – Renewal Guidelines</a:t>
            </a:r>
            <a:br>
              <a:rPr lang="en-US" b="1" dirty="0" smtClean="0">
                <a:solidFill>
                  <a:schemeClr val="accent2">
                    <a:lumMod val="50000"/>
                  </a:schemeClr>
                </a:solidFill>
                <a:latin typeface="Arial Narrow" pitchFamily="34" charset="0"/>
                <a:cs typeface="Microsoft Sans Serif" pitchFamily="34" charset="0"/>
              </a:rPr>
            </a:br>
            <a:r>
              <a:rPr lang="en-US" sz="2000" b="1" dirty="0" smtClean="0">
                <a:solidFill>
                  <a:schemeClr val="accent2">
                    <a:lumMod val="50000"/>
                  </a:schemeClr>
                </a:solidFill>
                <a:latin typeface="Arial Narrow" pitchFamily="34" charset="0"/>
                <a:cs typeface="Microsoft Sans Serif" pitchFamily="34" charset="0"/>
              </a:rPr>
              <a:t>For Customer who already has an ongoing policy with any other insurance company</a:t>
            </a:r>
            <a:endParaRPr lang="en-US" b="1" dirty="0">
              <a:solidFill>
                <a:schemeClr val="accent2">
                  <a:lumMod val="50000"/>
                </a:schemeClr>
              </a:solidFill>
              <a:latin typeface="Arial Narrow" pitchFamily="34" charset="0"/>
              <a:cs typeface="Microsoft Sans Serif" pitchFamily="34" charset="0"/>
            </a:endParaRPr>
          </a:p>
        </p:txBody>
      </p:sp>
      <p:sp>
        <p:nvSpPr>
          <p:cNvPr id="7" name="Rounded Rectangle 6"/>
          <p:cNvSpPr/>
          <p:nvPr/>
        </p:nvSpPr>
        <p:spPr>
          <a:xfrm>
            <a:off x="4000590" y="1600202"/>
            <a:ext cx="8001000" cy="465364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b="1" dirty="0" smtClean="0">
                <a:solidFill>
                  <a:srgbClr val="002060"/>
                </a:solidFill>
                <a:latin typeface="Microsoft Sans Serif" pitchFamily="34" charset="0"/>
                <a:cs typeface="Microsoft Sans Serif" pitchFamily="34" charset="0"/>
              </a:rPr>
              <a:t>One year policy with any insurer and no claim </a:t>
            </a:r>
          </a:p>
          <a:p>
            <a:r>
              <a:rPr lang="en-US" sz="2300" dirty="0" smtClean="0">
                <a:solidFill>
                  <a:srgbClr val="002060"/>
                </a:solidFill>
                <a:latin typeface="Microsoft Sans Serif" pitchFamily="34" charset="0"/>
                <a:cs typeface="Microsoft Sans Serif" pitchFamily="34" charset="0"/>
              </a:rPr>
              <a:t>Accept with eligible cumulative bonus. 30 days and 1st year exclusions are waived. The other waiting period like pre-existing (4 years), 3 years and 2 years get reduced by 1 year.</a:t>
            </a:r>
          </a:p>
          <a:p>
            <a:endParaRPr lang="en-US" sz="2300" dirty="0" smtClean="0">
              <a:solidFill>
                <a:srgbClr val="002060"/>
              </a:solidFill>
              <a:latin typeface="Microsoft Sans Serif" pitchFamily="34" charset="0"/>
              <a:cs typeface="Microsoft Sans Serif" pitchFamily="34" charset="0"/>
            </a:endParaRPr>
          </a:p>
          <a:p>
            <a:r>
              <a:rPr lang="en-US" sz="2300" b="1" dirty="0" smtClean="0">
                <a:solidFill>
                  <a:srgbClr val="002060"/>
                </a:solidFill>
                <a:latin typeface="Microsoft Sans Serif" pitchFamily="34" charset="0"/>
                <a:cs typeface="Microsoft Sans Serif" pitchFamily="34" charset="0"/>
              </a:rPr>
              <a:t>2 year policy with any insurer and no claim</a:t>
            </a:r>
          </a:p>
          <a:p>
            <a:r>
              <a:rPr lang="en-US" sz="2300" dirty="0" smtClean="0">
                <a:solidFill>
                  <a:srgbClr val="002060"/>
                </a:solidFill>
                <a:latin typeface="Microsoft Sans Serif" pitchFamily="34" charset="0"/>
                <a:cs typeface="Microsoft Sans Serif" pitchFamily="34" charset="0"/>
              </a:rPr>
              <a:t>Accept with eligible cumulative bonus. 30 days, 1st year and 2nd year exclusions are waived. The other waiting period like pre-existing (4 years), 3 years get reduced by 2 years.</a:t>
            </a:r>
            <a:endParaRPr lang="en-US" sz="2300" dirty="0">
              <a:solidFill>
                <a:srgbClr val="002060"/>
              </a:solidFill>
              <a:latin typeface="Microsoft Sans Serif" pitchFamily="34" charset="0"/>
              <a:cs typeface="Microsoft Sans Serif"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92842" y="1936275"/>
            <a:ext cx="3819837" cy="389303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95C0A-C05A-46C6-9727-9A49234E96E4}">
  <ds:schemaRefs>
    <ds:schemaRef ds:uri="http://www.w3.org/XML/1998/namespace"/>
    <ds:schemaRef ds:uri="6e9a517d-cacc-4f94-8a1e-c930d5ece0fd"/>
    <ds:schemaRef ds:uri="http://schemas.microsoft.com/office/infopath/2007/PartnerControls"/>
    <ds:schemaRef ds:uri="34b09e2f-0383-41f5-b65e-e2b9199fb399"/>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135429F-5363-4243-902F-D65247996592}">
  <ds:schemaRefs>
    <ds:schemaRef ds:uri="http://schemas.microsoft.com/sharepoint/v3/contenttype/forms"/>
  </ds:schemaRefs>
</ds:datastoreItem>
</file>

<file path=customXml/itemProps3.xml><?xml version="1.0" encoding="utf-8"?>
<ds:datastoreItem xmlns:ds="http://schemas.openxmlformats.org/officeDocument/2006/customXml" ds:itemID="{CDE5525C-B3AA-4ACF-B8F6-D217710E7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5282</TotalTime>
  <Words>1249</Words>
  <Application>Microsoft Office PowerPoint</Application>
  <PresentationFormat>Widescreen</PresentationFormat>
  <Paragraphs>132</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Arial Narrow</vt:lpstr>
      <vt:lpstr>Calibri</vt:lpstr>
      <vt:lpstr>Calibri Light</vt:lpstr>
      <vt:lpstr>Microsoft Sans Serif</vt:lpstr>
      <vt:lpstr>Office Theme</vt:lpstr>
      <vt:lpstr>Health Insurance Portability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Portability – Renewal Guidelines For Customer who already has an ongoing policy with any other insurance company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Portability</dc:title>
  <dc:creator>LAKSHMIKANTH V.G</dc:creator>
  <cp:lastModifiedBy>PRASHANT SHINDE</cp:lastModifiedBy>
  <cp:revision>613</cp:revision>
  <dcterms:created xsi:type="dcterms:W3CDTF">2015-08-13T04:25:48Z</dcterms:created>
  <dcterms:modified xsi:type="dcterms:W3CDTF">2021-01-07T09:09:18Z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