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258" r:id="rId5"/>
    <p:sldId id="311" r:id="rId6"/>
    <p:sldId id="312" r:id="rId7"/>
    <p:sldId id="313" r:id="rId8"/>
    <p:sldId id="315" r:id="rId9"/>
    <p:sldId id="314" r:id="rId10"/>
    <p:sldId id="324" r:id="rId11"/>
    <p:sldId id="325" r:id="rId12"/>
    <p:sldId id="316" r:id="rId13"/>
    <p:sldId id="317" r:id="rId14"/>
    <p:sldId id="318" r:id="rId15"/>
    <p:sldId id="319" r:id="rId16"/>
    <p:sldId id="320" r:id="rId17"/>
    <p:sldId id="321" r:id="rId18"/>
    <p:sldId id="322" r:id="rId19"/>
    <p:sldId id="323" r:id="rId20"/>
    <p:sldId id="326" r:id="rId21"/>
    <p:sldId id="327" r:id="rId22"/>
    <p:sldId id="328" r:id="rId23"/>
    <p:sldId id="329" r:id="rId24"/>
    <p:sldId id="330" r:id="rId25"/>
    <p:sldId id="331" r:id="rId26"/>
    <p:sldId id="332" r:id="rId27"/>
    <p:sldId id="333" r:id="rId28"/>
    <p:sldId id="334" r:id="rId29"/>
    <p:sldId id="336" r:id="rId30"/>
    <p:sldId id="335" r:id="rId31"/>
    <p:sldId id="338" r:id="rId32"/>
    <p:sldId id="337" r:id="rId33"/>
    <p:sldId id="271"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2DFCC6F-08DB-4D75-B271-EE9A4EDFE192}">
          <p14:sldIdLst>
            <p14:sldId id="258"/>
            <p14:sldId id="311"/>
            <p14:sldId id="312"/>
            <p14:sldId id="313"/>
            <p14:sldId id="315"/>
            <p14:sldId id="314"/>
            <p14:sldId id="324"/>
            <p14:sldId id="325"/>
            <p14:sldId id="316"/>
            <p14:sldId id="317"/>
            <p14:sldId id="318"/>
            <p14:sldId id="319"/>
            <p14:sldId id="320"/>
            <p14:sldId id="321"/>
            <p14:sldId id="322"/>
            <p14:sldId id="323"/>
          </p14:sldIdLst>
        </p14:section>
        <p14:section name="Operations Process" id="{EABA87DD-AA87-41C0-9CC0-B276A7163CEC}">
          <p14:sldIdLst>
            <p14:sldId id="326"/>
            <p14:sldId id="327"/>
            <p14:sldId id="328"/>
            <p14:sldId id="329"/>
            <p14:sldId id="330"/>
            <p14:sldId id="331"/>
            <p14:sldId id="332"/>
            <p14:sldId id="333"/>
            <p14:sldId id="334"/>
            <p14:sldId id="336"/>
            <p14:sldId id="335"/>
            <p14:sldId id="338"/>
            <p14:sldId id="337"/>
            <p14:sldId id="27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87" autoAdjust="0"/>
    <p:restoredTop sz="94660"/>
  </p:normalViewPr>
  <p:slideViewPr>
    <p:cSldViewPr showGuides="1">
      <p:cViewPr varScale="1">
        <p:scale>
          <a:sx n="70" d="100"/>
          <a:sy n="70" d="100"/>
        </p:scale>
        <p:origin x="138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4A1836-59F7-4667-ABB9-3AD0DBEC07B3}" type="datetimeFigureOut">
              <a:rPr lang="en-IN" smtClean="0"/>
              <a:t>07-01-2021</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21A199-8D54-4056-BC03-17F422247FEE}" type="slidenum">
              <a:rPr lang="en-IN" smtClean="0"/>
              <a:t>‹#›</a:t>
            </a:fld>
            <a:endParaRPr lang="en-IN"/>
          </a:p>
        </p:txBody>
      </p:sp>
    </p:spTree>
    <p:extLst>
      <p:ext uri="{BB962C8B-B14F-4D97-AF65-F5344CB8AC3E}">
        <p14:creationId xmlns:p14="http://schemas.microsoft.com/office/powerpoint/2010/main" val="3497627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921A199-8D54-4056-BC03-17F422247FEE}" type="slidenum">
              <a:rPr lang="en-IN" smtClean="0"/>
              <a:t>2</a:t>
            </a:fld>
            <a:endParaRPr lang="en-IN"/>
          </a:p>
        </p:txBody>
      </p:sp>
    </p:spTree>
    <p:extLst>
      <p:ext uri="{BB962C8B-B14F-4D97-AF65-F5344CB8AC3E}">
        <p14:creationId xmlns:p14="http://schemas.microsoft.com/office/powerpoint/2010/main" val="15315419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921A199-8D54-4056-BC03-17F422247FEE}" type="slidenum">
              <a:rPr lang="en-IN" smtClean="0"/>
              <a:t>26</a:t>
            </a:fld>
            <a:endParaRPr lang="en-IN"/>
          </a:p>
        </p:txBody>
      </p:sp>
    </p:spTree>
    <p:extLst>
      <p:ext uri="{BB962C8B-B14F-4D97-AF65-F5344CB8AC3E}">
        <p14:creationId xmlns:p14="http://schemas.microsoft.com/office/powerpoint/2010/main" val="2084809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921A199-8D54-4056-BC03-17F422247FEE}" type="slidenum">
              <a:rPr lang="en-IN" smtClean="0"/>
              <a:t>27</a:t>
            </a:fld>
            <a:endParaRPr lang="en-IN"/>
          </a:p>
        </p:txBody>
      </p:sp>
    </p:spTree>
    <p:extLst>
      <p:ext uri="{BB962C8B-B14F-4D97-AF65-F5344CB8AC3E}">
        <p14:creationId xmlns:p14="http://schemas.microsoft.com/office/powerpoint/2010/main" val="2084809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921A199-8D54-4056-BC03-17F422247FEE}" type="slidenum">
              <a:rPr lang="en-IN" smtClean="0"/>
              <a:t>28</a:t>
            </a:fld>
            <a:endParaRPr lang="en-IN"/>
          </a:p>
        </p:txBody>
      </p:sp>
    </p:spTree>
    <p:extLst>
      <p:ext uri="{BB962C8B-B14F-4D97-AF65-F5344CB8AC3E}">
        <p14:creationId xmlns:p14="http://schemas.microsoft.com/office/powerpoint/2010/main" val="2084809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5921A199-8D54-4056-BC03-17F422247FEE}" type="slidenum">
              <a:rPr lang="en-IN" smtClean="0"/>
              <a:t>29</a:t>
            </a:fld>
            <a:endParaRPr lang="en-IN"/>
          </a:p>
        </p:txBody>
      </p:sp>
    </p:spTree>
    <p:extLst>
      <p:ext uri="{BB962C8B-B14F-4D97-AF65-F5344CB8AC3E}">
        <p14:creationId xmlns:p14="http://schemas.microsoft.com/office/powerpoint/2010/main" val="20848093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8" name="Sottotitolo 2"/>
          <p:cNvSpPr>
            <a:spLocks noGrp="1"/>
          </p:cNvSpPr>
          <p:nvPr>
            <p:ph type="subTitle" idx="1" hasCustomPrompt="1"/>
          </p:nvPr>
        </p:nvSpPr>
        <p:spPr>
          <a:xfrm>
            <a:off x="289770" y="3048000"/>
            <a:ext cx="8386686" cy="628494"/>
          </a:xfrm>
          <a:prstGeom prst="rect">
            <a:avLst/>
          </a:prstGeom>
        </p:spPr>
        <p:txBody>
          <a:bodyPr lIns="0" tIns="0" rIns="0" bIns="0">
            <a:noAutofit/>
          </a:bodyPr>
          <a:lstStyle>
            <a:lvl1pPr marL="0" indent="0" algn="l">
              <a:lnSpc>
                <a:spcPts val="2400"/>
              </a:lnSpc>
              <a:spcBef>
                <a:spcPts val="0"/>
              </a:spcBef>
              <a:buNone/>
              <a:defRPr sz="2000" baseline="0">
                <a:solidFill>
                  <a:srgbClr val="6F707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Presentation/Cover Subtitle</a:t>
            </a:r>
            <a:br>
              <a:rPr lang="it-IT" dirty="0" smtClean="0"/>
            </a:br>
            <a:r>
              <a:rPr lang="it-IT" dirty="0" smtClean="0"/>
              <a:t>Arial Regular 20/24pt</a:t>
            </a:r>
            <a:endParaRPr lang="it-IT" dirty="0"/>
          </a:p>
        </p:txBody>
      </p:sp>
      <p:pic>
        <p:nvPicPr>
          <p:cNvPr id="9" name="Picture 8"/>
          <p:cNvPicPr>
            <a:picLocks noChangeAspect="1"/>
          </p:cNvPicPr>
          <p:nvPr userDrawn="1"/>
        </p:nvPicPr>
        <p:blipFill rotWithShape="1">
          <a:blip r:embed="rId2" cstate="print"/>
          <a:srcRect r="21050"/>
          <a:stretch/>
        </p:blipFill>
        <p:spPr>
          <a:xfrm>
            <a:off x="0" y="0"/>
            <a:ext cx="200533" cy="6858000"/>
          </a:xfrm>
          <a:prstGeom prst="rect">
            <a:avLst/>
          </a:prstGeom>
        </p:spPr>
      </p:pic>
      <p:pic>
        <p:nvPicPr>
          <p:cNvPr id="10"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4801" y="152401"/>
            <a:ext cx="1981199" cy="693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itolo 1"/>
          <p:cNvSpPr>
            <a:spLocks noGrp="1"/>
          </p:cNvSpPr>
          <p:nvPr>
            <p:ph type="ctrTitle" hasCustomPrompt="1"/>
          </p:nvPr>
        </p:nvSpPr>
        <p:spPr>
          <a:xfrm>
            <a:off x="289770" y="2130426"/>
            <a:ext cx="8386686" cy="869098"/>
          </a:xfrm>
          <a:prstGeom prst="rect">
            <a:avLst/>
          </a:prstGeom>
        </p:spPr>
        <p:txBody>
          <a:bodyPr/>
          <a:lstStyle>
            <a:lvl1pPr algn="l">
              <a:lnSpc>
                <a:spcPts val="3500"/>
              </a:lnSpc>
              <a:defRPr sz="3300" b="1" baseline="0">
                <a:solidFill>
                  <a:srgbClr val="C2171B"/>
                </a:solidFill>
                <a:latin typeface="Arial" pitchFamily="34" charset="0"/>
                <a:cs typeface="Arial" pitchFamily="34" charset="0"/>
              </a:defRPr>
            </a:lvl1pPr>
          </a:lstStyle>
          <a:p>
            <a:r>
              <a:rPr lang="it-IT" dirty="0" smtClean="0"/>
              <a:t>Presentation Title</a:t>
            </a:r>
            <a:br>
              <a:rPr lang="it-IT" dirty="0" smtClean="0"/>
            </a:br>
            <a:r>
              <a:rPr lang="it-IT" dirty="0" err="1" smtClean="0"/>
              <a:t>Arial</a:t>
            </a:r>
            <a:r>
              <a:rPr lang="it-IT" dirty="0" smtClean="0"/>
              <a:t> </a:t>
            </a:r>
            <a:r>
              <a:rPr lang="it-IT" dirty="0" err="1" smtClean="0"/>
              <a:t>Bold</a:t>
            </a:r>
            <a:r>
              <a:rPr lang="it-IT" dirty="0" smtClean="0"/>
              <a:t> 33/35pt</a:t>
            </a:r>
            <a:endParaRPr lang="it-IT" dirty="0"/>
          </a:p>
        </p:txBody>
      </p:sp>
    </p:spTree>
    <p:extLst>
      <p:ext uri="{BB962C8B-B14F-4D97-AF65-F5344CB8AC3E}">
        <p14:creationId xmlns:p14="http://schemas.microsoft.com/office/powerpoint/2010/main" val="17425393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eparator">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srcRect l="1" r="14959" b="85913"/>
          <a:stretch/>
        </p:blipFill>
        <p:spPr>
          <a:xfrm>
            <a:off x="0" y="0"/>
            <a:ext cx="216000" cy="966080"/>
          </a:xfrm>
          <a:prstGeom prst="rect">
            <a:avLst/>
          </a:prstGeom>
        </p:spPr>
      </p:pic>
      <p:sp>
        <p:nvSpPr>
          <p:cNvPr id="24" name="Text Placeholder 23"/>
          <p:cNvSpPr>
            <a:spLocks noGrp="1"/>
          </p:cNvSpPr>
          <p:nvPr>
            <p:ph type="body" sz="quarter" idx="10" hasCustomPrompt="1"/>
          </p:nvPr>
        </p:nvSpPr>
        <p:spPr>
          <a:xfrm>
            <a:off x="347300" y="685800"/>
            <a:ext cx="7958500" cy="381000"/>
          </a:xfrm>
          <a:prstGeom prst="rect">
            <a:avLst/>
          </a:prstGeom>
        </p:spPr>
        <p:txBody>
          <a:bodyPr/>
          <a:lstStyle>
            <a:lvl1pPr marL="342900" indent="-342900">
              <a:buNone/>
              <a:defRPr lang="en-US" sz="1600" dirty="0">
                <a:solidFill>
                  <a:srgbClr val="C00000"/>
                </a:solidFill>
                <a:latin typeface="Arial" pitchFamily="34" charset="0"/>
                <a:cs typeface="Arial" pitchFamily="34" charset="0"/>
              </a:defRPr>
            </a:lvl1pPr>
          </a:lstStyle>
          <a:p>
            <a:pPr marL="0" lvl="0" indent="0"/>
            <a:r>
              <a:rPr lang="en-US" dirty="0" smtClean="0"/>
              <a:t>Section</a:t>
            </a:r>
            <a:endParaRPr lang="en-US" dirty="0"/>
          </a:p>
        </p:txBody>
      </p:sp>
      <p:sp>
        <p:nvSpPr>
          <p:cNvPr id="8" name="Sottotitolo 2"/>
          <p:cNvSpPr>
            <a:spLocks noGrp="1"/>
          </p:cNvSpPr>
          <p:nvPr>
            <p:ph type="subTitle" idx="1" hasCustomPrompt="1"/>
          </p:nvPr>
        </p:nvSpPr>
        <p:spPr>
          <a:xfrm>
            <a:off x="251520" y="3048000"/>
            <a:ext cx="8386686" cy="628494"/>
          </a:xfrm>
          <a:prstGeom prst="rect">
            <a:avLst/>
          </a:prstGeom>
        </p:spPr>
        <p:txBody>
          <a:bodyPr lIns="0" tIns="0" rIns="0" bIns="0">
            <a:noAutofit/>
          </a:bodyPr>
          <a:lstStyle>
            <a:lvl1pPr marL="0" indent="0" algn="l">
              <a:lnSpc>
                <a:spcPts val="2400"/>
              </a:lnSpc>
              <a:spcBef>
                <a:spcPts val="0"/>
              </a:spcBef>
              <a:buNone/>
              <a:defRPr sz="2000" baseline="0">
                <a:solidFill>
                  <a:srgbClr val="6F707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Presentation/Cover Subtitle</a:t>
            </a:r>
            <a:br>
              <a:rPr lang="it-IT" dirty="0" smtClean="0"/>
            </a:br>
            <a:r>
              <a:rPr lang="it-IT" dirty="0" smtClean="0"/>
              <a:t>Arial Regular 20/24pt</a:t>
            </a:r>
            <a:endParaRPr lang="it-IT" dirty="0"/>
          </a:p>
        </p:txBody>
      </p:sp>
      <p:sp>
        <p:nvSpPr>
          <p:cNvPr id="9" name="Titolo 1"/>
          <p:cNvSpPr>
            <a:spLocks noGrp="1"/>
          </p:cNvSpPr>
          <p:nvPr>
            <p:ph type="ctrTitle" hasCustomPrompt="1"/>
          </p:nvPr>
        </p:nvSpPr>
        <p:spPr>
          <a:xfrm>
            <a:off x="251520" y="2130426"/>
            <a:ext cx="8386686" cy="869098"/>
          </a:xfrm>
          <a:prstGeom prst="rect">
            <a:avLst/>
          </a:prstGeom>
        </p:spPr>
        <p:txBody>
          <a:bodyPr/>
          <a:lstStyle>
            <a:lvl1pPr algn="l">
              <a:lnSpc>
                <a:spcPts val="3500"/>
              </a:lnSpc>
              <a:defRPr sz="3300" b="1" baseline="0">
                <a:solidFill>
                  <a:srgbClr val="C2171B"/>
                </a:solidFill>
                <a:latin typeface="Arial" pitchFamily="34" charset="0"/>
                <a:cs typeface="Arial" pitchFamily="34" charset="0"/>
              </a:defRPr>
            </a:lvl1pPr>
          </a:lstStyle>
          <a:p>
            <a:r>
              <a:rPr lang="it-IT" dirty="0" smtClean="0"/>
              <a:t>Presentation Title</a:t>
            </a:r>
            <a:br>
              <a:rPr lang="it-IT" dirty="0" smtClean="0"/>
            </a:br>
            <a:r>
              <a:rPr lang="it-IT" dirty="0" err="1" smtClean="0"/>
              <a:t>Arial</a:t>
            </a:r>
            <a:r>
              <a:rPr lang="it-IT" dirty="0" smtClean="0"/>
              <a:t> </a:t>
            </a:r>
            <a:r>
              <a:rPr lang="it-IT" dirty="0" err="1" smtClean="0"/>
              <a:t>Bold</a:t>
            </a:r>
            <a:r>
              <a:rPr lang="it-IT" dirty="0" smtClean="0"/>
              <a:t> 33/35pt</a:t>
            </a:r>
            <a:endParaRPr lang="it-IT" dirty="0"/>
          </a:p>
        </p:txBody>
      </p:sp>
      <p:pic>
        <p:nvPicPr>
          <p:cNvPr id="1026" name="Picture 2" descr="D:\Work\Life\Logo Change campaign\Stationaries with new logo\03 02 15\logo\FG_LOGO-03.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48265" y="6237313"/>
            <a:ext cx="1872208" cy="395766"/>
          </a:xfrm>
          <a:prstGeom prst="rect">
            <a:avLst/>
          </a:prstGeom>
          <a:noFill/>
          <a:extLst>
            <a:ext uri="{909E8E84-426E-40DD-AFC4-6F175D3DCCD1}">
              <a14:hiddenFill xmlns:a14="http://schemas.microsoft.com/office/drawing/2010/main">
                <a:solidFill>
                  <a:srgbClr val="FFFFFF"/>
                </a:solidFill>
              </a14:hiddenFill>
            </a:ext>
          </a:extLst>
        </p:spPr>
      </p:pic>
      <p:sp>
        <p:nvSpPr>
          <p:cNvPr id="12" name="Segnaposto numero diapositiva 5"/>
          <p:cNvSpPr>
            <a:spLocks noGrp="1"/>
          </p:cNvSpPr>
          <p:nvPr>
            <p:ph type="sldNum" sz="quarter" idx="12"/>
          </p:nvPr>
        </p:nvSpPr>
        <p:spPr>
          <a:xfrm>
            <a:off x="8539204" y="273559"/>
            <a:ext cx="200167" cy="178318"/>
          </a:xfrm>
          <a:prstGeom prst="rect">
            <a:avLst/>
          </a:prstGeom>
        </p:spPr>
        <p:txBody>
          <a:bodyPr lIns="0" tIns="0" rIns="0" bIns="0" anchor="t" anchorCtr="0"/>
          <a:lstStyle>
            <a:lvl1pPr algn="r">
              <a:defRPr sz="800">
                <a:solidFill>
                  <a:schemeClr val="tx2"/>
                </a:solidFill>
                <a:latin typeface="Arial" pitchFamily="34" charset="0"/>
                <a:cs typeface="Arial" pitchFamily="34" charset="0"/>
              </a:defRPr>
            </a:lvl1pPr>
          </a:lstStyle>
          <a:p>
            <a:fld id="{C465A074-71B0-1C47-A455-7677837C124E}" type="slidenum">
              <a:rPr lang="it-IT" smtClean="0"/>
              <a:pPr/>
              <a:t>‹#›</a:t>
            </a:fld>
            <a:endParaRPr lang="it-IT" dirty="0"/>
          </a:p>
        </p:txBody>
      </p:sp>
      <p:sp>
        <p:nvSpPr>
          <p:cNvPr id="13" name="Segnaposto numero diapositiva 5"/>
          <p:cNvSpPr txBox="1">
            <a:spLocks/>
          </p:cNvSpPr>
          <p:nvPr userDrawn="1"/>
        </p:nvSpPr>
        <p:spPr>
          <a:xfrm>
            <a:off x="8539204" y="273559"/>
            <a:ext cx="200167" cy="178318"/>
          </a:xfrm>
          <a:prstGeom prst="rect">
            <a:avLst/>
          </a:prstGeom>
        </p:spPr>
        <p:txBody>
          <a:bodyPr lIns="0" tIns="0" rIns="0" bIns="0" anchor="t" anchorCtr="0"/>
          <a:lstStyle>
            <a:defPPr>
              <a:defRPr lang="en-US"/>
            </a:defPPr>
            <a:lvl1pPr algn="r" rtl="0" fontAlgn="base">
              <a:spcBef>
                <a:spcPct val="0"/>
              </a:spcBef>
              <a:spcAft>
                <a:spcPct val="0"/>
              </a:spcAft>
              <a:defRPr sz="700" kern="1200">
                <a:solidFill>
                  <a:schemeClr val="accent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C465A074-71B0-1C47-A455-7677837C124E}" type="slidenum">
              <a:rPr lang="it-IT" sz="800" smtClean="0"/>
              <a:pPr/>
              <a:t>‹#›</a:t>
            </a:fld>
            <a:endParaRPr lang="it-IT" sz="800" dirty="0"/>
          </a:p>
        </p:txBody>
      </p:sp>
    </p:spTree>
    <p:extLst>
      <p:ext uri="{BB962C8B-B14F-4D97-AF65-F5344CB8AC3E}">
        <p14:creationId xmlns:p14="http://schemas.microsoft.com/office/powerpoint/2010/main" val="13147004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Slide - Standard">
    <p:spTree>
      <p:nvGrpSpPr>
        <p:cNvPr id="1" name=""/>
        <p:cNvGrpSpPr/>
        <p:nvPr/>
      </p:nvGrpSpPr>
      <p:grpSpPr>
        <a:xfrm>
          <a:off x="0" y="0"/>
          <a:ext cx="0" cy="0"/>
          <a:chOff x="0" y="0"/>
          <a:chExt cx="0" cy="0"/>
        </a:xfrm>
      </p:grpSpPr>
      <p:sp>
        <p:nvSpPr>
          <p:cNvPr id="7" name="Titolo 1"/>
          <p:cNvSpPr>
            <a:spLocks noGrp="1"/>
          </p:cNvSpPr>
          <p:nvPr>
            <p:ph type="ctrTitle" hasCustomPrompt="1"/>
          </p:nvPr>
        </p:nvSpPr>
        <p:spPr>
          <a:xfrm>
            <a:off x="347300" y="442999"/>
            <a:ext cx="8386686" cy="523081"/>
          </a:xfrm>
          <a:prstGeom prst="rect">
            <a:avLst/>
          </a:prstGeom>
        </p:spPr>
        <p:txBody>
          <a:bodyPr>
            <a:noAutofit/>
          </a:bodyPr>
          <a:lstStyle>
            <a:lvl1pPr algn="l">
              <a:lnSpc>
                <a:spcPts val="2200"/>
              </a:lnSpc>
              <a:defRPr sz="2000" b="0" i="0" baseline="0">
                <a:solidFill>
                  <a:srgbClr val="C00000"/>
                </a:solidFill>
                <a:latin typeface="Arial" pitchFamily="34" charset="0"/>
                <a:cs typeface="Arial" pitchFamily="34" charset="0"/>
              </a:defRPr>
            </a:lvl1pPr>
          </a:lstStyle>
          <a:p>
            <a:r>
              <a:rPr lang="it-IT" dirty="0" smtClean="0"/>
              <a:t>Slide Title</a:t>
            </a:r>
            <a:endParaRPr lang="it-IT" dirty="0"/>
          </a:p>
        </p:txBody>
      </p:sp>
      <p:sp>
        <p:nvSpPr>
          <p:cNvPr id="8" name="Sottotitolo 2"/>
          <p:cNvSpPr>
            <a:spLocks noGrp="1"/>
          </p:cNvSpPr>
          <p:nvPr>
            <p:ph type="subTitle" idx="1" hasCustomPrompt="1"/>
          </p:nvPr>
        </p:nvSpPr>
        <p:spPr>
          <a:xfrm>
            <a:off x="347300" y="997139"/>
            <a:ext cx="8386686" cy="374461"/>
          </a:xfrm>
          <a:prstGeom prst="rect">
            <a:avLst/>
          </a:prstGeom>
        </p:spPr>
        <p:txBody>
          <a:bodyPr>
            <a:spAutoFit/>
          </a:bodyPr>
          <a:lstStyle>
            <a:lvl1pPr marL="0" indent="0">
              <a:buNone/>
              <a:defRPr lang="it-IT" sz="1500" b="0" i="0" baseline="0" dirty="0">
                <a:solidFill>
                  <a:srgbClr val="6F7072"/>
                </a:solidFill>
                <a:latin typeface="Arial" pitchFamily="34" charset="0"/>
                <a:ea typeface="+mj-ea"/>
                <a:cs typeface="Arial" pitchFamily="34" charset="0"/>
              </a:defRPr>
            </a:lvl1pPr>
          </a:lstStyle>
          <a:p>
            <a:pPr lvl="0">
              <a:lnSpc>
                <a:spcPts val="2200"/>
              </a:lnSpc>
              <a:spcBef>
                <a:spcPct val="0"/>
              </a:spcBef>
            </a:pPr>
            <a:r>
              <a:rPr lang="it-IT" dirty="0" smtClean="0"/>
              <a:t>Slide Sub title</a:t>
            </a:r>
            <a:endParaRPr lang="it-IT" dirty="0"/>
          </a:p>
        </p:txBody>
      </p:sp>
      <p:sp>
        <p:nvSpPr>
          <p:cNvPr id="9" name="Segnaposto testo 18"/>
          <p:cNvSpPr>
            <a:spLocks noGrp="1"/>
          </p:cNvSpPr>
          <p:nvPr>
            <p:ph type="body" sz="quarter" idx="14" hasCustomPrompt="1"/>
          </p:nvPr>
        </p:nvSpPr>
        <p:spPr>
          <a:xfrm>
            <a:off x="347663" y="1682750"/>
            <a:ext cx="8391525" cy="4378325"/>
          </a:xfrm>
          <a:prstGeom prst="rect">
            <a:avLst/>
          </a:prstGeom>
        </p:spPr>
        <p:txBody>
          <a:bodyPr/>
          <a:lstStyle>
            <a:lvl1pPr marL="0" indent="0">
              <a:buNone/>
              <a:defRPr sz="1600">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it-IT" dirty="0" smtClean="0"/>
              <a:t>Content Box</a:t>
            </a:r>
            <a:endParaRPr lang="it-IT" dirty="0"/>
          </a:p>
        </p:txBody>
      </p:sp>
      <p:pic>
        <p:nvPicPr>
          <p:cNvPr id="11" name="Picture 10"/>
          <p:cNvPicPr>
            <a:picLocks noChangeAspect="1"/>
          </p:cNvPicPr>
          <p:nvPr userDrawn="1"/>
        </p:nvPicPr>
        <p:blipFill rotWithShape="1">
          <a:blip r:embed="rId2" cstate="print"/>
          <a:srcRect l="1" r="14959" b="85913"/>
          <a:stretch/>
        </p:blipFill>
        <p:spPr>
          <a:xfrm>
            <a:off x="0" y="0"/>
            <a:ext cx="216000" cy="966080"/>
          </a:xfrm>
          <a:prstGeom prst="rect">
            <a:avLst/>
          </a:prstGeom>
        </p:spPr>
      </p:pic>
      <p:sp>
        <p:nvSpPr>
          <p:cNvPr id="10" name="Text Placeholder 19"/>
          <p:cNvSpPr>
            <a:spLocks noGrp="1"/>
          </p:cNvSpPr>
          <p:nvPr>
            <p:ph type="body" sz="quarter" idx="15" hasCustomPrompt="1"/>
          </p:nvPr>
        </p:nvSpPr>
        <p:spPr>
          <a:xfrm>
            <a:off x="347662" y="152400"/>
            <a:ext cx="7958137" cy="330640"/>
          </a:xfrm>
          <a:prstGeom prst="rect">
            <a:avLst/>
          </a:prstGeom>
        </p:spPr>
        <p:txBody>
          <a:bodyPr/>
          <a:lstStyle>
            <a:lvl1pPr marL="0" indent="0" algn="l">
              <a:buFont typeface="Arial" pitchFamily="34" charset="0"/>
              <a:buNone/>
              <a:defRPr sz="1600">
                <a:solidFill>
                  <a:srgbClr val="C00000"/>
                </a:solidFill>
                <a:latin typeface="Arial" pitchFamily="34" charset="0"/>
                <a:cs typeface="Arial" pitchFamily="34" charset="0"/>
              </a:defRPr>
            </a:lvl1pPr>
          </a:lstStyle>
          <a:p>
            <a:pPr lvl="0"/>
            <a:r>
              <a:rPr lang="en-US" dirty="0" smtClean="0"/>
              <a:t>Section</a:t>
            </a:r>
            <a:endParaRPr lang="en-US" dirty="0"/>
          </a:p>
        </p:txBody>
      </p:sp>
      <p:pic>
        <p:nvPicPr>
          <p:cNvPr id="16" name="Picture 2" descr="D:\Work\Life\Logo Change campaign\Stationaries with new logo\03 02 15\logo\FG_LOGO-03.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48265" y="6237313"/>
            <a:ext cx="1872208" cy="395766"/>
          </a:xfrm>
          <a:prstGeom prst="rect">
            <a:avLst/>
          </a:prstGeom>
          <a:noFill/>
          <a:extLst>
            <a:ext uri="{909E8E84-426E-40DD-AFC4-6F175D3DCCD1}">
              <a14:hiddenFill xmlns:a14="http://schemas.microsoft.com/office/drawing/2010/main">
                <a:solidFill>
                  <a:srgbClr val="FFFFFF"/>
                </a:solidFill>
              </a14:hiddenFill>
            </a:ext>
          </a:extLst>
        </p:spPr>
      </p:pic>
      <p:sp>
        <p:nvSpPr>
          <p:cNvPr id="19" name="Segnaposto numero diapositiva 5"/>
          <p:cNvSpPr>
            <a:spLocks noGrp="1"/>
          </p:cNvSpPr>
          <p:nvPr>
            <p:ph type="sldNum" sz="quarter" idx="12"/>
          </p:nvPr>
        </p:nvSpPr>
        <p:spPr>
          <a:xfrm>
            <a:off x="8539204" y="273559"/>
            <a:ext cx="200167" cy="178318"/>
          </a:xfrm>
          <a:prstGeom prst="rect">
            <a:avLst/>
          </a:prstGeom>
        </p:spPr>
        <p:txBody>
          <a:bodyPr lIns="0" tIns="0" rIns="0" bIns="0" anchor="t" anchorCtr="0"/>
          <a:lstStyle>
            <a:lvl1pPr algn="r">
              <a:defRPr sz="800">
                <a:solidFill>
                  <a:schemeClr val="tx2"/>
                </a:solidFill>
                <a:latin typeface="Arial" pitchFamily="34" charset="0"/>
                <a:cs typeface="Arial" pitchFamily="34" charset="0"/>
              </a:defRPr>
            </a:lvl1pPr>
          </a:lstStyle>
          <a:p>
            <a:fld id="{C465A074-71B0-1C47-A455-7677837C124E}" type="slidenum">
              <a:rPr lang="it-IT" smtClean="0"/>
              <a:pPr/>
              <a:t>‹#›</a:t>
            </a:fld>
            <a:endParaRPr lang="it-IT" dirty="0"/>
          </a:p>
        </p:txBody>
      </p:sp>
      <p:sp>
        <p:nvSpPr>
          <p:cNvPr id="20" name="Segnaposto numero diapositiva 5"/>
          <p:cNvSpPr txBox="1">
            <a:spLocks/>
          </p:cNvSpPr>
          <p:nvPr userDrawn="1"/>
        </p:nvSpPr>
        <p:spPr>
          <a:xfrm>
            <a:off x="8539204" y="273559"/>
            <a:ext cx="200167" cy="178318"/>
          </a:xfrm>
          <a:prstGeom prst="rect">
            <a:avLst/>
          </a:prstGeom>
        </p:spPr>
        <p:txBody>
          <a:bodyPr lIns="0" tIns="0" rIns="0" bIns="0" anchor="t" anchorCtr="0"/>
          <a:lstStyle>
            <a:defPPr>
              <a:defRPr lang="en-US"/>
            </a:defPPr>
            <a:lvl1pPr algn="r" rtl="0" fontAlgn="base">
              <a:spcBef>
                <a:spcPct val="0"/>
              </a:spcBef>
              <a:spcAft>
                <a:spcPct val="0"/>
              </a:spcAft>
              <a:defRPr sz="700" kern="1200">
                <a:solidFill>
                  <a:schemeClr val="accent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C465A074-71B0-1C47-A455-7677837C124E}" type="slidenum">
              <a:rPr lang="it-IT" sz="800" smtClean="0"/>
              <a:pPr/>
              <a:t>‹#›</a:t>
            </a:fld>
            <a:endParaRPr lang="it-IT" sz="800" dirty="0"/>
          </a:p>
        </p:txBody>
      </p:sp>
    </p:spTree>
    <p:extLst>
      <p:ext uri="{BB962C8B-B14F-4D97-AF65-F5344CB8AC3E}">
        <p14:creationId xmlns:p14="http://schemas.microsoft.com/office/powerpoint/2010/main" val="14395495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2 Column">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cstate="print"/>
          <a:srcRect l="1" r="14959" b="85913"/>
          <a:stretch/>
        </p:blipFill>
        <p:spPr>
          <a:xfrm>
            <a:off x="0" y="0"/>
            <a:ext cx="216000" cy="966080"/>
          </a:xfrm>
          <a:prstGeom prst="rect">
            <a:avLst/>
          </a:prstGeom>
        </p:spPr>
      </p:pic>
      <p:sp>
        <p:nvSpPr>
          <p:cNvPr id="9" name="Titolo 1"/>
          <p:cNvSpPr>
            <a:spLocks noGrp="1"/>
          </p:cNvSpPr>
          <p:nvPr>
            <p:ph type="ctrTitle" hasCustomPrompt="1"/>
          </p:nvPr>
        </p:nvSpPr>
        <p:spPr>
          <a:xfrm>
            <a:off x="347300" y="442999"/>
            <a:ext cx="8386686" cy="523081"/>
          </a:xfrm>
          <a:prstGeom prst="rect">
            <a:avLst/>
          </a:prstGeom>
        </p:spPr>
        <p:txBody>
          <a:bodyPr>
            <a:noAutofit/>
          </a:bodyPr>
          <a:lstStyle>
            <a:lvl1pPr algn="l">
              <a:lnSpc>
                <a:spcPts val="2200"/>
              </a:lnSpc>
              <a:defRPr sz="2000" b="0" i="0" baseline="0">
                <a:solidFill>
                  <a:srgbClr val="C00000"/>
                </a:solidFill>
                <a:latin typeface="Arial" pitchFamily="34" charset="0"/>
                <a:cs typeface="Arial" pitchFamily="34" charset="0"/>
              </a:defRPr>
            </a:lvl1pPr>
          </a:lstStyle>
          <a:p>
            <a:r>
              <a:rPr lang="it-IT" dirty="0" smtClean="0"/>
              <a:t>Slide Title</a:t>
            </a:r>
            <a:endParaRPr lang="it-IT" dirty="0"/>
          </a:p>
        </p:txBody>
      </p:sp>
      <p:sp>
        <p:nvSpPr>
          <p:cNvPr id="12" name="Sottotitolo 2"/>
          <p:cNvSpPr>
            <a:spLocks noGrp="1"/>
          </p:cNvSpPr>
          <p:nvPr>
            <p:ph type="subTitle" idx="13" hasCustomPrompt="1"/>
          </p:nvPr>
        </p:nvSpPr>
        <p:spPr>
          <a:xfrm>
            <a:off x="347300" y="997139"/>
            <a:ext cx="8386686" cy="374461"/>
          </a:xfrm>
          <a:prstGeom prst="rect">
            <a:avLst/>
          </a:prstGeom>
        </p:spPr>
        <p:txBody>
          <a:bodyPr>
            <a:spAutoFit/>
          </a:bodyPr>
          <a:lstStyle>
            <a:lvl1pPr marL="0" indent="0">
              <a:buNone/>
              <a:defRPr lang="it-IT" sz="1500" b="0" i="0" baseline="0" dirty="0">
                <a:solidFill>
                  <a:srgbClr val="6F7072"/>
                </a:solidFill>
                <a:latin typeface="Arial" pitchFamily="34" charset="0"/>
                <a:ea typeface="+mj-ea"/>
                <a:cs typeface="Arial" pitchFamily="34" charset="0"/>
              </a:defRPr>
            </a:lvl1pPr>
          </a:lstStyle>
          <a:p>
            <a:pPr lvl="0">
              <a:lnSpc>
                <a:spcPts val="2200"/>
              </a:lnSpc>
              <a:spcBef>
                <a:spcPct val="0"/>
              </a:spcBef>
            </a:pPr>
            <a:r>
              <a:rPr lang="it-IT" dirty="0" smtClean="0"/>
              <a:t>Slide Sub title</a:t>
            </a:r>
            <a:endParaRPr lang="it-IT" dirty="0"/>
          </a:p>
        </p:txBody>
      </p:sp>
      <p:sp>
        <p:nvSpPr>
          <p:cNvPr id="14" name="Segnaposto testo 18"/>
          <p:cNvSpPr>
            <a:spLocks noGrp="1"/>
          </p:cNvSpPr>
          <p:nvPr>
            <p:ph type="body" sz="quarter" idx="14" hasCustomPrompt="1"/>
          </p:nvPr>
        </p:nvSpPr>
        <p:spPr>
          <a:xfrm>
            <a:off x="347663" y="1600200"/>
            <a:ext cx="4224337" cy="4460875"/>
          </a:xfrm>
          <a:prstGeom prst="rect">
            <a:avLst/>
          </a:prstGeom>
        </p:spPr>
        <p:txBody>
          <a:bodyPr/>
          <a:lstStyle>
            <a:lvl1pPr marL="0" indent="0">
              <a:buNone/>
              <a:defRPr sz="1600">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it-IT" dirty="0" smtClean="0"/>
              <a:t>Content Box Two Columns</a:t>
            </a:r>
            <a:endParaRPr lang="it-IT" dirty="0"/>
          </a:p>
        </p:txBody>
      </p:sp>
      <p:sp>
        <p:nvSpPr>
          <p:cNvPr id="16" name="Segnaposto testo 18"/>
          <p:cNvSpPr>
            <a:spLocks noGrp="1"/>
          </p:cNvSpPr>
          <p:nvPr>
            <p:ph type="body" sz="quarter" idx="15" hasCustomPrompt="1"/>
          </p:nvPr>
        </p:nvSpPr>
        <p:spPr>
          <a:xfrm>
            <a:off x="4613770" y="1600200"/>
            <a:ext cx="4224337" cy="4460875"/>
          </a:xfrm>
          <a:prstGeom prst="rect">
            <a:avLst/>
          </a:prstGeom>
        </p:spPr>
        <p:txBody>
          <a:bodyPr/>
          <a:lstStyle>
            <a:lvl1pPr marL="0" indent="0">
              <a:buNone/>
              <a:defRPr sz="1600">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it-IT" dirty="0" smtClean="0"/>
              <a:t>Content Box Two Columns</a:t>
            </a:r>
            <a:endParaRPr lang="it-IT" dirty="0"/>
          </a:p>
        </p:txBody>
      </p:sp>
      <p:sp>
        <p:nvSpPr>
          <p:cNvPr id="15" name="Text Placeholder 19"/>
          <p:cNvSpPr>
            <a:spLocks noGrp="1"/>
          </p:cNvSpPr>
          <p:nvPr>
            <p:ph type="body" sz="quarter" idx="16" hasCustomPrompt="1"/>
          </p:nvPr>
        </p:nvSpPr>
        <p:spPr>
          <a:xfrm>
            <a:off x="347662" y="152400"/>
            <a:ext cx="7958137" cy="330640"/>
          </a:xfrm>
          <a:prstGeom prst="rect">
            <a:avLst/>
          </a:prstGeom>
        </p:spPr>
        <p:txBody>
          <a:bodyPr/>
          <a:lstStyle>
            <a:lvl1pPr marL="0" indent="0" algn="l">
              <a:buNone/>
              <a:defRPr sz="1600">
                <a:solidFill>
                  <a:srgbClr val="C00000"/>
                </a:solidFill>
                <a:latin typeface="Arial" pitchFamily="34" charset="0"/>
                <a:cs typeface="Arial" pitchFamily="34" charset="0"/>
              </a:defRPr>
            </a:lvl1pPr>
          </a:lstStyle>
          <a:p>
            <a:pPr lvl="0"/>
            <a:r>
              <a:rPr lang="en-US" dirty="0" smtClean="0"/>
              <a:t>Section</a:t>
            </a:r>
            <a:endParaRPr lang="en-US" dirty="0"/>
          </a:p>
        </p:txBody>
      </p:sp>
      <p:pic>
        <p:nvPicPr>
          <p:cNvPr id="17" name="Picture 2" descr="D:\Work\Life\Logo Change campaign\Stationaries with new logo\03 02 15\logo\FG_LOGO-03.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48265" y="6237313"/>
            <a:ext cx="1872208" cy="395766"/>
          </a:xfrm>
          <a:prstGeom prst="rect">
            <a:avLst/>
          </a:prstGeom>
          <a:noFill/>
          <a:extLst>
            <a:ext uri="{909E8E84-426E-40DD-AFC4-6F175D3DCCD1}">
              <a14:hiddenFill xmlns:a14="http://schemas.microsoft.com/office/drawing/2010/main">
                <a:solidFill>
                  <a:srgbClr val="FFFFFF"/>
                </a:solidFill>
              </a14:hiddenFill>
            </a:ext>
          </a:extLst>
        </p:spPr>
      </p:pic>
      <p:sp>
        <p:nvSpPr>
          <p:cNvPr id="22" name="Segnaposto numero diapositiva 5"/>
          <p:cNvSpPr>
            <a:spLocks noGrp="1"/>
          </p:cNvSpPr>
          <p:nvPr>
            <p:ph type="sldNum" sz="quarter" idx="12"/>
          </p:nvPr>
        </p:nvSpPr>
        <p:spPr>
          <a:xfrm>
            <a:off x="8539204" y="273559"/>
            <a:ext cx="200167" cy="178318"/>
          </a:xfrm>
          <a:prstGeom prst="rect">
            <a:avLst/>
          </a:prstGeom>
        </p:spPr>
        <p:txBody>
          <a:bodyPr lIns="0" tIns="0" rIns="0" bIns="0" anchor="t" anchorCtr="0"/>
          <a:lstStyle>
            <a:lvl1pPr algn="r">
              <a:defRPr sz="800">
                <a:solidFill>
                  <a:schemeClr val="tx2"/>
                </a:solidFill>
                <a:latin typeface="Arial" pitchFamily="34" charset="0"/>
                <a:cs typeface="Arial" pitchFamily="34" charset="0"/>
              </a:defRPr>
            </a:lvl1pPr>
          </a:lstStyle>
          <a:p>
            <a:fld id="{C465A074-71B0-1C47-A455-7677837C124E}" type="slidenum">
              <a:rPr lang="it-IT" smtClean="0"/>
              <a:pPr/>
              <a:t>‹#›</a:t>
            </a:fld>
            <a:endParaRPr lang="it-IT" dirty="0"/>
          </a:p>
        </p:txBody>
      </p:sp>
      <p:sp>
        <p:nvSpPr>
          <p:cNvPr id="23" name="Segnaposto numero diapositiva 5"/>
          <p:cNvSpPr txBox="1">
            <a:spLocks/>
          </p:cNvSpPr>
          <p:nvPr userDrawn="1"/>
        </p:nvSpPr>
        <p:spPr>
          <a:xfrm>
            <a:off x="8539204" y="273559"/>
            <a:ext cx="200167" cy="178318"/>
          </a:xfrm>
          <a:prstGeom prst="rect">
            <a:avLst/>
          </a:prstGeom>
        </p:spPr>
        <p:txBody>
          <a:bodyPr lIns="0" tIns="0" rIns="0" bIns="0" anchor="t" anchorCtr="0"/>
          <a:lstStyle>
            <a:defPPr>
              <a:defRPr lang="en-US"/>
            </a:defPPr>
            <a:lvl1pPr algn="r" rtl="0" fontAlgn="base">
              <a:spcBef>
                <a:spcPct val="0"/>
              </a:spcBef>
              <a:spcAft>
                <a:spcPct val="0"/>
              </a:spcAft>
              <a:defRPr sz="700" kern="1200">
                <a:solidFill>
                  <a:schemeClr val="accent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C465A074-71B0-1C47-A455-7677837C124E}" type="slidenum">
              <a:rPr lang="it-IT" sz="800" smtClean="0"/>
              <a:pPr/>
              <a:t>‹#›</a:t>
            </a:fld>
            <a:endParaRPr lang="it-IT" sz="800" dirty="0"/>
          </a:p>
        </p:txBody>
      </p:sp>
    </p:spTree>
    <p:extLst>
      <p:ext uri="{BB962C8B-B14F-4D97-AF65-F5344CB8AC3E}">
        <p14:creationId xmlns:p14="http://schemas.microsoft.com/office/powerpoint/2010/main" val="338879566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2 Column with image">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cstate="print"/>
          <a:srcRect l="1" r="14959" b="85913"/>
          <a:stretch/>
        </p:blipFill>
        <p:spPr>
          <a:xfrm>
            <a:off x="0" y="0"/>
            <a:ext cx="216000" cy="966080"/>
          </a:xfrm>
          <a:prstGeom prst="rect">
            <a:avLst/>
          </a:prstGeom>
        </p:spPr>
      </p:pic>
      <p:sp>
        <p:nvSpPr>
          <p:cNvPr id="9" name="Titolo 1"/>
          <p:cNvSpPr>
            <a:spLocks noGrp="1"/>
          </p:cNvSpPr>
          <p:nvPr>
            <p:ph type="ctrTitle" hasCustomPrompt="1"/>
          </p:nvPr>
        </p:nvSpPr>
        <p:spPr>
          <a:xfrm>
            <a:off x="347300" y="442999"/>
            <a:ext cx="8386686" cy="523081"/>
          </a:xfrm>
          <a:prstGeom prst="rect">
            <a:avLst/>
          </a:prstGeom>
        </p:spPr>
        <p:txBody>
          <a:bodyPr>
            <a:noAutofit/>
          </a:bodyPr>
          <a:lstStyle>
            <a:lvl1pPr algn="l">
              <a:lnSpc>
                <a:spcPts val="2200"/>
              </a:lnSpc>
              <a:defRPr sz="2000" b="0" i="0" baseline="0">
                <a:solidFill>
                  <a:srgbClr val="C00000"/>
                </a:solidFill>
                <a:latin typeface="Arial" pitchFamily="34" charset="0"/>
                <a:cs typeface="Arial" pitchFamily="34" charset="0"/>
              </a:defRPr>
            </a:lvl1pPr>
          </a:lstStyle>
          <a:p>
            <a:r>
              <a:rPr lang="it-IT" dirty="0" smtClean="0"/>
              <a:t>Slide Title</a:t>
            </a:r>
            <a:endParaRPr lang="it-IT" dirty="0"/>
          </a:p>
        </p:txBody>
      </p:sp>
      <p:sp>
        <p:nvSpPr>
          <p:cNvPr id="12" name="Sottotitolo 2"/>
          <p:cNvSpPr>
            <a:spLocks noGrp="1"/>
          </p:cNvSpPr>
          <p:nvPr>
            <p:ph type="subTitle" idx="13" hasCustomPrompt="1"/>
          </p:nvPr>
        </p:nvSpPr>
        <p:spPr>
          <a:xfrm>
            <a:off x="347300" y="997139"/>
            <a:ext cx="8386686" cy="374461"/>
          </a:xfrm>
          <a:prstGeom prst="rect">
            <a:avLst/>
          </a:prstGeom>
        </p:spPr>
        <p:txBody>
          <a:bodyPr>
            <a:spAutoFit/>
          </a:bodyPr>
          <a:lstStyle>
            <a:lvl1pPr marL="0" indent="0">
              <a:buNone/>
              <a:defRPr lang="it-IT" sz="1500" b="0" i="0" baseline="0" dirty="0">
                <a:solidFill>
                  <a:srgbClr val="6F7072"/>
                </a:solidFill>
                <a:latin typeface="Arial" pitchFamily="34" charset="0"/>
                <a:ea typeface="+mj-ea"/>
                <a:cs typeface="Arial" pitchFamily="34" charset="0"/>
              </a:defRPr>
            </a:lvl1pPr>
          </a:lstStyle>
          <a:p>
            <a:pPr lvl="0">
              <a:lnSpc>
                <a:spcPts val="2200"/>
              </a:lnSpc>
              <a:spcBef>
                <a:spcPct val="0"/>
              </a:spcBef>
            </a:pPr>
            <a:r>
              <a:rPr lang="it-IT" dirty="0" smtClean="0"/>
              <a:t>Slide Sub title</a:t>
            </a:r>
            <a:endParaRPr lang="it-IT" dirty="0"/>
          </a:p>
        </p:txBody>
      </p:sp>
      <p:sp>
        <p:nvSpPr>
          <p:cNvPr id="14" name="Segnaposto testo 18"/>
          <p:cNvSpPr>
            <a:spLocks noGrp="1"/>
          </p:cNvSpPr>
          <p:nvPr>
            <p:ph type="body" sz="quarter" idx="14" hasCustomPrompt="1"/>
          </p:nvPr>
        </p:nvSpPr>
        <p:spPr>
          <a:xfrm>
            <a:off x="347663" y="1600200"/>
            <a:ext cx="4224337" cy="4460875"/>
          </a:xfrm>
          <a:prstGeom prst="rect">
            <a:avLst/>
          </a:prstGeom>
        </p:spPr>
        <p:txBody>
          <a:bodyPr/>
          <a:lstStyle>
            <a:lvl1pPr marL="0" indent="0">
              <a:buNone/>
              <a:defRPr sz="1600">
                <a:latin typeface="Arial" pitchFamily="34" charset="0"/>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it-IT" dirty="0" smtClean="0"/>
              <a:t>Content Box Two Columns</a:t>
            </a:r>
            <a:endParaRPr lang="it-IT" dirty="0"/>
          </a:p>
        </p:txBody>
      </p:sp>
      <p:sp>
        <p:nvSpPr>
          <p:cNvPr id="15" name="Content Placeholder 12"/>
          <p:cNvSpPr>
            <a:spLocks noGrp="1"/>
          </p:cNvSpPr>
          <p:nvPr>
            <p:ph sz="half" idx="2"/>
          </p:nvPr>
        </p:nvSpPr>
        <p:spPr>
          <a:xfrm>
            <a:off x="4648200" y="1600200"/>
            <a:ext cx="4038600" cy="4462272"/>
          </a:xfrm>
          <a:prstGeom prst="rect">
            <a:avLst/>
          </a:prstGeom>
        </p:spPr>
        <p:txBody>
          <a:bodyPr/>
          <a:lstStyle>
            <a:lvl1pPr marL="0" indent="0">
              <a:buNone/>
              <a:defRPr sz="1600">
                <a:latin typeface="Arial" pitchFamily="34" charset="0"/>
                <a:cs typeface="Arial" pitchFamily="34" charset="0"/>
              </a:defRPr>
            </a:lvl1pPr>
          </a:lstStyle>
          <a:p>
            <a:pPr lvl="0"/>
            <a:r>
              <a:rPr lang="en-US" smtClean="0"/>
              <a:t>Click to edit Master text styles</a:t>
            </a:r>
          </a:p>
        </p:txBody>
      </p:sp>
      <p:sp>
        <p:nvSpPr>
          <p:cNvPr id="16" name="Text Placeholder 19"/>
          <p:cNvSpPr>
            <a:spLocks noGrp="1"/>
          </p:cNvSpPr>
          <p:nvPr>
            <p:ph type="body" sz="quarter" idx="15" hasCustomPrompt="1"/>
          </p:nvPr>
        </p:nvSpPr>
        <p:spPr>
          <a:xfrm>
            <a:off x="347662" y="152400"/>
            <a:ext cx="7958137" cy="330640"/>
          </a:xfrm>
          <a:prstGeom prst="rect">
            <a:avLst/>
          </a:prstGeom>
        </p:spPr>
        <p:txBody>
          <a:bodyPr/>
          <a:lstStyle>
            <a:lvl1pPr marL="0" indent="0" algn="l">
              <a:buNone/>
              <a:defRPr sz="1600">
                <a:solidFill>
                  <a:srgbClr val="C00000"/>
                </a:solidFill>
                <a:latin typeface="Arial" pitchFamily="34" charset="0"/>
                <a:cs typeface="Arial" pitchFamily="34" charset="0"/>
              </a:defRPr>
            </a:lvl1pPr>
          </a:lstStyle>
          <a:p>
            <a:pPr lvl="0"/>
            <a:r>
              <a:rPr lang="en-US" dirty="0" smtClean="0"/>
              <a:t>Section</a:t>
            </a:r>
            <a:endParaRPr lang="en-US" dirty="0"/>
          </a:p>
        </p:txBody>
      </p:sp>
      <p:pic>
        <p:nvPicPr>
          <p:cNvPr id="13" name="Picture 2" descr="D:\Work\Life\Logo Change campaign\Stationaries with new logo\03 02 15\logo\FG_LOGO-03.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48265" y="6237313"/>
            <a:ext cx="1872208" cy="395766"/>
          </a:xfrm>
          <a:prstGeom prst="rect">
            <a:avLst/>
          </a:prstGeom>
          <a:noFill/>
          <a:extLst>
            <a:ext uri="{909E8E84-426E-40DD-AFC4-6F175D3DCCD1}">
              <a14:hiddenFill xmlns:a14="http://schemas.microsoft.com/office/drawing/2010/main">
                <a:solidFill>
                  <a:srgbClr val="FFFFFF"/>
                </a:solidFill>
              </a14:hiddenFill>
            </a:ext>
          </a:extLst>
        </p:spPr>
      </p:pic>
      <p:sp>
        <p:nvSpPr>
          <p:cNvPr id="23" name="Segnaposto numero diapositiva 5"/>
          <p:cNvSpPr>
            <a:spLocks noGrp="1"/>
          </p:cNvSpPr>
          <p:nvPr>
            <p:ph type="sldNum" sz="quarter" idx="12"/>
          </p:nvPr>
        </p:nvSpPr>
        <p:spPr>
          <a:xfrm>
            <a:off x="8539204" y="273559"/>
            <a:ext cx="200167" cy="178318"/>
          </a:xfrm>
          <a:prstGeom prst="rect">
            <a:avLst/>
          </a:prstGeom>
        </p:spPr>
        <p:txBody>
          <a:bodyPr lIns="0" tIns="0" rIns="0" bIns="0" anchor="t" anchorCtr="0"/>
          <a:lstStyle>
            <a:lvl1pPr algn="r">
              <a:defRPr sz="800">
                <a:solidFill>
                  <a:schemeClr val="tx2"/>
                </a:solidFill>
                <a:latin typeface="Arial" pitchFamily="34" charset="0"/>
                <a:cs typeface="Arial" pitchFamily="34" charset="0"/>
              </a:defRPr>
            </a:lvl1pPr>
          </a:lstStyle>
          <a:p>
            <a:fld id="{C465A074-71B0-1C47-A455-7677837C124E}" type="slidenum">
              <a:rPr lang="it-IT" smtClean="0"/>
              <a:pPr/>
              <a:t>‹#›</a:t>
            </a:fld>
            <a:endParaRPr lang="it-IT" dirty="0"/>
          </a:p>
        </p:txBody>
      </p:sp>
      <p:sp>
        <p:nvSpPr>
          <p:cNvPr id="24" name="Segnaposto numero diapositiva 5"/>
          <p:cNvSpPr txBox="1">
            <a:spLocks/>
          </p:cNvSpPr>
          <p:nvPr userDrawn="1"/>
        </p:nvSpPr>
        <p:spPr>
          <a:xfrm>
            <a:off x="8539204" y="273559"/>
            <a:ext cx="200167" cy="178318"/>
          </a:xfrm>
          <a:prstGeom prst="rect">
            <a:avLst/>
          </a:prstGeom>
        </p:spPr>
        <p:txBody>
          <a:bodyPr lIns="0" tIns="0" rIns="0" bIns="0" anchor="t" anchorCtr="0"/>
          <a:lstStyle>
            <a:defPPr>
              <a:defRPr lang="en-US"/>
            </a:defPPr>
            <a:lvl1pPr algn="r" rtl="0" fontAlgn="base">
              <a:spcBef>
                <a:spcPct val="0"/>
              </a:spcBef>
              <a:spcAft>
                <a:spcPct val="0"/>
              </a:spcAft>
              <a:defRPr sz="700" kern="1200">
                <a:solidFill>
                  <a:schemeClr val="accent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C465A074-71B0-1C47-A455-7677837C124E}" type="slidenum">
              <a:rPr lang="it-IT" sz="800" smtClean="0"/>
              <a:pPr/>
              <a:t>‹#›</a:t>
            </a:fld>
            <a:endParaRPr lang="it-IT" sz="800" dirty="0"/>
          </a:p>
        </p:txBody>
      </p:sp>
    </p:spTree>
    <p:extLst>
      <p:ext uri="{BB962C8B-B14F-4D97-AF65-F5344CB8AC3E}">
        <p14:creationId xmlns:p14="http://schemas.microsoft.com/office/powerpoint/2010/main" val="259088206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2 rows with imag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1" r="14959" b="85913"/>
          <a:stretch/>
        </p:blipFill>
        <p:spPr>
          <a:xfrm>
            <a:off x="0" y="0"/>
            <a:ext cx="216000" cy="966080"/>
          </a:xfrm>
          <a:prstGeom prst="rect">
            <a:avLst/>
          </a:prstGeom>
        </p:spPr>
      </p:pic>
      <p:sp>
        <p:nvSpPr>
          <p:cNvPr id="10" name="Picture Placeholder 2"/>
          <p:cNvSpPr>
            <a:spLocks noGrp="1"/>
          </p:cNvSpPr>
          <p:nvPr>
            <p:ph type="pic" idx="14"/>
          </p:nvPr>
        </p:nvSpPr>
        <p:spPr>
          <a:xfrm>
            <a:off x="347299" y="1600199"/>
            <a:ext cx="8392071" cy="3203575"/>
          </a:xfrm>
          <a:prstGeom prst="rect">
            <a:avLst/>
          </a:prstGeom>
        </p:spPr>
        <p:txBody>
          <a:bodyPr/>
          <a:lstStyle>
            <a:lvl1pPr marL="0" indent="0">
              <a:buNone/>
              <a:defRPr sz="16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Text Placeholder 3"/>
          <p:cNvSpPr>
            <a:spLocks noGrp="1"/>
          </p:cNvSpPr>
          <p:nvPr>
            <p:ph type="body" sz="half" idx="2" hasCustomPrompt="1"/>
          </p:nvPr>
        </p:nvSpPr>
        <p:spPr>
          <a:xfrm>
            <a:off x="347299" y="4876800"/>
            <a:ext cx="8392071" cy="1219200"/>
          </a:xfrm>
          <a:prstGeom prst="rect">
            <a:avLst/>
          </a:prstGeom>
        </p:spPr>
        <p:txBody>
          <a:bodyPr/>
          <a:lstStyle>
            <a:lvl1pPr marL="0" indent="0">
              <a:buNone/>
              <a:defRPr sz="16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Content</a:t>
            </a:r>
          </a:p>
        </p:txBody>
      </p:sp>
      <p:sp>
        <p:nvSpPr>
          <p:cNvPr id="15" name="Titolo 1"/>
          <p:cNvSpPr>
            <a:spLocks noGrp="1"/>
          </p:cNvSpPr>
          <p:nvPr>
            <p:ph type="ctrTitle" hasCustomPrompt="1"/>
          </p:nvPr>
        </p:nvSpPr>
        <p:spPr>
          <a:xfrm>
            <a:off x="347300" y="442999"/>
            <a:ext cx="8386686" cy="523081"/>
          </a:xfrm>
          <a:prstGeom prst="rect">
            <a:avLst/>
          </a:prstGeom>
        </p:spPr>
        <p:txBody>
          <a:bodyPr>
            <a:noAutofit/>
          </a:bodyPr>
          <a:lstStyle>
            <a:lvl1pPr algn="l">
              <a:lnSpc>
                <a:spcPts val="2200"/>
              </a:lnSpc>
              <a:defRPr sz="2000" b="0" i="0" baseline="0">
                <a:solidFill>
                  <a:srgbClr val="C00000"/>
                </a:solidFill>
                <a:latin typeface="Arial" pitchFamily="34" charset="0"/>
                <a:cs typeface="Arial" pitchFamily="34" charset="0"/>
              </a:defRPr>
            </a:lvl1pPr>
          </a:lstStyle>
          <a:p>
            <a:r>
              <a:rPr lang="it-IT" dirty="0" smtClean="0"/>
              <a:t>Slide Title</a:t>
            </a:r>
            <a:endParaRPr lang="it-IT" dirty="0"/>
          </a:p>
        </p:txBody>
      </p:sp>
      <p:sp>
        <p:nvSpPr>
          <p:cNvPr id="17" name="Sottotitolo 2"/>
          <p:cNvSpPr>
            <a:spLocks noGrp="1"/>
          </p:cNvSpPr>
          <p:nvPr>
            <p:ph type="subTitle" idx="13" hasCustomPrompt="1"/>
          </p:nvPr>
        </p:nvSpPr>
        <p:spPr>
          <a:xfrm>
            <a:off x="347300" y="997139"/>
            <a:ext cx="8386686" cy="374461"/>
          </a:xfrm>
          <a:prstGeom prst="rect">
            <a:avLst/>
          </a:prstGeom>
        </p:spPr>
        <p:txBody>
          <a:bodyPr>
            <a:spAutoFit/>
          </a:bodyPr>
          <a:lstStyle>
            <a:lvl1pPr marL="0" indent="0">
              <a:buNone/>
              <a:defRPr lang="it-IT" sz="1500" b="0" i="0" baseline="0" dirty="0">
                <a:solidFill>
                  <a:srgbClr val="6F7072"/>
                </a:solidFill>
                <a:latin typeface="Arial" pitchFamily="34" charset="0"/>
                <a:ea typeface="+mj-ea"/>
                <a:cs typeface="Arial" pitchFamily="34" charset="0"/>
              </a:defRPr>
            </a:lvl1pPr>
          </a:lstStyle>
          <a:p>
            <a:pPr lvl="0">
              <a:lnSpc>
                <a:spcPts val="2200"/>
              </a:lnSpc>
              <a:spcBef>
                <a:spcPct val="0"/>
              </a:spcBef>
            </a:pPr>
            <a:r>
              <a:rPr lang="it-IT" dirty="0" smtClean="0"/>
              <a:t>Slide Sub title</a:t>
            </a:r>
            <a:endParaRPr lang="it-IT" dirty="0"/>
          </a:p>
        </p:txBody>
      </p:sp>
      <p:sp>
        <p:nvSpPr>
          <p:cNvPr id="12" name="Text Placeholder 19"/>
          <p:cNvSpPr>
            <a:spLocks noGrp="1"/>
          </p:cNvSpPr>
          <p:nvPr>
            <p:ph type="body" sz="quarter" idx="15" hasCustomPrompt="1"/>
          </p:nvPr>
        </p:nvSpPr>
        <p:spPr>
          <a:xfrm>
            <a:off x="347662" y="152400"/>
            <a:ext cx="7958137" cy="330640"/>
          </a:xfrm>
          <a:prstGeom prst="rect">
            <a:avLst/>
          </a:prstGeom>
        </p:spPr>
        <p:txBody>
          <a:bodyPr/>
          <a:lstStyle>
            <a:lvl1pPr marL="0" indent="0" algn="l">
              <a:buNone/>
              <a:defRPr sz="1600">
                <a:solidFill>
                  <a:srgbClr val="C00000"/>
                </a:solidFill>
                <a:latin typeface="Arial" pitchFamily="34" charset="0"/>
                <a:cs typeface="Arial" pitchFamily="34" charset="0"/>
              </a:defRPr>
            </a:lvl1pPr>
          </a:lstStyle>
          <a:p>
            <a:pPr lvl="0"/>
            <a:r>
              <a:rPr lang="en-US" dirty="0" smtClean="0"/>
              <a:t>Section</a:t>
            </a:r>
            <a:endParaRPr lang="en-US" dirty="0"/>
          </a:p>
        </p:txBody>
      </p:sp>
      <p:pic>
        <p:nvPicPr>
          <p:cNvPr id="16" name="Picture 2" descr="D:\Work\Life\Logo Change campaign\Stationaries with new logo\03 02 15\logo\FG_LOGO-03.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48265" y="6237313"/>
            <a:ext cx="1872208" cy="395766"/>
          </a:xfrm>
          <a:prstGeom prst="rect">
            <a:avLst/>
          </a:prstGeom>
          <a:noFill/>
          <a:extLst>
            <a:ext uri="{909E8E84-426E-40DD-AFC4-6F175D3DCCD1}">
              <a14:hiddenFill xmlns:a14="http://schemas.microsoft.com/office/drawing/2010/main">
                <a:solidFill>
                  <a:srgbClr val="FFFFFF"/>
                </a:solidFill>
              </a14:hiddenFill>
            </a:ext>
          </a:extLst>
        </p:spPr>
      </p:pic>
      <p:sp>
        <p:nvSpPr>
          <p:cNvPr id="21" name="Segnaposto numero diapositiva 5"/>
          <p:cNvSpPr>
            <a:spLocks noGrp="1"/>
          </p:cNvSpPr>
          <p:nvPr>
            <p:ph type="sldNum" sz="quarter" idx="12"/>
          </p:nvPr>
        </p:nvSpPr>
        <p:spPr>
          <a:xfrm>
            <a:off x="8539204" y="273559"/>
            <a:ext cx="200167" cy="178318"/>
          </a:xfrm>
          <a:prstGeom prst="rect">
            <a:avLst/>
          </a:prstGeom>
        </p:spPr>
        <p:txBody>
          <a:bodyPr lIns="0" tIns="0" rIns="0" bIns="0" anchor="t" anchorCtr="0"/>
          <a:lstStyle>
            <a:lvl1pPr algn="r">
              <a:defRPr sz="800">
                <a:solidFill>
                  <a:schemeClr val="tx2"/>
                </a:solidFill>
                <a:latin typeface="Arial" pitchFamily="34" charset="0"/>
                <a:cs typeface="Arial" pitchFamily="34" charset="0"/>
              </a:defRPr>
            </a:lvl1pPr>
          </a:lstStyle>
          <a:p>
            <a:fld id="{C465A074-71B0-1C47-A455-7677837C124E}" type="slidenum">
              <a:rPr lang="it-IT" smtClean="0"/>
              <a:pPr/>
              <a:t>‹#›</a:t>
            </a:fld>
            <a:endParaRPr lang="it-IT" dirty="0"/>
          </a:p>
        </p:txBody>
      </p:sp>
      <p:sp>
        <p:nvSpPr>
          <p:cNvPr id="22" name="Segnaposto numero diapositiva 5"/>
          <p:cNvSpPr txBox="1">
            <a:spLocks/>
          </p:cNvSpPr>
          <p:nvPr userDrawn="1"/>
        </p:nvSpPr>
        <p:spPr>
          <a:xfrm>
            <a:off x="8539204" y="273559"/>
            <a:ext cx="200167" cy="178318"/>
          </a:xfrm>
          <a:prstGeom prst="rect">
            <a:avLst/>
          </a:prstGeom>
        </p:spPr>
        <p:txBody>
          <a:bodyPr lIns="0" tIns="0" rIns="0" bIns="0" anchor="t" anchorCtr="0"/>
          <a:lstStyle>
            <a:defPPr>
              <a:defRPr lang="en-US"/>
            </a:defPPr>
            <a:lvl1pPr algn="r" rtl="0" fontAlgn="base">
              <a:spcBef>
                <a:spcPct val="0"/>
              </a:spcBef>
              <a:spcAft>
                <a:spcPct val="0"/>
              </a:spcAft>
              <a:defRPr sz="700" kern="1200">
                <a:solidFill>
                  <a:schemeClr val="accent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C465A074-71B0-1C47-A455-7677837C124E}" type="slidenum">
              <a:rPr lang="it-IT" sz="800" smtClean="0"/>
              <a:pPr/>
              <a:t>‹#›</a:t>
            </a:fld>
            <a:endParaRPr lang="it-IT" sz="800" dirty="0"/>
          </a:p>
        </p:txBody>
      </p:sp>
    </p:spTree>
    <p:extLst>
      <p:ext uri="{BB962C8B-B14F-4D97-AF65-F5344CB8AC3E}">
        <p14:creationId xmlns:p14="http://schemas.microsoft.com/office/powerpoint/2010/main" val="428951676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Slide - 2 rows with imag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1" r="14959" b="85913"/>
          <a:stretch/>
        </p:blipFill>
        <p:spPr>
          <a:xfrm>
            <a:off x="0" y="0"/>
            <a:ext cx="216000" cy="966080"/>
          </a:xfrm>
          <a:prstGeom prst="rect">
            <a:avLst/>
          </a:prstGeom>
        </p:spPr>
      </p:pic>
      <p:sp>
        <p:nvSpPr>
          <p:cNvPr id="11" name="Text Placeholder 3"/>
          <p:cNvSpPr>
            <a:spLocks noGrp="1"/>
          </p:cNvSpPr>
          <p:nvPr>
            <p:ph type="body" sz="half" idx="2" hasCustomPrompt="1"/>
          </p:nvPr>
        </p:nvSpPr>
        <p:spPr>
          <a:xfrm>
            <a:off x="347299" y="4876800"/>
            <a:ext cx="8392071" cy="1219200"/>
          </a:xfrm>
          <a:prstGeom prst="rect">
            <a:avLst/>
          </a:prstGeom>
        </p:spPr>
        <p:txBody>
          <a:bodyPr/>
          <a:lstStyle>
            <a:lvl1pPr marL="0" indent="0">
              <a:buNone/>
              <a:defRPr sz="16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Content</a:t>
            </a:r>
          </a:p>
        </p:txBody>
      </p:sp>
      <p:sp>
        <p:nvSpPr>
          <p:cNvPr id="15" name="Titolo 1"/>
          <p:cNvSpPr>
            <a:spLocks noGrp="1"/>
          </p:cNvSpPr>
          <p:nvPr>
            <p:ph type="ctrTitle" hasCustomPrompt="1"/>
          </p:nvPr>
        </p:nvSpPr>
        <p:spPr>
          <a:xfrm>
            <a:off x="347300" y="442999"/>
            <a:ext cx="8386686" cy="523081"/>
          </a:xfrm>
          <a:prstGeom prst="rect">
            <a:avLst/>
          </a:prstGeom>
        </p:spPr>
        <p:txBody>
          <a:bodyPr>
            <a:noAutofit/>
          </a:bodyPr>
          <a:lstStyle>
            <a:lvl1pPr algn="l">
              <a:lnSpc>
                <a:spcPts val="2200"/>
              </a:lnSpc>
              <a:defRPr sz="2000" b="0" i="0" baseline="0">
                <a:solidFill>
                  <a:srgbClr val="C00000"/>
                </a:solidFill>
                <a:latin typeface="Arial" pitchFamily="34" charset="0"/>
                <a:cs typeface="Arial" pitchFamily="34" charset="0"/>
              </a:defRPr>
            </a:lvl1pPr>
          </a:lstStyle>
          <a:p>
            <a:r>
              <a:rPr lang="it-IT" dirty="0" smtClean="0"/>
              <a:t>Slide Title</a:t>
            </a:r>
            <a:endParaRPr lang="it-IT" dirty="0"/>
          </a:p>
        </p:txBody>
      </p:sp>
      <p:sp>
        <p:nvSpPr>
          <p:cNvPr id="17" name="Sottotitolo 2"/>
          <p:cNvSpPr>
            <a:spLocks noGrp="1"/>
          </p:cNvSpPr>
          <p:nvPr>
            <p:ph type="subTitle" idx="13" hasCustomPrompt="1"/>
          </p:nvPr>
        </p:nvSpPr>
        <p:spPr>
          <a:xfrm>
            <a:off x="347300" y="997139"/>
            <a:ext cx="8386686" cy="374461"/>
          </a:xfrm>
          <a:prstGeom prst="rect">
            <a:avLst/>
          </a:prstGeom>
        </p:spPr>
        <p:txBody>
          <a:bodyPr>
            <a:spAutoFit/>
          </a:bodyPr>
          <a:lstStyle>
            <a:lvl1pPr marL="0" indent="0">
              <a:buNone/>
              <a:defRPr lang="it-IT" sz="1500" b="0" i="0" baseline="0" dirty="0">
                <a:solidFill>
                  <a:srgbClr val="6F7072"/>
                </a:solidFill>
                <a:latin typeface="Arial" pitchFamily="34" charset="0"/>
                <a:ea typeface="+mj-ea"/>
                <a:cs typeface="Arial" pitchFamily="34" charset="0"/>
              </a:defRPr>
            </a:lvl1pPr>
          </a:lstStyle>
          <a:p>
            <a:pPr lvl="0">
              <a:lnSpc>
                <a:spcPts val="2200"/>
              </a:lnSpc>
              <a:spcBef>
                <a:spcPct val="0"/>
              </a:spcBef>
            </a:pPr>
            <a:r>
              <a:rPr lang="it-IT" dirty="0" smtClean="0"/>
              <a:t>Slide Sub title</a:t>
            </a:r>
            <a:endParaRPr lang="it-IT" dirty="0"/>
          </a:p>
        </p:txBody>
      </p:sp>
      <p:sp>
        <p:nvSpPr>
          <p:cNvPr id="18" name="Text Placeholder 19"/>
          <p:cNvSpPr>
            <a:spLocks noGrp="1"/>
          </p:cNvSpPr>
          <p:nvPr>
            <p:ph type="body" sz="quarter" idx="15" hasCustomPrompt="1"/>
          </p:nvPr>
        </p:nvSpPr>
        <p:spPr>
          <a:xfrm>
            <a:off x="347662" y="152400"/>
            <a:ext cx="7958137" cy="330640"/>
          </a:xfrm>
          <a:prstGeom prst="rect">
            <a:avLst/>
          </a:prstGeom>
        </p:spPr>
        <p:txBody>
          <a:bodyPr/>
          <a:lstStyle>
            <a:lvl1pPr marL="0" indent="0" algn="l">
              <a:buNone/>
              <a:defRPr sz="1600">
                <a:solidFill>
                  <a:srgbClr val="C00000"/>
                </a:solidFill>
                <a:latin typeface="Arial" pitchFamily="34" charset="0"/>
                <a:cs typeface="Arial" pitchFamily="34" charset="0"/>
              </a:defRPr>
            </a:lvl1pPr>
          </a:lstStyle>
          <a:p>
            <a:pPr lvl="0"/>
            <a:r>
              <a:rPr lang="en-US" dirty="0" smtClean="0"/>
              <a:t>Section</a:t>
            </a:r>
            <a:endParaRPr lang="en-US" dirty="0"/>
          </a:p>
        </p:txBody>
      </p:sp>
      <p:pic>
        <p:nvPicPr>
          <p:cNvPr id="20" name="Picture 2" descr="D:\Work\Life\Logo Change campaign\Stationaries with new logo\03 02 15\logo\FG_LOGO-03.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48265" y="6237313"/>
            <a:ext cx="1872208" cy="395766"/>
          </a:xfrm>
          <a:prstGeom prst="rect">
            <a:avLst/>
          </a:prstGeom>
          <a:noFill/>
          <a:extLst>
            <a:ext uri="{909E8E84-426E-40DD-AFC4-6F175D3DCCD1}">
              <a14:hiddenFill xmlns:a14="http://schemas.microsoft.com/office/drawing/2010/main">
                <a:solidFill>
                  <a:srgbClr val="FFFFFF"/>
                </a:solidFill>
              </a14:hiddenFill>
            </a:ext>
          </a:extLst>
        </p:spPr>
      </p:pic>
      <p:sp>
        <p:nvSpPr>
          <p:cNvPr id="21" name="Segnaposto numero diapositiva 5"/>
          <p:cNvSpPr>
            <a:spLocks noGrp="1"/>
          </p:cNvSpPr>
          <p:nvPr>
            <p:ph type="sldNum" sz="quarter" idx="12"/>
          </p:nvPr>
        </p:nvSpPr>
        <p:spPr>
          <a:xfrm>
            <a:off x="8539204" y="273559"/>
            <a:ext cx="200167" cy="178318"/>
          </a:xfrm>
          <a:prstGeom prst="rect">
            <a:avLst/>
          </a:prstGeom>
        </p:spPr>
        <p:txBody>
          <a:bodyPr lIns="0" tIns="0" rIns="0" bIns="0" anchor="t" anchorCtr="0"/>
          <a:lstStyle>
            <a:lvl1pPr algn="r">
              <a:defRPr sz="800">
                <a:solidFill>
                  <a:schemeClr val="tx2"/>
                </a:solidFill>
                <a:latin typeface="Arial" pitchFamily="34" charset="0"/>
                <a:cs typeface="Arial" pitchFamily="34" charset="0"/>
              </a:defRPr>
            </a:lvl1pPr>
          </a:lstStyle>
          <a:p>
            <a:fld id="{C465A074-71B0-1C47-A455-7677837C124E}" type="slidenum">
              <a:rPr lang="it-IT" smtClean="0"/>
              <a:pPr/>
              <a:t>‹#›</a:t>
            </a:fld>
            <a:endParaRPr lang="it-IT" dirty="0"/>
          </a:p>
        </p:txBody>
      </p:sp>
      <p:sp>
        <p:nvSpPr>
          <p:cNvPr id="22" name="Segnaposto numero diapositiva 5"/>
          <p:cNvSpPr txBox="1">
            <a:spLocks/>
          </p:cNvSpPr>
          <p:nvPr userDrawn="1"/>
        </p:nvSpPr>
        <p:spPr>
          <a:xfrm>
            <a:off x="8539204" y="273559"/>
            <a:ext cx="200167" cy="178318"/>
          </a:xfrm>
          <a:prstGeom prst="rect">
            <a:avLst/>
          </a:prstGeom>
        </p:spPr>
        <p:txBody>
          <a:bodyPr lIns="0" tIns="0" rIns="0" bIns="0" anchor="t" anchorCtr="0"/>
          <a:lstStyle>
            <a:defPPr>
              <a:defRPr lang="en-US"/>
            </a:defPPr>
            <a:lvl1pPr algn="r" rtl="0" fontAlgn="base">
              <a:spcBef>
                <a:spcPct val="0"/>
              </a:spcBef>
              <a:spcAft>
                <a:spcPct val="0"/>
              </a:spcAft>
              <a:defRPr sz="700" kern="1200">
                <a:solidFill>
                  <a:schemeClr val="accent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C465A074-71B0-1C47-A455-7677837C124E}" type="slidenum">
              <a:rPr lang="it-IT" sz="800" smtClean="0"/>
              <a:pPr/>
              <a:t>‹#›</a:t>
            </a:fld>
            <a:endParaRPr lang="it-IT" sz="800" dirty="0"/>
          </a:p>
        </p:txBody>
      </p:sp>
      <p:sp>
        <p:nvSpPr>
          <p:cNvPr id="3" name="Chart Placeholder 2"/>
          <p:cNvSpPr>
            <a:spLocks noGrp="1"/>
          </p:cNvSpPr>
          <p:nvPr>
            <p:ph type="chart" sz="quarter" idx="16"/>
          </p:nvPr>
        </p:nvSpPr>
        <p:spPr>
          <a:xfrm>
            <a:off x="347663" y="1484313"/>
            <a:ext cx="8291512" cy="3313112"/>
          </a:xfrm>
          <a:prstGeom prst="rect">
            <a:avLst/>
          </a:prstGeom>
        </p:spPr>
        <p:txBody>
          <a:bodyPr/>
          <a:lstStyle>
            <a:lvl1pPr marL="0" indent="0">
              <a:buNone/>
              <a:defRPr sz="1600">
                <a:latin typeface="Arial" pitchFamily="34" charset="0"/>
                <a:cs typeface="Arial" pitchFamily="34" charset="0"/>
              </a:defRPr>
            </a:lvl1pPr>
          </a:lstStyle>
          <a:p>
            <a:r>
              <a:rPr lang="en-US" smtClean="0"/>
              <a:t>Click icon to add chart</a:t>
            </a:r>
            <a:endParaRPr lang="en-IN" dirty="0"/>
          </a:p>
        </p:txBody>
      </p:sp>
    </p:spTree>
    <p:extLst>
      <p:ext uri="{BB962C8B-B14F-4D97-AF65-F5344CB8AC3E}">
        <p14:creationId xmlns:p14="http://schemas.microsoft.com/office/powerpoint/2010/main" val="28666130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Text: 1 column">
    <p:spTree>
      <p:nvGrpSpPr>
        <p:cNvPr id="1" name=""/>
        <p:cNvGrpSpPr/>
        <p:nvPr/>
      </p:nvGrpSpPr>
      <p:grpSpPr>
        <a:xfrm>
          <a:off x="0" y="0"/>
          <a:ext cx="0" cy="0"/>
          <a:chOff x="0" y="0"/>
          <a:chExt cx="0" cy="0"/>
        </a:xfrm>
      </p:grpSpPr>
      <p:sp>
        <p:nvSpPr>
          <p:cNvPr id="19" name="Segnaposto testo 18"/>
          <p:cNvSpPr>
            <a:spLocks noGrp="1"/>
          </p:cNvSpPr>
          <p:nvPr>
            <p:ph type="body" sz="quarter" idx="14"/>
          </p:nvPr>
        </p:nvSpPr>
        <p:spPr>
          <a:xfrm>
            <a:off x="347663" y="1682750"/>
            <a:ext cx="8391525" cy="4378325"/>
          </a:xfrm>
          <a:prstGeom prst="rect">
            <a:avLst/>
          </a:prstGeom>
        </p:spPr>
        <p:txBody>
          <a:bodyPr/>
          <a:lstStyle>
            <a:lvl1pPr>
              <a:defRPr sz="1600">
                <a:latin typeface="Arial" pitchFamily="34" charset="0"/>
                <a:cs typeface="Arial" pitchFamily="34" charset="0"/>
              </a:defRPr>
            </a:lvl1pPr>
            <a:lvl2pPr>
              <a:defRPr sz="1600">
                <a:latin typeface="Arial" pitchFamily="34" charset="0"/>
                <a:cs typeface="Arial" pitchFamily="34" charset="0"/>
              </a:defRPr>
            </a:lvl2pPr>
            <a:lvl3pPr>
              <a:defRPr sz="16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dirty="0"/>
          </a:p>
        </p:txBody>
      </p:sp>
      <p:pic>
        <p:nvPicPr>
          <p:cNvPr id="21" name="Picture 20"/>
          <p:cNvPicPr>
            <a:picLocks noChangeAspect="1"/>
          </p:cNvPicPr>
          <p:nvPr userDrawn="1"/>
        </p:nvPicPr>
        <p:blipFill rotWithShape="1">
          <a:blip r:embed="rId2" cstate="print"/>
          <a:srcRect l="1" r="14959" b="85913"/>
          <a:stretch/>
        </p:blipFill>
        <p:spPr>
          <a:xfrm>
            <a:off x="0" y="0"/>
            <a:ext cx="216000" cy="966080"/>
          </a:xfrm>
          <a:prstGeom prst="rect">
            <a:avLst/>
          </a:prstGeom>
        </p:spPr>
      </p:pic>
      <p:sp>
        <p:nvSpPr>
          <p:cNvPr id="10" name="Titolo 1"/>
          <p:cNvSpPr>
            <a:spLocks noGrp="1"/>
          </p:cNvSpPr>
          <p:nvPr>
            <p:ph type="ctrTitle" hasCustomPrompt="1"/>
          </p:nvPr>
        </p:nvSpPr>
        <p:spPr>
          <a:xfrm>
            <a:off x="347300" y="442999"/>
            <a:ext cx="8386686" cy="523081"/>
          </a:xfrm>
          <a:prstGeom prst="rect">
            <a:avLst/>
          </a:prstGeom>
        </p:spPr>
        <p:txBody>
          <a:bodyPr>
            <a:noAutofit/>
          </a:bodyPr>
          <a:lstStyle>
            <a:lvl1pPr algn="l">
              <a:lnSpc>
                <a:spcPts val="2200"/>
              </a:lnSpc>
              <a:defRPr sz="2000" b="0" i="0" baseline="0">
                <a:solidFill>
                  <a:srgbClr val="C00000"/>
                </a:solidFill>
                <a:latin typeface="Arial" pitchFamily="34" charset="0"/>
                <a:cs typeface="Arial" pitchFamily="34" charset="0"/>
              </a:defRPr>
            </a:lvl1pPr>
          </a:lstStyle>
          <a:p>
            <a:r>
              <a:rPr lang="it-IT" dirty="0" smtClean="0"/>
              <a:t>Slide Title</a:t>
            </a:r>
            <a:endParaRPr lang="it-IT" dirty="0"/>
          </a:p>
        </p:txBody>
      </p:sp>
      <p:sp>
        <p:nvSpPr>
          <p:cNvPr id="11" name="Sottotitolo 2"/>
          <p:cNvSpPr>
            <a:spLocks noGrp="1"/>
          </p:cNvSpPr>
          <p:nvPr>
            <p:ph type="subTitle" idx="1" hasCustomPrompt="1"/>
          </p:nvPr>
        </p:nvSpPr>
        <p:spPr>
          <a:xfrm>
            <a:off x="347300" y="997139"/>
            <a:ext cx="8386686" cy="374461"/>
          </a:xfrm>
          <a:prstGeom prst="rect">
            <a:avLst/>
          </a:prstGeom>
        </p:spPr>
        <p:txBody>
          <a:bodyPr>
            <a:spAutoFit/>
          </a:bodyPr>
          <a:lstStyle>
            <a:lvl1pPr>
              <a:defRPr lang="it-IT" sz="1500" b="0" i="0" baseline="0" dirty="0">
                <a:solidFill>
                  <a:srgbClr val="6F7072"/>
                </a:solidFill>
                <a:latin typeface="Arial" pitchFamily="34" charset="0"/>
                <a:ea typeface="+mj-ea"/>
                <a:cs typeface="Arial" pitchFamily="34" charset="0"/>
              </a:defRPr>
            </a:lvl1pPr>
          </a:lstStyle>
          <a:p>
            <a:pPr lvl="0">
              <a:lnSpc>
                <a:spcPts val="2200"/>
              </a:lnSpc>
              <a:spcBef>
                <a:spcPct val="0"/>
              </a:spcBef>
              <a:buNone/>
            </a:pPr>
            <a:r>
              <a:rPr lang="it-IT" dirty="0" smtClean="0"/>
              <a:t>Slide Sub title</a:t>
            </a:r>
            <a:endParaRPr lang="it-IT" dirty="0"/>
          </a:p>
        </p:txBody>
      </p:sp>
      <p:sp>
        <p:nvSpPr>
          <p:cNvPr id="14" name="Text Placeholder 19"/>
          <p:cNvSpPr>
            <a:spLocks noGrp="1"/>
          </p:cNvSpPr>
          <p:nvPr>
            <p:ph type="body" sz="quarter" idx="15" hasCustomPrompt="1"/>
          </p:nvPr>
        </p:nvSpPr>
        <p:spPr>
          <a:xfrm>
            <a:off x="347662" y="152400"/>
            <a:ext cx="7958137" cy="330640"/>
          </a:xfrm>
          <a:prstGeom prst="rect">
            <a:avLst/>
          </a:prstGeom>
        </p:spPr>
        <p:txBody>
          <a:bodyPr/>
          <a:lstStyle>
            <a:lvl1pPr marL="0" indent="0" algn="l">
              <a:buNone/>
              <a:defRPr sz="1600">
                <a:solidFill>
                  <a:srgbClr val="C00000"/>
                </a:solidFill>
                <a:latin typeface="Arial" pitchFamily="34" charset="0"/>
                <a:cs typeface="Arial" pitchFamily="34" charset="0"/>
              </a:defRPr>
            </a:lvl1pPr>
          </a:lstStyle>
          <a:p>
            <a:pPr lvl="0"/>
            <a:r>
              <a:rPr lang="en-US" dirty="0" smtClean="0"/>
              <a:t>Section</a:t>
            </a:r>
            <a:endParaRPr lang="en-US" dirty="0"/>
          </a:p>
        </p:txBody>
      </p:sp>
      <p:pic>
        <p:nvPicPr>
          <p:cNvPr id="12" name="Picture 2" descr="D:\Work\Life\Logo Change campaign\Stationaries with new logo\03 02 15\logo\FG_LOGO-03.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948265" y="6237313"/>
            <a:ext cx="1872208" cy="395766"/>
          </a:xfrm>
          <a:prstGeom prst="rect">
            <a:avLst/>
          </a:prstGeom>
          <a:noFill/>
          <a:extLst>
            <a:ext uri="{909E8E84-426E-40DD-AFC4-6F175D3DCCD1}">
              <a14:hiddenFill xmlns:a14="http://schemas.microsoft.com/office/drawing/2010/main">
                <a:solidFill>
                  <a:srgbClr val="FFFFFF"/>
                </a:solidFill>
              </a14:hiddenFill>
            </a:ext>
          </a:extLst>
        </p:spPr>
      </p:pic>
      <p:sp>
        <p:nvSpPr>
          <p:cNvPr id="17" name="Segnaposto numero diapositiva 5"/>
          <p:cNvSpPr>
            <a:spLocks noGrp="1"/>
          </p:cNvSpPr>
          <p:nvPr>
            <p:ph type="sldNum" sz="quarter" idx="12"/>
          </p:nvPr>
        </p:nvSpPr>
        <p:spPr>
          <a:xfrm>
            <a:off x="8539204" y="273559"/>
            <a:ext cx="200167" cy="178318"/>
          </a:xfrm>
          <a:prstGeom prst="rect">
            <a:avLst/>
          </a:prstGeom>
        </p:spPr>
        <p:txBody>
          <a:bodyPr lIns="0" tIns="0" rIns="0" bIns="0" anchor="t" anchorCtr="0"/>
          <a:lstStyle>
            <a:lvl1pPr algn="r">
              <a:defRPr sz="800">
                <a:solidFill>
                  <a:schemeClr val="tx2"/>
                </a:solidFill>
                <a:latin typeface="Arial" pitchFamily="34" charset="0"/>
                <a:cs typeface="Arial" pitchFamily="34" charset="0"/>
              </a:defRPr>
            </a:lvl1pPr>
          </a:lstStyle>
          <a:p>
            <a:fld id="{C465A074-71B0-1C47-A455-7677837C124E}" type="slidenum">
              <a:rPr lang="it-IT" smtClean="0"/>
              <a:pPr/>
              <a:t>‹#›</a:t>
            </a:fld>
            <a:endParaRPr lang="it-IT" dirty="0"/>
          </a:p>
        </p:txBody>
      </p:sp>
      <p:sp>
        <p:nvSpPr>
          <p:cNvPr id="18" name="Segnaposto numero diapositiva 5"/>
          <p:cNvSpPr txBox="1">
            <a:spLocks/>
          </p:cNvSpPr>
          <p:nvPr userDrawn="1"/>
        </p:nvSpPr>
        <p:spPr>
          <a:xfrm>
            <a:off x="8539204" y="273559"/>
            <a:ext cx="200167" cy="178318"/>
          </a:xfrm>
          <a:prstGeom prst="rect">
            <a:avLst/>
          </a:prstGeom>
        </p:spPr>
        <p:txBody>
          <a:bodyPr lIns="0" tIns="0" rIns="0" bIns="0" anchor="t" anchorCtr="0"/>
          <a:lstStyle>
            <a:defPPr>
              <a:defRPr lang="en-US"/>
            </a:defPPr>
            <a:lvl1pPr algn="r" rtl="0" fontAlgn="base">
              <a:spcBef>
                <a:spcPct val="0"/>
              </a:spcBef>
              <a:spcAft>
                <a:spcPct val="0"/>
              </a:spcAft>
              <a:defRPr sz="700" kern="1200">
                <a:solidFill>
                  <a:schemeClr val="accent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C465A074-71B0-1C47-A455-7677837C124E}" type="slidenum">
              <a:rPr lang="it-IT" sz="800" smtClean="0"/>
              <a:pPr/>
              <a:t>‹#›</a:t>
            </a:fld>
            <a:endParaRPr lang="it-IT" sz="800" dirty="0"/>
          </a:p>
        </p:txBody>
      </p:sp>
    </p:spTree>
    <p:extLst>
      <p:ext uri="{BB962C8B-B14F-4D97-AF65-F5344CB8AC3E}">
        <p14:creationId xmlns:p14="http://schemas.microsoft.com/office/powerpoint/2010/main" val="285727602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C21C1D"/>
        </a:solidFill>
        <a:effectLst/>
      </p:bgPr>
    </p:bg>
    <p:spTree>
      <p:nvGrpSpPr>
        <p:cNvPr id="1" name=""/>
        <p:cNvGrpSpPr/>
        <p:nvPr/>
      </p:nvGrpSpPr>
      <p:grpSpPr>
        <a:xfrm>
          <a:off x="0" y="0"/>
          <a:ext cx="0" cy="0"/>
          <a:chOff x="0" y="0"/>
          <a:chExt cx="0" cy="0"/>
        </a:xfrm>
      </p:grpSpPr>
      <p:pic>
        <p:nvPicPr>
          <p:cNvPr id="137218"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8125" y="216246"/>
            <a:ext cx="1777653" cy="69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userDrawn="1"/>
        </p:nvSpPr>
        <p:spPr>
          <a:xfrm>
            <a:off x="457200" y="3276600"/>
            <a:ext cx="2133600" cy="584775"/>
          </a:xfrm>
          <a:prstGeom prst="rect">
            <a:avLst/>
          </a:prstGeom>
          <a:noFill/>
        </p:spPr>
        <p:txBody>
          <a:bodyPr wrap="square" rtlCol="0">
            <a:spAutoFit/>
          </a:bodyPr>
          <a:lstStyle/>
          <a:p>
            <a:r>
              <a:rPr lang="en-US" sz="3200" b="1" dirty="0" smtClean="0">
                <a:solidFill>
                  <a:schemeClr val="bg1"/>
                </a:solidFill>
                <a:latin typeface="Arial" pitchFamily="34" charset="0"/>
                <a:cs typeface="Arial" pitchFamily="34" charset="0"/>
              </a:rPr>
              <a:t>Thanks</a:t>
            </a:r>
            <a:endParaRPr lang="en-US" sz="3200" b="1" dirty="0">
              <a:solidFill>
                <a:schemeClr val="bg1"/>
              </a:solidFill>
              <a:latin typeface="Arial" pitchFamily="34" charset="0"/>
              <a:cs typeface="Arial" pitchFamily="34" charset="0"/>
            </a:endParaRPr>
          </a:p>
        </p:txBody>
      </p:sp>
      <p:sp>
        <p:nvSpPr>
          <p:cNvPr id="6" name="Text Placeholder 5"/>
          <p:cNvSpPr>
            <a:spLocks noGrp="1"/>
          </p:cNvSpPr>
          <p:nvPr>
            <p:ph type="body" sz="quarter" idx="11" hasCustomPrompt="1"/>
          </p:nvPr>
        </p:nvSpPr>
        <p:spPr>
          <a:xfrm>
            <a:off x="533400" y="4343400"/>
            <a:ext cx="3581400" cy="1323439"/>
          </a:xfrm>
          <a:prstGeom prst="rect">
            <a:avLst/>
          </a:prstGeom>
          <a:noFill/>
        </p:spPr>
        <p:txBody>
          <a:bodyPr wrap="square" rtlCol="0">
            <a:spAutoFit/>
          </a:bodyPr>
          <a:lstStyle>
            <a:lvl1pPr marL="0" indent="0" fontAlgn="base">
              <a:spcBef>
                <a:spcPct val="0"/>
              </a:spcBef>
              <a:spcAft>
                <a:spcPct val="0"/>
              </a:spcAft>
              <a:buNone/>
              <a:defRPr lang="en-US" sz="1600" b="0" dirty="0">
                <a:solidFill>
                  <a:schemeClr val="bg1"/>
                </a:solidFill>
                <a:latin typeface="Arial" charset="0"/>
              </a:defRPr>
            </a:lvl1pPr>
          </a:lstStyle>
          <a:p>
            <a:pPr marL="0" lvl="0" indent="0" fontAlgn="base">
              <a:spcBef>
                <a:spcPct val="0"/>
              </a:spcBef>
              <a:spcAft>
                <a:spcPct val="0"/>
              </a:spcAft>
            </a:pPr>
            <a:r>
              <a:rPr lang="en-US" dirty="0" smtClean="0"/>
              <a:t>Name</a:t>
            </a:r>
          </a:p>
          <a:p>
            <a:pPr marL="0" lvl="0" indent="0" fontAlgn="base">
              <a:spcBef>
                <a:spcPct val="0"/>
              </a:spcBef>
              <a:spcAft>
                <a:spcPct val="0"/>
              </a:spcAft>
              <a:buNone/>
            </a:pPr>
            <a:r>
              <a:rPr lang="en-US" sz="1600" b="0" dirty="0" smtClean="0">
                <a:solidFill>
                  <a:schemeClr val="bg1"/>
                </a:solidFill>
              </a:rPr>
              <a:t>Email address</a:t>
            </a:r>
          </a:p>
          <a:p>
            <a:pPr marL="0" lvl="0" indent="0" fontAlgn="base">
              <a:spcBef>
                <a:spcPct val="0"/>
              </a:spcBef>
              <a:spcAft>
                <a:spcPct val="0"/>
              </a:spcAft>
              <a:buNone/>
            </a:pPr>
            <a:r>
              <a:rPr lang="en-US" sz="1600" b="0" dirty="0" smtClean="0">
                <a:solidFill>
                  <a:schemeClr val="bg1"/>
                </a:solidFill>
              </a:rPr>
              <a:t>Contact</a:t>
            </a:r>
            <a:r>
              <a:rPr lang="en-US" sz="1600" b="0" baseline="0" dirty="0" smtClean="0">
                <a:solidFill>
                  <a:schemeClr val="bg1"/>
                </a:solidFill>
              </a:rPr>
              <a:t> Information</a:t>
            </a:r>
          </a:p>
          <a:p>
            <a:pPr marL="0" lvl="0" indent="0" fontAlgn="base">
              <a:spcBef>
                <a:spcPct val="0"/>
              </a:spcBef>
              <a:spcAft>
                <a:spcPct val="0"/>
              </a:spcAft>
              <a:buNone/>
            </a:pPr>
            <a:r>
              <a:rPr lang="en-US" sz="1600" b="0" baseline="0" dirty="0" smtClean="0">
                <a:solidFill>
                  <a:schemeClr val="bg1"/>
                </a:solidFill>
              </a:rPr>
              <a:t>www.futuregenerali.in</a:t>
            </a:r>
            <a:endParaRPr lang="en-US" sz="1600" b="0" dirty="0" smtClean="0">
              <a:solidFill>
                <a:schemeClr val="bg1"/>
              </a:solidFill>
            </a:endParaRPr>
          </a:p>
          <a:p>
            <a:pPr marL="0" lvl="0" indent="0" fontAlgn="base">
              <a:spcBef>
                <a:spcPct val="0"/>
              </a:spcBef>
              <a:spcAft>
                <a:spcPct val="0"/>
              </a:spcAft>
            </a:pPr>
            <a:endParaRPr lang="en-US" dirty="0"/>
          </a:p>
        </p:txBody>
      </p:sp>
    </p:spTree>
    <p:extLst>
      <p:ext uri="{BB962C8B-B14F-4D97-AF65-F5344CB8AC3E}">
        <p14:creationId xmlns:p14="http://schemas.microsoft.com/office/powerpoint/2010/main" val="130427083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1656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5" r:id="rId6"/>
    <p:sldLayoutId id="2147483657" r:id="rId7"/>
    <p:sldLayoutId id="2147483654" r:id="rId8"/>
    <p:sldLayoutId id="2147483656" r:id="rId9"/>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microsoft.com/office/2007/relationships/hdphoto" Target="../media/hdphoto7.wdp"/></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microsoft.com/office/2007/relationships/hdphoto" Target="../media/hdphoto9.wdp"/><Relationship Id="rId5" Type="http://schemas.openxmlformats.org/officeDocument/2006/relationships/image" Target="../media/image21.png"/><Relationship Id="rId4" Type="http://schemas.microsoft.com/office/2007/relationships/hdphoto" Target="../media/hdphoto8.wdp"/></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23.png"/><Relationship Id="rId4" Type="http://schemas.microsoft.com/office/2007/relationships/hdphoto" Target="../media/hdphoto10.wdp"/></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microsoft.com/office/2007/relationships/hdphoto" Target="../media/hdphoto1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mailto:fgh@futuregenerali.in"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ttotitolo 2"/>
          <p:cNvSpPr>
            <a:spLocks noGrp="1"/>
          </p:cNvSpPr>
          <p:nvPr>
            <p:ph type="subTitle" idx="1"/>
          </p:nvPr>
        </p:nvSpPr>
        <p:spPr>
          <a:xfrm>
            <a:off x="347300" y="3048000"/>
            <a:ext cx="8386686" cy="628494"/>
          </a:xfrm>
          <a:prstGeom prst="rect">
            <a:avLst/>
          </a:prstGeom>
        </p:spPr>
        <p:txBody>
          <a:bodyPr lIns="0" tIns="0" rIns="0" bIns="0">
            <a:noAutofit/>
          </a:bodyPr>
          <a:lstStyle>
            <a:lvl1pPr marL="0" indent="0" algn="l">
              <a:lnSpc>
                <a:spcPts val="2400"/>
              </a:lnSpc>
              <a:spcBef>
                <a:spcPts val="0"/>
              </a:spcBef>
              <a:buNone/>
              <a:defRPr sz="2000" baseline="0">
                <a:solidFill>
                  <a:srgbClr val="6F707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dirty="0" smtClean="0"/>
              <a:t>New Launch </a:t>
            </a:r>
            <a:endParaRPr lang="it-IT" dirty="0"/>
          </a:p>
        </p:txBody>
      </p:sp>
      <p:sp>
        <p:nvSpPr>
          <p:cNvPr id="5" name="Titolo 1"/>
          <p:cNvSpPr>
            <a:spLocks noGrp="1"/>
          </p:cNvSpPr>
          <p:nvPr>
            <p:ph type="ctrTitle"/>
          </p:nvPr>
        </p:nvSpPr>
        <p:spPr>
          <a:xfrm>
            <a:off x="300114" y="2130426"/>
            <a:ext cx="8386686" cy="869098"/>
          </a:xfrm>
          <a:prstGeom prst="rect">
            <a:avLst/>
          </a:prstGeom>
        </p:spPr>
        <p:txBody>
          <a:bodyPr/>
          <a:lstStyle>
            <a:lvl1pPr algn="l">
              <a:lnSpc>
                <a:spcPts val="3500"/>
              </a:lnSpc>
              <a:defRPr sz="3300" b="1" baseline="0">
                <a:solidFill>
                  <a:srgbClr val="C2171B"/>
                </a:solidFill>
                <a:latin typeface="Arial" pitchFamily="34" charset="0"/>
                <a:cs typeface="Arial" pitchFamily="34" charset="0"/>
              </a:defRPr>
            </a:lvl1pPr>
          </a:lstStyle>
          <a:p>
            <a:r>
              <a:rPr lang="en-US" dirty="0" smtClean="0"/>
              <a:t>Future Vector Care </a:t>
            </a:r>
            <a:endParaRPr lang="it-IT"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9325" y="4705350"/>
            <a:ext cx="2914650" cy="1771650"/>
          </a:xfrm>
          <a:prstGeom prst="rect">
            <a:avLst/>
          </a:prstGeom>
        </p:spPr>
      </p:pic>
    </p:spTree>
    <p:extLst>
      <p:ext uri="{BB962C8B-B14F-4D97-AF65-F5344CB8AC3E}">
        <p14:creationId xmlns:p14="http://schemas.microsoft.com/office/powerpoint/2010/main" val="5473743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Future Vector Care </a:t>
            </a:r>
            <a:endParaRPr lang="en-IN" dirty="0"/>
          </a:p>
        </p:txBody>
      </p:sp>
      <p:sp>
        <p:nvSpPr>
          <p:cNvPr id="3" name="Subtitle 2"/>
          <p:cNvSpPr>
            <a:spLocks noGrp="1"/>
          </p:cNvSpPr>
          <p:nvPr>
            <p:ph type="subTitle" idx="1"/>
          </p:nvPr>
        </p:nvSpPr>
        <p:spPr>
          <a:xfrm>
            <a:off x="347300" y="997139"/>
            <a:ext cx="8386686" cy="323165"/>
          </a:xfrm>
        </p:spPr>
        <p:txBody>
          <a:bodyPr/>
          <a:lstStyle/>
          <a:p>
            <a:r>
              <a:rPr lang="en-US" dirty="0" smtClean="0"/>
              <a:t>Medical Conditions </a:t>
            </a:r>
            <a:endParaRPr lang="en-IN" dirty="0"/>
          </a:p>
        </p:txBody>
      </p:sp>
      <p:sp>
        <p:nvSpPr>
          <p:cNvPr id="4" name="Text Placeholder 3"/>
          <p:cNvSpPr>
            <a:spLocks noGrp="1"/>
          </p:cNvSpPr>
          <p:nvPr>
            <p:ph type="body" sz="quarter" idx="14"/>
          </p:nvPr>
        </p:nvSpPr>
        <p:spPr/>
        <p:txBody>
          <a:bodyPr/>
          <a:lstStyle/>
          <a:p>
            <a:r>
              <a:rPr lang="en-IN" dirty="0"/>
              <a:t>2. </a:t>
            </a:r>
            <a:r>
              <a:rPr lang="en-IN" b="1" dirty="0"/>
              <a:t>Malaria</a:t>
            </a:r>
          </a:p>
          <a:p>
            <a:r>
              <a:rPr lang="en-IN" dirty="0"/>
              <a:t>Diagnosis of Malaria should be confirmed by a Medical Practitioner with confirmatory tests indicating presence of Plasmodium Falciparum/</a:t>
            </a:r>
          </a:p>
          <a:p>
            <a:r>
              <a:rPr lang="en-IN" dirty="0" err="1"/>
              <a:t>Vivax</a:t>
            </a:r>
            <a:r>
              <a:rPr lang="en-IN" dirty="0"/>
              <a:t>/ </a:t>
            </a:r>
            <a:r>
              <a:rPr lang="en-IN" dirty="0" err="1"/>
              <a:t>Malariae</a:t>
            </a:r>
            <a:r>
              <a:rPr lang="en-IN" dirty="0"/>
              <a:t> in the patient's blood by laboratory examination countersigned by a pathologist/microbiologist in peripheral blood smear or</a:t>
            </a:r>
          </a:p>
          <a:p>
            <a:r>
              <a:rPr lang="en-IN" dirty="0"/>
              <a:t>positive rapid diagnostic test (antigen detection test).</a:t>
            </a:r>
          </a:p>
          <a:p>
            <a:r>
              <a:rPr lang="en-IN" dirty="0"/>
              <a:t>Continuous Hospitalization of 24 hours should be absolutely necessary along with high fever and shaking chills.</a:t>
            </a:r>
          </a:p>
          <a:p>
            <a:r>
              <a:rPr lang="en-IN" dirty="0"/>
              <a:t>Indoor case papers should be mandatorily obtained and the diagnosis of admission should be malaria and its complications, if any.</a:t>
            </a:r>
          </a:p>
          <a:p>
            <a:endParaRPr lang="en-IN" dirty="0" smtClean="0"/>
          </a:p>
          <a:p>
            <a:r>
              <a:rPr lang="en-IN" dirty="0" smtClean="0"/>
              <a:t>Specific </a:t>
            </a:r>
            <a:r>
              <a:rPr lang="en-IN" dirty="0"/>
              <a:t>exclusions for this cover:</a:t>
            </a:r>
          </a:p>
          <a:p>
            <a:r>
              <a:rPr lang="en-IN" dirty="0"/>
              <a:t>• Any Treatment other than for malaria and its complications</a:t>
            </a:r>
          </a:p>
          <a:p>
            <a:r>
              <a:rPr lang="en-IN" dirty="0"/>
              <a:t>• Hospitalization less than 24 hours</a:t>
            </a:r>
          </a:p>
          <a:p>
            <a:r>
              <a:rPr lang="en-IN" dirty="0"/>
              <a:t>• Treatment outside India</a:t>
            </a:r>
          </a:p>
          <a:p>
            <a:r>
              <a:rPr lang="en-IN" dirty="0"/>
              <a:t>• Any claim of malaria fever during the waiting period</a:t>
            </a:r>
          </a:p>
        </p:txBody>
      </p:sp>
    </p:spTree>
    <p:extLst>
      <p:ext uri="{BB962C8B-B14F-4D97-AF65-F5344CB8AC3E}">
        <p14:creationId xmlns:p14="http://schemas.microsoft.com/office/powerpoint/2010/main" val="31957449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Future Vector Care </a:t>
            </a:r>
            <a:endParaRPr lang="en-IN" dirty="0"/>
          </a:p>
        </p:txBody>
      </p:sp>
      <p:sp>
        <p:nvSpPr>
          <p:cNvPr id="3" name="Subtitle 2"/>
          <p:cNvSpPr>
            <a:spLocks noGrp="1"/>
          </p:cNvSpPr>
          <p:nvPr>
            <p:ph type="subTitle" idx="1"/>
          </p:nvPr>
        </p:nvSpPr>
        <p:spPr>
          <a:xfrm>
            <a:off x="347300" y="997139"/>
            <a:ext cx="8386686" cy="323165"/>
          </a:xfrm>
        </p:spPr>
        <p:txBody>
          <a:bodyPr/>
          <a:lstStyle/>
          <a:p>
            <a:r>
              <a:rPr lang="en-US" dirty="0" smtClean="0"/>
              <a:t>Medical Conditions </a:t>
            </a:r>
            <a:endParaRPr lang="en-IN" dirty="0"/>
          </a:p>
        </p:txBody>
      </p:sp>
      <p:sp>
        <p:nvSpPr>
          <p:cNvPr id="4" name="Text Placeholder 3"/>
          <p:cNvSpPr>
            <a:spLocks noGrp="1"/>
          </p:cNvSpPr>
          <p:nvPr>
            <p:ph type="body" sz="quarter" idx="14"/>
          </p:nvPr>
        </p:nvSpPr>
        <p:spPr/>
        <p:txBody>
          <a:bodyPr/>
          <a:lstStyle/>
          <a:p>
            <a:r>
              <a:rPr lang="en-IN" dirty="0"/>
              <a:t>3. </a:t>
            </a:r>
            <a:r>
              <a:rPr lang="en-IN" b="1" dirty="0"/>
              <a:t>Lymphatic </a:t>
            </a:r>
            <a:r>
              <a:rPr lang="en-IN" b="1" dirty="0" err="1"/>
              <a:t>Filariasis</a:t>
            </a:r>
            <a:endParaRPr lang="en-IN" b="1" dirty="0"/>
          </a:p>
          <a:p>
            <a:r>
              <a:rPr lang="en-IN" dirty="0"/>
              <a:t>Commonly known as Elephantiasis, must be confirmed by a Medical Practitioner and the laboratory examination countersigned by a</a:t>
            </a:r>
          </a:p>
          <a:p>
            <a:r>
              <a:rPr lang="en-IN" dirty="0"/>
              <a:t>pathologist must be documented with presence of microfilariae in a blood smear by microscopic examination and along with any two of the</a:t>
            </a:r>
          </a:p>
          <a:p>
            <a:r>
              <a:rPr lang="en-IN" dirty="0"/>
              <a:t>following criteria:</a:t>
            </a:r>
          </a:p>
          <a:p>
            <a:r>
              <a:rPr lang="en-IN" dirty="0"/>
              <a:t>• </a:t>
            </a:r>
            <a:r>
              <a:rPr lang="en-IN" dirty="0" err="1"/>
              <a:t>Lymphoedema</a:t>
            </a:r>
            <a:r>
              <a:rPr lang="en-IN" dirty="0" smtClean="0"/>
              <a:t>, • </a:t>
            </a:r>
            <a:r>
              <a:rPr lang="en-IN" dirty="0"/>
              <a:t>Elephantiasis</a:t>
            </a:r>
            <a:r>
              <a:rPr lang="en-IN" dirty="0" smtClean="0"/>
              <a:t>, • </a:t>
            </a:r>
            <a:r>
              <a:rPr lang="en-IN" dirty="0"/>
              <a:t>Scrotal swelling</a:t>
            </a:r>
          </a:p>
          <a:p>
            <a:r>
              <a:rPr lang="en-IN" dirty="0"/>
              <a:t>Indoor case papers should be mandatorily obtained and the diagnosis of admission should be </a:t>
            </a:r>
            <a:r>
              <a:rPr lang="en-IN" dirty="0" err="1"/>
              <a:t>Filariasis</a:t>
            </a:r>
            <a:r>
              <a:rPr lang="en-IN" dirty="0"/>
              <a:t> in addition to the two of the </a:t>
            </a:r>
            <a:r>
              <a:rPr lang="en-IN" dirty="0" smtClean="0"/>
              <a:t>above conditions</a:t>
            </a:r>
            <a:r>
              <a:rPr lang="en-IN" dirty="0"/>
              <a:t>.</a:t>
            </a:r>
          </a:p>
          <a:p>
            <a:endParaRPr lang="en-IN" dirty="0" smtClean="0"/>
          </a:p>
          <a:p>
            <a:r>
              <a:rPr lang="en-IN" dirty="0" smtClean="0"/>
              <a:t>Specific </a:t>
            </a:r>
            <a:r>
              <a:rPr lang="en-IN" dirty="0"/>
              <a:t>condition for this cover:</a:t>
            </a:r>
          </a:p>
          <a:p>
            <a:r>
              <a:rPr lang="en-IN" dirty="0"/>
              <a:t>• </a:t>
            </a:r>
            <a:r>
              <a:rPr lang="en-IN" dirty="0" err="1"/>
              <a:t>Filariasis</a:t>
            </a:r>
            <a:r>
              <a:rPr lang="en-IN" dirty="0"/>
              <a:t> will be payable once in lifetime</a:t>
            </a:r>
          </a:p>
          <a:p>
            <a:r>
              <a:rPr lang="en-IN" dirty="0"/>
              <a:t>Specific exclusions for this cover:</a:t>
            </a:r>
          </a:p>
          <a:p>
            <a:r>
              <a:rPr lang="en-IN" dirty="0"/>
              <a:t>• Any Treatment other than for </a:t>
            </a:r>
            <a:r>
              <a:rPr lang="en-IN" dirty="0" err="1"/>
              <a:t>Filariasis</a:t>
            </a:r>
            <a:r>
              <a:rPr lang="en-IN" dirty="0"/>
              <a:t> and its complications (as defined above)</a:t>
            </a:r>
          </a:p>
          <a:p>
            <a:r>
              <a:rPr lang="en-IN" dirty="0"/>
              <a:t>• Hospitalization less than 24 hours</a:t>
            </a:r>
          </a:p>
          <a:p>
            <a:r>
              <a:rPr lang="en-IN" dirty="0"/>
              <a:t>• Treatment outside India</a:t>
            </a:r>
          </a:p>
          <a:p>
            <a:r>
              <a:rPr lang="en-IN" dirty="0"/>
              <a:t>• Any claim or </a:t>
            </a:r>
            <a:r>
              <a:rPr lang="en-IN" dirty="0" err="1"/>
              <a:t>Filariasis</a:t>
            </a:r>
            <a:r>
              <a:rPr lang="en-IN" dirty="0"/>
              <a:t> during the waiting period</a:t>
            </a:r>
          </a:p>
        </p:txBody>
      </p:sp>
    </p:spTree>
    <p:extLst>
      <p:ext uri="{BB962C8B-B14F-4D97-AF65-F5344CB8AC3E}">
        <p14:creationId xmlns:p14="http://schemas.microsoft.com/office/powerpoint/2010/main" val="24649581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Future Vector Care </a:t>
            </a:r>
            <a:endParaRPr lang="en-IN" dirty="0"/>
          </a:p>
        </p:txBody>
      </p:sp>
      <p:sp>
        <p:nvSpPr>
          <p:cNvPr id="3" name="Subtitle 2"/>
          <p:cNvSpPr>
            <a:spLocks noGrp="1"/>
          </p:cNvSpPr>
          <p:nvPr>
            <p:ph type="subTitle" idx="1"/>
          </p:nvPr>
        </p:nvSpPr>
        <p:spPr>
          <a:xfrm>
            <a:off x="347300" y="997139"/>
            <a:ext cx="8386686" cy="323165"/>
          </a:xfrm>
        </p:spPr>
        <p:txBody>
          <a:bodyPr/>
          <a:lstStyle/>
          <a:p>
            <a:r>
              <a:rPr lang="en-US" dirty="0" smtClean="0"/>
              <a:t>Medical Conditions </a:t>
            </a:r>
            <a:endParaRPr lang="en-IN" dirty="0"/>
          </a:p>
        </p:txBody>
      </p:sp>
      <p:sp>
        <p:nvSpPr>
          <p:cNvPr id="4" name="Text Placeholder 3"/>
          <p:cNvSpPr>
            <a:spLocks noGrp="1"/>
          </p:cNvSpPr>
          <p:nvPr>
            <p:ph type="body" sz="quarter" idx="14"/>
          </p:nvPr>
        </p:nvSpPr>
        <p:spPr/>
        <p:txBody>
          <a:bodyPr/>
          <a:lstStyle/>
          <a:p>
            <a:r>
              <a:rPr lang="en-IN" dirty="0"/>
              <a:t>4. </a:t>
            </a:r>
            <a:r>
              <a:rPr lang="en-IN" b="1" dirty="0"/>
              <a:t>Kala-</a:t>
            </a:r>
            <a:r>
              <a:rPr lang="en-IN" b="1" dirty="0" err="1"/>
              <a:t>azar</a:t>
            </a:r>
            <a:endParaRPr lang="en-IN" b="1" dirty="0"/>
          </a:p>
          <a:p>
            <a:r>
              <a:rPr lang="en-IN" dirty="0"/>
              <a:t>Visceral </a:t>
            </a:r>
            <a:r>
              <a:rPr lang="en-IN" dirty="0" err="1"/>
              <a:t>leishmaniasis</a:t>
            </a:r>
            <a:r>
              <a:rPr lang="en-IN" dirty="0"/>
              <a:t>, also known as Kala-</a:t>
            </a:r>
            <a:r>
              <a:rPr lang="en-IN" dirty="0" err="1"/>
              <a:t>azar</a:t>
            </a:r>
            <a:r>
              <a:rPr lang="en-IN" dirty="0"/>
              <a:t>, is characterized by irregular bouts of fever, substantial weight loss, swelling of the </a:t>
            </a:r>
            <a:r>
              <a:rPr lang="en-IN" dirty="0" smtClean="0"/>
              <a:t>spleen and </a:t>
            </a:r>
            <a:r>
              <a:rPr lang="en-IN" dirty="0"/>
              <a:t>liver, and anaemia.</a:t>
            </a:r>
          </a:p>
          <a:p>
            <a:r>
              <a:rPr lang="en-IN" dirty="0"/>
              <a:t>The diagnosis must be confirmed by a Medical Practitioner and by parasite demonstration in bone marrow/spleen/lymph node aspiration or in</a:t>
            </a:r>
          </a:p>
          <a:p>
            <a:r>
              <a:rPr lang="en-IN" dirty="0"/>
              <a:t>culture medium as the confirmatory diagnosis or positive serological tests for Kala-</a:t>
            </a:r>
            <a:r>
              <a:rPr lang="en-IN" dirty="0" err="1"/>
              <a:t>azar</a:t>
            </a:r>
            <a:r>
              <a:rPr lang="en-IN" dirty="0"/>
              <a:t> should clearly indicate the presence of this disease.</a:t>
            </a:r>
          </a:p>
          <a:p>
            <a:r>
              <a:rPr lang="en-IN" dirty="0"/>
              <a:t>Indoor case papers should be mandatorily obtained and the diagnosis of admission should be Kala-</a:t>
            </a:r>
            <a:r>
              <a:rPr lang="en-IN" dirty="0" err="1"/>
              <a:t>azar</a:t>
            </a:r>
            <a:r>
              <a:rPr lang="en-IN" dirty="0"/>
              <a:t>.</a:t>
            </a:r>
          </a:p>
          <a:p>
            <a:endParaRPr lang="en-IN" dirty="0" smtClean="0"/>
          </a:p>
          <a:p>
            <a:r>
              <a:rPr lang="en-IN" dirty="0" smtClean="0"/>
              <a:t>Specific </a:t>
            </a:r>
            <a:r>
              <a:rPr lang="en-IN" dirty="0"/>
              <a:t>exclusions for this cover:</a:t>
            </a:r>
          </a:p>
          <a:p>
            <a:r>
              <a:rPr lang="en-IN" dirty="0"/>
              <a:t>• Any Treatment other than for Kala-</a:t>
            </a:r>
            <a:r>
              <a:rPr lang="en-IN" dirty="0" err="1"/>
              <a:t>azar</a:t>
            </a:r>
            <a:r>
              <a:rPr lang="en-IN" dirty="0"/>
              <a:t> (as stated above)</a:t>
            </a:r>
          </a:p>
          <a:p>
            <a:r>
              <a:rPr lang="en-IN" dirty="0"/>
              <a:t>• Hospitalization less than 24 hours</a:t>
            </a:r>
          </a:p>
          <a:p>
            <a:r>
              <a:rPr lang="en-IN" dirty="0"/>
              <a:t>• Treatment outside India</a:t>
            </a:r>
          </a:p>
          <a:p>
            <a:r>
              <a:rPr lang="en-IN" dirty="0"/>
              <a:t>• Any claim of Kala-</a:t>
            </a:r>
            <a:r>
              <a:rPr lang="en-IN" dirty="0" err="1"/>
              <a:t>azar</a:t>
            </a:r>
            <a:r>
              <a:rPr lang="en-IN" dirty="0"/>
              <a:t> during the waiting period</a:t>
            </a:r>
          </a:p>
        </p:txBody>
      </p:sp>
    </p:spTree>
    <p:extLst>
      <p:ext uri="{BB962C8B-B14F-4D97-AF65-F5344CB8AC3E}">
        <p14:creationId xmlns:p14="http://schemas.microsoft.com/office/powerpoint/2010/main" val="451173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Future Vector Care </a:t>
            </a:r>
            <a:endParaRPr lang="en-IN" dirty="0"/>
          </a:p>
        </p:txBody>
      </p:sp>
      <p:sp>
        <p:nvSpPr>
          <p:cNvPr id="3" name="Subtitle 2"/>
          <p:cNvSpPr>
            <a:spLocks noGrp="1"/>
          </p:cNvSpPr>
          <p:nvPr>
            <p:ph type="subTitle" idx="1"/>
          </p:nvPr>
        </p:nvSpPr>
        <p:spPr>
          <a:xfrm>
            <a:off x="347300" y="997139"/>
            <a:ext cx="8386686" cy="323165"/>
          </a:xfrm>
        </p:spPr>
        <p:txBody>
          <a:bodyPr/>
          <a:lstStyle/>
          <a:p>
            <a:r>
              <a:rPr lang="en-US" dirty="0" smtClean="0"/>
              <a:t>Medical Conditions </a:t>
            </a:r>
            <a:endParaRPr lang="en-IN" dirty="0"/>
          </a:p>
        </p:txBody>
      </p:sp>
      <p:sp>
        <p:nvSpPr>
          <p:cNvPr id="4" name="Text Placeholder 3"/>
          <p:cNvSpPr>
            <a:spLocks noGrp="1"/>
          </p:cNvSpPr>
          <p:nvPr>
            <p:ph type="body" sz="quarter" idx="14"/>
          </p:nvPr>
        </p:nvSpPr>
        <p:spPr/>
        <p:txBody>
          <a:bodyPr/>
          <a:lstStyle/>
          <a:p>
            <a:r>
              <a:rPr lang="en-IN" dirty="0"/>
              <a:t>5. </a:t>
            </a:r>
            <a:r>
              <a:rPr lang="en-IN" b="1" dirty="0" err="1"/>
              <a:t>Chikungunya</a:t>
            </a:r>
            <a:endParaRPr lang="en-IN" b="1" dirty="0"/>
          </a:p>
          <a:p>
            <a:r>
              <a:rPr lang="en-IN" dirty="0" err="1"/>
              <a:t>Chikungunya</a:t>
            </a:r>
            <a:r>
              <a:rPr lang="en-IN" dirty="0"/>
              <a:t> is characterized by an abrupt onset of fever with Joint pain. Other common signs and symptoms include muscle pain, </a:t>
            </a:r>
            <a:r>
              <a:rPr lang="en-IN" dirty="0" smtClean="0"/>
              <a:t>headache, nausea</a:t>
            </a:r>
            <a:r>
              <a:rPr lang="en-IN" dirty="0"/>
              <a:t>, fatigue and rash.</a:t>
            </a:r>
          </a:p>
          <a:p>
            <a:r>
              <a:rPr lang="en-IN" dirty="0"/>
              <a:t>The diagnosis must be documented by a Medical Practitioner and by Serological tests, such as enzyme-linked </a:t>
            </a:r>
            <a:r>
              <a:rPr lang="en-IN" dirty="0" err="1"/>
              <a:t>immunosorbent</a:t>
            </a:r>
            <a:r>
              <a:rPr lang="en-IN" dirty="0"/>
              <a:t> </a:t>
            </a:r>
            <a:r>
              <a:rPr lang="en-IN" dirty="0" smtClean="0"/>
              <a:t>assays (ELISA</a:t>
            </a:r>
            <a:r>
              <a:rPr lang="en-IN" dirty="0"/>
              <a:t>), confirming the presence of </a:t>
            </a:r>
            <a:r>
              <a:rPr lang="en-IN" dirty="0" err="1"/>
              <a:t>IgM</a:t>
            </a:r>
            <a:r>
              <a:rPr lang="en-IN" dirty="0"/>
              <a:t> and </a:t>
            </a:r>
            <a:r>
              <a:rPr lang="en-IN" dirty="0" err="1"/>
              <a:t>IgG</a:t>
            </a:r>
            <a:r>
              <a:rPr lang="en-IN" dirty="0"/>
              <a:t> anti-</a:t>
            </a:r>
            <a:r>
              <a:rPr lang="en-IN" dirty="0" err="1"/>
              <a:t>chikungunya</a:t>
            </a:r>
            <a:r>
              <a:rPr lang="en-IN" dirty="0"/>
              <a:t> antibodies</a:t>
            </a:r>
            <a:r>
              <a:rPr lang="en-IN" dirty="0" smtClean="0"/>
              <a:t>.</a:t>
            </a:r>
          </a:p>
          <a:p>
            <a:r>
              <a:rPr lang="en-IN" dirty="0"/>
              <a:t>Indoor case papers should be mandatorily obtained and the diagnosis of admission should be </a:t>
            </a:r>
            <a:r>
              <a:rPr lang="en-IN" dirty="0" err="1"/>
              <a:t>Chikungunya</a:t>
            </a:r>
            <a:r>
              <a:rPr lang="en-IN" dirty="0"/>
              <a:t>.</a:t>
            </a:r>
          </a:p>
          <a:p>
            <a:endParaRPr lang="en-IN" dirty="0" smtClean="0"/>
          </a:p>
          <a:p>
            <a:r>
              <a:rPr lang="en-IN" dirty="0" smtClean="0"/>
              <a:t>Specific </a:t>
            </a:r>
            <a:r>
              <a:rPr lang="en-IN" dirty="0"/>
              <a:t>exclusions for this cover:</a:t>
            </a:r>
          </a:p>
          <a:p>
            <a:r>
              <a:rPr lang="en-IN" dirty="0"/>
              <a:t>• Any Treatment other than for </a:t>
            </a:r>
            <a:r>
              <a:rPr lang="en-IN" dirty="0" err="1"/>
              <a:t>Chikungunya</a:t>
            </a:r>
            <a:endParaRPr lang="en-IN" dirty="0"/>
          </a:p>
          <a:p>
            <a:r>
              <a:rPr lang="en-IN" dirty="0"/>
              <a:t>• Hospitalization less than 24 hours</a:t>
            </a:r>
          </a:p>
          <a:p>
            <a:r>
              <a:rPr lang="en-IN" dirty="0"/>
              <a:t>• Treatment outside India</a:t>
            </a:r>
          </a:p>
          <a:p>
            <a:r>
              <a:rPr lang="en-IN" dirty="0"/>
              <a:t>• Any claim of </a:t>
            </a:r>
            <a:r>
              <a:rPr lang="en-IN" dirty="0" err="1"/>
              <a:t>Chikungunya</a:t>
            </a:r>
            <a:r>
              <a:rPr lang="en-IN" dirty="0"/>
              <a:t> during the waiting period</a:t>
            </a:r>
          </a:p>
        </p:txBody>
      </p:sp>
    </p:spTree>
    <p:extLst>
      <p:ext uri="{BB962C8B-B14F-4D97-AF65-F5344CB8AC3E}">
        <p14:creationId xmlns:p14="http://schemas.microsoft.com/office/powerpoint/2010/main" val="10104495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Future Vector Care </a:t>
            </a:r>
            <a:endParaRPr lang="en-IN" dirty="0"/>
          </a:p>
        </p:txBody>
      </p:sp>
      <p:sp>
        <p:nvSpPr>
          <p:cNvPr id="3" name="Subtitle 2"/>
          <p:cNvSpPr>
            <a:spLocks noGrp="1"/>
          </p:cNvSpPr>
          <p:nvPr>
            <p:ph type="subTitle" idx="1"/>
          </p:nvPr>
        </p:nvSpPr>
        <p:spPr>
          <a:xfrm>
            <a:off x="347300" y="997139"/>
            <a:ext cx="8386686" cy="323165"/>
          </a:xfrm>
        </p:spPr>
        <p:txBody>
          <a:bodyPr/>
          <a:lstStyle/>
          <a:p>
            <a:r>
              <a:rPr lang="en-US" dirty="0" smtClean="0"/>
              <a:t>Medical Conditions </a:t>
            </a:r>
            <a:endParaRPr lang="en-IN" dirty="0"/>
          </a:p>
        </p:txBody>
      </p:sp>
      <p:sp>
        <p:nvSpPr>
          <p:cNvPr id="4" name="Text Placeholder 3"/>
          <p:cNvSpPr>
            <a:spLocks noGrp="1"/>
          </p:cNvSpPr>
          <p:nvPr>
            <p:ph type="body" sz="quarter" idx="14"/>
          </p:nvPr>
        </p:nvSpPr>
        <p:spPr/>
        <p:txBody>
          <a:bodyPr/>
          <a:lstStyle/>
          <a:p>
            <a:r>
              <a:rPr lang="en-IN" dirty="0"/>
              <a:t>6. </a:t>
            </a:r>
            <a:r>
              <a:rPr lang="en-IN" b="1" dirty="0"/>
              <a:t>Japanese Encephalitis</a:t>
            </a:r>
          </a:p>
          <a:p>
            <a:r>
              <a:rPr lang="en-IN" dirty="0"/>
              <a:t>Characterized by rapid onset of high fever, headache, neck stiffness, disorientation, coma, seizures, spastic paralysis. To confirm </a:t>
            </a:r>
            <a:r>
              <a:rPr lang="en-IN" dirty="0" smtClean="0"/>
              <a:t>Japanese Encephalitis </a:t>
            </a:r>
            <a:r>
              <a:rPr lang="en-IN" dirty="0"/>
              <a:t>(JE) infection and to rule out other causes of encephalitis requires a laboratory testing of serum or preferably cerebrospinal fluid.</a:t>
            </a:r>
          </a:p>
          <a:p>
            <a:r>
              <a:rPr lang="en-IN" dirty="0"/>
              <a:t>The diagnosis must be confirmed by a Medical Practitioner and positive serological test for JE by immunoglobulin M (</a:t>
            </a:r>
            <a:r>
              <a:rPr lang="en-IN" dirty="0" err="1"/>
              <a:t>IgM</a:t>
            </a:r>
            <a:r>
              <a:rPr lang="en-IN" dirty="0"/>
              <a:t>) antibody </a:t>
            </a:r>
            <a:r>
              <a:rPr lang="en-IN" dirty="0" smtClean="0"/>
              <a:t>capture ELISA </a:t>
            </a:r>
            <a:r>
              <a:rPr lang="en-IN" dirty="0"/>
              <a:t>(MAC ELISA) for serum and cerebrospinal fluid (CSF).</a:t>
            </a:r>
          </a:p>
          <a:p>
            <a:r>
              <a:rPr lang="en-IN" dirty="0"/>
              <a:t>Indoor case papers should be mandatorily obtained and the diagnosis of admission should be Japanese Encephalitis.</a:t>
            </a:r>
          </a:p>
          <a:p>
            <a:endParaRPr lang="en-IN" dirty="0" smtClean="0"/>
          </a:p>
          <a:p>
            <a:r>
              <a:rPr lang="en-IN" dirty="0" smtClean="0"/>
              <a:t>Specific </a:t>
            </a:r>
            <a:r>
              <a:rPr lang="en-IN" dirty="0"/>
              <a:t>exclusions for this cover:</a:t>
            </a:r>
          </a:p>
          <a:p>
            <a:r>
              <a:rPr lang="en-IN" dirty="0"/>
              <a:t>• Any treatment other than for Japanese Encephalitis (as stated above)</a:t>
            </a:r>
          </a:p>
          <a:p>
            <a:r>
              <a:rPr lang="en-IN" dirty="0"/>
              <a:t>• Hospitalization less than 24 hours</a:t>
            </a:r>
          </a:p>
          <a:p>
            <a:r>
              <a:rPr lang="en-IN" dirty="0"/>
              <a:t>• Treatment outside India</a:t>
            </a:r>
          </a:p>
          <a:p>
            <a:r>
              <a:rPr lang="en-IN" dirty="0"/>
              <a:t>• Any claim of Japanese Encephalitis fever during the waiting period</a:t>
            </a:r>
          </a:p>
        </p:txBody>
      </p:sp>
    </p:spTree>
    <p:extLst>
      <p:ext uri="{BB962C8B-B14F-4D97-AF65-F5344CB8AC3E}">
        <p14:creationId xmlns:p14="http://schemas.microsoft.com/office/powerpoint/2010/main" val="3101207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Future Vector Care </a:t>
            </a:r>
            <a:endParaRPr lang="en-IN" dirty="0"/>
          </a:p>
        </p:txBody>
      </p:sp>
      <p:sp>
        <p:nvSpPr>
          <p:cNvPr id="3" name="Subtitle 2"/>
          <p:cNvSpPr>
            <a:spLocks noGrp="1"/>
          </p:cNvSpPr>
          <p:nvPr>
            <p:ph type="subTitle" idx="1"/>
          </p:nvPr>
        </p:nvSpPr>
        <p:spPr>
          <a:xfrm>
            <a:off x="347300" y="997139"/>
            <a:ext cx="8386686" cy="323165"/>
          </a:xfrm>
        </p:spPr>
        <p:txBody>
          <a:bodyPr/>
          <a:lstStyle/>
          <a:p>
            <a:r>
              <a:rPr lang="en-US" dirty="0" smtClean="0"/>
              <a:t>Medical Conditions </a:t>
            </a:r>
            <a:endParaRPr lang="en-IN" dirty="0"/>
          </a:p>
        </p:txBody>
      </p:sp>
      <p:sp>
        <p:nvSpPr>
          <p:cNvPr id="4" name="Text Placeholder 3"/>
          <p:cNvSpPr>
            <a:spLocks noGrp="1"/>
          </p:cNvSpPr>
          <p:nvPr>
            <p:ph type="body" sz="quarter" idx="14"/>
          </p:nvPr>
        </p:nvSpPr>
        <p:spPr/>
        <p:txBody>
          <a:bodyPr/>
          <a:lstStyle/>
          <a:p>
            <a:r>
              <a:rPr lang="en-IN" dirty="0"/>
              <a:t>7. </a:t>
            </a:r>
            <a:r>
              <a:rPr lang="en-IN" b="1" dirty="0" err="1"/>
              <a:t>Zika</a:t>
            </a:r>
            <a:r>
              <a:rPr lang="en-IN" b="1" dirty="0"/>
              <a:t> Virus</a:t>
            </a:r>
          </a:p>
          <a:p>
            <a:r>
              <a:rPr lang="en-IN" dirty="0"/>
              <a:t>People with </a:t>
            </a:r>
            <a:r>
              <a:rPr lang="en-IN" dirty="0" err="1"/>
              <a:t>Zika</a:t>
            </a:r>
            <a:r>
              <a:rPr lang="en-IN" dirty="0"/>
              <a:t> virus disease can have symptoms like mild fever, skin rash, conjunctivitis, muscle and joint pain, malaise or headache.</a:t>
            </a:r>
          </a:p>
          <a:p>
            <a:r>
              <a:rPr lang="en-IN" dirty="0"/>
              <a:t>A diagnosis of </a:t>
            </a:r>
            <a:r>
              <a:rPr lang="en-IN" dirty="0" err="1"/>
              <a:t>Zika</a:t>
            </a:r>
            <a:r>
              <a:rPr lang="en-IN" dirty="0"/>
              <a:t> virus infection should be confirmed by a Medical Practitioner and by plaque-reduction neutralization testing (PRNT). PRNT</a:t>
            </a:r>
          </a:p>
          <a:p>
            <a:r>
              <a:rPr lang="en-IN" dirty="0"/>
              <a:t>is performed by CDC (</a:t>
            </a:r>
            <a:r>
              <a:rPr lang="en-IN" dirty="0" err="1"/>
              <a:t>Centers</a:t>
            </a:r>
            <a:r>
              <a:rPr lang="en-IN" dirty="0"/>
              <a:t> for Disease Control and Prevention) or a CDC-designated confirmatory testing laboratory to confirm presumed</a:t>
            </a:r>
          </a:p>
          <a:p>
            <a:r>
              <a:rPr lang="en-IN" dirty="0"/>
              <a:t>positive, equivocal, or inconclusive </a:t>
            </a:r>
            <a:r>
              <a:rPr lang="en-IN" dirty="0" err="1"/>
              <a:t>IgM</a:t>
            </a:r>
            <a:r>
              <a:rPr lang="en-IN" dirty="0"/>
              <a:t> results.</a:t>
            </a:r>
          </a:p>
          <a:p>
            <a:r>
              <a:rPr lang="en-IN" dirty="0"/>
              <a:t>Indoor case papers should be mandatorily obtained and the diagnosis of admission should be </a:t>
            </a:r>
            <a:r>
              <a:rPr lang="en-IN" dirty="0" err="1"/>
              <a:t>Zika</a:t>
            </a:r>
            <a:r>
              <a:rPr lang="en-IN" dirty="0"/>
              <a:t> virus.</a:t>
            </a:r>
          </a:p>
          <a:p>
            <a:endParaRPr lang="en-IN" dirty="0" smtClean="0"/>
          </a:p>
          <a:p>
            <a:r>
              <a:rPr lang="en-IN" dirty="0" smtClean="0"/>
              <a:t>Specific </a:t>
            </a:r>
            <a:r>
              <a:rPr lang="en-IN" dirty="0"/>
              <a:t>exclusions for this cover:</a:t>
            </a:r>
          </a:p>
          <a:p>
            <a:r>
              <a:rPr lang="en-IN" dirty="0"/>
              <a:t>• Any treatment other than for </a:t>
            </a:r>
            <a:r>
              <a:rPr lang="en-IN" dirty="0" err="1"/>
              <a:t>Zika</a:t>
            </a:r>
            <a:r>
              <a:rPr lang="en-IN" dirty="0"/>
              <a:t> virus (as stated above)</a:t>
            </a:r>
          </a:p>
          <a:p>
            <a:r>
              <a:rPr lang="en-IN" dirty="0"/>
              <a:t>• Hospitalization less than 24 hours</a:t>
            </a:r>
          </a:p>
          <a:p>
            <a:r>
              <a:rPr lang="en-IN" dirty="0"/>
              <a:t>• Treatment outside India</a:t>
            </a:r>
          </a:p>
          <a:p>
            <a:r>
              <a:rPr lang="en-IN" dirty="0"/>
              <a:t>• Any claim of </a:t>
            </a:r>
            <a:r>
              <a:rPr lang="en-IN" dirty="0" err="1"/>
              <a:t>Zika</a:t>
            </a:r>
            <a:r>
              <a:rPr lang="en-IN" dirty="0"/>
              <a:t> virus during the waiting period</a:t>
            </a:r>
          </a:p>
        </p:txBody>
      </p:sp>
    </p:spTree>
    <p:extLst>
      <p:ext uri="{BB962C8B-B14F-4D97-AF65-F5344CB8AC3E}">
        <p14:creationId xmlns:p14="http://schemas.microsoft.com/office/powerpoint/2010/main" val="14033963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Future Vector Care </a:t>
            </a:r>
            <a:endParaRPr lang="en-IN" dirty="0"/>
          </a:p>
        </p:txBody>
      </p:sp>
      <p:sp>
        <p:nvSpPr>
          <p:cNvPr id="3" name="Subtitle 2"/>
          <p:cNvSpPr>
            <a:spLocks noGrp="1"/>
          </p:cNvSpPr>
          <p:nvPr>
            <p:ph type="subTitle" idx="1"/>
          </p:nvPr>
        </p:nvSpPr>
        <p:spPr>
          <a:xfrm>
            <a:off x="347300" y="997139"/>
            <a:ext cx="8386686" cy="323165"/>
          </a:xfrm>
        </p:spPr>
        <p:txBody>
          <a:bodyPr/>
          <a:lstStyle/>
          <a:p>
            <a:r>
              <a:rPr lang="en-US" dirty="0" smtClean="0"/>
              <a:t>Questions and Feedback </a:t>
            </a:r>
            <a:endParaRPr lang="en-IN" dirty="0"/>
          </a:p>
        </p:txBody>
      </p:sp>
      <p:sp>
        <p:nvSpPr>
          <p:cNvPr id="4" name="Text Placeholder 3"/>
          <p:cNvSpPr>
            <a:spLocks noGrp="1"/>
          </p:cNvSpPr>
          <p:nvPr>
            <p:ph type="body" sz="quarter" idx="14"/>
          </p:nvPr>
        </p:nvSpPr>
        <p:spPr/>
        <p:txBody>
          <a:bodyPr/>
          <a:lstStyle/>
          <a:p>
            <a:pPr marL="342900" indent="-342900">
              <a:buFont typeface="+mj-lt"/>
              <a:buAutoNum type="arabicPeriod"/>
            </a:pPr>
            <a:endParaRPr lang="en-IN" dirty="0"/>
          </a:p>
        </p:txBody>
      </p:sp>
    </p:spTree>
    <p:extLst>
      <p:ext uri="{BB962C8B-B14F-4D97-AF65-F5344CB8AC3E}">
        <p14:creationId xmlns:p14="http://schemas.microsoft.com/office/powerpoint/2010/main" val="42577669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Future Vector Care </a:t>
            </a:r>
            <a:endParaRPr lang="en-IN" dirty="0"/>
          </a:p>
        </p:txBody>
      </p:sp>
      <p:sp>
        <p:nvSpPr>
          <p:cNvPr id="3" name="Subtitle 2"/>
          <p:cNvSpPr>
            <a:spLocks noGrp="1"/>
          </p:cNvSpPr>
          <p:nvPr>
            <p:ph type="subTitle" idx="1"/>
          </p:nvPr>
        </p:nvSpPr>
        <p:spPr>
          <a:xfrm>
            <a:off x="347300" y="997139"/>
            <a:ext cx="8386686" cy="323165"/>
          </a:xfrm>
        </p:spPr>
        <p:txBody>
          <a:bodyPr/>
          <a:lstStyle/>
          <a:p>
            <a:r>
              <a:rPr lang="en-US" b="1" dirty="0" smtClean="0"/>
              <a:t>Client ID Generation</a:t>
            </a:r>
            <a:endParaRPr lang="en-IN" b="1" dirty="0"/>
          </a:p>
        </p:txBody>
      </p:sp>
      <p:sp>
        <p:nvSpPr>
          <p:cNvPr id="5" name="Text Placeholder 4"/>
          <p:cNvSpPr>
            <a:spLocks noGrp="1"/>
          </p:cNvSpPr>
          <p:nvPr>
            <p:ph type="body" sz="quarter" idx="15"/>
          </p:nvPr>
        </p:nvSpPr>
        <p:spPr/>
        <p:txBody>
          <a:bodyPr/>
          <a:lstStyle/>
          <a:p>
            <a:r>
              <a:rPr lang="en-US" dirty="0"/>
              <a:t>Operations Manual </a:t>
            </a:r>
            <a:endParaRPr lang="en-IN" dirty="0"/>
          </a:p>
        </p:txBody>
      </p:sp>
      <p:cxnSp>
        <p:nvCxnSpPr>
          <p:cNvPr id="7" name="Elbow Connector 6"/>
          <p:cNvCxnSpPr/>
          <p:nvPr/>
        </p:nvCxnSpPr>
        <p:spPr>
          <a:xfrm>
            <a:off x="1905000" y="2355600"/>
            <a:ext cx="540000" cy="540000"/>
          </a:xfrm>
          <a:prstGeom prst="bentConnector3">
            <a:avLst/>
          </a:prstGeom>
          <a:ln>
            <a:tailEnd type="arrow"/>
          </a:ln>
        </p:spPr>
        <p:style>
          <a:lnRef idx="3">
            <a:schemeClr val="accent2"/>
          </a:lnRef>
          <a:fillRef idx="0">
            <a:schemeClr val="accent2"/>
          </a:fillRef>
          <a:effectRef idx="2">
            <a:schemeClr val="accent2"/>
          </a:effectRef>
          <a:fontRef idx="minor">
            <a:schemeClr val="tx1"/>
          </a:fontRef>
        </p:style>
      </p:cxnSp>
      <p:sp>
        <p:nvSpPr>
          <p:cNvPr id="8" name="TextBox 7"/>
          <p:cNvSpPr txBox="1"/>
          <p:nvPr/>
        </p:nvSpPr>
        <p:spPr>
          <a:xfrm>
            <a:off x="381000" y="2145268"/>
            <a:ext cx="1496756"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solidFill>
                  <a:schemeClr val="tx1"/>
                </a:solidFill>
              </a:rPr>
              <a:t>Client Master </a:t>
            </a:r>
            <a:endParaRPr lang="en-IN" dirty="0">
              <a:solidFill>
                <a:schemeClr val="tx1"/>
              </a:solidFill>
            </a:endParaRPr>
          </a:p>
        </p:txBody>
      </p:sp>
      <p:sp>
        <p:nvSpPr>
          <p:cNvPr id="9" name="TextBox 8"/>
          <p:cNvSpPr txBox="1"/>
          <p:nvPr/>
        </p:nvSpPr>
        <p:spPr>
          <a:xfrm>
            <a:off x="2514600" y="2743200"/>
            <a:ext cx="2200859"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t>View / Manage Client</a:t>
            </a:r>
            <a:endParaRPr lang="en-IN" dirty="0"/>
          </a:p>
        </p:txBody>
      </p:sp>
      <p:cxnSp>
        <p:nvCxnSpPr>
          <p:cNvPr id="10" name="Elbow Connector 9"/>
          <p:cNvCxnSpPr/>
          <p:nvPr/>
        </p:nvCxnSpPr>
        <p:spPr>
          <a:xfrm>
            <a:off x="6477000" y="3581400"/>
            <a:ext cx="540000" cy="540000"/>
          </a:xfrm>
          <a:prstGeom prst="bentConnector3">
            <a:avLst/>
          </a:prstGeom>
          <a:ln>
            <a:tailEnd type="arrow"/>
          </a:ln>
        </p:spPr>
        <p:style>
          <a:lnRef idx="3">
            <a:schemeClr val="accent2"/>
          </a:lnRef>
          <a:fillRef idx="0">
            <a:schemeClr val="accent2"/>
          </a:fillRef>
          <a:effectRef idx="2">
            <a:schemeClr val="accent2"/>
          </a:effectRef>
          <a:fontRef idx="minor">
            <a:schemeClr val="tx1"/>
          </a:fontRef>
        </p:style>
      </p:cxnSp>
      <p:sp>
        <p:nvSpPr>
          <p:cNvPr id="11" name="TextBox 10"/>
          <p:cNvSpPr txBox="1"/>
          <p:nvPr/>
        </p:nvSpPr>
        <p:spPr>
          <a:xfrm>
            <a:off x="5358079" y="3364468"/>
            <a:ext cx="1042721"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t>Add New</a:t>
            </a:r>
            <a:endParaRPr lang="en-IN" dirty="0"/>
          </a:p>
        </p:txBody>
      </p:sp>
      <p:cxnSp>
        <p:nvCxnSpPr>
          <p:cNvPr id="12" name="Elbow Connector 11"/>
          <p:cNvCxnSpPr/>
          <p:nvPr/>
        </p:nvCxnSpPr>
        <p:spPr>
          <a:xfrm>
            <a:off x="4800600" y="2965200"/>
            <a:ext cx="540000" cy="540000"/>
          </a:xfrm>
          <a:prstGeom prst="bentConnector3">
            <a:avLst/>
          </a:prstGeom>
          <a:ln>
            <a:tailEnd type="arrow"/>
          </a:ln>
        </p:spPr>
        <p:style>
          <a:lnRef idx="3">
            <a:schemeClr val="accent2"/>
          </a:lnRef>
          <a:fillRef idx="0">
            <a:schemeClr val="accent2"/>
          </a:fillRef>
          <a:effectRef idx="2">
            <a:schemeClr val="accent2"/>
          </a:effectRef>
          <a:fontRef idx="minor">
            <a:schemeClr val="tx1"/>
          </a:fontRef>
        </p:style>
      </p:cxnSp>
      <p:sp>
        <p:nvSpPr>
          <p:cNvPr id="13" name="TextBox 12"/>
          <p:cNvSpPr txBox="1"/>
          <p:nvPr/>
        </p:nvSpPr>
        <p:spPr>
          <a:xfrm>
            <a:off x="7086600" y="3974068"/>
            <a:ext cx="1605889"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t>Click to Expand</a:t>
            </a:r>
            <a:endParaRPr lang="en-IN" dirty="0"/>
          </a:p>
        </p:txBody>
      </p:sp>
      <p:sp>
        <p:nvSpPr>
          <p:cNvPr id="14" name="TextBox 13"/>
          <p:cNvSpPr txBox="1"/>
          <p:nvPr/>
        </p:nvSpPr>
        <p:spPr>
          <a:xfrm>
            <a:off x="381000" y="4800600"/>
            <a:ext cx="6124305" cy="6463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t>“Home and Office Address” , “Mailing Address” , “Bank Details”</a:t>
            </a:r>
          </a:p>
          <a:p>
            <a:r>
              <a:rPr lang="en-US" dirty="0" smtClean="0"/>
              <a:t> Note: Email ID and Contact number is compulsory   </a:t>
            </a:r>
            <a:endParaRPr lang="en-IN" dirty="0"/>
          </a:p>
        </p:txBody>
      </p:sp>
      <p:cxnSp>
        <p:nvCxnSpPr>
          <p:cNvPr id="16" name="Straight Arrow Connector 15"/>
          <p:cNvCxnSpPr/>
          <p:nvPr/>
        </p:nvCxnSpPr>
        <p:spPr>
          <a:xfrm>
            <a:off x="7848600" y="4495800"/>
            <a:ext cx="0" cy="3600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18" name="TextBox 17"/>
          <p:cNvSpPr txBox="1"/>
          <p:nvPr/>
        </p:nvSpPr>
        <p:spPr>
          <a:xfrm>
            <a:off x="7038514" y="4964668"/>
            <a:ext cx="1800686"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t>Update &amp; Submit</a:t>
            </a:r>
            <a:endParaRPr lang="en-IN" dirty="0"/>
          </a:p>
        </p:txBody>
      </p:sp>
      <p:cxnSp>
        <p:nvCxnSpPr>
          <p:cNvPr id="19" name="Straight Arrow Connector 18"/>
          <p:cNvCxnSpPr/>
          <p:nvPr/>
        </p:nvCxnSpPr>
        <p:spPr>
          <a:xfrm flipH="1">
            <a:off x="6629400" y="5105400"/>
            <a:ext cx="27000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1" name="Straight Arrow Connector 20"/>
          <p:cNvCxnSpPr/>
          <p:nvPr/>
        </p:nvCxnSpPr>
        <p:spPr>
          <a:xfrm>
            <a:off x="7924800" y="5431200"/>
            <a:ext cx="0" cy="3600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2" name="TextBox 21"/>
          <p:cNvSpPr txBox="1"/>
          <p:nvPr/>
        </p:nvSpPr>
        <p:spPr>
          <a:xfrm>
            <a:off x="6934200" y="5867400"/>
            <a:ext cx="2079159"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t>Client ID Generated</a:t>
            </a:r>
            <a:endParaRPr lang="en-IN" dirty="0"/>
          </a:p>
        </p:txBody>
      </p:sp>
      <p:pic>
        <p:nvPicPr>
          <p:cNvPr id="1026"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913" t="6623" b="5036"/>
          <a:stretch/>
        </p:blipFill>
        <p:spPr bwMode="auto">
          <a:xfrm>
            <a:off x="4038600" y="41400"/>
            <a:ext cx="5075456" cy="262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00580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Future Vector Care </a:t>
            </a:r>
            <a:endParaRPr lang="en-IN" dirty="0"/>
          </a:p>
        </p:txBody>
      </p:sp>
      <p:sp>
        <p:nvSpPr>
          <p:cNvPr id="3" name="Subtitle 2"/>
          <p:cNvSpPr>
            <a:spLocks noGrp="1"/>
          </p:cNvSpPr>
          <p:nvPr>
            <p:ph type="subTitle" idx="1"/>
          </p:nvPr>
        </p:nvSpPr>
        <p:spPr>
          <a:xfrm>
            <a:off x="347300" y="997139"/>
            <a:ext cx="8386686" cy="323165"/>
          </a:xfrm>
        </p:spPr>
        <p:txBody>
          <a:bodyPr/>
          <a:lstStyle/>
          <a:p>
            <a:r>
              <a:rPr lang="en-US" b="1" dirty="0" smtClean="0"/>
              <a:t>INWARD</a:t>
            </a:r>
            <a:endParaRPr lang="en-IN" b="1" dirty="0"/>
          </a:p>
        </p:txBody>
      </p:sp>
      <p:sp>
        <p:nvSpPr>
          <p:cNvPr id="5" name="Text Placeholder 4"/>
          <p:cNvSpPr>
            <a:spLocks noGrp="1"/>
          </p:cNvSpPr>
          <p:nvPr>
            <p:ph type="body" sz="quarter" idx="15"/>
          </p:nvPr>
        </p:nvSpPr>
        <p:spPr/>
        <p:txBody>
          <a:bodyPr/>
          <a:lstStyle/>
          <a:p>
            <a:r>
              <a:rPr lang="en-US" dirty="0"/>
              <a:t>Operations Manual </a:t>
            </a:r>
            <a:endParaRPr lang="en-IN" dirty="0"/>
          </a:p>
        </p:txBody>
      </p:sp>
      <p:cxnSp>
        <p:nvCxnSpPr>
          <p:cNvPr id="7" name="Elbow Connector 6"/>
          <p:cNvCxnSpPr/>
          <p:nvPr/>
        </p:nvCxnSpPr>
        <p:spPr>
          <a:xfrm>
            <a:off x="1288800" y="1752600"/>
            <a:ext cx="540000" cy="540000"/>
          </a:xfrm>
          <a:prstGeom prst="bentConnector3">
            <a:avLst/>
          </a:prstGeom>
          <a:ln>
            <a:tailEnd type="arrow"/>
          </a:ln>
        </p:spPr>
        <p:style>
          <a:lnRef idx="3">
            <a:schemeClr val="accent2"/>
          </a:lnRef>
          <a:fillRef idx="0">
            <a:schemeClr val="accent2"/>
          </a:fillRef>
          <a:effectRef idx="2">
            <a:schemeClr val="accent2"/>
          </a:effectRef>
          <a:fontRef idx="minor">
            <a:schemeClr val="tx1"/>
          </a:fontRef>
        </p:style>
      </p:cxnSp>
      <p:sp>
        <p:nvSpPr>
          <p:cNvPr id="8" name="TextBox 7"/>
          <p:cNvSpPr txBox="1"/>
          <p:nvPr/>
        </p:nvSpPr>
        <p:spPr>
          <a:xfrm>
            <a:off x="381000" y="1600200"/>
            <a:ext cx="834587"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solidFill>
                  <a:schemeClr val="tx1"/>
                </a:solidFill>
              </a:rPr>
              <a:t>Inward</a:t>
            </a:r>
            <a:endParaRPr lang="en-IN" dirty="0">
              <a:solidFill>
                <a:schemeClr val="tx1"/>
              </a:solidFill>
            </a:endParaRPr>
          </a:p>
        </p:txBody>
      </p:sp>
      <p:sp>
        <p:nvSpPr>
          <p:cNvPr id="9" name="TextBox 8"/>
          <p:cNvSpPr txBox="1"/>
          <p:nvPr/>
        </p:nvSpPr>
        <p:spPr>
          <a:xfrm>
            <a:off x="1905000" y="2133600"/>
            <a:ext cx="2309478"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t>View / Manage Inward</a:t>
            </a:r>
            <a:endParaRPr lang="en-IN" dirty="0"/>
          </a:p>
        </p:txBody>
      </p:sp>
      <p:cxnSp>
        <p:nvCxnSpPr>
          <p:cNvPr id="10" name="Elbow Connector 9"/>
          <p:cNvCxnSpPr/>
          <p:nvPr/>
        </p:nvCxnSpPr>
        <p:spPr>
          <a:xfrm>
            <a:off x="6096000" y="2971800"/>
            <a:ext cx="540000" cy="540000"/>
          </a:xfrm>
          <a:prstGeom prst="bentConnector3">
            <a:avLst/>
          </a:prstGeom>
          <a:ln>
            <a:tailEnd type="arrow"/>
          </a:ln>
        </p:spPr>
        <p:style>
          <a:lnRef idx="3">
            <a:schemeClr val="accent2"/>
          </a:lnRef>
          <a:fillRef idx="0">
            <a:schemeClr val="accent2"/>
          </a:fillRef>
          <a:effectRef idx="2">
            <a:schemeClr val="accent2"/>
          </a:effectRef>
          <a:fontRef idx="minor">
            <a:schemeClr val="tx1"/>
          </a:fontRef>
        </p:style>
      </p:cxnSp>
      <p:sp>
        <p:nvSpPr>
          <p:cNvPr id="11" name="TextBox 10"/>
          <p:cNvSpPr txBox="1"/>
          <p:nvPr/>
        </p:nvSpPr>
        <p:spPr>
          <a:xfrm>
            <a:off x="4953000" y="2743200"/>
            <a:ext cx="1042721"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t>Add New</a:t>
            </a:r>
            <a:endParaRPr lang="en-IN" dirty="0"/>
          </a:p>
        </p:txBody>
      </p:sp>
      <p:cxnSp>
        <p:nvCxnSpPr>
          <p:cNvPr id="12" name="Elbow Connector 11"/>
          <p:cNvCxnSpPr/>
          <p:nvPr/>
        </p:nvCxnSpPr>
        <p:spPr>
          <a:xfrm>
            <a:off x="4336800" y="2362200"/>
            <a:ext cx="540000" cy="540000"/>
          </a:xfrm>
          <a:prstGeom prst="bentConnector3">
            <a:avLst/>
          </a:prstGeom>
          <a:ln>
            <a:tailEnd type="arrow"/>
          </a:ln>
        </p:spPr>
        <p:style>
          <a:lnRef idx="3">
            <a:schemeClr val="accent2"/>
          </a:lnRef>
          <a:fillRef idx="0">
            <a:schemeClr val="accent2"/>
          </a:fillRef>
          <a:effectRef idx="2">
            <a:schemeClr val="accent2"/>
          </a:effectRef>
          <a:fontRef idx="minor">
            <a:schemeClr val="tx1"/>
          </a:fontRef>
        </p:style>
      </p:cxnSp>
      <p:sp>
        <p:nvSpPr>
          <p:cNvPr id="18" name="TextBox 17"/>
          <p:cNvSpPr txBox="1"/>
          <p:nvPr/>
        </p:nvSpPr>
        <p:spPr>
          <a:xfrm>
            <a:off x="6705600" y="3352800"/>
            <a:ext cx="1591269"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t>Submit Details </a:t>
            </a:r>
            <a:endParaRPr lang="en-IN" dirty="0"/>
          </a:p>
        </p:txBody>
      </p:sp>
      <p:cxnSp>
        <p:nvCxnSpPr>
          <p:cNvPr id="21" name="Straight Arrow Connector 20"/>
          <p:cNvCxnSpPr/>
          <p:nvPr/>
        </p:nvCxnSpPr>
        <p:spPr>
          <a:xfrm>
            <a:off x="7467600" y="3754800"/>
            <a:ext cx="0" cy="36000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22" name="TextBox 21"/>
          <p:cNvSpPr txBox="1"/>
          <p:nvPr/>
        </p:nvSpPr>
        <p:spPr>
          <a:xfrm>
            <a:off x="6019800" y="4191000"/>
            <a:ext cx="3092321" cy="646331"/>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US" dirty="0" smtClean="0"/>
              <a:t>Document Control Number</a:t>
            </a:r>
          </a:p>
          <a:p>
            <a:r>
              <a:rPr lang="en-US" dirty="0"/>
              <a:t>i</a:t>
            </a:r>
            <a:r>
              <a:rPr lang="en-US" dirty="0" smtClean="0"/>
              <a:t>s Generated; Next Step is DMS</a:t>
            </a:r>
            <a:endParaRPr lang="en-IN" dirty="0"/>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67800" y="5129897"/>
            <a:ext cx="9000000" cy="966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714945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Future Vector Care </a:t>
            </a:r>
            <a:endParaRPr lang="en-IN" dirty="0"/>
          </a:p>
        </p:txBody>
      </p:sp>
      <p:sp>
        <p:nvSpPr>
          <p:cNvPr id="3" name="Subtitle 2"/>
          <p:cNvSpPr>
            <a:spLocks noGrp="1"/>
          </p:cNvSpPr>
          <p:nvPr>
            <p:ph type="subTitle" idx="1"/>
          </p:nvPr>
        </p:nvSpPr>
        <p:spPr>
          <a:xfrm>
            <a:off x="347300" y="997139"/>
            <a:ext cx="8386686" cy="323165"/>
          </a:xfrm>
        </p:spPr>
        <p:txBody>
          <a:bodyPr/>
          <a:lstStyle/>
          <a:p>
            <a:r>
              <a:rPr lang="en-US" b="1" dirty="0" smtClean="0"/>
              <a:t>RTS/ Discrepancy </a:t>
            </a:r>
            <a:endParaRPr lang="en-IN" b="1" dirty="0"/>
          </a:p>
        </p:txBody>
      </p:sp>
      <p:sp>
        <p:nvSpPr>
          <p:cNvPr id="5" name="Text Placeholder 4"/>
          <p:cNvSpPr>
            <a:spLocks noGrp="1"/>
          </p:cNvSpPr>
          <p:nvPr>
            <p:ph type="body" sz="quarter" idx="15"/>
          </p:nvPr>
        </p:nvSpPr>
        <p:spPr/>
        <p:txBody>
          <a:bodyPr/>
          <a:lstStyle/>
          <a:p>
            <a:r>
              <a:rPr lang="en-US" dirty="0"/>
              <a:t>Operations Manual </a:t>
            </a:r>
            <a:endParaRPr lang="en-IN" dirty="0"/>
          </a:p>
        </p:txBody>
      </p:sp>
      <p:sp>
        <p:nvSpPr>
          <p:cNvPr id="8" name="TextBox 7"/>
          <p:cNvSpPr txBox="1"/>
          <p:nvPr/>
        </p:nvSpPr>
        <p:spPr>
          <a:xfrm>
            <a:off x="381000" y="1600200"/>
            <a:ext cx="7659533"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IN" dirty="0" smtClean="0"/>
              <a:t>If </a:t>
            </a:r>
            <a:r>
              <a:rPr lang="en-IN" dirty="0"/>
              <a:t>proposal status is in Discrepancy / RTS update the reason of same in remarks. </a:t>
            </a:r>
          </a:p>
        </p:txBody>
      </p:sp>
      <p:sp>
        <p:nvSpPr>
          <p:cNvPr id="9" name="TextBox 8"/>
          <p:cNvSpPr txBox="1"/>
          <p:nvPr/>
        </p:nvSpPr>
        <p:spPr>
          <a:xfrm>
            <a:off x="914400" y="2221468"/>
            <a:ext cx="7452361"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IN" dirty="0" smtClean="0"/>
              <a:t>Once </a:t>
            </a:r>
            <a:r>
              <a:rPr lang="en-IN" dirty="0"/>
              <a:t>resolved Click “View / Manage Inward DS1 / View / Manage Inward RS” </a:t>
            </a:r>
          </a:p>
        </p:txBody>
      </p:sp>
      <p:sp>
        <p:nvSpPr>
          <p:cNvPr id="11" name="TextBox 10"/>
          <p:cNvSpPr txBox="1"/>
          <p:nvPr/>
        </p:nvSpPr>
        <p:spPr>
          <a:xfrm>
            <a:off x="1524001" y="2743200"/>
            <a:ext cx="72390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IN" dirty="0"/>
              <a:t>C</a:t>
            </a:r>
            <a:r>
              <a:rPr lang="en-IN" dirty="0" smtClean="0"/>
              <a:t>hange </a:t>
            </a:r>
            <a:r>
              <a:rPr lang="en-IN" dirty="0"/>
              <a:t>the processed status as “IN” and update processed remarks and then proceed to </a:t>
            </a:r>
            <a:r>
              <a:rPr lang="en-IN" b="1" dirty="0"/>
              <a:t>DMS</a:t>
            </a:r>
            <a:r>
              <a:rPr lang="en-IN" dirty="0"/>
              <a:t>. </a:t>
            </a:r>
          </a:p>
        </p:txBody>
      </p:sp>
      <p:sp>
        <p:nvSpPr>
          <p:cNvPr id="4" name="Bent-Up Arrow 3"/>
          <p:cNvSpPr/>
          <p:nvPr/>
        </p:nvSpPr>
        <p:spPr>
          <a:xfrm rot="5400000">
            <a:off x="402000" y="2057400"/>
            <a:ext cx="360000" cy="360000"/>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16" name="Bent-Up Arrow 15"/>
          <p:cNvSpPr/>
          <p:nvPr/>
        </p:nvSpPr>
        <p:spPr>
          <a:xfrm rot="5400000">
            <a:off x="935400" y="2743200"/>
            <a:ext cx="360000" cy="360000"/>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690" y="3673200"/>
            <a:ext cx="2100890" cy="30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0895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631794"/>
            <a:ext cx="5562600" cy="56166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28600" y="762000"/>
            <a:ext cx="1353576" cy="5345438"/>
          </a:xfrm>
          <a:prstGeom prst="rect">
            <a:avLst/>
          </a:prstGeom>
          <a:noFill/>
        </p:spPr>
        <p:txBody>
          <a:bodyPr vert="wordArtVert" wrap="none" rtlCol="0">
            <a:spAutoFit/>
          </a:bodyPr>
          <a:lstStyle/>
          <a:p>
            <a:pPr algn="ctr"/>
            <a:r>
              <a:rPr lang="en-US" sz="3200" b="1" dirty="0" smtClean="0"/>
              <a:t>LAUNCHING</a:t>
            </a:r>
          </a:p>
          <a:p>
            <a:pPr algn="ctr"/>
            <a:r>
              <a:rPr lang="en-US" sz="3200" b="1" dirty="0" smtClean="0"/>
              <a:t> </a:t>
            </a:r>
            <a:endParaRPr lang="en-IN" sz="3200" b="1" dirty="0"/>
          </a:p>
        </p:txBody>
      </p:sp>
    </p:spTree>
    <p:extLst>
      <p:ext uri="{BB962C8B-B14F-4D97-AF65-F5344CB8AC3E}">
        <p14:creationId xmlns:p14="http://schemas.microsoft.com/office/powerpoint/2010/main" val="31901461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Future Vector Care </a:t>
            </a:r>
            <a:endParaRPr lang="en-IN" dirty="0"/>
          </a:p>
        </p:txBody>
      </p:sp>
      <p:sp>
        <p:nvSpPr>
          <p:cNvPr id="3" name="Subtitle 2"/>
          <p:cNvSpPr>
            <a:spLocks noGrp="1"/>
          </p:cNvSpPr>
          <p:nvPr>
            <p:ph type="subTitle" idx="1"/>
          </p:nvPr>
        </p:nvSpPr>
        <p:spPr>
          <a:xfrm>
            <a:off x="347300" y="997139"/>
            <a:ext cx="8386686" cy="323165"/>
          </a:xfrm>
        </p:spPr>
        <p:txBody>
          <a:bodyPr/>
          <a:lstStyle/>
          <a:p>
            <a:r>
              <a:rPr lang="en-US" b="1" dirty="0" smtClean="0"/>
              <a:t>DMS – Document Management System </a:t>
            </a:r>
            <a:endParaRPr lang="en-IN" b="1" dirty="0"/>
          </a:p>
        </p:txBody>
      </p:sp>
      <p:sp>
        <p:nvSpPr>
          <p:cNvPr id="5" name="Text Placeholder 4"/>
          <p:cNvSpPr>
            <a:spLocks noGrp="1"/>
          </p:cNvSpPr>
          <p:nvPr>
            <p:ph type="body" sz="quarter" idx="15"/>
          </p:nvPr>
        </p:nvSpPr>
        <p:spPr/>
        <p:txBody>
          <a:bodyPr/>
          <a:lstStyle/>
          <a:p>
            <a:r>
              <a:rPr lang="en-US" dirty="0"/>
              <a:t>Operations Manual </a:t>
            </a:r>
            <a:endParaRPr lang="en-IN" dirty="0"/>
          </a:p>
        </p:txBody>
      </p:sp>
      <p:sp>
        <p:nvSpPr>
          <p:cNvPr id="8" name="TextBox 7"/>
          <p:cNvSpPr txBox="1"/>
          <p:nvPr/>
        </p:nvSpPr>
        <p:spPr>
          <a:xfrm>
            <a:off x="381000" y="1600200"/>
            <a:ext cx="5781839"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defPPr>
              <a:defRPr lang="en-US"/>
            </a:defPPr>
          </a:lstStyle>
          <a:p>
            <a:r>
              <a:rPr lang="en-IN" dirty="0" smtClean="0"/>
              <a:t>Click </a:t>
            </a:r>
            <a:r>
              <a:rPr lang="en-IN" dirty="0"/>
              <a:t>on Inward on the homepage and then expand “</a:t>
            </a:r>
            <a:r>
              <a:rPr lang="en-IN" b="1" dirty="0"/>
              <a:t>DMS”</a:t>
            </a:r>
            <a:r>
              <a:rPr lang="en-IN" dirty="0"/>
              <a:t>. </a:t>
            </a:r>
          </a:p>
        </p:txBody>
      </p:sp>
      <p:sp>
        <p:nvSpPr>
          <p:cNvPr id="9" name="TextBox 8"/>
          <p:cNvSpPr txBox="1"/>
          <p:nvPr/>
        </p:nvSpPr>
        <p:spPr>
          <a:xfrm>
            <a:off x="838200" y="2057400"/>
            <a:ext cx="3279937"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IN" dirty="0" smtClean="0"/>
              <a:t>Click </a:t>
            </a:r>
            <a:r>
              <a:rPr lang="en-IN" dirty="0"/>
              <a:t>on View/Manage File Index </a:t>
            </a:r>
          </a:p>
        </p:txBody>
      </p:sp>
      <p:sp>
        <p:nvSpPr>
          <p:cNvPr id="11" name="TextBox 10"/>
          <p:cNvSpPr txBox="1"/>
          <p:nvPr/>
        </p:nvSpPr>
        <p:spPr>
          <a:xfrm>
            <a:off x="1371600" y="2590800"/>
            <a:ext cx="72390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IN" dirty="0" smtClean="0"/>
              <a:t>To </a:t>
            </a:r>
            <a:r>
              <a:rPr lang="en-IN" dirty="0"/>
              <a:t>process the already created inward, Search the record through </a:t>
            </a:r>
            <a:r>
              <a:rPr lang="en-IN" b="1" dirty="0"/>
              <a:t>Document Control No. or </a:t>
            </a:r>
            <a:r>
              <a:rPr lang="en-IN" dirty="0" smtClean="0"/>
              <a:t>Client </a:t>
            </a:r>
            <a:r>
              <a:rPr lang="en-IN" dirty="0"/>
              <a:t>code </a:t>
            </a:r>
          </a:p>
        </p:txBody>
      </p:sp>
      <p:sp>
        <p:nvSpPr>
          <p:cNvPr id="4" name="Bent-Up Arrow 3"/>
          <p:cNvSpPr/>
          <p:nvPr/>
        </p:nvSpPr>
        <p:spPr>
          <a:xfrm rot="5400000">
            <a:off x="402000" y="2057400"/>
            <a:ext cx="360000" cy="360000"/>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16" name="Bent-Up Arrow 15"/>
          <p:cNvSpPr/>
          <p:nvPr/>
        </p:nvSpPr>
        <p:spPr>
          <a:xfrm rot="5400000">
            <a:off x="914400" y="2611800"/>
            <a:ext cx="360000" cy="360000"/>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12" name="TextBox 11"/>
          <p:cNvSpPr txBox="1"/>
          <p:nvPr/>
        </p:nvSpPr>
        <p:spPr>
          <a:xfrm>
            <a:off x="1905000" y="3440668"/>
            <a:ext cx="3206840"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IN" dirty="0" smtClean="0"/>
              <a:t>Click </a:t>
            </a:r>
            <a:r>
              <a:rPr lang="en-IN" dirty="0"/>
              <a:t>on “</a:t>
            </a:r>
            <a:r>
              <a:rPr lang="en-IN" b="1" dirty="0"/>
              <a:t>Proceed for Proposal” </a:t>
            </a:r>
            <a:endParaRPr lang="en-IN" dirty="0"/>
          </a:p>
        </p:txBody>
      </p:sp>
      <p:sp>
        <p:nvSpPr>
          <p:cNvPr id="13" name="Bent-Up Arrow 12"/>
          <p:cNvSpPr/>
          <p:nvPr/>
        </p:nvSpPr>
        <p:spPr>
          <a:xfrm rot="5400000">
            <a:off x="1447800" y="3373800"/>
            <a:ext cx="360000" cy="360000"/>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14" name="Bent-Up Arrow 13"/>
          <p:cNvSpPr/>
          <p:nvPr/>
        </p:nvSpPr>
        <p:spPr>
          <a:xfrm rot="5400000">
            <a:off x="1926000" y="3907200"/>
            <a:ext cx="360000" cy="360000"/>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15" name="TextBox 14"/>
          <p:cNvSpPr txBox="1"/>
          <p:nvPr/>
        </p:nvSpPr>
        <p:spPr>
          <a:xfrm>
            <a:off x="2362200" y="3974068"/>
            <a:ext cx="6410666"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IN" dirty="0" smtClean="0"/>
              <a:t>Upload </a:t>
            </a:r>
            <a:r>
              <a:rPr lang="en-IN" dirty="0"/>
              <a:t>the documents one by one and once done </a:t>
            </a:r>
            <a:r>
              <a:rPr lang="en-IN" dirty="0" smtClean="0"/>
              <a:t>click </a:t>
            </a:r>
            <a:r>
              <a:rPr lang="en-IN" dirty="0"/>
              <a:t>on </a:t>
            </a:r>
            <a:r>
              <a:rPr lang="en-IN" b="1" dirty="0"/>
              <a:t>submit</a:t>
            </a:r>
            <a:r>
              <a:rPr lang="en-IN" dirty="0"/>
              <a:t>.</a:t>
            </a: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19600"/>
            <a:ext cx="2600818" cy="2396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91889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Future Vector Care </a:t>
            </a:r>
            <a:endParaRPr lang="en-IN" dirty="0"/>
          </a:p>
        </p:txBody>
      </p:sp>
      <p:sp>
        <p:nvSpPr>
          <p:cNvPr id="3" name="Subtitle 2"/>
          <p:cNvSpPr>
            <a:spLocks noGrp="1"/>
          </p:cNvSpPr>
          <p:nvPr>
            <p:ph type="subTitle" idx="1"/>
          </p:nvPr>
        </p:nvSpPr>
        <p:spPr>
          <a:xfrm>
            <a:off x="347300" y="997139"/>
            <a:ext cx="8386686" cy="323165"/>
          </a:xfrm>
        </p:spPr>
        <p:txBody>
          <a:bodyPr/>
          <a:lstStyle/>
          <a:p>
            <a:r>
              <a:rPr lang="en-IN" b="1" dirty="0" smtClean="0"/>
              <a:t>INWARD- </a:t>
            </a:r>
            <a:r>
              <a:rPr lang="en-IN" b="1" dirty="0"/>
              <a:t>CPC </a:t>
            </a:r>
            <a:endParaRPr lang="en-IN" dirty="0"/>
          </a:p>
        </p:txBody>
      </p:sp>
      <p:sp>
        <p:nvSpPr>
          <p:cNvPr id="5" name="Text Placeholder 4"/>
          <p:cNvSpPr>
            <a:spLocks noGrp="1"/>
          </p:cNvSpPr>
          <p:nvPr>
            <p:ph type="body" sz="quarter" idx="15"/>
          </p:nvPr>
        </p:nvSpPr>
        <p:spPr/>
        <p:txBody>
          <a:bodyPr/>
          <a:lstStyle/>
          <a:p>
            <a:r>
              <a:rPr lang="en-US" dirty="0"/>
              <a:t>Operations Manual </a:t>
            </a:r>
            <a:endParaRPr lang="en-IN" dirty="0"/>
          </a:p>
        </p:txBody>
      </p:sp>
      <p:sp>
        <p:nvSpPr>
          <p:cNvPr id="9" name="TextBox 8"/>
          <p:cNvSpPr txBox="1"/>
          <p:nvPr/>
        </p:nvSpPr>
        <p:spPr>
          <a:xfrm>
            <a:off x="381000" y="1447800"/>
            <a:ext cx="70104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IN" dirty="0" smtClean="0"/>
              <a:t>View/Manage </a:t>
            </a:r>
            <a:r>
              <a:rPr lang="en-IN" dirty="0"/>
              <a:t>Inward Process allows the user to add proposal information or view existing proposal information.</a:t>
            </a:r>
          </a:p>
        </p:txBody>
      </p:sp>
      <p:sp>
        <p:nvSpPr>
          <p:cNvPr id="11" name="TextBox 10"/>
          <p:cNvSpPr txBox="1"/>
          <p:nvPr/>
        </p:nvSpPr>
        <p:spPr>
          <a:xfrm>
            <a:off x="838200" y="2209800"/>
            <a:ext cx="72390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IN" dirty="0" smtClean="0"/>
              <a:t>Click </a:t>
            </a:r>
            <a:r>
              <a:rPr lang="en-IN" dirty="0"/>
              <a:t>on Inward on the homepage and then expand ‘</a:t>
            </a:r>
            <a:r>
              <a:rPr lang="en-IN" b="1" dirty="0"/>
              <a:t>Inward-CPC'</a:t>
            </a:r>
            <a:r>
              <a:rPr lang="en-IN" dirty="0"/>
              <a:t>. </a:t>
            </a:r>
          </a:p>
        </p:txBody>
      </p:sp>
      <p:sp>
        <p:nvSpPr>
          <p:cNvPr id="4" name="Bent-Up Arrow 3"/>
          <p:cNvSpPr/>
          <p:nvPr/>
        </p:nvSpPr>
        <p:spPr>
          <a:xfrm rot="5400000">
            <a:off x="402000" y="2154600"/>
            <a:ext cx="360000" cy="360000"/>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16" name="Bent-Up Arrow 15"/>
          <p:cNvSpPr/>
          <p:nvPr/>
        </p:nvSpPr>
        <p:spPr>
          <a:xfrm rot="5400000">
            <a:off x="914400" y="2611800"/>
            <a:ext cx="360000" cy="360000"/>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12" name="TextBox 11"/>
          <p:cNvSpPr txBox="1"/>
          <p:nvPr/>
        </p:nvSpPr>
        <p:spPr>
          <a:xfrm>
            <a:off x="1905000" y="3516868"/>
            <a:ext cx="2956771"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en-IN" dirty="0" smtClean="0"/>
              <a:t>Click </a:t>
            </a:r>
            <a:r>
              <a:rPr lang="en-IN" dirty="0"/>
              <a:t>on </a:t>
            </a:r>
            <a:r>
              <a:rPr lang="en-IN" b="1" dirty="0"/>
              <a:t>Proceed for Proposal</a:t>
            </a:r>
            <a:endParaRPr lang="en-IN" dirty="0"/>
          </a:p>
        </p:txBody>
      </p:sp>
      <p:sp>
        <p:nvSpPr>
          <p:cNvPr id="13" name="Bent-Up Arrow 12"/>
          <p:cNvSpPr/>
          <p:nvPr/>
        </p:nvSpPr>
        <p:spPr>
          <a:xfrm rot="5400000">
            <a:off x="1447800" y="3450000"/>
            <a:ext cx="360000" cy="360000"/>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17" name="TextBox 16"/>
          <p:cNvSpPr txBox="1"/>
          <p:nvPr/>
        </p:nvSpPr>
        <p:spPr>
          <a:xfrm>
            <a:off x="1347680" y="2706871"/>
            <a:ext cx="72390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IN" dirty="0" smtClean="0"/>
              <a:t>To </a:t>
            </a:r>
            <a:r>
              <a:rPr lang="en-IN" dirty="0"/>
              <a:t>process the already created inward, Search the record through </a:t>
            </a:r>
            <a:r>
              <a:rPr lang="en-IN" b="1" dirty="0"/>
              <a:t>Document Control No. </a:t>
            </a:r>
            <a:r>
              <a:rPr lang="en-IN" b="1" dirty="0" smtClean="0"/>
              <a:t>or </a:t>
            </a:r>
            <a:r>
              <a:rPr lang="en-IN" dirty="0" smtClean="0"/>
              <a:t>Client </a:t>
            </a:r>
            <a:r>
              <a:rPr lang="en-IN" dirty="0"/>
              <a:t>code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4038601"/>
            <a:ext cx="3264568"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01674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Future Vector Care </a:t>
            </a:r>
            <a:endParaRPr lang="en-IN" dirty="0"/>
          </a:p>
        </p:txBody>
      </p:sp>
      <p:sp>
        <p:nvSpPr>
          <p:cNvPr id="3" name="Subtitle 2"/>
          <p:cNvSpPr>
            <a:spLocks noGrp="1"/>
          </p:cNvSpPr>
          <p:nvPr>
            <p:ph type="subTitle" idx="1"/>
          </p:nvPr>
        </p:nvSpPr>
        <p:spPr>
          <a:xfrm>
            <a:off x="347300" y="997139"/>
            <a:ext cx="8386686" cy="323165"/>
          </a:xfrm>
        </p:spPr>
        <p:txBody>
          <a:bodyPr/>
          <a:lstStyle/>
          <a:p>
            <a:r>
              <a:rPr lang="en-IN" b="1" dirty="0" smtClean="0"/>
              <a:t>General Proposal</a:t>
            </a:r>
            <a:endParaRPr lang="en-IN" dirty="0"/>
          </a:p>
        </p:txBody>
      </p:sp>
      <p:sp>
        <p:nvSpPr>
          <p:cNvPr id="5" name="Text Placeholder 4"/>
          <p:cNvSpPr>
            <a:spLocks noGrp="1"/>
          </p:cNvSpPr>
          <p:nvPr>
            <p:ph type="body" sz="quarter" idx="15"/>
          </p:nvPr>
        </p:nvSpPr>
        <p:spPr/>
        <p:txBody>
          <a:bodyPr/>
          <a:lstStyle/>
          <a:p>
            <a:r>
              <a:rPr lang="en-US" dirty="0"/>
              <a:t>Operations Manual </a:t>
            </a:r>
            <a:endParaRPr lang="en-IN" dirty="0"/>
          </a:p>
        </p:txBody>
      </p:sp>
      <p:sp>
        <p:nvSpPr>
          <p:cNvPr id="9" name="TextBox 8"/>
          <p:cNvSpPr txBox="1"/>
          <p:nvPr/>
        </p:nvSpPr>
        <p:spPr>
          <a:xfrm>
            <a:off x="381000" y="1447800"/>
            <a:ext cx="70104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IN" dirty="0"/>
              <a:t>On Proceed, following screen will appear where user needs to enter all mandatory information / details. </a:t>
            </a:r>
          </a:p>
        </p:txBody>
      </p:sp>
      <p:sp>
        <p:nvSpPr>
          <p:cNvPr id="11" name="TextBox 10"/>
          <p:cNvSpPr txBox="1"/>
          <p:nvPr/>
        </p:nvSpPr>
        <p:spPr>
          <a:xfrm>
            <a:off x="838200" y="2209800"/>
            <a:ext cx="72390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IN" dirty="0"/>
              <a:t>After filling the details, Click on </a:t>
            </a:r>
            <a:r>
              <a:rPr lang="en-IN" b="1" dirty="0"/>
              <a:t>Save </a:t>
            </a:r>
            <a:endParaRPr lang="en-IN" dirty="0"/>
          </a:p>
        </p:txBody>
      </p:sp>
      <p:sp>
        <p:nvSpPr>
          <p:cNvPr id="4" name="Bent-Up Arrow 3"/>
          <p:cNvSpPr/>
          <p:nvPr/>
        </p:nvSpPr>
        <p:spPr>
          <a:xfrm rot="5400000">
            <a:off x="402000" y="2154600"/>
            <a:ext cx="360000" cy="360000"/>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pic>
        <p:nvPicPr>
          <p:cNvPr id="614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0" y="5676900"/>
            <a:ext cx="9144000"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02232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Future Vector Care </a:t>
            </a:r>
            <a:endParaRPr lang="en-IN" dirty="0"/>
          </a:p>
        </p:txBody>
      </p:sp>
      <p:sp>
        <p:nvSpPr>
          <p:cNvPr id="3" name="Subtitle 2"/>
          <p:cNvSpPr>
            <a:spLocks noGrp="1"/>
          </p:cNvSpPr>
          <p:nvPr>
            <p:ph type="subTitle" idx="1"/>
          </p:nvPr>
        </p:nvSpPr>
        <p:spPr>
          <a:xfrm>
            <a:off x="347300" y="997139"/>
            <a:ext cx="8386686" cy="323165"/>
          </a:xfrm>
        </p:spPr>
        <p:txBody>
          <a:bodyPr/>
          <a:lstStyle/>
          <a:p>
            <a:r>
              <a:rPr lang="en-IN" b="1" dirty="0" smtClean="0"/>
              <a:t>Co-</a:t>
            </a:r>
            <a:r>
              <a:rPr lang="en-IN" b="1" dirty="0" err="1" smtClean="0"/>
              <a:t>insurace</a:t>
            </a:r>
            <a:endParaRPr lang="en-IN" dirty="0"/>
          </a:p>
        </p:txBody>
      </p:sp>
      <p:sp>
        <p:nvSpPr>
          <p:cNvPr id="5" name="Text Placeholder 4"/>
          <p:cNvSpPr>
            <a:spLocks noGrp="1"/>
          </p:cNvSpPr>
          <p:nvPr>
            <p:ph type="body" sz="quarter" idx="15"/>
          </p:nvPr>
        </p:nvSpPr>
        <p:spPr/>
        <p:txBody>
          <a:bodyPr/>
          <a:lstStyle/>
          <a:p>
            <a:r>
              <a:rPr lang="en-US" dirty="0"/>
              <a:t>Operations Manual </a:t>
            </a:r>
            <a:endParaRPr lang="en-IN" dirty="0"/>
          </a:p>
        </p:txBody>
      </p:sp>
      <p:sp>
        <p:nvSpPr>
          <p:cNvPr id="9" name="TextBox 8"/>
          <p:cNvSpPr txBox="1"/>
          <p:nvPr/>
        </p:nvSpPr>
        <p:spPr>
          <a:xfrm>
            <a:off x="381000" y="1447800"/>
            <a:ext cx="70104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IN" dirty="0"/>
              <a:t>If Co-insurance status is selected as </a:t>
            </a:r>
            <a:r>
              <a:rPr lang="en-IN" b="1" dirty="0"/>
              <a:t>Yes </a:t>
            </a:r>
            <a:r>
              <a:rPr lang="en-IN" dirty="0"/>
              <a:t>on General Proposal page, then fill the Co-insurance information, </a:t>
            </a:r>
          </a:p>
        </p:txBody>
      </p:sp>
      <p:sp>
        <p:nvSpPr>
          <p:cNvPr id="11" name="TextBox 10"/>
          <p:cNvSpPr txBox="1"/>
          <p:nvPr/>
        </p:nvSpPr>
        <p:spPr>
          <a:xfrm>
            <a:off x="838200" y="2209800"/>
            <a:ext cx="72390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IN" dirty="0"/>
              <a:t>Otherwise, Click on </a:t>
            </a:r>
            <a:r>
              <a:rPr lang="en-IN" b="1" dirty="0"/>
              <a:t>Next to proceed </a:t>
            </a:r>
            <a:r>
              <a:rPr lang="en-IN" dirty="0"/>
              <a:t>further. </a:t>
            </a:r>
          </a:p>
        </p:txBody>
      </p:sp>
      <p:sp>
        <p:nvSpPr>
          <p:cNvPr id="4" name="Bent-Up Arrow 3"/>
          <p:cNvSpPr/>
          <p:nvPr/>
        </p:nvSpPr>
        <p:spPr>
          <a:xfrm rot="5400000">
            <a:off x="402000" y="2154600"/>
            <a:ext cx="360000" cy="360000"/>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95925"/>
            <a:ext cx="9144000" cy="75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0524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Future Vector Care </a:t>
            </a:r>
            <a:endParaRPr lang="en-IN" dirty="0"/>
          </a:p>
        </p:txBody>
      </p:sp>
      <p:sp>
        <p:nvSpPr>
          <p:cNvPr id="3" name="Subtitle 2"/>
          <p:cNvSpPr>
            <a:spLocks noGrp="1"/>
          </p:cNvSpPr>
          <p:nvPr>
            <p:ph type="subTitle" idx="1"/>
          </p:nvPr>
        </p:nvSpPr>
        <p:spPr>
          <a:xfrm>
            <a:off x="347300" y="997139"/>
            <a:ext cx="8386686" cy="323165"/>
          </a:xfrm>
        </p:spPr>
        <p:txBody>
          <a:bodyPr/>
          <a:lstStyle/>
          <a:p>
            <a:r>
              <a:rPr lang="en-IN" b="1" dirty="0"/>
              <a:t>Risk Details </a:t>
            </a:r>
            <a:endParaRPr lang="en-IN" dirty="0"/>
          </a:p>
        </p:txBody>
      </p:sp>
      <p:sp>
        <p:nvSpPr>
          <p:cNvPr id="5" name="Text Placeholder 4"/>
          <p:cNvSpPr>
            <a:spLocks noGrp="1"/>
          </p:cNvSpPr>
          <p:nvPr>
            <p:ph type="body" sz="quarter" idx="15"/>
          </p:nvPr>
        </p:nvSpPr>
        <p:spPr/>
        <p:txBody>
          <a:bodyPr/>
          <a:lstStyle/>
          <a:p>
            <a:r>
              <a:rPr lang="en-US" dirty="0"/>
              <a:t>Operations Manual </a:t>
            </a:r>
            <a:endParaRPr lang="en-IN" dirty="0"/>
          </a:p>
        </p:txBody>
      </p:sp>
      <p:sp>
        <p:nvSpPr>
          <p:cNvPr id="9" name="TextBox 8"/>
          <p:cNvSpPr txBox="1"/>
          <p:nvPr/>
        </p:nvSpPr>
        <p:spPr>
          <a:xfrm>
            <a:off x="381000" y="1611868"/>
            <a:ext cx="70104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IN" dirty="0"/>
              <a:t>Clicking on Next brings the page to “Risk detail”. </a:t>
            </a:r>
          </a:p>
        </p:txBody>
      </p:sp>
      <p:sp>
        <p:nvSpPr>
          <p:cNvPr id="11" name="TextBox 10"/>
          <p:cNvSpPr txBox="1"/>
          <p:nvPr/>
        </p:nvSpPr>
        <p:spPr>
          <a:xfrm>
            <a:off x="838200" y="2209800"/>
            <a:ext cx="72390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IN" dirty="0"/>
              <a:t>User have to enter all mandatory information of insured and other details </a:t>
            </a:r>
            <a:r>
              <a:rPr lang="en-IN" dirty="0" smtClean="0"/>
              <a:t>. </a:t>
            </a:r>
            <a:endParaRPr lang="en-IN" dirty="0"/>
          </a:p>
        </p:txBody>
      </p:sp>
      <p:sp>
        <p:nvSpPr>
          <p:cNvPr id="4" name="Bent-Up Arrow 3"/>
          <p:cNvSpPr/>
          <p:nvPr/>
        </p:nvSpPr>
        <p:spPr>
          <a:xfrm rot="5400000">
            <a:off x="402000" y="2154600"/>
            <a:ext cx="360000" cy="360000"/>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10" name="Bent-Up Arrow 9"/>
          <p:cNvSpPr/>
          <p:nvPr/>
        </p:nvSpPr>
        <p:spPr>
          <a:xfrm rot="5400000">
            <a:off x="859200" y="2764200"/>
            <a:ext cx="360000" cy="360000"/>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12" name="TextBox 11"/>
          <p:cNvSpPr txBox="1"/>
          <p:nvPr/>
        </p:nvSpPr>
        <p:spPr>
          <a:xfrm>
            <a:off x="1295400" y="2831068"/>
            <a:ext cx="72390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IN" dirty="0"/>
              <a:t>Once details of all insured member updated click on Next. </a:t>
            </a:r>
          </a:p>
        </p:txBody>
      </p:sp>
      <p:pic>
        <p:nvPicPr>
          <p:cNvPr id="819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76200" y="4953000"/>
            <a:ext cx="8952392" cy="13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09789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Future Vector Care </a:t>
            </a:r>
            <a:endParaRPr lang="en-IN" dirty="0"/>
          </a:p>
        </p:txBody>
      </p:sp>
      <p:sp>
        <p:nvSpPr>
          <p:cNvPr id="3" name="Subtitle 2"/>
          <p:cNvSpPr>
            <a:spLocks noGrp="1"/>
          </p:cNvSpPr>
          <p:nvPr>
            <p:ph type="subTitle" idx="1"/>
          </p:nvPr>
        </p:nvSpPr>
        <p:spPr>
          <a:xfrm>
            <a:off x="347300" y="997139"/>
            <a:ext cx="8386686" cy="323165"/>
          </a:xfrm>
        </p:spPr>
        <p:txBody>
          <a:bodyPr/>
          <a:lstStyle/>
          <a:p>
            <a:r>
              <a:rPr lang="en-IN" b="1" dirty="0"/>
              <a:t>Past Policy </a:t>
            </a:r>
            <a:endParaRPr lang="en-IN" dirty="0"/>
          </a:p>
        </p:txBody>
      </p:sp>
      <p:sp>
        <p:nvSpPr>
          <p:cNvPr id="5" name="Text Placeholder 4"/>
          <p:cNvSpPr>
            <a:spLocks noGrp="1"/>
          </p:cNvSpPr>
          <p:nvPr>
            <p:ph type="body" sz="quarter" idx="15"/>
          </p:nvPr>
        </p:nvSpPr>
        <p:spPr/>
        <p:txBody>
          <a:bodyPr/>
          <a:lstStyle/>
          <a:p>
            <a:r>
              <a:rPr lang="en-US" dirty="0"/>
              <a:t>Operations Manual </a:t>
            </a:r>
            <a:endParaRPr lang="en-IN" dirty="0"/>
          </a:p>
        </p:txBody>
      </p:sp>
      <p:sp>
        <p:nvSpPr>
          <p:cNvPr id="9" name="TextBox 8"/>
          <p:cNvSpPr txBox="1"/>
          <p:nvPr/>
        </p:nvSpPr>
        <p:spPr>
          <a:xfrm>
            <a:off x="381000" y="1611868"/>
            <a:ext cx="70104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IN" dirty="0"/>
              <a:t>Clicking on Next move the process to Past policy screen. </a:t>
            </a:r>
          </a:p>
        </p:txBody>
      </p:sp>
      <p:sp>
        <p:nvSpPr>
          <p:cNvPr id="11" name="TextBox 10"/>
          <p:cNvSpPr txBox="1"/>
          <p:nvPr/>
        </p:nvSpPr>
        <p:spPr>
          <a:xfrm>
            <a:off x="838200" y="2209800"/>
            <a:ext cx="72390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IN" dirty="0"/>
              <a:t>If Past policy details exists, then fill the Past Policy Information , otherwise click on checkbox “</a:t>
            </a:r>
            <a:r>
              <a:rPr lang="en-IN" b="1" dirty="0"/>
              <a:t>No Previous insurance history? </a:t>
            </a:r>
            <a:r>
              <a:rPr lang="en-IN" dirty="0" smtClean="0"/>
              <a:t>. </a:t>
            </a:r>
            <a:endParaRPr lang="en-IN" dirty="0"/>
          </a:p>
        </p:txBody>
      </p:sp>
      <p:sp>
        <p:nvSpPr>
          <p:cNvPr id="4" name="Bent-Up Arrow 3"/>
          <p:cNvSpPr/>
          <p:nvPr/>
        </p:nvSpPr>
        <p:spPr>
          <a:xfrm rot="5400000">
            <a:off x="402000" y="2154600"/>
            <a:ext cx="360000" cy="360000"/>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10" name="Bent-Up Arrow 9"/>
          <p:cNvSpPr/>
          <p:nvPr/>
        </p:nvSpPr>
        <p:spPr>
          <a:xfrm rot="5400000">
            <a:off x="859200" y="2971800"/>
            <a:ext cx="360000" cy="360000"/>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12" name="TextBox 11"/>
          <p:cNvSpPr txBox="1"/>
          <p:nvPr/>
        </p:nvSpPr>
        <p:spPr>
          <a:xfrm>
            <a:off x="1295400" y="3059668"/>
            <a:ext cx="72390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IN" dirty="0"/>
              <a:t>C</a:t>
            </a:r>
            <a:r>
              <a:rPr lang="en-IN" dirty="0" smtClean="0"/>
              <a:t>lick </a:t>
            </a:r>
            <a:r>
              <a:rPr lang="en-IN" dirty="0"/>
              <a:t>on Next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4114800"/>
            <a:ext cx="8943975" cy="212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30609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Future Vector Care </a:t>
            </a:r>
            <a:endParaRPr lang="en-IN" dirty="0"/>
          </a:p>
        </p:txBody>
      </p:sp>
      <p:sp>
        <p:nvSpPr>
          <p:cNvPr id="3" name="Subtitle 2"/>
          <p:cNvSpPr>
            <a:spLocks noGrp="1"/>
          </p:cNvSpPr>
          <p:nvPr>
            <p:ph type="subTitle" idx="1"/>
          </p:nvPr>
        </p:nvSpPr>
        <p:spPr>
          <a:xfrm>
            <a:off x="347300" y="997139"/>
            <a:ext cx="8386686" cy="323165"/>
          </a:xfrm>
        </p:spPr>
        <p:txBody>
          <a:bodyPr/>
          <a:lstStyle/>
          <a:p>
            <a:r>
              <a:rPr lang="en-IN" b="1" dirty="0"/>
              <a:t>Premium </a:t>
            </a:r>
            <a:endParaRPr lang="en-IN" dirty="0"/>
          </a:p>
        </p:txBody>
      </p:sp>
      <p:sp>
        <p:nvSpPr>
          <p:cNvPr id="5" name="Text Placeholder 4"/>
          <p:cNvSpPr>
            <a:spLocks noGrp="1"/>
          </p:cNvSpPr>
          <p:nvPr>
            <p:ph type="body" sz="quarter" idx="15"/>
          </p:nvPr>
        </p:nvSpPr>
        <p:spPr/>
        <p:txBody>
          <a:bodyPr/>
          <a:lstStyle/>
          <a:p>
            <a:r>
              <a:rPr lang="en-US" dirty="0"/>
              <a:t>Operations Manual </a:t>
            </a:r>
            <a:endParaRPr lang="en-IN" dirty="0"/>
          </a:p>
        </p:txBody>
      </p:sp>
      <p:sp>
        <p:nvSpPr>
          <p:cNvPr id="9" name="TextBox 8"/>
          <p:cNvSpPr txBox="1"/>
          <p:nvPr/>
        </p:nvSpPr>
        <p:spPr>
          <a:xfrm>
            <a:off x="381000" y="1611868"/>
            <a:ext cx="70104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IN" dirty="0"/>
              <a:t>After clicking on “Next” Button, Premium page will </a:t>
            </a:r>
            <a:r>
              <a:rPr lang="en-IN" dirty="0" smtClean="0"/>
              <a:t>appear</a:t>
            </a:r>
            <a:endParaRPr lang="en-IN" dirty="0"/>
          </a:p>
        </p:txBody>
      </p:sp>
      <p:sp>
        <p:nvSpPr>
          <p:cNvPr id="11" name="TextBox 10"/>
          <p:cNvSpPr txBox="1"/>
          <p:nvPr/>
        </p:nvSpPr>
        <p:spPr>
          <a:xfrm>
            <a:off x="838200" y="2209800"/>
            <a:ext cx="72390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IN" dirty="0" smtClean="0"/>
              <a:t>Click </a:t>
            </a:r>
            <a:r>
              <a:rPr lang="en-IN" dirty="0"/>
              <a:t>on view premium and then close. </a:t>
            </a:r>
          </a:p>
        </p:txBody>
      </p:sp>
      <p:sp>
        <p:nvSpPr>
          <p:cNvPr id="4" name="Bent-Up Arrow 3"/>
          <p:cNvSpPr/>
          <p:nvPr/>
        </p:nvSpPr>
        <p:spPr>
          <a:xfrm rot="5400000">
            <a:off x="402000" y="2133600"/>
            <a:ext cx="360000" cy="360000"/>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10" name="Bent-Up Arrow 9"/>
          <p:cNvSpPr/>
          <p:nvPr/>
        </p:nvSpPr>
        <p:spPr>
          <a:xfrm rot="5400000">
            <a:off x="859200" y="2743200"/>
            <a:ext cx="360000" cy="360000"/>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12" name="TextBox 11"/>
          <p:cNvSpPr txBox="1"/>
          <p:nvPr/>
        </p:nvSpPr>
        <p:spPr>
          <a:xfrm>
            <a:off x="1295400" y="2819400"/>
            <a:ext cx="72390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IN" dirty="0"/>
              <a:t>Click on Save Proposal and click ok on dialog box. </a:t>
            </a:r>
          </a:p>
        </p:txBody>
      </p:sp>
      <p:pic>
        <p:nvPicPr>
          <p:cNvPr id="10242"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52400" y="3276599"/>
            <a:ext cx="6858000" cy="32778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91375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Future Vector Care </a:t>
            </a:r>
            <a:endParaRPr lang="en-IN" dirty="0"/>
          </a:p>
        </p:txBody>
      </p:sp>
      <p:sp>
        <p:nvSpPr>
          <p:cNvPr id="3" name="Subtitle 2"/>
          <p:cNvSpPr>
            <a:spLocks noGrp="1"/>
          </p:cNvSpPr>
          <p:nvPr>
            <p:ph type="subTitle" idx="1"/>
          </p:nvPr>
        </p:nvSpPr>
        <p:spPr>
          <a:xfrm>
            <a:off x="347300" y="997139"/>
            <a:ext cx="8386686" cy="323165"/>
          </a:xfrm>
        </p:spPr>
        <p:txBody>
          <a:bodyPr/>
          <a:lstStyle/>
          <a:p>
            <a:r>
              <a:rPr lang="en-IN" b="1" dirty="0"/>
              <a:t>Process Sheet </a:t>
            </a:r>
            <a:r>
              <a:rPr lang="en-IN" b="1" dirty="0" smtClean="0"/>
              <a:t> </a:t>
            </a:r>
            <a:endParaRPr lang="en-IN" dirty="0"/>
          </a:p>
        </p:txBody>
      </p:sp>
      <p:sp>
        <p:nvSpPr>
          <p:cNvPr id="5" name="Text Placeholder 4"/>
          <p:cNvSpPr>
            <a:spLocks noGrp="1"/>
          </p:cNvSpPr>
          <p:nvPr>
            <p:ph type="body" sz="quarter" idx="15"/>
          </p:nvPr>
        </p:nvSpPr>
        <p:spPr/>
        <p:txBody>
          <a:bodyPr/>
          <a:lstStyle/>
          <a:p>
            <a:r>
              <a:rPr lang="en-US" dirty="0"/>
              <a:t>Operations Manual </a:t>
            </a:r>
            <a:endParaRPr lang="en-IN" dirty="0"/>
          </a:p>
        </p:txBody>
      </p:sp>
      <p:pic>
        <p:nvPicPr>
          <p:cNvPr id="10243" name="Picture 3"/>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81000" y="1295400"/>
            <a:ext cx="6638925" cy="3522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23655" y="4953000"/>
            <a:ext cx="6686745"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90453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Future Vector Care </a:t>
            </a:r>
            <a:endParaRPr lang="en-IN" dirty="0"/>
          </a:p>
        </p:txBody>
      </p:sp>
      <p:sp>
        <p:nvSpPr>
          <p:cNvPr id="3" name="Subtitle 2"/>
          <p:cNvSpPr>
            <a:spLocks noGrp="1"/>
          </p:cNvSpPr>
          <p:nvPr>
            <p:ph type="subTitle" idx="1"/>
          </p:nvPr>
        </p:nvSpPr>
        <p:spPr>
          <a:xfrm>
            <a:off x="347300" y="997139"/>
            <a:ext cx="8386686" cy="323165"/>
          </a:xfrm>
        </p:spPr>
        <p:txBody>
          <a:bodyPr/>
          <a:lstStyle/>
          <a:p>
            <a:r>
              <a:rPr lang="en-IN" b="1" dirty="0"/>
              <a:t>Collection Tagging  </a:t>
            </a:r>
            <a:endParaRPr lang="en-IN" dirty="0"/>
          </a:p>
        </p:txBody>
      </p:sp>
      <p:sp>
        <p:nvSpPr>
          <p:cNvPr id="5" name="Text Placeholder 4"/>
          <p:cNvSpPr>
            <a:spLocks noGrp="1"/>
          </p:cNvSpPr>
          <p:nvPr>
            <p:ph type="body" sz="quarter" idx="15"/>
          </p:nvPr>
        </p:nvSpPr>
        <p:spPr/>
        <p:txBody>
          <a:bodyPr/>
          <a:lstStyle/>
          <a:p>
            <a:r>
              <a:rPr lang="en-US" dirty="0"/>
              <a:t>Operations Manual </a:t>
            </a:r>
            <a:endParaRPr lang="en-IN" dirty="0"/>
          </a:p>
        </p:txBody>
      </p:sp>
      <p:pic>
        <p:nvPicPr>
          <p:cNvPr id="1126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52400" y="1371600"/>
            <a:ext cx="7239000" cy="2576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4002935"/>
            <a:ext cx="7162800" cy="2702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53353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Future Vector Care </a:t>
            </a:r>
            <a:endParaRPr lang="en-IN" dirty="0"/>
          </a:p>
        </p:txBody>
      </p:sp>
      <p:sp>
        <p:nvSpPr>
          <p:cNvPr id="3" name="Subtitle 2"/>
          <p:cNvSpPr>
            <a:spLocks noGrp="1"/>
          </p:cNvSpPr>
          <p:nvPr>
            <p:ph type="subTitle" idx="1"/>
          </p:nvPr>
        </p:nvSpPr>
        <p:spPr>
          <a:xfrm>
            <a:off x="347300" y="997139"/>
            <a:ext cx="8386686" cy="323165"/>
          </a:xfrm>
        </p:spPr>
        <p:txBody>
          <a:bodyPr/>
          <a:lstStyle/>
          <a:p>
            <a:r>
              <a:rPr lang="en-IN" b="1" dirty="0" smtClean="0"/>
              <a:t>Policy </a:t>
            </a:r>
            <a:r>
              <a:rPr lang="en-IN" b="1" dirty="0"/>
              <a:t>Schedule </a:t>
            </a:r>
            <a:endParaRPr lang="en-IN" dirty="0"/>
          </a:p>
        </p:txBody>
      </p:sp>
      <p:sp>
        <p:nvSpPr>
          <p:cNvPr id="5" name="Text Placeholder 4"/>
          <p:cNvSpPr>
            <a:spLocks noGrp="1"/>
          </p:cNvSpPr>
          <p:nvPr>
            <p:ph type="body" sz="quarter" idx="15"/>
          </p:nvPr>
        </p:nvSpPr>
        <p:spPr/>
        <p:txBody>
          <a:bodyPr/>
          <a:lstStyle/>
          <a:p>
            <a:r>
              <a:rPr lang="en-US" dirty="0"/>
              <a:t>Operations Manual </a:t>
            </a:r>
            <a:endParaRPr lang="en-IN" dirty="0"/>
          </a:p>
        </p:txBody>
      </p:sp>
      <p:pic>
        <p:nvPicPr>
          <p:cNvPr id="12290"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l="4469" t="7684" r="2249" b="18897"/>
          <a:stretch/>
        </p:blipFill>
        <p:spPr bwMode="auto">
          <a:xfrm>
            <a:off x="304800" y="1371600"/>
            <a:ext cx="5105400" cy="5308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79642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Salient Features </a:t>
            </a:r>
            <a:endParaRPr lang="en-IN" dirty="0"/>
          </a:p>
        </p:txBody>
      </p:sp>
      <p:sp>
        <p:nvSpPr>
          <p:cNvPr id="3" name="Subtitle 2"/>
          <p:cNvSpPr>
            <a:spLocks noGrp="1"/>
          </p:cNvSpPr>
          <p:nvPr>
            <p:ph type="subTitle" idx="1"/>
          </p:nvPr>
        </p:nvSpPr>
        <p:spPr>
          <a:xfrm>
            <a:off x="347300" y="997139"/>
            <a:ext cx="8386686" cy="323165"/>
          </a:xfrm>
        </p:spPr>
        <p:txBody>
          <a:bodyPr/>
          <a:lstStyle/>
          <a:p>
            <a:r>
              <a:rPr lang="en-US" b="1" dirty="0" err="1" smtClean="0"/>
              <a:t>Lumpsum</a:t>
            </a:r>
            <a:r>
              <a:rPr lang="en-US" b="1" dirty="0" smtClean="0"/>
              <a:t> fixed benefit amount will be paid for  named conditions   </a:t>
            </a:r>
            <a:endParaRPr lang="en-IN" b="1" dirty="0"/>
          </a:p>
        </p:txBody>
      </p:sp>
      <p:sp>
        <p:nvSpPr>
          <p:cNvPr id="4" name="Text Placeholder 3"/>
          <p:cNvSpPr>
            <a:spLocks noGrp="1"/>
          </p:cNvSpPr>
          <p:nvPr>
            <p:ph type="body" sz="quarter" idx="14"/>
          </p:nvPr>
        </p:nvSpPr>
        <p:spPr>
          <a:xfrm>
            <a:off x="347663" y="1371600"/>
            <a:ext cx="8391525" cy="4378325"/>
          </a:xfrm>
        </p:spPr>
        <p:txBody>
          <a:bodyPr/>
          <a:lstStyle/>
          <a:p>
            <a:pPr marL="285750" indent="-285750">
              <a:buFont typeface="Arial" panose="020B0604020202020204" pitchFamily="34" charset="0"/>
              <a:buChar char="•"/>
            </a:pPr>
            <a:r>
              <a:rPr lang="en-US" dirty="0" smtClean="0"/>
              <a:t>Cover for Dengue, Malaria, </a:t>
            </a:r>
            <a:r>
              <a:rPr lang="en-US" dirty="0" err="1" smtClean="0"/>
              <a:t>Chickengunya</a:t>
            </a:r>
            <a:r>
              <a:rPr lang="en-US" dirty="0" smtClean="0"/>
              <a:t>, Kala-</a:t>
            </a:r>
            <a:r>
              <a:rPr lang="en-US" dirty="0" err="1"/>
              <a:t>a</a:t>
            </a:r>
            <a:r>
              <a:rPr lang="en-US" dirty="0" err="1" smtClean="0"/>
              <a:t>zar</a:t>
            </a:r>
            <a:r>
              <a:rPr lang="en-US" dirty="0" smtClean="0"/>
              <a:t>, Japanese Encephalitis, Lymphatic </a:t>
            </a:r>
            <a:r>
              <a:rPr lang="en-US" dirty="0" err="1" smtClean="0"/>
              <a:t>Filariasis</a:t>
            </a:r>
            <a:r>
              <a:rPr lang="en-US" dirty="0" smtClean="0"/>
              <a:t> and </a:t>
            </a:r>
            <a:r>
              <a:rPr lang="en-US" dirty="0" err="1" smtClean="0"/>
              <a:t>Zika</a:t>
            </a:r>
            <a:r>
              <a:rPr lang="en-US" dirty="0" smtClean="0"/>
              <a:t> Virus.</a:t>
            </a:r>
          </a:p>
          <a:p>
            <a:pPr marL="285750" indent="-285750">
              <a:buFont typeface="Arial" panose="020B0604020202020204" pitchFamily="34" charset="0"/>
              <a:buChar char="•"/>
            </a:pPr>
            <a:r>
              <a:rPr lang="en-US" dirty="0"/>
              <a:t>Diagnosis and treatment (24 hours hospitalization) for any of named Vector borne diseases will trigger claim under this policy.</a:t>
            </a:r>
          </a:p>
          <a:p>
            <a:pPr marL="285750" indent="-285750">
              <a:buFont typeface="Arial" panose="020B0604020202020204" pitchFamily="34" charset="0"/>
              <a:buChar char="•"/>
            </a:pPr>
            <a:r>
              <a:rPr lang="en-IN" dirty="0" smtClean="0"/>
              <a:t>Diagnosis </a:t>
            </a:r>
            <a:r>
              <a:rPr lang="en-IN" dirty="0"/>
              <a:t>and treatment outside India. However, this exclusion shall not be applicable in the following countries/ cities: Canada, </a:t>
            </a:r>
            <a:r>
              <a:rPr lang="en-IN" dirty="0" smtClean="0"/>
              <a:t>Dubai, Hong </a:t>
            </a:r>
            <a:r>
              <a:rPr lang="en-IN" dirty="0"/>
              <a:t>Kong, Japan, Malaysia, New Zealand, Singapore, Switzerland, USA, and countries of the European Union. The company may </a:t>
            </a:r>
            <a:r>
              <a:rPr lang="en-IN" dirty="0" smtClean="0"/>
              <a:t>review the </a:t>
            </a:r>
            <a:r>
              <a:rPr lang="en-IN" dirty="0"/>
              <a:t>above list of accepted foreign countries from time to time. Claims documents from outside India are only acceptable in English </a:t>
            </a:r>
            <a:r>
              <a:rPr lang="en-IN" dirty="0" smtClean="0"/>
              <a:t>language unless </a:t>
            </a:r>
            <a:r>
              <a:rPr lang="en-IN" dirty="0"/>
              <a:t>specifically agreed otherwise, and duly authenticated</a:t>
            </a:r>
            <a:r>
              <a:rPr lang="en-IN" dirty="0" smtClean="0"/>
              <a:t>.</a:t>
            </a:r>
          </a:p>
          <a:p>
            <a:pPr marL="285750" indent="-285750">
              <a:buFont typeface="Arial" panose="020B0604020202020204" pitchFamily="34" charset="0"/>
              <a:buChar char="•"/>
            </a:pPr>
            <a:r>
              <a:rPr lang="en-US" dirty="0" smtClean="0"/>
              <a:t>Initial waiting period of only 15 days, 60 days waiting in case customer suffered from any of 7 covered condition within last 2 months.  </a:t>
            </a:r>
          </a:p>
          <a:p>
            <a:pPr marL="285750" indent="-285750">
              <a:buFont typeface="Arial" panose="020B0604020202020204" pitchFamily="34" charset="0"/>
              <a:buChar char="•"/>
            </a:pPr>
            <a:r>
              <a:rPr lang="en-US" dirty="0"/>
              <a:t>Self, Spouse, 3 dependent children and 2 parents may be covered under single policy. </a:t>
            </a:r>
          </a:p>
          <a:p>
            <a:pPr marL="285750" indent="-285750">
              <a:buFont typeface="Arial" panose="020B0604020202020204" pitchFamily="34" charset="0"/>
              <a:buChar char="•"/>
            </a:pPr>
            <a:r>
              <a:rPr lang="en-US" dirty="0"/>
              <a:t>4 sum insured options (10,000, 25,000, 50,000, and 75,000</a:t>
            </a:r>
            <a:r>
              <a:rPr lang="en-US" dirty="0" smtClean="0"/>
              <a:t>), very reasonable premium.  </a:t>
            </a:r>
            <a:endParaRPr lang="en-US" dirty="0"/>
          </a:p>
          <a:p>
            <a:pPr marL="285750" indent="-285750">
              <a:buFont typeface="Arial" panose="020B0604020202020204" pitchFamily="34" charset="0"/>
              <a:buChar char="•"/>
            </a:pPr>
            <a:r>
              <a:rPr lang="en-US" dirty="0"/>
              <a:t>Entry age from day 1 to 65 years with lifelong renewability, Individual Sum Insured </a:t>
            </a:r>
            <a:r>
              <a:rPr lang="en-US" dirty="0" smtClean="0"/>
              <a:t>basis</a:t>
            </a:r>
          </a:p>
          <a:p>
            <a:pPr marL="285750" indent="-285750">
              <a:buFont typeface="Arial" panose="020B0604020202020204" pitchFamily="34" charset="0"/>
              <a:buChar char="•"/>
            </a:pPr>
            <a:r>
              <a:rPr lang="en-US" dirty="0"/>
              <a:t>Cover can be issued for 1 year, 2 years (5% discount) or 3 years (7.5% discount)</a:t>
            </a:r>
          </a:p>
          <a:p>
            <a:pPr marL="285750" indent="-285750">
              <a:buFont typeface="Arial" panose="020B0604020202020204" pitchFamily="34" charset="0"/>
              <a:buChar char="•"/>
            </a:pPr>
            <a:r>
              <a:rPr lang="en-US" dirty="0" smtClean="0"/>
              <a:t>Cover is reinstated after claim payment by recovering prorated premium</a:t>
            </a:r>
          </a:p>
          <a:p>
            <a:pPr marL="285750" indent="-285750">
              <a:buFont typeface="Arial" panose="020B0604020202020204" pitchFamily="34" charset="0"/>
              <a:buChar char="•"/>
            </a:pPr>
            <a:r>
              <a:rPr lang="en-US" dirty="0" smtClean="0"/>
              <a:t>Cooling period for relapse/ claims for same condition is 60 days.   </a:t>
            </a: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IN" dirty="0"/>
          </a:p>
        </p:txBody>
      </p:sp>
      <p:sp>
        <p:nvSpPr>
          <p:cNvPr id="5" name="Text Placeholder 4"/>
          <p:cNvSpPr>
            <a:spLocks noGrp="1"/>
          </p:cNvSpPr>
          <p:nvPr>
            <p:ph type="body" sz="quarter" idx="15"/>
          </p:nvPr>
        </p:nvSpPr>
        <p:spPr/>
        <p:txBody>
          <a:bodyPr/>
          <a:lstStyle/>
          <a:p>
            <a:r>
              <a:rPr lang="en-US" b="1" dirty="0"/>
              <a:t>Future Vector Care </a:t>
            </a:r>
            <a:endParaRPr lang="en-IN" b="1" dirty="0"/>
          </a:p>
        </p:txBody>
      </p:sp>
    </p:spTree>
    <p:extLst>
      <p:ext uri="{BB962C8B-B14F-4D97-AF65-F5344CB8AC3E}">
        <p14:creationId xmlns:p14="http://schemas.microsoft.com/office/powerpoint/2010/main" val="42099922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33400" y="4343400"/>
            <a:ext cx="3581400" cy="338554"/>
          </a:xfrm>
        </p:spPr>
        <p:txBody>
          <a:bodyPr/>
          <a:lstStyle/>
          <a:p>
            <a:pPr lvl="0"/>
            <a:r>
              <a:rPr lang="en-US" dirty="0" smtClean="0"/>
              <a:t>www.futuregenerali.in</a:t>
            </a:r>
            <a:endParaRPr lang="en-US" dirty="0"/>
          </a:p>
        </p:txBody>
      </p:sp>
    </p:spTree>
    <p:extLst>
      <p:ext uri="{BB962C8B-B14F-4D97-AF65-F5344CB8AC3E}">
        <p14:creationId xmlns:p14="http://schemas.microsoft.com/office/powerpoint/2010/main" val="8064549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it works </a:t>
            </a:r>
            <a:endParaRPr lang="en-IN" dirty="0"/>
          </a:p>
        </p:txBody>
      </p:sp>
      <p:sp>
        <p:nvSpPr>
          <p:cNvPr id="3" name="Subtitle 2"/>
          <p:cNvSpPr>
            <a:spLocks noGrp="1"/>
          </p:cNvSpPr>
          <p:nvPr>
            <p:ph type="subTitle" idx="1"/>
          </p:nvPr>
        </p:nvSpPr>
        <p:spPr>
          <a:xfrm>
            <a:off x="347300" y="997139"/>
            <a:ext cx="8386686" cy="323165"/>
          </a:xfrm>
        </p:spPr>
        <p:txBody>
          <a:bodyPr/>
          <a:lstStyle/>
          <a:p>
            <a:r>
              <a:rPr lang="en-US" dirty="0" smtClean="0"/>
              <a:t>Understand cooling period and reinstatement of cover </a:t>
            </a:r>
            <a:endParaRPr lang="en-IN" dirty="0"/>
          </a:p>
        </p:txBody>
      </p:sp>
      <p:sp>
        <p:nvSpPr>
          <p:cNvPr id="5" name="Text Placeholder 4"/>
          <p:cNvSpPr>
            <a:spLocks noGrp="1"/>
          </p:cNvSpPr>
          <p:nvPr>
            <p:ph type="body" sz="quarter" idx="15"/>
          </p:nvPr>
        </p:nvSpPr>
        <p:spPr/>
        <p:txBody>
          <a:bodyPr/>
          <a:lstStyle/>
          <a:p>
            <a:r>
              <a:rPr lang="en-US" dirty="0"/>
              <a:t>Future Vector Care </a:t>
            </a:r>
            <a:endParaRPr lang="en-IN" dirty="0"/>
          </a:p>
          <a:p>
            <a:endParaRPr lang="en-IN" dirty="0"/>
          </a:p>
        </p:txBody>
      </p:sp>
      <p:pic>
        <p:nvPicPr>
          <p:cNvPr id="205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57198" y="1332875"/>
            <a:ext cx="6840000" cy="491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7391400" y="1524000"/>
            <a:ext cx="1206291" cy="4247317"/>
          </a:xfrm>
          <a:prstGeom prst="rect">
            <a:avLst/>
          </a:prstGeom>
        </p:spPr>
        <p:style>
          <a:lnRef idx="2">
            <a:schemeClr val="accent4"/>
          </a:lnRef>
          <a:fillRef idx="1">
            <a:schemeClr val="lt1"/>
          </a:fillRef>
          <a:effectRef idx="0">
            <a:schemeClr val="accent4"/>
          </a:effectRef>
          <a:fontRef idx="minor">
            <a:schemeClr val="dk1"/>
          </a:fontRef>
        </p:style>
        <p:txBody>
          <a:bodyPr vert="horz" wrap="none" rtlCol="0">
            <a:spAutoFit/>
          </a:bodyPr>
          <a:lstStyle/>
          <a:p>
            <a:pPr algn="ctr"/>
            <a:r>
              <a:rPr lang="en-US" b="1" dirty="0" smtClean="0"/>
              <a:t>Cooling </a:t>
            </a:r>
          </a:p>
          <a:p>
            <a:pPr algn="ctr"/>
            <a:r>
              <a:rPr lang="en-US" b="1" dirty="0"/>
              <a:t>p</a:t>
            </a:r>
            <a:r>
              <a:rPr lang="en-US" b="1" dirty="0" smtClean="0"/>
              <a:t>eriod </a:t>
            </a:r>
          </a:p>
          <a:p>
            <a:pPr algn="ctr"/>
            <a:r>
              <a:rPr lang="en-US" b="1" dirty="0" smtClean="0"/>
              <a:t>for next</a:t>
            </a:r>
          </a:p>
          <a:p>
            <a:pPr algn="ctr"/>
            <a:r>
              <a:rPr lang="en-US" b="1" dirty="0" smtClean="0"/>
              <a:t>Claim</a:t>
            </a:r>
          </a:p>
          <a:p>
            <a:pPr algn="ctr"/>
            <a:r>
              <a:rPr lang="en-US" b="1" dirty="0"/>
              <a:t>i</a:t>
            </a:r>
            <a:r>
              <a:rPr lang="en-US" b="1" dirty="0" smtClean="0"/>
              <a:t>s only </a:t>
            </a:r>
          </a:p>
          <a:p>
            <a:pPr algn="ctr"/>
            <a:r>
              <a:rPr lang="en-US" b="1" dirty="0" smtClean="0"/>
              <a:t>60 days.</a:t>
            </a:r>
          </a:p>
          <a:p>
            <a:pPr algn="ctr"/>
            <a:endParaRPr lang="en-US" b="1" dirty="0" smtClean="0"/>
          </a:p>
          <a:p>
            <a:pPr algn="ctr"/>
            <a:endParaRPr lang="en-US" b="1" dirty="0"/>
          </a:p>
          <a:p>
            <a:pPr algn="ctr"/>
            <a:r>
              <a:rPr lang="en-US" b="1" dirty="0" smtClean="0"/>
              <a:t>Cover </a:t>
            </a:r>
          </a:p>
          <a:p>
            <a:pPr algn="ctr"/>
            <a:r>
              <a:rPr lang="en-US" b="1" dirty="0" smtClean="0"/>
              <a:t>is </a:t>
            </a:r>
          </a:p>
          <a:p>
            <a:pPr algn="ctr"/>
            <a:r>
              <a:rPr lang="en-US" b="1" dirty="0" smtClean="0"/>
              <a:t>reinstated </a:t>
            </a:r>
          </a:p>
          <a:p>
            <a:pPr algn="ctr"/>
            <a:r>
              <a:rPr lang="en-US" b="1" dirty="0" smtClean="0"/>
              <a:t>after </a:t>
            </a:r>
          </a:p>
          <a:p>
            <a:pPr algn="ctr"/>
            <a:r>
              <a:rPr lang="en-US" b="1" dirty="0" smtClean="0"/>
              <a:t>Claims</a:t>
            </a:r>
          </a:p>
          <a:p>
            <a:pPr algn="ctr"/>
            <a:r>
              <a:rPr lang="en-US" b="1" dirty="0" smtClean="0"/>
              <a:t>payment</a:t>
            </a:r>
          </a:p>
          <a:p>
            <a:pPr algn="ctr"/>
            <a:r>
              <a:rPr lang="en-US" b="1" dirty="0" smtClean="0"/>
              <a:t> </a:t>
            </a:r>
            <a:endParaRPr lang="en-IN" b="1" dirty="0"/>
          </a:p>
        </p:txBody>
      </p:sp>
    </p:spTree>
    <p:extLst>
      <p:ext uri="{BB962C8B-B14F-4D97-AF65-F5344CB8AC3E}">
        <p14:creationId xmlns:p14="http://schemas.microsoft.com/office/powerpoint/2010/main" val="27930553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Future Vector Care </a:t>
            </a:r>
            <a:endParaRPr lang="en-IN" dirty="0"/>
          </a:p>
        </p:txBody>
      </p:sp>
      <p:sp>
        <p:nvSpPr>
          <p:cNvPr id="3" name="Subtitle 2"/>
          <p:cNvSpPr>
            <a:spLocks noGrp="1"/>
          </p:cNvSpPr>
          <p:nvPr>
            <p:ph type="subTitle" idx="1"/>
          </p:nvPr>
        </p:nvSpPr>
        <p:spPr>
          <a:xfrm>
            <a:off x="347300" y="997139"/>
            <a:ext cx="8386686" cy="323165"/>
          </a:xfrm>
        </p:spPr>
        <p:txBody>
          <a:bodyPr/>
          <a:lstStyle/>
          <a:p>
            <a:r>
              <a:rPr lang="en-US" dirty="0" smtClean="0"/>
              <a:t>Waiting periods  </a:t>
            </a:r>
            <a:endParaRPr lang="en-IN" dirty="0"/>
          </a:p>
        </p:txBody>
      </p:sp>
      <p:sp>
        <p:nvSpPr>
          <p:cNvPr id="5" name="Rectangle 4"/>
          <p:cNvSpPr/>
          <p:nvPr/>
        </p:nvSpPr>
        <p:spPr>
          <a:xfrm>
            <a:off x="381000" y="1582340"/>
            <a:ext cx="8305800" cy="2585323"/>
          </a:xfrm>
          <a:prstGeom prst="rect">
            <a:avLst/>
          </a:prstGeom>
        </p:spPr>
        <p:txBody>
          <a:bodyPr wrap="square">
            <a:spAutoFit/>
          </a:bodyPr>
          <a:lstStyle/>
          <a:p>
            <a:pPr marL="285750" indent="-285750">
              <a:buFont typeface="Arial" panose="020B0604020202020204" pitchFamily="34" charset="0"/>
              <a:buChar char="•"/>
            </a:pPr>
            <a:r>
              <a:rPr lang="en-IN" dirty="0" smtClean="0"/>
              <a:t>Initial </a:t>
            </a:r>
            <a:r>
              <a:rPr lang="en-IN" dirty="0"/>
              <a:t>waiting period of 15 days from the date of commencement of risk will be applicable</a:t>
            </a:r>
            <a:r>
              <a:rPr lang="en-IN" dirty="0" smtClean="0"/>
              <a:t>.</a:t>
            </a:r>
          </a:p>
          <a:p>
            <a:pPr marL="285750" indent="-285750">
              <a:buFont typeface="Arial" panose="020B0604020202020204" pitchFamily="34" charset="0"/>
              <a:buChar char="•"/>
            </a:pPr>
            <a:r>
              <a:rPr lang="en-IN" dirty="0"/>
              <a:t>The initial waiting period of 15 days will be increased to 60 days, if the insured is suffering or suffered within 60 days prior to the date of proposal, from any one of the listed condition except Lymphatic </a:t>
            </a:r>
            <a:r>
              <a:rPr lang="en-IN" dirty="0" err="1"/>
              <a:t>Filariasis</a:t>
            </a:r>
            <a:r>
              <a:rPr lang="en-IN" dirty="0"/>
              <a:t> at the time of taking the policy.</a:t>
            </a:r>
          </a:p>
          <a:p>
            <a:pPr marL="285750" indent="-285750">
              <a:buFont typeface="Arial" panose="020B0604020202020204" pitchFamily="34" charset="0"/>
              <a:buChar char="•"/>
            </a:pPr>
            <a:r>
              <a:rPr lang="en-IN" dirty="0" smtClean="0"/>
              <a:t>In </a:t>
            </a:r>
            <a:r>
              <a:rPr lang="en-IN" dirty="0"/>
              <a:t>case, if the insured is suffering or suffered within 60 days prior to the date of proposal, from Lymphatic </a:t>
            </a:r>
            <a:r>
              <a:rPr lang="en-IN" dirty="0" err="1"/>
              <a:t>Filariasis</a:t>
            </a:r>
            <a:r>
              <a:rPr lang="en-IN" dirty="0"/>
              <a:t> at </a:t>
            </a:r>
            <a:r>
              <a:rPr lang="en-IN" dirty="0" smtClean="0"/>
              <a:t>the time </a:t>
            </a:r>
            <a:r>
              <a:rPr lang="en-IN" dirty="0"/>
              <a:t>of taking the policy, Lymphatic </a:t>
            </a:r>
            <a:r>
              <a:rPr lang="en-IN" dirty="0" err="1"/>
              <a:t>Filariasis</a:t>
            </a:r>
            <a:r>
              <a:rPr lang="en-IN" dirty="0"/>
              <a:t> will be excluded from the policy and the other listed conditions shall have </a:t>
            </a:r>
            <a:r>
              <a:rPr lang="en-IN" dirty="0" smtClean="0"/>
              <a:t>an initial waiting period increased to 60 days.</a:t>
            </a:r>
            <a:endParaRPr lang="en-IN" dirty="0"/>
          </a:p>
        </p:txBody>
      </p:sp>
    </p:spTree>
    <p:extLst>
      <p:ext uri="{BB962C8B-B14F-4D97-AF65-F5344CB8AC3E}">
        <p14:creationId xmlns:p14="http://schemas.microsoft.com/office/powerpoint/2010/main" val="33670184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Premium Chart </a:t>
            </a:r>
            <a:endParaRPr lang="en-IN" dirty="0"/>
          </a:p>
        </p:txBody>
      </p:sp>
      <p:sp>
        <p:nvSpPr>
          <p:cNvPr id="3" name="Subtitle 2"/>
          <p:cNvSpPr>
            <a:spLocks noGrp="1"/>
          </p:cNvSpPr>
          <p:nvPr>
            <p:ph type="subTitle" idx="1"/>
          </p:nvPr>
        </p:nvSpPr>
        <p:spPr>
          <a:xfrm>
            <a:off x="347300" y="997139"/>
            <a:ext cx="8386686" cy="600164"/>
          </a:xfrm>
        </p:spPr>
        <p:txBody>
          <a:bodyPr/>
          <a:lstStyle/>
          <a:p>
            <a:r>
              <a:rPr lang="en-IN" dirty="0"/>
              <a:t>A discount of 15% in lieu of intermediary commissions if policy is taken directly from the insurer</a:t>
            </a:r>
          </a:p>
          <a:p>
            <a:r>
              <a:rPr lang="en-IN" dirty="0"/>
              <a:t>and /or Online</a:t>
            </a:r>
          </a:p>
        </p:txBody>
      </p:sp>
      <p:sp>
        <p:nvSpPr>
          <p:cNvPr id="5" name="Text Placeholder 4"/>
          <p:cNvSpPr>
            <a:spLocks noGrp="1"/>
          </p:cNvSpPr>
          <p:nvPr>
            <p:ph type="body" sz="quarter" idx="15"/>
          </p:nvPr>
        </p:nvSpPr>
        <p:spPr/>
        <p:txBody>
          <a:bodyPr/>
          <a:lstStyle/>
          <a:p>
            <a:r>
              <a:rPr lang="en-US" dirty="0" smtClean="0"/>
              <a:t>Future Vector Care </a:t>
            </a:r>
            <a:endParaRPr lang="en-IN" dirty="0"/>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381000" y="1676400"/>
            <a:ext cx="8319796"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41567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Claims </a:t>
            </a:r>
            <a:endParaRPr lang="en-IN" dirty="0"/>
          </a:p>
        </p:txBody>
      </p:sp>
      <p:sp>
        <p:nvSpPr>
          <p:cNvPr id="3" name="Subtitle 2"/>
          <p:cNvSpPr>
            <a:spLocks noGrp="1"/>
          </p:cNvSpPr>
          <p:nvPr>
            <p:ph type="subTitle" idx="1"/>
          </p:nvPr>
        </p:nvSpPr>
        <p:spPr>
          <a:xfrm>
            <a:off x="347300" y="997139"/>
            <a:ext cx="8386686" cy="323165"/>
          </a:xfrm>
        </p:spPr>
        <p:txBody>
          <a:bodyPr/>
          <a:lstStyle/>
          <a:p>
            <a:r>
              <a:rPr lang="en-IN" b="1" dirty="0" smtClean="0"/>
              <a:t>Simple Claims Procedure and 30 day settlement </a:t>
            </a:r>
            <a:endParaRPr lang="en-IN" b="1" dirty="0"/>
          </a:p>
        </p:txBody>
      </p:sp>
      <p:sp>
        <p:nvSpPr>
          <p:cNvPr id="5" name="Text Placeholder 4"/>
          <p:cNvSpPr>
            <a:spLocks noGrp="1"/>
          </p:cNvSpPr>
          <p:nvPr>
            <p:ph type="body" sz="quarter" idx="15"/>
          </p:nvPr>
        </p:nvSpPr>
        <p:spPr/>
        <p:txBody>
          <a:bodyPr/>
          <a:lstStyle/>
          <a:p>
            <a:r>
              <a:rPr lang="en-US" dirty="0" smtClean="0"/>
              <a:t>Future Vector Care </a:t>
            </a:r>
            <a:endParaRPr lang="en-IN" dirty="0"/>
          </a:p>
        </p:txBody>
      </p:sp>
      <p:sp>
        <p:nvSpPr>
          <p:cNvPr id="4" name="Rectangle 3"/>
          <p:cNvSpPr/>
          <p:nvPr/>
        </p:nvSpPr>
        <p:spPr>
          <a:xfrm>
            <a:off x="228600" y="1447086"/>
            <a:ext cx="8458200" cy="4524315"/>
          </a:xfrm>
          <a:prstGeom prst="rect">
            <a:avLst/>
          </a:prstGeom>
        </p:spPr>
        <p:txBody>
          <a:bodyPr wrap="square">
            <a:spAutoFit/>
          </a:bodyPr>
          <a:lstStyle/>
          <a:p>
            <a:r>
              <a:rPr lang="en-IN" dirty="0" smtClean="0"/>
              <a:t>a</a:t>
            </a:r>
            <a:r>
              <a:rPr lang="en-IN" dirty="0"/>
              <a:t>) We must be informed of any event or occurrence that may give rise to a claim under this Policy </a:t>
            </a:r>
            <a:r>
              <a:rPr lang="en-IN" b="1" u="sng" dirty="0"/>
              <a:t>within 48 hours </a:t>
            </a:r>
            <a:r>
              <a:rPr lang="en-IN" dirty="0"/>
              <a:t>of hospitalisation of </a:t>
            </a:r>
            <a:r>
              <a:rPr lang="en-IN" dirty="0" smtClean="0"/>
              <a:t>the illness</a:t>
            </a:r>
            <a:r>
              <a:rPr lang="en-IN" dirty="0"/>
              <a:t>. You can intimate us through letter, email, fax or telephone.</a:t>
            </a:r>
          </a:p>
          <a:p>
            <a:r>
              <a:rPr lang="en-IN" dirty="0"/>
              <a:t>b) </a:t>
            </a:r>
            <a:r>
              <a:rPr lang="en-IN" b="1" dirty="0"/>
              <a:t>You </a:t>
            </a:r>
            <a:r>
              <a:rPr lang="en-IN" dirty="0"/>
              <a:t>or someone claiming on </a:t>
            </a:r>
            <a:r>
              <a:rPr lang="en-IN" b="1" dirty="0"/>
              <a:t>Your </a:t>
            </a:r>
            <a:r>
              <a:rPr lang="en-IN" dirty="0"/>
              <a:t>behalf must promptly and in any event </a:t>
            </a:r>
            <a:r>
              <a:rPr lang="en-IN" b="1" u="sng" dirty="0"/>
              <a:t>within 15 days of discharge </a:t>
            </a:r>
            <a:r>
              <a:rPr lang="en-IN" dirty="0"/>
              <a:t>from a </a:t>
            </a:r>
            <a:r>
              <a:rPr lang="en-IN" b="1" dirty="0"/>
              <a:t>Hospital </a:t>
            </a:r>
            <a:r>
              <a:rPr lang="en-IN" dirty="0"/>
              <a:t>give </a:t>
            </a:r>
            <a:r>
              <a:rPr lang="en-IN" b="1" dirty="0"/>
              <a:t>Us </a:t>
            </a:r>
            <a:r>
              <a:rPr lang="en-IN" dirty="0" smtClean="0"/>
              <a:t>the necessary </a:t>
            </a:r>
            <a:r>
              <a:rPr lang="en-IN" dirty="0"/>
              <a:t>documents along with all original supporting documentation, including but not limited to the following, and other</a:t>
            </a:r>
          </a:p>
          <a:p>
            <a:r>
              <a:rPr lang="en-IN" dirty="0"/>
              <a:t>information </a:t>
            </a:r>
            <a:r>
              <a:rPr lang="en-IN" b="1" dirty="0"/>
              <a:t>We </a:t>
            </a:r>
            <a:r>
              <a:rPr lang="en-IN" dirty="0"/>
              <a:t>ask for, to investigate the claim for </a:t>
            </a:r>
            <a:r>
              <a:rPr lang="en-IN" b="1" dirty="0"/>
              <a:t>Our </a:t>
            </a:r>
            <a:r>
              <a:rPr lang="en-IN" dirty="0"/>
              <a:t>obligation to make payment for it</a:t>
            </a:r>
          </a:p>
          <a:p>
            <a:r>
              <a:rPr lang="en-IN" dirty="0"/>
              <a:t>i. Our claim form duly completed (along with captioned documents) and signed by/ on behalf of the Insured Person.</a:t>
            </a:r>
          </a:p>
          <a:p>
            <a:r>
              <a:rPr lang="en-IN" dirty="0"/>
              <a:t>ii. Original Discharge Summary.</a:t>
            </a:r>
          </a:p>
          <a:p>
            <a:r>
              <a:rPr lang="en-IN" dirty="0"/>
              <a:t>iii. Medical certificate confirming the diagnosis/treatment of Illness from Medical Practitioner.</a:t>
            </a:r>
          </a:p>
          <a:p>
            <a:r>
              <a:rPr lang="en-IN" dirty="0"/>
              <a:t>iv. A precise diagnosis of the treatment for which a claim is made.</a:t>
            </a:r>
          </a:p>
          <a:p>
            <a:r>
              <a:rPr lang="en-IN" dirty="0"/>
              <a:t>v. Treating doctor’s certificate regarding the duration of the illness &amp; </a:t>
            </a:r>
            <a:r>
              <a:rPr lang="en-IN" dirty="0" err="1"/>
              <a:t>etiology</a:t>
            </a:r>
            <a:r>
              <a:rPr lang="en-IN" dirty="0"/>
              <a:t>.</a:t>
            </a:r>
          </a:p>
          <a:p>
            <a:r>
              <a:rPr lang="en-IN" dirty="0"/>
              <a:t>vi. KYC documents.</a:t>
            </a:r>
          </a:p>
          <a:p>
            <a:r>
              <a:rPr lang="en-IN" dirty="0"/>
              <a:t>vii. Laboratory reports.</a:t>
            </a:r>
          </a:p>
        </p:txBody>
      </p:sp>
    </p:spTree>
    <p:extLst>
      <p:ext uri="{BB962C8B-B14F-4D97-AF65-F5344CB8AC3E}">
        <p14:creationId xmlns:p14="http://schemas.microsoft.com/office/powerpoint/2010/main" val="26327691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Future </a:t>
            </a:r>
            <a:r>
              <a:rPr lang="en-US" dirty="0" err="1" smtClean="0"/>
              <a:t>Generali</a:t>
            </a:r>
            <a:r>
              <a:rPr lang="en-US" dirty="0" smtClean="0"/>
              <a:t> Health </a:t>
            </a:r>
            <a:endParaRPr lang="en-IN" dirty="0"/>
          </a:p>
        </p:txBody>
      </p:sp>
      <p:sp>
        <p:nvSpPr>
          <p:cNvPr id="5" name="Text Placeholder 4"/>
          <p:cNvSpPr>
            <a:spLocks noGrp="1"/>
          </p:cNvSpPr>
          <p:nvPr>
            <p:ph type="body" sz="quarter" idx="15"/>
          </p:nvPr>
        </p:nvSpPr>
        <p:spPr/>
        <p:txBody>
          <a:bodyPr/>
          <a:lstStyle/>
          <a:p>
            <a:r>
              <a:rPr lang="en-US" dirty="0" smtClean="0"/>
              <a:t>Service </a:t>
            </a:r>
            <a:endParaRPr lang="en-IN" dirty="0"/>
          </a:p>
        </p:txBody>
      </p:sp>
      <p:sp>
        <p:nvSpPr>
          <p:cNvPr id="6" name="TextBox 5">
            <a:extLst>
              <a:ext uri="{FF2B5EF4-FFF2-40B4-BE49-F238E27FC236}">
                <a16:creationId xmlns="" xmlns:a16="http://schemas.microsoft.com/office/drawing/2014/main" id="{517CDE6E-02BC-4328-90E7-FD50EC490DAD}"/>
              </a:ext>
            </a:extLst>
          </p:cNvPr>
          <p:cNvSpPr txBox="1"/>
          <p:nvPr/>
        </p:nvSpPr>
        <p:spPr>
          <a:xfrm>
            <a:off x="457200" y="1027093"/>
            <a:ext cx="2590799" cy="954107"/>
          </a:xfrm>
          <a:prstGeom prst="rect">
            <a:avLst/>
          </a:prstGeom>
          <a:solidFill>
            <a:schemeClr val="bg1">
              <a:lumMod val="95000"/>
            </a:schemeClr>
          </a:solidFill>
        </p:spPr>
        <p:txBody>
          <a:bodyPr wrap="square" rtlCol="0">
            <a:spAutoFit/>
          </a:bodyPr>
          <a:lstStyle/>
          <a:p>
            <a:r>
              <a:rPr lang="en-IN" sz="2800" dirty="0"/>
              <a:t>Communication Matrix</a:t>
            </a:r>
          </a:p>
        </p:txBody>
      </p:sp>
      <p:sp>
        <p:nvSpPr>
          <p:cNvPr id="7" name="TextBox 6">
            <a:extLst>
              <a:ext uri="{FF2B5EF4-FFF2-40B4-BE49-F238E27FC236}">
                <a16:creationId xmlns="" xmlns:a16="http://schemas.microsoft.com/office/drawing/2014/main" id="{17547634-DA2C-446D-8D36-25B108A6BA21}"/>
              </a:ext>
            </a:extLst>
          </p:cNvPr>
          <p:cNvSpPr txBox="1"/>
          <p:nvPr/>
        </p:nvSpPr>
        <p:spPr>
          <a:xfrm>
            <a:off x="457200" y="2062877"/>
            <a:ext cx="2590799" cy="2585323"/>
          </a:xfrm>
          <a:prstGeom prst="rect">
            <a:avLst/>
          </a:prstGeom>
          <a:solidFill>
            <a:schemeClr val="accent4">
              <a:lumMod val="20000"/>
              <a:lumOff val="80000"/>
            </a:schemeClr>
          </a:solidFill>
        </p:spPr>
        <p:txBody>
          <a:bodyPr wrap="square" rtlCol="0">
            <a:spAutoFit/>
          </a:bodyPr>
          <a:lstStyle/>
          <a:p>
            <a:r>
              <a:rPr lang="en-IN" b="1" dirty="0"/>
              <a:t>Primary contact details</a:t>
            </a:r>
          </a:p>
          <a:p>
            <a:endParaRPr lang="en-IN" dirty="0"/>
          </a:p>
          <a:p>
            <a:r>
              <a:rPr lang="en-IN" dirty="0"/>
              <a:t>1800-103-8889</a:t>
            </a:r>
          </a:p>
          <a:p>
            <a:r>
              <a:rPr lang="en-IN" dirty="0"/>
              <a:t>1800-209-1017</a:t>
            </a:r>
          </a:p>
          <a:p>
            <a:r>
              <a:rPr lang="en-IN" dirty="0">
                <a:hlinkClick r:id="rId2"/>
              </a:rPr>
              <a:t>fgh@futuregenerali.in</a:t>
            </a:r>
            <a:endParaRPr lang="en-IN" dirty="0"/>
          </a:p>
          <a:p>
            <a:endParaRPr lang="en-IN" dirty="0"/>
          </a:p>
          <a:p>
            <a:r>
              <a:rPr lang="en-IN" b="1" dirty="0"/>
              <a:t>WhatsApp for Deficient Claim Documents</a:t>
            </a:r>
          </a:p>
          <a:p>
            <a:r>
              <a:rPr lang="en-IN" dirty="0"/>
              <a:t>7755996994</a:t>
            </a:r>
          </a:p>
        </p:txBody>
      </p:sp>
      <p:sp>
        <p:nvSpPr>
          <p:cNvPr id="8" name="TextBox 7">
            <a:extLst>
              <a:ext uri="{FF2B5EF4-FFF2-40B4-BE49-F238E27FC236}">
                <a16:creationId xmlns="" xmlns:a16="http://schemas.microsoft.com/office/drawing/2014/main" id="{4AEEB2D2-604E-410F-B943-B6B3C4C24FF4}"/>
              </a:ext>
            </a:extLst>
          </p:cNvPr>
          <p:cNvSpPr txBox="1"/>
          <p:nvPr/>
        </p:nvSpPr>
        <p:spPr>
          <a:xfrm>
            <a:off x="3124200" y="1027092"/>
            <a:ext cx="2590800" cy="954107"/>
          </a:xfrm>
          <a:prstGeom prst="rect">
            <a:avLst/>
          </a:prstGeom>
          <a:solidFill>
            <a:schemeClr val="bg1">
              <a:lumMod val="95000"/>
            </a:schemeClr>
          </a:solidFill>
        </p:spPr>
        <p:txBody>
          <a:bodyPr wrap="square" rtlCol="0">
            <a:spAutoFit/>
          </a:bodyPr>
          <a:lstStyle/>
          <a:p>
            <a:r>
              <a:rPr lang="en-IN" sz="2800" dirty="0"/>
              <a:t>Exclusive Communication</a:t>
            </a:r>
          </a:p>
        </p:txBody>
      </p:sp>
      <p:sp>
        <p:nvSpPr>
          <p:cNvPr id="9" name="TextBox 8">
            <a:extLst>
              <a:ext uri="{FF2B5EF4-FFF2-40B4-BE49-F238E27FC236}">
                <a16:creationId xmlns="" xmlns:a16="http://schemas.microsoft.com/office/drawing/2014/main" id="{5552BA0A-2131-4354-ACE6-FC305BCD9EE6}"/>
              </a:ext>
            </a:extLst>
          </p:cNvPr>
          <p:cNvSpPr txBox="1"/>
          <p:nvPr/>
        </p:nvSpPr>
        <p:spPr>
          <a:xfrm>
            <a:off x="3100182" y="2057400"/>
            <a:ext cx="2614818" cy="2862322"/>
          </a:xfrm>
          <a:prstGeom prst="rect">
            <a:avLst/>
          </a:prstGeom>
          <a:solidFill>
            <a:schemeClr val="accent4">
              <a:lumMod val="20000"/>
              <a:lumOff val="80000"/>
            </a:schemeClr>
          </a:solidFill>
        </p:spPr>
        <p:txBody>
          <a:bodyPr wrap="square" rtlCol="0">
            <a:spAutoFit/>
          </a:bodyPr>
          <a:lstStyle/>
          <a:p>
            <a:r>
              <a:rPr lang="en-IN" b="1" dirty="0"/>
              <a:t>IMD exclusive communication</a:t>
            </a:r>
          </a:p>
          <a:p>
            <a:endParaRPr lang="en-IN" dirty="0"/>
          </a:p>
          <a:p>
            <a:r>
              <a:rPr lang="en-IN" b="1" dirty="0"/>
              <a:t>E-mail</a:t>
            </a:r>
          </a:p>
          <a:p>
            <a:r>
              <a:rPr lang="en-IN" dirty="0"/>
              <a:t>fgh.express@futuregenerali.in</a:t>
            </a:r>
          </a:p>
          <a:p>
            <a:endParaRPr lang="en-IN" dirty="0"/>
          </a:p>
          <a:p>
            <a:endParaRPr lang="en-IN" dirty="0"/>
          </a:p>
          <a:p>
            <a:r>
              <a:rPr lang="en-IN" b="1" dirty="0"/>
              <a:t>Phone</a:t>
            </a:r>
          </a:p>
          <a:p>
            <a:r>
              <a:rPr lang="en-IN" dirty="0"/>
              <a:t>020-67904509</a:t>
            </a:r>
          </a:p>
        </p:txBody>
      </p:sp>
      <p:sp>
        <p:nvSpPr>
          <p:cNvPr id="10" name="Rectangle 9">
            <a:extLst>
              <a:ext uri="{FF2B5EF4-FFF2-40B4-BE49-F238E27FC236}">
                <a16:creationId xmlns="" xmlns:a16="http://schemas.microsoft.com/office/drawing/2014/main" id="{728772FB-58F7-4250-9FD6-07993753AAB7}"/>
              </a:ext>
            </a:extLst>
          </p:cNvPr>
          <p:cNvSpPr/>
          <p:nvPr/>
        </p:nvSpPr>
        <p:spPr>
          <a:xfrm>
            <a:off x="5767181" y="1027093"/>
            <a:ext cx="2614819" cy="954107"/>
          </a:xfrm>
          <a:prstGeom prst="rect">
            <a:avLst/>
          </a:prstGeom>
          <a:solidFill>
            <a:schemeClr val="bg1">
              <a:lumMod val="95000"/>
            </a:schemeClr>
          </a:solidFill>
        </p:spPr>
        <p:txBody>
          <a:bodyPr wrap="square">
            <a:spAutoFit/>
          </a:bodyPr>
          <a:lstStyle/>
          <a:p>
            <a:r>
              <a:rPr lang="en-IN" sz="2800" dirty="0"/>
              <a:t>Escalation Matrix</a:t>
            </a:r>
          </a:p>
        </p:txBody>
      </p:sp>
      <p:sp>
        <p:nvSpPr>
          <p:cNvPr id="11" name="Rectangle 10">
            <a:extLst>
              <a:ext uri="{FF2B5EF4-FFF2-40B4-BE49-F238E27FC236}">
                <a16:creationId xmlns="" xmlns:a16="http://schemas.microsoft.com/office/drawing/2014/main" id="{C9679310-A054-4F0B-8D79-778392744F87}"/>
              </a:ext>
            </a:extLst>
          </p:cNvPr>
          <p:cNvSpPr/>
          <p:nvPr/>
        </p:nvSpPr>
        <p:spPr>
          <a:xfrm>
            <a:off x="5814807" y="2057400"/>
            <a:ext cx="2567193" cy="3847207"/>
          </a:xfrm>
          <a:prstGeom prst="rect">
            <a:avLst/>
          </a:prstGeom>
          <a:solidFill>
            <a:schemeClr val="accent4">
              <a:lumMod val="20000"/>
              <a:lumOff val="80000"/>
            </a:schemeClr>
          </a:solidFill>
        </p:spPr>
        <p:txBody>
          <a:bodyPr wrap="square">
            <a:spAutoFit/>
          </a:bodyPr>
          <a:lstStyle/>
          <a:p>
            <a:r>
              <a:rPr lang="en-IN" sz="1600" b="1" dirty="0"/>
              <a:t>First Level</a:t>
            </a:r>
          </a:p>
          <a:p>
            <a:r>
              <a:rPr lang="en-IN" sz="1600" dirty="0"/>
              <a:t>vinayak.pankhade@futuregenerali.in</a:t>
            </a:r>
          </a:p>
          <a:p>
            <a:endParaRPr lang="en-IN" sz="1600" b="1" dirty="0"/>
          </a:p>
          <a:p>
            <a:r>
              <a:rPr lang="en-IN" sz="1600" b="1" dirty="0"/>
              <a:t>Second Level</a:t>
            </a:r>
          </a:p>
          <a:p>
            <a:r>
              <a:rPr lang="en-IN" sz="1600" dirty="0"/>
              <a:t>ashish.saxena@futuregenerali.in</a:t>
            </a:r>
          </a:p>
          <a:p>
            <a:endParaRPr lang="en-IN" sz="1600" dirty="0"/>
          </a:p>
          <a:p>
            <a:r>
              <a:rPr lang="en-IN" sz="1600" b="1" dirty="0"/>
              <a:t>Third Level</a:t>
            </a:r>
          </a:p>
          <a:p>
            <a:r>
              <a:rPr lang="en-IN" sz="1600" dirty="0"/>
              <a:t>bishwajit.nayak@futuregenerali.in</a:t>
            </a:r>
          </a:p>
          <a:p>
            <a:endParaRPr lang="en-IN" sz="1600" b="1" dirty="0"/>
          </a:p>
          <a:p>
            <a:r>
              <a:rPr lang="en-IN" sz="1600" b="1" dirty="0"/>
              <a:t>Final Level</a:t>
            </a:r>
          </a:p>
          <a:p>
            <a:r>
              <a:rPr lang="en-IN" sz="1600" dirty="0"/>
              <a:t>shreeraj.deshpande@futuregenerali.in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096000"/>
            <a:ext cx="6553200" cy="623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29749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Future Vector Care </a:t>
            </a:r>
            <a:endParaRPr lang="en-IN" dirty="0"/>
          </a:p>
        </p:txBody>
      </p:sp>
      <p:sp>
        <p:nvSpPr>
          <p:cNvPr id="3" name="Subtitle 2"/>
          <p:cNvSpPr>
            <a:spLocks noGrp="1"/>
          </p:cNvSpPr>
          <p:nvPr>
            <p:ph type="subTitle" idx="1"/>
          </p:nvPr>
        </p:nvSpPr>
        <p:spPr>
          <a:xfrm>
            <a:off x="347300" y="997139"/>
            <a:ext cx="8386686" cy="323165"/>
          </a:xfrm>
        </p:spPr>
        <p:txBody>
          <a:bodyPr/>
          <a:lstStyle/>
          <a:p>
            <a:r>
              <a:rPr lang="en-US" dirty="0" smtClean="0"/>
              <a:t>Medical Conditions </a:t>
            </a:r>
            <a:endParaRPr lang="en-IN" dirty="0"/>
          </a:p>
        </p:txBody>
      </p:sp>
      <p:sp>
        <p:nvSpPr>
          <p:cNvPr id="4" name="Text Placeholder 3"/>
          <p:cNvSpPr>
            <a:spLocks noGrp="1"/>
          </p:cNvSpPr>
          <p:nvPr>
            <p:ph type="body" sz="quarter" idx="14"/>
          </p:nvPr>
        </p:nvSpPr>
        <p:spPr/>
        <p:txBody>
          <a:bodyPr/>
          <a:lstStyle/>
          <a:p>
            <a:r>
              <a:rPr lang="en-IN" dirty="0"/>
              <a:t>1. </a:t>
            </a:r>
            <a:r>
              <a:rPr lang="en-IN" b="1" dirty="0"/>
              <a:t>Dengue fever</a:t>
            </a:r>
          </a:p>
          <a:p>
            <a:r>
              <a:rPr lang="en-IN" dirty="0"/>
              <a:t>The applicant will be eligible for the benefit pay out in case of being diagnosed with Dengue confirmed by a Medical Practitioner.</a:t>
            </a:r>
          </a:p>
          <a:p>
            <a:r>
              <a:rPr lang="en-IN" dirty="0"/>
              <a:t>Hospitalization must be absolutely necessary as advised by the Medical Practitioner and the Laboratory examination result countersigned by a</a:t>
            </a:r>
          </a:p>
          <a:p>
            <a:r>
              <a:rPr lang="en-IN" dirty="0"/>
              <a:t>pathologist/ microbiologist must confirm the following:</a:t>
            </a:r>
          </a:p>
          <a:p>
            <a:r>
              <a:rPr lang="en-IN" dirty="0"/>
              <a:t>• Decreasing platelet levels- less than 100,000 cells/mm3; and</a:t>
            </a:r>
          </a:p>
          <a:p>
            <a:r>
              <a:rPr lang="en-IN" dirty="0"/>
              <a:t>• </a:t>
            </a:r>
            <a:r>
              <a:rPr lang="en-IN" dirty="0" err="1"/>
              <a:t>Immunoglobulins</a:t>
            </a:r>
            <a:r>
              <a:rPr lang="en-IN" dirty="0"/>
              <a:t>/PCR test showing positive results for Dengue</a:t>
            </a:r>
          </a:p>
          <a:p>
            <a:r>
              <a:rPr lang="en-IN" dirty="0"/>
              <a:t>Indoor case papers should be mandatorily obtained and the diagnosis of admission should be Dengue in addition to the above two conditions.</a:t>
            </a:r>
          </a:p>
          <a:p>
            <a:r>
              <a:rPr lang="en-IN" dirty="0"/>
              <a:t>Specific exclusions for this cover:</a:t>
            </a:r>
          </a:p>
          <a:p>
            <a:r>
              <a:rPr lang="en-IN" dirty="0"/>
              <a:t>• Any Treatment other than for Dengue (as defined above)</a:t>
            </a:r>
          </a:p>
          <a:p>
            <a:r>
              <a:rPr lang="en-IN" dirty="0"/>
              <a:t>• Hospitalization less than 24 hours</a:t>
            </a:r>
          </a:p>
          <a:p>
            <a:r>
              <a:rPr lang="en-IN" dirty="0"/>
              <a:t>• Treatment outside India</a:t>
            </a:r>
          </a:p>
          <a:p>
            <a:r>
              <a:rPr lang="en-IN" dirty="0"/>
              <a:t>• Any claim of Dengue fever during the waiting period</a:t>
            </a:r>
          </a:p>
        </p:txBody>
      </p:sp>
    </p:spTree>
    <p:extLst>
      <p:ext uri="{BB962C8B-B14F-4D97-AF65-F5344CB8AC3E}">
        <p14:creationId xmlns:p14="http://schemas.microsoft.com/office/powerpoint/2010/main" val="12065213"/>
      </p:ext>
    </p:extLst>
  </p:cSld>
  <p:clrMapOvr>
    <a:masterClrMapping/>
  </p:clrMapOvr>
  <p:timing>
    <p:tnLst>
      <p:par>
        <p:cTn id="1" dur="indefinite" restart="never" nodeType="tmRoot"/>
      </p:par>
    </p:tnLst>
  </p:timing>
</p:sld>
</file>

<file path=ppt/theme/theme1.xml><?xml version="1.0" encoding="utf-8"?>
<a:theme xmlns:a="http://schemas.openxmlformats.org/drawingml/2006/main" name="PPT Template New Guideline Feb 15 v1">
  <a:themeElements>
    <a:clrScheme name="Red 1.0 Primary palette">
      <a:dk1>
        <a:sysClr val="windowText" lastClr="000000"/>
      </a:dk1>
      <a:lt1>
        <a:sysClr val="window" lastClr="FFFFFF"/>
      </a:lt1>
      <a:dk2>
        <a:srgbClr val="1F497D"/>
      </a:dk2>
      <a:lt2>
        <a:srgbClr val="EEECE1"/>
      </a:lt2>
      <a:accent1>
        <a:srgbClr val="C21B17"/>
      </a:accent1>
      <a:accent2>
        <a:srgbClr val="C21B17"/>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sActive xmlns="34b09e2f-0383-41f5-b65e-e2b9199fb399">true</IsActiv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2E8C04F5C79047B0001AA4FE9C990D" ma:contentTypeVersion="2" ma:contentTypeDescription="Create a new document." ma:contentTypeScope="" ma:versionID="00f1901ad16a6ed1cc0136e9432b104e">
  <xsd:schema xmlns:xsd="http://www.w3.org/2001/XMLSchema" xmlns:xs="http://www.w3.org/2001/XMLSchema" xmlns:p="http://schemas.microsoft.com/office/2006/metadata/properties" xmlns:ns2="34b09e2f-0383-41f5-b65e-e2b9199fb399" xmlns:ns3="6e9a517d-cacc-4f94-8a1e-c930d5ece0fd" targetNamespace="http://schemas.microsoft.com/office/2006/metadata/properties" ma:root="true" ma:fieldsID="a6dd8442beca57d8f178589b703e9192" ns2:_="" ns3:_="">
    <xsd:import namespace="34b09e2f-0383-41f5-b65e-e2b9199fb399"/>
    <xsd:import namespace="6e9a517d-cacc-4f94-8a1e-c930d5ece0fd"/>
    <xsd:element name="properties">
      <xsd:complexType>
        <xsd:sequence>
          <xsd:element name="documentManagement">
            <xsd:complexType>
              <xsd:all>
                <xsd:element ref="ns2:IsActive"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b09e2f-0383-41f5-b65e-e2b9199fb399" elementFormDefault="qualified">
    <xsd:import namespace="http://schemas.microsoft.com/office/2006/documentManagement/types"/>
    <xsd:import namespace="http://schemas.microsoft.com/office/infopath/2007/PartnerControls"/>
    <xsd:element name="IsActive" ma:index="8" nillable="true" ma:displayName="IsActive" ma:default="1" ma:internalName="IsActiv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e9a517d-cacc-4f94-8a1e-c930d5ece0fd"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486187-1411-4006-9E8A-4537C721EEC6}">
  <ds:schemaRefs>
    <ds:schemaRef ds:uri="http://purl.org/dc/terms/"/>
    <ds:schemaRef ds:uri="http://purl.org/dc/dcmitype/"/>
    <ds:schemaRef ds:uri="34b09e2f-0383-41f5-b65e-e2b9199fb399"/>
    <ds:schemaRef ds:uri="http://www.w3.org/XML/1998/namespac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6e9a517d-cacc-4f94-8a1e-c930d5ece0fd"/>
    <ds:schemaRef ds:uri="http://schemas.microsoft.com/office/2006/metadata/properties"/>
  </ds:schemaRefs>
</ds:datastoreItem>
</file>

<file path=customXml/itemProps2.xml><?xml version="1.0" encoding="utf-8"?>
<ds:datastoreItem xmlns:ds="http://schemas.openxmlformats.org/officeDocument/2006/customXml" ds:itemID="{F4A08624-A2E8-4D0E-9ACA-0723F6C90165}">
  <ds:schemaRefs>
    <ds:schemaRef ds:uri="http://schemas.microsoft.com/sharepoint/v3/contenttype/forms"/>
  </ds:schemaRefs>
</ds:datastoreItem>
</file>

<file path=customXml/itemProps3.xml><?xml version="1.0" encoding="utf-8"?>
<ds:datastoreItem xmlns:ds="http://schemas.openxmlformats.org/officeDocument/2006/customXml" ds:itemID="{39A72F5C-24AB-4E20-B7D3-86B5727460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b09e2f-0383-41f5-b65e-e2b9199fb399"/>
    <ds:schemaRef ds:uri="6e9a517d-cacc-4f94-8a1e-c930d5ece0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PPT Template New Guideline Feb 15 v1</Template>
  <TotalTime>1146</TotalTime>
  <Words>2125</Words>
  <Application>Microsoft Office PowerPoint</Application>
  <PresentationFormat>On-screen Show (4:3)</PresentationFormat>
  <Paragraphs>270</Paragraphs>
  <Slides>30</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Calibri</vt:lpstr>
      <vt:lpstr>PPT Template New Guideline Feb 15 v1</vt:lpstr>
      <vt:lpstr>Future Vector Care </vt:lpstr>
      <vt:lpstr>PowerPoint Presentation</vt:lpstr>
      <vt:lpstr>Salient Features </vt:lpstr>
      <vt:lpstr>How it works </vt:lpstr>
      <vt:lpstr>Future Vector Care </vt:lpstr>
      <vt:lpstr>Premium Chart </vt:lpstr>
      <vt:lpstr>Claims </vt:lpstr>
      <vt:lpstr>Future Generali Health </vt:lpstr>
      <vt:lpstr>Future Vector Care </vt:lpstr>
      <vt:lpstr>Future Vector Care </vt:lpstr>
      <vt:lpstr>Future Vector Care </vt:lpstr>
      <vt:lpstr>Future Vector Care </vt:lpstr>
      <vt:lpstr>Future Vector Care </vt:lpstr>
      <vt:lpstr>Future Vector Care </vt:lpstr>
      <vt:lpstr>Future Vector Care </vt:lpstr>
      <vt:lpstr>Future Vector Care </vt:lpstr>
      <vt:lpstr>Future Vector Care </vt:lpstr>
      <vt:lpstr>Future Vector Care </vt:lpstr>
      <vt:lpstr>Future Vector Care </vt:lpstr>
      <vt:lpstr>Future Vector Care </vt:lpstr>
      <vt:lpstr>Future Vector Care </vt:lpstr>
      <vt:lpstr>Future Vector Care </vt:lpstr>
      <vt:lpstr>Future Vector Care </vt:lpstr>
      <vt:lpstr>Future Vector Care </vt:lpstr>
      <vt:lpstr>Future Vector Care </vt:lpstr>
      <vt:lpstr>Future Vector Care </vt:lpstr>
      <vt:lpstr>Future Vector Care </vt:lpstr>
      <vt:lpstr>Future Vector Care </vt:lpstr>
      <vt:lpstr>Future Vector Care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Vector Care</dc:title>
  <dc:creator>891693</dc:creator>
  <cp:lastModifiedBy>PRASHANT SHINDE</cp:lastModifiedBy>
  <cp:revision>85</cp:revision>
  <dcterms:created xsi:type="dcterms:W3CDTF">2015-03-31T04:48:40Z</dcterms:created>
  <dcterms:modified xsi:type="dcterms:W3CDTF">2021-01-07T09:14:25Z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0x010100632E8C04F5C79047B0001AA4FE9C990D</vt:lpwstr>
  </property>
</Properties>
</file>