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8" r:id="rId5"/>
    <p:sldId id="448" r:id="rId6"/>
    <p:sldId id="458" r:id="rId7"/>
    <p:sldId id="459" r:id="rId8"/>
    <p:sldId id="447" r:id="rId9"/>
    <p:sldId id="451" r:id="rId10"/>
    <p:sldId id="469" r:id="rId11"/>
    <p:sldId id="464" r:id="rId12"/>
    <p:sldId id="454" r:id="rId13"/>
    <p:sldId id="457" r:id="rId14"/>
    <p:sldId id="460" r:id="rId15"/>
    <p:sldId id="474" r:id="rId16"/>
    <p:sldId id="461" r:id="rId17"/>
    <p:sldId id="472" r:id="rId18"/>
    <p:sldId id="473" r:id="rId19"/>
    <p:sldId id="470" r:id="rId20"/>
    <p:sldId id="465" r:id="rId21"/>
    <p:sldId id="468" r:id="rId22"/>
    <p:sldId id="475" r:id="rId23"/>
    <p:sldId id="382" r:id="rId24"/>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73D"/>
    <a:srgbClr val="F09273"/>
    <a:srgbClr val="D16944"/>
    <a:srgbClr val="8E1230"/>
    <a:srgbClr val="FFCC99"/>
    <a:srgbClr val="FF9966"/>
    <a:srgbClr val="9C0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3190" autoAdjust="0"/>
  </p:normalViewPr>
  <p:slideViewPr>
    <p:cSldViewPr>
      <p:cViewPr varScale="1">
        <p:scale>
          <a:sx n="74" d="100"/>
          <a:sy n="74" d="100"/>
        </p:scale>
        <p:origin x="1194"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E018A39-23F0-499A-A138-440836C233D5}" type="datetimeFigureOut">
              <a:rPr lang="en-US"/>
              <a:pPr>
                <a:defRPr/>
              </a:pPr>
              <a:t>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912793E-ECD2-406D-8557-B8E18ED266F1}" type="slidenum">
              <a:rPr lang="en-US"/>
              <a:pPr>
                <a:defRPr/>
              </a:pPr>
              <a:t>‹#›</a:t>
            </a:fld>
            <a:endParaRPr lang="en-US"/>
          </a:p>
        </p:txBody>
      </p:sp>
    </p:spTree>
    <p:extLst>
      <p:ext uri="{BB962C8B-B14F-4D97-AF65-F5344CB8AC3E}">
        <p14:creationId xmlns:p14="http://schemas.microsoft.com/office/powerpoint/2010/main" val="2611394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60A991-0DD8-46D1-89FB-8258392593AB}" type="datetimeFigureOut">
              <a:rPr lang="en-IN"/>
              <a:pPr>
                <a:defRPr/>
              </a:pPr>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E729493-DB1C-4053-B312-021B29EC9360}" type="slidenum">
              <a:rPr lang="en-IN"/>
              <a:pPr>
                <a:defRPr/>
              </a:pPr>
              <a:t>‹#›</a:t>
            </a:fld>
            <a:endParaRPr lang="en-IN"/>
          </a:p>
        </p:txBody>
      </p:sp>
    </p:spTree>
    <p:extLst>
      <p:ext uri="{BB962C8B-B14F-4D97-AF65-F5344CB8AC3E}">
        <p14:creationId xmlns:p14="http://schemas.microsoft.com/office/powerpoint/2010/main" val="3560965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B237C8-75B1-4237-8840-0550DE05D947}" type="slidenum">
              <a:rPr lang="en-IN" altLang="en-US"/>
              <a:pPr fontAlgn="base">
                <a:spcBef>
                  <a:spcPct val="0"/>
                </a:spcBef>
                <a:spcAft>
                  <a:spcPct val="0"/>
                </a:spcAft>
              </a:pPr>
              <a:t>1</a:t>
            </a:fld>
            <a:endParaRPr lang="en-IN" altLang="en-US"/>
          </a:p>
        </p:txBody>
      </p:sp>
    </p:spTree>
    <p:extLst>
      <p:ext uri="{BB962C8B-B14F-4D97-AF65-F5344CB8AC3E}">
        <p14:creationId xmlns:p14="http://schemas.microsoft.com/office/powerpoint/2010/main" val="2337874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21049"/>
          <a:stretch>
            <a:fillRect/>
          </a:stretch>
        </p:blipFill>
        <p:spPr bwMode="auto">
          <a:xfrm>
            <a:off x="0" y="0"/>
            <a:ext cx="20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98120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ottotitolo 2"/>
          <p:cNvSpPr>
            <a:spLocks noGrp="1"/>
          </p:cNvSpPr>
          <p:nvPr>
            <p:ph type="subTitle" idx="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dirty="0"/>
          </a:p>
        </p:txBody>
      </p:sp>
      <p:sp>
        <p:nvSpPr>
          <p:cNvPr id="12" name="Titolo 1"/>
          <p:cNvSpPr>
            <a:spLocks noGrp="1"/>
          </p:cNvSpPr>
          <p:nvPr>
            <p:ph type="ctrTitle"/>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smtClean="0"/>
              <a:t>Click to edit Master title style</a:t>
            </a:r>
            <a:endParaRPr lang="it-IT" dirty="0"/>
          </a:p>
        </p:txBody>
      </p:sp>
    </p:spTree>
    <p:extLst>
      <p:ext uri="{BB962C8B-B14F-4D97-AF65-F5344CB8AC3E}">
        <p14:creationId xmlns:p14="http://schemas.microsoft.com/office/powerpoint/2010/main" val="54919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Slide - Standar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5"/>
          <p:cNvSpPr txBox="1">
            <a:spLocks/>
          </p:cNvSpPr>
          <p:nvPr/>
        </p:nvSpPr>
        <p:spPr>
          <a:xfrm>
            <a:off x="8915400" y="50800"/>
            <a:ext cx="200025" cy="177800"/>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A0AF0C8-D43C-4F6F-A201-27B0B8AB52E1}" type="slidenum">
              <a:rPr lang="it-IT" sz="800" smtClean="0"/>
              <a:pPr>
                <a:defRPr/>
              </a:pPr>
              <a:t>‹#›</a:t>
            </a:fld>
            <a:endParaRPr lang="it-IT" sz="800"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olo 1"/>
          <p:cNvSpPr>
            <a:spLocks noGrp="1"/>
          </p:cNvSpPr>
          <p:nvPr>
            <p:ph type="ctrTitle"/>
          </p:nvPr>
        </p:nvSpPr>
        <p:spPr>
          <a:xfrm>
            <a:off x="347300" y="442999"/>
            <a:ext cx="8386686" cy="319001"/>
          </a:xfrm>
          <a:prstGeom prst="rect">
            <a:avLst/>
          </a:prstGeom>
        </p:spPr>
        <p:txBody>
          <a:bodyPr anchor="ctr">
            <a:noAutofit/>
          </a:bodyPr>
          <a:lstStyle>
            <a:lvl1pPr algn="l">
              <a:lnSpc>
                <a:spcPts val="2200"/>
              </a:lnSpc>
              <a:defRPr sz="2000" b="1"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pic>
        <p:nvPicPr>
          <p:cNvPr id="307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991" y="12700"/>
            <a:ext cx="2743010" cy="47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62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0"/>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lvl="0"/>
            <a:r>
              <a:rPr lang="en-US" smtClean="0"/>
              <a:t>Click to edit Master text styles</a:t>
            </a:r>
          </a:p>
        </p:txBody>
      </p:sp>
      <p:sp>
        <p:nvSpPr>
          <p:cNvPr id="8" name="Sottotitolo 2"/>
          <p:cNvSpPr>
            <a:spLocks noGrp="1"/>
          </p:cNvSpPr>
          <p:nvPr>
            <p:ph type="subTitle" idx="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dirty="0"/>
          </a:p>
        </p:txBody>
      </p:sp>
      <p:sp>
        <p:nvSpPr>
          <p:cNvPr id="9" name="Titolo 1"/>
          <p:cNvSpPr>
            <a:spLocks noGrp="1"/>
          </p:cNvSpPr>
          <p:nvPr>
            <p:ph type="ctrTitle"/>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smtClean="0"/>
              <a:t>Click to edit Master title style</a:t>
            </a:r>
            <a:endParaRPr lang="it-IT" dirty="0"/>
          </a:p>
        </p:txBody>
      </p:sp>
    </p:spTree>
    <p:extLst>
      <p:ext uri="{BB962C8B-B14F-4D97-AF65-F5344CB8AC3E}">
        <p14:creationId xmlns:p14="http://schemas.microsoft.com/office/powerpoint/2010/main" val="1493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Standar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41090B0-8961-448C-8DBD-A293EB50A95B}" type="slidenum">
              <a:rPr lang="it-IT" sz="800" smtClean="0"/>
              <a:pPr>
                <a:defRPr/>
              </a:pPr>
              <a:t>‹#›</a:t>
            </a:fld>
            <a:endParaRPr lang="it-IT" sz="800" dirty="0"/>
          </a:p>
        </p:txBody>
      </p: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8" name="Sottotitolo 2"/>
          <p:cNvSpPr>
            <a:spLocks noGrp="1"/>
          </p:cNvSpPr>
          <p:nvPr>
            <p:ph type="subTitle" idx="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9" name="Segnaposto testo 18"/>
          <p:cNvSpPr>
            <a:spLocks noGrp="1"/>
          </p:cNvSpPr>
          <p:nvPr>
            <p:ph type="body" sz="quarter" idx="14"/>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Text Placeholder 19"/>
          <p:cNvSpPr>
            <a:spLocks noGrp="1"/>
          </p:cNvSpPr>
          <p:nvPr>
            <p:ph type="body" sz="quarter" idx="15"/>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3"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3BD3C052-B4B7-4FEE-8F81-AFD06F638E12}" type="slidenum">
              <a:rPr lang="it-IT"/>
              <a:pPr>
                <a:defRPr/>
              </a:pPr>
              <a:t>‹#›</a:t>
            </a:fld>
            <a:endParaRPr lang="it-IT" dirty="0"/>
          </a:p>
        </p:txBody>
      </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41525" y="23019"/>
            <a:ext cx="2502476" cy="42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27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4D250DF-6916-434E-A0FF-ADD5E4408436}" type="slidenum">
              <a:rPr lang="it-IT" sz="800" smtClean="0"/>
              <a:pPr>
                <a:defRPr/>
              </a:pPr>
              <a:t>‹#›</a:t>
            </a:fld>
            <a:endParaRPr lang="it-IT" sz="800" dirty="0"/>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2"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4" name="Segnaposto testo 18"/>
          <p:cNvSpPr>
            <a:spLocks noGrp="1"/>
          </p:cNvSpPr>
          <p:nvPr>
            <p:ph type="body" sz="quarter" idx="14"/>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Segnaposto testo 18"/>
          <p:cNvSpPr>
            <a:spLocks noGrp="1"/>
          </p:cNvSpPr>
          <p:nvPr>
            <p:ph type="body" sz="quarter" idx="15"/>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Text Placeholder 19"/>
          <p:cNvSpPr>
            <a:spLocks noGrp="1"/>
          </p:cNvSpPr>
          <p:nvPr>
            <p:ph type="body" sz="quarter" idx="16"/>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1" name="Segnaposto numero diapositiva 5"/>
          <p:cNvSpPr>
            <a:spLocks noGrp="1"/>
          </p:cNvSpPr>
          <p:nvPr>
            <p:ph type="sldNum" sz="quarter" idx="17"/>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BA6F427A-C310-4AD0-B00E-6F1DBF418A96}" type="slidenum">
              <a:rPr lang="it-IT"/>
              <a:pPr>
                <a:defRPr/>
              </a:pPr>
              <a:t>‹#›</a:t>
            </a:fld>
            <a:endParaRPr lang="it-IT" dirty="0"/>
          </a:p>
        </p:txBody>
      </p:sp>
    </p:spTree>
    <p:extLst>
      <p:ext uri="{BB962C8B-B14F-4D97-AF65-F5344CB8AC3E}">
        <p14:creationId xmlns:p14="http://schemas.microsoft.com/office/powerpoint/2010/main" val="141570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6759FE8-4E98-4879-8BBD-70CB31352901}" type="slidenum">
              <a:rPr lang="it-IT" sz="800" smtClean="0"/>
              <a:pPr>
                <a:defRPr/>
              </a:pPr>
              <a:t>‹#›</a:t>
            </a:fld>
            <a:endParaRPr lang="it-IT" sz="800" dirty="0"/>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2"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4" name="Segnaposto testo 18"/>
          <p:cNvSpPr>
            <a:spLocks noGrp="1"/>
          </p:cNvSpPr>
          <p:nvPr>
            <p:ph type="body" sz="quarter" idx="14"/>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6"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1"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B71F8DC2-1699-4E5D-B270-19F8EF902AC5}" type="slidenum">
              <a:rPr lang="it-IT"/>
              <a:pPr>
                <a:defRPr/>
              </a:pPr>
              <a:t>‹#›</a:t>
            </a:fld>
            <a:endParaRPr lang="it-IT" dirty="0"/>
          </a:p>
        </p:txBody>
      </p:sp>
    </p:spTree>
    <p:extLst>
      <p:ext uri="{BB962C8B-B14F-4D97-AF65-F5344CB8AC3E}">
        <p14:creationId xmlns:p14="http://schemas.microsoft.com/office/powerpoint/2010/main" val="43703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D6286E-C0BF-4D13-AAFA-5907F2239C0F}" type="slidenum">
              <a:rPr lang="it-IT" sz="800" smtClean="0"/>
              <a:pPr>
                <a:defRPr/>
              </a:pPr>
              <a:t>‹#›</a:t>
            </a:fld>
            <a:endParaRPr lang="it-IT" sz="800" dirty="0"/>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Text Placeholder 3"/>
          <p:cNvSpPr>
            <a:spLocks noGrp="1"/>
          </p:cNvSpPr>
          <p:nvPr>
            <p:ph type="body" sz="half" idx="2"/>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7"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2"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3"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BCF367B7-2282-4D0A-BA1F-8185AA037B60}" type="slidenum">
              <a:rPr lang="it-IT"/>
              <a:pPr>
                <a:defRPr/>
              </a:pPr>
              <a:t>‹#›</a:t>
            </a:fld>
            <a:endParaRPr lang="it-IT" dirty="0"/>
          </a:p>
        </p:txBody>
      </p:sp>
    </p:spTree>
    <p:extLst>
      <p:ext uri="{BB962C8B-B14F-4D97-AF65-F5344CB8AC3E}">
        <p14:creationId xmlns:p14="http://schemas.microsoft.com/office/powerpoint/2010/main" val="38837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D0A4A20-A31B-461F-897E-3E00B99BFD40}" type="slidenum">
              <a:rPr lang="it-IT" sz="800" smtClean="0"/>
              <a:pPr>
                <a:defRPr/>
              </a:pPr>
              <a:t>‹#›</a:t>
            </a:fld>
            <a:endParaRPr lang="it-IT" sz="800" dirty="0"/>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half" idx="2"/>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7"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8"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pPr lvl="0"/>
            <a:r>
              <a:rPr lang="en-US" noProof="0" smtClean="0"/>
              <a:t>Click icon to add chart</a:t>
            </a:r>
            <a:endParaRPr lang="en-IN" noProof="0" dirty="0"/>
          </a:p>
        </p:txBody>
      </p:sp>
      <p:sp>
        <p:nvSpPr>
          <p:cNvPr id="10" name="Segnaposto numero diapositiva 5"/>
          <p:cNvSpPr>
            <a:spLocks noGrp="1"/>
          </p:cNvSpPr>
          <p:nvPr>
            <p:ph type="sldNum" sz="quarter" idx="17"/>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AD026538-7B77-47FE-8739-3BB626768F39}" type="slidenum">
              <a:rPr lang="it-IT"/>
              <a:pPr>
                <a:defRPr/>
              </a:pPr>
              <a:t>‹#›</a:t>
            </a:fld>
            <a:endParaRPr lang="it-IT" dirty="0"/>
          </a:p>
        </p:txBody>
      </p:sp>
    </p:spTree>
    <p:extLst>
      <p:ext uri="{BB962C8B-B14F-4D97-AF65-F5344CB8AC3E}">
        <p14:creationId xmlns:p14="http://schemas.microsoft.com/office/powerpoint/2010/main" val="20840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DF492DB-E3B3-49FE-A4AE-49EAA91C3EB4}" type="slidenum">
              <a:rPr lang="it-IT" sz="800" smtClean="0"/>
              <a:pPr>
                <a:defRPr/>
              </a:pPr>
              <a:t>‹#›</a:t>
            </a:fld>
            <a:endParaRPr lang="it-IT" sz="800" dirty="0"/>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10"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1" name="Sottotitolo 2"/>
          <p:cNvSpPr>
            <a:spLocks noGrp="1"/>
          </p:cNvSpPr>
          <p:nvPr>
            <p:ph type="subTitle" idx="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4"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9"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E51ED59E-FC38-4EFA-A7B9-D7BD64092FAD}" type="slidenum">
              <a:rPr lang="it-IT"/>
              <a:pPr>
                <a:defRPr/>
              </a:pPr>
              <a:t>‹#›</a:t>
            </a:fld>
            <a:endParaRPr lang="it-IT" dirty="0"/>
          </a:p>
        </p:txBody>
      </p:sp>
    </p:spTree>
    <p:extLst>
      <p:ext uri="{BB962C8B-B14F-4D97-AF65-F5344CB8AC3E}">
        <p14:creationId xmlns:p14="http://schemas.microsoft.com/office/powerpoint/2010/main" val="97673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215900"/>
            <a:ext cx="1778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457200" y="32766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IN" altLang="en-US" sz="3200" b="1">
                <a:solidFill>
                  <a:schemeClr val="bg1"/>
                </a:solidFill>
                <a:latin typeface="Arial" charset="0"/>
              </a:rPr>
              <a:t>Thanks</a:t>
            </a:r>
          </a:p>
        </p:txBody>
      </p:sp>
      <p:sp>
        <p:nvSpPr>
          <p:cNvPr id="6" name="Text Placeholder 5"/>
          <p:cNvSpPr>
            <a:spLocks noGrp="1"/>
          </p:cNvSpPr>
          <p:nvPr>
            <p:ph type="body" sz="quarter" idx="1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703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fgh@futuregenerali.i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901402"/>
            <a:ext cx="56959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1124744"/>
            <a:ext cx="696024" cy="5472608"/>
          </a:xfrm>
          <a:prstGeom prst="rect">
            <a:avLst/>
          </a:prstGeom>
          <a:noFill/>
        </p:spPr>
        <p:txBody>
          <a:bodyPr vert="wordArtVert" wrap="square" rtlCol="0">
            <a:spAutoFit/>
          </a:bodyPr>
          <a:lstStyle/>
          <a:p>
            <a:r>
              <a:rPr lang="en-US" sz="2800" b="1" dirty="0" smtClean="0">
                <a:solidFill>
                  <a:srgbClr val="E9573D"/>
                </a:solidFill>
              </a:rPr>
              <a:t>LAUNCHING </a:t>
            </a:r>
            <a:endParaRPr lang="en-IN" sz="2800" b="1" dirty="0">
              <a:solidFill>
                <a:srgbClr val="E9573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Exclusions</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5" name="Rectangle 4"/>
          <p:cNvSpPr/>
          <p:nvPr/>
        </p:nvSpPr>
        <p:spPr>
          <a:xfrm>
            <a:off x="381744" y="1268760"/>
            <a:ext cx="8438728" cy="5262979"/>
          </a:xfrm>
          <a:prstGeom prst="rect">
            <a:avLst/>
          </a:prstGeom>
        </p:spPr>
        <p:txBody>
          <a:bodyPr wrap="square">
            <a:spAutoFit/>
          </a:bodyPr>
          <a:lstStyle/>
          <a:p>
            <a:r>
              <a:rPr lang="en-IN" sz="1600" b="1" dirty="0" smtClean="0"/>
              <a:t>Medical </a:t>
            </a:r>
            <a:r>
              <a:rPr lang="en-IN" sz="1600" b="1" dirty="0"/>
              <a:t>Exclusions</a:t>
            </a:r>
          </a:p>
          <a:p>
            <a:r>
              <a:rPr lang="en-IN" sz="1600" dirty="0" smtClean="0"/>
              <a:t>(i) </a:t>
            </a:r>
            <a:r>
              <a:rPr lang="en-IN" sz="1600" b="1" dirty="0"/>
              <a:t>Vaccination</a:t>
            </a:r>
            <a:r>
              <a:rPr lang="en-IN" sz="1600" dirty="0"/>
              <a:t>/ inoculation (except as post bite treatment), </a:t>
            </a:r>
            <a:r>
              <a:rPr lang="en-IN" sz="1600" b="1" dirty="0"/>
              <a:t>cosmetic</a:t>
            </a:r>
            <a:r>
              <a:rPr lang="en-IN" sz="1600" dirty="0"/>
              <a:t> </a:t>
            </a:r>
            <a:r>
              <a:rPr lang="en-IN" sz="1600" dirty="0" smtClean="0"/>
              <a:t>treatments, </a:t>
            </a:r>
            <a:r>
              <a:rPr lang="en-IN" sz="1600" dirty="0"/>
              <a:t>plastic Surgery other than as may be necessitated due to an Accident or as a part of any Illness, refractive error </a:t>
            </a:r>
            <a:r>
              <a:rPr lang="en-IN" sz="1600" dirty="0" smtClean="0"/>
              <a:t>corrective procedures</a:t>
            </a:r>
            <a:r>
              <a:rPr lang="en-IN" sz="1600" dirty="0"/>
              <a:t>, Unproven/Experimental treatment, investigational or unproven procedures or treatments, devices and pharmacological </a:t>
            </a:r>
            <a:r>
              <a:rPr lang="en-IN" sz="1600" dirty="0" smtClean="0"/>
              <a:t>regimens of </a:t>
            </a:r>
            <a:r>
              <a:rPr lang="en-IN" sz="1600" dirty="0"/>
              <a:t>any description.</a:t>
            </a:r>
          </a:p>
          <a:p>
            <a:r>
              <a:rPr lang="en-IN" sz="1600" dirty="0"/>
              <a:t>(</a:t>
            </a:r>
            <a:r>
              <a:rPr lang="en-IN" sz="1600" dirty="0" smtClean="0"/>
              <a:t>ii) </a:t>
            </a:r>
            <a:r>
              <a:rPr lang="en-IN" sz="1600" dirty="0"/>
              <a:t>Charges incurred in connection with cost of </a:t>
            </a:r>
            <a:r>
              <a:rPr lang="en-IN" sz="1600" b="1" dirty="0"/>
              <a:t>spectacles</a:t>
            </a:r>
            <a:r>
              <a:rPr lang="en-IN" sz="1600" dirty="0"/>
              <a:t> and contact lenses, hearing aids, durable medical </a:t>
            </a:r>
            <a:r>
              <a:rPr lang="en-IN" sz="1600" dirty="0" smtClean="0"/>
              <a:t>equipment</a:t>
            </a:r>
          </a:p>
          <a:p>
            <a:r>
              <a:rPr lang="en-IN" sz="1600" dirty="0" smtClean="0"/>
              <a:t>(iii) </a:t>
            </a:r>
            <a:r>
              <a:rPr lang="en-IN" sz="1600" b="1" dirty="0"/>
              <a:t>Dental</a:t>
            </a:r>
            <a:r>
              <a:rPr lang="en-IN" sz="1600" dirty="0"/>
              <a:t> treatment or Surgery of any kind unless requiring Hospitalisation as a result of accidental Bodily Injury.</a:t>
            </a:r>
          </a:p>
          <a:p>
            <a:r>
              <a:rPr lang="en-IN" sz="1600" dirty="0" smtClean="0"/>
              <a:t>(iv</a:t>
            </a:r>
            <a:r>
              <a:rPr lang="en-IN" sz="1600" dirty="0"/>
              <a:t>) The treatment of </a:t>
            </a:r>
            <a:r>
              <a:rPr lang="en-IN" sz="1600" b="1" dirty="0"/>
              <a:t>obesity</a:t>
            </a:r>
            <a:r>
              <a:rPr lang="en-IN" sz="1600" dirty="0"/>
              <a:t> (including morbid obesity</a:t>
            </a:r>
            <a:r>
              <a:rPr lang="en-IN" sz="1600" dirty="0" smtClean="0"/>
              <a:t>)</a:t>
            </a:r>
            <a:endParaRPr lang="en-IN" sz="1600" dirty="0"/>
          </a:p>
          <a:p>
            <a:r>
              <a:rPr lang="en-IN" sz="1600" dirty="0"/>
              <a:t>(</a:t>
            </a:r>
            <a:r>
              <a:rPr lang="en-IN" sz="1600" dirty="0" smtClean="0"/>
              <a:t>v) </a:t>
            </a:r>
            <a:r>
              <a:rPr lang="en-IN" sz="1600" dirty="0"/>
              <a:t>Expenses incurred towards treatment of Illness/ disease/ condition arising out of </a:t>
            </a:r>
            <a:r>
              <a:rPr lang="en-IN" sz="1600" b="1" dirty="0"/>
              <a:t>alcohol use/ misuse </a:t>
            </a:r>
            <a:r>
              <a:rPr lang="en-IN" sz="1600" dirty="0"/>
              <a:t>or abuse of alcohol, substance or </a:t>
            </a:r>
            <a:r>
              <a:rPr lang="en-IN" sz="1600" dirty="0" smtClean="0"/>
              <a:t>drugs (whether </a:t>
            </a:r>
            <a:r>
              <a:rPr lang="en-IN" sz="1600" dirty="0"/>
              <a:t>prescribed or not).</a:t>
            </a:r>
          </a:p>
          <a:p>
            <a:r>
              <a:rPr lang="en-IN" sz="1600" dirty="0"/>
              <a:t>(</a:t>
            </a:r>
            <a:r>
              <a:rPr lang="en-IN" sz="1600" dirty="0" smtClean="0"/>
              <a:t>vi</a:t>
            </a:r>
            <a:r>
              <a:rPr lang="en-IN" sz="1600" dirty="0"/>
              <a:t>) Convalescence, general debility or </a:t>
            </a:r>
            <a:r>
              <a:rPr lang="en-IN" sz="1600" b="1" dirty="0"/>
              <a:t>rest cure</a:t>
            </a:r>
            <a:r>
              <a:rPr lang="en-IN" sz="1600" dirty="0"/>
              <a:t>, venereal /Sexually Transmitted disease other than HIV/AIDS, intentional self-Injury.</a:t>
            </a:r>
          </a:p>
          <a:p>
            <a:r>
              <a:rPr lang="en-IN" sz="1600" dirty="0" smtClean="0"/>
              <a:t>(vii) </a:t>
            </a:r>
            <a:r>
              <a:rPr lang="en-IN" sz="1600" b="1" dirty="0"/>
              <a:t>Maternity</a:t>
            </a:r>
            <a:r>
              <a:rPr lang="en-IN" sz="1600" dirty="0"/>
              <a:t> expenses h</a:t>
            </a:r>
            <a:r>
              <a:rPr lang="en-IN" sz="1600" dirty="0" smtClean="0"/>
              <a:t>owever</a:t>
            </a:r>
            <a:r>
              <a:rPr lang="en-IN" sz="1600" dirty="0"/>
              <a:t>, this exclusion will not apply to </a:t>
            </a:r>
            <a:r>
              <a:rPr lang="en-IN" sz="1600" dirty="0" smtClean="0"/>
              <a:t>Ectopic Pregnancy</a:t>
            </a:r>
            <a:endParaRPr lang="en-IN" sz="1600" dirty="0"/>
          </a:p>
          <a:p>
            <a:r>
              <a:rPr lang="en-IN" sz="1600" dirty="0" smtClean="0"/>
              <a:t>(viii) </a:t>
            </a:r>
            <a:r>
              <a:rPr lang="en-IN" sz="1600" b="1" dirty="0"/>
              <a:t>Congenital</a:t>
            </a:r>
            <a:r>
              <a:rPr lang="en-IN" sz="1600" dirty="0"/>
              <a:t> External Illness/ disease/ defect anomaly.</a:t>
            </a:r>
          </a:p>
          <a:p>
            <a:r>
              <a:rPr lang="en-IN" sz="1600" dirty="0" smtClean="0"/>
              <a:t>(ix) </a:t>
            </a:r>
            <a:r>
              <a:rPr lang="en-IN" sz="1600" dirty="0"/>
              <a:t>Costs incurred on all methods of treatment including </a:t>
            </a:r>
            <a:r>
              <a:rPr lang="en-IN" sz="1600" b="1" dirty="0"/>
              <a:t>AYUSH </a:t>
            </a:r>
            <a:r>
              <a:rPr lang="en-IN" sz="1600" dirty="0"/>
              <a:t>treatments except Allopathic.</a:t>
            </a:r>
          </a:p>
          <a:p>
            <a:r>
              <a:rPr lang="en-IN" sz="1600" dirty="0" smtClean="0"/>
              <a:t>(x) </a:t>
            </a:r>
            <a:r>
              <a:rPr lang="en-IN" sz="1600" dirty="0"/>
              <a:t>Charges incurred at Hospital or Nursing Home </a:t>
            </a:r>
            <a:r>
              <a:rPr lang="en-IN" sz="1600" b="1" dirty="0"/>
              <a:t>primarily for diagnostic</a:t>
            </a:r>
            <a:r>
              <a:rPr lang="en-IN" sz="1600" dirty="0"/>
              <a:t>, X-ray or laboratory examinations not consistent with or incidental </a:t>
            </a:r>
            <a:r>
              <a:rPr lang="en-IN" sz="1600" dirty="0" smtClean="0"/>
              <a:t>to the </a:t>
            </a:r>
            <a:r>
              <a:rPr lang="en-IN" sz="1600" dirty="0"/>
              <a:t>diagnosis and treatment of the positive existence or presence of any ailment, sickness or </a:t>
            </a:r>
            <a:r>
              <a:rPr lang="en-IN" sz="1600" dirty="0" smtClean="0"/>
              <a:t>Injury.</a:t>
            </a:r>
            <a:endParaRPr lang="en-IN" sz="1600" dirty="0"/>
          </a:p>
          <a:p>
            <a:r>
              <a:rPr lang="en-IN" sz="1600" dirty="0"/>
              <a:t>(</a:t>
            </a:r>
            <a:r>
              <a:rPr lang="en-IN" sz="1600" dirty="0" smtClean="0"/>
              <a:t>xi</a:t>
            </a:r>
            <a:r>
              <a:rPr lang="en-IN" sz="1600" dirty="0"/>
              <a:t>) </a:t>
            </a:r>
            <a:r>
              <a:rPr lang="en-IN" sz="1600" b="1" dirty="0"/>
              <a:t>Outpatient</a:t>
            </a:r>
            <a:r>
              <a:rPr lang="en-IN" sz="1600" dirty="0"/>
              <a:t> Diagnostic, </a:t>
            </a:r>
            <a:r>
              <a:rPr lang="en-IN" sz="1600" b="1" dirty="0" smtClean="0"/>
              <a:t>Domiciliary</a:t>
            </a:r>
            <a:r>
              <a:rPr lang="en-IN" sz="1600" dirty="0" smtClean="0"/>
              <a:t> </a:t>
            </a:r>
            <a:r>
              <a:rPr lang="en-IN" sz="1600" dirty="0"/>
              <a:t>hospitalization, </a:t>
            </a:r>
            <a:r>
              <a:rPr lang="en-IN" sz="1600" dirty="0" smtClean="0"/>
              <a:t>Treatment </a:t>
            </a:r>
            <a:r>
              <a:rPr lang="en-IN" sz="1600" b="1" dirty="0"/>
              <a:t>outside India</a:t>
            </a:r>
            <a:r>
              <a:rPr lang="en-IN" sz="1600" dirty="0"/>
              <a:t>.</a:t>
            </a:r>
          </a:p>
        </p:txBody>
      </p:sp>
    </p:spTree>
    <p:extLst>
      <p:ext uri="{BB962C8B-B14F-4D97-AF65-F5344CB8AC3E}">
        <p14:creationId xmlns:p14="http://schemas.microsoft.com/office/powerpoint/2010/main" val="356428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2400" dirty="0" smtClean="0"/>
              <a:t>Sum Insured enhancement  </a:t>
            </a:r>
            <a:endParaRPr lang="en-IN" sz="2400" dirty="0"/>
          </a:p>
        </p:txBody>
      </p:sp>
      <p:sp>
        <p:nvSpPr>
          <p:cNvPr id="3" name="Rectangle 2"/>
          <p:cNvSpPr/>
          <p:nvPr/>
        </p:nvSpPr>
        <p:spPr>
          <a:xfrm>
            <a:off x="251520" y="1136933"/>
            <a:ext cx="8496944" cy="3970318"/>
          </a:xfrm>
          <a:prstGeom prst="rect">
            <a:avLst/>
          </a:prstGeom>
        </p:spPr>
        <p:txBody>
          <a:bodyPr wrap="square">
            <a:spAutoFit/>
          </a:bodyPr>
          <a:lstStyle/>
          <a:p>
            <a:r>
              <a:rPr lang="en-IN" b="1" dirty="0"/>
              <a:t>Conditions for Sum Insured Enhancement:</a:t>
            </a:r>
          </a:p>
          <a:p>
            <a:r>
              <a:rPr lang="en-IN" dirty="0"/>
              <a:t>The enhancement should be proportionate throughout the policy i.e. for all family members without selection.</a:t>
            </a:r>
          </a:p>
          <a:p>
            <a:r>
              <a:rPr lang="en-IN" dirty="0"/>
              <a:t>1. The proposal form should be clean</a:t>
            </a:r>
          </a:p>
          <a:p>
            <a:r>
              <a:rPr lang="en-IN" dirty="0"/>
              <a:t>2. No claim in the expiring policy – In case of a claim referral to be made to Retail Health Underwriting Team for further advise</a:t>
            </a:r>
          </a:p>
          <a:p>
            <a:r>
              <a:rPr lang="en-IN" dirty="0"/>
              <a:t>3. For every Sum insured enhancement the following wording to appear on the face of the policy </a:t>
            </a:r>
            <a:r>
              <a:rPr lang="en-IN" b="1" dirty="0"/>
              <a:t>“For the enhanced SI </a:t>
            </a:r>
            <a:r>
              <a:rPr lang="en-IN" b="1" dirty="0" smtClean="0"/>
              <a:t>the waiting </a:t>
            </a:r>
            <a:r>
              <a:rPr lang="en-IN" b="1" dirty="0"/>
              <a:t>periods will apply afresh”.</a:t>
            </a:r>
          </a:p>
          <a:p>
            <a:r>
              <a:rPr lang="en-IN" dirty="0"/>
              <a:t>4. The enhancement will be allowed maximum </a:t>
            </a:r>
            <a:r>
              <a:rPr lang="en-IN" b="1" dirty="0"/>
              <a:t>up to 2 steps higher only</a:t>
            </a:r>
            <a:r>
              <a:rPr lang="en-IN" dirty="0"/>
              <a:t>.</a:t>
            </a:r>
          </a:p>
          <a:p>
            <a:r>
              <a:rPr lang="en-IN" dirty="0"/>
              <a:t>a) In case the revised sum insured is less than or equal to ₹ 5 L, free health annual </a:t>
            </a:r>
            <a:r>
              <a:rPr lang="en-IN" dirty="0" smtClean="0"/>
              <a:t>check-up </a:t>
            </a:r>
            <a:r>
              <a:rPr lang="en-IN" dirty="0"/>
              <a:t>will be taken </a:t>
            </a:r>
            <a:r>
              <a:rPr lang="en-IN" dirty="0" smtClean="0"/>
              <a:t>into account </a:t>
            </a:r>
            <a:r>
              <a:rPr lang="en-IN" dirty="0"/>
              <a:t>for enhancement of Sum insured unless there is any other test advised by the underwriter</a:t>
            </a:r>
          </a:p>
          <a:p>
            <a:r>
              <a:rPr lang="en-IN" dirty="0"/>
              <a:t>b) In case of revised sum insured is above ₹ 5 L (i.e. 7.5 or 10 L) then pre-policy </a:t>
            </a:r>
            <a:r>
              <a:rPr lang="en-IN" dirty="0" smtClean="0"/>
              <a:t>check-up </a:t>
            </a:r>
            <a:r>
              <a:rPr lang="en-IN" dirty="0"/>
              <a:t>will be required as </a:t>
            </a:r>
            <a:r>
              <a:rPr lang="en-IN" dirty="0" smtClean="0"/>
              <a:t>per table </a:t>
            </a:r>
            <a:r>
              <a:rPr lang="en-IN" dirty="0"/>
              <a:t>above.</a:t>
            </a:r>
          </a:p>
        </p:txBody>
      </p:sp>
    </p:spTree>
    <p:extLst>
      <p:ext uri="{BB962C8B-B14F-4D97-AF65-F5344CB8AC3E}">
        <p14:creationId xmlns:p14="http://schemas.microsoft.com/office/powerpoint/2010/main" val="186654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2400" dirty="0"/>
              <a:t>Multiple Policies</a:t>
            </a:r>
          </a:p>
        </p:txBody>
      </p:sp>
      <p:sp>
        <p:nvSpPr>
          <p:cNvPr id="5" name="Rectangle 4"/>
          <p:cNvSpPr/>
          <p:nvPr/>
        </p:nvSpPr>
        <p:spPr>
          <a:xfrm>
            <a:off x="251520" y="1136347"/>
            <a:ext cx="8424936" cy="4431983"/>
          </a:xfrm>
          <a:prstGeom prst="rect">
            <a:avLst/>
          </a:prstGeom>
        </p:spPr>
        <p:txBody>
          <a:bodyPr wrap="square">
            <a:spAutoFit/>
          </a:bodyPr>
          <a:lstStyle/>
          <a:p>
            <a:r>
              <a:rPr lang="en-IN" sz="1600" dirty="0" smtClean="0"/>
              <a:t>a</a:t>
            </a:r>
            <a:r>
              <a:rPr lang="en-IN" sz="1600" dirty="0"/>
              <a:t>) If two or more policies are taken by an insured during a period from one or more insurers to indemnify treatment costs, the </a:t>
            </a:r>
            <a:r>
              <a:rPr lang="en-IN" sz="1600" b="1" dirty="0" smtClean="0"/>
              <a:t>policyholder shall </a:t>
            </a:r>
            <a:r>
              <a:rPr lang="en-IN" sz="1600" b="1" dirty="0"/>
              <a:t>have the right </a:t>
            </a:r>
            <a:r>
              <a:rPr lang="en-IN" sz="1600" dirty="0"/>
              <a:t>to require a settlement of his/her claim in terms of any of his/her policies.</a:t>
            </a:r>
          </a:p>
          <a:p>
            <a:r>
              <a:rPr lang="en-IN" sz="1600" dirty="0"/>
              <a:t>b) In all such cases the insurer who has issued the chosen policy shall be obliged to settle the claim as long as the claim is within the </a:t>
            </a:r>
            <a:r>
              <a:rPr lang="en-IN" sz="1600" dirty="0" smtClean="0"/>
              <a:t>limits of </a:t>
            </a:r>
            <a:r>
              <a:rPr lang="en-IN" sz="1600" dirty="0"/>
              <a:t>and according to the terms of the chosen policy.</a:t>
            </a:r>
          </a:p>
          <a:p>
            <a:r>
              <a:rPr lang="en-IN" sz="1600" dirty="0"/>
              <a:t>c) The policyholder having multiple policies shall also have the right to prefer claims from other policy/ policies for the amounts </a:t>
            </a:r>
            <a:r>
              <a:rPr lang="en-IN" sz="1600" dirty="0" smtClean="0"/>
              <a:t>disallowed under </a:t>
            </a:r>
            <a:r>
              <a:rPr lang="en-IN" sz="1600" dirty="0"/>
              <a:t>the earlier chosen policy/ policies, even if the sum insured is not exhausted. Then the Insurer(s) shall settle the claim subject to </a:t>
            </a:r>
            <a:r>
              <a:rPr lang="en-IN" sz="1600" dirty="0" smtClean="0"/>
              <a:t>the terms </a:t>
            </a:r>
            <a:r>
              <a:rPr lang="en-IN" sz="1600" dirty="0"/>
              <a:t>and conditions of the other policy / policies so chosen.</a:t>
            </a:r>
          </a:p>
          <a:p>
            <a:r>
              <a:rPr lang="en-IN" sz="1600" dirty="0"/>
              <a:t>d) If the amount to be claimed exceeds the sum insured under a single policy after considering the deductibles or co-pay, the </a:t>
            </a:r>
            <a:r>
              <a:rPr lang="en-IN" sz="1600" dirty="0" smtClean="0"/>
              <a:t>policyholder shall </a:t>
            </a:r>
            <a:r>
              <a:rPr lang="en-IN" sz="1600" dirty="0"/>
              <a:t>have the right to choose insurers from whom he/she wants to claim the balance amount.</a:t>
            </a:r>
          </a:p>
          <a:p>
            <a:r>
              <a:rPr lang="en-IN" sz="1600" dirty="0"/>
              <a:t>e) Where an insured has policies from more than one insurer to cover the same risk on indemnity basis, the insured shall only </a:t>
            </a:r>
            <a:r>
              <a:rPr lang="en-IN" sz="1600" dirty="0" smtClean="0"/>
              <a:t>be indemnified </a:t>
            </a:r>
            <a:r>
              <a:rPr lang="en-IN" sz="1600" dirty="0"/>
              <a:t>the hospitalization costs in accordance with the terms and conditions of the chosen policy.</a:t>
            </a:r>
          </a:p>
          <a:p>
            <a:r>
              <a:rPr lang="en-IN" sz="1600" dirty="0"/>
              <a:t>f) This section is not applicable to the Hospital Cash benefit payable in case of Platinum Plan and Ruby Plan.</a:t>
            </a:r>
          </a:p>
        </p:txBody>
      </p:sp>
    </p:spTree>
    <p:extLst>
      <p:ext uri="{BB962C8B-B14F-4D97-AF65-F5344CB8AC3E}">
        <p14:creationId xmlns:p14="http://schemas.microsoft.com/office/powerpoint/2010/main" val="97021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2400" dirty="0" smtClean="0"/>
              <a:t>Claims Service</a:t>
            </a:r>
            <a:endParaRPr lang="en-IN" sz="2400" dirty="0"/>
          </a:p>
        </p:txBody>
      </p:sp>
      <p:sp>
        <p:nvSpPr>
          <p:cNvPr id="5" name="Rectangle 4"/>
          <p:cNvSpPr/>
          <p:nvPr/>
        </p:nvSpPr>
        <p:spPr>
          <a:xfrm>
            <a:off x="251520" y="1136347"/>
            <a:ext cx="8424936" cy="3693319"/>
          </a:xfrm>
          <a:prstGeom prst="rect">
            <a:avLst/>
          </a:prstGeom>
        </p:spPr>
        <p:txBody>
          <a:bodyPr wrap="square">
            <a:spAutoFit/>
          </a:bodyPr>
          <a:lstStyle/>
          <a:p>
            <a:r>
              <a:rPr lang="en-IN" dirty="0"/>
              <a:t>For availing cashless at a Network Provider, </a:t>
            </a:r>
            <a:endParaRPr lang="en-IN" dirty="0" smtClean="0"/>
          </a:p>
          <a:p>
            <a:r>
              <a:rPr lang="en-IN" dirty="0" smtClean="0"/>
              <a:t>We </a:t>
            </a:r>
            <a:r>
              <a:rPr lang="en-IN" dirty="0"/>
              <a:t>must be called at Our call centre and a request for pre-authorisation must </a:t>
            </a:r>
            <a:r>
              <a:rPr lang="en-IN" dirty="0" smtClean="0"/>
              <a:t>be made </a:t>
            </a:r>
            <a:r>
              <a:rPr lang="en-IN" dirty="0"/>
              <a:t>by way of the written form prescribed by Us</a:t>
            </a:r>
            <a:r>
              <a:rPr lang="en-IN" dirty="0" smtClean="0"/>
              <a:t>.</a:t>
            </a:r>
          </a:p>
          <a:p>
            <a:r>
              <a:rPr lang="en-US" b="1" dirty="0" smtClean="0"/>
              <a:t>(Cashless TAT currently is 90 minutes)</a:t>
            </a:r>
            <a:endParaRPr lang="en-IN" b="1" dirty="0" smtClean="0"/>
          </a:p>
          <a:p>
            <a:endParaRPr lang="en-IN" dirty="0"/>
          </a:p>
          <a:p>
            <a:r>
              <a:rPr lang="en-IN" dirty="0" smtClean="0"/>
              <a:t>If treatment is taken in a </a:t>
            </a:r>
            <a:r>
              <a:rPr lang="en-IN" b="1" dirty="0" smtClean="0"/>
              <a:t>Hospital </a:t>
            </a:r>
            <a:r>
              <a:rPr lang="en-IN" dirty="0" smtClean="0"/>
              <a:t>which is Non-Network or</a:t>
            </a:r>
          </a:p>
          <a:p>
            <a:r>
              <a:rPr lang="en-IN" dirty="0" smtClean="0"/>
              <a:t>If </a:t>
            </a:r>
            <a:r>
              <a:rPr lang="en-IN" b="1" dirty="0" smtClean="0"/>
              <a:t>You </a:t>
            </a:r>
            <a:r>
              <a:rPr lang="en-IN" dirty="0" smtClean="0"/>
              <a:t>do not wish to avail cashless facility or</a:t>
            </a:r>
          </a:p>
          <a:p>
            <a:r>
              <a:rPr lang="en-IN" dirty="0" smtClean="0"/>
              <a:t>If </a:t>
            </a:r>
            <a:r>
              <a:rPr lang="en-IN" dirty="0"/>
              <a:t>pre-authorisation </a:t>
            </a:r>
            <a:r>
              <a:rPr lang="en-IN" dirty="0" smtClean="0"/>
              <a:t>(for cashless)is </a:t>
            </a:r>
            <a:r>
              <a:rPr lang="en-IN" dirty="0"/>
              <a:t>denied by </a:t>
            </a:r>
            <a:r>
              <a:rPr lang="en-IN" b="1" dirty="0" smtClean="0"/>
              <a:t>Us</a:t>
            </a:r>
            <a:r>
              <a:rPr lang="en-IN" dirty="0" smtClean="0"/>
              <a:t>, </a:t>
            </a:r>
            <a:r>
              <a:rPr lang="en-IN" dirty="0"/>
              <a:t>then</a:t>
            </a:r>
            <a:r>
              <a:rPr lang="en-IN" dirty="0" smtClean="0"/>
              <a:t>:</a:t>
            </a:r>
          </a:p>
          <a:p>
            <a:endParaRPr lang="en-US" dirty="0" smtClean="0"/>
          </a:p>
          <a:p>
            <a:r>
              <a:rPr lang="en-US" b="1" dirty="0" smtClean="0"/>
              <a:t>Claim Intimation – within 48 hours </a:t>
            </a:r>
          </a:p>
          <a:p>
            <a:r>
              <a:rPr lang="en-US" b="1" dirty="0" smtClean="0"/>
              <a:t>Document Submission – within 15 days of Discharge </a:t>
            </a:r>
          </a:p>
          <a:p>
            <a:r>
              <a:rPr lang="en-US" b="1" dirty="0" smtClean="0"/>
              <a:t>Settlement – within 30 days </a:t>
            </a:r>
            <a:r>
              <a:rPr lang="en-IN" dirty="0" smtClean="0"/>
              <a:t>of the receipt </a:t>
            </a:r>
            <a:r>
              <a:rPr lang="en-IN" dirty="0"/>
              <a:t>of the last necessary </a:t>
            </a:r>
            <a:r>
              <a:rPr lang="en-IN" dirty="0" smtClean="0"/>
              <a:t>documents. </a:t>
            </a:r>
            <a:r>
              <a:rPr lang="en-IN" b="1" dirty="0" smtClean="0"/>
              <a:t>(30 days is as per PPI regulation however settlement is done within 8 days)</a:t>
            </a:r>
            <a:endParaRPr lang="en-IN" b="1" dirty="0"/>
          </a:p>
        </p:txBody>
      </p:sp>
    </p:spTree>
    <p:extLst>
      <p:ext uri="{BB962C8B-B14F-4D97-AF65-F5344CB8AC3E}">
        <p14:creationId xmlns:p14="http://schemas.microsoft.com/office/powerpoint/2010/main" val="2028998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Time to ‘Deliver on the Promise</a:t>
            </a:r>
            <a:endParaRPr lang="en-IN" dirty="0"/>
          </a:p>
        </p:txBody>
      </p:sp>
      <p:sp>
        <p:nvSpPr>
          <p:cNvPr id="5" name="Text Placeholder 4"/>
          <p:cNvSpPr>
            <a:spLocks noGrp="1"/>
          </p:cNvSpPr>
          <p:nvPr>
            <p:ph type="body" sz="quarter" idx="15"/>
          </p:nvPr>
        </p:nvSpPr>
        <p:spPr/>
        <p:txBody>
          <a:bodyPr/>
          <a:lstStyle/>
          <a:p>
            <a:r>
              <a:rPr lang="en-US" b="1" dirty="0"/>
              <a:t>Health Claims at Future </a:t>
            </a:r>
            <a:r>
              <a:rPr lang="en-US" b="1" dirty="0" err="1"/>
              <a:t>Generali</a:t>
            </a:r>
            <a:r>
              <a:rPr lang="en-US" b="1" dirty="0"/>
              <a:t> India</a:t>
            </a:r>
            <a:endParaRPr lang="en-IN" b="1" dirty="0"/>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6553200" cy="502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80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IN"/>
          </a:p>
        </p:txBody>
      </p:sp>
      <p:sp>
        <p:nvSpPr>
          <p:cNvPr id="5" name="Text Placeholder 4"/>
          <p:cNvSpPr>
            <a:spLocks noGrp="1"/>
          </p:cNvSpPr>
          <p:nvPr>
            <p:ph type="body" sz="quarter" idx="15"/>
          </p:nvPr>
        </p:nvSpPr>
        <p:spPr/>
        <p:txBody>
          <a:bodyPr/>
          <a:lstStyle/>
          <a:p>
            <a:r>
              <a:rPr lang="en-US" b="1" dirty="0"/>
              <a:t>Health Claims at Future </a:t>
            </a:r>
            <a:r>
              <a:rPr lang="en-US" b="1" dirty="0" err="1"/>
              <a:t>Generali</a:t>
            </a:r>
            <a:r>
              <a:rPr lang="en-US" b="1" dirty="0"/>
              <a:t> India</a:t>
            </a:r>
            <a:endParaRPr lang="en-IN" b="1" dirty="0"/>
          </a:p>
          <a:p>
            <a:r>
              <a:rPr lang="en-US" b="1" dirty="0"/>
              <a:t>Time to ‘Deliver on the Promise</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976313"/>
            <a:ext cx="84772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33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dirty="0" smtClean="0"/>
              <a:t>Future </a:t>
            </a:r>
            <a:r>
              <a:rPr lang="en-US" sz="2400" b="1" dirty="0" err="1" smtClean="0"/>
              <a:t>Generali</a:t>
            </a:r>
            <a:r>
              <a:rPr lang="en-US" sz="2400" b="1" dirty="0" smtClean="0"/>
              <a:t> Health </a:t>
            </a:r>
            <a:endParaRPr lang="en-IN" sz="2400" b="1" dirty="0"/>
          </a:p>
        </p:txBody>
      </p:sp>
      <p:sp>
        <p:nvSpPr>
          <p:cNvPr id="5" name="Text Placeholder 4"/>
          <p:cNvSpPr>
            <a:spLocks noGrp="1"/>
          </p:cNvSpPr>
          <p:nvPr>
            <p:ph type="body" sz="quarter" idx="15"/>
          </p:nvPr>
        </p:nvSpPr>
        <p:spPr/>
        <p:txBody>
          <a:bodyPr/>
          <a:lstStyle/>
          <a:p>
            <a:r>
              <a:rPr lang="en-US" dirty="0" smtClean="0"/>
              <a:t>Claims Service </a:t>
            </a:r>
            <a:endParaRPr lang="en-IN" dirty="0"/>
          </a:p>
        </p:txBody>
      </p:sp>
      <p:sp>
        <p:nvSpPr>
          <p:cNvPr id="6" name="TextBox 5">
            <a:extLst>
              <a:ext uri="{FF2B5EF4-FFF2-40B4-BE49-F238E27FC236}">
                <a16:creationId xmlns:a16="http://schemas.microsoft.com/office/drawing/2014/main" xmlns="" id="{517CDE6E-02BC-4328-90E7-FD50EC490DAD}"/>
              </a:ext>
            </a:extLst>
          </p:cNvPr>
          <p:cNvSpPr txBox="1"/>
          <p:nvPr/>
        </p:nvSpPr>
        <p:spPr>
          <a:xfrm>
            <a:off x="457200" y="1027093"/>
            <a:ext cx="2590799"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sz="2800" dirty="0"/>
              <a:t>Communication Matrix</a:t>
            </a:r>
          </a:p>
        </p:txBody>
      </p:sp>
      <p:sp>
        <p:nvSpPr>
          <p:cNvPr id="7" name="TextBox 6">
            <a:extLst>
              <a:ext uri="{FF2B5EF4-FFF2-40B4-BE49-F238E27FC236}">
                <a16:creationId xmlns:a16="http://schemas.microsoft.com/office/drawing/2014/main" xmlns="" id="{17547634-DA2C-446D-8D36-25B108A6BA21}"/>
              </a:ext>
            </a:extLst>
          </p:cNvPr>
          <p:cNvSpPr txBox="1"/>
          <p:nvPr/>
        </p:nvSpPr>
        <p:spPr>
          <a:xfrm>
            <a:off x="457200" y="2062877"/>
            <a:ext cx="2590799"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b="1" dirty="0"/>
              <a:t>Primary contact details</a:t>
            </a:r>
          </a:p>
          <a:p>
            <a:endParaRPr lang="en-IN" dirty="0"/>
          </a:p>
          <a:p>
            <a:r>
              <a:rPr lang="en-IN" dirty="0"/>
              <a:t>1800-103-8889</a:t>
            </a:r>
          </a:p>
          <a:p>
            <a:r>
              <a:rPr lang="en-IN" dirty="0"/>
              <a:t>1800-209-1017</a:t>
            </a:r>
          </a:p>
          <a:p>
            <a:r>
              <a:rPr lang="en-IN" dirty="0">
                <a:hlinkClick r:id="rId2"/>
              </a:rPr>
              <a:t>fgh@futuregenerali.in</a:t>
            </a:r>
            <a:endParaRPr lang="en-IN" dirty="0"/>
          </a:p>
          <a:p>
            <a:endParaRPr lang="en-IN" dirty="0"/>
          </a:p>
          <a:p>
            <a:r>
              <a:rPr lang="en-IN" b="1" dirty="0"/>
              <a:t>WhatsApp for Deficient Claim Documents</a:t>
            </a:r>
          </a:p>
          <a:p>
            <a:r>
              <a:rPr lang="en-IN" dirty="0"/>
              <a:t>7755996994</a:t>
            </a:r>
          </a:p>
        </p:txBody>
      </p:sp>
      <p:sp>
        <p:nvSpPr>
          <p:cNvPr id="8" name="TextBox 7">
            <a:extLst>
              <a:ext uri="{FF2B5EF4-FFF2-40B4-BE49-F238E27FC236}">
                <a16:creationId xmlns:a16="http://schemas.microsoft.com/office/drawing/2014/main" xmlns="" id="{4AEEB2D2-604E-410F-B943-B6B3C4C24FF4}"/>
              </a:ext>
            </a:extLst>
          </p:cNvPr>
          <p:cNvSpPr txBox="1"/>
          <p:nvPr/>
        </p:nvSpPr>
        <p:spPr>
          <a:xfrm>
            <a:off x="3124200" y="1027092"/>
            <a:ext cx="2590800"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sz="2800" dirty="0"/>
              <a:t>Exclusive Communication</a:t>
            </a:r>
          </a:p>
        </p:txBody>
      </p:sp>
      <p:sp>
        <p:nvSpPr>
          <p:cNvPr id="9" name="TextBox 8">
            <a:extLst>
              <a:ext uri="{FF2B5EF4-FFF2-40B4-BE49-F238E27FC236}">
                <a16:creationId xmlns:a16="http://schemas.microsoft.com/office/drawing/2014/main" xmlns="" id="{5552BA0A-2131-4354-ACE6-FC305BCD9EE6}"/>
              </a:ext>
            </a:extLst>
          </p:cNvPr>
          <p:cNvSpPr txBox="1"/>
          <p:nvPr/>
        </p:nvSpPr>
        <p:spPr>
          <a:xfrm>
            <a:off x="3100182" y="2057400"/>
            <a:ext cx="2614818"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b="1" dirty="0"/>
              <a:t>IMD exclusive communication</a:t>
            </a:r>
          </a:p>
          <a:p>
            <a:endParaRPr lang="en-IN" dirty="0"/>
          </a:p>
          <a:p>
            <a:r>
              <a:rPr lang="en-IN" b="1" dirty="0"/>
              <a:t>E-mail</a:t>
            </a:r>
          </a:p>
          <a:p>
            <a:r>
              <a:rPr lang="en-IN" dirty="0"/>
              <a:t>fgh.express@futuregenerali.in</a:t>
            </a:r>
          </a:p>
          <a:p>
            <a:endParaRPr lang="en-IN" dirty="0"/>
          </a:p>
          <a:p>
            <a:endParaRPr lang="en-IN" dirty="0"/>
          </a:p>
          <a:p>
            <a:r>
              <a:rPr lang="en-IN" b="1" dirty="0"/>
              <a:t>Phone</a:t>
            </a:r>
          </a:p>
          <a:p>
            <a:r>
              <a:rPr lang="en-IN" dirty="0"/>
              <a:t>020-67904509</a:t>
            </a:r>
          </a:p>
        </p:txBody>
      </p:sp>
      <p:sp>
        <p:nvSpPr>
          <p:cNvPr id="10" name="Rectangle 9">
            <a:extLst>
              <a:ext uri="{FF2B5EF4-FFF2-40B4-BE49-F238E27FC236}">
                <a16:creationId xmlns:a16="http://schemas.microsoft.com/office/drawing/2014/main" xmlns="" id="{728772FB-58F7-4250-9FD6-07993753AAB7}"/>
              </a:ext>
            </a:extLst>
          </p:cNvPr>
          <p:cNvSpPr/>
          <p:nvPr/>
        </p:nvSpPr>
        <p:spPr>
          <a:xfrm>
            <a:off x="5767181" y="1027093"/>
            <a:ext cx="2614819"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IN" sz="2800" dirty="0"/>
              <a:t>Escalation Matrix</a:t>
            </a:r>
          </a:p>
        </p:txBody>
      </p:sp>
      <p:sp>
        <p:nvSpPr>
          <p:cNvPr id="11" name="Rectangle 10">
            <a:extLst>
              <a:ext uri="{FF2B5EF4-FFF2-40B4-BE49-F238E27FC236}">
                <a16:creationId xmlns:a16="http://schemas.microsoft.com/office/drawing/2014/main" xmlns="" id="{C9679310-A054-4F0B-8D79-778392744F87}"/>
              </a:ext>
            </a:extLst>
          </p:cNvPr>
          <p:cNvSpPr/>
          <p:nvPr/>
        </p:nvSpPr>
        <p:spPr>
          <a:xfrm>
            <a:off x="5814807" y="2057400"/>
            <a:ext cx="2567193" cy="38472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IN" sz="1600" b="1" dirty="0"/>
              <a:t>First Level</a:t>
            </a:r>
          </a:p>
          <a:p>
            <a:r>
              <a:rPr lang="en-IN" sz="1600" dirty="0"/>
              <a:t>vinayak.pankhade@futuregenerali.in</a:t>
            </a:r>
          </a:p>
          <a:p>
            <a:endParaRPr lang="en-IN" sz="1600" b="1" dirty="0"/>
          </a:p>
          <a:p>
            <a:r>
              <a:rPr lang="en-IN" sz="1600" b="1" dirty="0"/>
              <a:t>Second Level</a:t>
            </a:r>
          </a:p>
          <a:p>
            <a:r>
              <a:rPr lang="en-IN" sz="1600" dirty="0"/>
              <a:t>ashish.saxena@futuregenerali.in</a:t>
            </a:r>
          </a:p>
          <a:p>
            <a:endParaRPr lang="en-IN" sz="1600" dirty="0"/>
          </a:p>
          <a:p>
            <a:r>
              <a:rPr lang="en-IN" sz="1600" b="1" dirty="0"/>
              <a:t>Third Level</a:t>
            </a:r>
          </a:p>
          <a:p>
            <a:r>
              <a:rPr lang="en-IN" sz="1600" dirty="0"/>
              <a:t>bishwajit.nayak@futuregenerali.in</a:t>
            </a:r>
          </a:p>
          <a:p>
            <a:endParaRPr lang="en-IN" sz="1600" b="1" dirty="0"/>
          </a:p>
          <a:p>
            <a:r>
              <a:rPr lang="en-IN" sz="1600" b="1" dirty="0"/>
              <a:t>Final Level</a:t>
            </a:r>
          </a:p>
          <a:p>
            <a:r>
              <a:rPr lang="en-IN" sz="1600" dirty="0"/>
              <a:t>shreeraj.deshpande@futuregenerali.in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0"/>
            <a:ext cx="6553200" cy="62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31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Premium </a:t>
            </a:r>
            <a:endParaRPr lang="en-IN"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51" y="1378467"/>
            <a:ext cx="5544616" cy="161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5544616" cy="167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8144" y="1268760"/>
            <a:ext cx="3168352" cy="4247317"/>
          </a:xfrm>
          <a:prstGeom prst="rect">
            <a:avLst/>
          </a:prstGeom>
        </p:spPr>
        <p:txBody>
          <a:bodyPr wrap="square">
            <a:spAutoFit/>
          </a:bodyPr>
          <a:lstStyle/>
          <a:p>
            <a:r>
              <a:rPr lang="en-IN" dirty="0"/>
              <a:t>**Age in completed years</a:t>
            </a:r>
          </a:p>
          <a:p>
            <a:r>
              <a:rPr lang="en-IN" dirty="0"/>
              <a:t>*** For Family Floater, premium would be applicable as per the age of the eldest member in the family. In case the spouse is of age less than 60 years, she/ he can still</a:t>
            </a:r>
          </a:p>
          <a:p>
            <a:r>
              <a:rPr lang="en-IN" dirty="0"/>
              <a:t>opt under Family Floater option, provided the age of Self is 60 years and above. In case of medical loading for spouse of age less than 60 years, the loading shall be</a:t>
            </a:r>
          </a:p>
          <a:p>
            <a:r>
              <a:rPr lang="en-IN" dirty="0"/>
              <a:t>applied on the individual premium for age of 60 years.</a:t>
            </a:r>
          </a:p>
        </p:txBody>
      </p:sp>
      <p:sp>
        <p:nvSpPr>
          <p:cNvPr id="5" name="Rectangle 4"/>
          <p:cNvSpPr/>
          <p:nvPr/>
        </p:nvSpPr>
        <p:spPr>
          <a:xfrm>
            <a:off x="323528" y="764704"/>
            <a:ext cx="5544616" cy="369332"/>
          </a:xfrm>
          <a:prstGeom prst="rect">
            <a:avLst/>
          </a:prstGeom>
        </p:spPr>
        <p:txBody>
          <a:bodyPr wrap="square">
            <a:spAutoFit/>
          </a:bodyPr>
          <a:lstStyle/>
          <a:p>
            <a:r>
              <a:rPr lang="en-IN" b="1" dirty="0"/>
              <a:t>(Premium </a:t>
            </a:r>
            <a:r>
              <a:rPr lang="en-IN" b="1" dirty="0" smtClean="0"/>
              <a:t>in </a:t>
            </a:r>
            <a:r>
              <a:rPr lang="en-IN" dirty="0"/>
              <a:t>₹</a:t>
            </a:r>
            <a:r>
              <a:rPr lang="en-IN" b="1" dirty="0"/>
              <a:t>, without Goods and Services Tax)</a:t>
            </a:r>
            <a:endParaRPr lang="en-IN" dirty="0"/>
          </a:p>
        </p:txBody>
      </p:sp>
    </p:spTree>
    <p:extLst>
      <p:ext uri="{BB962C8B-B14F-4D97-AF65-F5344CB8AC3E}">
        <p14:creationId xmlns:p14="http://schemas.microsoft.com/office/powerpoint/2010/main" val="722347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Revision </a:t>
            </a:r>
            <a:endParaRPr lang="en-IN" dirty="0">
              <a:solidFill>
                <a:schemeClr val="bg1">
                  <a:lumMod val="65000"/>
                </a:schemeClr>
              </a:solidFill>
            </a:endParaRPr>
          </a:p>
        </p:txBody>
      </p:sp>
      <p:sp>
        <p:nvSpPr>
          <p:cNvPr id="6" name="TextBox 5"/>
          <p:cNvSpPr txBox="1"/>
          <p:nvPr/>
        </p:nvSpPr>
        <p:spPr>
          <a:xfrm>
            <a:off x="457200" y="1447800"/>
            <a:ext cx="8147248" cy="3539430"/>
          </a:xfrm>
          <a:prstGeom prst="rect">
            <a:avLst/>
          </a:prstGeom>
          <a:noFill/>
        </p:spPr>
        <p:txBody>
          <a:bodyPr wrap="square">
            <a:spAutoFit/>
          </a:bodyPr>
          <a:lstStyle/>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Inpatient care (minimum 24 hours)</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Day care procedures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Pre Hospitalization expenses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Post Hospitalization expenses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Ambulance charges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Free medical check up (each year from 1</a:t>
            </a:r>
            <a:r>
              <a:rPr lang="en-US" sz="1600" kern="0" baseline="30000" dirty="0" smtClean="0">
                <a:latin typeface="Arial" panose="020B0604020202020204" pitchFamily="34" charset="0"/>
                <a:cs typeface="Arial" panose="020B0604020202020204" pitchFamily="34" charset="0"/>
              </a:rPr>
              <a:t>st</a:t>
            </a:r>
            <a:r>
              <a:rPr lang="en-US" sz="1600" kern="0" dirty="0" smtClean="0">
                <a:latin typeface="Arial" panose="020B0604020202020204" pitchFamily="34" charset="0"/>
                <a:cs typeface="Arial" panose="020B0604020202020204" pitchFamily="34" charset="0"/>
              </a:rPr>
              <a:t> renewal)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Long term discount (2/3 year)</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EMI option (2/3 year)</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Family discount (Individual Sum Insured)</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Medical Report discount </a:t>
            </a:r>
          </a:p>
          <a:p>
            <a:pPr marL="342900" indent="-342900" fontAlgn="auto">
              <a:spcBef>
                <a:spcPts val="0"/>
              </a:spcBef>
              <a:spcAft>
                <a:spcPts val="0"/>
              </a:spcAft>
              <a:buAutoNum type="arabicPeriod"/>
              <a:defRPr/>
            </a:pPr>
            <a:r>
              <a:rPr lang="en-US" sz="1600" kern="0" dirty="0">
                <a:latin typeface="Arial" panose="020B0604020202020204" pitchFamily="34" charset="0"/>
                <a:cs typeface="Arial" panose="020B0604020202020204" pitchFamily="34" charset="0"/>
              </a:rPr>
              <a:t>5</a:t>
            </a:r>
            <a:r>
              <a:rPr lang="en-US" sz="1600" kern="0" dirty="0" smtClean="0">
                <a:latin typeface="Arial" panose="020B0604020202020204" pitchFamily="34" charset="0"/>
                <a:cs typeface="Arial" panose="020B0604020202020204" pitchFamily="34" charset="0"/>
              </a:rPr>
              <a:t>0% reimbursement of pre policy check up expenses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Up to 25% underwriting loading </a:t>
            </a:r>
          </a:p>
          <a:p>
            <a:pPr marL="342900" indent="-342900" fontAlgn="auto">
              <a:spcBef>
                <a:spcPts val="0"/>
              </a:spcBef>
              <a:spcAft>
                <a:spcPts val="0"/>
              </a:spcAft>
              <a:buAutoNum type="arabicPeriod"/>
              <a:defRPr/>
            </a:pPr>
            <a:r>
              <a:rPr lang="en-US" sz="1600" kern="0" dirty="0" smtClean="0">
                <a:latin typeface="Arial" panose="020B0604020202020204" pitchFamily="34" charset="0"/>
                <a:cs typeface="Arial" panose="020B0604020202020204" pitchFamily="34" charset="0"/>
              </a:rPr>
              <a:t>Tax benefit under section 80D</a:t>
            </a:r>
          </a:p>
          <a:p>
            <a:pPr marL="342900" indent="-342900" fontAlgn="auto">
              <a:spcBef>
                <a:spcPts val="0"/>
              </a:spcBef>
              <a:spcAft>
                <a:spcPts val="0"/>
              </a:spcAft>
              <a:buAutoNum type="arabicPeriod"/>
              <a:defRPr/>
            </a:pPr>
            <a:endParaRPr 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28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443" y="476672"/>
            <a:ext cx="8386762" cy="481012"/>
          </a:xfrm>
        </p:spPr>
        <p:txBody>
          <a:bodyPr/>
          <a:lstStyle/>
          <a:p>
            <a:pPr fontAlgn="auto">
              <a:spcAft>
                <a:spcPts val="0"/>
              </a:spcAft>
              <a:defRPr/>
            </a:pPr>
            <a:r>
              <a:rPr lang="en-US" sz="2400" dirty="0" smtClean="0"/>
              <a:t>Market comparison </a:t>
            </a:r>
            <a:endParaRPr lang="en-IN" dirty="0">
              <a:solidFill>
                <a:schemeClr val="bg1">
                  <a:lumMod val="6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69457490"/>
              </p:ext>
            </p:extLst>
          </p:nvPr>
        </p:nvGraphicFramePr>
        <p:xfrm>
          <a:off x="323528" y="1159768"/>
          <a:ext cx="8568952" cy="5584656"/>
        </p:xfrm>
        <a:graphic>
          <a:graphicData uri="http://schemas.openxmlformats.org/drawingml/2006/table">
            <a:tbl>
              <a:tblPr firstRow="1" bandRow="1">
                <a:tableStyleId>{93296810-A885-4BE3-A3E7-6D5BEEA58F35}</a:tableStyleId>
              </a:tblPr>
              <a:tblGrid>
                <a:gridCol w="2142238"/>
                <a:gridCol w="2142238"/>
                <a:gridCol w="2142238"/>
                <a:gridCol w="2142238"/>
              </a:tblGrid>
              <a:tr h="504056">
                <a:tc>
                  <a:txBody>
                    <a:bodyPr/>
                    <a:lstStyle/>
                    <a:p>
                      <a:r>
                        <a:rPr lang="en-US" sz="1600" dirty="0" smtClean="0"/>
                        <a:t>Feature </a:t>
                      </a:r>
                      <a:endParaRPr lang="en-IN" sz="1600" dirty="0"/>
                    </a:p>
                  </a:txBody>
                  <a:tcPr/>
                </a:tc>
                <a:tc>
                  <a:txBody>
                    <a:bodyPr/>
                    <a:lstStyle/>
                    <a:p>
                      <a:r>
                        <a:rPr lang="en-US" sz="1600" dirty="0" smtClean="0"/>
                        <a:t>FG</a:t>
                      </a:r>
                      <a:r>
                        <a:rPr lang="en-US" sz="1600" baseline="0" dirty="0" smtClean="0"/>
                        <a:t> </a:t>
                      </a:r>
                      <a:r>
                        <a:rPr lang="en-US" sz="1600" baseline="0" dirty="0" err="1" smtClean="0"/>
                        <a:t>Varistha</a:t>
                      </a:r>
                      <a:r>
                        <a:rPr lang="en-US" sz="1600" baseline="0" dirty="0" smtClean="0"/>
                        <a:t> up to 10 Lac</a:t>
                      </a:r>
                      <a:endParaRPr lang="en-IN" sz="1600" dirty="0"/>
                    </a:p>
                  </a:txBody>
                  <a:tcPr/>
                </a:tc>
                <a:tc>
                  <a:txBody>
                    <a:bodyPr/>
                    <a:lstStyle/>
                    <a:p>
                      <a:r>
                        <a:rPr lang="en-US" sz="1600" dirty="0" smtClean="0"/>
                        <a:t>Bajaj</a:t>
                      </a:r>
                      <a:r>
                        <a:rPr lang="en-US" sz="1600" baseline="0" dirty="0" smtClean="0"/>
                        <a:t> Silver up to 5 Lac</a:t>
                      </a:r>
                      <a:endParaRPr lang="en-IN" sz="1600" dirty="0"/>
                    </a:p>
                  </a:txBody>
                  <a:tcPr/>
                </a:tc>
                <a:tc>
                  <a:txBody>
                    <a:bodyPr/>
                    <a:lstStyle/>
                    <a:p>
                      <a:r>
                        <a:rPr lang="en-US" sz="1600" dirty="0" smtClean="0"/>
                        <a:t>New India</a:t>
                      </a:r>
                      <a:r>
                        <a:rPr lang="en-US" sz="1600" baseline="0" dirty="0" smtClean="0"/>
                        <a:t> Senior up to 1.5Lac</a:t>
                      </a:r>
                      <a:endParaRPr lang="en-IN" sz="1600" dirty="0"/>
                    </a:p>
                  </a:txBody>
                  <a:tcPr/>
                </a:tc>
              </a:tr>
              <a:tr h="504056">
                <a:tc>
                  <a:txBody>
                    <a:bodyPr/>
                    <a:lstStyle/>
                    <a:p>
                      <a:r>
                        <a:rPr lang="en-US" sz="1600" dirty="0" smtClean="0"/>
                        <a:t>PED cover </a:t>
                      </a:r>
                      <a:endParaRPr lang="en-IN" sz="1600" dirty="0"/>
                    </a:p>
                  </a:txBody>
                  <a:tcPr/>
                </a:tc>
                <a:tc>
                  <a:txBody>
                    <a:bodyPr/>
                    <a:lstStyle/>
                    <a:p>
                      <a:r>
                        <a:rPr lang="en-US" sz="1600" dirty="0" smtClean="0"/>
                        <a:t>After</a:t>
                      </a:r>
                      <a:r>
                        <a:rPr lang="en-US" sz="1600" baseline="0" dirty="0" smtClean="0"/>
                        <a:t> 1 year </a:t>
                      </a:r>
                      <a:endParaRPr lang="en-IN" sz="1600" dirty="0"/>
                    </a:p>
                  </a:txBody>
                  <a:tcPr/>
                </a:tc>
                <a:tc>
                  <a:txBody>
                    <a:bodyPr/>
                    <a:lstStyle/>
                    <a:p>
                      <a:r>
                        <a:rPr lang="en-US" sz="1600" dirty="0" smtClean="0"/>
                        <a:t>After 1 year </a:t>
                      </a:r>
                      <a:endParaRPr lang="en-IN" sz="1600" dirty="0"/>
                    </a:p>
                  </a:txBody>
                  <a:tcPr/>
                </a:tc>
                <a:tc>
                  <a:txBody>
                    <a:bodyPr/>
                    <a:lstStyle/>
                    <a:p>
                      <a:r>
                        <a:rPr lang="en-US" sz="1600" dirty="0" smtClean="0"/>
                        <a:t>After 1.5 years </a:t>
                      </a:r>
                      <a:endParaRPr lang="en-IN" sz="1600" dirty="0"/>
                    </a:p>
                  </a:txBody>
                  <a:tcPr/>
                </a:tc>
              </a:tr>
              <a:tr h="504056">
                <a:tc>
                  <a:txBody>
                    <a:bodyPr/>
                    <a:lstStyle/>
                    <a:p>
                      <a:r>
                        <a:rPr lang="en-US" sz="1600" dirty="0" smtClean="0"/>
                        <a:t>PED Claim </a:t>
                      </a:r>
                      <a:endParaRPr lang="en-IN" sz="1600" dirty="0"/>
                    </a:p>
                  </a:txBody>
                  <a:tcPr/>
                </a:tc>
                <a:tc>
                  <a:txBody>
                    <a:bodyPr/>
                    <a:lstStyle/>
                    <a:p>
                      <a:r>
                        <a:rPr lang="en-US" sz="1600" dirty="0" smtClean="0"/>
                        <a:t>50% co-pay</a:t>
                      </a:r>
                      <a:endParaRPr lang="en-IN" sz="1600" dirty="0"/>
                    </a:p>
                  </a:txBody>
                  <a:tcPr/>
                </a:tc>
                <a:tc>
                  <a:txBody>
                    <a:bodyPr/>
                    <a:lstStyle/>
                    <a:p>
                      <a:r>
                        <a:rPr lang="en-US" sz="1600" dirty="0" smtClean="0"/>
                        <a:t>50% co-pay</a:t>
                      </a:r>
                      <a:endParaRPr lang="en-IN" sz="1600" dirty="0"/>
                    </a:p>
                  </a:txBody>
                  <a:tcPr/>
                </a:tc>
                <a:tc>
                  <a:txBody>
                    <a:bodyPr/>
                    <a:lstStyle/>
                    <a:p>
                      <a:r>
                        <a:rPr lang="en-US" sz="1600" dirty="0" smtClean="0"/>
                        <a:t>10%</a:t>
                      </a:r>
                      <a:r>
                        <a:rPr lang="en-US" sz="1600" baseline="0" dirty="0" smtClean="0"/>
                        <a:t> co-pay</a:t>
                      </a:r>
                      <a:endParaRPr lang="en-IN" sz="1600" dirty="0"/>
                    </a:p>
                  </a:txBody>
                  <a:tcPr/>
                </a:tc>
              </a:tr>
              <a:tr h="504056">
                <a:tc>
                  <a:txBody>
                    <a:bodyPr/>
                    <a:lstStyle/>
                    <a:p>
                      <a:r>
                        <a:rPr lang="en-US" sz="1600" dirty="0" smtClean="0"/>
                        <a:t>Joint replacement </a:t>
                      </a:r>
                      <a:endParaRPr lang="en-IN" sz="1600" dirty="0"/>
                    </a:p>
                  </a:txBody>
                  <a:tcPr/>
                </a:tc>
                <a:tc>
                  <a:txBody>
                    <a:bodyPr/>
                    <a:lstStyle/>
                    <a:p>
                      <a:r>
                        <a:rPr lang="en-US" sz="1600" dirty="0" smtClean="0"/>
                        <a:t>After 2 years </a:t>
                      </a:r>
                      <a:endParaRPr lang="en-IN" sz="1600" dirty="0"/>
                    </a:p>
                  </a:txBody>
                  <a:tcPr/>
                </a:tc>
                <a:tc>
                  <a:txBody>
                    <a:bodyPr/>
                    <a:lstStyle/>
                    <a:p>
                      <a:r>
                        <a:rPr lang="en-US" sz="1600" dirty="0" smtClean="0"/>
                        <a:t>After 4 years </a:t>
                      </a:r>
                      <a:endParaRPr lang="en-IN" sz="1600" dirty="0"/>
                    </a:p>
                  </a:txBody>
                  <a:tcPr/>
                </a:tc>
                <a:tc>
                  <a:txBody>
                    <a:bodyPr/>
                    <a:lstStyle/>
                    <a:p>
                      <a:r>
                        <a:rPr lang="en-US" sz="1600" dirty="0" smtClean="0"/>
                        <a:t>After 4 years </a:t>
                      </a:r>
                      <a:endParaRPr lang="en-IN" sz="1600" dirty="0"/>
                    </a:p>
                  </a:txBody>
                  <a:tcPr/>
                </a:tc>
              </a:tr>
              <a:tr h="504056">
                <a:tc>
                  <a:txBody>
                    <a:bodyPr/>
                    <a:lstStyle/>
                    <a:p>
                      <a:r>
                        <a:rPr lang="en-US" sz="1600" dirty="0" smtClean="0"/>
                        <a:t>Pre and Post </a:t>
                      </a:r>
                      <a:r>
                        <a:rPr lang="en-US" sz="1600" dirty="0" err="1" smtClean="0"/>
                        <a:t>Hosp</a:t>
                      </a:r>
                      <a:endParaRPr lang="en-IN" sz="1600" dirty="0"/>
                    </a:p>
                  </a:txBody>
                  <a:tcPr/>
                </a:tc>
                <a:tc>
                  <a:txBody>
                    <a:bodyPr/>
                    <a:lstStyle/>
                    <a:p>
                      <a:r>
                        <a:rPr lang="en-US" sz="1600" dirty="0" smtClean="0"/>
                        <a:t>2%</a:t>
                      </a:r>
                      <a:r>
                        <a:rPr lang="en-US" sz="1600" baseline="0" dirty="0" smtClean="0"/>
                        <a:t> combined</a:t>
                      </a:r>
                      <a:endParaRPr lang="en-IN" sz="1600" dirty="0"/>
                    </a:p>
                  </a:txBody>
                  <a:tcPr/>
                </a:tc>
                <a:tc>
                  <a:txBody>
                    <a:bodyPr/>
                    <a:lstStyle/>
                    <a:p>
                      <a:r>
                        <a:rPr lang="en-US" sz="1600" dirty="0" smtClean="0"/>
                        <a:t>3% combined </a:t>
                      </a:r>
                      <a:endParaRPr lang="en-IN" sz="1600" dirty="0"/>
                    </a:p>
                  </a:txBody>
                  <a:tcPr/>
                </a:tc>
                <a:tc>
                  <a:txBody>
                    <a:bodyPr/>
                    <a:lstStyle/>
                    <a:p>
                      <a:r>
                        <a:rPr lang="en-US" sz="1600" dirty="0" smtClean="0"/>
                        <a:t>5% and 10% </a:t>
                      </a:r>
                      <a:endParaRPr lang="en-IN" sz="1600" dirty="0"/>
                    </a:p>
                  </a:txBody>
                  <a:tcPr/>
                </a:tc>
              </a:tr>
              <a:tr h="504056">
                <a:tc>
                  <a:txBody>
                    <a:bodyPr/>
                    <a:lstStyle/>
                    <a:p>
                      <a:r>
                        <a:rPr lang="en-US" sz="1600" dirty="0" smtClean="0"/>
                        <a:t>Free Health Check</a:t>
                      </a:r>
                      <a:endParaRPr lang="en-IN" sz="1600" dirty="0"/>
                    </a:p>
                  </a:txBody>
                  <a:tcPr/>
                </a:tc>
                <a:tc>
                  <a:txBody>
                    <a:bodyPr/>
                    <a:lstStyle/>
                    <a:p>
                      <a:r>
                        <a:rPr lang="en-US" sz="1600" dirty="0" smtClean="0"/>
                        <a:t>Each</a:t>
                      </a:r>
                      <a:r>
                        <a:rPr lang="en-US" sz="1600" baseline="0" dirty="0" smtClean="0"/>
                        <a:t> year (from 1</a:t>
                      </a:r>
                      <a:r>
                        <a:rPr lang="en-US" sz="1600" baseline="30000" dirty="0" smtClean="0"/>
                        <a:t>st</a:t>
                      </a:r>
                      <a:r>
                        <a:rPr lang="en-US" sz="1600" baseline="0" dirty="0" smtClean="0"/>
                        <a:t> Renewal)</a:t>
                      </a:r>
                      <a:endParaRPr lang="en-IN" sz="1600" dirty="0"/>
                    </a:p>
                  </a:txBody>
                  <a:tcPr/>
                </a:tc>
                <a:tc>
                  <a:txBody>
                    <a:bodyPr/>
                    <a:lstStyle/>
                    <a:p>
                      <a:r>
                        <a:rPr lang="en-US" sz="1600" dirty="0" smtClean="0"/>
                        <a:t>After 4 Claim free years</a:t>
                      </a:r>
                      <a:endParaRPr lang="en-IN" sz="1600" dirty="0"/>
                    </a:p>
                  </a:txBody>
                  <a:tcPr/>
                </a:tc>
                <a:tc>
                  <a:txBody>
                    <a:bodyPr/>
                    <a:lstStyle/>
                    <a:p>
                      <a:r>
                        <a:rPr lang="en-US" sz="1600" dirty="0" smtClean="0"/>
                        <a:t>After</a:t>
                      </a:r>
                      <a:r>
                        <a:rPr lang="en-US" sz="1600" baseline="0" dirty="0" smtClean="0"/>
                        <a:t> 4 Claim free years </a:t>
                      </a:r>
                      <a:endParaRPr lang="en-IN" sz="1600" dirty="0"/>
                    </a:p>
                  </a:txBody>
                  <a:tcPr/>
                </a:tc>
              </a:tr>
              <a:tr h="504056">
                <a:tc>
                  <a:txBody>
                    <a:bodyPr/>
                    <a:lstStyle/>
                    <a:p>
                      <a:r>
                        <a:rPr lang="en-US" sz="1600" dirty="0" smtClean="0"/>
                        <a:t>Sub-limits (defined limits)</a:t>
                      </a:r>
                      <a:endParaRPr lang="en-IN" sz="1600" dirty="0"/>
                    </a:p>
                  </a:txBody>
                  <a:tcPr/>
                </a:tc>
                <a:tc>
                  <a:txBody>
                    <a:bodyPr/>
                    <a:lstStyle/>
                    <a:p>
                      <a:r>
                        <a:rPr lang="en-US" sz="1600" dirty="0" smtClean="0"/>
                        <a:t>For 5 named conditions; 25% co-pay</a:t>
                      </a:r>
                      <a:r>
                        <a:rPr lang="en-US" sz="1600" baseline="0" dirty="0" smtClean="0"/>
                        <a:t> (waived with loading)</a:t>
                      </a:r>
                      <a:endParaRPr lang="en-IN" sz="1600" dirty="0"/>
                    </a:p>
                  </a:txBody>
                  <a:tcPr/>
                </a:tc>
                <a:tc>
                  <a:txBody>
                    <a:bodyPr/>
                    <a:lstStyle/>
                    <a:p>
                      <a:r>
                        <a:rPr lang="en-US" sz="1600" dirty="0" smtClean="0"/>
                        <a:t>20%</a:t>
                      </a:r>
                      <a:r>
                        <a:rPr lang="en-US" sz="1600" baseline="0" dirty="0" smtClean="0"/>
                        <a:t> co-pay for  Non network claim (waived with loading)</a:t>
                      </a:r>
                      <a:endParaRPr lang="en-IN" sz="1600" dirty="0"/>
                    </a:p>
                  </a:txBody>
                  <a:tcPr/>
                </a:tc>
                <a:tc>
                  <a:txBody>
                    <a:bodyPr/>
                    <a:lstStyle/>
                    <a:p>
                      <a:r>
                        <a:rPr lang="en-US" sz="1600" dirty="0" smtClean="0"/>
                        <a:t>Room 1%, ICU 2%, Dr. 25%, Others 50%</a:t>
                      </a:r>
                      <a:endParaRPr lang="en-IN" sz="1600" dirty="0"/>
                    </a:p>
                  </a:txBody>
                  <a:tcPr/>
                </a:tc>
              </a:tr>
              <a:tr h="504056">
                <a:tc>
                  <a:txBody>
                    <a:bodyPr/>
                    <a:lstStyle/>
                    <a:p>
                      <a:r>
                        <a:rPr lang="en-US" sz="1600" dirty="0" smtClean="0"/>
                        <a:t>Named conditions waiting </a:t>
                      </a:r>
                      <a:endParaRPr lang="en-IN" sz="1600" dirty="0"/>
                    </a:p>
                  </a:txBody>
                  <a:tcPr/>
                </a:tc>
                <a:tc>
                  <a:txBody>
                    <a:bodyPr/>
                    <a:lstStyle/>
                    <a:p>
                      <a:r>
                        <a:rPr lang="en-US" sz="1600" dirty="0" smtClean="0"/>
                        <a:t>2 years </a:t>
                      </a:r>
                      <a:endParaRPr lang="en-IN" sz="1600" dirty="0"/>
                    </a:p>
                  </a:txBody>
                  <a:tcPr/>
                </a:tc>
                <a:tc>
                  <a:txBody>
                    <a:bodyPr/>
                    <a:lstStyle/>
                    <a:p>
                      <a:r>
                        <a:rPr lang="en-US" sz="1600" dirty="0" smtClean="0"/>
                        <a:t>1 year</a:t>
                      </a:r>
                      <a:r>
                        <a:rPr lang="en-US" sz="1600" baseline="0" dirty="0" smtClean="0"/>
                        <a:t> </a:t>
                      </a:r>
                      <a:endParaRPr lang="en-IN" sz="1600" dirty="0"/>
                    </a:p>
                  </a:txBody>
                  <a:tcPr/>
                </a:tc>
                <a:tc>
                  <a:txBody>
                    <a:bodyPr/>
                    <a:lstStyle/>
                    <a:p>
                      <a:r>
                        <a:rPr lang="en-US" sz="1600" dirty="0" smtClean="0"/>
                        <a:t>1.5 years </a:t>
                      </a:r>
                      <a:endParaRPr lang="en-IN" sz="1600" dirty="0"/>
                    </a:p>
                  </a:txBody>
                  <a:tcPr/>
                </a:tc>
              </a:tr>
              <a:tr h="504056">
                <a:tc>
                  <a:txBody>
                    <a:bodyPr/>
                    <a:lstStyle/>
                    <a:p>
                      <a:r>
                        <a:rPr lang="en-US" sz="1600" dirty="0" smtClean="0"/>
                        <a:t>Family discount </a:t>
                      </a:r>
                      <a:endParaRPr lang="en-IN" sz="1600" dirty="0"/>
                    </a:p>
                  </a:txBody>
                  <a:tcPr/>
                </a:tc>
                <a:tc>
                  <a:txBody>
                    <a:bodyPr/>
                    <a:lstStyle/>
                    <a:p>
                      <a:r>
                        <a:rPr lang="en-US" sz="1600" dirty="0" smtClean="0"/>
                        <a:t>10%</a:t>
                      </a:r>
                      <a:endParaRPr lang="en-IN" sz="1600" dirty="0"/>
                    </a:p>
                  </a:txBody>
                  <a:tcPr/>
                </a:tc>
                <a:tc>
                  <a:txBody>
                    <a:bodyPr/>
                    <a:lstStyle/>
                    <a:p>
                      <a:r>
                        <a:rPr lang="en-US" sz="1600" dirty="0" smtClean="0"/>
                        <a:t>5%</a:t>
                      </a:r>
                      <a:endParaRPr lang="en-IN" sz="1600" dirty="0"/>
                    </a:p>
                  </a:txBody>
                  <a:tcPr/>
                </a:tc>
                <a:tc>
                  <a:txBody>
                    <a:bodyPr/>
                    <a:lstStyle/>
                    <a:p>
                      <a:r>
                        <a:rPr lang="en-US" sz="1600" dirty="0" smtClean="0"/>
                        <a:t>10%</a:t>
                      </a:r>
                      <a:endParaRPr lang="en-IN" sz="1600" dirty="0"/>
                    </a:p>
                  </a:txBody>
                  <a:tcPr/>
                </a:tc>
              </a:tr>
              <a:tr h="504056">
                <a:tc>
                  <a:txBody>
                    <a:bodyPr/>
                    <a:lstStyle/>
                    <a:p>
                      <a:r>
                        <a:rPr lang="en-US" sz="1600" dirty="0" smtClean="0"/>
                        <a:t>Cumulative bonus</a:t>
                      </a:r>
                      <a:endParaRPr lang="en-IN" sz="1600" dirty="0"/>
                    </a:p>
                  </a:txBody>
                  <a:tcPr/>
                </a:tc>
                <a:tc>
                  <a:txBody>
                    <a:bodyPr/>
                    <a:lstStyle/>
                    <a:p>
                      <a:r>
                        <a:rPr lang="en-US" sz="1600" dirty="0" smtClean="0"/>
                        <a:t>NA</a:t>
                      </a:r>
                      <a:endParaRPr lang="en-IN" sz="1600" dirty="0"/>
                    </a:p>
                  </a:txBody>
                  <a:tcPr/>
                </a:tc>
                <a:tc>
                  <a:txBody>
                    <a:bodyPr/>
                    <a:lstStyle/>
                    <a:p>
                      <a:r>
                        <a:rPr lang="en-US" sz="1600" dirty="0" smtClean="0"/>
                        <a:t>10%; max 50%</a:t>
                      </a:r>
                      <a:endParaRPr lang="en-IN" sz="1600" dirty="0"/>
                    </a:p>
                  </a:txBody>
                  <a:tcPr/>
                </a:tc>
                <a:tc>
                  <a:txBody>
                    <a:bodyPr/>
                    <a:lstStyle/>
                    <a:p>
                      <a:r>
                        <a:rPr lang="en-US" sz="1600" dirty="0" smtClean="0"/>
                        <a:t>5%; max 30%</a:t>
                      </a:r>
                      <a:endParaRPr lang="en-IN" sz="1600" dirty="0"/>
                    </a:p>
                  </a:txBody>
                  <a:tcPr/>
                </a:tc>
              </a:tr>
            </a:tbl>
          </a:graphicData>
        </a:graphic>
      </p:graphicFrame>
    </p:spTree>
    <p:extLst>
      <p:ext uri="{BB962C8B-B14F-4D97-AF65-F5344CB8AC3E}">
        <p14:creationId xmlns:p14="http://schemas.microsoft.com/office/powerpoint/2010/main" val="80870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25" name="TextBox 24"/>
          <p:cNvSpPr txBox="1"/>
          <p:nvPr/>
        </p:nvSpPr>
        <p:spPr>
          <a:xfrm>
            <a:off x="457200" y="1447800"/>
            <a:ext cx="8147248" cy="3108543"/>
          </a:xfrm>
          <a:prstGeom prst="rect">
            <a:avLst/>
          </a:prstGeom>
          <a:noFill/>
        </p:spPr>
        <p:txBody>
          <a:bodyPr wrap="square">
            <a:spAutoFit/>
          </a:bodyPr>
          <a:lstStyle/>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Inpatient care (minimum 24 hours)</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Day care procedures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Pre Hospitalization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Post Hospitalization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Ambulance charges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Free medical check up (each year from 1</a:t>
            </a:r>
            <a:r>
              <a:rPr lang="en-US" sz="1400" kern="0" baseline="30000" dirty="0" smtClean="0">
                <a:latin typeface="Arial" panose="020B0604020202020204" pitchFamily="34" charset="0"/>
                <a:cs typeface="Arial" panose="020B0604020202020204" pitchFamily="34" charset="0"/>
              </a:rPr>
              <a:t>st</a:t>
            </a:r>
            <a:r>
              <a:rPr lang="en-US" sz="1400" kern="0" dirty="0" smtClean="0">
                <a:latin typeface="Arial" panose="020B0604020202020204" pitchFamily="34" charset="0"/>
                <a:cs typeface="Arial" panose="020B0604020202020204" pitchFamily="34" charset="0"/>
              </a:rPr>
              <a:t> renewal)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Long term discount (2/3 year)</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EMI option (2/3 year)</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Family discount (Individual Sum Insured)</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Medical Report discount </a:t>
            </a:r>
          </a:p>
          <a:p>
            <a:pPr marL="342900" indent="-342900" fontAlgn="auto">
              <a:spcBef>
                <a:spcPts val="0"/>
              </a:spcBef>
              <a:spcAft>
                <a:spcPts val="0"/>
              </a:spcAft>
              <a:buAutoNum type="arabicPeriod"/>
              <a:defRPr/>
            </a:pPr>
            <a:r>
              <a:rPr lang="en-US" sz="1400" kern="0" dirty="0">
                <a:latin typeface="Arial" panose="020B0604020202020204" pitchFamily="34" charset="0"/>
                <a:cs typeface="Arial" panose="020B0604020202020204" pitchFamily="34" charset="0"/>
              </a:rPr>
              <a:t>5</a:t>
            </a:r>
            <a:r>
              <a:rPr lang="en-US" sz="1400" kern="0" dirty="0" smtClean="0">
                <a:latin typeface="Arial" panose="020B0604020202020204" pitchFamily="34" charset="0"/>
                <a:cs typeface="Arial" panose="020B0604020202020204" pitchFamily="34" charset="0"/>
              </a:rPr>
              <a:t>0% reimbursement of pre policy check up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Up to 25% underwriting loading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Tax benefit under section 80D</a:t>
            </a:r>
          </a:p>
          <a:p>
            <a:pPr marL="342900" indent="-342900" fontAlgn="auto">
              <a:spcBef>
                <a:spcPts val="0"/>
              </a:spcBef>
              <a:spcAft>
                <a:spcPts val="0"/>
              </a:spcAft>
              <a:buAutoNum type="arabicPeriod"/>
              <a:defRPr/>
            </a:pPr>
            <a:endParaRPr lang="en-US"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44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533400" y="3962400"/>
            <a:ext cx="464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IN" altLang="en-US" sz="1200">
                <a:solidFill>
                  <a:schemeClr val="bg1"/>
                </a:solidFill>
                <a:latin typeface="Arial" charset="0"/>
              </a:rPr>
              <a:t>Future Generali India Insurance Company Limited </a:t>
            </a:r>
          </a:p>
          <a:p>
            <a:r>
              <a:rPr lang="en-IN" altLang="en-US" sz="1200">
                <a:solidFill>
                  <a:schemeClr val="bg1"/>
                </a:solidFill>
                <a:latin typeface="Arial" charset="0"/>
              </a:rPr>
              <a:t>IRDAI Registration No.: 132</a:t>
            </a:r>
          </a:p>
          <a:p>
            <a:r>
              <a:rPr lang="en-IN" altLang="en-US" sz="1200">
                <a:solidFill>
                  <a:schemeClr val="bg1"/>
                </a:solidFill>
                <a:latin typeface="Arial" charset="0"/>
              </a:rPr>
              <a:t>CIN: U66030MH2006PLC165287</a:t>
            </a:r>
          </a:p>
          <a:p>
            <a:endParaRPr lang="en-IN" altLang="en-US" sz="1200">
              <a:solidFill>
                <a:schemeClr val="bg1"/>
              </a:solidFill>
              <a:latin typeface="Arial" charset="0"/>
            </a:endParaRPr>
          </a:p>
          <a:p>
            <a:r>
              <a:rPr lang="en-IN" altLang="en-US" sz="1200">
                <a:solidFill>
                  <a:schemeClr val="bg1"/>
                </a:solidFill>
                <a:latin typeface="Arial" charset="0"/>
              </a:rPr>
              <a:t>Registered and Corporate Office: </a:t>
            </a:r>
          </a:p>
          <a:p>
            <a:r>
              <a:rPr lang="en-IN" altLang="en-US" sz="1200">
                <a:solidFill>
                  <a:schemeClr val="bg1"/>
                </a:solidFill>
                <a:latin typeface="Arial" charset="0"/>
              </a:rPr>
              <a:t>Indiabulls Finance Centre, Tower 3, 6th Floor, </a:t>
            </a:r>
          </a:p>
          <a:p>
            <a:r>
              <a:rPr lang="en-IN" altLang="en-US" sz="1200">
                <a:solidFill>
                  <a:schemeClr val="bg1"/>
                </a:solidFill>
                <a:latin typeface="Arial" charset="0"/>
              </a:rPr>
              <a:t>Senapati Bapat Marg, Elphinstone (W), </a:t>
            </a:r>
          </a:p>
          <a:p>
            <a:r>
              <a:rPr lang="en-IN" altLang="en-US" sz="1200">
                <a:solidFill>
                  <a:schemeClr val="bg1"/>
                </a:solidFill>
                <a:latin typeface="Arial" charset="0"/>
              </a:rPr>
              <a:t>Mumbai – 400013 </a:t>
            </a:r>
          </a:p>
          <a:p>
            <a:endParaRPr lang="en-IN" altLang="en-US" sz="1200">
              <a:solidFill>
                <a:schemeClr val="bg1"/>
              </a:solidFill>
              <a:latin typeface="Arial" charset="0"/>
            </a:endParaRPr>
          </a:p>
          <a:p>
            <a:r>
              <a:rPr lang="en-IN" altLang="en-US" sz="1200">
                <a:solidFill>
                  <a:schemeClr val="bg1"/>
                </a:solidFill>
                <a:latin typeface="Arial" charset="0"/>
              </a:rPr>
              <a:t>Contact No: 022 – 4097 6666</a:t>
            </a:r>
          </a:p>
          <a:p>
            <a:r>
              <a:rPr lang="en-IN" altLang="en-US" sz="1200">
                <a:solidFill>
                  <a:schemeClr val="bg1"/>
                </a:solidFill>
                <a:latin typeface="Arial" charset="0"/>
              </a:rPr>
              <a:t>Fax: 022 – 4097 6900 </a:t>
            </a:r>
          </a:p>
          <a:p>
            <a:r>
              <a:rPr lang="en-IN" altLang="en-US" sz="1200">
                <a:solidFill>
                  <a:schemeClr val="bg1"/>
                </a:solidFill>
                <a:latin typeface="Arial" charset="0"/>
              </a:rPr>
              <a:t>Email: fgcare@futuregenerali.in. </a:t>
            </a:r>
          </a:p>
          <a:p>
            <a:endParaRPr lang="en-IN" altLang="en-US" sz="1200">
              <a:solidFill>
                <a:schemeClr val="bg1"/>
              </a:solidFill>
              <a:latin typeface="Arial" charset="0"/>
            </a:endParaRPr>
          </a:p>
          <a:p>
            <a:r>
              <a:rPr lang="en-IN" altLang="en-US" sz="1200">
                <a:solidFill>
                  <a:schemeClr val="bg1"/>
                </a:solidFill>
                <a:latin typeface="Arial" charset="0"/>
              </a:rPr>
              <a:t>Insurance is the subject matter of solicitation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Eligibility</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158356509"/>
              </p:ext>
            </p:extLst>
          </p:nvPr>
        </p:nvGraphicFramePr>
        <p:xfrm>
          <a:off x="395536" y="1305560"/>
          <a:ext cx="8040216" cy="2123440"/>
        </p:xfrm>
        <a:graphic>
          <a:graphicData uri="http://schemas.openxmlformats.org/drawingml/2006/table">
            <a:tbl>
              <a:tblPr firstRow="1" bandRow="1">
                <a:tableStyleId>{16D9F66E-5EB9-4882-86FB-DCBF35E3C3E4}</a:tableStyleId>
              </a:tblPr>
              <a:tblGrid>
                <a:gridCol w="4020108"/>
                <a:gridCol w="4020108"/>
              </a:tblGrid>
              <a:tr h="370840">
                <a:tc>
                  <a:txBody>
                    <a:bodyPr/>
                    <a:lstStyle/>
                    <a:p>
                      <a:r>
                        <a:rPr lang="en-US" b="0" dirty="0" smtClean="0"/>
                        <a:t>Minimum Policy Term</a:t>
                      </a:r>
                      <a:endParaRPr lang="en-IN" b="0" dirty="0"/>
                    </a:p>
                  </a:txBody>
                  <a:tcPr/>
                </a:tc>
                <a:tc>
                  <a:txBody>
                    <a:bodyPr/>
                    <a:lstStyle/>
                    <a:p>
                      <a:r>
                        <a:rPr lang="en-US" b="0" dirty="0" smtClean="0"/>
                        <a:t>1 Year </a:t>
                      </a:r>
                      <a:endParaRPr lang="en-IN" b="0" dirty="0"/>
                    </a:p>
                  </a:txBody>
                  <a:tcPr/>
                </a:tc>
              </a:tr>
              <a:tr h="370840">
                <a:tc>
                  <a:txBody>
                    <a:bodyPr/>
                    <a:lstStyle/>
                    <a:p>
                      <a:r>
                        <a:rPr lang="en-US" dirty="0" smtClean="0"/>
                        <a:t>Long Term Policy term</a:t>
                      </a:r>
                      <a:endParaRPr lang="en-IN" dirty="0"/>
                    </a:p>
                  </a:txBody>
                  <a:tcPr/>
                </a:tc>
                <a:tc>
                  <a:txBody>
                    <a:bodyPr/>
                    <a:lstStyle/>
                    <a:p>
                      <a:r>
                        <a:rPr lang="en-US" dirty="0" smtClean="0"/>
                        <a:t>2 / 3 Years  (with discount for advance premium and EMI option)</a:t>
                      </a:r>
                      <a:endParaRPr lang="en-IN" dirty="0"/>
                    </a:p>
                  </a:txBody>
                  <a:tcPr/>
                </a:tc>
              </a:tr>
              <a:tr h="370840">
                <a:tc>
                  <a:txBody>
                    <a:bodyPr/>
                    <a:lstStyle/>
                    <a:p>
                      <a:r>
                        <a:rPr lang="en-US" dirty="0" smtClean="0"/>
                        <a:t>Minimum Age at Entry</a:t>
                      </a:r>
                      <a:endParaRPr lang="en-IN" dirty="0"/>
                    </a:p>
                  </a:txBody>
                  <a:tcPr/>
                </a:tc>
                <a:tc>
                  <a:txBody>
                    <a:bodyPr/>
                    <a:lstStyle/>
                    <a:p>
                      <a:r>
                        <a:rPr lang="en-US" dirty="0" smtClean="0"/>
                        <a:t>60 Years </a:t>
                      </a:r>
                      <a:endParaRPr lang="en-IN" dirty="0"/>
                    </a:p>
                  </a:txBody>
                  <a:tcPr/>
                </a:tc>
              </a:tr>
              <a:tr h="370840">
                <a:tc>
                  <a:txBody>
                    <a:bodyPr/>
                    <a:lstStyle/>
                    <a:p>
                      <a:r>
                        <a:rPr lang="en-US" dirty="0" smtClean="0"/>
                        <a:t>Maximum Age at</a:t>
                      </a:r>
                      <a:r>
                        <a:rPr lang="en-US" baseline="0" dirty="0" smtClean="0"/>
                        <a:t> Entry</a:t>
                      </a:r>
                      <a:endParaRPr lang="en-IN" dirty="0"/>
                    </a:p>
                  </a:txBody>
                  <a:tcPr/>
                </a:tc>
                <a:tc>
                  <a:txBody>
                    <a:bodyPr/>
                    <a:lstStyle/>
                    <a:p>
                      <a:r>
                        <a:rPr lang="en-US" dirty="0" smtClean="0"/>
                        <a:t>Lifelong</a:t>
                      </a:r>
                      <a:endParaRPr lang="en-IN" dirty="0"/>
                    </a:p>
                  </a:txBody>
                  <a:tcPr/>
                </a:tc>
              </a:tr>
              <a:tr h="370840">
                <a:tc>
                  <a:txBody>
                    <a:bodyPr/>
                    <a:lstStyle/>
                    <a:p>
                      <a:r>
                        <a:rPr lang="en-US" dirty="0" smtClean="0"/>
                        <a:t>Renewal</a:t>
                      </a:r>
                      <a:endParaRPr lang="en-IN" dirty="0"/>
                    </a:p>
                  </a:txBody>
                  <a:tcPr/>
                </a:tc>
                <a:tc>
                  <a:txBody>
                    <a:bodyPr/>
                    <a:lstStyle/>
                    <a:p>
                      <a:r>
                        <a:rPr lang="en-US" dirty="0" smtClean="0"/>
                        <a:t>Lifelong</a:t>
                      </a:r>
                      <a:endParaRPr lang="en-IN" dirty="0"/>
                    </a:p>
                  </a:txBody>
                  <a:tcPr/>
                </a:tc>
              </a:tr>
            </a:tbl>
          </a:graphicData>
        </a:graphic>
      </p:graphicFrame>
      <p:sp>
        <p:nvSpPr>
          <p:cNvPr id="6" name="Rectangle 5"/>
          <p:cNvSpPr/>
          <p:nvPr/>
        </p:nvSpPr>
        <p:spPr>
          <a:xfrm>
            <a:off x="467544" y="3645024"/>
            <a:ext cx="7992888" cy="2585323"/>
          </a:xfrm>
          <a:prstGeom prst="rect">
            <a:avLst/>
          </a:prstGeom>
        </p:spPr>
        <p:txBody>
          <a:bodyPr wrap="square">
            <a:spAutoFit/>
          </a:bodyPr>
          <a:lstStyle/>
          <a:p>
            <a:r>
              <a:rPr lang="en-IN" b="1" dirty="0" smtClean="0"/>
              <a:t>Instalment </a:t>
            </a:r>
            <a:r>
              <a:rPr lang="en-IN" b="1" dirty="0"/>
              <a:t>frequency Loading on standard </a:t>
            </a:r>
            <a:r>
              <a:rPr lang="en-IN" b="1" dirty="0" smtClean="0"/>
              <a:t>premiums </a:t>
            </a:r>
            <a:r>
              <a:rPr lang="en-IN" dirty="0" smtClean="0"/>
              <a:t>for  2 years and 3 years policy terms. </a:t>
            </a:r>
          </a:p>
          <a:p>
            <a:pPr marL="285750" indent="-285750">
              <a:buFont typeface="Arial" panose="020B0604020202020204" pitchFamily="34" charset="0"/>
              <a:buChar char="•"/>
            </a:pPr>
            <a:r>
              <a:rPr lang="en-IN" dirty="0" smtClean="0"/>
              <a:t>Monthly - 5</a:t>
            </a:r>
            <a:r>
              <a:rPr lang="en-IN" dirty="0"/>
              <a:t>%</a:t>
            </a:r>
          </a:p>
          <a:p>
            <a:pPr marL="285750" indent="-285750">
              <a:buFont typeface="Arial" panose="020B0604020202020204" pitchFamily="34" charset="0"/>
              <a:buChar char="•"/>
            </a:pPr>
            <a:r>
              <a:rPr lang="en-IN" dirty="0"/>
              <a:t>Quarterly </a:t>
            </a:r>
            <a:r>
              <a:rPr lang="en-IN" dirty="0" smtClean="0"/>
              <a:t>- 4</a:t>
            </a:r>
            <a:r>
              <a:rPr lang="en-IN" dirty="0"/>
              <a:t>%</a:t>
            </a:r>
          </a:p>
          <a:p>
            <a:pPr marL="285750" indent="-285750">
              <a:buFont typeface="Arial" panose="020B0604020202020204" pitchFamily="34" charset="0"/>
              <a:buChar char="•"/>
            </a:pPr>
            <a:r>
              <a:rPr lang="en-IN" dirty="0"/>
              <a:t>Half-yearly </a:t>
            </a:r>
            <a:r>
              <a:rPr lang="en-IN" dirty="0" smtClean="0"/>
              <a:t>- 3%</a:t>
            </a:r>
          </a:p>
          <a:p>
            <a:endParaRPr lang="en-US" b="1" dirty="0" smtClean="0"/>
          </a:p>
          <a:p>
            <a:r>
              <a:rPr lang="en-US" b="1" dirty="0" smtClean="0"/>
              <a:t>Discount for advance premium </a:t>
            </a:r>
            <a:r>
              <a:rPr lang="en-IN" dirty="0" smtClean="0"/>
              <a:t>for  2 years and 3 years policy terms. </a:t>
            </a:r>
          </a:p>
          <a:p>
            <a:pPr marL="285750" indent="-285750">
              <a:buFont typeface="Arial" panose="020B0604020202020204" pitchFamily="34" charset="0"/>
              <a:buChar char="•"/>
            </a:pPr>
            <a:r>
              <a:rPr lang="en-IN" dirty="0" smtClean="0"/>
              <a:t>2 </a:t>
            </a:r>
            <a:r>
              <a:rPr lang="en-IN" dirty="0"/>
              <a:t>years </a:t>
            </a:r>
            <a:r>
              <a:rPr lang="en-IN" dirty="0" smtClean="0"/>
              <a:t>- 5</a:t>
            </a:r>
            <a:r>
              <a:rPr lang="en-IN" dirty="0"/>
              <a:t>%</a:t>
            </a:r>
          </a:p>
          <a:p>
            <a:pPr marL="285750" indent="-285750">
              <a:buFont typeface="Arial" panose="020B0604020202020204" pitchFamily="34" charset="0"/>
              <a:buChar char="•"/>
            </a:pPr>
            <a:r>
              <a:rPr lang="en-IN" dirty="0"/>
              <a:t>3 years </a:t>
            </a:r>
            <a:r>
              <a:rPr lang="en-IN" dirty="0" smtClean="0"/>
              <a:t>- 10</a:t>
            </a:r>
            <a:r>
              <a:rPr lang="en-IN" dirty="0"/>
              <a:t>%</a:t>
            </a:r>
          </a:p>
        </p:txBody>
      </p:sp>
      <p:sp>
        <p:nvSpPr>
          <p:cNvPr id="3" name="TextBox 2"/>
          <p:cNvSpPr txBox="1"/>
          <p:nvPr/>
        </p:nvSpPr>
        <p:spPr>
          <a:xfrm>
            <a:off x="2699792" y="4149080"/>
            <a:ext cx="5826691"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1600" b="1" dirty="0"/>
              <a:t>In case of instalment for policy terms of 2 years and 3 years, if monthly mode is opted, minimum 2 months premium needs to be collected for policy issuance.</a:t>
            </a:r>
            <a:endParaRPr lang="en-US" sz="1600" b="1" dirty="0"/>
          </a:p>
          <a:p>
            <a:endParaRPr lang="en-IN" sz="1600" b="1" dirty="0"/>
          </a:p>
        </p:txBody>
      </p:sp>
    </p:spTree>
    <p:extLst>
      <p:ext uri="{BB962C8B-B14F-4D97-AF65-F5344CB8AC3E}">
        <p14:creationId xmlns:p14="http://schemas.microsoft.com/office/powerpoint/2010/main" val="12547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 Insured Options </a:t>
            </a:r>
            <a:endParaRPr lang="en-IN" dirty="0"/>
          </a:p>
        </p:txBody>
      </p:sp>
      <p:sp>
        <p:nvSpPr>
          <p:cNvPr id="3" name="Rectangle 2"/>
          <p:cNvSpPr/>
          <p:nvPr/>
        </p:nvSpPr>
        <p:spPr>
          <a:xfrm>
            <a:off x="169416" y="3645024"/>
            <a:ext cx="8795072" cy="1815882"/>
          </a:xfrm>
          <a:prstGeom prst="rect">
            <a:avLst/>
          </a:prstGeom>
        </p:spPr>
        <p:txBody>
          <a:bodyPr wrap="square">
            <a:spAutoFit/>
          </a:bodyPr>
          <a:lstStyle/>
          <a:p>
            <a:r>
              <a:rPr lang="en-IN" sz="1400" i="1" dirty="0" smtClean="0"/>
              <a:t>Family Definition:</a:t>
            </a:r>
            <a:endParaRPr lang="en-IN" sz="1400" i="1" dirty="0"/>
          </a:p>
          <a:p>
            <a:r>
              <a:rPr lang="en-IN" sz="1400" dirty="0"/>
              <a:t># </a:t>
            </a:r>
            <a:r>
              <a:rPr lang="en-IN" sz="1400" i="1" dirty="0"/>
              <a:t>For Individual Plan: - Family means – </a:t>
            </a:r>
            <a:r>
              <a:rPr lang="en-IN" sz="1400" i="1" dirty="0" smtClean="0"/>
              <a:t>Self</a:t>
            </a:r>
            <a:r>
              <a:rPr lang="en-IN" sz="1400" i="1" dirty="0"/>
              <a:t> </a:t>
            </a:r>
            <a:r>
              <a:rPr lang="en-IN" sz="1400" i="1" dirty="0" smtClean="0"/>
              <a:t>and Spouse; </a:t>
            </a:r>
            <a:r>
              <a:rPr lang="en-IN" sz="1400" b="1" i="1" dirty="0" smtClean="0"/>
              <a:t>10% discount </a:t>
            </a:r>
            <a:r>
              <a:rPr lang="en-IN" sz="1400" i="1" dirty="0" smtClean="0"/>
              <a:t>is applicable where Self and Spouse are covered. </a:t>
            </a:r>
            <a:endParaRPr lang="en-IN" sz="1400" i="1" dirty="0"/>
          </a:p>
          <a:p>
            <a:r>
              <a:rPr lang="en-IN" sz="1400" dirty="0"/>
              <a:t># </a:t>
            </a:r>
            <a:r>
              <a:rPr lang="en-IN" sz="1400" i="1" dirty="0"/>
              <a:t>For Family Floater Plan: - Family means – </a:t>
            </a:r>
            <a:r>
              <a:rPr lang="en-IN" sz="1400" i="1" dirty="0" smtClean="0"/>
              <a:t>Self and Spouse (Spouse age may be less than 60 years)</a:t>
            </a:r>
          </a:p>
          <a:p>
            <a:endParaRPr lang="en-US" sz="1400" i="1" dirty="0" smtClean="0"/>
          </a:p>
          <a:p>
            <a:r>
              <a:rPr lang="en-US" sz="1400" i="1" dirty="0" smtClean="0"/>
              <a:t>Selection Guidelines:  </a:t>
            </a:r>
            <a:endParaRPr lang="en-US" sz="1400" i="1" dirty="0"/>
          </a:p>
          <a:p>
            <a:pPr marL="285750" indent="-285750">
              <a:buFont typeface="Arial" panose="020B0604020202020204" pitchFamily="34" charset="0"/>
              <a:buChar char="•"/>
            </a:pPr>
            <a:r>
              <a:rPr lang="en-IN" sz="1400" dirty="0"/>
              <a:t>Proposer to have the highest Sum Insured.</a:t>
            </a:r>
          </a:p>
          <a:p>
            <a:r>
              <a:rPr lang="en-IN" sz="1400" dirty="0"/>
              <a:t>• </a:t>
            </a:r>
            <a:r>
              <a:rPr lang="en-IN" sz="1400" dirty="0" smtClean="0"/>
              <a:t>    In </a:t>
            </a:r>
            <a:r>
              <a:rPr lang="en-IN" sz="1400" dirty="0"/>
              <a:t>case married, spouse to be covered mandatorily. However in case the insured is covered in some other health</a:t>
            </a:r>
          </a:p>
          <a:p>
            <a:r>
              <a:rPr lang="en-IN" sz="1400" dirty="0"/>
              <a:t>insurance product then copy of the policy is to be provided to allow selection of the insured.</a:t>
            </a:r>
          </a:p>
        </p:txBody>
      </p:sp>
      <p:graphicFrame>
        <p:nvGraphicFramePr>
          <p:cNvPr id="4" name="Table 3"/>
          <p:cNvGraphicFramePr>
            <a:graphicFrameLocks noGrp="1"/>
          </p:cNvGraphicFramePr>
          <p:nvPr>
            <p:extLst>
              <p:ext uri="{D42A27DB-BD31-4B8C-83A1-F6EECF244321}">
                <p14:modId xmlns:p14="http://schemas.microsoft.com/office/powerpoint/2010/main" val="3136726483"/>
              </p:ext>
            </p:extLst>
          </p:nvPr>
        </p:nvGraphicFramePr>
        <p:xfrm>
          <a:off x="107504" y="1772816"/>
          <a:ext cx="8856984" cy="1690072"/>
        </p:xfrm>
        <a:graphic>
          <a:graphicData uri="http://schemas.openxmlformats.org/drawingml/2006/table">
            <a:tbl>
              <a:tblPr firstRow="1" bandRow="1">
                <a:tableStyleId>{E8B1032C-EA38-4F05-BA0D-38AFFFC7BED3}</a:tableStyleId>
              </a:tblPr>
              <a:tblGrid>
                <a:gridCol w="2214246"/>
                <a:gridCol w="4428492"/>
                <a:gridCol w="2214246"/>
              </a:tblGrid>
              <a:tr h="944587">
                <a:tc>
                  <a:txBody>
                    <a:bodyPr/>
                    <a:lstStyle/>
                    <a:p>
                      <a:pPr algn="ctr"/>
                      <a:r>
                        <a:rPr lang="en-US" dirty="0" smtClean="0"/>
                        <a:t>Sum Insured  Options</a:t>
                      </a:r>
                      <a:endParaRPr lang="en-IN" dirty="0"/>
                    </a:p>
                  </a:txBody>
                  <a:tcPr/>
                </a:tc>
                <a:tc>
                  <a:txBody>
                    <a:bodyPr/>
                    <a:lstStyle/>
                    <a:p>
                      <a:pPr algn="ctr"/>
                      <a:r>
                        <a:rPr lang="en-US" dirty="0" smtClean="0"/>
                        <a:t>2 Lakh; 3 Lakh; 4 Lakh; 5 Lakh</a:t>
                      </a:r>
                      <a:endParaRPr lang="en-IN" dirty="0"/>
                    </a:p>
                  </a:txBody>
                  <a:tcPr/>
                </a:tc>
                <a:tc>
                  <a:txBody>
                    <a:bodyPr/>
                    <a:lstStyle/>
                    <a:p>
                      <a:pPr algn="ctr"/>
                      <a:r>
                        <a:rPr lang="en-US" dirty="0" smtClean="0"/>
                        <a:t>7.5 Lakh; 10 Lakh</a:t>
                      </a:r>
                      <a:endParaRPr lang="en-IN" dirty="0"/>
                    </a:p>
                  </a:txBody>
                  <a:tcPr/>
                </a:tc>
              </a:tr>
              <a:tr h="745485">
                <a:tc>
                  <a:txBody>
                    <a:bodyPr/>
                    <a:lstStyle/>
                    <a:p>
                      <a:pPr algn="ctr"/>
                      <a:r>
                        <a:rPr lang="en-US" dirty="0" smtClean="0"/>
                        <a:t>SI Basis</a:t>
                      </a:r>
                      <a:endParaRPr lang="en-IN" dirty="0"/>
                    </a:p>
                  </a:txBody>
                  <a:tcPr/>
                </a:tc>
                <a:tc gridSpan="2">
                  <a:txBody>
                    <a:bodyPr/>
                    <a:lstStyle/>
                    <a:p>
                      <a:pPr algn="ctr"/>
                      <a:r>
                        <a:rPr lang="en-US" dirty="0" smtClean="0"/>
                        <a:t>Both Individual and Floater </a:t>
                      </a:r>
                      <a:endParaRPr lang="en-IN" dirty="0"/>
                    </a:p>
                  </a:txBody>
                  <a:tcPr/>
                </a:tc>
                <a:tc hMerge="1">
                  <a:txBody>
                    <a:bodyPr/>
                    <a:lstStyle/>
                    <a:p>
                      <a:pPr algn="ctr"/>
                      <a:endParaRPr lang="en-IN" dirty="0"/>
                    </a:p>
                  </a:txBody>
                  <a:tcPr/>
                </a:tc>
              </a:tr>
            </a:tbl>
          </a:graphicData>
        </a:graphic>
      </p:graphicFrame>
    </p:spTree>
    <p:extLst>
      <p:ext uri="{BB962C8B-B14F-4D97-AF65-F5344CB8AC3E}">
        <p14:creationId xmlns:p14="http://schemas.microsoft.com/office/powerpoint/2010/main" val="426284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Illustration </a:t>
            </a:r>
            <a:endParaRPr lang="en-US" sz="1600" kern="0" dirty="0">
              <a:latin typeface="Arial" panose="020B0604020202020204" pitchFamily="34" charset="0"/>
              <a:cs typeface="Arial" panose="020B0604020202020204" pitchFamily="34" charset="0"/>
            </a:endParaRPr>
          </a:p>
        </p:txBody>
      </p:sp>
      <p:sp>
        <p:nvSpPr>
          <p:cNvPr id="3" name="Striped Right Arrow 2"/>
          <p:cNvSpPr/>
          <p:nvPr/>
        </p:nvSpPr>
        <p:spPr>
          <a:xfrm>
            <a:off x="5897848" y="3376416"/>
            <a:ext cx="2850616" cy="48463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6" name="Striped Right Arrow 5"/>
          <p:cNvSpPr/>
          <p:nvPr/>
        </p:nvSpPr>
        <p:spPr>
          <a:xfrm rot="10800000">
            <a:off x="323528" y="3429000"/>
            <a:ext cx="2088232" cy="48463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5" name="TextBox 4"/>
          <p:cNvSpPr txBox="1"/>
          <p:nvPr/>
        </p:nvSpPr>
        <p:spPr>
          <a:xfrm>
            <a:off x="2555776" y="2348880"/>
            <a:ext cx="3240360"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smtClean="0"/>
              <a:t>Medical expenses in registered hospital due to illness or injury for minimum 24 hours</a:t>
            </a:r>
            <a:endParaRPr lang="en-IN" sz="2400" dirty="0"/>
          </a:p>
        </p:txBody>
      </p:sp>
      <p:sp>
        <p:nvSpPr>
          <p:cNvPr id="7" name="TextBox 6"/>
          <p:cNvSpPr txBox="1"/>
          <p:nvPr/>
        </p:nvSpPr>
        <p:spPr>
          <a:xfrm>
            <a:off x="678721" y="2708920"/>
            <a:ext cx="1733039"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60 days Pre </a:t>
            </a:r>
          </a:p>
          <a:p>
            <a:r>
              <a:rPr lang="en-US" sz="2000" dirty="0" smtClean="0"/>
              <a:t>Hospitalization</a:t>
            </a:r>
            <a:endParaRPr lang="en-IN" sz="2000" dirty="0"/>
          </a:p>
        </p:txBody>
      </p:sp>
      <p:sp>
        <p:nvSpPr>
          <p:cNvPr id="9" name="TextBox 8"/>
          <p:cNvSpPr txBox="1"/>
          <p:nvPr/>
        </p:nvSpPr>
        <p:spPr>
          <a:xfrm>
            <a:off x="6012160" y="2708920"/>
            <a:ext cx="1733039"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90 days Post </a:t>
            </a:r>
          </a:p>
          <a:p>
            <a:r>
              <a:rPr lang="en-US" sz="2000" dirty="0" smtClean="0"/>
              <a:t>Hospitalization</a:t>
            </a:r>
            <a:endParaRPr lang="en-IN" sz="2000" dirty="0"/>
          </a:p>
        </p:txBody>
      </p:sp>
      <p:sp>
        <p:nvSpPr>
          <p:cNvPr id="10" name="TextBox 9"/>
          <p:cNvSpPr txBox="1"/>
          <p:nvPr/>
        </p:nvSpPr>
        <p:spPr>
          <a:xfrm>
            <a:off x="2647387" y="4005064"/>
            <a:ext cx="3004733"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Day Care procedures (409) </a:t>
            </a:r>
            <a:endParaRPr lang="en-IN" sz="2000" dirty="0"/>
          </a:p>
        </p:txBody>
      </p:sp>
      <p:sp>
        <p:nvSpPr>
          <p:cNvPr id="11" name="TextBox 10"/>
          <p:cNvSpPr txBox="1"/>
          <p:nvPr/>
        </p:nvSpPr>
        <p:spPr>
          <a:xfrm>
            <a:off x="1331640" y="1268760"/>
            <a:ext cx="2221249"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Ambulance charges</a:t>
            </a:r>
          </a:p>
          <a:p>
            <a:r>
              <a:rPr lang="en-US" sz="2000" dirty="0" smtClean="0"/>
              <a:t>1000/ claim </a:t>
            </a:r>
            <a:endParaRPr lang="en-IN" sz="2000" dirty="0"/>
          </a:p>
        </p:txBody>
      </p:sp>
      <p:sp>
        <p:nvSpPr>
          <p:cNvPr id="8" name="Up Arrow 7"/>
          <p:cNvSpPr/>
          <p:nvPr/>
        </p:nvSpPr>
        <p:spPr>
          <a:xfrm>
            <a:off x="2320149" y="2060848"/>
            <a:ext cx="235627" cy="48920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21" y="4653136"/>
            <a:ext cx="756084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71588" y="1052736"/>
            <a:ext cx="8964907" cy="2308324"/>
          </a:xfrm>
          <a:prstGeom prst="rect">
            <a:avLst/>
          </a:prstGeom>
          <a:noFill/>
        </p:spPr>
        <p:txBody>
          <a:bodyPr wrap="square">
            <a:spAutoFit/>
          </a:bodyPr>
          <a:lstStyle/>
          <a:p>
            <a:pPr fontAlgn="auto">
              <a:spcBef>
                <a:spcPts val="0"/>
              </a:spcBef>
              <a:spcAft>
                <a:spcPts val="0"/>
              </a:spcAft>
              <a:defRPr/>
            </a:pPr>
            <a:r>
              <a:rPr lang="en-US" sz="1600" b="1" kern="0" dirty="0" smtClean="0">
                <a:solidFill>
                  <a:srgbClr val="C00000"/>
                </a:solidFill>
                <a:latin typeface="Arial" panose="020B0604020202020204" pitchFamily="34" charset="0"/>
                <a:cs typeface="Arial" panose="020B0604020202020204" pitchFamily="34" charset="0"/>
              </a:rPr>
              <a:t>Co-pay on PED and Other Claims</a:t>
            </a:r>
          </a:p>
          <a:p>
            <a:pPr fontAlgn="auto">
              <a:spcBef>
                <a:spcPts val="0"/>
              </a:spcBef>
              <a:spcAft>
                <a:spcPts val="0"/>
              </a:spcAft>
              <a:defRPr/>
            </a:pPr>
            <a:endParaRPr lang="en-US" sz="1600" b="1" kern="0" dirty="0" smtClean="0">
              <a:solidFill>
                <a:srgbClr val="C00000"/>
              </a:solidFill>
              <a:latin typeface="Arial" panose="020B0604020202020204" pitchFamily="34" charset="0"/>
              <a:cs typeface="Arial" panose="020B0604020202020204" pitchFamily="34" charset="0"/>
            </a:endParaRPr>
          </a:p>
          <a:p>
            <a:r>
              <a:rPr lang="en-IN" sz="1600" dirty="0"/>
              <a:t>a) </a:t>
            </a:r>
            <a:r>
              <a:rPr lang="en-IN" sz="1600" b="1" dirty="0"/>
              <a:t>50% </a:t>
            </a:r>
            <a:r>
              <a:rPr lang="en-IN" sz="1600" dirty="0"/>
              <a:t>co-payment is applicable on each and every claim related to Pre-existing disease, on the admissible</a:t>
            </a:r>
          </a:p>
          <a:p>
            <a:r>
              <a:rPr lang="en-IN" sz="1600" dirty="0"/>
              <a:t>hospitalisation bill, excluding claim related to pre and post hospitalisation. The Insured will have </a:t>
            </a:r>
            <a:r>
              <a:rPr lang="en-IN" sz="1600" b="1" dirty="0" smtClean="0"/>
              <a:t>No</a:t>
            </a:r>
            <a:r>
              <a:rPr lang="en-IN" sz="1600" dirty="0" smtClean="0"/>
              <a:t> </a:t>
            </a:r>
            <a:r>
              <a:rPr lang="en-IN" sz="1600" dirty="0"/>
              <a:t>option to </a:t>
            </a:r>
            <a:r>
              <a:rPr lang="en-IN" sz="1600" dirty="0" smtClean="0"/>
              <a:t>waive off </a:t>
            </a:r>
            <a:r>
              <a:rPr lang="en-IN" sz="1600" dirty="0"/>
              <a:t>this co-payment.</a:t>
            </a:r>
          </a:p>
          <a:p>
            <a:r>
              <a:rPr lang="en-IN" sz="1600" dirty="0"/>
              <a:t>b) </a:t>
            </a:r>
            <a:r>
              <a:rPr lang="en-IN" sz="1600" b="1" dirty="0"/>
              <a:t>25% </a:t>
            </a:r>
            <a:r>
              <a:rPr lang="en-IN" sz="1600" dirty="0"/>
              <a:t>co-payment is applicable on each and every claim for all other claims, on the admissible hospitalisation </a:t>
            </a:r>
            <a:r>
              <a:rPr lang="en-IN" sz="1600" dirty="0" smtClean="0"/>
              <a:t>bill, excluding </a:t>
            </a:r>
            <a:r>
              <a:rPr lang="en-IN" sz="1600" dirty="0"/>
              <a:t>claim related to pre and post hospitalisation. However the Insured have an option to waive off this </a:t>
            </a:r>
            <a:r>
              <a:rPr lang="en-IN" sz="1600" dirty="0" smtClean="0"/>
              <a:t>co-payment on </a:t>
            </a:r>
            <a:r>
              <a:rPr lang="en-IN" sz="1600" dirty="0"/>
              <a:t>payment of </a:t>
            </a:r>
            <a:r>
              <a:rPr lang="en-IN" sz="1600" b="1" dirty="0"/>
              <a:t>additional loading </a:t>
            </a:r>
            <a:r>
              <a:rPr lang="en-IN" sz="1600" dirty="0"/>
              <a:t>of </a:t>
            </a:r>
            <a:r>
              <a:rPr lang="en-IN" sz="1600" b="1" dirty="0"/>
              <a:t>20% </a:t>
            </a:r>
            <a:r>
              <a:rPr lang="en-IN" sz="1600" dirty="0"/>
              <a:t>on the standard premium.</a:t>
            </a:r>
          </a:p>
          <a:p>
            <a:r>
              <a:rPr lang="en-IN" sz="1600" dirty="0"/>
              <a:t>c) Both the above co-payments will be applicable lifelong</a:t>
            </a:r>
            <a:endParaRPr lang="en-US" sz="1600" b="1" kern="0" dirty="0">
              <a:solidFill>
                <a:srgbClr val="C00000"/>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933056"/>
            <a:ext cx="9000000" cy="120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1589" y="3501008"/>
            <a:ext cx="7391400" cy="338554"/>
          </a:xfrm>
          <a:prstGeom prst="rect">
            <a:avLst/>
          </a:prstGeom>
          <a:noFill/>
        </p:spPr>
        <p:txBody>
          <a:bodyPr>
            <a:spAutoFit/>
          </a:bodyPr>
          <a:lstStyle>
            <a:defPPr>
              <a:defRPr lang="en-IN"/>
            </a:defPPr>
            <a:lvl1pPr fontAlgn="auto">
              <a:spcBef>
                <a:spcPts val="0"/>
              </a:spcBef>
              <a:spcAft>
                <a:spcPts val="0"/>
              </a:spcAft>
              <a:defRPr sz="1600" b="1" kern="0">
                <a:solidFill>
                  <a:srgbClr val="C00000"/>
                </a:solidFill>
                <a:latin typeface="Arial" panose="020B0604020202020204" pitchFamily="34" charset="0"/>
                <a:cs typeface="Arial" panose="020B0604020202020204" pitchFamily="34" charset="0"/>
              </a:defRPr>
            </a:lvl1pPr>
          </a:lstStyle>
          <a:p>
            <a:r>
              <a:rPr lang="en-US" dirty="0"/>
              <a:t>Sub-limits on listed procedures </a:t>
            </a:r>
          </a:p>
        </p:txBody>
      </p:sp>
      <p:sp>
        <p:nvSpPr>
          <p:cNvPr id="5" name="Rectangle 4"/>
          <p:cNvSpPr/>
          <p:nvPr/>
        </p:nvSpPr>
        <p:spPr>
          <a:xfrm>
            <a:off x="72589" y="5157192"/>
            <a:ext cx="8963907" cy="584775"/>
          </a:xfrm>
          <a:prstGeom prst="rect">
            <a:avLst/>
          </a:prstGeom>
        </p:spPr>
        <p:txBody>
          <a:bodyPr wrap="square">
            <a:spAutoFit/>
          </a:bodyPr>
          <a:lstStyle/>
          <a:p>
            <a:r>
              <a:rPr lang="en-IN" sz="1600" b="1" dirty="0">
                <a:solidFill>
                  <a:srgbClr val="C00000"/>
                </a:solidFill>
              </a:rPr>
              <a:t>Co-payments </a:t>
            </a:r>
            <a:r>
              <a:rPr lang="en-IN" sz="1600" b="1" dirty="0" smtClean="0">
                <a:solidFill>
                  <a:srgbClr val="C00000"/>
                </a:solidFill>
              </a:rPr>
              <a:t>will </a:t>
            </a:r>
            <a:r>
              <a:rPr lang="en-IN" sz="1600" b="1" dirty="0">
                <a:solidFill>
                  <a:srgbClr val="C00000"/>
                </a:solidFill>
              </a:rPr>
              <a:t>not be applicable in case there is a claim for the listed procedures mentioned in </a:t>
            </a:r>
            <a:r>
              <a:rPr lang="en-IN" sz="1600" b="1" dirty="0" smtClean="0">
                <a:solidFill>
                  <a:srgbClr val="C00000"/>
                </a:solidFill>
              </a:rPr>
              <a:t>the Sub-limits </a:t>
            </a:r>
            <a:r>
              <a:rPr lang="en-IN" sz="1600" b="1" dirty="0">
                <a:solidFill>
                  <a:srgbClr val="C00000"/>
                </a:solidFill>
              </a:rPr>
              <a:t>table.</a:t>
            </a:r>
          </a:p>
        </p:txBody>
      </p:sp>
    </p:spTree>
    <p:extLst>
      <p:ext uri="{BB962C8B-B14F-4D97-AF65-F5344CB8AC3E}">
        <p14:creationId xmlns:p14="http://schemas.microsoft.com/office/powerpoint/2010/main" val="186770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Discounts </a:t>
            </a:r>
            <a:endParaRPr lang="en-IN" sz="2400" dirty="0"/>
          </a:p>
        </p:txBody>
      </p:sp>
      <p:sp>
        <p:nvSpPr>
          <p:cNvPr id="3" name="Rectangle 2"/>
          <p:cNvSpPr/>
          <p:nvPr/>
        </p:nvSpPr>
        <p:spPr>
          <a:xfrm>
            <a:off x="251520" y="1136933"/>
            <a:ext cx="8568952" cy="4031873"/>
          </a:xfrm>
          <a:prstGeom prst="rect">
            <a:avLst/>
          </a:prstGeom>
        </p:spPr>
        <p:txBody>
          <a:bodyPr wrap="square">
            <a:spAutoFit/>
          </a:bodyPr>
          <a:lstStyle/>
          <a:p>
            <a:pPr marL="342900" indent="-342900">
              <a:buAutoNum type="alphaLcParenR"/>
            </a:pPr>
            <a:r>
              <a:rPr lang="en-IN" sz="1600" b="1" dirty="0" smtClean="0"/>
              <a:t>Family </a:t>
            </a:r>
            <a:r>
              <a:rPr lang="en-IN" sz="1600" b="1" dirty="0"/>
              <a:t>discount </a:t>
            </a:r>
            <a:r>
              <a:rPr lang="en-IN" sz="1600" dirty="0"/>
              <a:t>– </a:t>
            </a:r>
            <a:r>
              <a:rPr lang="en-IN" sz="1600" b="1" dirty="0"/>
              <a:t>10% </a:t>
            </a:r>
            <a:r>
              <a:rPr lang="en-IN" sz="1600" dirty="0"/>
              <a:t>Family discount in case of more than one insured covered under the same policy on </a:t>
            </a:r>
            <a:r>
              <a:rPr lang="en-IN" sz="1600" dirty="0" smtClean="0"/>
              <a:t>individual sum </a:t>
            </a:r>
            <a:r>
              <a:rPr lang="en-IN" sz="1600" dirty="0"/>
              <a:t>insured </a:t>
            </a:r>
            <a:r>
              <a:rPr lang="en-IN" sz="1600" dirty="0" smtClean="0"/>
              <a:t>basis.</a:t>
            </a:r>
          </a:p>
          <a:p>
            <a:endParaRPr lang="en-IN" sz="1600" dirty="0"/>
          </a:p>
          <a:p>
            <a:r>
              <a:rPr lang="en-IN" sz="1600" b="1" dirty="0" smtClean="0"/>
              <a:t>b</a:t>
            </a:r>
            <a:r>
              <a:rPr lang="en-IN" sz="1600" b="1" dirty="0"/>
              <a:t>) </a:t>
            </a:r>
            <a:r>
              <a:rPr lang="en-IN" sz="1600" b="1" dirty="0" smtClean="0"/>
              <a:t>   Long-term </a:t>
            </a:r>
            <a:r>
              <a:rPr lang="en-IN" sz="1600" b="1" dirty="0"/>
              <a:t>discount </a:t>
            </a:r>
            <a:r>
              <a:rPr lang="en-IN" sz="1600" dirty="0"/>
              <a:t>– Applicable in case of single premium payment for policy term of more than one year</a:t>
            </a:r>
          </a:p>
          <a:p>
            <a:r>
              <a:rPr lang="en-IN" sz="1600" dirty="0" smtClean="0"/>
              <a:t>2 </a:t>
            </a:r>
            <a:r>
              <a:rPr lang="en-IN" sz="1600" dirty="0"/>
              <a:t>years </a:t>
            </a:r>
            <a:r>
              <a:rPr lang="en-IN" sz="1600" dirty="0" smtClean="0"/>
              <a:t>- </a:t>
            </a:r>
            <a:r>
              <a:rPr lang="en-IN" sz="1600" b="1" dirty="0" smtClean="0"/>
              <a:t>5%  </a:t>
            </a:r>
          </a:p>
          <a:p>
            <a:r>
              <a:rPr lang="en-IN" sz="1600" dirty="0" smtClean="0"/>
              <a:t>3 </a:t>
            </a:r>
            <a:r>
              <a:rPr lang="en-IN" sz="1600" dirty="0"/>
              <a:t>years </a:t>
            </a:r>
            <a:r>
              <a:rPr lang="en-IN" sz="1600" dirty="0" smtClean="0"/>
              <a:t>- </a:t>
            </a:r>
            <a:r>
              <a:rPr lang="en-IN" sz="1600" b="1" dirty="0" smtClean="0"/>
              <a:t>10</a:t>
            </a:r>
            <a:r>
              <a:rPr lang="en-IN" sz="1600" b="1" dirty="0"/>
              <a:t>%</a:t>
            </a:r>
          </a:p>
          <a:p>
            <a:endParaRPr lang="en-IN" sz="1600" dirty="0" smtClean="0"/>
          </a:p>
          <a:p>
            <a:r>
              <a:rPr lang="en-IN" sz="1600" b="1" dirty="0" smtClean="0"/>
              <a:t>c)   Medical Report Discount</a:t>
            </a:r>
            <a:r>
              <a:rPr lang="en-IN" sz="1600" dirty="0" smtClean="0"/>
              <a:t>– </a:t>
            </a:r>
            <a:r>
              <a:rPr lang="en-IN" sz="1600" dirty="0"/>
              <a:t>10% discount on the individual member’s premium, if the insured produces the latest medical reports within 15 days </a:t>
            </a:r>
            <a:r>
              <a:rPr lang="en-IN" sz="1600" dirty="0" smtClean="0"/>
              <a:t>of the </a:t>
            </a:r>
            <a:r>
              <a:rPr lang="en-IN" sz="1600" dirty="0"/>
              <a:t>tests done (2 D Echo, Blood Pressure report, Glycosylated </a:t>
            </a:r>
            <a:r>
              <a:rPr lang="en-IN" sz="1600" dirty="0" err="1"/>
              <a:t>hemoglobin</a:t>
            </a:r>
            <a:r>
              <a:rPr lang="en-IN" sz="1600" dirty="0"/>
              <a:t>, blood urea &amp; serum </a:t>
            </a:r>
            <a:r>
              <a:rPr lang="en-IN" sz="1600" dirty="0" err="1"/>
              <a:t>creatinine</a:t>
            </a:r>
            <a:r>
              <a:rPr lang="en-IN" sz="1600" dirty="0"/>
              <a:t>) along </a:t>
            </a:r>
            <a:r>
              <a:rPr lang="en-IN" sz="1600" dirty="0" smtClean="0"/>
              <a:t>with the </a:t>
            </a:r>
            <a:r>
              <a:rPr lang="en-IN" sz="1600" dirty="0"/>
              <a:t>proposal form and the proposal is accepted. This is available for Sum Insured options of ₹ 2L, 3L, 4L and 5L. </a:t>
            </a:r>
            <a:r>
              <a:rPr lang="en-IN" sz="1600" dirty="0" smtClean="0"/>
              <a:t>This discount </a:t>
            </a:r>
            <a:r>
              <a:rPr lang="en-IN" sz="1600" dirty="0"/>
              <a:t>will not be applicable for further renewals.</a:t>
            </a:r>
          </a:p>
          <a:p>
            <a:endParaRPr lang="en-IN" sz="1600" dirty="0" smtClean="0"/>
          </a:p>
          <a:p>
            <a:r>
              <a:rPr lang="en-IN" sz="1600" b="1" dirty="0" smtClean="0"/>
              <a:t>d</a:t>
            </a:r>
            <a:r>
              <a:rPr lang="en-IN" sz="1600" b="1" dirty="0"/>
              <a:t>) </a:t>
            </a:r>
            <a:r>
              <a:rPr lang="en-IN" sz="1600" b="1" dirty="0" smtClean="0"/>
              <a:t>  Direct </a:t>
            </a:r>
            <a:r>
              <a:rPr lang="en-IN" sz="1600" b="1" dirty="0"/>
              <a:t>Sales Discount </a:t>
            </a:r>
            <a:r>
              <a:rPr lang="en-IN" sz="1600" dirty="0"/>
              <a:t>– A discount of 15% in lieu of intermediary commissions if policy is taken directly from the </a:t>
            </a:r>
            <a:r>
              <a:rPr lang="en-IN" sz="1600" dirty="0" smtClean="0"/>
              <a:t>insurer and </a:t>
            </a:r>
            <a:r>
              <a:rPr lang="en-IN" sz="1600" dirty="0"/>
              <a:t>/or Online</a:t>
            </a:r>
          </a:p>
        </p:txBody>
      </p:sp>
    </p:spTree>
    <p:extLst>
      <p:ext uri="{BB962C8B-B14F-4D97-AF65-F5344CB8AC3E}">
        <p14:creationId xmlns:p14="http://schemas.microsoft.com/office/powerpoint/2010/main" val="111061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Medical underwriting</a:t>
            </a:r>
            <a:endParaRPr lang="en-IN" dirty="0">
              <a:solidFill>
                <a:schemeClr val="bg1">
                  <a:lumMod val="6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 y="2836801"/>
            <a:ext cx="9000000" cy="289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 y="5722728"/>
            <a:ext cx="9000000" cy="58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3" y="1340768"/>
            <a:ext cx="9000000" cy="93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722" y="2276872"/>
            <a:ext cx="8984773" cy="523220"/>
          </a:xfrm>
          <a:prstGeom prst="rect">
            <a:avLst/>
          </a:prstGeom>
          <a:noFill/>
        </p:spPr>
        <p:txBody>
          <a:bodyPr wrap="square" rtlCol="0">
            <a:spAutoFit/>
          </a:bodyPr>
          <a:lstStyle/>
          <a:p>
            <a:r>
              <a:rPr lang="en-IN" sz="1400" b="1" dirty="0">
                <a:solidFill>
                  <a:srgbClr val="C00000"/>
                </a:solidFill>
              </a:rPr>
              <a:t>50% of the cost of any pre-insurance medical examination conducted at our empanelled </a:t>
            </a:r>
            <a:r>
              <a:rPr lang="en-IN" sz="1400" b="1" dirty="0" smtClean="0">
                <a:solidFill>
                  <a:srgbClr val="C00000"/>
                </a:solidFill>
              </a:rPr>
              <a:t>DC, </a:t>
            </a:r>
            <a:r>
              <a:rPr lang="en-IN" sz="1400" b="1" dirty="0">
                <a:solidFill>
                  <a:srgbClr val="C00000"/>
                </a:solidFill>
              </a:rPr>
              <a:t>once </a:t>
            </a:r>
            <a:r>
              <a:rPr lang="en-IN" sz="1400" b="1" dirty="0" smtClean="0">
                <a:solidFill>
                  <a:srgbClr val="C00000"/>
                </a:solidFill>
              </a:rPr>
              <a:t>the Proposal </a:t>
            </a:r>
            <a:r>
              <a:rPr lang="en-IN" sz="1400" b="1" dirty="0">
                <a:solidFill>
                  <a:srgbClr val="C00000"/>
                </a:solidFill>
              </a:rPr>
              <a:t>is accepted and the Policy is issued</a:t>
            </a:r>
          </a:p>
        </p:txBody>
      </p:sp>
    </p:spTree>
    <p:extLst>
      <p:ext uri="{BB962C8B-B14F-4D97-AF65-F5344CB8AC3E}">
        <p14:creationId xmlns:p14="http://schemas.microsoft.com/office/powerpoint/2010/main" val="4265123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Waiting periods</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PED cover after just 1 Year waiting </a:t>
            </a:r>
            <a:endParaRPr lang="en-US" sz="1600" kern="0" dirty="0">
              <a:latin typeface="Arial" panose="020B0604020202020204" pitchFamily="34" charset="0"/>
              <a:cs typeface="Arial" panose="020B0604020202020204" pitchFamily="34" charset="0"/>
            </a:endParaRPr>
          </a:p>
        </p:txBody>
      </p:sp>
      <p:sp>
        <p:nvSpPr>
          <p:cNvPr id="5" name="Rectangle 4"/>
          <p:cNvSpPr/>
          <p:nvPr/>
        </p:nvSpPr>
        <p:spPr>
          <a:xfrm>
            <a:off x="381744" y="1268760"/>
            <a:ext cx="8438728" cy="5262979"/>
          </a:xfrm>
          <a:prstGeom prst="rect">
            <a:avLst/>
          </a:prstGeom>
        </p:spPr>
        <p:txBody>
          <a:bodyPr wrap="square">
            <a:spAutoFit/>
          </a:bodyPr>
          <a:lstStyle/>
          <a:p>
            <a:r>
              <a:rPr lang="en-IN" sz="1600" dirty="0" smtClean="0"/>
              <a:t>a</a:t>
            </a:r>
            <a:r>
              <a:rPr lang="en-IN" sz="1600" dirty="0"/>
              <a:t>) </a:t>
            </a:r>
            <a:r>
              <a:rPr lang="en-IN" sz="1600" b="1" dirty="0" smtClean="0"/>
              <a:t>12 </a:t>
            </a:r>
            <a:r>
              <a:rPr lang="en-IN" sz="1600" b="1" dirty="0"/>
              <a:t>months </a:t>
            </a:r>
            <a:r>
              <a:rPr lang="en-IN" sz="1600" dirty="0" smtClean="0"/>
              <a:t>for Pre existing conditions </a:t>
            </a:r>
            <a:r>
              <a:rPr lang="en-IN" sz="1600" dirty="0"/>
              <a:t>declared and/or accepted at the time of proposing the Policy for the first time.</a:t>
            </a:r>
          </a:p>
          <a:p>
            <a:r>
              <a:rPr lang="en-IN" sz="1600" dirty="0"/>
              <a:t>b) </a:t>
            </a:r>
            <a:r>
              <a:rPr lang="en-IN" sz="1600" b="1" dirty="0"/>
              <a:t>24 months </a:t>
            </a:r>
            <a:r>
              <a:rPr lang="en-IN" sz="1600" dirty="0"/>
              <a:t>waiting period for following conditions, irrespective of whether it falls under</a:t>
            </a:r>
          </a:p>
          <a:p>
            <a:r>
              <a:rPr lang="en-IN" sz="1600" dirty="0"/>
              <a:t>pre-existing </a:t>
            </a:r>
            <a:r>
              <a:rPr lang="en-IN" sz="1600" dirty="0" smtClean="0"/>
              <a:t>diseases: Cataract</a:t>
            </a:r>
            <a:r>
              <a:rPr lang="en-IN" sz="1600" dirty="0"/>
              <a:t>, Glaucoma, Diseases of the anterior </a:t>
            </a:r>
            <a:r>
              <a:rPr lang="en-IN" sz="1600" dirty="0" smtClean="0"/>
              <a:t>and posterior </a:t>
            </a:r>
            <a:r>
              <a:rPr lang="en-IN" sz="1600" dirty="0"/>
              <a:t>segment of the </a:t>
            </a:r>
            <a:r>
              <a:rPr lang="en-IN" sz="1600" dirty="0" smtClean="0"/>
              <a:t>eyes, surgery </a:t>
            </a:r>
            <a:r>
              <a:rPr lang="en-IN" sz="1600" dirty="0"/>
              <a:t>on ears, Diseases related to Thyroid, Varicose veins and </a:t>
            </a:r>
            <a:r>
              <a:rPr lang="en-IN" sz="1600" dirty="0" smtClean="0"/>
              <a:t>ulcers</a:t>
            </a:r>
            <a:r>
              <a:rPr lang="en-IN" sz="1600" dirty="0"/>
              <a:t>, </a:t>
            </a:r>
            <a:r>
              <a:rPr lang="en-IN" sz="1600" dirty="0" smtClean="0"/>
              <a:t>all diseases </a:t>
            </a:r>
            <a:r>
              <a:rPr lang="en-IN" sz="1600" dirty="0"/>
              <a:t>of Prostate, Stricture Urethra, all types of Hernia, </a:t>
            </a:r>
            <a:r>
              <a:rPr lang="en-IN" sz="1600" dirty="0" err="1"/>
              <a:t>Varicocele</a:t>
            </a:r>
            <a:r>
              <a:rPr lang="en-IN" sz="1600" dirty="0"/>
              <a:t>, Hydrocele, Fistula </a:t>
            </a:r>
            <a:r>
              <a:rPr lang="en-IN" sz="1600" dirty="0" smtClean="0"/>
              <a:t>/ Fissure </a:t>
            </a:r>
            <a:r>
              <a:rPr lang="en-IN" sz="1600" dirty="0"/>
              <a:t>in </a:t>
            </a:r>
            <a:r>
              <a:rPr lang="en-IN" sz="1600" dirty="0" err="1"/>
              <a:t>ano</a:t>
            </a:r>
            <a:r>
              <a:rPr lang="en-IN" sz="1600" dirty="0"/>
              <a:t>, </a:t>
            </a:r>
            <a:r>
              <a:rPr lang="en-IN" sz="1600" dirty="0" err="1"/>
              <a:t>Hemorrhoids</a:t>
            </a:r>
            <a:r>
              <a:rPr lang="en-IN" sz="1600" dirty="0"/>
              <a:t>, Pilonidal Sinus and Fistula, Rectal Prolapse, </a:t>
            </a:r>
            <a:r>
              <a:rPr lang="en-IN" sz="1600" dirty="0" smtClean="0"/>
              <a:t>Stress Incontinence </a:t>
            </a:r>
            <a:r>
              <a:rPr lang="en-IN" sz="1600" dirty="0"/>
              <a:t>and Congenital Internal disease / defect, Gall bladder and </a:t>
            </a:r>
            <a:r>
              <a:rPr lang="en-IN" sz="1600" dirty="0" smtClean="0"/>
              <a:t>Pancreatic diseases</a:t>
            </a:r>
            <a:r>
              <a:rPr lang="en-IN" sz="1600" dirty="0"/>
              <a:t>, Gastric and duodenal ulcers and all treatments </a:t>
            </a:r>
            <a:r>
              <a:rPr lang="en-IN" sz="1600" dirty="0" smtClean="0"/>
              <a:t> related </a:t>
            </a:r>
            <a:r>
              <a:rPr lang="en-IN" sz="1600" dirty="0"/>
              <a:t>to </a:t>
            </a:r>
            <a:r>
              <a:rPr lang="en-IN" sz="1600" dirty="0" err="1"/>
              <a:t>Hepato</a:t>
            </a:r>
            <a:r>
              <a:rPr lang="en-IN" sz="1600" dirty="0"/>
              <a:t>-</a:t>
            </a:r>
            <a:r>
              <a:rPr lang="en-IN" sz="1600" dirty="0" err="1"/>
              <a:t>pancreato</a:t>
            </a:r>
            <a:r>
              <a:rPr lang="en-IN" sz="1600" dirty="0"/>
              <a:t>-biliary disease including Gall </a:t>
            </a:r>
            <a:r>
              <a:rPr lang="en-IN" sz="1600" dirty="0" smtClean="0"/>
              <a:t>bladder and </a:t>
            </a:r>
            <a:r>
              <a:rPr lang="en-IN" sz="1600" dirty="0"/>
              <a:t>Pancreatic calculi. All types of management for Kidney and </a:t>
            </a:r>
            <a:r>
              <a:rPr lang="en-IN" sz="1600" dirty="0" err="1"/>
              <a:t>Genito</a:t>
            </a:r>
            <a:r>
              <a:rPr lang="en-IN" sz="1600" dirty="0"/>
              <a:t>-urinary </a:t>
            </a:r>
            <a:r>
              <a:rPr lang="en-IN" sz="1600" dirty="0" smtClean="0"/>
              <a:t>tract calculi</a:t>
            </a:r>
            <a:r>
              <a:rPr lang="en-IN" sz="1600" dirty="0"/>
              <a:t>. All treatments </a:t>
            </a:r>
            <a:r>
              <a:rPr lang="en-IN" sz="1600" dirty="0" smtClean="0"/>
              <a:t>related </a:t>
            </a:r>
            <a:r>
              <a:rPr lang="en-IN" sz="1600" dirty="0"/>
              <a:t>to </a:t>
            </a:r>
            <a:r>
              <a:rPr lang="en-IN" sz="1600" dirty="0" smtClean="0"/>
              <a:t>all diseases </a:t>
            </a:r>
            <a:r>
              <a:rPr lang="en-IN" sz="1600" dirty="0"/>
              <a:t>of Uterus, Fallopian tubes, Cervix and Ovaries, Dysfunctional Uterine </a:t>
            </a:r>
            <a:r>
              <a:rPr lang="en-IN" sz="1600" dirty="0" smtClean="0"/>
              <a:t>bleeding, Pelvic </a:t>
            </a:r>
            <a:r>
              <a:rPr lang="en-IN" sz="1600" dirty="0"/>
              <a:t>inflammatory diseases, Conservative, operative treatment and all types </a:t>
            </a:r>
            <a:r>
              <a:rPr lang="en-IN" sz="1600" dirty="0" smtClean="0"/>
              <a:t>of intervention </a:t>
            </a:r>
            <a:r>
              <a:rPr lang="en-IN" sz="1600" dirty="0"/>
              <a:t>for diseases related to Tendon, Ligament, Fascia, Bones and Joint [other </a:t>
            </a:r>
            <a:r>
              <a:rPr lang="en-IN" sz="1600" dirty="0" smtClean="0"/>
              <a:t>than caused </a:t>
            </a:r>
            <a:r>
              <a:rPr lang="en-IN" sz="1600" dirty="0"/>
              <a:t>by accident], Degenerative disc and Vertebral diseases including replacement </a:t>
            </a:r>
            <a:r>
              <a:rPr lang="en-IN" sz="1600" dirty="0" smtClean="0"/>
              <a:t>of Bones </a:t>
            </a:r>
            <a:r>
              <a:rPr lang="en-IN" sz="1600" dirty="0"/>
              <a:t>and Joints, Prolapse of intervertebral disc (other than caused by accident</a:t>
            </a:r>
            <a:r>
              <a:rPr lang="en-IN" sz="1600" dirty="0" smtClean="0"/>
              <a:t>), Degenerative </a:t>
            </a:r>
            <a:r>
              <a:rPr lang="en-IN" sz="1600" dirty="0"/>
              <a:t>diseases of the </a:t>
            </a:r>
            <a:r>
              <a:rPr lang="en-IN" sz="1600" dirty="0" err="1"/>
              <a:t>Musculo</a:t>
            </a:r>
            <a:r>
              <a:rPr lang="en-IN" sz="1600" dirty="0"/>
              <a:t>-skeletal system, all internal or external </a:t>
            </a:r>
            <a:r>
              <a:rPr lang="en-IN" sz="1600" dirty="0" err="1" smtClean="0"/>
              <a:t>tumors</a:t>
            </a:r>
            <a:r>
              <a:rPr lang="en-IN" sz="1600" dirty="0" smtClean="0"/>
              <a:t>/ cysts</a:t>
            </a:r>
            <a:r>
              <a:rPr lang="en-IN" sz="1600" dirty="0"/>
              <a:t>/ nodules/ polyps of any kind including breast lumps with exception of </a:t>
            </a:r>
            <a:r>
              <a:rPr lang="en-IN" sz="1600" dirty="0" smtClean="0"/>
              <a:t>malignant tumour </a:t>
            </a:r>
            <a:r>
              <a:rPr lang="en-IN" sz="1600" dirty="0"/>
              <a:t>or </a:t>
            </a:r>
            <a:r>
              <a:rPr lang="en-IN" sz="1600" dirty="0" smtClean="0"/>
              <a:t>growth</a:t>
            </a:r>
          </a:p>
          <a:p>
            <a:r>
              <a:rPr lang="en-IN" sz="1600" dirty="0" smtClean="0"/>
              <a:t>e</a:t>
            </a:r>
            <a:r>
              <a:rPr lang="en-IN" sz="1600" dirty="0"/>
              <a:t>) </a:t>
            </a:r>
            <a:r>
              <a:rPr lang="en-IN" sz="1600" b="1" dirty="0" smtClean="0"/>
              <a:t>48 </a:t>
            </a:r>
            <a:r>
              <a:rPr lang="en-IN" sz="1600" b="1" dirty="0"/>
              <a:t>months </a:t>
            </a:r>
            <a:r>
              <a:rPr lang="en-IN" sz="1600" dirty="0" smtClean="0"/>
              <a:t>for </a:t>
            </a:r>
            <a:r>
              <a:rPr lang="en-IN" sz="1600" dirty="0"/>
              <a:t>any mental Illness or psychiatric Illness</a:t>
            </a:r>
          </a:p>
          <a:p>
            <a:r>
              <a:rPr lang="en-IN" sz="1600" dirty="0"/>
              <a:t>f</a:t>
            </a:r>
            <a:r>
              <a:rPr lang="en-IN" sz="1600" dirty="0" smtClean="0"/>
              <a:t>)  </a:t>
            </a:r>
            <a:r>
              <a:rPr lang="en-IN" sz="1600" b="1" dirty="0" smtClean="0"/>
              <a:t>48 </a:t>
            </a:r>
            <a:r>
              <a:rPr lang="en-IN" sz="1600" b="1" dirty="0"/>
              <a:t>months </a:t>
            </a:r>
            <a:r>
              <a:rPr lang="en-IN" sz="1600" dirty="0" smtClean="0"/>
              <a:t>for treatment </a:t>
            </a:r>
            <a:r>
              <a:rPr lang="en-IN" sz="1600" dirty="0"/>
              <a:t>for AIDS (Acquired Immune Deficiency Syndrome) and/ or infection with HIV (Human Immunodeficiency Virus)</a:t>
            </a:r>
          </a:p>
          <a:p>
            <a:r>
              <a:rPr lang="en-IN" sz="1600" dirty="0"/>
              <a:t>g) </a:t>
            </a:r>
            <a:r>
              <a:rPr lang="en-IN" sz="1600" b="1" dirty="0" smtClean="0"/>
              <a:t>30 </a:t>
            </a:r>
            <a:r>
              <a:rPr lang="en-IN" sz="1600" b="1" dirty="0"/>
              <a:t>days </a:t>
            </a:r>
            <a:r>
              <a:rPr lang="en-IN" sz="1600" dirty="0"/>
              <a:t>from policy inception of Your first Policy with </a:t>
            </a:r>
            <a:r>
              <a:rPr lang="en-IN" sz="1600" dirty="0" smtClean="0"/>
              <a:t>Us, except </a:t>
            </a:r>
            <a:r>
              <a:rPr lang="en-IN" sz="1600" dirty="0"/>
              <a:t>claims arising due to an accident.</a:t>
            </a:r>
          </a:p>
        </p:txBody>
      </p:sp>
    </p:spTree>
    <p:extLst>
      <p:ext uri="{BB962C8B-B14F-4D97-AF65-F5344CB8AC3E}">
        <p14:creationId xmlns:p14="http://schemas.microsoft.com/office/powerpoint/2010/main" val="4199412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_2016">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SharedWithUsers xmlns="6e9a517d-cacc-4f94-8a1e-c930d5ece0fd">
      <UserInfo>
        <DisplayName>ROBIN KUMAR</DisplayName>
        <AccountId>3012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DB76E-2666-4F28-B7CF-74087766C424}">
  <ds:schemaRefs>
    <ds:schemaRef ds:uri="http://purl.org/dc/dcmitype/"/>
    <ds:schemaRef ds:uri="6e9a517d-cacc-4f94-8a1e-c930d5ece0fd"/>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 ds:uri="34b09e2f-0383-41f5-b65e-e2b9199fb399"/>
  </ds:schemaRefs>
</ds:datastoreItem>
</file>

<file path=customXml/itemProps2.xml><?xml version="1.0" encoding="utf-8"?>
<ds:datastoreItem xmlns:ds="http://schemas.openxmlformats.org/officeDocument/2006/customXml" ds:itemID="{1711F3E5-83FF-4E0A-A5CA-2FC669FF99AB}">
  <ds:schemaRefs>
    <ds:schemaRef ds:uri="http://schemas.microsoft.com/sharepoint/v3/contenttype/forms"/>
  </ds:schemaRefs>
</ds:datastoreItem>
</file>

<file path=customXml/itemProps3.xml><?xml version="1.0" encoding="utf-8"?>
<ds:datastoreItem xmlns:ds="http://schemas.openxmlformats.org/officeDocument/2006/customXml" ds:itemID="{6F06F412-A83A-4777-B395-DE4B1132C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template_2016</Template>
  <TotalTime>391</TotalTime>
  <Words>2330</Words>
  <Application>Microsoft Office PowerPoint</Application>
  <PresentationFormat>On-screen Show (4:3)</PresentationFormat>
  <Paragraphs>242</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PPT template_2016</vt:lpstr>
      <vt:lpstr>PowerPoint Presentation</vt:lpstr>
      <vt:lpstr>Key Features </vt:lpstr>
      <vt:lpstr>Eligibility</vt:lpstr>
      <vt:lpstr>Sum Insured Options </vt:lpstr>
      <vt:lpstr>Key Features </vt:lpstr>
      <vt:lpstr>Key Features </vt:lpstr>
      <vt:lpstr>Discounts </vt:lpstr>
      <vt:lpstr>Medical underwriting</vt:lpstr>
      <vt:lpstr>Waiting periods</vt:lpstr>
      <vt:lpstr>Exclusions</vt:lpstr>
      <vt:lpstr>Sum Insured enhancement  </vt:lpstr>
      <vt:lpstr>Multiple Policies</vt:lpstr>
      <vt:lpstr>Claims Service</vt:lpstr>
      <vt:lpstr>Time to ‘Deliver on the Promise</vt:lpstr>
      <vt:lpstr>PowerPoint Presentation</vt:lpstr>
      <vt:lpstr>Future Generali Health </vt:lpstr>
      <vt:lpstr>Premium </vt:lpstr>
      <vt:lpstr>Key Features- Revision </vt:lpstr>
      <vt:lpstr>Market comparison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Varishta Bima</dc:title>
  <dc:creator>VISHAL SHARMA</dc:creator>
  <cp:lastModifiedBy>PRASHANT SHINDE</cp:lastModifiedBy>
  <cp:revision>44</cp:revision>
  <dcterms:created xsi:type="dcterms:W3CDTF">2019-02-17T13:29:10Z</dcterms:created>
  <dcterms:modified xsi:type="dcterms:W3CDTF">2021-01-07T09:06:58Z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y fmtid="{D5CDD505-2E9C-101B-9397-08002B2CF9AE}" pid="3" name="IsActive">
    <vt:lpwstr>1</vt:lpwstr>
  </property>
  <property fmtid="{D5CDD505-2E9C-101B-9397-08002B2CF9AE}" pid="4" name="SharedWithUsers">
    <vt:lpwstr>3012;#ROBIN KUMAR</vt:lpwstr>
  </property>
</Properties>
</file>