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Lst>
  <p:notesMasterIdLst>
    <p:notesMasterId r:id="rId23"/>
  </p:notesMasterIdLst>
  <p:handoutMasterIdLst>
    <p:handoutMasterId r:id="rId24"/>
  </p:handoutMasterIdLst>
  <p:sldIdLst>
    <p:sldId id="256" r:id="rId5"/>
    <p:sldId id="390" r:id="rId6"/>
    <p:sldId id="375" r:id="rId7"/>
    <p:sldId id="413" r:id="rId8"/>
    <p:sldId id="396" r:id="rId9"/>
    <p:sldId id="407" r:id="rId10"/>
    <p:sldId id="397" r:id="rId11"/>
    <p:sldId id="398" r:id="rId12"/>
    <p:sldId id="399" r:id="rId13"/>
    <p:sldId id="400" r:id="rId14"/>
    <p:sldId id="401" r:id="rId15"/>
    <p:sldId id="402" r:id="rId16"/>
    <p:sldId id="408" r:id="rId17"/>
    <p:sldId id="409" r:id="rId18"/>
    <p:sldId id="405" r:id="rId19"/>
    <p:sldId id="410" r:id="rId20"/>
    <p:sldId id="411" r:id="rId21"/>
    <p:sldId id="406"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85" autoAdjust="0"/>
  </p:normalViewPr>
  <p:slideViewPr>
    <p:cSldViewPr snapToGrid="0">
      <p:cViewPr varScale="1">
        <p:scale>
          <a:sx n="60" d="100"/>
          <a:sy n="60" d="100"/>
        </p:scale>
        <p:origin x="11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3B739A-9492-4C80-9E5E-B97E70521393}" type="datetime1">
              <a:rPr lang="en-IN"/>
              <a:pPr>
                <a:defRPr/>
              </a:pPr>
              <a:t>07-01-2021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5DC1796-CFBE-45D2-B343-9381B37628DF}" type="slidenum">
              <a:rPr lang="en-US"/>
              <a:pPr>
                <a:defRPr/>
              </a:pPr>
              <a:t>‹#›</a:t>
            </a:fld>
            <a:endParaRPr lang="en-US"/>
          </a:p>
        </p:txBody>
      </p:sp>
    </p:spTree>
    <p:extLst>
      <p:ext uri="{BB962C8B-B14F-4D97-AF65-F5344CB8AC3E}">
        <p14:creationId xmlns:p14="http://schemas.microsoft.com/office/powerpoint/2010/main" val="215134986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F2A3A8-B6DF-4B7E-84BF-CC75286A7FB9}" type="datetime1">
              <a:rPr lang="en-IN"/>
              <a:pPr>
                <a:defRPr/>
              </a:pPr>
              <a:t>07-01-2021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2A0B43-AEFB-4336-BE11-57CD1BB0F96A}" type="slidenum">
              <a:rPr lang="en-IN"/>
              <a:pPr>
                <a:defRPr/>
              </a:pPr>
              <a:t>‹#›</a:t>
            </a:fld>
            <a:endParaRPr lang="en-IN"/>
          </a:p>
        </p:txBody>
      </p:sp>
    </p:spTree>
    <p:extLst>
      <p:ext uri="{BB962C8B-B14F-4D97-AF65-F5344CB8AC3E}">
        <p14:creationId xmlns:p14="http://schemas.microsoft.com/office/powerpoint/2010/main" val="351712598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IN" smtClean="0"/>
          </a:p>
        </p:txBody>
      </p:sp>
      <p:sp>
        <p:nvSpPr>
          <p:cNvPr id="604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4F4D7C5-298A-46A4-935A-C9816C59C73D}" type="datetime1">
              <a:rPr lang="en-IN" smtClean="0"/>
              <a:pPr fontAlgn="base">
                <a:spcBef>
                  <a:spcPct val="0"/>
                </a:spcBef>
                <a:spcAft>
                  <a:spcPct val="0"/>
                </a:spcAft>
                <a:defRPr/>
              </a:pPr>
              <a:t>07-01-2021</a:t>
            </a:fld>
            <a:endParaRPr lang="en-IN" smtClean="0"/>
          </a:p>
        </p:txBody>
      </p:sp>
      <p:sp>
        <p:nvSpPr>
          <p:cNvPr id="604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IN" smtClean="0"/>
          </a:p>
        </p:txBody>
      </p:sp>
      <p:sp>
        <p:nvSpPr>
          <p:cNvPr id="6042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298072-48AE-4B20-AF0A-7BBFA21595F2}" type="slidenum">
              <a:rPr lang="en-IN" smtClean="0"/>
              <a:pPr fontAlgn="base">
                <a:spcBef>
                  <a:spcPct val="0"/>
                </a:spcBef>
                <a:spcAft>
                  <a:spcPct val="0"/>
                </a:spcAft>
                <a:defRPr/>
              </a:pPr>
              <a:t>1</a:t>
            </a:fld>
            <a:endParaRPr lang="en-IN" smtClean="0"/>
          </a:p>
        </p:txBody>
      </p:sp>
    </p:spTree>
    <p:extLst>
      <p:ext uri="{BB962C8B-B14F-4D97-AF65-F5344CB8AC3E}">
        <p14:creationId xmlns:p14="http://schemas.microsoft.com/office/powerpoint/2010/main" val="387664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10</a:t>
            </a:fld>
            <a:endParaRPr lang="en-IN"/>
          </a:p>
        </p:txBody>
      </p:sp>
    </p:spTree>
    <p:extLst>
      <p:ext uri="{BB962C8B-B14F-4D97-AF65-F5344CB8AC3E}">
        <p14:creationId xmlns:p14="http://schemas.microsoft.com/office/powerpoint/2010/main" val="1677930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11</a:t>
            </a:fld>
            <a:endParaRPr lang="en-IN"/>
          </a:p>
        </p:txBody>
      </p:sp>
    </p:spTree>
    <p:extLst>
      <p:ext uri="{BB962C8B-B14F-4D97-AF65-F5344CB8AC3E}">
        <p14:creationId xmlns:p14="http://schemas.microsoft.com/office/powerpoint/2010/main" val="280587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12</a:t>
            </a:fld>
            <a:endParaRPr lang="en-IN"/>
          </a:p>
        </p:txBody>
      </p:sp>
    </p:spTree>
    <p:extLst>
      <p:ext uri="{BB962C8B-B14F-4D97-AF65-F5344CB8AC3E}">
        <p14:creationId xmlns:p14="http://schemas.microsoft.com/office/powerpoint/2010/main" val="197202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13</a:t>
            </a:fld>
            <a:endParaRPr lang="en-IN"/>
          </a:p>
        </p:txBody>
      </p:sp>
    </p:spTree>
    <p:extLst>
      <p:ext uri="{BB962C8B-B14F-4D97-AF65-F5344CB8AC3E}">
        <p14:creationId xmlns:p14="http://schemas.microsoft.com/office/powerpoint/2010/main" val="112295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14</a:t>
            </a:fld>
            <a:endParaRPr lang="en-IN"/>
          </a:p>
        </p:txBody>
      </p:sp>
    </p:spTree>
    <p:extLst>
      <p:ext uri="{BB962C8B-B14F-4D97-AF65-F5344CB8AC3E}">
        <p14:creationId xmlns:p14="http://schemas.microsoft.com/office/powerpoint/2010/main" val="210323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15</a:t>
            </a:fld>
            <a:endParaRPr lang="en-IN"/>
          </a:p>
        </p:txBody>
      </p:sp>
    </p:spTree>
    <p:extLst>
      <p:ext uri="{BB962C8B-B14F-4D97-AF65-F5344CB8AC3E}">
        <p14:creationId xmlns:p14="http://schemas.microsoft.com/office/powerpoint/2010/main" val="152022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16</a:t>
            </a:fld>
            <a:endParaRPr lang="en-IN"/>
          </a:p>
        </p:txBody>
      </p:sp>
    </p:spTree>
    <p:extLst>
      <p:ext uri="{BB962C8B-B14F-4D97-AF65-F5344CB8AC3E}">
        <p14:creationId xmlns:p14="http://schemas.microsoft.com/office/powerpoint/2010/main" val="40197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17</a:t>
            </a:fld>
            <a:endParaRPr lang="en-IN"/>
          </a:p>
        </p:txBody>
      </p:sp>
    </p:spTree>
    <p:extLst>
      <p:ext uri="{BB962C8B-B14F-4D97-AF65-F5344CB8AC3E}">
        <p14:creationId xmlns:p14="http://schemas.microsoft.com/office/powerpoint/2010/main" val="389028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a:t>
            </a:fld>
            <a:endParaRPr lang="en-IN"/>
          </a:p>
        </p:txBody>
      </p:sp>
    </p:spTree>
    <p:extLst>
      <p:ext uri="{BB962C8B-B14F-4D97-AF65-F5344CB8AC3E}">
        <p14:creationId xmlns:p14="http://schemas.microsoft.com/office/powerpoint/2010/main" val="93722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3</a:t>
            </a:fld>
            <a:endParaRPr lang="en-IN"/>
          </a:p>
        </p:txBody>
      </p:sp>
    </p:spTree>
    <p:extLst>
      <p:ext uri="{BB962C8B-B14F-4D97-AF65-F5344CB8AC3E}">
        <p14:creationId xmlns:p14="http://schemas.microsoft.com/office/powerpoint/2010/main" val="12711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4</a:t>
            </a:fld>
            <a:endParaRPr lang="en-IN"/>
          </a:p>
        </p:txBody>
      </p:sp>
    </p:spTree>
    <p:extLst>
      <p:ext uri="{BB962C8B-B14F-4D97-AF65-F5344CB8AC3E}">
        <p14:creationId xmlns:p14="http://schemas.microsoft.com/office/powerpoint/2010/main" val="40175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5</a:t>
            </a:fld>
            <a:endParaRPr lang="en-IN"/>
          </a:p>
        </p:txBody>
      </p:sp>
    </p:spTree>
    <p:extLst>
      <p:ext uri="{BB962C8B-B14F-4D97-AF65-F5344CB8AC3E}">
        <p14:creationId xmlns:p14="http://schemas.microsoft.com/office/powerpoint/2010/main" val="389494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6</a:t>
            </a:fld>
            <a:endParaRPr lang="en-IN"/>
          </a:p>
        </p:txBody>
      </p:sp>
    </p:spTree>
    <p:extLst>
      <p:ext uri="{BB962C8B-B14F-4D97-AF65-F5344CB8AC3E}">
        <p14:creationId xmlns:p14="http://schemas.microsoft.com/office/powerpoint/2010/main" val="129105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7</a:t>
            </a:fld>
            <a:endParaRPr lang="en-IN"/>
          </a:p>
        </p:txBody>
      </p:sp>
    </p:spTree>
    <p:extLst>
      <p:ext uri="{BB962C8B-B14F-4D97-AF65-F5344CB8AC3E}">
        <p14:creationId xmlns:p14="http://schemas.microsoft.com/office/powerpoint/2010/main" val="227313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8</a:t>
            </a:fld>
            <a:endParaRPr lang="en-IN"/>
          </a:p>
        </p:txBody>
      </p:sp>
    </p:spTree>
    <p:extLst>
      <p:ext uri="{BB962C8B-B14F-4D97-AF65-F5344CB8AC3E}">
        <p14:creationId xmlns:p14="http://schemas.microsoft.com/office/powerpoint/2010/main" val="6059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9</a:t>
            </a:fld>
            <a:endParaRPr lang="en-IN"/>
          </a:p>
        </p:txBody>
      </p:sp>
    </p:spTree>
    <p:extLst>
      <p:ext uri="{BB962C8B-B14F-4D97-AF65-F5344CB8AC3E}">
        <p14:creationId xmlns:p14="http://schemas.microsoft.com/office/powerpoint/2010/main" val="823470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266700" y="114300"/>
            <a:ext cx="1981200" cy="693738"/>
          </a:xfrm>
          <a:prstGeom prst="rect">
            <a:avLst/>
          </a:prstGeom>
          <a:noFill/>
          <a:ln w="9525">
            <a:noFill/>
            <a:miter lim="800000"/>
            <a:headEnd/>
            <a:tailEnd/>
          </a:ln>
        </p:spPr>
      </p:pic>
      <p:pic>
        <p:nvPicPr>
          <p:cNvPr id="5" name="Picture 7"/>
          <p:cNvPicPr>
            <a:picLocks noChangeAspect="1"/>
          </p:cNvPicPr>
          <p:nvPr userDrawn="1"/>
        </p:nvPicPr>
        <p:blipFill>
          <a:blip r:embed="rId3" cstate="print"/>
          <a:srcRect r="21049"/>
          <a:stretch>
            <a:fillRect/>
          </a:stretch>
        </p:blipFill>
        <p:spPr bwMode="auto">
          <a:xfrm>
            <a:off x="0" y="0"/>
            <a:ext cx="200025" cy="6858000"/>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41616A-D734-484F-9B8E-B5D4F59A9498}" type="slidenum">
              <a:rPr lang="en-IN" smtClean="0"/>
              <a:pPr fontAlgn="auto">
                <a:spcBef>
                  <a:spcPts val="0"/>
                </a:spcBef>
                <a:spcAft>
                  <a:spcPts val="0"/>
                </a:spcAft>
                <a:defRPr/>
              </a:pPr>
              <a:t>‹#›</a:t>
            </a:fld>
            <a:endParaRPr lang="en-IN"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7" name="Date Placeholder 3"/>
          <p:cNvSpPr>
            <a:spLocks noGrp="1"/>
          </p:cNvSpPr>
          <p:nvPr>
            <p:ph type="dt" sz="half" idx="10"/>
          </p:nvPr>
        </p:nvSpPr>
        <p:spPr/>
        <p:txBody>
          <a:bodyPr/>
          <a:lstStyle>
            <a:lvl1pPr>
              <a:defRPr/>
            </a:lvl1pPr>
          </a:lstStyle>
          <a:p>
            <a:pPr>
              <a:defRPr/>
            </a:pPr>
            <a:fld id="{94CDD1A5-6EFE-4A58-8517-957084001C97}"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1E26C9E-7CF3-4008-B477-8BAC5696D4B3}"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1B863100-9B43-498C-BD88-8CB8A56EC51C}"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A545F80-E2B4-40EC-BF64-6197D6235E80}" type="slidenum">
              <a:rPr lang="en-IN" smtClean="0"/>
              <a:pPr fontAlgn="auto">
                <a:spcBef>
                  <a:spcPts val="0"/>
                </a:spcBef>
                <a:spcAft>
                  <a:spcPts val="0"/>
                </a:spcAft>
                <a:defRPr/>
              </a:pPr>
              <a:t>‹#›</a:t>
            </a:fld>
            <a:endParaRPr lang="en-IN" dirty="0"/>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8FABDA4C-D1F5-4EAA-8D43-F9C949ADD78D}"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3261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962E831-D302-4152-A0A3-7F8A5B91E1A7}"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7495A8B3-9AB3-4A07-A0F1-50D3FF585B19}"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10072688" y="62753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A71FA98-3E8C-4068-95A0-19C15FD6F41D}"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78105C12-DF9B-48C8-9F3A-2CC7A133A966}"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CC611D-81F2-4456-912F-4607ADB5AE43}"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8" name="Date Placeholder 4"/>
          <p:cNvSpPr>
            <a:spLocks noGrp="1"/>
          </p:cNvSpPr>
          <p:nvPr>
            <p:ph type="dt" sz="half" idx="10"/>
          </p:nvPr>
        </p:nvSpPr>
        <p:spPr/>
        <p:txBody>
          <a:bodyPr/>
          <a:lstStyle>
            <a:lvl1pPr>
              <a:defRPr/>
            </a:lvl1pPr>
          </a:lstStyle>
          <a:p>
            <a:pPr>
              <a:defRPr/>
            </a:pPr>
            <a:fld id="{E03A34F7-1706-4B44-90CA-D651964D175A}"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8"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20288" y="6288088"/>
            <a:ext cx="1871662" cy="395287"/>
          </a:xfrm>
          <a:prstGeom prst="rect">
            <a:avLst/>
          </a:prstGeom>
          <a:noFill/>
          <a:ln w="9525">
            <a:noFill/>
            <a:miter lim="800000"/>
            <a:headEnd/>
            <a:tailEnd/>
          </a:ln>
        </p:spPr>
      </p:pic>
      <p:sp>
        <p:nvSpPr>
          <p:cNvPr id="9"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F72994-1817-48B6-A4D8-687AFB83F914}"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Date Placeholder 6"/>
          <p:cNvSpPr>
            <a:spLocks noGrp="1"/>
          </p:cNvSpPr>
          <p:nvPr>
            <p:ph type="dt" sz="half" idx="10"/>
          </p:nvPr>
        </p:nvSpPr>
        <p:spPr/>
        <p:txBody>
          <a:bodyPr/>
          <a:lstStyle>
            <a:lvl1pPr>
              <a:defRPr/>
            </a:lvl1pPr>
          </a:lstStyle>
          <a:p>
            <a:pPr>
              <a:defRPr/>
            </a:pPr>
            <a:fld id="{48DEE45F-53CD-425C-9042-99E2030FE44A}" type="datetime1">
              <a:rPr lang="en-IN"/>
              <a:pPr>
                <a:defRPr/>
              </a:pPr>
              <a:t>07-01-2021</a:t>
            </a:fld>
            <a:endParaRPr lang="en-IN"/>
          </a:p>
        </p:txBody>
      </p:sp>
      <p:sp>
        <p:nvSpPr>
          <p:cNvPr id="11" name="Footer Placeholder 7"/>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4"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894888" y="6275388"/>
            <a:ext cx="1871662" cy="395287"/>
          </a:xfrm>
          <a:prstGeom prst="rect">
            <a:avLst/>
          </a:prstGeom>
          <a:noFill/>
          <a:ln w="9525">
            <a:noFill/>
            <a:miter lim="800000"/>
            <a:headEnd/>
            <a:tailEnd/>
          </a:ln>
        </p:spPr>
      </p:pic>
      <p:sp>
        <p:nvSpPr>
          <p:cNvPr id="5"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68984C2-B5B0-473F-A5B1-526F2A822F09}"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6" name="Date Placeholder 2"/>
          <p:cNvSpPr>
            <a:spLocks noGrp="1"/>
          </p:cNvSpPr>
          <p:nvPr>
            <p:ph type="dt" sz="half" idx="10"/>
          </p:nvPr>
        </p:nvSpPr>
        <p:spPr/>
        <p:txBody>
          <a:bodyPr/>
          <a:lstStyle>
            <a:lvl1pPr>
              <a:defRPr/>
            </a:lvl1pPr>
          </a:lstStyle>
          <a:p>
            <a:pPr>
              <a:defRPr/>
            </a:pPr>
            <a:fld id="{07B86828-9E7E-4E17-8E38-CD82FF1E95CC}" type="datetime1">
              <a:rPr lang="en-IN"/>
              <a:pPr>
                <a:defRPr/>
              </a:pPr>
              <a:t>07-01-2021</a:t>
            </a:fld>
            <a:endParaRPr lang="en-IN"/>
          </a:p>
        </p:txBody>
      </p:sp>
      <p:sp>
        <p:nvSpPr>
          <p:cNvPr id="7" name="Footer Placeholder 3"/>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238125" y="215900"/>
            <a:ext cx="1778000" cy="698500"/>
          </a:xfrm>
          <a:prstGeom prst="rect">
            <a:avLst/>
          </a:prstGeom>
          <a:noFill/>
          <a:ln w="9525">
            <a:noFill/>
            <a:miter lim="800000"/>
            <a:headEnd/>
            <a:tailEnd/>
          </a:ln>
        </p:spPr>
      </p:pic>
      <p:sp>
        <p:nvSpPr>
          <p:cNvPr id="4"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18878A4-46B4-40C4-A20D-2B2A3A0922AB}" type="slidenum">
              <a:rPr lang="en-IN" smtClean="0"/>
              <a:pPr fontAlgn="auto">
                <a:spcBef>
                  <a:spcPts val="0"/>
                </a:spcBef>
                <a:spcAft>
                  <a:spcPts val="0"/>
                </a:spcAft>
                <a:defRPr/>
              </a:pPr>
              <a:t>‹#›</a:t>
            </a:fld>
            <a:endParaRPr lang="en-IN" dirty="0"/>
          </a:p>
        </p:txBody>
      </p:sp>
      <p:sp>
        <p:nvSpPr>
          <p:cNvPr id="11" name="Text Placeholder 5"/>
          <p:cNvSpPr>
            <a:spLocks noGrp="1"/>
          </p:cNvSpPr>
          <p:nvPr>
            <p:ph type="body" sz="quarter" idx="12"/>
          </p:nvPr>
        </p:nvSpPr>
        <p:spPr>
          <a:xfrm>
            <a:off x="533400" y="4343400"/>
            <a:ext cx="3581400" cy="1323439"/>
          </a:xfrm>
          <a:prstGeom prst="rect">
            <a:avLst/>
          </a:prstGeom>
          <a:noFill/>
        </p:spPr>
        <p:txBody>
          <a:bodyPr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
          <p:cNvSpPr>
            <a:spLocks noGrp="1"/>
          </p:cNvSpPr>
          <p:nvPr>
            <p:ph type="dt" sz="half" idx="13"/>
          </p:nvPr>
        </p:nvSpPr>
        <p:spPr/>
        <p:txBody>
          <a:bodyPr/>
          <a:lstStyle>
            <a:lvl1pPr>
              <a:defRPr/>
            </a:lvl1pPr>
          </a:lstStyle>
          <a:p>
            <a:pPr>
              <a:defRPr/>
            </a:pPr>
            <a:fld id="{C69B7AC8-3002-48B5-BDBA-8711952F692C}" type="datetime1">
              <a:rPr lang="en-IN"/>
              <a:pPr>
                <a:defRPr/>
              </a:pPr>
              <a:t>07-01-2021</a:t>
            </a:fld>
            <a:endParaRPr lang="en-IN"/>
          </a:p>
        </p:txBody>
      </p:sp>
      <p:sp>
        <p:nvSpPr>
          <p:cNvPr id="6" name="Footer Placeholder 2"/>
          <p:cNvSpPr>
            <a:spLocks noGrp="1"/>
          </p:cNvSpPr>
          <p:nvPr>
            <p:ph type="ftr" sz="quarter" idx="14"/>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406A287-BD47-4DA8-9EE0-235312FE6891}"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09EAA40-5F9B-4B39-AA55-56707CA0A76E}"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682AF26-7979-40AB-AA98-68C944985F9D}"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C465919D-FDCE-409E-B341-972D509E7720}"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5FD620-6196-4356-B74F-2A8DA2A83341}" type="datetime1">
              <a:rPr lang="en-IN"/>
              <a:pPr>
                <a:defRPr/>
              </a:pPr>
              <a:t>07-01-2021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Prepared by : Lakshmikanth V G - Team L &amp; D</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1E2D2A-975E-4C1D-B37E-6480962BC4B6}"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spd="med"/>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3215" y="32659"/>
            <a:ext cx="7565570" cy="1322614"/>
          </a:xfrm>
          <a:prstGeom prst="roundRect">
            <a:avLst/>
          </a:prstGeom>
          <a:solidFill>
            <a:schemeClr val="accent6">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IN" b="1" dirty="0" smtClean="0">
                <a:ln w="11430">
                  <a:solidFill>
                    <a:schemeClr val="tx1">
                      <a:lumMod val="85000"/>
                      <a:lumOff val="15000"/>
                    </a:schemeClr>
                  </a:solidFill>
                </a:ln>
                <a:solidFill>
                  <a:schemeClr val="accent6">
                    <a:lumMod val="50000"/>
                  </a:schemeClr>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Future </a:t>
            </a:r>
            <a:r>
              <a:rPr lang="en-IN" b="1" dirty="0" err="1" smtClean="0">
                <a:ln w="11430">
                  <a:solidFill>
                    <a:schemeClr val="tx1">
                      <a:lumMod val="85000"/>
                      <a:lumOff val="15000"/>
                    </a:schemeClr>
                  </a:solidFill>
                </a:ln>
                <a:solidFill>
                  <a:schemeClr val="accent6">
                    <a:lumMod val="50000"/>
                  </a:schemeClr>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Hospicash</a:t>
            </a:r>
            <a:endParaRPr lang="en-IN" b="1" dirty="0">
              <a:ln w="11430">
                <a:solidFill>
                  <a:schemeClr val="tx1">
                    <a:lumMod val="85000"/>
                    <a:lumOff val="15000"/>
                  </a:schemeClr>
                </a:solidFill>
              </a:ln>
              <a:solidFill>
                <a:schemeClr val="accent6">
                  <a:lumMod val="50000"/>
                </a:schemeClr>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845FA943-9DD5-4061-97D6-3E9FA51AE8E1}" type="datetime1">
              <a:rPr lang="en-IN"/>
              <a:pPr>
                <a:defRPr/>
              </a:pPr>
              <a:t>07-01-2021</a:t>
            </a:fld>
            <a:endParaRPr lang="en-IN" dirty="0"/>
          </a:p>
        </p:txBody>
      </p:sp>
      <p:sp>
        <p:nvSpPr>
          <p:cNvPr id="3" name="Footer Placeholder 2"/>
          <p:cNvSpPr>
            <a:spLocks noGrp="1"/>
          </p:cNvSpPr>
          <p:nvPr>
            <p:ph type="ftr" sz="quarter" idx="11"/>
          </p:nvPr>
        </p:nvSpPr>
        <p:spPr/>
        <p:txBody>
          <a:bodyPr/>
          <a:lstStyle/>
          <a:p>
            <a:pPr>
              <a:defRPr/>
            </a:pPr>
            <a:r>
              <a:rPr lang="en-US" dirty="0"/>
              <a:t>Prepared by : </a:t>
            </a:r>
            <a:r>
              <a:rPr lang="en-US" dirty="0" err="1"/>
              <a:t>Lakshmikanth</a:t>
            </a:r>
            <a:r>
              <a:rPr lang="en-US"/>
              <a:t> V G - Team L &amp; D</a:t>
            </a:r>
            <a:endParaRPr lang="en-IN" dirty="0"/>
          </a:p>
        </p:txBody>
      </p:sp>
      <p:sp>
        <p:nvSpPr>
          <p:cNvPr id="6" name="Rounded Rectangle 5"/>
          <p:cNvSpPr/>
          <p:nvPr/>
        </p:nvSpPr>
        <p:spPr>
          <a:xfrm>
            <a:off x="244929" y="1330675"/>
            <a:ext cx="11723913" cy="57888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scene3d>
              <a:camera prst="perspectiveRelaxedModerately"/>
              <a:lightRig rig="threePt" dir="t"/>
            </a:scene3d>
          </a:bodyPr>
          <a:lstStyle/>
          <a:p>
            <a:pPr algn="ctr"/>
            <a:r>
              <a:rPr lang="en-US" sz="2800" b="1" dirty="0" smtClean="0">
                <a:ln>
                  <a:solidFill>
                    <a:schemeClr val="accent4">
                      <a:lumMod val="50000"/>
                    </a:schemeClr>
                  </a:solidFill>
                </a:ln>
                <a:solidFill>
                  <a:schemeClr val="accent3">
                    <a:lumMod val="50000"/>
                  </a:schemeClr>
                </a:solidFill>
                <a:latin typeface="Microsoft Sans Serif" pitchFamily="34" charset="0"/>
                <a:cs typeface="Microsoft Sans Serif" pitchFamily="34" charset="0"/>
              </a:rPr>
              <a:t>A plan that pays a fixed benefit for each day of your hospitalization.</a:t>
            </a:r>
            <a:endParaRPr lang="en-US" b="1" dirty="0">
              <a:ln>
                <a:solidFill>
                  <a:schemeClr val="accent4">
                    <a:lumMod val="50000"/>
                  </a:schemeClr>
                </a:solidFill>
              </a:ln>
              <a:solidFill>
                <a:schemeClr val="accent3">
                  <a:lumMod val="50000"/>
                </a:schemeClr>
              </a:solidFill>
              <a:latin typeface="Microsoft Sans Serif" pitchFamily="34" charset="0"/>
              <a:cs typeface="Microsoft Sans Serif"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003438" y="1861507"/>
            <a:ext cx="6185125" cy="444753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22432" y="2639829"/>
            <a:ext cx="2302411" cy="230241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9286982" y="2113868"/>
            <a:ext cx="2856031" cy="381294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Underwriting Guidelines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6146" name="Picture 2"/>
          <p:cNvPicPr>
            <a:picLocks noChangeAspect="1" noChangeArrowheads="1"/>
          </p:cNvPicPr>
          <p:nvPr/>
        </p:nvPicPr>
        <p:blipFill>
          <a:blip r:embed="rId3" cstate="print"/>
          <a:srcRect/>
          <a:stretch>
            <a:fillRect/>
          </a:stretch>
        </p:blipFill>
        <p:spPr bwMode="auto">
          <a:xfrm>
            <a:off x="92402" y="1899548"/>
            <a:ext cx="3488891" cy="3488891"/>
          </a:xfrm>
          <a:prstGeom prst="rect">
            <a:avLst/>
          </a:prstGeom>
          <a:noFill/>
          <a:ln w="9525">
            <a:noFill/>
            <a:miter lim="800000"/>
            <a:headEnd/>
            <a:tailEnd/>
          </a:ln>
        </p:spPr>
      </p:pic>
      <p:sp>
        <p:nvSpPr>
          <p:cNvPr id="11" name="Content Placeholder 2"/>
          <p:cNvSpPr>
            <a:spLocks noGrp="1"/>
          </p:cNvSpPr>
          <p:nvPr>
            <p:ph idx="1"/>
          </p:nvPr>
        </p:nvSpPr>
        <p:spPr>
          <a:xfrm>
            <a:off x="3445413" y="1322620"/>
            <a:ext cx="8686800" cy="1371600"/>
          </a:xfrm>
        </p:spPr>
        <p:txBody>
          <a:bodyPr>
            <a:normAutofit/>
          </a:bodyPr>
          <a:lstStyle/>
          <a:p>
            <a:pPr algn="just"/>
            <a:r>
              <a:rPr lang="en-US" sz="1800" dirty="0" smtClean="0">
                <a:solidFill>
                  <a:srgbClr val="002060"/>
                </a:solidFill>
                <a:latin typeface="Microsoft Sans Serif" pitchFamily="34" charset="0"/>
                <a:cs typeface="Microsoft Sans Serif" pitchFamily="34" charset="0"/>
              </a:rPr>
              <a:t>Completely filled Proposal form is mandatory.</a:t>
            </a:r>
          </a:p>
          <a:p>
            <a:pPr algn="just"/>
            <a:r>
              <a:rPr lang="en-US" sz="1800" dirty="0" smtClean="0">
                <a:solidFill>
                  <a:srgbClr val="002060"/>
                </a:solidFill>
                <a:latin typeface="Microsoft Sans Serif" pitchFamily="34" charset="0"/>
                <a:cs typeface="Microsoft Sans Serif" pitchFamily="34" charset="0"/>
              </a:rPr>
              <a:t>No medical tests required for clean proposal except for Plan C and D where insured is above 55yrs of age.</a:t>
            </a:r>
          </a:p>
          <a:p>
            <a:pPr algn="just"/>
            <a:r>
              <a:rPr lang="en-US" sz="1800" dirty="0" smtClean="0">
                <a:solidFill>
                  <a:srgbClr val="002060"/>
                </a:solidFill>
                <a:latin typeface="Microsoft Sans Serif" pitchFamily="34" charset="0"/>
                <a:cs typeface="Microsoft Sans Serif" pitchFamily="34" charset="0"/>
              </a:rPr>
              <a:t> Pre Acceptance Tests Applicable as below:</a:t>
            </a:r>
          </a:p>
          <a:p>
            <a:endParaRPr lang="en-US" dirty="0">
              <a:solidFill>
                <a:srgbClr val="002060"/>
              </a:solidFill>
              <a:latin typeface="Microsoft Sans Serif" pitchFamily="34" charset="0"/>
              <a:cs typeface="Microsoft Sans Serif" pitchFamily="34" charset="0"/>
            </a:endParaRPr>
          </a:p>
        </p:txBody>
      </p:sp>
      <p:graphicFrame>
        <p:nvGraphicFramePr>
          <p:cNvPr id="12" name="Table 11"/>
          <p:cNvGraphicFramePr>
            <a:graphicFrameLocks noGrp="1"/>
          </p:cNvGraphicFramePr>
          <p:nvPr/>
        </p:nvGraphicFramePr>
        <p:xfrm>
          <a:off x="3750213" y="2618019"/>
          <a:ext cx="8305800" cy="1701961"/>
        </p:xfrm>
        <a:graphic>
          <a:graphicData uri="http://schemas.openxmlformats.org/drawingml/2006/table">
            <a:tbl>
              <a:tblPr/>
              <a:tblGrid>
                <a:gridCol w="1253706"/>
                <a:gridCol w="1096992"/>
                <a:gridCol w="1332062"/>
                <a:gridCol w="1410419"/>
                <a:gridCol w="1645489"/>
                <a:gridCol w="1567132"/>
              </a:tblGrid>
              <a:tr h="295734">
                <a:tc>
                  <a:txBody>
                    <a:bodyPr/>
                    <a:lstStyle/>
                    <a:p>
                      <a:pPr marL="0" marR="0">
                        <a:spcBef>
                          <a:spcPts val="0"/>
                        </a:spcBef>
                        <a:spcAft>
                          <a:spcPts val="0"/>
                        </a:spcAft>
                      </a:pPr>
                      <a:r>
                        <a:rPr lang="en-US" sz="1600" b="1" dirty="0" smtClean="0">
                          <a:latin typeface="Calibri" pitchFamily="34" charset="0"/>
                          <a:ea typeface="Times New Roman"/>
                        </a:rPr>
                        <a:t>30/ 60/ 90/ 180 days</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smtClean="0">
                          <a:latin typeface="Calibri" pitchFamily="34" charset="0"/>
                          <a:ea typeface="Times New Roman"/>
                        </a:rPr>
                        <a:t>0- 35 years</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smtClean="0">
                          <a:latin typeface="Calibri" pitchFamily="34" charset="0"/>
                          <a:ea typeface="Times New Roman"/>
                        </a:rPr>
                        <a:t>36- 45 years</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smtClean="0">
                          <a:latin typeface="Calibri" pitchFamily="34" charset="0"/>
                          <a:ea typeface="Times New Roman"/>
                        </a:rPr>
                        <a:t>46- 55 years</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smtClean="0">
                          <a:latin typeface="Calibri" pitchFamily="34" charset="0"/>
                          <a:ea typeface="Times New Roman"/>
                        </a:rPr>
                        <a:t>56- 60 years</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b="1" dirty="0" smtClean="0">
                          <a:latin typeface="Calibri" pitchFamily="34" charset="0"/>
                          <a:ea typeface="Times New Roman"/>
                        </a:rPr>
                        <a:t>61- 65 years</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95734">
                <a:tc>
                  <a:txBody>
                    <a:bodyPr/>
                    <a:lstStyle/>
                    <a:p>
                      <a:pPr marL="0" marR="0">
                        <a:spcBef>
                          <a:spcPts val="0"/>
                        </a:spcBef>
                        <a:spcAft>
                          <a:spcPts val="0"/>
                        </a:spcAft>
                      </a:pPr>
                      <a:r>
                        <a:rPr lang="en-US" sz="1600" b="1" dirty="0" smtClean="0">
                          <a:latin typeface="Calibri" pitchFamily="34" charset="0"/>
                          <a:ea typeface="Times New Roman"/>
                        </a:rPr>
                        <a:t>Plan A</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7079">
                <a:tc>
                  <a:txBody>
                    <a:bodyPr/>
                    <a:lstStyle/>
                    <a:p>
                      <a:pPr marL="0" marR="0">
                        <a:spcBef>
                          <a:spcPts val="0"/>
                        </a:spcBef>
                        <a:spcAft>
                          <a:spcPts val="0"/>
                        </a:spcAft>
                      </a:pPr>
                      <a:r>
                        <a:rPr lang="en-US" sz="1600" b="1" dirty="0" smtClean="0">
                          <a:latin typeface="Calibri" pitchFamily="34" charset="0"/>
                          <a:ea typeface="Times New Roman"/>
                        </a:rPr>
                        <a:t>Plan B</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95734">
                <a:tc>
                  <a:txBody>
                    <a:bodyPr/>
                    <a:lstStyle/>
                    <a:p>
                      <a:pPr marL="0" marR="0">
                        <a:spcBef>
                          <a:spcPts val="0"/>
                        </a:spcBef>
                        <a:spcAft>
                          <a:spcPts val="0"/>
                        </a:spcAft>
                      </a:pPr>
                      <a:r>
                        <a:rPr lang="en-US" sz="1600" b="1" dirty="0" smtClean="0">
                          <a:latin typeface="Calibri" pitchFamily="34" charset="0"/>
                          <a:ea typeface="Times New Roman"/>
                        </a:rPr>
                        <a:t>Plan C</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FMR, ECG, LAB 1</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FMR, ECG, LAB 1</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95734">
                <a:tc>
                  <a:txBody>
                    <a:bodyPr/>
                    <a:lstStyle/>
                    <a:p>
                      <a:pPr marL="0" marR="0">
                        <a:spcBef>
                          <a:spcPts val="0"/>
                        </a:spcBef>
                        <a:spcAft>
                          <a:spcPts val="0"/>
                        </a:spcAft>
                      </a:pPr>
                      <a:r>
                        <a:rPr lang="en-US" sz="1600" b="1" dirty="0" smtClean="0">
                          <a:latin typeface="Calibri" pitchFamily="34" charset="0"/>
                          <a:ea typeface="Times New Roman"/>
                        </a:rPr>
                        <a:t>Plan D</a:t>
                      </a:r>
                      <a:endParaRPr lang="en-US" sz="1600" b="1"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NA</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smtClean="0">
                          <a:latin typeface="Calibri" pitchFamily="34" charset="0"/>
                          <a:ea typeface="Times New Roman"/>
                        </a:rPr>
                        <a:t>FMR, ECG, LAB 1</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600" dirty="0" smtClean="0">
                          <a:latin typeface="Calibri" pitchFamily="34" charset="0"/>
                          <a:ea typeface="Times New Roman"/>
                        </a:rPr>
                        <a:t>FMR, ECG, LAB 1</a:t>
                      </a:r>
                      <a:endParaRPr lang="en-US" sz="1600" dirty="0">
                        <a:latin typeface="Calibri"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3" name="TextBox 12"/>
          <p:cNvSpPr txBox="1"/>
          <p:nvPr/>
        </p:nvSpPr>
        <p:spPr>
          <a:xfrm>
            <a:off x="3597813" y="4294419"/>
            <a:ext cx="8458200" cy="2062103"/>
          </a:xfrm>
          <a:prstGeom prst="rect">
            <a:avLst/>
          </a:prstGeom>
          <a:noFill/>
        </p:spPr>
        <p:txBody>
          <a:bodyPr wrap="square" rtlCol="0">
            <a:spAutoFit/>
          </a:bodyPr>
          <a:lstStyle/>
          <a:p>
            <a:pPr algn="just"/>
            <a:r>
              <a:rPr lang="en-US" sz="1600" dirty="0" smtClean="0">
                <a:solidFill>
                  <a:srgbClr val="002060"/>
                </a:solidFill>
                <a:latin typeface="Microsoft Sans Serif" pitchFamily="34" charset="0"/>
                <a:cs typeface="Microsoft Sans Serif" pitchFamily="34" charset="0"/>
              </a:rPr>
              <a:t>FMR: Full Medical report by MD Physician, ECG: Electrocardiogram report by MD Physician</a:t>
            </a:r>
          </a:p>
          <a:p>
            <a:pPr algn="just"/>
            <a:r>
              <a:rPr lang="en-US" sz="1600" dirty="0" smtClean="0">
                <a:solidFill>
                  <a:srgbClr val="002060"/>
                </a:solidFill>
                <a:latin typeface="Microsoft Sans Serif" pitchFamily="34" charset="0"/>
                <a:cs typeface="Microsoft Sans Serif" pitchFamily="34" charset="0"/>
              </a:rPr>
              <a:t>Lab 1: includes Fasting Blood sugar, Post-Prandial Blood Sugar, Complete Blood Count (</a:t>
            </a:r>
            <a:r>
              <a:rPr lang="en-US" sz="1600" dirty="0" err="1" smtClean="0">
                <a:solidFill>
                  <a:srgbClr val="002060"/>
                </a:solidFill>
                <a:latin typeface="Microsoft Sans Serif" pitchFamily="34" charset="0"/>
                <a:cs typeface="Microsoft Sans Serif" pitchFamily="34" charset="0"/>
              </a:rPr>
              <a:t>incl</a:t>
            </a:r>
            <a:r>
              <a:rPr lang="en-US" sz="1600" dirty="0" smtClean="0">
                <a:solidFill>
                  <a:srgbClr val="002060"/>
                </a:solidFill>
                <a:latin typeface="Microsoft Sans Serif" pitchFamily="34" charset="0"/>
                <a:cs typeface="Microsoft Sans Serif" pitchFamily="34" charset="0"/>
              </a:rPr>
              <a:t> Diff), Serum Cholesterol, Serum Creatinine, Urinalysis (chemical &amp;microscopic)</a:t>
            </a:r>
          </a:p>
          <a:p>
            <a:pPr algn="just"/>
            <a:endParaRPr lang="en-US" sz="1600" dirty="0" smtClean="0">
              <a:solidFill>
                <a:srgbClr val="002060"/>
              </a:solidFill>
              <a:latin typeface="Microsoft Sans Serif" pitchFamily="34" charset="0"/>
              <a:cs typeface="Microsoft Sans Serif" pitchFamily="34" charset="0"/>
            </a:endParaRPr>
          </a:p>
          <a:p>
            <a:pPr algn="just"/>
            <a:r>
              <a:rPr lang="en-IN" sz="1600" dirty="0" smtClean="0">
                <a:solidFill>
                  <a:srgbClr val="002060"/>
                </a:solidFill>
                <a:latin typeface="Microsoft Sans Serif" pitchFamily="34" charset="0"/>
                <a:cs typeface="Microsoft Sans Serif" pitchFamily="34" charset="0"/>
              </a:rPr>
              <a:t>In case of Pre-policy check, it has to be done in our empanelled diagnostic centre and 50% cost of medical tests will be reimbursed to you if the Proposal is accepted by us and subject to realization of cheque</a:t>
            </a:r>
            <a:r>
              <a:rPr lang="en-US" sz="1600" dirty="0" smtClean="0">
                <a:solidFill>
                  <a:srgbClr val="002060"/>
                </a:solidFill>
                <a:latin typeface="Microsoft Sans Serif" pitchFamily="34" charset="0"/>
                <a:cs typeface="Microsoft Sans Serif" pitchFamily="34" charset="0"/>
              </a:rPr>
              <a:t>.</a:t>
            </a:r>
          </a:p>
          <a:p>
            <a:pPr algn="just"/>
            <a:r>
              <a:rPr lang="en-US" sz="1600" dirty="0" smtClean="0">
                <a:solidFill>
                  <a:srgbClr val="002060"/>
                </a:solidFill>
                <a:latin typeface="Microsoft Sans Serif" pitchFamily="34" charset="0"/>
                <a:cs typeface="Microsoft Sans Serif" pitchFamily="34" charset="0"/>
              </a:rPr>
              <a:t>The test reports would be valid for 1 month.</a:t>
            </a:r>
            <a:endParaRPr lang="en-US" sz="16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30" y="365125"/>
            <a:ext cx="30861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Premium Calculation</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3074" name="Picture 2"/>
          <p:cNvPicPr>
            <a:picLocks noChangeAspect="1" noChangeArrowheads="1"/>
          </p:cNvPicPr>
          <p:nvPr/>
        </p:nvPicPr>
        <p:blipFill>
          <a:blip r:embed="rId3" cstate="print"/>
          <a:srcRect/>
          <a:stretch>
            <a:fillRect/>
          </a:stretch>
        </p:blipFill>
        <p:spPr bwMode="auto">
          <a:xfrm>
            <a:off x="271998" y="1894534"/>
            <a:ext cx="3206048" cy="3232643"/>
          </a:xfrm>
          <a:prstGeom prst="rect">
            <a:avLst/>
          </a:prstGeom>
          <a:noFill/>
          <a:ln w="9525">
            <a:noFill/>
            <a:miter lim="800000"/>
            <a:headEnd/>
            <a:tailEnd/>
          </a:ln>
        </p:spPr>
      </p:pic>
      <p:sp>
        <p:nvSpPr>
          <p:cNvPr id="10" name="Title 1"/>
          <p:cNvSpPr txBox="1">
            <a:spLocks/>
          </p:cNvSpPr>
          <p:nvPr/>
        </p:nvSpPr>
        <p:spPr bwMode="auto">
          <a:xfrm>
            <a:off x="3646579" y="274638"/>
            <a:ext cx="8071322" cy="663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Premium Chart- Individual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2"/>
          <p:cNvPicPr>
            <a:picLocks noChangeAspect="1" noChangeArrowheads="1"/>
          </p:cNvPicPr>
          <p:nvPr/>
        </p:nvPicPr>
        <p:blipFill>
          <a:blip r:embed="rId4" cstate="print"/>
          <a:srcRect/>
          <a:stretch>
            <a:fillRect/>
          </a:stretch>
        </p:blipFill>
        <p:spPr bwMode="auto">
          <a:xfrm>
            <a:off x="3494406" y="48987"/>
            <a:ext cx="8474447" cy="6355835"/>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Premium Calculation</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7170" name="Picture 2"/>
          <p:cNvPicPr>
            <a:picLocks noChangeAspect="1" noChangeArrowheads="1"/>
          </p:cNvPicPr>
          <p:nvPr/>
        </p:nvPicPr>
        <p:blipFill>
          <a:blip r:embed="rId3" cstate="print"/>
          <a:srcRect/>
          <a:stretch>
            <a:fillRect/>
          </a:stretch>
        </p:blipFill>
        <p:spPr bwMode="auto">
          <a:xfrm>
            <a:off x="165001" y="1648275"/>
            <a:ext cx="4966282" cy="3870779"/>
          </a:xfrm>
          <a:prstGeom prst="rect">
            <a:avLst/>
          </a:prstGeom>
          <a:noFill/>
          <a:ln w="9525">
            <a:noFill/>
            <a:miter lim="800000"/>
            <a:headEnd/>
            <a:tailEnd/>
          </a:ln>
        </p:spPr>
      </p:pic>
      <p:sp>
        <p:nvSpPr>
          <p:cNvPr id="8" name="Rounded Rectangle 7"/>
          <p:cNvSpPr/>
          <p:nvPr/>
        </p:nvSpPr>
        <p:spPr>
          <a:xfrm>
            <a:off x="5502729" y="1534886"/>
            <a:ext cx="6319157" cy="38535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smtClean="0">
                <a:solidFill>
                  <a:srgbClr val="002060"/>
                </a:solidFill>
                <a:latin typeface="Microsoft Sans Serif" pitchFamily="34" charset="0"/>
                <a:cs typeface="Microsoft Sans Serif" pitchFamily="34" charset="0"/>
              </a:rPr>
              <a:t>For calculation purpose the eldest member of the family will be considered as the primary insured.</a:t>
            </a:r>
          </a:p>
          <a:p>
            <a:r>
              <a:rPr lang="en-US" sz="2400" dirty="0" smtClean="0">
                <a:solidFill>
                  <a:srgbClr val="002060"/>
                </a:solidFill>
                <a:latin typeface="Microsoft Sans Serif" pitchFamily="34" charset="0"/>
                <a:cs typeface="Microsoft Sans Serif" pitchFamily="34" charset="0"/>
              </a:rPr>
              <a:t>Premium of Spouse – 50 % of Self premium.</a:t>
            </a:r>
            <a:endParaRPr lang="en-IN" sz="2400" dirty="0" smtClean="0">
              <a:solidFill>
                <a:srgbClr val="002060"/>
              </a:solidFill>
              <a:latin typeface="Microsoft Sans Serif" pitchFamily="34" charset="0"/>
              <a:cs typeface="Microsoft Sans Serif" pitchFamily="34" charset="0"/>
            </a:endParaRPr>
          </a:p>
          <a:p>
            <a:r>
              <a:rPr lang="en-US" sz="2400" dirty="0" smtClean="0">
                <a:solidFill>
                  <a:srgbClr val="002060"/>
                </a:solidFill>
                <a:latin typeface="Microsoft Sans Serif" pitchFamily="34" charset="0"/>
                <a:cs typeface="Microsoft Sans Serif" pitchFamily="34" charset="0"/>
              </a:rPr>
              <a:t>Premium of Child -25 % of Self premium.</a:t>
            </a:r>
          </a:p>
          <a:p>
            <a:pPr marL="0" indent="0" algn="just">
              <a:buNone/>
            </a:pPr>
            <a:endParaRPr lang="en-US" sz="2400" dirty="0" smtClean="0">
              <a:solidFill>
                <a:srgbClr val="002060"/>
              </a:solidFill>
              <a:latin typeface="Microsoft Sans Serif" pitchFamily="34" charset="0"/>
              <a:cs typeface="Microsoft Sans Serif" pitchFamily="34" charset="0"/>
            </a:endParaRPr>
          </a:p>
          <a:p>
            <a:pPr marL="0" indent="0" algn="just">
              <a:buNone/>
            </a:pPr>
            <a:endParaRPr lang="en-US" sz="2400" dirty="0" smtClean="0">
              <a:solidFill>
                <a:srgbClr val="002060"/>
              </a:solidFill>
              <a:latin typeface="Microsoft Sans Serif" pitchFamily="34" charset="0"/>
              <a:cs typeface="Microsoft Sans Serif" pitchFamily="34" charset="0"/>
            </a:endParaRPr>
          </a:p>
          <a:p>
            <a:pPr marL="0" indent="0" algn="just">
              <a:buNone/>
            </a:pPr>
            <a:endParaRPr lang="en-US" sz="24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6" y="365125"/>
            <a:ext cx="4555671"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IRDA Health Regulations 2013</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4245432" y="783771"/>
            <a:ext cx="7854045" cy="5176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1900" dirty="0" smtClean="0">
              <a:solidFill>
                <a:srgbClr val="002060"/>
              </a:solidFill>
              <a:latin typeface="Microsoft Sans Serif" pitchFamily="34" charset="0"/>
              <a:cs typeface="Microsoft Sans Serif" pitchFamily="34" charset="0"/>
            </a:endParaRPr>
          </a:p>
          <a:p>
            <a:r>
              <a:rPr lang="en-US" sz="1900" b="1" dirty="0" smtClean="0">
                <a:solidFill>
                  <a:srgbClr val="002060"/>
                </a:solidFill>
                <a:latin typeface="Microsoft Sans Serif" pitchFamily="34" charset="0"/>
                <a:cs typeface="Microsoft Sans Serif" pitchFamily="34" charset="0"/>
              </a:rPr>
              <a:t>Free Look Period </a:t>
            </a:r>
          </a:p>
          <a:p>
            <a:endParaRPr lang="en-US" sz="1900" b="1" dirty="0" smtClean="0">
              <a:solidFill>
                <a:srgbClr val="002060"/>
              </a:solidFill>
              <a:latin typeface="Microsoft Sans Serif" pitchFamily="34" charset="0"/>
              <a:cs typeface="Microsoft Sans Serif" pitchFamily="34" charset="0"/>
            </a:endParaRPr>
          </a:p>
          <a:p>
            <a:r>
              <a:rPr lang="en-US" sz="1900" dirty="0" smtClean="0">
                <a:solidFill>
                  <a:srgbClr val="002060"/>
                </a:solidFill>
                <a:latin typeface="Microsoft Sans Serif" pitchFamily="34" charset="0"/>
                <a:cs typeface="Microsoft Sans Serif" pitchFamily="34" charset="0"/>
              </a:rPr>
              <a:t>a) The insured will be allowed a period of at least 15 days from the date of receipt of the Policy to review the terms and conditions of the Policy and to return the same if not acceptable. </a:t>
            </a:r>
          </a:p>
          <a:p>
            <a:r>
              <a:rPr lang="en-US" sz="1900" dirty="0" smtClean="0">
                <a:solidFill>
                  <a:srgbClr val="002060"/>
                </a:solidFill>
                <a:latin typeface="Microsoft Sans Serif" pitchFamily="34" charset="0"/>
                <a:cs typeface="Microsoft Sans Serif" pitchFamily="34" charset="0"/>
              </a:rPr>
              <a:t>b) If the insured has not made any claim during the free look period, the insured shall be entitled to- </a:t>
            </a:r>
          </a:p>
          <a:p>
            <a:r>
              <a:rPr lang="en-US" sz="1900" dirty="0" err="1" smtClean="0">
                <a:solidFill>
                  <a:srgbClr val="002060"/>
                </a:solidFill>
                <a:latin typeface="Microsoft Sans Serif" pitchFamily="34" charset="0"/>
                <a:cs typeface="Microsoft Sans Serif" pitchFamily="34" charset="0"/>
              </a:rPr>
              <a:t>i</a:t>
            </a:r>
            <a:r>
              <a:rPr lang="en-US" sz="1900" dirty="0" smtClean="0">
                <a:solidFill>
                  <a:srgbClr val="002060"/>
                </a:solidFill>
                <a:latin typeface="Microsoft Sans Serif" pitchFamily="34" charset="0"/>
                <a:cs typeface="Microsoft Sans Serif" pitchFamily="34" charset="0"/>
              </a:rPr>
              <a:t>. A refund of the premium paid less any expenses incurred by the Insurer on medical examination of the insured persons and the stamp duty charges or; </a:t>
            </a:r>
          </a:p>
          <a:p>
            <a:r>
              <a:rPr lang="en-US" sz="1900" dirty="0" smtClean="0">
                <a:solidFill>
                  <a:srgbClr val="002060"/>
                </a:solidFill>
                <a:latin typeface="Microsoft Sans Serif" pitchFamily="34" charset="0"/>
                <a:cs typeface="Microsoft Sans Serif" pitchFamily="34" charset="0"/>
              </a:rPr>
              <a:t>ii. where the risk has already commenced and the option of return of the Policy is exercised by the Policyholder, a deduction towards the proportionate risk premium for period on cover or; </a:t>
            </a:r>
          </a:p>
          <a:p>
            <a:r>
              <a:rPr lang="en-US" sz="1900" dirty="0" smtClean="0">
                <a:solidFill>
                  <a:srgbClr val="002060"/>
                </a:solidFill>
                <a:latin typeface="Microsoft Sans Serif" pitchFamily="34" charset="0"/>
                <a:cs typeface="Microsoft Sans Serif" pitchFamily="34" charset="0"/>
              </a:rPr>
              <a:t>iii. Where only a part of the risk has commenced, such proportionate risk premium commensurate with the risk covered during such period. </a:t>
            </a:r>
          </a:p>
          <a:p>
            <a:endParaRPr lang="en-US" sz="1900" dirty="0">
              <a:solidFill>
                <a:srgbClr val="002060"/>
              </a:solidFill>
              <a:latin typeface="Microsoft Sans Serif" pitchFamily="34" charset="0"/>
              <a:cs typeface="Microsoft Sans Serif"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59761" y="2325456"/>
            <a:ext cx="4085670" cy="280174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6" y="365125"/>
            <a:ext cx="4555671"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IRDA Health Regulations 2013</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4245432" y="783771"/>
            <a:ext cx="7854045" cy="5176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000" dirty="0" smtClean="0">
              <a:solidFill>
                <a:srgbClr val="002060"/>
              </a:solidFill>
              <a:latin typeface="Microsoft Sans Serif" pitchFamily="34" charset="0"/>
              <a:cs typeface="Microsoft Sans Serif" pitchFamily="34" charset="0"/>
            </a:endParaRPr>
          </a:p>
          <a:p>
            <a:pPr>
              <a:buFont typeface="Arial" charset="0"/>
              <a:buChar char="•"/>
            </a:pPr>
            <a:r>
              <a:rPr lang="en-US" sz="2000" b="1" dirty="0" smtClean="0">
                <a:solidFill>
                  <a:srgbClr val="002060"/>
                </a:solidFill>
                <a:latin typeface="Microsoft Sans Serif" pitchFamily="34" charset="0"/>
                <a:cs typeface="Microsoft Sans Serif" pitchFamily="34" charset="0"/>
              </a:rPr>
              <a:t> No Adverse claim loading.</a:t>
            </a:r>
          </a:p>
          <a:p>
            <a:pPr>
              <a:buFont typeface="Arial" charset="0"/>
              <a:buChar char="•"/>
            </a:pPr>
            <a:endParaRPr lang="en-US" sz="2000" b="1" dirty="0" smtClean="0">
              <a:solidFill>
                <a:srgbClr val="002060"/>
              </a:solidFill>
              <a:latin typeface="Microsoft Sans Serif" pitchFamily="34" charset="0"/>
              <a:cs typeface="Microsoft Sans Serif" pitchFamily="34" charset="0"/>
            </a:endParaRPr>
          </a:p>
          <a:p>
            <a:pPr>
              <a:buFont typeface="Arial" charset="0"/>
              <a:buChar char="•"/>
            </a:pPr>
            <a:endParaRPr lang="en-US" sz="2000" b="1" dirty="0" smtClean="0">
              <a:solidFill>
                <a:srgbClr val="002060"/>
              </a:solidFill>
              <a:latin typeface="Microsoft Sans Serif" pitchFamily="34" charset="0"/>
              <a:cs typeface="Microsoft Sans Serif" pitchFamily="34" charset="0"/>
            </a:endParaRPr>
          </a:p>
          <a:p>
            <a:pPr>
              <a:buFont typeface="Arial" charset="0"/>
              <a:buChar char="•"/>
            </a:pPr>
            <a:r>
              <a:rPr lang="en-US" sz="2000" b="1" dirty="0" smtClean="0">
                <a:solidFill>
                  <a:srgbClr val="002060"/>
                </a:solidFill>
                <a:latin typeface="Microsoft Sans Serif" pitchFamily="34" charset="0"/>
                <a:cs typeface="Microsoft Sans Serif" pitchFamily="34" charset="0"/>
              </a:rPr>
              <a:t> Standard Definitions. </a:t>
            </a:r>
          </a:p>
          <a:p>
            <a:pPr>
              <a:buFont typeface="Arial" charset="0"/>
              <a:buChar char="•"/>
            </a:pPr>
            <a:endParaRPr lang="en-US" sz="2000" b="1" dirty="0" smtClean="0">
              <a:solidFill>
                <a:srgbClr val="002060"/>
              </a:solidFill>
              <a:latin typeface="Microsoft Sans Serif" pitchFamily="34" charset="0"/>
              <a:cs typeface="Microsoft Sans Serif" pitchFamily="34" charset="0"/>
            </a:endParaRPr>
          </a:p>
          <a:p>
            <a:pPr>
              <a:buFont typeface="Arial" charset="0"/>
              <a:buChar char="•"/>
            </a:pPr>
            <a:endParaRPr lang="en-US" sz="2000" b="1" dirty="0" smtClean="0">
              <a:solidFill>
                <a:srgbClr val="002060"/>
              </a:solidFill>
              <a:latin typeface="Microsoft Sans Serif" pitchFamily="34" charset="0"/>
              <a:cs typeface="Microsoft Sans Serif" pitchFamily="34" charset="0"/>
            </a:endParaRPr>
          </a:p>
          <a:p>
            <a:pPr>
              <a:buFont typeface="Arial" charset="0"/>
              <a:buChar char="•"/>
            </a:pPr>
            <a:r>
              <a:rPr lang="en-US" sz="2000" b="1" dirty="0" smtClean="0">
                <a:solidFill>
                  <a:srgbClr val="002060"/>
                </a:solidFill>
                <a:latin typeface="Microsoft Sans Serif" pitchFamily="34" charset="0"/>
                <a:cs typeface="Microsoft Sans Serif" pitchFamily="34" charset="0"/>
              </a:rPr>
              <a:t> Revision of contribution clause.</a:t>
            </a:r>
          </a:p>
          <a:p>
            <a:pPr>
              <a:buFont typeface="Arial" charset="0"/>
              <a:buChar char="•"/>
            </a:pPr>
            <a:endParaRPr lang="en-US" sz="2000" b="1" dirty="0" smtClean="0">
              <a:solidFill>
                <a:srgbClr val="002060"/>
              </a:solidFill>
              <a:latin typeface="Microsoft Sans Serif" pitchFamily="34" charset="0"/>
              <a:cs typeface="Microsoft Sans Serif" pitchFamily="34" charset="0"/>
            </a:endParaRPr>
          </a:p>
          <a:p>
            <a:pPr>
              <a:buFont typeface="Arial" charset="0"/>
              <a:buChar char="•"/>
            </a:pPr>
            <a:endParaRPr lang="en-US" sz="2000" b="1" dirty="0" smtClean="0">
              <a:solidFill>
                <a:srgbClr val="002060"/>
              </a:solidFill>
              <a:latin typeface="Microsoft Sans Serif" pitchFamily="34" charset="0"/>
              <a:cs typeface="Microsoft Sans Serif" pitchFamily="34" charset="0"/>
            </a:endParaRPr>
          </a:p>
          <a:p>
            <a:pPr>
              <a:buFont typeface="Arial" charset="0"/>
              <a:buChar char="•"/>
            </a:pPr>
            <a:r>
              <a:rPr lang="en-US" sz="2000" b="1" dirty="0" smtClean="0">
                <a:solidFill>
                  <a:srgbClr val="002060"/>
                </a:solidFill>
                <a:latin typeface="Microsoft Sans Serif" pitchFamily="34" charset="0"/>
                <a:cs typeface="Microsoft Sans Serif" pitchFamily="34" charset="0"/>
              </a:rPr>
              <a:t> List of non payable items.</a:t>
            </a:r>
          </a:p>
          <a:p>
            <a:pPr>
              <a:buFont typeface="Arial" charset="0"/>
              <a:buChar char="•"/>
            </a:pPr>
            <a:endParaRPr lang="en-US" sz="2000" b="1" dirty="0" smtClean="0">
              <a:solidFill>
                <a:srgbClr val="002060"/>
              </a:solidFill>
              <a:latin typeface="Microsoft Sans Serif" pitchFamily="34" charset="0"/>
              <a:cs typeface="Microsoft Sans Serif" pitchFamily="34" charset="0"/>
            </a:endParaRPr>
          </a:p>
          <a:p>
            <a:pPr>
              <a:buFont typeface="Arial" charset="0"/>
              <a:buChar char="•"/>
            </a:pPr>
            <a:endParaRPr lang="en-US" sz="2000" b="1" dirty="0" smtClean="0">
              <a:solidFill>
                <a:srgbClr val="002060"/>
              </a:solidFill>
              <a:latin typeface="Microsoft Sans Serif" pitchFamily="34" charset="0"/>
              <a:cs typeface="Microsoft Sans Serif" pitchFamily="34" charset="0"/>
            </a:endParaRPr>
          </a:p>
          <a:p>
            <a:pPr>
              <a:buFont typeface="Arial" charset="0"/>
              <a:buChar char="•"/>
            </a:pPr>
            <a:r>
              <a:rPr lang="en-US" sz="2000" b="1" dirty="0" smtClean="0">
                <a:solidFill>
                  <a:srgbClr val="002060"/>
                </a:solidFill>
                <a:latin typeface="Microsoft Sans Serif" pitchFamily="34" charset="0"/>
                <a:cs typeface="Microsoft Sans Serif" pitchFamily="34" charset="0"/>
              </a:rPr>
              <a:t>Policy wordings with IRDA approval number.</a:t>
            </a:r>
          </a:p>
        </p:txBody>
      </p:sp>
      <p:pic>
        <p:nvPicPr>
          <p:cNvPr id="2050" name="Picture 2"/>
          <p:cNvPicPr>
            <a:picLocks noChangeAspect="1" noChangeArrowheads="1"/>
          </p:cNvPicPr>
          <p:nvPr/>
        </p:nvPicPr>
        <p:blipFill>
          <a:blip r:embed="rId3" cstate="print"/>
          <a:srcRect/>
          <a:stretch>
            <a:fillRect/>
          </a:stretch>
        </p:blipFill>
        <p:spPr bwMode="auto">
          <a:xfrm>
            <a:off x="159761" y="2325456"/>
            <a:ext cx="4085670" cy="280174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62" y="365125"/>
            <a:ext cx="10515600" cy="1325563"/>
          </a:xfrm>
        </p:spPr>
        <p:txBody>
          <a:bodyPr/>
          <a:lstStyle/>
          <a:p>
            <a:pPr eaLnBrk="1" hangingPunct="1">
              <a:defRPr/>
            </a:pPr>
            <a:r>
              <a:rPr lang="en-US" b="1" dirty="0" err="1" smtClean="0">
                <a:solidFill>
                  <a:schemeClr val="accent2">
                    <a:lumMod val="50000"/>
                  </a:schemeClr>
                </a:solidFill>
                <a:latin typeface="Arial Narrow" pitchFamily="34" charset="0"/>
                <a:cs typeface="Microsoft Sans Serif" pitchFamily="34" charset="0"/>
              </a:rPr>
              <a:t>Mazor</a:t>
            </a:r>
            <a:r>
              <a:rPr lang="en-US" b="1" dirty="0" smtClean="0">
                <a:solidFill>
                  <a:schemeClr val="accent2">
                    <a:lumMod val="50000"/>
                  </a:schemeClr>
                </a:solidFill>
                <a:latin typeface="Arial Narrow" pitchFamily="34" charset="0"/>
                <a:cs typeface="Microsoft Sans Serif" pitchFamily="34" charset="0"/>
              </a:rPr>
              <a:t> Exclusions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8" name="Rounded Rectangle 7"/>
          <p:cNvSpPr/>
          <p:nvPr/>
        </p:nvSpPr>
        <p:spPr>
          <a:xfrm>
            <a:off x="4283242" y="144378"/>
            <a:ext cx="7750058" cy="610688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endParaRPr lang="en-GB" sz="2000" dirty="0" smtClean="0">
              <a:solidFill>
                <a:srgbClr val="002060"/>
              </a:solidFill>
              <a:latin typeface="Microsoft Sans Serif" pitchFamily="34" charset="0"/>
              <a:cs typeface="Microsoft Sans Serif" pitchFamily="34" charset="0"/>
            </a:endParaRPr>
          </a:p>
          <a:p>
            <a:pPr lvl="0"/>
            <a:r>
              <a:rPr lang="en-GB" sz="2000" dirty="0" smtClean="0">
                <a:solidFill>
                  <a:srgbClr val="002060"/>
                </a:solidFill>
                <a:latin typeface="Microsoft Sans Serif" pitchFamily="34" charset="0"/>
                <a:cs typeface="Microsoft Sans Serif" pitchFamily="34" charset="0"/>
              </a:rPr>
              <a:t>Pre-existing diseases will be covered after a waiting period of 48 months.</a:t>
            </a:r>
            <a:endParaRPr lang="en-IN" sz="2000" b="1" dirty="0" smtClean="0">
              <a:solidFill>
                <a:srgbClr val="002060"/>
              </a:solidFill>
              <a:latin typeface="Microsoft Sans Serif" pitchFamily="34" charset="0"/>
              <a:cs typeface="Microsoft Sans Serif" pitchFamily="34" charset="0"/>
            </a:endParaRPr>
          </a:p>
          <a:p>
            <a:pPr lvl="0"/>
            <a:r>
              <a:rPr lang="en-GB" sz="2000" dirty="0" smtClean="0">
                <a:solidFill>
                  <a:srgbClr val="002060"/>
                </a:solidFill>
                <a:latin typeface="Microsoft Sans Serif" pitchFamily="34" charset="0"/>
                <a:cs typeface="Microsoft Sans Serif" pitchFamily="34" charset="0"/>
              </a:rPr>
              <a:t>Waiting period of 24 months for certain diseases like benign prostatic hypertrophy, hernia of all types, </a:t>
            </a:r>
            <a:r>
              <a:rPr lang="en-GB" sz="2000" dirty="0" err="1" smtClean="0">
                <a:solidFill>
                  <a:srgbClr val="002060"/>
                </a:solidFill>
                <a:latin typeface="Microsoft Sans Serif" pitchFamily="34" charset="0"/>
                <a:cs typeface="Microsoft Sans Serif" pitchFamily="34" charset="0"/>
              </a:rPr>
              <a:t>hydrocele</a:t>
            </a:r>
            <a:r>
              <a:rPr lang="en-GB" sz="2000" dirty="0" smtClean="0">
                <a:solidFill>
                  <a:srgbClr val="002060"/>
                </a:solidFill>
                <a:latin typeface="Microsoft Sans Serif" pitchFamily="34" charset="0"/>
                <a:cs typeface="Microsoft Sans Serif" pitchFamily="34" charset="0"/>
              </a:rPr>
              <a:t> etc. </a:t>
            </a:r>
            <a:endParaRPr lang="en-IN" sz="2000" b="1" dirty="0" smtClean="0">
              <a:solidFill>
                <a:srgbClr val="002060"/>
              </a:solidFill>
              <a:latin typeface="Microsoft Sans Serif" pitchFamily="34" charset="0"/>
              <a:cs typeface="Microsoft Sans Serif" pitchFamily="34" charset="0"/>
            </a:endParaRPr>
          </a:p>
          <a:p>
            <a:pPr lvl="0"/>
            <a:r>
              <a:rPr lang="en-GB" sz="2000" dirty="0" smtClean="0">
                <a:solidFill>
                  <a:srgbClr val="002060"/>
                </a:solidFill>
                <a:latin typeface="Microsoft Sans Serif" pitchFamily="34" charset="0"/>
                <a:cs typeface="Microsoft Sans Serif" pitchFamily="34" charset="0"/>
              </a:rPr>
              <a:t>Hospitalisation for cosmetic treatments, plastic surgery, refractive error corrective procedures, experimental, investigational or unproven procedures or treatments.</a:t>
            </a:r>
            <a:endParaRPr lang="en-IN" sz="2000" b="1" dirty="0" smtClean="0">
              <a:solidFill>
                <a:srgbClr val="002060"/>
              </a:solidFill>
              <a:latin typeface="Microsoft Sans Serif" pitchFamily="34" charset="0"/>
              <a:cs typeface="Microsoft Sans Serif" pitchFamily="34" charset="0"/>
            </a:endParaRPr>
          </a:p>
          <a:p>
            <a:pPr lvl="0"/>
            <a:r>
              <a:rPr lang="en-GB" sz="2000" dirty="0" smtClean="0">
                <a:solidFill>
                  <a:srgbClr val="002060"/>
                </a:solidFill>
                <a:latin typeface="Microsoft Sans Serif" pitchFamily="34" charset="0"/>
                <a:cs typeface="Microsoft Sans Serif" pitchFamily="34" charset="0"/>
              </a:rPr>
              <a:t>Hospitalisation for General debility, ‘Run-down’ condition or rest cure, sexually transmitted disease, intentional self-injury.</a:t>
            </a:r>
            <a:endParaRPr lang="en-IN" sz="2000" b="1" dirty="0" smtClean="0">
              <a:solidFill>
                <a:srgbClr val="002060"/>
              </a:solidFill>
              <a:latin typeface="Microsoft Sans Serif" pitchFamily="34" charset="0"/>
              <a:cs typeface="Microsoft Sans Serif" pitchFamily="34" charset="0"/>
            </a:endParaRPr>
          </a:p>
          <a:p>
            <a:pPr lvl="0"/>
            <a:r>
              <a:rPr lang="en-GB" sz="2000" dirty="0" smtClean="0">
                <a:solidFill>
                  <a:srgbClr val="002060"/>
                </a:solidFill>
                <a:latin typeface="Microsoft Sans Serif" pitchFamily="34" charset="0"/>
                <a:cs typeface="Microsoft Sans Serif" pitchFamily="34" charset="0"/>
              </a:rPr>
              <a:t>Hospitalisation for Pregnancy and fertility related treatments. </a:t>
            </a:r>
            <a:endParaRPr lang="en-IN" sz="2000" b="1" dirty="0" smtClean="0">
              <a:solidFill>
                <a:srgbClr val="002060"/>
              </a:solidFill>
              <a:latin typeface="Microsoft Sans Serif" pitchFamily="34" charset="0"/>
              <a:cs typeface="Microsoft Sans Serif" pitchFamily="34" charset="0"/>
            </a:endParaRPr>
          </a:p>
          <a:p>
            <a:pPr lvl="0"/>
            <a:r>
              <a:rPr lang="en-GB" sz="2000" dirty="0" smtClean="0">
                <a:solidFill>
                  <a:srgbClr val="002060"/>
                </a:solidFill>
                <a:latin typeface="Microsoft Sans Serif" pitchFamily="34" charset="0"/>
                <a:cs typeface="Microsoft Sans Serif" pitchFamily="34" charset="0"/>
              </a:rPr>
              <a:t>Non-Allopathic Treatment / Hospitalisation.</a:t>
            </a:r>
            <a:endParaRPr lang="en-IN" sz="2000" b="1" dirty="0" smtClean="0">
              <a:solidFill>
                <a:srgbClr val="002060"/>
              </a:solidFill>
              <a:latin typeface="Microsoft Sans Serif" pitchFamily="34" charset="0"/>
              <a:cs typeface="Microsoft Sans Serif" pitchFamily="34" charset="0"/>
            </a:endParaRPr>
          </a:p>
          <a:p>
            <a:pPr lvl="0"/>
            <a:r>
              <a:rPr lang="en-GB" sz="2000" dirty="0" smtClean="0">
                <a:solidFill>
                  <a:srgbClr val="002060"/>
                </a:solidFill>
                <a:latin typeface="Microsoft Sans Serif" pitchFamily="34" charset="0"/>
                <a:cs typeface="Microsoft Sans Serif" pitchFamily="34" charset="0"/>
              </a:rPr>
              <a:t>Hospitalisation for any mental illness or psychiatric illness</a:t>
            </a:r>
            <a:r>
              <a:rPr lang="en-US" sz="2000" dirty="0" smtClean="0">
                <a:solidFill>
                  <a:srgbClr val="002060"/>
                </a:solidFill>
                <a:latin typeface="Microsoft Sans Serif" pitchFamily="34" charset="0"/>
                <a:cs typeface="Microsoft Sans Serif" pitchFamily="34" charset="0"/>
              </a:rPr>
              <a:t>.</a:t>
            </a:r>
            <a:endParaRPr lang="en-IN" sz="2000" b="1" dirty="0" smtClean="0">
              <a:solidFill>
                <a:srgbClr val="002060"/>
              </a:solidFill>
              <a:latin typeface="Microsoft Sans Serif" pitchFamily="34" charset="0"/>
              <a:cs typeface="Microsoft Sans Serif" pitchFamily="34" charset="0"/>
            </a:endParaRPr>
          </a:p>
          <a:p>
            <a:pPr lvl="0"/>
            <a:r>
              <a:rPr lang="en-GB" sz="2000" dirty="0" smtClean="0">
                <a:solidFill>
                  <a:srgbClr val="002060"/>
                </a:solidFill>
                <a:latin typeface="Microsoft Sans Serif" pitchFamily="34" charset="0"/>
                <a:cs typeface="Microsoft Sans Serif" pitchFamily="34" charset="0"/>
              </a:rPr>
              <a:t>Any hospitalisation outside India</a:t>
            </a:r>
            <a:r>
              <a:rPr lang="en-GB" sz="2000" b="1" dirty="0" smtClean="0">
                <a:solidFill>
                  <a:srgbClr val="002060"/>
                </a:solidFill>
                <a:latin typeface="Microsoft Sans Serif" pitchFamily="34" charset="0"/>
                <a:cs typeface="Microsoft Sans Serif" pitchFamily="34" charset="0"/>
              </a:rPr>
              <a:t>.</a:t>
            </a:r>
            <a:endParaRPr lang="en-IN" sz="2000" b="1" dirty="0" smtClean="0">
              <a:solidFill>
                <a:srgbClr val="002060"/>
              </a:solidFill>
              <a:latin typeface="Microsoft Sans Serif" pitchFamily="34" charset="0"/>
              <a:cs typeface="Microsoft Sans Serif" pitchFamily="34" charset="0"/>
            </a:endParaRPr>
          </a:p>
          <a:p>
            <a:pPr algn="just">
              <a:buNone/>
            </a:pPr>
            <a:endParaRPr lang="en-US" sz="2000" dirty="0" smtClean="0">
              <a:solidFill>
                <a:srgbClr val="002060"/>
              </a:solidFill>
              <a:latin typeface="Microsoft Sans Serif" pitchFamily="34" charset="0"/>
              <a:cs typeface="Microsoft Sans Serif" pitchFamily="34" charset="0"/>
            </a:endParaRPr>
          </a:p>
          <a:p>
            <a:pPr algn="just">
              <a:buNone/>
            </a:pPr>
            <a:r>
              <a:rPr lang="en-US" sz="2000" dirty="0" smtClean="0">
                <a:solidFill>
                  <a:srgbClr val="002060"/>
                </a:solidFill>
                <a:latin typeface="Microsoft Sans Serif" pitchFamily="34" charset="0"/>
                <a:cs typeface="Microsoft Sans Serif" pitchFamily="34" charset="0"/>
              </a:rPr>
              <a:t>* </a:t>
            </a:r>
            <a:r>
              <a:rPr lang="en-US" sz="2000" i="1" dirty="0" smtClean="0">
                <a:solidFill>
                  <a:srgbClr val="002060"/>
                </a:solidFill>
                <a:latin typeface="Microsoft Sans Serif" pitchFamily="34" charset="0"/>
                <a:cs typeface="Microsoft Sans Serif" pitchFamily="34" charset="0"/>
              </a:rPr>
              <a:t>Please read policy documents for complete list of exclusions.</a:t>
            </a:r>
            <a:endParaRPr lang="en-US" sz="2000" dirty="0" smtClean="0">
              <a:solidFill>
                <a:srgbClr val="002060"/>
              </a:solidFill>
              <a:latin typeface="Microsoft Sans Serif" pitchFamily="34" charset="0"/>
              <a:cs typeface="Microsoft Sans Serif" pitchFamily="34" charset="0"/>
            </a:endParaRPr>
          </a:p>
          <a:p>
            <a:endParaRPr lang="en-US" sz="2000" dirty="0">
              <a:solidFill>
                <a:srgbClr val="002060"/>
              </a:solidFill>
              <a:latin typeface="Microsoft Sans Serif" pitchFamily="34" charset="0"/>
              <a:cs typeface="Microsoft Sans Serif"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86958" y="1649169"/>
            <a:ext cx="4180114" cy="418011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040979"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Claims Procedure</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5122" name="Picture 2"/>
          <p:cNvPicPr>
            <a:picLocks noChangeAspect="1" noChangeArrowheads="1"/>
          </p:cNvPicPr>
          <p:nvPr/>
        </p:nvPicPr>
        <p:blipFill>
          <a:blip r:embed="rId3" cstate="print"/>
          <a:srcRect/>
          <a:stretch>
            <a:fillRect/>
          </a:stretch>
        </p:blipFill>
        <p:spPr bwMode="auto">
          <a:xfrm>
            <a:off x="323736" y="1370229"/>
            <a:ext cx="3598118" cy="4197804"/>
          </a:xfrm>
          <a:prstGeom prst="rect">
            <a:avLst/>
          </a:prstGeom>
          <a:noFill/>
          <a:ln w="9525">
            <a:noFill/>
            <a:miter lim="800000"/>
            <a:headEnd/>
            <a:tailEnd/>
          </a:ln>
        </p:spPr>
      </p:pic>
      <p:sp>
        <p:nvSpPr>
          <p:cNvPr id="8" name="Rounded Rectangle 7"/>
          <p:cNvSpPr/>
          <p:nvPr/>
        </p:nvSpPr>
        <p:spPr>
          <a:xfrm>
            <a:off x="4506688" y="48126"/>
            <a:ext cx="7478486" cy="63045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dirty="0" smtClean="0">
              <a:solidFill>
                <a:schemeClr val="accent5">
                  <a:lumMod val="50000"/>
                </a:schemeClr>
              </a:solidFill>
              <a:latin typeface="Microsoft Sans Serif" pitchFamily="34" charset="0"/>
              <a:cs typeface="Microsoft Sans Serif" pitchFamily="34" charset="0"/>
            </a:endParaRPr>
          </a:p>
          <a:p>
            <a:pPr marL="457200" indent="-457200">
              <a:buFont typeface="+mj-lt"/>
              <a:buAutoNum type="arabicPeriod"/>
            </a:pPr>
            <a:r>
              <a:rPr lang="en-US" sz="2400" dirty="0" smtClean="0">
                <a:solidFill>
                  <a:schemeClr val="accent5">
                    <a:lumMod val="50000"/>
                  </a:schemeClr>
                </a:solidFill>
                <a:latin typeface="Microsoft Sans Serif" pitchFamily="34" charset="0"/>
                <a:cs typeface="Microsoft Sans Serif" pitchFamily="34" charset="0"/>
              </a:rPr>
              <a:t>Claim must be informed in writing immediately, and in any event within 48 hours of the Illness or Bodily Injury. </a:t>
            </a:r>
          </a:p>
          <a:p>
            <a:pPr marL="457200" indent="-457200">
              <a:buFont typeface="+mj-lt"/>
              <a:buAutoNum type="arabicPeriod"/>
            </a:pPr>
            <a:r>
              <a:rPr lang="en-US" sz="2400" dirty="0" smtClean="0">
                <a:solidFill>
                  <a:schemeClr val="accent5">
                    <a:lumMod val="50000"/>
                  </a:schemeClr>
                </a:solidFill>
                <a:latin typeface="Microsoft Sans Serif" pitchFamily="34" charset="0"/>
                <a:cs typeface="Microsoft Sans Serif" pitchFamily="34" charset="0"/>
              </a:rPr>
              <a:t>Within 30 days of discharge from a Hospital, documentation (written details of the quantum of any claim along with certified copies of discharge card, hospital bill and receipt.) should be submitted.</a:t>
            </a:r>
          </a:p>
          <a:p>
            <a:pPr marL="457200" indent="-457200">
              <a:buFont typeface="+mj-lt"/>
              <a:buAutoNum type="arabicPeriod"/>
            </a:pPr>
            <a:r>
              <a:rPr lang="en-US" sz="2400" dirty="0" smtClean="0">
                <a:solidFill>
                  <a:schemeClr val="accent5">
                    <a:lumMod val="50000"/>
                  </a:schemeClr>
                </a:solidFill>
                <a:latin typeface="Microsoft Sans Serif" pitchFamily="34" charset="0"/>
                <a:cs typeface="Microsoft Sans Serif" pitchFamily="34" charset="0"/>
              </a:rPr>
              <a:t>Mandatory documents required to process claim are </a:t>
            </a:r>
          </a:p>
          <a:p>
            <a:pPr marL="514350" indent="-514350">
              <a:buFont typeface="+mj-lt"/>
              <a:buAutoNum type="romanUcPeriod"/>
            </a:pPr>
            <a:r>
              <a:rPr lang="en-US" sz="2400" dirty="0" smtClean="0">
                <a:solidFill>
                  <a:schemeClr val="accent5">
                    <a:lumMod val="50000"/>
                  </a:schemeClr>
                </a:solidFill>
                <a:latin typeface="Microsoft Sans Serif" pitchFamily="34" charset="0"/>
                <a:cs typeface="Microsoft Sans Serif" pitchFamily="34" charset="0"/>
              </a:rPr>
              <a:t>Completely filled Future </a:t>
            </a:r>
            <a:r>
              <a:rPr lang="en-US" sz="2400" dirty="0" err="1" smtClean="0">
                <a:solidFill>
                  <a:schemeClr val="accent5">
                    <a:lumMod val="50000"/>
                  </a:schemeClr>
                </a:solidFill>
                <a:latin typeface="Microsoft Sans Serif" pitchFamily="34" charset="0"/>
                <a:cs typeface="Microsoft Sans Serif" pitchFamily="34" charset="0"/>
              </a:rPr>
              <a:t>Hospi</a:t>
            </a:r>
            <a:r>
              <a:rPr lang="en-US" sz="2400" dirty="0" smtClean="0">
                <a:solidFill>
                  <a:schemeClr val="accent5">
                    <a:lumMod val="50000"/>
                  </a:schemeClr>
                </a:solidFill>
                <a:latin typeface="Microsoft Sans Serif" pitchFamily="34" charset="0"/>
                <a:cs typeface="Microsoft Sans Serif" pitchFamily="34" charset="0"/>
              </a:rPr>
              <a:t>-Cash Claim form ( original ) </a:t>
            </a:r>
          </a:p>
          <a:p>
            <a:pPr marL="514350" indent="-514350">
              <a:buFont typeface="+mj-lt"/>
              <a:buAutoNum type="romanUcPeriod"/>
            </a:pPr>
            <a:r>
              <a:rPr lang="en-US" sz="2400" dirty="0" smtClean="0">
                <a:solidFill>
                  <a:schemeClr val="accent5">
                    <a:lumMod val="50000"/>
                  </a:schemeClr>
                </a:solidFill>
                <a:latin typeface="Microsoft Sans Serif" pitchFamily="34" charset="0"/>
                <a:cs typeface="Microsoft Sans Serif" pitchFamily="34" charset="0"/>
              </a:rPr>
              <a:t>Discharge certificate/ card from Hospital (photocopy)</a:t>
            </a:r>
          </a:p>
          <a:p>
            <a:pPr marL="514350" indent="-514350">
              <a:buFont typeface="+mj-lt"/>
              <a:buAutoNum type="romanUcPeriod"/>
            </a:pPr>
            <a:r>
              <a:rPr lang="en-US" sz="2400" dirty="0" smtClean="0">
                <a:solidFill>
                  <a:schemeClr val="accent5">
                    <a:lumMod val="50000"/>
                  </a:schemeClr>
                </a:solidFill>
                <a:latin typeface="Microsoft Sans Serif" pitchFamily="34" charset="0"/>
                <a:cs typeface="Microsoft Sans Serif" pitchFamily="34" charset="0"/>
              </a:rPr>
              <a:t>Final Hospital bill with receipt (photocopy) </a:t>
            </a:r>
          </a:p>
          <a:p>
            <a:pPr marL="457200" indent="-457200"/>
            <a:r>
              <a:rPr lang="en-US" sz="2400" b="1" dirty="0" smtClean="0">
                <a:solidFill>
                  <a:schemeClr val="accent5">
                    <a:lumMod val="50000"/>
                  </a:schemeClr>
                </a:solidFill>
                <a:latin typeface="Microsoft Sans Serif" pitchFamily="34" charset="0"/>
                <a:cs typeface="Microsoft Sans Serif" pitchFamily="34" charset="0"/>
              </a:rPr>
              <a:t>Decision will be taken in 30 days.</a:t>
            </a:r>
          </a:p>
          <a:p>
            <a:endParaRPr lang="en-US" sz="2300" dirty="0">
              <a:solidFill>
                <a:schemeClr val="accent5">
                  <a:lumMod val="50000"/>
                </a:schemeClr>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Claims Assistance</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5122" name="Picture 2"/>
          <p:cNvPicPr>
            <a:picLocks noChangeAspect="1" noChangeArrowheads="1"/>
          </p:cNvPicPr>
          <p:nvPr/>
        </p:nvPicPr>
        <p:blipFill>
          <a:blip r:embed="rId3" cstate="print"/>
          <a:srcRect/>
          <a:stretch>
            <a:fillRect/>
          </a:stretch>
        </p:blipFill>
        <p:spPr bwMode="auto">
          <a:xfrm>
            <a:off x="323736" y="1370229"/>
            <a:ext cx="3598118" cy="4197804"/>
          </a:xfrm>
          <a:prstGeom prst="rect">
            <a:avLst/>
          </a:prstGeom>
          <a:noFill/>
          <a:ln w="9525">
            <a:noFill/>
            <a:miter lim="800000"/>
            <a:headEnd/>
            <a:tailEnd/>
          </a:ln>
        </p:spPr>
      </p:pic>
      <p:sp>
        <p:nvSpPr>
          <p:cNvPr id="8" name="Rounded Rectangle 7"/>
          <p:cNvSpPr/>
          <p:nvPr/>
        </p:nvSpPr>
        <p:spPr>
          <a:xfrm>
            <a:off x="4506688" y="1338942"/>
            <a:ext cx="7478486" cy="476794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smtClean="0">
                <a:solidFill>
                  <a:srgbClr val="002060"/>
                </a:solidFill>
                <a:latin typeface="Microsoft Sans Serif" pitchFamily="34" charset="0"/>
                <a:cs typeface="Microsoft Sans Serif" pitchFamily="34" charset="0"/>
              </a:rPr>
              <a:t>Claims Department</a:t>
            </a:r>
          </a:p>
          <a:p>
            <a:r>
              <a:rPr lang="en-US" sz="2200" dirty="0" smtClean="0">
                <a:solidFill>
                  <a:srgbClr val="002060"/>
                </a:solidFill>
                <a:latin typeface="Microsoft Sans Serif" pitchFamily="34" charset="0"/>
                <a:cs typeface="Microsoft Sans Serif" pitchFamily="34" charset="0"/>
              </a:rPr>
              <a:t>Future </a:t>
            </a:r>
            <a:r>
              <a:rPr lang="en-US" sz="2200" dirty="0" err="1" smtClean="0">
                <a:solidFill>
                  <a:srgbClr val="002060"/>
                </a:solidFill>
                <a:latin typeface="Microsoft Sans Serif" pitchFamily="34" charset="0"/>
                <a:cs typeface="Microsoft Sans Serif" pitchFamily="34" charset="0"/>
              </a:rPr>
              <a:t>Generali</a:t>
            </a:r>
            <a:r>
              <a:rPr lang="en-US" sz="2200" dirty="0" smtClean="0">
                <a:solidFill>
                  <a:srgbClr val="002060"/>
                </a:solidFill>
                <a:latin typeface="Microsoft Sans Serif" pitchFamily="34" charset="0"/>
                <a:cs typeface="Microsoft Sans Serif" pitchFamily="34" charset="0"/>
              </a:rPr>
              <a:t> Health (FGH)</a:t>
            </a:r>
          </a:p>
          <a:p>
            <a:r>
              <a:rPr lang="it-IT" sz="2200" dirty="0" smtClean="0">
                <a:solidFill>
                  <a:srgbClr val="002060"/>
                </a:solidFill>
                <a:latin typeface="Microsoft Sans Serif" pitchFamily="34" charset="0"/>
                <a:cs typeface="Microsoft Sans Serif" pitchFamily="34" charset="0"/>
              </a:rPr>
              <a:t>Future Generali India Insurance Company Ltd.</a:t>
            </a:r>
          </a:p>
          <a:p>
            <a:r>
              <a:rPr lang="en-US" sz="2200" dirty="0" smtClean="0">
                <a:solidFill>
                  <a:srgbClr val="002060"/>
                </a:solidFill>
                <a:latin typeface="Microsoft Sans Serif" pitchFamily="34" charset="0"/>
                <a:cs typeface="Microsoft Sans Serif" pitchFamily="34" charset="0"/>
              </a:rPr>
              <a:t>Office No. 3, 3 Floor, Building A, G - O Square,</a:t>
            </a:r>
          </a:p>
          <a:p>
            <a:r>
              <a:rPr lang="pt-BR" sz="2200" dirty="0" smtClean="0">
                <a:solidFill>
                  <a:srgbClr val="002060"/>
                </a:solidFill>
                <a:latin typeface="Microsoft Sans Serif" pitchFamily="34" charset="0"/>
                <a:cs typeface="Microsoft Sans Serif" pitchFamily="34" charset="0"/>
              </a:rPr>
              <a:t>Sr. No. 249 + 250, Near Mankar Chowk,</a:t>
            </a:r>
          </a:p>
          <a:p>
            <a:r>
              <a:rPr lang="en-US" sz="2200" dirty="0" err="1" smtClean="0">
                <a:solidFill>
                  <a:srgbClr val="002060"/>
                </a:solidFill>
                <a:latin typeface="Microsoft Sans Serif" pitchFamily="34" charset="0"/>
                <a:cs typeface="Microsoft Sans Serif" pitchFamily="34" charset="0"/>
              </a:rPr>
              <a:t>Aundh</a:t>
            </a:r>
            <a:r>
              <a:rPr lang="en-US" sz="2200" dirty="0" smtClean="0">
                <a:solidFill>
                  <a:srgbClr val="002060"/>
                </a:solidFill>
                <a:latin typeface="Microsoft Sans Serif" pitchFamily="34" charset="0"/>
                <a:cs typeface="Microsoft Sans Serif" pitchFamily="34" charset="0"/>
              </a:rPr>
              <a:t> </a:t>
            </a:r>
            <a:r>
              <a:rPr lang="en-US" sz="2200" dirty="0" err="1" smtClean="0">
                <a:solidFill>
                  <a:srgbClr val="002060"/>
                </a:solidFill>
                <a:latin typeface="Microsoft Sans Serif" pitchFamily="34" charset="0"/>
                <a:cs typeface="Microsoft Sans Serif" pitchFamily="34" charset="0"/>
              </a:rPr>
              <a:t>Hinjewadi</a:t>
            </a:r>
            <a:r>
              <a:rPr lang="en-US" sz="2200" dirty="0" smtClean="0">
                <a:solidFill>
                  <a:srgbClr val="002060"/>
                </a:solidFill>
                <a:latin typeface="Microsoft Sans Serif" pitchFamily="34" charset="0"/>
                <a:cs typeface="Microsoft Sans Serif" pitchFamily="34" charset="0"/>
              </a:rPr>
              <a:t> Link Road, </a:t>
            </a:r>
            <a:r>
              <a:rPr lang="en-US" sz="2200" dirty="0" err="1" smtClean="0">
                <a:solidFill>
                  <a:srgbClr val="002060"/>
                </a:solidFill>
                <a:latin typeface="Microsoft Sans Serif" pitchFamily="34" charset="0"/>
                <a:cs typeface="Microsoft Sans Serif" pitchFamily="34" charset="0"/>
              </a:rPr>
              <a:t>Wakad</a:t>
            </a:r>
            <a:r>
              <a:rPr lang="en-US" sz="2200" dirty="0" smtClean="0">
                <a:solidFill>
                  <a:srgbClr val="002060"/>
                </a:solidFill>
                <a:latin typeface="Microsoft Sans Serif" pitchFamily="34" charset="0"/>
                <a:cs typeface="Microsoft Sans Serif" pitchFamily="34" charset="0"/>
              </a:rPr>
              <a:t>, </a:t>
            </a:r>
            <a:r>
              <a:rPr lang="en-US" sz="2200" dirty="0" err="1" smtClean="0">
                <a:solidFill>
                  <a:srgbClr val="002060"/>
                </a:solidFill>
                <a:latin typeface="Microsoft Sans Serif" pitchFamily="34" charset="0"/>
                <a:cs typeface="Microsoft Sans Serif" pitchFamily="34" charset="0"/>
              </a:rPr>
              <a:t>Pune</a:t>
            </a:r>
            <a:r>
              <a:rPr lang="en-US" sz="2200" dirty="0" smtClean="0">
                <a:solidFill>
                  <a:srgbClr val="002060"/>
                </a:solidFill>
                <a:latin typeface="Microsoft Sans Serif" pitchFamily="34" charset="0"/>
                <a:cs typeface="Microsoft Sans Serif" pitchFamily="34" charset="0"/>
              </a:rPr>
              <a:t> - 411 057, Maharashtra.</a:t>
            </a:r>
          </a:p>
          <a:p>
            <a:r>
              <a:rPr lang="en-US" sz="2200" dirty="0" smtClean="0">
                <a:solidFill>
                  <a:srgbClr val="002060"/>
                </a:solidFill>
                <a:latin typeface="Microsoft Sans Serif" pitchFamily="34" charset="0"/>
                <a:cs typeface="Microsoft Sans Serif" pitchFamily="34" charset="0"/>
              </a:rPr>
              <a:t>Toll free number: 1800 103 8889</a:t>
            </a:r>
          </a:p>
          <a:p>
            <a:r>
              <a:rPr lang="en-US" sz="2200" dirty="0" smtClean="0">
                <a:solidFill>
                  <a:srgbClr val="002060"/>
                </a:solidFill>
                <a:latin typeface="Microsoft Sans Serif" pitchFamily="34" charset="0"/>
                <a:cs typeface="Microsoft Sans Serif" pitchFamily="34" charset="0"/>
              </a:rPr>
              <a:t>Fax number: 1800 103 9998</a:t>
            </a:r>
          </a:p>
          <a:p>
            <a:r>
              <a:rPr lang="en-US" sz="2200" dirty="0" smtClean="0">
                <a:solidFill>
                  <a:srgbClr val="002060"/>
                </a:solidFill>
                <a:latin typeface="Microsoft Sans Serif" pitchFamily="34" charset="0"/>
                <a:cs typeface="Microsoft Sans Serif" pitchFamily="34" charset="0"/>
              </a:rPr>
              <a:t>Email: fgh@futuregenerali.in</a:t>
            </a:r>
            <a:endParaRPr lang="en-US" sz="22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noChangeArrowheads="1"/>
          </p:cNvPicPr>
          <p:nvPr/>
        </p:nvPicPr>
        <p:blipFill>
          <a:blip r:embed="rId2" cstate="print"/>
          <a:srcRect/>
          <a:stretch>
            <a:fillRect/>
          </a:stretch>
        </p:blipFill>
        <p:spPr bwMode="auto">
          <a:xfrm>
            <a:off x="2300525" y="507061"/>
            <a:ext cx="6205921" cy="5648799"/>
          </a:xfrm>
          <a:prstGeom prst="rect">
            <a:avLst/>
          </a:prstGeom>
          <a:noFill/>
          <a:ln w="9525">
            <a:noFill/>
            <a:miter lim="800000"/>
            <a:headEnd/>
            <a:tailEnd/>
          </a:ln>
        </p:spPr>
      </p:pic>
      <p:sp>
        <p:nvSpPr>
          <p:cNvPr id="6" name="Title 5"/>
          <p:cNvSpPr>
            <a:spLocks noGrp="1"/>
          </p:cNvSpPr>
          <p:nvPr>
            <p:ph type="ctrTitle"/>
          </p:nvPr>
        </p:nvSpPr>
        <p:spPr>
          <a:xfrm>
            <a:off x="7168407" y="334746"/>
            <a:ext cx="4457700" cy="955675"/>
          </a:xfrm>
        </p:spPr>
        <p:txBody>
          <a:bodyPr rtlCol="0">
            <a:noAutofit/>
          </a:bodyPr>
          <a:lstStyle/>
          <a:p>
            <a:pPr eaLnBrk="1" fontAlgn="auto" hangingPunct="1">
              <a:spcAft>
                <a:spcPts val="0"/>
              </a:spcAft>
              <a:defRPr/>
            </a:pPr>
            <a:r>
              <a:rPr lang="en-US" sz="7200" b="1" dirty="0" smtClean="0">
                <a:solidFill>
                  <a:schemeClr val="accent6">
                    <a:lumMod val="50000"/>
                  </a:schemeClr>
                </a:solidFill>
                <a:latin typeface="Arial Narrow" pitchFamily="34" charset="0"/>
                <a:cs typeface="Aharoni" pitchFamily="2" charset="-79"/>
              </a:rPr>
              <a:t>Thank You</a:t>
            </a:r>
            <a:endParaRPr lang="en-US" sz="7200" b="1" dirty="0">
              <a:solidFill>
                <a:schemeClr val="accent6">
                  <a:lumMod val="50000"/>
                </a:schemeClr>
              </a:solidFill>
              <a:latin typeface="Arial Narrow" pitchFamily="34" charset="0"/>
              <a:cs typeface="Aharoni" pitchFamily="2" charset="-79"/>
            </a:endParaRPr>
          </a:p>
        </p:txBody>
      </p:sp>
      <p:sp>
        <p:nvSpPr>
          <p:cNvPr id="7" name="Subtitle 6"/>
          <p:cNvSpPr>
            <a:spLocks noGrp="1"/>
          </p:cNvSpPr>
          <p:nvPr>
            <p:ph type="subTitle" idx="1"/>
          </p:nvPr>
        </p:nvSpPr>
        <p:spPr>
          <a:xfrm>
            <a:off x="8017330" y="1485220"/>
            <a:ext cx="3053443" cy="784225"/>
          </a:xfrm>
        </p:spPr>
        <p:txBody>
          <a:bodyPr rtlCol="0">
            <a:normAutofit/>
          </a:bodyPr>
          <a:lstStyle/>
          <a:p>
            <a:pPr eaLnBrk="1" fontAlgn="auto" hangingPunct="1">
              <a:spcAft>
                <a:spcPts val="0"/>
              </a:spcAft>
              <a:buFont typeface="Arial" panose="020B0604020202020204" pitchFamily="34" charset="0"/>
              <a:buNone/>
              <a:defRPr/>
            </a:pPr>
            <a:r>
              <a:rPr lang="en-US" sz="2800" b="1" dirty="0" smtClean="0">
                <a:solidFill>
                  <a:srgbClr val="002060"/>
                </a:solidFill>
                <a:latin typeface="Microsoft Sans Serif" pitchFamily="34" charset="0"/>
                <a:cs typeface="Microsoft Sans Serif" pitchFamily="34" charset="0"/>
              </a:rPr>
              <a:t>Happy Selling</a:t>
            </a:r>
            <a:endParaRPr lang="en-US" sz="2800" b="1" dirty="0">
              <a:solidFill>
                <a:srgbClr val="002060"/>
              </a:solidFill>
              <a:latin typeface="Microsoft Sans Serif"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D6CD04F-C7FD-46E5-B027-0CD40568CA27}" type="datetime1">
              <a:rPr lang="en-IN"/>
              <a:pPr>
                <a:defRPr/>
              </a:pPr>
              <a:t>07-01-2021</a:t>
            </a:fld>
            <a:endParaRPr lang="en-IN"/>
          </a:p>
        </p:txBody>
      </p:sp>
      <p:sp>
        <p:nvSpPr>
          <p:cNvPr id="5" name="Footer Placeholder 4"/>
          <p:cNvSpPr>
            <a:spLocks noGrp="1"/>
          </p:cNvSpPr>
          <p:nvPr>
            <p:ph type="ftr" sz="quarter" idx="11"/>
          </p:nvPr>
        </p:nvSpPr>
        <p:spPr/>
        <p:txBody>
          <a:bodyPr/>
          <a:lstStyle/>
          <a:p>
            <a:pPr>
              <a:defRPr/>
            </a:pPr>
            <a:r>
              <a:rPr lang="en-US"/>
              <a:t>Prepared by : Lakshmikanth V G - Team L &amp; D</a:t>
            </a:r>
            <a:endParaRPr lang="en-IN"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Do We Need Hospital Cash Plan?</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571500" y="1534886"/>
            <a:ext cx="6515100" cy="437605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buFont typeface="Arial" pitchFamily="34" charset="0"/>
              <a:buChar char="•"/>
            </a:pPr>
            <a:r>
              <a:rPr lang="en-US" sz="2400" dirty="0">
                <a:solidFill>
                  <a:srgbClr val="002060"/>
                </a:solidFill>
                <a:latin typeface="Microsoft Sans Serif" pitchFamily="34" charset="0"/>
                <a:cs typeface="Microsoft Sans Serif" pitchFamily="34" charset="0"/>
              </a:rPr>
              <a:t> </a:t>
            </a:r>
            <a:r>
              <a:rPr lang="en-US" sz="2400" dirty="0" smtClean="0">
                <a:solidFill>
                  <a:srgbClr val="002060"/>
                </a:solidFill>
                <a:latin typeface="Microsoft Sans Serif" pitchFamily="34" charset="0"/>
                <a:cs typeface="Microsoft Sans Serif" pitchFamily="34" charset="0"/>
              </a:rPr>
              <a:t>Normal indemnity plans can take care of your hospitalization expenses.</a:t>
            </a:r>
          </a:p>
          <a:p>
            <a:pPr>
              <a:buFont typeface="Arial" pitchFamily="34" charset="0"/>
              <a:buChar char="•"/>
            </a:pPr>
            <a:r>
              <a:rPr lang="en-US" sz="2400" dirty="0">
                <a:solidFill>
                  <a:srgbClr val="002060"/>
                </a:solidFill>
                <a:latin typeface="Microsoft Sans Serif" pitchFamily="34" charset="0"/>
                <a:cs typeface="Microsoft Sans Serif" pitchFamily="34" charset="0"/>
              </a:rPr>
              <a:t> </a:t>
            </a:r>
            <a:r>
              <a:rPr lang="en-US" sz="2400" dirty="0" smtClean="0">
                <a:solidFill>
                  <a:srgbClr val="002060"/>
                </a:solidFill>
                <a:latin typeface="Microsoft Sans Serif" pitchFamily="34" charset="0"/>
                <a:cs typeface="Microsoft Sans Serif" pitchFamily="34" charset="0"/>
              </a:rPr>
              <a:t>However, incidental expenses during </a:t>
            </a:r>
            <a:r>
              <a:rPr lang="en-US" sz="2400" dirty="0" err="1" smtClean="0">
                <a:solidFill>
                  <a:srgbClr val="002060"/>
                </a:solidFill>
                <a:latin typeface="Microsoft Sans Serif" pitchFamily="34" charset="0"/>
                <a:cs typeface="Microsoft Sans Serif" pitchFamily="34" charset="0"/>
              </a:rPr>
              <a:t>hospitalisation</a:t>
            </a:r>
            <a:r>
              <a:rPr lang="en-US" sz="2400" dirty="0" smtClean="0">
                <a:solidFill>
                  <a:srgbClr val="002060"/>
                </a:solidFill>
                <a:latin typeface="Microsoft Sans Serif" pitchFamily="34" charset="0"/>
                <a:cs typeface="Microsoft Sans Serif" pitchFamily="34" charset="0"/>
              </a:rPr>
              <a:t> can be significant.</a:t>
            </a:r>
          </a:p>
          <a:p>
            <a:pPr>
              <a:buFont typeface="Arial" pitchFamily="34" charset="0"/>
              <a:buChar char="•"/>
            </a:pPr>
            <a:r>
              <a:rPr lang="en-US" sz="2400" dirty="0" smtClean="0">
                <a:solidFill>
                  <a:srgbClr val="002060"/>
                </a:solidFill>
                <a:latin typeface="Microsoft Sans Serif" pitchFamily="34" charset="0"/>
                <a:cs typeface="Microsoft Sans Serif" pitchFamily="34" charset="0"/>
              </a:rPr>
              <a:t>It is also important to plan for loss of income during </a:t>
            </a:r>
            <a:r>
              <a:rPr lang="en-US" sz="2400" dirty="0" err="1" smtClean="0">
                <a:solidFill>
                  <a:srgbClr val="002060"/>
                </a:solidFill>
                <a:latin typeface="Microsoft Sans Serif" pitchFamily="34" charset="0"/>
                <a:cs typeface="Microsoft Sans Serif" pitchFamily="34" charset="0"/>
              </a:rPr>
              <a:t>hospitalisation</a:t>
            </a:r>
            <a:r>
              <a:rPr lang="en-US" sz="2400" dirty="0" smtClean="0">
                <a:solidFill>
                  <a:srgbClr val="002060"/>
                </a:solidFill>
                <a:latin typeface="Microsoft Sans Serif" pitchFamily="34" charset="0"/>
                <a:cs typeface="Microsoft Sans Serif" pitchFamily="34" charset="0"/>
              </a:rPr>
              <a:t> period.</a:t>
            </a:r>
          </a:p>
          <a:p>
            <a:pPr>
              <a:buFont typeface="Arial" pitchFamily="34" charset="0"/>
              <a:buChar char="•"/>
            </a:pPr>
            <a:r>
              <a:rPr lang="en-US" sz="2400" dirty="0" smtClean="0">
                <a:solidFill>
                  <a:srgbClr val="002060"/>
                </a:solidFill>
                <a:latin typeface="Microsoft Sans Serif" pitchFamily="34" charset="0"/>
                <a:cs typeface="Microsoft Sans Serif" pitchFamily="34" charset="0"/>
              </a:rPr>
              <a:t>Ideal situation would warrant a combo solution to take care financial losses in every possible way</a:t>
            </a:r>
            <a:endParaRPr lang="en-US" sz="2400" dirty="0">
              <a:solidFill>
                <a:srgbClr val="002060"/>
              </a:solidFill>
              <a:latin typeface="Microsoft Sans Serif" pitchFamily="34" charset="0"/>
              <a:cs typeface="Microsoft Sans Serif"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8335820" y="1200135"/>
            <a:ext cx="3110507" cy="510592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2051" name="Picture 3"/>
          <p:cNvPicPr>
            <a:picLocks noChangeAspect="1" noChangeArrowheads="1"/>
          </p:cNvPicPr>
          <p:nvPr/>
        </p:nvPicPr>
        <p:blipFill>
          <a:blip r:embed="rId3" cstate="print"/>
          <a:srcRect/>
          <a:stretch>
            <a:fillRect/>
          </a:stretch>
        </p:blipFill>
        <p:spPr bwMode="auto">
          <a:xfrm>
            <a:off x="260522" y="183011"/>
            <a:ext cx="7456487" cy="6067425"/>
          </a:xfrm>
          <a:prstGeom prst="rect">
            <a:avLst/>
          </a:prstGeom>
          <a:noFill/>
          <a:ln w="9525">
            <a:noFill/>
            <a:miter lim="800000"/>
            <a:headEnd/>
            <a:tailEnd/>
          </a:ln>
        </p:spPr>
      </p:pic>
      <p:sp>
        <p:nvSpPr>
          <p:cNvPr id="10" name="Rounded Rectangle 9"/>
          <p:cNvSpPr/>
          <p:nvPr/>
        </p:nvSpPr>
        <p:spPr>
          <a:xfrm>
            <a:off x="7772400" y="48988"/>
            <a:ext cx="4359860" cy="6319168"/>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800" b="1" dirty="0" smtClean="0">
                <a:solidFill>
                  <a:schemeClr val="accent2">
                    <a:lumMod val="50000"/>
                  </a:schemeClr>
                </a:solidFill>
                <a:latin typeface="Microsoft Sans Serif" pitchFamily="34" charset="0"/>
                <a:cs typeface="Microsoft Sans Serif" pitchFamily="34" charset="0"/>
              </a:rPr>
              <a:t>What Is </a:t>
            </a:r>
            <a:r>
              <a:rPr lang="en-US" sz="2800" b="1" dirty="0" err="1" smtClean="0">
                <a:solidFill>
                  <a:schemeClr val="accent2">
                    <a:lumMod val="50000"/>
                  </a:schemeClr>
                </a:solidFill>
                <a:latin typeface="Microsoft Sans Serif" pitchFamily="34" charset="0"/>
                <a:cs typeface="Microsoft Sans Serif" pitchFamily="34" charset="0"/>
              </a:rPr>
              <a:t>Hospicash</a:t>
            </a:r>
            <a:r>
              <a:rPr lang="en-US" sz="2800" b="1" dirty="0" smtClean="0">
                <a:solidFill>
                  <a:schemeClr val="accent2">
                    <a:lumMod val="50000"/>
                  </a:schemeClr>
                </a:solidFill>
                <a:latin typeface="Microsoft Sans Serif" pitchFamily="34" charset="0"/>
                <a:cs typeface="Microsoft Sans Serif" pitchFamily="34" charset="0"/>
              </a:rPr>
              <a:t>?</a:t>
            </a:r>
          </a:p>
          <a:p>
            <a:endParaRPr lang="en-US" sz="1950" dirty="0" smtClean="0">
              <a:solidFill>
                <a:srgbClr val="002060"/>
              </a:solidFill>
              <a:latin typeface="Microsoft Sans Serif" pitchFamily="34" charset="0"/>
              <a:cs typeface="Microsoft Sans Serif" pitchFamily="34" charset="0"/>
            </a:endParaRPr>
          </a:p>
          <a:p>
            <a:pPr>
              <a:buFont typeface="Arial" pitchFamily="34" charset="0"/>
              <a:buChar char="•"/>
            </a:pPr>
            <a:r>
              <a:rPr lang="en-US" sz="1950" dirty="0" smtClean="0">
                <a:solidFill>
                  <a:srgbClr val="002060"/>
                </a:solidFill>
                <a:latin typeface="Microsoft Sans Serif" pitchFamily="34" charset="0"/>
                <a:cs typeface="Microsoft Sans Serif" pitchFamily="34" charset="0"/>
              </a:rPr>
              <a:t> Future </a:t>
            </a:r>
            <a:r>
              <a:rPr lang="en-US" sz="1950" dirty="0" err="1" smtClean="0">
                <a:solidFill>
                  <a:srgbClr val="002060"/>
                </a:solidFill>
                <a:latin typeface="Microsoft Sans Serif" pitchFamily="34" charset="0"/>
                <a:cs typeface="Microsoft Sans Serif" pitchFamily="34" charset="0"/>
              </a:rPr>
              <a:t>Hospicash</a:t>
            </a:r>
            <a:r>
              <a:rPr lang="en-US" sz="1950" dirty="0" smtClean="0">
                <a:solidFill>
                  <a:srgbClr val="002060"/>
                </a:solidFill>
                <a:latin typeface="Microsoft Sans Serif" pitchFamily="34" charset="0"/>
                <a:cs typeface="Microsoft Sans Serif" pitchFamily="34" charset="0"/>
              </a:rPr>
              <a:t> is a cover that provides cash benefit in case</a:t>
            </a:r>
          </a:p>
          <a:p>
            <a:r>
              <a:rPr lang="en-US" sz="1950" dirty="0" smtClean="0">
                <a:solidFill>
                  <a:srgbClr val="002060"/>
                </a:solidFill>
                <a:latin typeface="Microsoft Sans Serif" pitchFamily="34" charset="0"/>
                <a:cs typeface="Microsoft Sans Serif" pitchFamily="34" charset="0"/>
              </a:rPr>
              <a:t>an insured gets </a:t>
            </a:r>
            <a:r>
              <a:rPr lang="en-US" sz="1950" dirty="0" err="1" smtClean="0">
                <a:solidFill>
                  <a:srgbClr val="002060"/>
                </a:solidFill>
                <a:latin typeface="Microsoft Sans Serif" pitchFamily="34" charset="0"/>
                <a:cs typeface="Microsoft Sans Serif" pitchFamily="34" charset="0"/>
              </a:rPr>
              <a:t>hospitalised</a:t>
            </a:r>
            <a:r>
              <a:rPr lang="en-US" sz="1950" dirty="0" smtClean="0">
                <a:solidFill>
                  <a:srgbClr val="002060"/>
                </a:solidFill>
                <a:latin typeface="Microsoft Sans Serif" pitchFamily="34" charset="0"/>
                <a:cs typeface="Microsoft Sans Serif" pitchFamily="34" charset="0"/>
              </a:rPr>
              <a:t>. </a:t>
            </a:r>
          </a:p>
          <a:p>
            <a:pPr>
              <a:buFont typeface="Arial" pitchFamily="34" charset="0"/>
              <a:buChar char="•"/>
            </a:pPr>
            <a:r>
              <a:rPr lang="en-US" sz="1950" dirty="0" smtClean="0">
                <a:solidFill>
                  <a:srgbClr val="002060"/>
                </a:solidFill>
                <a:latin typeface="Microsoft Sans Serif" pitchFamily="34" charset="0"/>
                <a:cs typeface="Microsoft Sans Serif" pitchFamily="34" charset="0"/>
              </a:rPr>
              <a:t> It is specifically designed to take care of the incidental expenses in case of hospitalization.</a:t>
            </a:r>
          </a:p>
          <a:p>
            <a:pPr>
              <a:buFont typeface="Arial" pitchFamily="34" charset="0"/>
              <a:buChar char="•"/>
            </a:pPr>
            <a:r>
              <a:rPr lang="en-US" sz="1950" dirty="0" smtClean="0">
                <a:solidFill>
                  <a:srgbClr val="002060"/>
                </a:solidFill>
                <a:latin typeface="Microsoft Sans Serif" pitchFamily="34" charset="0"/>
                <a:cs typeface="Microsoft Sans Serif" pitchFamily="34" charset="0"/>
              </a:rPr>
              <a:t> Future </a:t>
            </a:r>
            <a:r>
              <a:rPr lang="en-US" sz="1950" dirty="0" err="1" smtClean="0">
                <a:solidFill>
                  <a:srgbClr val="002060"/>
                </a:solidFill>
                <a:latin typeface="Microsoft Sans Serif" pitchFamily="34" charset="0"/>
                <a:cs typeface="Microsoft Sans Serif" pitchFamily="34" charset="0"/>
              </a:rPr>
              <a:t>Hospicash</a:t>
            </a:r>
            <a:r>
              <a:rPr lang="en-US" sz="1950" dirty="0" smtClean="0">
                <a:solidFill>
                  <a:srgbClr val="002060"/>
                </a:solidFill>
                <a:latin typeface="Microsoft Sans Serif" pitchFamily="34" charset="0"/>
                <a:cs typeface="Microsoft Sans Serif" pitchFamily="34" charset="0"/>
              </a:rPr>
              <a:t> policy guards you and your family against</a:t>
            </a:r>
          </a:p>
          <a:p>
            <a:r>
              <a:rPr lang="en-US" sz="1950" dirty="0" smtClean="0">
                <a:solidFill>
                  <a:srgbClr val="002060"/>
                </a:solidFill>
                <a:latin typeface="Microsoft Sans Serif" pitchFamily="34" charset="0"/>
                <a:cs typeface="Microsoft Sans Serif" pitchFamily="34" charset="0"/>
              </a:rPr>
              <a:t>the trauma you face because of increased financial burden during</a:t>
            </a:r>
          </a:p>
          <a:p>
            <a:r>
              <a:rPr lang="en-US" sz="1950" dirty="0" smtClean="0">
                <a:solidFill>
                  <a:srgbClr val="002060"/>
                </a:solidFill>
                <a:latin typeface="Microsoft Sans Serif" pitchFamily="34" charset="0"/>
                <a:cs typeface="Microsoft Sans Serif" pitchFamily="34" charset="0"/>
              </a:rPr>
              <a:t>hospitalization.</a:t>
            </a:r>
          </a:p>
          <a:p>
            <a:pPr>
              <a:buFont typeface="Arial" pitchFamily="34" charset="0"/>
              <a:buChar char="•"/>
            </a:pPr>
            <a:r>
              <a:rPr lang="en-US" sz="1950" dirty="0" smtClean="0">
                <a:solidFill>
                  <a:srgbClr val="002060"/>
                </a:solidFill>
                <a:latin typeface="Microsoft Sans Serif" pitchFamily="34" charset="0"/>
                <a:cs typeface="Microsoft Sans Serif" pitchFamily="34" charset="0"/>
              </a:rPr>
              <a:t> Future </a:t>
            </a:r>
            <a:r>
              <a:rPr lang="en-US" sz="1950" dirty="0" err="1" smtClean="0">
                <a:solidFill>
                  <a:srgbClr val="002060"/>
                </a:solidFill>
                <a:latin typeface="Microsoft Sans Serif" pitchFamily="34" charset="0"/>
                <a:cs typeface="Microsoft Sans Serif" pitchFamily="34" charset="0"/>
              </a:rPr>
              <a:t>Hospicash</a:t>
            </a:r>
            <a:r>
              <a:rPr lang="en-US" sz="1950" dirty="0" smtClean="0">
                <a:solidFill>
                  <a:srgbClr val="002060"/>
                </a:solidFill>
                <a:latin typeface="Microsoft Sans Serif" pitchFamily="34" charset="0"/>
                <a:cs typeface="Microsoft Sans Serif" pitchFamily="34" charset="0"/>
              </a:rPr>
              <a:t> provides you with fixed benefit for each day</a:t>
            </a:r>
          </a:p>
          <a:p>
            <a:r>
              <a:rPr lang="en-US" sz="1950" dirty="0" smtClean="0">
                <a:solidFill>
                  <a:srgbClr val="002060"/>
                </a:solidFill>
                <a:latin typeface="Microsoft Sans Serif" pitchFamily="34" charset="0"/>
                <a:cs typeface="Microsoft Sans Serif" pitchFamily="34" charset="0"/>
              </a:rPr>
              <a:t>of hospitalization irrespective of the actual medical cost. Thus,</a:t>
            </a:r>
          </a:p>
          <a:p>
            <a:r>
              <a:rPr lang="en-US" sz="1950" dirty="0" smtClean="0">
                <a:solidFill>
                  <a:srgbClr val="002060"/>
                </a:solidFill>
                <a:latin typeface="Microsoft Sans Serif" pitchFamily="34" charset="0"/>
                <a:cs typeface="Microsoft Sans Serif" pitchFamily="34" charset="0"/>
              </a:rPr>
              <a:t>provides you with additional protection at all times.</a:t>
            </a:r>
            <a:endParaRPr lang="en-US" sz="1950" dirty="0">
              <a:solidFill>
                <a:srgbClr val="002060"/>
              </a:solidFill>
              <a:latin typeface="Microsoft Sans Serif" pitchFamily="34" charset="0"/>
              <a:cs typeface="Microsoft Sans Serif" pitchFamily="34" charset="0"/>
            </a:endParaRPr>
          </a:p>
        </p:txBody>
      </p:sp>
      <p:sp>
        <p:nvSpPr>
          <p:cNvPr id="11" name="Rectangle 10"/>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prstTxWarp prst="textDeflateInflat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Presenting A Hospital Cash Cover</a:t>
            </a:r>
          </a:p>
          <a:p>
            <a:pPr algn="ctr"/>
            <a:r>
              <a:rPr lang="en-US" sz="4000" b="1" dirty="0" smtClean="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 </a:t>
            </a:r>
          </a:p>
          <a:p>
            <a:pPr algn="ctr"/>
            <a:r>
              <a:rPr lang="en-US" sz="4000" b="1" dirty="0" smtClean="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To Make Up For Financial Loss </a:t>
            </a:r>
          </a:p>
          <a:p>
            <a:pPr algn="ctr"/>
            <a:r>
              <a:rPr lang="en-US" sz="4000" b="1" dirty="0" smtClean="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 In The Event Of Hospitalisation!</a:t>
            </a:r>
            <a:endParaRPr lang="en-US" sz="4000" b="1" dirty="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11"/>
                                        </p:tgtEl>
                                      </p:cBhvr>
                                    </p:animEffect>
                                    <p:anim calcmode="lin" valueType="num">
                                      <p:cBhvr>
                                        <p:cTn id="7" dur="2000"/>
                                        <p:tgtEl>
                                          <p:spTgt spid="11"/>
                                        </p:tgtEl>
                                        <p:attrNameLst>
                                          <p:attrName>style.rotation</p:attrName>
                                        </p:attrNameLst>
                                      </p:cBhvr>
                                      <p:tavLst>
                                        <p:tav tm="0">
                                          <p:val>
                                            <p:fltVal val="0"/>
                                          </p:val>
                                        </p:tav>
                                        <p:tav tm="100000">
                                          <p:val>
                                            <p:fltVal val="720"/>
                                          </p:val>
                                        </p:tav>
                                      </p:tavLst>
                                    </p:anim>
                                    <p:anim calcmode="lin" valueType="num">
                                      <p:cBhvr>
                                        <p:cTn id="8" dur="2000"/>
                                        <p:tgtEl>
                                          <p:spTgt spid="11"/>
                                        </p:tgtEl>
                                        <p:attrNameLst>
                                          <p:attrName>ppt_h</p:attrName>
                                        </p:attrNameLst>
                                      </p:cBhvr>
                                      <p:tavLst>
                                        <p:tav tm="0">
                                          <p:val>
                                            <p:strVal val="ppt_h"/>
                                          </p:val>
                                        </p:tav>
                                        <p:tav tm="100000">
                                          <p:val>
                                            <p:fltVal val="0"/>
                                          </p:val>
                                        </p:tav>
                                      </p:tavLst>
                                    </p:anim>
                                    <p:anim calcmode="lin" valueType="num">
                                      <p:cBhvr>
                                        <p:cTn id="9" dur="2000"/>
                                        <p:tgtEl>
                                          <p:spTgt spid="11"/>
                                        </p:tgtEl>
                                        <p:attrNameLst>
                                          <p:attrName>ppt_w</p:attrName>
                                        </p:attrNameLst>
                                      </p:cBhvr>
                                      <p:tavLst>
                                        <p:tav tm="0">
                                          <p:val>
                                            <p:strVal val="ppt_w"/>
                                          </p:val>
                                        </p:tav>
                                        <p:tav tm="100000">
                                          <p:val>
                                            <p:fltVal val="0"/>
                                          </p:val>
                                        </p:tav>
                                      </p:tavLst>
                                    </p:anim>
                                    <p:set>
                                      <p:cBhvr>
                                        <p:cTn id="10" dur="1" fill="hold">
                                          <p:stCondLst>
                                            <p:cond delay="1999"/>
                                          </p:stCondLst>
                                        </p:cTn>
                                        <p:tgtEl>
                                          <p:spTgt spid="11"/>
                                        </p:tgtEl>
                                        <p:attrNameLst>
                                          <p:attrName>style.visibility</p:attrName>
                                        </p:attrNameLst>
                                      </p:cBhvr>
                                      <p:to>
                                        <p:strVal val="hidden"/>
                                      </p:to>
                                    </p:set>
                                  </p:childTnLst>
                                </p:cTn>
                              </p:par>
                              <p:par>
                                <p:cTn id="11" presetID="2" presetClass="entr" presetSubtype="2"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 calcmode="lin" valueType="num">
                                      <p:cBhvr additive="base">
                                        <p:cTn id="29"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 calcmode="lin" valueType="num">
                                      <p:cBhvr additive="base">
                                        <p:cTn id="33" dur="500" fill="hold"/>
                                        <p:tgtEl>
                                          <p:spTgt spid="10">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500" fill="hold"/>
                                        <p:tgtEl>
                                          <p:spTgt spid="10">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0">
                                            <p:txEl>
                                              <p:pRg st="9" end="9"/>
                                            </p:txEl>
                                          </p:spTgt>
                                        </p:tgtEl>
                                        <p:attrNameLst>
                                          <p:attrName>style.visibility</p:attrName>
                                        </p:attrNameLst>
                                      </p:cBhvr>
                                      <p:to>
                                        <p:strVal val="visible"/>
                                      </p:to>
                                    </p:set>
                                    <p:anim calcmode="lin" valueType="num">
                                      <p:cBhvr additive="base">
                                        <p:cTn id="41" dur="500" fill="hold"/>
                                        <p:tgtEl>
                                          <p:spTgt spid="10">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0">
                                            <p:txEl>
                                              <p:pRg st="10" end="10"/>
                                            </p:txEl>
                                          </p:spTgt>
                                        </p:tgtEl>
                                        <p:attrNameLst>
                                          <p:attrName>style.visibility</p:attrName>
                                        </p:attrNameLst>
                                      </p:cBhvr>
                                      <p:to>
                                        <p:strVal val="visible"/>
                                      </p:to>
                                    </p:set>
                                    <p:anim calcmode="lin" valueType="num">
                                      <p:cBhvr additive="base">
                                        <p:cTn id="45" dur="500" fill="hold"/>
                                        <p:tgtEl>
                                          <p:spTgt spid="10">
                                            <p:txEl>
                                              <p:pRg st="10" end="1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80"/>
            <a:ext cx="10515600" cy="1325563"/>
          </a:xfrm>
        </p:spPr>
        <p:txBody>
          <a:bodyPr/>
          <a:lstStyle/>
          <a:p>
            <a:pPr eaLnBrk="1" hangingPunct="1">
              <a:defRPr/>
            </a:pPr>
            <a:r>
              <a:rPr lang="en-US" b="1" dirty="0" err="1" smtClean="0">
                <a:solidFill>
                  <a:schemeClr val="accent2">
                    <a:lumMod val="50000"/>
                  </a:schemeClr>
                </a:solidFill>
                <a:latin typeface="Arial Narrow" pitchFamily="34" charset="0"/>
                <a:cs typeface="Microsoft Sans Serif" pitchFamily="34" charset="0"/>
              </a:rPr>
              <a:t>Hospi</a:t>
            </a:r>
            <a:r>
              <a:rPr lang="en-US" b="1" dirty="0" smtClean="0">
                <a:solidFill>
                  <a:schemeClr val="accent2">
                    <a:lumMod val="50000"/>
                  </a:schemeClr>
                </a:solidFill>
                <a:latin typeface="Arial Narrow" pitchFamily="34" charset="0"/>
                <a:cs typeface="Microsoft Sans Serif" pitchFamily="34" charset="0"/>
              </a:rPr>
              <a:t> Cash – Hospitalisation Daily Allowance</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72189" y="1024400"/>
            <a:ext cx="11985174" cy="532827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Entry till 65 years and continuity for life.  </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No need for original bills submission.  </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Low premium based on plan opted (Daily benefit amount and benefit period).</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Unique feature of paying triple the daily allowance for outstation ICU admissions</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Pays double the daily allowance for ICU admissions</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No time excess, pays from day 1 </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Unique feature of paying Convalescence benefit (5000) for 10+ days LOS    </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Cover for pre existing after 4 years </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Group option available for employer employee groups.</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Claim servicing through Future Generali Health- ISO certified In house division for end to end servicing of Health Insurance clients. </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Dedicated Cashless Empanelment (4300 + Hospitals) , Enrollment, Pre policy, Underwriting, Claims, Analysis and Contact center setup since 2010.</a:t>
            </a:r>
          </a:p>
          <a:p>
            <a:pPr marL="342900" indent="-342900">
              <a:buFont typeface="+mj-lt"/>
              <a:buAutoNum type="arabicPeriod"/>
            </a:pPr>
            <a:r>
              <a:rPr lang="en-US" sz="2200" dirty="0" smtClean="0">
                <a:solidFill>
                  <a:schemeClr val="accent5">
                    <a:lumMod val="50000"/>
                  </a:schemeClr>
                </a:solidFill>
                <a:latin typeface="Microsoft Sans Serif" pitchFamily="34" charset="0"/>
                <a:cs typeface="Microsoft Sans Serif" pitchFamily="34" charset="0"/>
              </a:rPr>
              <a:t>Industry leading turn around time for enrollment (7 days), cashless approvals (2 hours), and reimbursements (14 days)       </a:t>
            </a:r>
            <a:endParaRPr lang="en-US" sz="2200" dirty="0">
              <a:solidFill>
                <a:schemeClr val="accent5">
                  <a:lumMod val="50000"/>
                </a:schemeClr>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Policy Coverage</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1026" name="Picture 2"/>
          <p:cNvPicPr>
            <a:picLocks noChangeAspect="1" noChangeArrowheads="1"/>
          </p:cNvPicPr>
          <p:nvPr/>
        </p:nvPicPr>
        <p:blipFill>
          <a:blip r:embed="rId3" cstate="print"/>
          <a:srcRect/>
          <a:stretch>
            <a:fillRect/>
          </a:stretch>
        </p:blipFill>
        <p:spPr bwMode="auto">
          <a:xfrm>
            <a:off x="38010" y="1413798"/>
            <a:ext cx="4710170" cy="4693104"/>
          </a:xfrm>
          <a:prstGeom prst="rect">
            <a:avLst/>
          </a:prstGeom>
          <a:noFill/>
          <a:ln w="9525">
            <a:noFill/>
            <a:miter lim="800000"/>
            <a:headEnd/>
            <a:tailEnd/>
          </a:ln>
        </p:spPr>
      </p:pic>
      <p:sp>
        <p:nvSpPr>
          <p:cNvPr id="13" name="Rounded Rectangle 12"/>
          <p:cNvSpPr/>
          <p:nvPr/>
        </p:nvSpPr>
        <p:spPr>
          <a:xfrm>
            <a:off x="4506688" y="783771"/>
            <a:ext cx="7478486" cy="5176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300" dirty="0" smtClean="0">
                <a:solidFill>
                  <a:srgbClr val="002060"/>
                </a:solidFill>
                <a:latin typeface="Microsoft Sans Serif" pitchFamily="34" charset="0"/>
                <a:cs typeface="Microsoft Sans Serif" pitchFamily="34" charset="0"/>
              </a:rPr>
              <a:t>In the event of hospitalization, this policy pays, </a:t>
            </a:r>
          </a:p>
          <a:p>
            <a:pPr algn="just"/>
            <a:endParaRPr lang="en-US" sz="2300" dirty="0" smtClean="0">
              <a:solidFill>
                <a:srgbClr val="002060"/>
              </a:solidFill>
              <a:latin typeface="Microsoft Sans Serif" pitchFamily="34" charset="0"/>
              <a:cs typeface="Microsoft Sans Serif" pitchFamily="34" charset="0"/>
            </a:endParaRPr>
          </a:p>
          <a:p>
            <a:pPr lvl="1" algn="just"/>
            <a:r>
              <a:rPr lang="en-US" sz="2300" dirty="0" smtClean="0">
                <a:solidFill>
                  <a:srgbClr val="002060"/>
                </a:solidFill>
                <a:latin typeface="Microsoft Sans Serif" pitchFamily="34" charset="0"/>
                <a:cs typeface="Microsoft Sans Serif" pitchFamily="34" charset="0"/>
              </a:rPr>
              <a:t>Fixed benefit for each continuous and completed period of 24 hrs of hospitalization for maximum of 30/ 60/ 90/ 180 days as per the plan chosen.</a:t>
            </a:r>
          </a:p>
          <a:p>
            <a:pPr lvl="1" algn="just"/>
            <a:endParaRPr lang="en-US" sz="2300" dirty="0" smtClean="0">
              <a:solidFill>
                <a:srgbClr val="002060"/>
              </a:solidFill>
              <a:latin typeface="Microsoft Sans Serif" pitchFamily="34" charset="0"/>
              <a:cs typeface="Microsoft Sans Serif" pitchFamily="34" charset="0"/>
            </a:endParaRPr>
          </a:p>
          <a:p>
            <a:pPr lvl="1" algn="just"/>
            <a:r>
              <a:rPr lang="en-US" sz="2300" dirty="0" smtClean="0">
                <a:solidFill>
                  <a:srgbClr val="002060"/>
                </a:solidFill>
                <a:latin typeface="Microsoft Sans Serif" pitchFamily="34" charset="0"/>
                <a:cs typeface="Microsoft Sans Serif" pitchFamily="34" charset="0"/>
              </a:rPr>
              <a:t>Two times of the benefit chosen in case of hospitalization in ICU in your own Home City* for maximum 10 days for each hospitalization and 20 days during policy period.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anim calcmode="lin" valueType="num">
                                      <p:cBhvr additive="base">
                                        <p:cTn id="11" dur="5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Policy Coverage</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1026" name="Picture 2"/>
          <p:cNvPicPr>
            <a:picLocks noChangeAspect="1" noChangeArrowheads="1"/>
          </p:cNvPicPr>
          <p:nvPr/>
        </p:nvPicPr>
        <p:blipFill>
          <a:blip r:embed="rId3" cstate="print"/>
          <a:srcRect/>
          <a:stretch>
            <a:fillRect/>
          </a:stretch>
        </p:blipFill>
        <p:spPr bwMode="auto">
          <a:xfrm>
            <a:off x="38010" y="1413798"/>
            <a:ext cx="4710170" cy="4693104"/>
          </a:xfrm>
          <a:prstGeom prst="rect">
            <a:avLst/>
          </a:prstGeom>
          <a:noFill/>
          <a:ln w="9525">
            <a:noFill/>
            <a:miter lim="800000"/>
            <a:headEnd/>
            <a:tailEnd/>
          </a:ln>
        </p:spPr>
      </p:pic>
      <p:sp>
        <p:nvSpPr>
          <p:cNvPr id="13" name="Rounded Rectangle 12"/>
          <p:cNvSpPr/>
          <p:nvPr/>
        </p:nvSpPr>
        <p:spPr>
          <a:xfrm>
            <a:off x="4506688" y="783771"/>
            <a:ext cx="7478486" cy="5176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1" algn="just"/>
            <a:r>
              <a:rPr lang="en-US" sz="2300" dirty="0" smtClean="0">
                <a:solidFill>
                  <a:srgbClr val="002060"/>
                </a:solidFill>
                <a:latin typeface="Microsoft Sans Serif" pitchFamily="34" charset="0"/>
                <a:cs typeface="Microsoft Sans Serif" pitchFamily="34" charset="0"/>
              </a:rPr>
              <a:t>Three times of the benefit chosen in case of hospitalization in ICU in other than your Home City* for maximum 10 days for each hospitalization and 20 days during policy period.</a:t>
            </a:r>
          </a:p>
          <a:p>
            <a:pPr lvl="1" algn="just"/>
            <a:endParaRPr lang="en-US" sz="2300" dirty="0" smtClean="0">
              <a:solidFill>
                <a:srgbClr val="002060"/>
              </a:solidFill>
              <a:latin typeface="Microsoft Sans Serif" pitchFamily="34" charset="0"/>
              <a:cs typeface="Microsoft Sans Serif" pitchFamily="34" charset="0"/>
            </a:endParaRPr>
          </a:p>
          <a:p>
            <a:pPr lvl="1" algn="just"/>
            <a:r>
              <a:rPr lang="en-US" sz="2300" dirty="0" smtClean="0">
                <a:solidFill>
                  <a:srgbClr val="002060"/>
                </a:solidFill>
                <a:latin typeface="Microsoft Sans Serif" pitchFamily="34" charset="0"/>
                <a:cs typeface="Microsoft Sans Serif" pitchFamily="34" charset="0"/>
              </a:rPr>
              <a:t>Fixed amount for Convalescence for hospitalization beyond 10 consecutive days for maximum once per hospitalization period.</a:t>
            </a:r>
          </a:p>
          <a:p>
            <a:pPr marL="0" lvl="1" indent="0" algn="just">
              <a:buNone/>
            </a:pPr>
            <a:endParaRPr lang="en-GB" sz="2300" i="1" dirty="0" smtClean="0">
              <a:solidFill>
                <a:srgbClr val="002060"/>
              </a:solidFill>
              <a:latin typeface="Microsoft Sans Serif" pitchFamily="34" charset="0"/>
              <a:cs typeface="Microsoft Sans Serif" pitchFamily="34" charset="0"/>
            </a:endParaRPr>
          </a:p>
          <a:p>
            <a:pPr marL="0" lvl="1" indent="0" algn="just">
              <a:buNone/>
            </a:pPr>
            <a:endParaRPr lang="en-GB" sz="2300" i="1" dirty="0" smtClean="0">
              <a:solidFill>
                <a:srgbClr val="002060"/>
              </a:solidFill>
              <a:latin typeface="Microsoft Sans Serif" pitchFamily="34" charset="0"/>
              <a:cs typeface="Microsoft Sans Serif" pitchFamily="34" charset="0"/>
            </a:endParaRPr>
          </a:p>
          <a:p>
            <a:pPr marL="0" lvl="1" indent="0" algn="just">
              <a:buNone/>
            </a:pPr>
            <a:r>
              <a:rPr lang="en-GB" sz="2300" i="1" dirty="0" smtClean="0">
                <a:solidFill>
                  <a:srgbClr val="002060"/>
                </a:solidFill>
                <a:latin typeface="Microsoft Sans Serif" pitchFamily="34" charset="0"/>
                <a:cs typeface="Microsoft Sans Serif" pitchFamily="34" charset="0"/>
              </a:rPr>
              <a:t>*Home City means the city of residence as specified on the proposal form</a:t>
            </a:r>
            <a:endParaRPr lang="en-US" sz="2300" i="1" dirty="0" smtClean="0">
              <a:solidFill>
                <a:srgbClr val="002060"/>
              </a:solidFill>
              <a:latin typeface="Microsoft Sans Serif" pitchFamily="34" charset="0"/>
              <a:cs typeface="Microsoft Sans Serif" pitchFamily="34" charset="0"/>
            </a:endParaRPr>
          </a:p>
          <a:p>
            <a:endParaRPr lang="en-US" sz="23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Plan Benefits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graphicFrame>
        <p:nvGraphicFramePr>
          <p:cNvPr id="7" name="Content Placeholder 4"/>
          <p:cNvGraphicFramePr>
            <a:graphicFrameLocks noGrp="1"/>
          </p:cNvGraphicFramePr>
          <p:nvPr>
            <p:ph idx="1"/>
          </p:nvPr>
        </p:nvGraphicFramePr>
        <p:xfrm>
          <a:off x="3488955" y="1393374"/>
          <a:ext cx="8534400" cy="4716001"/>
        </p:xfrm>
        <a:graphic>
          <a:graphicData uri="http://schemas.openxmlformats.org/drawingml/2006/table">
            <a:tbl>
              <a:tblPr/>
              <a:tblGrid>
                <a:gridCol w="4705884"/>
                <a:gridCol w="957129"/>
                <a:gridCol w="957129"/>
                <a:gridCol w="957129"/>
                <a:gridCol w="957129"/>
              </a:tblGrid>
              <a:tr h="453888">
                <a:tc>
                  <a:txBody>
                    <a:bodyPr/>
                    <a:lstStyle/>
                    <a:p>
                      <a:pPr algn="ctr"/>
                      <a:r>
                        <a:rPr lang="en-US" sz="2000" b="1" dirty="0">
                          <a:solidFill>
                            <a:schemeClr val="bg1"/>
                          </a:solidFill>
                          <a:latin typeface="Bodoni MT" pitchFamily="18" charset="0"/>
                          <a:ea typeface="Times New Roman"/>
                          <a:cs typeface="Times New Roman"/>
                        </a:rPr>
                        <a:t>Benefits</a:t>
                      </a:r>
                      <a:endParaRPr lang="en-IN" sz="2000" dirty="0">
                        <a:solidFill>
                          <a:schemeClr val="bg1"/>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gridSpan="4">
                  <a:txBody>
                    <a:bodyPr/>
                    <a:lstStyle/>
                    <a:p>
                      <a:pPr algn="ctr"/>
                      <a:r>
                        <a:rPr lang="en-US" sz="2000" b="1" dirty="0">
                          <a:solidFill>
                            <a:schemeClr val="bg1"/>
                          </a:solidFill>
                          <a:latin typeface="Bodoni MT" pitchFamily="18" charset="0"/>
                          <a:ea typeface="Times New Roman"/>
                          <a:cs typeface="Times New Roman"/>
                        </a:rPr>
                        <a:t>Plans </a:t>
                      </a:r>
                      <a:endParaRPr lang="en-IN" sz="2000" dirty="0">
                        <a:solidFill>
                          <a:schemeClr val="bg1"/>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854378">
                <a:tc>
                  <a:txBody>
                    <a:bodyPr/>
                    <a:lstStyle/>
                    <a:p>
                      <a:pPr algn="just"/>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dirty="0">
                          <a:solidFill>
                            <a:srgbClr val="333333"/>
                          </a:solidFill>
                          <a:latin typeface="Bodoni MT" pitchFamily="18" charset="0"/>
                          <a:ea typeface="Times New Roman"/>
                          <a:cs typeface="Times New Roman"/>
                        </a:rPr>
                        <a:t>A</a:t>
                      </a:r>
                      <a:endParaRPr lang="en-IN" sz="2000" dirty="0">
                        <a:solidFill>
                          <a:srgbClr val="333333"/>
                        </a:solidFill>
                        <a:latin typeface="Bodoni MT" pitchFamily="18" charset="0"/>
                        <a:ea typeface="Times New Roman"/>
                        <a:cs typeface="Times New Roman"/>
                      </a:endParaRPr>
                    </a:p>
                    <a:p>
                      <a:pPr algn="ctr"/>
                      <a:r>
                        <a:rPr lang="en-US" sz="2000" b="1" dirty="0">
                          <a:solidFill>
                            <a:srgbClr val="333333"/>
                          </a:solidFill>
                          <a:latin typeface="Bodoni MT" pitchFamily="18" charset="0"/>
                          <a:ea typeface="Times New Roman"/>
                          <a:cs typeface="Times New Roman"/>
                        </a:rPr>
                        <a:t>(in Rs )</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dirty="0">
                          <a:solidFill>
                            <a:srgbClr val="333333"/>
                          </a:solidFill>
                          <a:latin typeface="Bodoni MT" pitchFamily="18" charset="0"/>
                          <a:ea typeface="Times New Roman"/>
                          <a:cs typeface="Times New Roman"/>
                        </a:rPr>
                        <a:t>B</a:t>
                      </a:r>
                      <a:endParaRPr lang="en-IN" sz="2000" dirty="0">
                        <a:solidFill>
                          <a:srgbClr val="333333"/>
                        </a:solidFill>
                        <a:latin typeface="Bodoni MT" pitchFamily="18" charset="0"/>
                        <a:ea typeface="Times New Roman"/>
                        <a:cs typeface="Times New Roman"/>
                      </a:endParaRPr>
                    </a:p>
                    <a:p>
                      <a:pPr algn="just"/>
                      <a:r>
                        <a:rPr lang="en-US" sz="2000" b="1" dirty="0">
                          <a:solidFill>
                            <a:srgbClr val="333333"/>
                          </a:solidFill>
                          <a:latin typeface="Bodoni MT" pitchFamily="18" charset="0"/>
                          <a:ea typeface="Times New Roman"/>
                          <a:cs typeface="Times New Roman"/>
                        </a:rPr>
                        <a:t>(in Rs )</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dirty="0">
                          <a:solidFill>
                            <a:srgbClr val="333333"/>
                          </a:solidFill>
                          <a:latin typeface="Bodoni MT" pitchFamily="18" charset="0"/>
                          <a:ea typeface="Times New Roman"/>
                          <a:cs typeface="Times New Roman"/>
                        </a:rPr>
                        <a:t>C</a:t>
                      </a:r>
                      <a:endParaRPr lang="en-IN" sz="2000" dirty="0">
                        <a:solidFill>
                          <a:srgbClr val="333333"/>
                        </a:solidFill>
                        <a:latin typeface="Bodoni MT" pitchFamily="18" charset="0"/>
                        <a:ea typeface="Times New Roman"/>
                        <a:cs typeface="Times New Roman"/>
                      </a:endParaRPr>
                    </a:p>
                    <a:p>
                      <a:pPr algn="ctr"/>
                      <a:r>
                        <a:rPr lang="en-US" sz="2000" b="1" dirty="0">
                          <a:solidFill>
                            <a:srgbClr val="333333"/>
                          </a:solidFill>
                          <a:latin typeface="Bodoni MT" pitchFamily="18" charset="0"/>
                          <a:ea typeface="Times New Roman"/>
                          <a:cs typeface="Times New Roman"/>
                        </a:rPr>
                        <a:t>(in Rs )</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dirty="0">
                          <a:solidFill>
                            <a:srgbClr val="333333"/>
                          </a:solidFill>
                          <a:latin typeface="Bodoni MT" pitchFamily="18" charset="0"/>
                          <a:ea typeface="Times New Roman"/>
                          <a:cs typeface="Times New Roman"/>
                        </a:rPr>
                        <a:t>D</a:t>
                      </a:r>
                      <a:endParaRPr lang="en-IN" sz="2000" dirty="0">
                        <a:solidFill>
                          <a:srgbClr val="333333"/>
                        </a:solidFill>
                        <a:latin typeface="Bodoni MT" pitchFamily="18" charset="0"/>
                        <a:ea typeface="Times New Roman"/>
                        <a:cs typeface="Times New Roman"/>
                      </a:endParaRPr>
                    </a:p>
                    <a:p>
                      <a:pPr algn="ctr"/>
                      <a:r>
                        <a:rPr lang="en-US" sz="2000" b="1" dirty="0">
                          <a:solidFill>
                            <a:srgbClr val="333333"/>
                          </a:solidFill>
                          <a:latin typeface="Bodoni MT" pitchFamily="18" charset="0"/>
                          <a:ea typeface="Times New Roman"/>
                          <a:cs typeface="Times New Roman"/>
                        </a:rPr>
                        <a:t>(in Rs )</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618315">
                <a:tc>
                  <a:txBody>
                    <a:bodyPr/>
                    <a:lstStyle/>
                    <a:p>
                      <a:pPr algn="just"/>
                      <a:r>
                        <a:rPr lang="en-US" sz="2000" b="1" dirty="0">
                          <a:solidFill>
                            <a:srgbClr val="333333"/>
                          </a:solidFill>
                          <a:latin typeface="Bodoni MT" pitchFamily="18" charset="0"/>
                          <a:ea typeface="Times New Roman"/>
                          <a:cs typeface="Times New Roman"/>
                        </a:rPr>
                        <a:t>Daily Hospitalization benefit due to </a:t>
                      </a:r>
                      <a:r>
                        <a:rPr lang="en-US" sz="2000" b="1" dirty="0" smtClean="0">
                          <a:solidFill>
                            <a:srgbClr val="333333"/>
                          </a:solidFill>
                          <a:latin typeface="Bodoni MT" pitchFamily="18" charset="0"/>
                          <a:ea typeface="Times New Roman"/>
                          <a:cs typeface="Times New Roman"/>
                        </a:rPr>
                        <a:t>accident and sickness </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500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1000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2000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dirty="0">
                          <a:solidFill>
                            <a:srgbClr val="333333"/>
                          </a:solidFill>
                          <a:latin typeface="Bodoni MT" pitchFamily="18" charset="0"/>
                          <a:ea typeface="Times New Roman"/>
                          <a:cs typeface="Times New Roman"/>
                        </a:rPr>
                        <a:t>3000</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927472">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sz="2000" b="1" dirty="0">
                          <a:solidFill>
                            <a:srgbClr val="333333"/>
                          </a:solidFill>
                          <a:latin typeface="Bodoni MT" pitchFamily="18" charset="0"/>
                          <a:ea typeface="Times New Roman"/>
                          <a:cs typeface="Times New Roman"/>
                        </a:rPr>
                        <a:t>ICU benefit in home city of residence. (max. 10 </a:t>
                      </a:r>
                      <a:r>
                        <a:rPr lang="en-US" sz="2000" b="1" dirty="0" smtClean="0">
                          <a:solidFill>
                            <a:srgbClr val="333333"/>
                          </a:solidFill>
                          <a:latin typeface="Bodoni MT" pitchFamily="18" charset="0"/>
                          <a:ea typeface="Times New Roman"/>
                          <a:cs typeface="Times New Roman"/>
                        </a:rPr>
                        <a:t>days </a:t>
                      </a:r>
                      <a:r>
                        <a:rPr lang="en-IN" sz="2000" b="1" dirty="0" smtClean="0">
                          <a:solidFill>
                            <a:srgbClr val="333333"/>
                          </a:solidFill>
                          <a:latin typeface="Bodoni MT" pitchFamily="18" charset="0"/>
                          <a:ea typeface="Times New Roman"/>
                          <a:cs typeface="Times New Roman"/>
                        </a:rPr>
                        <a:t>per hospitalization and max. 20 days per policy period</a:t>
                      </a:r>
                      <a:r>
                        <a:rPr lang="en-US" sz="2000" b="1" dirty="0" smtClean="0">
                          <a:solidFill>
                            <a:srgbClr val="333333"/>
                          </a:solidFill>
                          <a:latin typeface="Bodoni MT" pitchFamily="18" charset="0"/>
                          <a:ea typeface="Times New Roman"/>
                          <a:cs typeface="Times New Roman"/>
                        </a:rPr>
                        <a:t>) </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1000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2000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4000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dirty="0">
                          <a:solidFill>
                            <a:srgbClr val="333333"/>
                          </a:solidFill>
                          <a:latin typeface="Bodoni MT" pitchFamily="18" charset="0"/>
                          <a:ea typeface="Times New Roman"/>
                          <a:cs typeface="Times New Roman"/>
                        </a:rPr>
                        <a:t>6000</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927472">
                <a:tc>
                  <a:txBody>
                    <a:bodyPr/>
                    <a:lstStyle/>
                    <a:p>
                      <a:pPr algn="just"/>
                      <a:r>
                        <a:rPr lang="en-US" sz="2000" b="1" dirty="0">
                          <a:solidFill>
                            <a:srgbClr val="333333"/>
                          </a:solidFill>
                          <a:latin typeface="Bodoni MT" pitchFamily="18" charset="0"/>
                          <a:ea typeface="Times New Roman"/>
                          <a:cs typeface="Times New Roman"/>
                        </a:rPr>
                        <a:t>ICU benefit in other than home city of residence (max. 10 </a:t>
                      </a:r>
                      <a:r>
                        <a:rPr lang="en-US" sz="2000" b="1" dirty="0" smtClean="0">
                          <a:solidFill>
                            <a:srgbClr val="333333"/>
                          </a:solidFill>
                          <a:latin typeface="Bodoni MT" pitchFamily="18" charset="0"/>
                          <a:ea typeface="Times New Roman"/>
                          <a:cs typeface="Times New Roman"/>
                        </a:rPr>
                        <a:t>days </a:t>
                      </a:r>
                      <a:r>
                        <a:rPr lang="en-IN" sz="2000" b="1" smtClean="0">
                          <a:solidFill>
                            <a:srgbClr val="333333"/>
                          </a:solidFill>
                          <a:latin typeface="Bodoni MT" pitchFamily="18" charset="0"/>
                          <a:ea typeface="Times New Roman"/>
                          <a:cs typeface="Times New Roman"/>
                        </a:rPr>
                        <a:t>per hospitalization and </a:t>
                      </a:r>
                      <a:r>
                        <a:rPr lang="en-IN" sz="2000" b="1" dirty="0" smtClean="0">
                          <a:solidFill>
                            <a:srgbClr val="333333"/>
                          </a:solidFill>
                          <a:latin typeface="Bodoni MT" pitchFamily="18" charset="0"/>
                          <a:ea typeface="Times New Roman"/>
                          <a:cs typeface="Times New Roman"/>
                        </a:rPr>
                        <a:t>max. 20 days per policy period</a:t>
                      </a:r>
                      <a:r>
                        <a:rPr lang="en-US" sz="2000" b="1" dirty="0" smtClean="0">
                          <a:solidFill>
                            <a:srgbClr val="333333"/>
                          </a:solidFill>
                          <a:latin typeface="Bodoni MT" pitchFamily="18" charset="0"/>
                          <a:ea typeface="Times New Roman"/>
                          <a:cs typeface="Times New Roman"/>
                        </a:rPr>
                        <a:t>) </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1500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3000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a:solidFill>
                            <a:srgbClr val="333333"/>
                          </a:solidFill>
                          <a:latin typeface="Bodoni MT" pitchFamily="18" charset="0"/>
                          <a:ea typeface="Times New Roman"/>
                          <a:cs typeface="Times New Roman"/>
                        </a:rPr>
                        <a:t>6000</a:t>
                      </a:r>
                      <a:endParaRPr lang="en-IN" sz="200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r>
                        <a:rPr lang="en-US" sz="2000" b="1" dirty="0">
                          <a:solidFill>
                            <a:srgbClr val="333333"/>
                          </a:solidFill>
                          <a:latin typeface="Bodoni MT" pitchFamily="18" charset="0"/>
                          <a:ea typeface="Times New Roman"/>
                          <a:cs typeface="Times New Roman"/>
                        </a:rPr>
                        <a:t>9000</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934476">
                <a:tc>
                  <a:txBody>
                    <a:bodyPr/>
                    <a:lstStyle/>
                    <a:p>
                      <a:pPr algn="just"/>
                      <a:r>
                        <a:rPr lang="en-US" sz="2000" b="1" dirty="0">
                          <a:solidFill>
                            <a:srgbClr val="333333"/>
                          </a:solidFill>
                          <a:latin typeface="Bodoni MT" pitchFamily="18" charset="0"/>
                          <a:ea typeface="Times New Roman"/>
                          <a:cs typeface="Times New Roman"/>
                        </a:rPr>
                        <a:t>Convalescence benefit for hospitalization exceeding consecutive 10 days</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4">
                  <a:txBody>
                    <a:bodyPr/>
                    <a:lstStyle/>
                    <a:p>
                      <a:pPr algn="ctr"/>
                      <a:r>
                        <a:rPr lang="en-US" sz="2000" b="1" dirty="0">
                          <a:solidFill>
                            <a:srgbClr val="333333"/>
                          </a:solidFill>
                          <a:latin typeface="Bodoni MT" pitchFamily="18" charset="0"/>
                          <a:ea typeface="Times New Roman"/>
                          <a:cs typeface="Times New Roman"/>
                        </a:rPr>
                        <a:t>5000</a:t>
                      </a:r>
                      <a:endParaRPr lang="en-IN" sz="2000" dirty="0">
                        <a:solidFill>
                          <a:srgbClr val="333333"/>
                        </a:solidFill>
                        <a:latin typeface="Bodoni MT" pitchFamily="18"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pic>
        <p:nvPicPr>
          <p:cNvPr id="4098" name="Picture 2"/>
          <p:cNvPicPr>
            <a:picLocks noChangeAspect="1" noChangeArrowheads="1"/>
          </p:cNvPicPr>
          <p:nvPr/>
        </p:nvPicPr>
        <p:blipFill>
          <a:blip r:embed="rId3" cstate="print"/>
          <a:srcRect/>
          <a:stretch>
            <a:fillRect/>
          </a:stretch>
        </p:blipFill>
        <p:spPr bwMode="auto">
          <a:xfrm>
            <a:off x="104648" y="1827432"/>
            <a:ext cx="3246397" cy="360999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Salient Features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4506688" y="783771"/>
            <a:ext cx="7478486" cy="5176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endParaRPr lang="en-US" sz="2200" dirty="0" smtClean="0">
              <a:solidFill>
                <a:srgbClr val="002060"/>
              </a:solidFill>
              <a:latin typeface="Microsoft Sans Serif" pitchFamily="34" charset="0"/>
              <a:cs typeface="Microsoft Sans Serif" pitchFamily="34" charset="0"/>
            </a:endParaRPr>
          </a:p>
          <a:p>
            <a:pPr lvl="0">
              <a:buFont typeface="Arial" pitchFamily="34" charset="0"/>
              <a:buChar char="•"/>
            </a:pPr>
            <a:r>
              <a:rPr lang="en-US" sz="2200" dirty="0" smtClean="0">
                <a:solidFill>
                  <a:srgbClr val="002060"/>
                </a:solidFill>
                <a:latin typeface="Microsoft Sans Serif" pitchFamily="34" charset="0"/>
                <a:cs typeface="Microsoft Sans Serif" pitchFamily="34" charset="0"/>
              </a:rPr>
              <a:t> The policy can be on individual Sum Insured basis or on family floater basis, covering Self, Spouse, and two dependent children ( </a:t>
            </a:r>
            <a:r>
              <a:rPr lang="en-US" sz="2200" dirty="0" err="1" smtClean="0">
                <a:solidFill>
                  <a:srgbClr val="002060"/>
                </a:solidFill>
                <a:latin typeface="Microsoft Sans Serif" pitchFamily="34" charset="0"/>
                <a:cs typeface="Microsoft Sans Serif" pitchFamily="34" charset="0"/>
              </a:rPr>
              <a:t>upto</a:t>
            </a:r>
            <a:r>
              <a:rPr lang="en-US" sz="2200" dirty="0" smtClean="0">
                <a:solidFill>
                  <a:srgbClr val="002060"/>
                </a:solidFill>
                <a:latin typeface="Microsoft Sans Serif" pitchFamily="34" charset="0"/>
                <a:cs typeface="Microsoft Sans Serif" pitchFamily="34" charset="0"/>
              </a:rPr>
              <a:t> 25 yrs).</a:t>
            </a:r>
          </a:p>
          <a:p>
            <a:pPr lvl="0">
              <a:buFont typeface="Arial" pitchFamily="34" charset="0"/>
              <a:buChar char="•"/>
            </a:pPr>
            <a:r>
              <a:rPr lang="en-US" sz="2200" dirty="0" smtClean="0">
                <a:solidFill>
                  <a:srgbClr val="002060"/>
                </a:solidFill>
                <a:latin typeface="Microsoft Sans Serif" pitchFamily="34" charset="0"/>
                <a:cs typeface="Microsoft Sans Serif" pitchFamily="34" charset="0"/>
              </a:rPr>
              <a:t> For Individual as well as Family floater plan only one hospitalization benefit plan across all members needs to be selected.</a:t>
            </a:r>
            <a:endParaRPr lang="en-IN" sz="2200" dirty="0" smtClean="0">
              <a:solidFill>
                <a:srgbClr val="002060"/>
              </a:solidFill>
              <a:latin typeface="Microsoft Sans Serif" pitchFamily="34" charset="0"/>
              <a:cs typeface="Microsoft Sans Serif" pitchFamily="34" charset="0"/>
            </a:endParaRPr>
          </a:p>
          <a:p>
            <a:pPr lvl="0">
              <a:buFont typeface="Arial" pitchFamily="34" charset="0"/>
              <a:buChar char="•"/>
            </a:pPr>
            <a:r>
              <a:rPr lang="en-US" sz="2200" dirty="0" smtClean="0">
                <a:solidFill>
                  <a:srgbClr val="002060"/>
                </a:solidFill>
                <a:latin typeface="Microsoft Sans Serif" pitchFamily="34" charset="0"/>
                <a:cs typeface="Microsoft Sans Serif" pitchFamily="34" charset="0"/>
              </a:rPr>
              <a:t> Continuity would be offered from similar Hospital cash policy with the same per day benefit amount.</a:t>
            </a:r>
            <a:endParaRPr lang="en-IN" sz="2200" dirty="0" smtClean="0">
              <a:solidFill>
                <a:srgbClr val="002060"/>
              </a:solidFill>
              <a:latin typeface="Microsoft Sans Serif" pitchFamily="34" charset="0"/>
              <a:cs typeface="Microsoft Sans Serif" pitchFamily="34" charset="0"/>
            </a:endParaRPr>
          </a:p>
          <a:p>
            <a:pPr lvl="0">
              <a:buFont typeface="Arial" pitchFamily="34" charset="0"/>
              <a:buChar char="•"/>
            </a:pPr>
            <a:r>
              <a:rPr lang="en-US" sz="2200" dirty="0" smtClean="0">
                <a:solidFill>
                  <a:srgbClr val="002060"/>
                </a:solidFill>
                <a:latin typeface="Microsoft Sans Serif" pitchFamily="34" charset="0"/>
                <a:cs typeface="Microsoft Sans Serif" pitchFamily="34" charset="0"/>
              </a:rPr>
              <a:t> Continuity would be offered from similar Hospital cash policy with the same per day benefit amount from our Group Hospital cash policy to our individual </a:t>
            </a:r>
            <a:r>
              <a:rPr lang="en-US" sz="2200" dirty="0" err="1" smtClean="0">
                <a:solidFill>
                  <a:srgbClr val="002060"/>
                </a:solidFill>
                <a:latin typeface="Microsoft Sans Serif" pitchFamily="34" charset="0"/>
                <a:cs typeface="Microsoft Sans Serif" pitchFamily="34" charset="0"/>
              </a:rPr>
              <a:t>Hospicash</a:t>
            </a:r>
            <a:r>
              <a:rPr lang="en-US" sz="2200" dirty="0" smtClean="0">
                <a:solidFill>
                  <a:srgbClr val="002060"/>
                </a:solidFill>
                <a:latin typeface="Microsoft Sans Serif" pitchFamily="34" charset="0"/>
                <a:cs typeface="Microsoft Sans Serif" pitchFamily="34" charset="0"/>
              </a:rPr>
              <a:t> policy.</a:t>
            </a:r>
            <a:endParaRPr lang="en-IN" sz="2200" dirty="0" smtClean="0">
              <a:solidFill>
                <a:srgbClr val="002060"/>
              </a:solidFill>
              <a:latin typeface="Microsoft Sans Serif" pitchFamily="34" charset="0"/>
              <a:cs typeface="Microsoft Sans Serif" pitchFamily="34" charset="0"/>
            </a:endParaRPr>
          </a:p>
          <a:p>
            <a:pPr lvl="0">
              <a:buFont typeface="Arial" pitchFamily="34" charset="0"/>
              <a:buChar char="•"/>
            </a:pPr>
            <a:r>
              <a:rPr lang="en-US" sz="2200" dirty="0" smtClean="0">
                <a:solidFill>
                  <a:srgbClr val="002060"/>
                </a:solidFill>
                <a:latin typeface="Microsoft Sans Serif" pitchFamily="34" charset="0"/>
                <a:cs typeface="Microsoft Sans Serif" pitchFamily="34" charset="0"/>
              </a:rPr>
              <a:t> Premium paid is exempt under the section 80 D of Income Tax.</a:t>
            </a:r>
            <a:endParaRPr lang="en-IN" sz="2200" dirty="0" smtClean="0">
              <a:solidFill>
                <a:srgbClr val="002060"/>
              </a:solidFill>
              <a:latin typeface="Microsoft Sans Serif" pitchFamily="34" charset="0"/>
              <a:cs typeface="Microsoft Sans Serif" pitchFamily="34" charset="0"/>
            </a:endParaRPr>
          </a:p>
          <a:p>
            <a:endParaRPr lang="en-US" sz="2200" dirty="0">
              <a:solidFill>
                <a:srgbClr val="002060"/>
              </a:solidFill>
              <a:latin typeface="Microsoft Sans Serif" pitchFamily="34" charset="0"/>
              <a:cs typeface="Microsoft Sans Serif"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1787" y="1345716"/>
            <a:ext cx="4263650" cy="422232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 calcmode="lin" valueType="num">
                                      <p:cBhvr additive="base">
                                        <p:cTn id="1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 calcmode="lin" valueType="num">
                                      <p:cBhvr additive="base">
                                        <p:cTn id="23"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Eligibility Limits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5122" name="Picture 2"/>
          <p:cNvPicPr>
            <a:picLocks noChangeAspect="1" noChangeArrowheads="1"/>
          </p:cNvPicPr>
          <p:nvPr/>
        </p:nvPicPr>
        <p:blipFill>
          <a:blip r:embed="rId3" cstate="print"/>
          <a:srcRect/>
          <a:stretch>
            <a:fillRect/>
          </a:stretch>
        </p:blipFill>
        <p:spPr bwMode="auto">
          <a:xfrm>
            <a:off x="8479388" y="1677071"/>
            <a:ext cx="3679251" cy="3923629"/>
          </a:xfrm>
          <a:prstGeom prst="rect">
            <a:avLst/>
          </a:prstGeom>
          <a:noFill/>
          <a:ln w="9525">
            <a:noFill/>
            <a:miter lim="800000"/>
            <a:headEnd/>
            <a:tailEnd/>
          </a:ln>
        </p:spPr>
      </p:pic>
      <p:pic>
        <p:nvPicPr>
          <p:cNvPr id="8" name="Picture 4"/>
          <p:cNvPicPr>
            <a:picLocks noGrp="1" noChangeAspect="1" noChangeArrowheads="1"/>
          </p:cNvPicPr>
          <p:nvPr>
            <p:ph idx="1"/>
          </p:nvPr>
        </p:nvPicPr>
        <p:blipFill>
          <a:blip r:embed="rId4" cstate="print"/>
          <a:srcRect/>
          <a:stretch>
            <a:fillRect/>
          </a:stretch>
        </p:blipFill>
        <p:spPr bwMode="auto">
          <a:xfrm>
            <a:off x="1981200" y="1458690"/>
            <a:ext cx="4343400" cy="1447800"/>
          </a:xfrm>
          <a:prstGeom prst="rect">
            <a:avLst/>
          </a:prstGeom>
          <a:noFill/>
          <a:ln w="9525">
            <a:noFill/>
            <a:miter lim="800000"/>
            <a:headEnd/>
            <a:tailEnd/>
          </a:ln>
          <a:effectLst/>
        </p:spPr>
      </p:pic>
      <p:sp>
        <p:nvSpPr>
          <p:cNvPr id="9" name="TextBox 8"/>
          <p:cNvSpPr txBox="1"/>
          <p:nvPr/>
        </p:nvSpPr>
        <p:spPr>
          <a:xfrm>
            <a:off x="381000" y="5268690"/>
            <a:ext cx="8458200" cy="954107"/>
          </a:xfrm>
          <a:prstGeom prst="rect">
            <a:avLst/>
          </a:prstGeom>
          <a:noFill/>
        </p:spPr>
        <p:txBody>
          <a:bodyPr wrap="square" rtlCol="0">
            <a:spAutoFit/>
          </a:bodyPr>
          <a:lstStyle/>
          <a:p>
            <a:r>
              <a:rPr lang="en-IN" sz="1400" dirty="0" smtClean="0">
                <a:solidFill>
                  <a:srgbClr val="002060"/>
                </a:solidFill>
                <a:latin typeface="Microsoft Sans Serif" pitchFamily="34" charset="0"/>
                <a:cs typeface="Microsoft Sans Serif" pitchFamily="34" charset="0"/>
              </a:rPr>
              <a:t>*Maximum benefit available for an individual is Rs 6000/- per day.</a:t>
            </a:r>
          </a:p>
          <a:p>
            <a:r>
              <a:rPr lang="en-IN" sz="1400" dirty="0" smtClean="0">
                <a:solidFill>
                  <a:srgbClr val="002060"/>
                </a:solidFill>
                <a:latin typeface="Microsoft Sans Serif" pitchFamily="34" charset="0"/>
                <a:cs typeface="Microsoft Sans Serif" pitchFamily="34" charset="0"/>
              </a:rPr>
              <a:t>A person can buy Hospital Cash policies, wherein the per day benefit will not exceed Rs 6000/- per day under a single or multiple Hospital cash policies.  If the per day benefits put together for all these policies exceed Rs 6000/- he will not be eligible to buy any additional policy.</a:t>
            </a:r>
            <a:endParaRPr lang="en-IN" sz="1400" dirty="0">
              <a:solidFill>
                <a:srgbClr val="002060"/>
              </a:solidFill>
              <a:latin typeface="Microsoft Sans Serif" pitchFamily="34" charset="0"/>
              <a:cs typeface="Microsoft Sans Serif" pitchFamily="34" charset="0"/>
            </a:endParaRPr>
          </a:p>
        </p:txBody>
      </p:sp>
      <p:pic>
        <p:nvPicPr>
          <p:cNvPr id="10" name="Picture 5"/>
          <p:cNvPicPr>
            <a:picLocks noChangeAspect="1" noChangeArrowheads="1"/>
          </p:cNvPicPr>
          <p:nvPr/>
        </p:nvPicPr>
        <p:blipFill>
          <a:blip r:embed="rId5" cstate="print"/>
          <a:srcRect/>
          <a:stretch>
            <a:fillRect/>
          </a:stretch>
        </p:blipFill>
        <p:spPr bwMode="auto">
          <a:xfrm>
            <a:off x="1600200" y="3058890"/>
            <a:ext cx="5794807" cy="21336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Props1.xml><?xml version="1.0" encoding="utf-8"?>
<ds:datastoreItem xmlns:ds="http://schemas.openxmlformats.org/officeDocument/2006/customXml" ds:itemID="{A8B68DDF-F347-43AE-8E6A-74B4DEB74186}">
  <ds:schemaRefs>
    <ds:schemaRef ds:uri="http://schemas.microsoft.com/sharepoint/v3/contenttype/forms"/>
  </ds:schemaRefs>
</ds:datastoreItem>
</file>

<file path=customXml/itemProps2.xml><?xml version="1.0" encoding="utf-8"?>
<ds:datastoreItem xmlns:ds="http://schemas.openxmlformats.org/officeDocument/2006/customXml" ds:itemID="{67D323A7-008A-4FCF-AA58-5F9F34543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D405EF-694E-42CE-8755-02C241BDE858}">
  <ds:schemaRefs>
    <ds:schemaRef ds:uri="http://purl.org/dc/terms/"/>
    <ds:schemaRef ds:uri="http://schemas.microsoft.com/office/2006/documentManagement/types"/>
    <ds:schemaRef ds:uri="http://purl.org/dc/elements/1.1/"/>
    <ds:schemaRef ds:uri="http://schemas.microsoft.com/office/infopath/2007/PartnerControls"/>
    <ds:schemaRef ds:uri="34b09e2f-0383-41f5-b65e-e2b9199fb399"/>
    <ds:schemaRef ds:uri="http://schemas.openxmlformats.org/package/2006/metadata/core-properties"/>
    <ds:schemaRef ds:uri="http://purl.org/dc/dcmitype/"/>
    <ds:schemaRef ds:uri="6e9a517d-cacc-4f94-8a1e-c930d5ece0f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5289</TotalTime>
  <Words>1760</Words>
  <Application>Microsoft Office PowerPoint</Application>
  <PresentationFormat>Widescreen</PresentationFormat>
  <Paragraphs>259</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Aharoni</vt:lpstr>
      <vt:lpstr>Arial</vt:lpstr>
      <vt:lpstr>Arial Narrow</vt:lpstr>
      <vt:lpstr>Bodoni MT</vt:lpstr>
      <vt:lpstr>Calibri</vt:lpstr>
      <vt:lpstr>Calibri Light</vt:lpstr>
      <vt:lpstr>Microsoft Sans Serif</vt:lpstr>
      <vt:lpstr>Times New Roman</vt:lpstr>
      <vt:lpstr>Office Theme</vt:lpstr>
      <vt:lpstr>Future Hospicash</vt:lpstr>
      <vt:lpstr>Do We Need Hospital Cash Plan?</vt:lpstr>
      <vt:lpstr>PowerPoint Presentation</vt:lpstr>
      <vt:lpstr>Hospi Cash – Hospitalisation Daily Allowance</vt:lpstr>
      <vt:lpstr>Policy Coverage</vt:lpstr>
      <vt:lpstr>Policy Coverage</vt:lpstr>
      <vt:lpstr>Plan Benefits</vt:lpstr>
      <vt:lpstr>Salient Features</vt:lpstr>
      <vt:lpstr>Eligibility Limits</vt:lpstr>
      <vt:lpstr>Underwriting Guidelines</vt:lpstr>
      <vt:lpstr>Premium Calculation</vt:lpstr>
      <vt:lpstr>Premium Calculation</vt:lpstr>
      <vt:lpstr>IRDA Health Regulations 2013</vt:lpstr>
      <vt:lpstr>IRDA Health Regulations 2013</vt:lpstr>
      <vt:lpstr>Mazor Exclusions</vt:lpstr>
      <vt:lpstr>Claims Procedure</vt:lpstr>
      <vt:lpstr>Claims Assistance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Hospi Cash</dc:title>
  <dc:creator>LAKSHMIKANTH V.G</dc:creator>
  <cp:lastModifiedBy>PRASHANT SHINDE</cp:lastModifiedBy>
  <cp:revision>627</cp:revision>
  <dcterms:created xsi:type="dcterms:W3CDTF">2015-08-13T04:25:48Z</dcterms:created>
  <dcterms:modified xsi:type="dcterms:W3CDTF">2021-01-07T09:05:56Z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