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4"/>
  </p:sldMasterIdLst>
  <p:notesMasterIdLst>
    <p:notesMasterId r:id="rId26"/>
  </p:notesMasterIdLst>
  <p:handoutMasterIdLst>
    <p:handoutMasterId r:id="rId27"/>
  </p:handoutMasterIdLst>
  <p:sldIdLst>
    <p:sldId id="256" r:id="rId5"/>
    <p:sldId id="375" r:id="rId6"/>
    <p:sldId id="390" r:id="rId7"/>
    <p:sldId id="407" r:id="rId8"/>
    <p:sldId id="394" r:id="rId9"/>
    <p:sldId id="396" r:id="rId10"/>
    <p:sldId id="397" r:id="rId11"/>
    <p:sldId id="398" r:id="rId12"/>
    <p:sldId id="409" r:id="rId13"/>
    <p:sldId id="408" r:id="rId14"/>
    <p:sldId id="399" r:id="rId15"/>
    <p:sldId id="400" r:id="rId16"/>
    <p:sldId id="414" r:id="rId17"/>
    <p:sldId id="415" r:id="rId18"/>
    <p:sldId id="416" r:id="rId19"/>
    <p:sldId id="410" r:id="rId20"/>
    <p:sldId id="411" r:id="rId21"/>
    <p:sldId id="412" r:id="rId22"/>
    <p:sldId id="405" r:id="rId23"/>
    <p:sldId id="413" r:id="rId24"/>
    <p:sldId id="406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85" autoAdjust="0"/>
  </p:normalViewPr>
  <p:slideViewPr>
    <p:cSldViewPr snapToGrid="0">
      <p:cViewPr varScale="1">
        <p:scale>
          <a:sx n="60" d="100"/>
          <a:sy n="60" d="100"/>
        </p:scale>
        <p:origin x="11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B739A-9492-4C80-9E5E-B97E70521393}" type="datetime1">
              <a:rPr lang="en-IN"/>
              <a:pPr>
                <a:defRPr/>
              </a:pPr>
              <a:t>07-01-2021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DC1796-CFBE-45D2-B343-9381B3762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74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F2A3A8-B6DF-4B7E-84BF-CC75286A7FB9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A0B43-AEFB-4336-BE11-57CD1BB0F9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0975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 smtClean="0"/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4D7C5-298A-46A4-935A-C9816C59C73D}" type="datetime1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07-01-2021</a:t>
            </a:fld>
            <a:endParaRPr lang="en-IN" smtClean="0"/>
          </a:p>
        </p:txBody>
      </p:sp>
      <p:sp>
        <p:nvSpPr>
          <p:cNvPr id="6042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 smtClean="0"/>
          </a:p>
        </p:txBody>
      </p:sp>
      <p:sp>
        <p:nvSpPr>
          <p:cNvPr id="60423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98072-48AE-4B20-AF0A-7BBFA21595F2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71239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03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17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94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76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30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825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46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2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73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21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05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3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62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29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17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F2A3A8-B6DF-4B7E-84BF-CC75286A7FB9}" type="datetime1">
              <a:rPr lang="en-IN" smtClean="0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C2A0B43-AEFB-4336-BE11-57CD1BB0F96A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6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14300"/>
            <a:ext cx="19812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E41616A-D734-484F-9B8E-B5D4F59A9498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D1A5-6EFE-4A58-8517-957084001C97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6488" y="63007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1E26C9E-7CF3-4008-B477-8BAC5696D4B3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3100-9B43-498C-BD88-8CB8A56EC51C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6488" y="63007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545F80-E2B4-40EC-BF64-6197D6235E80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DA4C-D1F5-4EAA-8D43-F9C949ADD78D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1088" y="63261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62E831-D302-4152-A0A3-7F8A5B91E1A7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A8B3-9AB3-4A07-A0F1-50D3FF585B19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688" y="62753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71FA98-3E8C-4068-95A0-19C15FD6F41D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5C12-DF9B-48C8-9F3A-2CC7A133A966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1088" y="62753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C611D-81F2-4456-912F-4607ADB5AE43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34F7-1706-4B44-90CA-D651964D175A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288" y="62880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F72994-1817-48B6-A4D8-687AFB83F914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E45F-53CD-425C-9042-99E2030FE44A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4888" y="62753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8984C2-B5B0-473F-A5B1-526F2A822F09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6828-9E7E-4E17-8E38-CD82FF1E95CC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15900"/>
            <a:ext cx="1778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8878A4-46B4-40C4-A20D-2B2A3A0922AB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343400"/>
            <a:ext cx="3581400" cy="1323439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marL="0" indent="0" fontAlgn="base">
              <a:spcBef>
                <a:spcPct val="0"/>
              </a:spcBef>
              <a:spcAft>
                <a:spcPct val="0"/>
              </a:spcAft>
              <a:buNone/>
              <a:defRPr lang="en-US" sz="1600" b="0" dirty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7AC8-3002-48B5-BDBA-8711952F692C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1088" y="62753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06A287-BD47-4DA8-9EE0-235312FE6891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AA40-5F9B-4B39-AA55-56707CA0A76E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6488" y="6300788"/>
            <a:ext cx="1871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68138" y="52388"/>
            <a:ext cx="3841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82AF26-7979-40AB-AA98-68C944985F9D}" type="slidenum">
              <a:rPr lang="en-IN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919D-FDCE-409E-B341-972D509E7720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FD620-6196-4356-B74F-2A8DA2A83341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Lakshmikanth V G - Team L &amp; 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E2D2A-975E-4C1D-B37E-6480962BC4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med"/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3215" y="32659"/>
            <a:ext cx="7565570" cy="13226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1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Future Health Surplus</a:t>
            </a:r>
            <a:endParaRPr lang="en-IN" b="1" dirty="0">
              <a:ln w="11430"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5FA943-9DD5-4061-97D6-3E9FA51AE8E1}" type="datetime1">
              <a:rPr lang="en-IN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Lakshmikanth</a:t>
            </a:r>
            <a:r>
              <a:rPr lang="en-US"/>
              <a:t> V G - Team L &amp; D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604157" y="1330675"/>
            <a:ext cx="10548257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 Top Up Plan  For Your Basic Health insurance </a:t>
            </a:r>
          </a:p>
          <a:p>
            <a:pPr algn="ctr"/>
            <a:r>
              <a:rPr lang="en-IN" sz="2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At Very Low Premiums</a:t>
            </a:r>
            <a:endParaRPr lang="en-US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688" y="2449296"/>
            <a:ext cx="5362625" cy="396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Underwriting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Guidelines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7" y="1802928"/>
            <a:ext cx="3274352" cy="3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3800475" y="707553"/>
            <a:ext cx="8391525" cy="348889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• Completely filled Proposal form is mandatory.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• No tests would be conducted in case of proposer/ insured less than 55yrs and subject to clean proposal form.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• Pre Acceptance Tests Applicable as below: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Set A- FMR, SMA- 12, ECG, Urinalysis, CBC, HbA1c, </a:t>
            </a: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HBsAg</a:t>
            </a: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, HIV I &amp; I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Set B- FMR, SMA- 12, TMT, X- ray chest, Urinalysis, CBC, HbA1c, </a:t>
            </a: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HBsAg</a:t>
            </a: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, HIV I &amp; II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In case of Pre-policy check it has to be done in our empanelled diagnostic center and up 50% cost of the diagnostic tests would be borne by Us for accepted cases wherein premium has been receipted.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The test reports would be valid for 1 month.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4392387"/>
            <a:ext cx="7772400" cy="14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Individual Premium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98" y="1894534"/>
            <a:ext cx="3206048" cy="32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12" y="1467539"/>
            <a:ext cx="8689515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Floater Discounts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6" y="1964309"/>
            <a:ext cx="2948409" cy="31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65794" y="131368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For calculation purpose the eldest member of the family will be considered 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as the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primary insured. Age of the Premium for the primary insured remains 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as per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table. For remaining members discounts applicable as table below.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82" y="2352675"/>
            <a:ext cx="40100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Premium Calculation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Prepared by : Lakshmikanth V G - Team L &amp; D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9285" y="35034"/>
            <a:ext cx="3104147" cy="24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2818" y="2452214"/>
          <a:ext cx="11550318" cy="389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53"/>
                <a:gridCol w="988408"/>
                <a:gridCol w="2861698"/>
                <a:gridCol w="1925053"/>
                <a:gridCol w="1925053"/>
                <a:gridCol w="1925053"/>
              </a:tblGrid>
              <a:tr h="63804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 Required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Ind.</a:t>
                      </a:r>
                      <a:r>
                        <a:rPr lang="en-US" sz="2000" b="1" baseline="0" dirty="0" smtClean="0"/>
                        <a:t> Premium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Applicable</a:t>
                      </a:r>
                      <a:r>
                        <a:rPr lang="en-US" sz="2000" b="1" baseline="0" dirty="0" smtClean="0"/>
                        <a:t> Floater Discount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Floater Premium</a:t>
                      </a:r>
                      <a:endParaRPr lang="en-US" sz="2000" b="1" dirty="0"/>
                    </a:p>
                  </a:txBody>
                  <a:tcPr/>
                </a:tc>
              </a:tr>
              <a:tr h="63804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Ramesh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1000000 / 5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lacs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ded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3909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50%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1954.5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80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Rama ( Wife)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2060"/>
                          </a:solidFill>
                        </a:rPr>
                        <a:t>1000000 / 5 lacs </a:t>
                      </a:r>
                      <a:r>
                        <a:rPr lang="en-US" sz="2000" baseline="0" smtClean="0">
                          <a:solidFill>
                            <a:srgbClr val="002060"/>
                          </a:solidFill>
                        </a:rPr>
                        <a:t>ded.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2530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55%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1138.5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80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Son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2060"/>
                          </a:solidFill>
                        </a:rPr>
                        <a:t>1000000 / 5 lacs </a:t>
                      </a:r>
                      <a:r>
                        <a:rPr lang="en-US" sz="2000" baseline="0" smtClean="0">
                          <a:solidFill>
                            <a:srgbClr val="002060"/>
                          </a:solidFill>
                        </a:rPr>
                        <a:t>ded.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2172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60%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868.8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80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Daughter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1000000 / 5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lacs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ded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2172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60%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868.8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80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Total Premium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Service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tax of 15% has to be added to this total premium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4830.6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Role Plays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506688" y="1338942"/>
            <a:ext cx="7478486" cy="47679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Mr. Ram is 35 year old CA.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His family comprises of wife and 1 child. 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Earns about 65,000/- pm and is very careful when it comes to financial planning.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He feels since he already has standalone health cover, he need not go for any other health products. 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Let’s sell Health Surplus to  Mr. Ram.</a:t>
            </a:r>
          </a:p>
          <a:p>
            <a:endParaRPr lang="en-US" sz="1900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0" y="1607003"/>
            <a:ext cx="4049486" cy="41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Role Plays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506688" y="1338942"/>
            <a:ext cx="7478486" cy="47679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Mrs.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Rani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, an IT employee, is not ready to buy a Top-Up cover since she has been provided with 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lacs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of GMC by her company. 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She is 33 with 2 children of 7 and 3 yrs. Her husband also works for an IT company who is covered for 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lacs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of GMC. 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Help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Rani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understand the importance of buying a Top-Up plan apart from having GMC cover, keeping in their scenario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See if you can pitch a 10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lac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plan with 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lacs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deductible.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sz="1900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0" y="1607003"/>
            <a:ext cx="4049486" cy="41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IRDA Health Regulations 2013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7" y="1802928"/>
            <a:ext cx="3274352" cy="3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47439" y="1525966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Free Look </a:t>
            </a:r>
            <a:r>
              <a:rPr lang="en-US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Period</a:t>
            </a:r>
          </a:p>
          <a:p>
            <a:endParaRPr lang="en-US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a) The insured will be allowed a period of at least 15 days from the date of receipt 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of the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Policy to review the terms and conditions of the Policy and to return the same 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if not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acceptable.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b) If the insured has not made any claim during the free look period, the insured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shall be entitled to-</a:t>
            </a:r>
          </a:p>
          <a:p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i. A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refund of the premium paid less any expenses incurred by the Insurer on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medical examination of the insured persons and the stamp duty charges or;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ii. where the risk has already commenced and the option of return of the Policy is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exercised by the Policyholder, a deduction towards the proportionate risk premium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for period on cover or;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iii. Where only a part of the risk has commenced, such proportionate risk premium</a:t>
            </a: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commensurate with the risk covered during such period.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IRDA Health Regulations 2013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7" y="1802928"/>
            <a:ext cx="3274352" cy="3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65794" y="2146468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No Adverse claim loading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Standard Definitions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Revision of contribution 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clause.</a:t>
            </a:r>
          </a:p>
          <a:p>
            <a:endParaRPr lang="en-US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List of non payable items</a:t>
            </a:r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Policy </a:t>
            </a:r>
            <a:r>
              <a:rPr lang="en-US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wordings with IRDA approval number.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Exclusions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" y="1240943"/>
            <a:ext cx="4735313" cy="47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110838" y="424543"/>
            <a:ext cx="6901543" cy="56986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95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Any condition, ailment, injury or related condition(s) for which you have been diagnosed, received medical treatment, had signs and/ or symptoms, prior to the inception of your first policy until 48 months from the date of inception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Any disease contracted during the first 30 days from the commencement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of the policy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Non-allopathic treatment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Congenital diseases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All expenses related to AIDS and related diseases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Joint replacement surgery shall be covered after a waiting period of 3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years, unless required due to an accident</a:t>
            </a: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Use of intoxicating drugs or alcohol</a:t>
            </a:r>
          </a:p>
          <a:p>
            <a:endParaRPr lang="en-US" sz="195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195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* Please read policy documents for complete list of exclusions.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95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Claims Assistance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36" y="1370229"/>
            <a:ext cx="3598118" cy="41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506688" y="1338942"/>
            <a:ext cx="7478486" cy="47679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In house claims servicing is through Future </a:t>
            </a:r>
            <a:r>
              <a:rPr lang="en-US" sz="2200" b="1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Generali</a:t>
            </a:r>
            <a:r>
              <a:rPr lang="en-US" sz="22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Health (FGH )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Cashless facility is offered through our network of hospitals.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Cashless facility is subject to mandatory pre-authorization by Future </a:t>
            </a:r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Generali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Health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Team and is also subject to policy conditions.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Cashless facility can be availed on producing the FGH - Health Id card along with photo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identification proof.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In case cashless facility is not availed, the claim documents can be submitted directly to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the below mentioned address for reimbursement:</a:t>
            </a:r>
          </a:p>
          <a:p>
            <a:endParaRPr lang="en-US" sz="22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What Is Future Health Surplus?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521" y="1368888"/>
            <a:ext cx="4413256" cy="4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47663" y="1714971"/>
            <a:ext cx="6689951" cy="43783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Future Health Surplus is a high deductible health insurance plan which can also act as a top up plan to your existing health insurance cover.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This policy covers medical expenses incurred during hospitalization due to accident or illness.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Future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Health Surplus can be taken over and above an existing base plan to provide additional safety</a:t>
            </a:r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net with better health cover at fraction of a cost of a base health insurance plan.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Claims Assistance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36" y="1370229"/>
            <a:ext cx="3598118" cy="41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506688" y="1338942"/>
            <a:ext cx="7478486" cy="47679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Claims Department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Future </a:t>
            </a:r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Generali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Health (FGH)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Future Generali India Insurance Company Ltd.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Office No. 3, 3 Floor, Building A, G - O Square,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Sr. No. 249 + 250, Near Mankar Chowk,</a:t>
            </a:r>
          </a:p>
          <a:p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Aundh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Hinjewadi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Link Road, </a:t>
            </a:r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Wakad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Pune</a:t>
            </a:r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- 411 057, Maharashtra.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Toll free number: 1800 103 8889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Fax number: 1800 103 9998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Email: fgh@futuregenerali.in</a:t>
            </a:r>
            <a:endParaRPr lang="en-US" sz="22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525" y="507061"/>
            <a:ext cx="6205921" cy="56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68407" y="334746"/>
            <a:ext cx="4457700" cy="955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haroni" pitchFamily="2" charset="-79"/>
              </a:rPr>
              <a:t>Thank You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017330" y="1485220"/>
            <a:ext cx="3053443" cy="78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Happy Selling</a:t>
            </a:r>
            <a:endParaRPr lang="en-US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6CD04F-C7FD-46E5-B027-0CD40568CA27}" type="datetime1">
              <a:rPr lang="en-IN"/>
              <a:pPr>
                <a:defRPr/>
              </a:pPr>
              <a:t>07-01-2021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Lakshmikanth V G - Team L &amp; D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Coverage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47663" y="1649186"/>
            <a:ext cx="8391525" cy="46863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This Policy will cover hospitalization expenses in excess of the deductible per hospitalization incurred by Insured but not exceeding the sum insured during the period stated in the Policy Schedule.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Hospitalization cover: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Expenses incurred for in-patient hospitalization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(minimum period of 24 hrs) are covered. These include Room, Board &amp; Nursing Expenses as provided by the hospital/nursing home including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registration and service charges.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544" y="1609744"/>
            <a:ext cx="3612162" cy="35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Coverage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68044" y="1747150"/>
            <a:ext cx="8391525" cy="432707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Expenses for Surgeon, Anesthetist, Medical Practitioner, Consultants, Specialists Fees, Anesthesia, Blood, Oxygen, Operation Theatre Charges,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Surgical Appliances, Medicines &amp; Drugs, Diagnostic Materials and X-ray,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Cost of Pacemaker, prosthesis/ internal implants and any medical expenses incurred which is integral part of the operation.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Pre–</a:t>
            </a:r>
            <a:r>
              <a:rPr lang="en-US" sz="2300" b="1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ospitalisation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expenses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incurred within 60 days prior to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Hospitalisation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on illness/ injury sustained.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Post–</a:t>
            </a:r>
            <a:r>
              <a:rPr lang="en-US" sz="2300" b="1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ospitalisation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expenses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incurred within 90 days after the date of discharge from the hospital.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544" y="1609744"/>
            <a:ext cx="3612162" cy="35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Sum Assured Options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439863"/>
            <a:ext cx="2835275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3466502" y="1409709"/>
            <a:ext cx="8391525" cy="314596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The limit of indemnity/ Sum Insured is the maximum liability above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    the deductible.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For example- if the Sum Insured is 10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lakhs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and deductible is 5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lakhs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, our liability for a claim of 15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lakhs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would be 10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lakhs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(which is over and above the deductible).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Deductible would apply afresh on every claim in a policy period. In case of our own renewals also, deductible would apply afresh every year except in case of a relapse within 45 days for which a claim has been made, wherein such relapse shall be deemed to be part of the same claim.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05" y="4550238"/>
            <a:ext cx="8524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Salient Features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0" y="1413798"/>
            <a:ext cx="4710170" cy="46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506688" y="783771"/>
            <a:ext cx="7478486" cy="51761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This product is available on Individual Sum Insured basis as well as  Floater Sum Insured basis.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Family floater is available with coverage for Spouse and 2 children.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There is no Medical examination up to the age of 55 years subject to the proposal form having no adverse medical declarations.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Pre-policy check up if advised has to be done in our empanelled diagnostic center. Up to 50% cost of the diagnostic tests charges would be reimbursed by Us, for accepted cases wherein policy has been issued. The test reports would be valid for 1 month.</a:t>
            </a:r>
          </a:p>
          <a:p>
            <a:endParaRPr lang="en-US" sz="22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Salient Features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0" y="1381140"/>
            <a:ext cx="4710170" cy="46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506688" y="783771"/>
            <a:ext cx="7478486" cy="51761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For all proposal forms with any health declaration (any sum inured and age) should be referred to Retail Health Underwriting.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Medical screening process routed through FGH.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50% cost of medical examination would be reimbursed upon </a:t>
            </a:r>
            <a:r>
              <a:rPr lang="en-US" sz="24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cheque</a:t>
            </a:r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realization and policy acceptance subject to submission of original itemized bills.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Affordably low premium rates inclusive of Service tax.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 Premium paid is exempt under the section 80 D of Income Tax Act.</a:t>
            </a:r>
            <a:endParaRPr lang="en-US" sz="24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Eligibility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4506688" y="783771"/>
            <a:ext cx="7478486" cy="51761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Members covered under Medical expenses (Hospitalization) policy. This policy covers the medical expenses in excess of the specified deductible amount.</a:t>
            </a:r>
          </a:p>
          <a:p>
            <a:endParaRPr lang="en-US" sz="23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Members who do not have any Health policy can also opt for this policy; the expenses up to the deductible limit (per hospitalization) have to be borne by the member.</a:t>
            </a:r>
          </a:p>
          <a:p>
            <a:endParaRPr lang="en-US" sz="23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7" y="1345716"/>
            <a:ext cx="4263650" cy="42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Microsoft Sans Serif" pitchFamily="34" charset="0"/>
              </a:rPr>
              <a:t>Eligibility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4DC847-C427-42E2-A728-F397BD96A0F2}" type="datetime1">
              <a:rPr lang="en-IN" smtClean="0"/>
              <a:pPr>
                <a:defRPr/>
              </a:pPr>
              <a:t>07-01-2021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: Lakshmikanth V G - Team L &amp; D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4506688" y="783771"/>
            <a:ext cx="7478486" cy="51761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• What is the eligible age?</a:t>
            </a:r>
          </a:p>
          <a:p>
            <a:endParaRPr lang="en-US" sz="23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Age of entry: 3 Months – 65 Years. Renewable lifelong</a:t>
            </a:r>
          </a:p>
          <a:p>
            <a:endParaRPr lang="en-US" sz="23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Children from 3 Months – 5 years can be covered if both the parents are insured with us</a:t>
            </a:r>
          </a:p>
          <a:p>
            <a:endParaRPr lang="en-US" sz="23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Children from 6 years to 18 years can be covered if either of the parents are covered with us.</a:t>
            </a:r>
          </a:p>
          <a:p>
            <a:endParaRPr lang="en-US" sz="23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– Children from 18 years to 25 years can be covered as self proposer or as dependents.</a:t>
            </a:r>
          </a:p>
          <a:p>
            <a:endParaRPr lang="en-US" sz="23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7" y="1345716"/>
            <a:ext cx="4263650" cy="42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ctive xmlns="34b09e2f-0383-41f5-b65e-e2b9199fb399">true</IsActiv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E8C04F5C79047B0001AA4FE9C990D" ma:contentTypeVersion="2" ma:contentTypeDescription="Create a new document." ma:contentTypeScope="" ma:versionID="00f1901ad16a6ed1cc0136e9432b104e">
  <xsd:schema xmlns:xsd="http://www.w3.org/2001/XMLSchema" xmlns:xs="http://www.w3.org/2001/XMLSchema" xmlns:p="http://schemas.microsoft.com/office/2006/metadata/properties" xmlns:ns2="34b09e2f-0383-41f5-b65e-e2b9199fb399" xmlns:ns3="6e9a517d-cacc-4f94-8a1e-c930d5ece0fd" targetNamespace="http://schemas.microsoft.com/office/2006/metadata/properties" ma:root="true" ma:fieldsID="a6dd8442beca57d8f178589b703e9192" ns2:_="" ns3:_="">
    <xsd:import namespace="34b09e2f-0383-41f5-b65e-e2b9199fb399"/>
    <xsd:import namespace="6e9a517d-cacc-4f94-8a1e-c930d5ece0fd"/>
    <xsd:element name="properties">
      <xsd:complexType>
        <xsd:sequence>
          <xsd:element name="documentManagement">
            <xsd:complexType>
              <xsd:all>
                <xsd:element ref="ns2:IsActiv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e2f-0383-41f5-b65e-e2b9199fb399" elementFormDefault="qualified">
    <xsd:import namespace="http://schemas.microsoft.com/office/2006/documentManagement/types"/>
    <xsd:import namespace="http://schemas.microsoft.com/office/infopath/2007/PartnerControls"/>
    <xsd:element name="IsActive" ma:index="8" nillable="true" ma:displayName="IsActive" ma:default="1" ma:internalName="IsAct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a517d-cacc-4f94-8a1e-c930d5ece0f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F0E96-039A-4A87-93BE-C224F95FE7FD}">
  <ds:schemaRefs>
    <ds:schemaRef ds:uri="34b09e2f-0383-41f5-b65e-e2b9199fb399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e9a517d-cacc-4f94-8a1e-c930d5ece0fd"/>
  </ds:schemaRefs>
</ds:datastoreItem>
</file>

<file path=customXml/itemProps2.xml><?xml version="1.0" encoding="utf-8"?>
<ds:datastoreItem xmlns:ds="http://schemas.openxmlformats.org/officeDocument/2006/customXml" ds:itemID="{E5F4214D-7ED1-4D4A-A610-8328126B0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0EA57-B9E2-4C11-9101-94E655124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09e2f-0383-41f5-b65e-e2b9199fb399"/>
    <ds:schemaRef ds:uri="6e9a517d-cacc-4f94-8a1e-c930d5ece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10475</TotalTime>
  <Words>1878</Words>
  <Application>Microsoft Office PowerPoint</Application>
  <PresentationFormat>Widescreen</PresentationFormat>
  <Paragraphs>251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Arial Narrow</vt:lpstr>
      <vt:lpstr>Calibri</vt:lpstr>
      <vt:lpstr>Calibri Light</vt:lpstr>
      <vt:lpstr>Microsoft Sans Serif</vt:lpstr>
      <vt:lpstr>Office Theme</vt:lpstr>
      <vt:lpstr>Future Health Surplus</vt:lpstr>
      <vt:lpstr>What Is Future Health Surplus?</vt:lpstr>
      <vt:lpstr>Coverage</vt:lpstr>
      <vt:lpstr>Coverage</vt:lpstr>
      <vt:lpstr>Sum Assured Options</vt:lpstr>
      <vt:lpstr>Salient Features</vt:lpstr>
      <vt:lpstr>Salient Features</vt:lpstr>
      <vt:lpstr>Eligibility</vt:lpstr>
      <vt:lpstr>Eligibility</vt:lpstr>
      <vt:lpstr>Underwriting  Guidelines</vt:lpstr>
      <vt:lpstr>Individual Premium</vt:lpstr>
      <vt:lpstr>Floater Discounts</vt:lpstr>
      <vt:lpstr>Premium Calculation</vt:lpstr>
      <vt:lpstr>Role Plays</vt:lpstr>
      <vt:lpstr>Role Plays</vt:lpstr>
      <vt:lpstr>IRDA Health Regulations 2013</vt:lpstr>
      <vt:lpstr>IRDA Health Regulations 2013</vt:lpstr>
      <vt:lpstr>Exclusions</vt:lpstr>
      <vt:lpstr>Claims Assistance</vt:lpstr>
      <vt:lpstr>Claims Assistance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Health Surplus</dc:title>
  <dc:creator>LAKSHMIKANTH V.G</dc:creator>
  <cp:lastModifiedBy>PRASHANT SHINDE</cp:lastModifiedBy>
  <cp:revision>613</cp:revision>
  <dcterms:created xsi:type="dcterms:W3CDTF">2015-08-13T04:25:48Z</dcterms:created>
  <dcterms:modified xsi:type="dcterms:W3CDTF">2021-01-07T09:04:56Z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0x010100632E8C04F5C79047B0001AA4FE9C990D</vt:lpwstr>
  </property>
</Properties>
</file>