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8" r:id="rId5"/>
    <p:sldId id="448" r:id="rId6"/>
    <p:sldId id="458" r:id="rId7"/>
    <p:sldId id="459" r:id="rId8"/>
    <p:sldId id="447" r:id="rId9"/>
    <p:sldId id="449" r:id="rId10"/>
    <p:sldId id="450" r:id="rId11"/>
    <p:sldId id="451" r:id="rId12"/>
    <p:sldId id="463" r:id="rId13"/>
    <p:sldId id="452" r:id="rId14"/>
    <p:sldId id="453" r:id="rId15"/>
    <p:sldId id="455" r:id="rId16"/>
    <p:sldId id="456" r:id="rId17"/>
    <p:sldId id="462" r:id="rId18"/>
    <p:sldId id="469" r:id="rId19"/>
    <p:sldId id="464" r:id="rId20"/>
    <p:sldId id="454" r:id="rId21"/>
    <p:sldId id="457" r:id="rId22"/>
    <p:sldId id="460" r:id="rId23"/>
    <p:sldId id="461" r:id="rId24"/>
    <p:sldId id="472" r:id="rId25"/>
    <p:sldId id="473" r:id="rId26"/>
    <p:sldId id="470" r:id="rId27"/>
    <p:sldId id="471" r:id="rId28"/>
    <p:sldId id="465" r:id="rId29"/>
    <p:sldId id="466" r:id="rId30"/>
    <p:sldId id="468" r:id="rId31"/>
    <p:sldId id="467" r:id="rId32"/>
    <p:sldId id="382" r:id="rId33"/>
  </p:sldIdLst>
  <p:sldSz cx="9144000" cy="6858000" type="screen4x3"/>
  <p:notesSz cx="6858000" cy="9144000"/>
  <p:defaultTextStyle>
    <a:defPPr>
      <a:defRPr lang="en-I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73D"/>
    <a:srgbClr val="F09273"/>
    <a:srgbClr val="D16944"/>
    <a:srgbClr val="8E1230"/>
    <a:srgbClr val="FFCC99"/>
    <a:srgbClr val="FF9966"/>
    <a:srgbClr val="9C02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3" autoAdjust="0"/>
    <p:restoredTop sz="93190" autoAdjust="0"/>
  </p:normalViewPr>
  <p:slideViewPr>
    <p:cSldViewPr>
      <p:cViewPr varScale="1">
        <p:scale>
          <a:sx n="74" d="100"/>
          <a:sy n="74" d="100"/>
        </p:scale>
        <p:origin x="1194" y="7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Sum Insured 3 Lac</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Claim 1- Disease</c:v>
                </c:pt>
                <c:pt idx="1">
                  <c:v>Claim 2- Accident</c:v>
                </c:pt>
              </c:strCache>
            </c:strRef>
          </c:cat>
          <c:val>
            <c:numRef>
              <c:f>Sheet1!$B$2:$B$3</c:f>
              <c:numCache>
                <c:formatCode>General</c:formatCode>
                <c:ptCount val="2"/>
                <c:pt idx="0">
                  <c:v>1</c:v>
                </c:pt>
                <c:pt idx="1">
                  <c:v>2.5</c:v>
                </c:pt>
              </c:numCache>
            </c:numRef>
          </c:val>
        </c:ser>
        <c:dLbls>
          <c:showLegendKey val="0"/>
          <c:showVal val="0"/>
          <c:showCatName val="0"/>
          <c:showSerName val="0"/>
          <c:showPercent val="0"/>
          <c:showBubbleSize val="0"/>
        </c:dLbls>
        <c:gapWidth val="150"/>
        <c:axId val="266935200"/>
        <c:axId val="266935744"/>
      </c:barChart>
      <c:catAx>
        <c:axId val="266935200"/>
        <c:scaling>
          <c:orientation val="minMax"/>
        </c:scaling>
        <c:delete val="0"/>
        <c:axPos val="b"/>
        <c:numFmt formatCode="General" sourceLinked="0"/>
        <c:majorTickMark val="out"/>
        <c:minorTickMark val="none"/>
        <c:tickLblPos val="nextTo"/>
        <c:crossAx val="266935744"/>
        <c:crosses val="autoZero"/>
        <c:auto val="1"/>
        <c:lblAlgn val="ctr"/>
        <c:lblOffset val="100"/>
        <c:noMultiLvlLbl val="0"/>
      </c:catAx>
      <c:valAx>
        <c:axId val="266935744"/>
        <c:scaling>
          <c:orientation val="minMax"/>
        </c:scaling>
        <c:delete val="1"/>
        <c:axPos val="l"/>
        <c:numFmt formatCode="General" sourceLinked="1"/>
        <c:majorTickMark val="out"/>
        <c:minorTickMark val="none"/>
        <c:tickLblPos val="nextTo"/>
        <c:crossAx val="26693520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Sum Insured 3 Lac</c:v>
                </c:pt>
              </c:strCache>
            </c:strRef>
          </c:tx>
          <c:invertIfNegative val="0"/>
          <c:dPt>
            <c:idx val="2"/>
            <c:invertIfNegative val="0"/>
            <c:bubble3D val="0"/>
            <c:spPr>
              <a:solidFill>
                <a:schemeClr val="accent1"/>
              </a:solidFill>
            </c:spPr>
          </c:dPt>
          <c:dPt>
            <c:idx val="3"/>
            <c:invertIfNegative val="0"/>
            <c:bubble3D val="0"/>
            <c:spPr>
              <a:solidFill>
                <a:srgbClr val="C0000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Claim 1- B SI</c:v>
                </c:pt>
                <c:pt idx="1">
                  <c:v>Claim 2- B SI</c:v>
                </c:pt>
                <c:pt idx="2">
                  <c:v>Claim 3- R SI</c:v>
                </c:pt>
                <c:pt idx="3">
                  <c:v>Claim 4- R SI</c:v>
                </c:pt>
              </c:strCache>
            </c:strRef>
          </c:cat>
          <c:val>
            <c:numRef>
              <c:f>Sheet1!$B$2:$B$5</c:f>
              <c:numCache>
                <c:formatCode>General</c:formatCode>
                <c:ptCount val="4"/>
                <c:pt idx="0">
                  <c:v>1.75</c:v>
                </c:pt>
                <c:pt idx="1">
                  <c:v>1.5</c:v>
                </c:pt>
                <c:pt idx="2">
                  <c:v>2</c:v>
                </c:pt>
                <c:pt idx="3">
                  <c:v>1</c:v>
                </c:pt>
              </c:numCache>
            </c:numRef>
          </c:val>
        </c:ser>
        <c:dLbls>
          <c:showLegendKey val="0"/>
          <c:showVal val="0"/>
          <c:showCatName val="0"/>
          <c:showSerName val="0"/>
          <c:showPercent val="0"/>
          <c:showBubbleSize val="0"/>
        </c:dLbls>
        <c:gapWidth val="150"/>
        <c:axId val="266937920"/>
        <c:axId val="266936832"/>
      </c:barChart>
      <c:catAx>
        <c:axId val="266937920"/>
        <c:scaling>
          <c:orientation val="minMax"/>
        </c:scaling>
        <c:delete val="0"/>
        <c:axPos val="b"/>
        <c:numFmt formatCode="General" sourceLinked="0"/>
        <c:majorTickMark val="out"/>
        <c:minorTickMark val="none"/>
        <c:tickLblPos val="nextTo"/>
        <c:crossAx val="266936832"/>
        <c:crosses val="autoZero"/>
        <c:auto val="1"/>
        <c:lblAlgn val="ctr"/>
        <c:lblOffset val="100"/>
        <c:noMultiLvlLbl val="0"/>
      </c:catAx>
      <c:valAx>
        <c:axId val="266936832"/>
        <c:scaling>
          <c:orientation val="minMax"/>
        </c:scaling>
        <c:delete val="1"/>
        <c:axPos val="l"/>
        <c:numFmt formatCode="General" sourceLinked="1"/>
        <c:majorTickMark val="out"/>
        <c:minorTickMark val="none"/>
        <c:tickLblPos val="nextTo"/>
        <c:crossAx val="266937920"/>
        <c:crosses val="autoZero"/>
        <c:crossBetween val="between"/>
      </c:valAx>
    </c:plotArea>
    <c:legend>
      <c:legendPos val="r"/>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barChart>
        <c:barDir val="col"/>
        <c:grouping val="clustered"/>
        <c:varyColors val="0"/>
        <c:ser>
          <c:idx val="0"/>
          <c:order val="0"/>
          <c:tx>
            <c:strRef>
              <c:f>Sheet1!$B$1</c:f>
              <c:strCache>
                <c:ptCount val="1"/>
                <c:pt idx="0">
                  <c:v>Year 1</c:v>
                </c:pt>
              </c:strCache>
            </c:strRef>
          </c:tx>
          <c:invertIfNegative val="0"/>
          <c:cat>
            <c:strRef>
              <c:f>Sheet1!$A$2:$A$5</c:f>
              <c:strCache>
                <c:ptCount val="4"/>
                <c:pt idx="0">
                  <c:v>Claim free</c:v>
                </c:pt>
                <c:pt idx="1">
                  <c:v>Claim in 1st year</c:v>
                </c:pt>
                <c:pt idx="2">
                  <c:v>Claim in 3rd year</c:v>
                </c:pt>
                <c:pt idx="3">
                  <c:v>Claim in 1st &amp; 3rd Year</c:v>
                </c:pt>
              </c:strCache>
            </c:strRef>
          </c:cat>
          <c:val>
            <c:numRef>
              <c:f>Sheet1!$B$2:$B$5</c:f>
              <c:numCache>
                <c:formatCode>General</c:formatCode>
                <c:ptCount val="4"/>
                <c:pt idx="0">
                  <c:v>100</c:v>
                </c:pt>
                <c:pt idx="1">
                  <c:v>100</c:v>
                </c:pt>
                <c:pt idx="2">
                  <c:v>100</c:v>
                </c:pt>
                <c:pt idx="3">
                  <c:v>100</c:v>
                </c:pt>
              </c:numCache>
            </c:numRef>
          </c:val>
        </c:ser>
        <c:ser>
          <c:idx val="1"/>
          <c:order val="1"/>
          <c:tx>
            <c:strRef>
              <c:f>Sheet1!$C$1</c:f>
              <c:strCache>
                <c:ptCount val="1"/>
                <c:pt idx="0">
                  <c:v>Year 2</c:v>
                </c:pt>
              </c:strCache>
            </c:strRef>
          </c:tx>
          <c:invertIfNegative val="0"/>
          <c:cat>
            <c:strRef>
              <c:f>Sheet1!$A$2:$A$5</c:f>
              <c:strCache>
                <c:ptCount val="4"/>
                <c:pt idx="0">
                  <c:v>Claim free</c:v>
                </c:pt>
                <c:pt idx="1">
                  <c:v>Claim in 1st year</c:v>
                </c:pt>
                <c:pt idx="2">
                  <c:v>Claim in 3rd year</c:v>
                </c:pt>
                <c:pt idx="3">
                  <c:v>Claim in 1st &amp; 3rd Year</c:v>
                </c:pt>
              </c:strCache>
            </c:strRef>
          </c:cat>
          <c:val>
            <c:numRef>
              <c:f>Sheet1!$C$2:$C$5</c:f>
              <c:numCache>
                <c:formatCode>General</c:formatCode>
                <c:ptCount val="4"/>
                <c:pt idx="0">
                  <c:v>110</c:v>
                </c:pt>
                <c:pt idx="1">
                  <c:v>100</c:v>
                </c:pt>
                <c:pt idx="2">
                  <c:v>110</c:v>
                </c:pt>
                <c:pt idx="3">
                  <c:v>100</c:v>
                </c:pt>
              </c:numCache>
            </c:numRef>
          </c:val>
        </c:ser>
        <c:ser>
          <c:idx val="2"/>
          <c:order val="2"/>
          <c:tx>
            <c:strRef>
              <c:f>Sheet1!$D$1</c:f>
              <c:strCache>
                <c:ptCount val="1"/>
                <c:pt idx="0">
                  <c:v>Year 3</c:v>
                </c:pt>
              </c:strCache>
            </c:strRef>
          </c:tx>
          <c:invertIfNegative val="0"/>
          <c:cat>
            <c:strRef>
              <c:f>Sheet1!$A$2:$A$5</c:f>
              <c:strCache>
                <c:ptCount val="4"/>
                <c:pt idx="0">
                  <c:v>Claim free</c:v>
                </c:pt>
                <c:pt idx="1">
                  <c:v>Claim in 1st year</c:v>
                </c:pt>
                <c:pt idx="2">
                  <c:v>Claim in 3rd year</c:v>
                </c:pt>
                <c:pt idx="3">
                  <c:v>Claim in 1st &amp; 3rd Year</c:v>
                </c:pt>
              </c:strCache>
            </c:strRef>
          </c:cat>
          <c:val>
            <c:numRef>
              <c:f>Sheet1!$D$2:$D$5</c:f>
              <c:numCache>
                <c:formatCode>General</c:formatCode>
                <c:ptCount val="4"/>
                <c:pt idx="0">
                  <c:v>120</c:v>
                </c:pt>
                <c:pt idx="1">
                  <c:v>110</c:v>
                </c:pt>
                <c:pt idx="2">
                  <c:v>120</c:v>
                </c:pt>
                <c:pt idx="3">
                  <c:v>110</c:v>
                </c:pt>
              </c:numCache>
            </c:numRef>
          </c:val>
        </c:ser>
        <c:ser>
          <c:idx val="3"/>
          <c:order val="3"/>
          <c:tx>
            <c:strRef>
              <c:f>Sheet1!$E$1</c:f>
              <c:strCache>
                <c:ptCount val="1"/>
                <c:pt idx="0">
                  <c:v>Year 4</c:v>
                </c:pt>
              </c:strCache>
            </c:strRef>
          </c:tx>
          <c:invertIfNegative val="0"/>
          <c:cat>
            <c:strRef>
              <c:f>Sheet1!$A$2:$A$5</c:f>
              <c:strCache>
                <c:ptCount val="4"/>
                <c:pt idx="0">
                  <c:v>Claim free</c:v>
                </c:pt>
                <c:pt idx="1">
                  <c:v>Claim in 1st year</c:v>
                </c:pt>
                <c:pt idx="2">
                  <c:v>Claim in 3rd year</c:v>
                </c:pt>
                <c:pt idx="3">
                  <c:v>Claim in 1st &amp; 3rd Year</c:v>
                </c:pt>
              </c:strCache>
            </c:strRef>
          </c:cat>
          <c:val>
            <c:numRef>
              <c:f>Sheet1!$E$2:$E$5</c:f>
              <c:numCache>
                <c:formatCode>General</c:formatCode>
                <c:ptCount val="4"/>
                <c:pt idx="0">
                  <c:v>130</c:v>
                </c:pt>
                <c:pt idx="1">
                  <c:v>120</c:v>
                </c:pt>
                <c:pt idx="2">
                  <c:v>110</c:v>
                </c:pt>
                <c:pt idx="3">
                  <c:v>100</c:v>
                </c:pt>
              </c:numCache>
            </c:numRef>
          </c:val>
        </c:ser>
        <c:ser>
          <c:idx val="4"/>
          <c:order val="4"/>
          <c:tx>
            <c:strRef>
              <c:f>Sheet1!$F$1</c:f>
              <c:strCache>
                <c:ptCount val="1"/>
                <c:pt idx="0">
                  <c:v>Year 5</c:v>
                </c:pt>
              </c:strCache>
            </c:strRef>
          </c:tx>
          <c:invertIfNegative val="0"/>
          <c:cat>
            <c:strRef>
              <c:f>Sheet1!$A$2:$A$5</c:f>
              <c:strCache>
                <c:ptCount val="4"/>
                <c:pt idx="0">
                  <c:v>Claim free</c:v>
                </c:pt>
                <c:pt idx="1">
                  <c:v>Claim in 1st year</c:v>
                </c:pt>
                <c:pt idx="2">
                  <c:v>Claim in 3rd year</c:v>
                </c:pt>
                <c:pt idx="3">
                  <c:v>Claim in 1st &amp; 3rd Year</c:v>
                </c:pt>
              </c:strCache>
            </c:strRef>
          </c:cat>
          <c:val>
            <c:numRef>
              <c:f>Sheet1!$F$2:$F$5</c:f>
              <c:numCache>
                <c:formatCode>General</c:formatCode>
                <c:ptCount val="4"/>
                <c:pt idx="0">
                  <c:v>140</c:v>
                </c:pt>
                <c:pt idx="1">
                  <c:v>130</c:v>
                </c:pt>
                <c:pt idx="2">
                  <c:v>120</c:v>
                </c:pt>
                <c:pt idx="3">
                  <c:v>110</c:v>
                </c:pt>
              </c:numCache>
            </c:numRef>
          </c:val>
        </c:ser>
        <c:ser>
          <c:idx val="5"/>
          <c:order val="5"/>
          <c:tx>
            <c:strRef>
              <c:f>Sheet1!$G$1</c:f>
              <c:strCache>
                <c:ptCount val="1"/>
                <c:pt idx="0">
                  <c:v>Year 6</c:v>
                </c:pt>
              </c:strCache>
            </c:strRef>
          </c:tx>
          <c:invertIfNegative val="0"/>
          <c:cat>
            <c:strRef>
              <c:f>Sheet1!$A$2:$A$5</c:f>
              <c:strCache>
                <c:ptCount val="4"/>
                <c:pt idx="0">
                  <c:v>Claim free</c:v>
                </c:pt>
                <c:pt idx="1">
                  <c:v>Claim in 1st year</c:v>
                </c:pt>
                <c:pt idx="2">
                  <c:v>Claim in 3rd year</c:v>
                </c:pt>
                <c:pt idx="3">
                  <c:v>Claim in 1st &amp; 3rd Year</c:v>
                </c:pt>
              </c:strCache>
            </c:strRef>
          </c:cat>
          <c:val>
            <c:numRef>
              <c:f>Sheet1!$G$2:$G$5</c:f>
              <c:numCache>
                <c:formatCode>General</c:formatCode>
                <c:ptCount val="4"/>
                <c:pt idx="0">
                  <c:v>150</c:v>
                </c:pt>
                <c:pt idx="1">
                  <c:v>140</c:v>
                </c:pt>
                <c:pt idx="2">
                  <c:v>130</c:v>
                </c:pt>
                <c:pt idx="3">
                  <c:v>120</c:v>
                </c:pt>
              </c:numCache>
            </c:numRef>
          </c:val>
        </c:ser>
        <c:dLbls>
          <c:showLegendKey val="0"/>
          <c:showVal val="0"/>
          <c:showCatName val="0"/>
          <c:showSerName val="0"/>
          <c:showPercent val="0"/>
          <c:showBubbleSize val="0"/>
        </c:dLbls>
        <c:gapWidth val="150"/>
        <c:axId val="390331424"/>
        <c:axId val="390334144"/>
      </c:barChart>
      <c:catAx>
        <c:axId val="390331424"/>
        <c:scaling>
          <c:orientation val="minMax"/>
        </c:scaling>
        <c:delete val="0"/>
        <c:axPos val="b"/>
        <c:numFmt formatCode="General" sourceLinked="0"/>
        <c:majorTickMark val="out"/>
        <c:minorTickMark val="none"/>
        <c:tickLblPos val="nextTo"/>
        <c:crossAx val="390334144"/>
        <c:crosses val="autoZero"/>
        <c:auto val="1"/>
        <c:lblAlgn val="ctr"/>
        <c:lblOffset val="100"/>
        <c:noMultiLvlLbl val="0"/>
      </c:catAx>
      <c:valAx>
        <c:axId val="390334144"/>
        <c:scaling>
          <c:orientation val="minMax"/>
        </c:scaling>
        <c:delete val="1"/>
        <c:axPos val="l"/>
        <c:numFmt formatCode="General" sourceLinked="1"/>
        <c:majorTickMark val="out"/>
        <c:minorTickMark val="none"/>
        <c:tickLblPos val="nextTo"/>
        <c:crossAx val="39033142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E018A39-23F0-499A-A138-440836C233D5}" type="datetimeFigureOut">
              <a:rPr lang="en-US"/>
              <a:pPr>
                <a:defRPr/>
              </a:pPr>
              <a:t>1/7/2021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6" name="Slide Number Placeholder 5"/>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912793E-ECD2-406D-8557-B8E18ED266F1}" type="slidenum">
              <a:rPr lang="en-US"/>
              <a:pPr>
                <a:defRPr/>
              </a:pPr>
              <a:t>‹#›</a:t>
            </a:fld>
            <a:endParaRPr lang="en-US"/>
          </a:p>
        </p:txBody>
      </p:sp>
    </p:spTree>
    <p:extLst>
      <p:ext uri="{BB962C8B-B14F-4D97-AF65-F5344CB8AC3E}">
        <p14:creationId xmlns:p14="http://schemas.microsoft.com/office/powerpoint/2010/main" val="2611394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B60A991-0DD8-46D1-89FB-8258392593AB}" type="datetimeFigureOut">
              <a:rPr lang="en-IN"/>
              <a:pPr>
                <a:defRPr/>
              </a:pPr>
              <a:t>07-01-2021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IN" altLang="en-US" smtClean="0"/>
              <a:t>Click to edit Master text styles</a:t>
            </a:r>
          </a:p>
          <a:p>
            <a:pPr lvl="1"/>
            <a:r>
              <a:rPr lang="en-IN" altLang="en-US" smtClean="0"/>
              <a:t>Second level</a:t>
            </a:r>
          </a:p>
          <a:p>
            <a:pPr lvl="2"/>
            <a:r>
              <a:rPr lang="en-IN" altLang="en-US" smtClean="0"/>
              <a:t>Third level</a:t>
            </a:r>
          </a:p>
          <a:p>
            <a:pPr lvl="3"/>
            <a:r>
              <a:rPr lang="en-IN" altLang="en-US" smtClean="0"/>
              <a:t>Fourth level</a:t>
            </a:r>
          </a:p>
          <a:p>
            <a:pPr lvl="4"/>
            <a:r>
              <a:rPr lang="en-IN" alt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E729493-DB1C-4053-B312-021B29EC9360}" type="slidenum">
              <a:rPr lang="en-IN"/>
              <a:pPr>
                <a:defRPr/>
              </a:pPr>
              <a:t>‹#›</a:t>
            </a:fld>
            <a:endParaRPr lang="en-IN"/>
          </a:p>
        </p:txBody>
      </p:sp>
    </p:spTree>
    <p:extLst>
      <p:ext uri="{BB962C8B-B14F-4D97-AF65-F5344CB8AC3E}">
        <p14:creationId xmlns:p14="http://schemas.microsoft.com/office/powerpoint/2010/main" val="35609658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7B237C8-75B1-4237-8840-0550DE05D947}" type="slidenum">
              <a:rPr lang="en-IN" altLang="en-US"/>
              <a:pPr fontAlgn="base">
                <a:spcBef>
                  <a:spcPct val="0"/>
                </a:spcBef>
                <a:spcAft>
                  <a:spcPct val="0"/>
                </a:spcAft>
              </a:pPr>
              <a:t>1</a:t>
            </a:fld>
            <a:endParaRPr lang="en-IN" altLang="en-US"/>
          </a:p>
        </p:txBody>
      </p:sp>
    </p:spTree>
    <p:extLst>
      <p:ext uri="{BB962C8B-B14F-4D97-AF65-F5344CB8AC3E}">
        <p14:creationId xmlns:p14="http://schemas.microsoft.com/office/powerpoint/2010/main" val="1544531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r="21049"/>
          <a:stretch>
            <a:fillRect/>
          </a:stretch>
        </p:blipFill>
        <p:spPr bwMode="auto">
          <a:xfrm>
            <a:off x="0" y="0"/>
            <a:ext cx="200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981200"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ottotitolo 2"/>
          <p:cNvSpPr>
            <a:spLocks noGrp="1"/>
          </p:cNvSpPr>
          <p:nvPr>
            <p:ph type="subTitle" idx="1"/>
          </p:nvPr>
        </p:nvSpPr>
        <p:spPr>
          <a:xfrm>
            <a:off x="28977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dirty="0"/>
          </a:p>
        </p:txBody>
      </p:sp>
      <p:sp>
        <p:nvSpPr>
          <p:cNvPr id="12" name="Titolo 1"/>
          <p:cNvSpPr>
            <a:spLocks noGrp="1"/>
          </p:cNvSpPr>
          <p:nvPr>
            <p:ph type="ctrTitle"/>
          </p:nvPr>
        </p:nvSpPr>
        <p:spPr>
          <a:xfrm>
            <a:off x="289770"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en-US" smtClean="0"/>
              <a:t>Click to edit Master title style</a:t>
            </a:r>
            <a:endParaRPr lang="it-IT" dirty="0"/>
          </a:p>
        </p:txBody>
      </p:sp>
    </p:spTree>
    <p:extLst>
      <p:ext uri="{BB962C8B-B14F-4D97-AF65-F5344CB8AC3E}">
        <p14:creationId xmlns:p14="http://schemas.microsoft.com/office/powerpoint/2010/main" val="54919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ontent Slide - Standard">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numero diapositiva 5"/>
          <p:cNvSpPr txBox="1">
            <a:spLocks/>
          </p:cNvSpPr>
          <p:nvPr/>
        </p:nvSpPr>
        <p:spPr>
          <a:xfrm>
            <a:off x="8915400" y="50800"/>
            <a:ext cx="200025" cy="177800"/>
          </a:xfrm>
          <a:prstGeom prst="rect">
            <a:avLst/>
          </a:prstGeom>
        </p:spPr>
        <p:txBody>
          <a:bodyPr lIns="0" tIns="0" rIns="0" bIns="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A0AF0C8-D43C-4F6F-A201-27B0B8AB52E1}" type="slidenum">
              <a:rPr lang="it-IT" sz="800" smtClean="0"/>
              <a:pPr>
                <a:defRPr/>
              </a:pPr>
              <a:t>‹#›</a:t>
            </a:fld>
            <a:endParaRPr lang="it-IT" sz="800" dirty="0"/>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l="2" r="14960" b="85913"/>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l="15833" t="40427" r="15833" b="40427"/>
          <a:stretch>
            <a:fillRect/>
          </a:stretch>
        </p:blipFill>
        <p:spPr bwMode="auto">
          <a:xfrm>
            <a:off x="6858000" y="6310313"/>
            <a:ext cx="19986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olo 1"/>
          <p:cNvSpPr>
            <a:spLocks noGrp="1"/>
          </p:cNvSpPr>
          <p:nvPr>
            <p:ph type="ctrTitle"/>
          </p:nvPr>
        </p:nvSpPr>
        <p:spPr>
          <a:xfrm>
            <a:off x="347300" y="442999"/>
            <a:ext cx="8386686" cy="319001"/>
          </a:xfrm>
          <a:prstGeom prst="rect">
            <a:avLst/>
          </a:prstGeom>
        </p:spPr>
        <p:txBody>
          <a:bodyPr anchor="ctr">
            <a:noAutofit/>
          </a:bodyPr>
          <a:lstStyle>
            <a:lvl1pPr algn="l">
              <a:lnSpc>
                <a:spcPts val="2200"/>
              </a:lnSpc>
              <a:defRPr sz="2000" b="1" i="0" baseline="0">
                <a:solidFill>
                  <a:srgbClr val="C00000"/>
                </a:solidFill>
                <a:latin typeface="Arial" pitchFamily="34" charset="0"/>
                <a:cs typeface="Arial" pitchFamily="34" charset="0"/>
              </a:defRPr>
            </a:lvl1pPr>
          </a:lstStyle>
          <a:p>
            <a:r>
              <a:rPr lang="en-US" smtClean="0"/>
              <a:t>Click to edit Master title style</a:t>
            </a:r>
            <a:endParaRPr lang="it-IT" dirty="0"/>
          </a:p>
        </p:txBody>
      </p:sp>
    </p:spTree>
    <p:extLst>
      <p:ext uri="{BB962C8B-B14F-4D97-AF65-F5344CB8AC3E}">
        <p14:creationId xmlns:p14="http://schemas.microsoft.com/office/powerpoint/2010/main" val="366062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l="2" r="14960" b="85913"/>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0"/>
          </p:nvPr>
        </p:nvSpPr>
        <p:spPr>
          <a:xfrm>
            <a:off x="347300" y="685800"/>
            <a:ext cx="7958500" cy="381000"/>
          </a:xfrm>
          <a:prstGeom prst="rect">
            <a:avLst/>
          </a:prstGeom>
        </p:spPr>
        <p:txBody>
          <a:bodyPr/>
          <a:lstStyle>
            <a:lvl1pPr marL="342900" indent="-342900">
              <a:buNone/>
              <a:defRPr lang="en-US" sz="1600" dirty="0">
                <a:solidFill>
                  <a:srgbClr val="C00000"/>
                </a:solidFill>
                <a:latin typeface="Arial" pitchFamily="34" charset="0"/>
                <a:cs typeface="Arial" pitchFamily="34" charset="0"/>
              </a:defRPr>
            </a:lvl1pPr>
          </a:lstStyle>
          <a:p>
            <a:pPr lvl="0"/>
            <a:r>
              <a:rPr lang="en-US" smtClean="0"/>
              <a:t>Click to edit Master text styles</a:t>
            </a:r>
          </a:p>
        </p:txBody>
      </p:sp>
      <p:sp>
        <p:nvSpPr>
          <p:cNvPr id="8" name="Sottotitolo 2"/>
          <p:cNvSpPr>
            <a:spLocks noGrp="1"/>
          </p:cNvSpPr>
          <p:nvPr>
            <p:ph type="subTitle" idx="1"/>
          </p:nvPr>
        </p:nvSpPr>
        <p:spPr>
          <a:xfrm>
            <a:off x="25152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dirty="0"/>
          </a:p>
        </p:txBody>
      </p:sp>
      <p:sp>
        <p:nvSpPr>
          <p:cNvPr id="9" name="Titolo 1"/>
          <p:cNvSpPr>
            <a:spLocks noGrp="1"/>
          </p:cNvSpPr>
          <p:nvPr>
            <p:ph type="ctrTitle"/>
          </p:nvPr>
        </p:nvSpPr>
        <p:spPr>
          <a:xfrm>
            <a:off x="251520"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en-US" smtClean="0"/>
              <a:t>Click to edit Master title style</a:t>
            </a:r>
            <a:endParaRPr lang="it-IT" dirty="0"/>
          </a:p>
        </p:txBody>
      </p:sp>
    </p:spTree>
    <p:extLst>
      <p:ext uri="{BB962C8B-B14F-4D97-AF65-F5344CB8AC3E}">
        <p14:creationId xmlns:p14="http://schemas.microsoft.com/office/powerpoint/2010/main" val="14933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Standar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l="2" r="14960" b="85913"/>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egnaposto numero diapositiva 5"/>
          <p:cNvSpPr txBox="1">
            <a:spLocks/>
          </p:cNvSpPr>
          <p:nvPr/>
        </p:nvSpPr>
        <p:spPr>
          <a:xfrm>
            <a:off x="8539163" y="273050"/>
            <a:ext cx="200025" cy="179388"/>
          </a:xfrm>
          <a:prstGeom prst="rect">
            <a:avLst/>
          </a:prstGeom>
        </p:spPr>
        <p:txBody>
          <a:bodyPr lIns="0" tIns="0" rIns="0" bIns="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341090B0-8961-448C-8DBD-A293EB50A95B}" type="slidenum">
              <a:rPr lang="it-IT" sz="800" smtClean="0"/>
              <a:pPr>
                <a:defRPr/>
              </a:pPr>
              <a:t>‹#›</a:t>
            </a:fld>
            <a:endParaRPr lang="it-IT" sz="800" dirty="0"/>
          </a:p>
        </p:txBody>
      </p:sp>
      <p:pic>
        <p:nvPicPr>
          <p:cNvPr id="12" name="Picture 3"/>
          <p:cNvPicPr>
            <a:picLocks noChangeAspect="1"/>
          </p:cNvPicPr>
          <p:nvPr/>
        </p:nvPicPr>
        <p:blipFill>
          <a:blip r:embed="rId3" cstate="print">
            <a:extLst>
              <a:ext uri="{28A0092B-C50C-407E-A947-70E740481C1C}">
                <a14:useLocalDpi xmlns:a14="http://schemas.microsoft.com/office/drawing/2010/main" val="0"/>
              </a:ext>
            </a:extLst>
          </a:blip>
          <a:srcRect l="15833" t="40427" r="15833" b="40427"/>
          <a:stretch>
            <a:fillRect/>
          </a:stretch>
        </p:blipFill>
        <p:spPr bwMode="auto">
          <a:xfrm>
            <a:off x="6858000" y="6310313"/>
            <a:ext cx="19986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olo 1"/>
          <p:cNvSpPr>
            <a:spLocks noGrp="1"/>
          </p:cNvSpPr>
          <p:nvPr>
            <p:ph type="ctrTitle"/>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en-US" smtClean="0"/>
              <a:t>Click to edit Master title style</a:t>
            </a:r>
            <a:endParaRPr lang="it-IT" dirty="0"/>
          </a:p>
        </p:txBody>
      </p:sp>
      <p:sp>
        <p:nvSpPr>
          <p:cNvPr id="8" name="Sottotitolo 2"/>
          <p:cNvSpPr>
            <a:spLocks noGrp="1"/>
          </p:cNvSpPr>
          <p:nvPr>
            <p:ph type="subTitle" idx="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r>
              <a:rPr lang="en-US" smtClean="0"/>
              <a:t>Click to edit Master subtitle style</a:t>
            </a:r>
            <a:endParaRPr lang="it-IT" dirty="0"/>
          </a:p>
        </p:txBody>
      </p:sp>
      <p:sp>
        <p:nvSpPr>
          <p:cNvPr id="9" name="Segnaposto testo 18"/>
          <p:cNvSpPr>
            <a:spLocks noGrp="1"/>
          </p:cNvSpPr>
          <p:nvPr>
            <p:ph type="body" sz="quarter" idx="14"/>
          </p:nvPr>
        </p:nvSpPr>
        <p:spPr>
          <a:xfrm>
            <a:off x="347663" y="1682750"/>
            <a:ext cx="8391525" cy="437832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0" name="Text Placeholder 19"/>
          <p:cNvSpPr>
            <a:spLocks noGrp="1"/>
          </p:cNvSpPr>
          <p:nvPr>
            <p:ph type="body" sz="quarter" idx="15"/>
          </p:nvPr>
        </p:nvSpPr>
        <p:spPr>
          <a:xfrm>
            <a:off x="347662" y="152400"/>
            <a:ext cx="7958137" cy="330640"/>
          </a:xfrm>
          <a:prstGeom prst="rect">
            <a:avLst/>
          </a:prstGeom>
        </p:spPr>
        <p:txBody>
          <a:bodyPr/>
          <a:lstStyle>
            <a:lvl1pPr marL="0" indent="0" algn="l">
              <a:buFont typeface="Arial" pitchFamily="34" charset="0"/>
              <a:buNone/>
              <a:defRPr sz="1600">
                <a:solidFill>
                  <a:srgbClr val="C00000"/>
                </a:solidFill>
                <a:latin typeface="Arial" pitchFamily="34" charset="0"/>
                <a:cs typeface="Arial" pitchFamily="34" charset="0"/>
              </a:defRPr>
            </a:lvl1pPr>
          </a:lstStyle>
          <a:p>
            <a:pPr lvl="0"/>
            <a:r>
              <a:rPr lang="en-US" smtClean="0"/>
              <a:t>Click to edit Master text styles</a:t>
            </a:r>
          </a:p>
        </p:txBody>
      </p:sp>
      <p:sp>
        <p:nvSpPr>
          <p:cNvPr id="13" name="Segnaposto numero diapositiva 5"/>
          <p:cNvSpPr>
            <a:spLocks noGrp="1"/>
          </p:cNvSpPr>
          <p:nvPr>
            <p:ph type="sldNum" sz="quarter" idx="16"/>
          </p:nvPr>
        </p:nvSpPr>
        <p:spPr>
          <a:xfrm>
            <a:off x="8539163" y="273050"/>
            <a:ext cx="200025" cy="179388"/>
          </a:xfrm>
          <a:prstGeom prst="rect">
            <a:avLst/>
          </a:prstGeom>
        </p:spPr>
        <p:txBody>
          <a:bodyPr lIns="0" tIns="0" rIns="0" bIns="0" anchor="t" anchorCtr="0"/>
          <a:lstStyle>
            <a:lvl1pPr algn="r" fontAlgn="auto">
              <a:spcBef>
                <a:spcPts val="0"/>
              </a:spcBef>
              <a:spcAft>
                <a:spcPts val="0"/>
              </a:spcAft>
              <a:defRPr sz="800" smtClean="0">
                <a:solidFill>
                  <a:schemeClr val="tx2"/>
                </a:solidFill>
                <a:latin typeface="Arial" pitchFamily="34" charset="0"/>
                <a:cs typeface="Arial" pitchFamily="34" charset="0"/>
              </a:defRPr>
            </a:lvl1pPr>
          </a:lstStyle>
          <a:p>
            <a:pPr>
              <a:defRPr/>
            </a:pPr>
            <a:fld id="{3BD3C052-B4B7-4FEE-8F81-AFD06F638E12}" type="slidenum">
              <a:rPr lang="it-IT"/>
              <a:pPr>
                <a:defRPr/>
              </a:pPr>
              <a:t>‹#›</a:t>
            </a:fld>
            <a:endParaRPr lang="it-IT" dirty="0"/>
          </a:p>
        </p:txBody>
      </p:sp>
      <p:pic>
        <p:nvPicPr>
          <p:cNvPr id="1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28504" y="44625"/>
            <a:ext cx="2880000" cy="51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27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2 Column">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l="2" r="14960" b="85913"/>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gnaposto numero diapositiva 5"/>
          <p:cNvSpPr txBox="1">
            <a:spLocks/>
          </p:cNvSpPr>
          <p:nvPr/>
        </p:nvSpPr>
        <p:spPr>
          <a:xfrm>
            <a:off x="8539163" y="273050"/>
            <a:ext cx="200025" cy="179388"/>
          </a:xfrm>
          <a:prstGeom prst="rect">
            <a:avLst/>
          </a:prstGeom>
        </p:spPr>
        <p:txBody>
          <a:bodyPr lIns="0" tIns="0" rIns="0" bIns="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4D250DF-6916-434E-A0FF-ADD5E4408436}" type="slidenum">
              <a:rPr lang="it-IT" sz="800" smtClean="0"/>
              <a:pPr>
                <a:defRPr/>
              </a:pPr>
              <a:t>‹#›</a:t>
            </a:fld>
            <a:endParaRPr lang="it-IT" sz="800" dirty="0"/>
          </a:p>
        </p:txBody>
      </p:sp>
      <p:pic>
        <p:nvPicPr>
          <p:cNvPr id="10" name="Picture 3"/>
          <p:cNvPicPr>
            <a:picLocks noChangeAspect="1"/>
          </p:cNvPicPr>
          <p:nvPr/>
        </p:nvPicPr>
        <p:blipFill>
          <a:blip r:embed="rId3" cstate="print">
            <a:extLst>
              <a:ext uri="{28A0092B-C50C-407E-A947-70E740481C1C}">
                <a14:useLocalDpi xmlns:a14="http://schemas.microsoft.com/office/drawing/2010/main" val="0"/>
              </a:ext>
            </a:extLst>
          </a:blip>
          <a:srcRect l="15833" t="40427" r="15833" b="40427"/>
          <a:stretch>
            <a:fillRect/>
          </a:stretch>
        </p:blipFill>
        <p:spPr bwMode="auto">
          <a:xfrm>
            <a:off x="6858000" y="6310313"/>
            <a:ext cx="19986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p:cNvSpPr>
            <a:spLocks noGrp="1"/>
          </p:cNvSpPr>
          <p:nvPr>
            <p:ph type="ctrTitle"/>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en-US" smtClean="0"/>
              <a:t>Click to edit Master title style</a:t>
            </a:r>
            <a:endParaRPr lang="it-IT" dirty="0"/>
          </a:p>
        </p:txBody>
      </p:sp>
      <p:sp>
        <p:nvSpPr>
          <p:cNvPr id="12" name="Sottotitolo 2"/>
          <p:cNvSpPr>
            <a:spLocks noGrp="1"/>
          </p:cNvSpPr>
          <p:nvPr>
            <p:ph type="subTitle" idx="13"/>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r>
              <a:rPr lang="en-US" smtClean="0"/>
              <a:t>Click to edit Master subtitle style</a:t>
            </a:r>
            <a:endParaRPr lang="it-IT" dirty="0"/>
          </a:p>
        </p:txBody>
      </p:sp>
      <p:sp>
        <p:nvSpPr>
          <p:cNvPr id="14" name="Segnaposto testo 18"/>
          <p:cNvSpPr>
            <a:spLocks noGrp="1"/>
          </p:cNvSpPr>
          <p:nvPr>
            <p:ph type="body" sz="quarter" idx="14"/>
          </p:nvPr>
        </p:nvSpPr>
        <p:spPr>
          <a:xfrm>
            <a:off x="347663"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6" name="Segnaposto testo 18"/>
          <p:cNvSpPr>
            <a:spLocks noGrp="1"/>
          </p:cNvSpPr>
          <p:nvPr>
            <p:ph type="body" sz="quarter" idx="15"/>
          </p:nvPr>
        </p:nvSpPr>
        <p:spPr>
          <a:xfrm>
            <a:off x="4613770"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5" name="Text Placeholder 19"/>
          <p:cNvSpPr>
            <a:spLocks noGrp="1"/>
          </p:cNvSpPr>
          <p:nvPr>
            <p:ph type="body" sz="quarter" idx="16"/>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smtClean="0"/>
              <a:t>Click to edit Master text styles</a:t>
            </a:r>
          </a:p>
        </p:txBody>
      </p:sp>
      <p:sp>
        <p:nvSpPr>
          <p:cNvPr id="11" name="Segnaposto numero diapositiva 5"/>
          <p:cNvSpPr>
            <a:spLocks noGrp="1"/>
          </p:cNvSpPr>
          <p:nvPr>
            <p:ph type="sldNum" sz="quarter" idx="17"/>
          </p:nvPr>
        </p:nvSpPr>
        <p:spPr>
          <a:xfrm>
            <a:off x="8539163" y="273050"/>
            <a:ext cx="200025" cy="179388"/>
          </a:xfrm>
          <a:prstGeom prst="rect">
            <a:avLst/>
          </a:prstGeom>
        </p:spPr>
        <p:txBody>
          <a:bodyPr lIns="0" tIns="0" rIns="0" bIns="0" anchor="t" anchorCtr="0"/>
          <a:lstStyle>
            <a:lvl1pPr algn="r" fontAlgn="auto">
              <a:spcBef>
                <a:spcPts val="0"/>
              </a:spcBef>
              <a:spcAft>
                <a:spcPts val="0"/>
              </a:spcAft>
              <a:defRPr sz="800" smtClean="0">
                <a:solidFill>
                  <a:schemeClr val="tx2"/>
                </a:solidFill>
                <a:latin typeface="Arial" pitchFamily="34" charset="0"/>
                <a:cs typeface="Arial" pitchFamily="34" charset="0"/>
              </a:defRPr>
            </a:lvl1pPr>
          </a:lstStyle>
          <a:p>
            <a:pPr>
              <a:defRPr/>
            </a:pPr>
            <a:fld id="{BA6F427A-C310-4AD0-B00E-6F1DBF418A96}" type="slidenum">
              <a:rPr lang="it-IT"/>
              <a:pPr>
                <a:defRPr/>
              </a:pPr>
              <a:t>‹#›</a:t>
            </a:fld>
            <a:endParaRPr lang="it-IT" dirty="0"/>
          </a:p>
        </p:txBody>
      </p:sp>
    </p:spTree>
    <p:extLst>
      <p:ext uri="{BB962C8B-B14F-4D97-AF65-F5344CB8AC3E}">
        <p14:creationId xmlns:p14="http://schemas.microsoft.com/office/powerpoint/2010/main" val="141570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2 Column with image">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l="2" r="14960" b="85913"/>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gnaposto numero diapositiva 5"/>
          <p:cNvSpPr txBox="1">
            <a:spLocks/>
          </p:cNvSpPr>
          <p:nvPr/>
        </p:nvSpPr>
        <p:spPr>
          <a:xfrm>
            <a:off x="8539163" y="273050"/>
            <a:ext cx="200025" cy="179388"/>
          </a:xfrm>
          <a:prstGeom prst="rect">
            <a:avLst/>
          </a:prstGeom>
        </p:spPr>
        <p:txBody>
          <a:bodyPr lIns="0" tIns="0" rIns="0" bIns="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6759FE8-4E98-4879-8BBD-70CB31352901}" type="slidenum">
              <a:rPr lang="it-IT" sz="800" smtClean="0"/>
              <a:pPr>
                <a:defRPr/>
              </a:pPr>
              <a:t>‹#›</a:t>
            </a:fld>
            <a:endParaRPr lang="it-IT" sz="800" dirty="0"/>
          </a:p>
        </p:txBody>
      </p:sp>
      <p:pic>
        <p:nvPicPr>
          <p:cNvPr id="10" name="Picture 3"/>
          <p:cNvPicPr>
            <a:picLocks noChangeAspect="1"/>
          </p:cNvPicPr>
          <p:nvPr/>
        </p:nvPicPr>
        <p:blipFill>
          <a:blip r:embed="rId3" cstate="print">
            <a:extLst>
              <a:ext uri="{28A0092B-C50C-407E-A947-70E740481C1C}">
                <a14:useLocalDpi xmlns:a14="http://schemas.microsoft.com/office/drawing/2010/main" val="0"/>
              </a:ext>
            </a:extLst>
          </a:blip>
          <a:srcRect l="15833" t="40427" r="15833" b="40427"/>
          <a:stretch>
            <a:fillRect/>
          </a:stretch>
        </p:blipFill>
        <p:spPr bwMode="auto">
          <a:xfrm>
            <a:off x="6858000" y="6310313"/>
            <a:ext cx="19986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p:cNvSpPr>
            <a:spLocks noGrp="1"/>
          </p:cNvSpPr>
          <p:nvPr>
            <p:ph type="ctrTitle"/>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en-US" smtClean="0"/>
              <a:t>Click to edit Master title style</a:t>
            </a:r>
            <a:endParaRPr lang="it-IT" dirty="0"/>
          </a:p>
        </p:txBody>
      </p:sp>
      <p:sp>
        <p:nvSpPr>
          <p:cNvPr id="12" name="Sottotitolo 2"/>
          <p:cNvSpPr>
            <a:spLocks noGrp="1"/>
          </p:cNvSpPr>
          <p:nvPr>
            <p:ph type="subTitle" idx="13"/>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r>
              <a:rPr lang="en-US" smtClean="0"/>
              <a:t>Click to edit Master subtitle style</a:t>
            </a:r>
            <a:endParaRPr lang="it-IT" dirty="0"/>
          </a:p>
        </p:txBody>
      </p:sp>
      <p:sp>
        <p:nvSpPr>
          <p:cNvPr id="14" name="Segnaposto testo 18"/>
          <p:cNvSpPr>
            <a:spLocks noGrp="1"/>
          </p:cNvSpPr>
          <p:nvPr>
            <p:ph type="body" sz="quarter" idx="14"/>
          </p:nvPr>
        </p:nvSpPr>
        <p:spPr>
          <a:xfrm>
            <a:off x="347663"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5" name="Content Placeholder 12"/>
          <p:cNvSpPr>
            <a:spLocks noGrp="1"/>
          </p:cNvSpPr>
          <p:nvPr>
            <p:ph sz="half" idx="2"/>
          </p:nvPr>
        </p:nvSpPr>
        <p:spPr>
          <a:xfrm>
            <a:off x="4648200" y="1600200"/>
            <a:ext cx="4038600" cy="4462272"/>
          </a:xfrm>
          <a:prstGeom prst="rect">
            <a:avLst/>
          </a:prstGeom>
        </p:spPr>
        <p:txBody>
          <a:bodyPr/>
          <a:lstStyle>
            <a:lvl1pPr marL="0" indent="0">
              <a:buNone/>
              <a:defRPr sz="1600">
                <a:latin typeface="Arial" pitchFamily="34" charset="0"/>
                <a:cs typeface="Arial" pitchFamily="34" charset="0"/>
              </a:defRPr>
            </a:lvl1pPr>
          </a:lstStyle>
          <a:p>
            <a:pPr lvl="0"/>
            <a:r>
              <a:rPr lang="en-US" smtClean="0"/>
              <a:t>Click to edit Master text styles</a:t>
            </a:r>
          </a:p>
        </p:txBody>
      </p:sp>
      <p:sp>
        <p:nvSpPr>
          <p:cNvPr id="16" name="Text Placeholder 19"/>
          <p:cNvSpPr>
            <a:spLocks noGrp="1"/>
          </p:cNvSpPr>
          <p:nvPr>
            <p:ph type="body" sz="quarter" idx="15"/>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smtClean="0"/>
              <a:t>Click to edit Master text styles</a:t>
            </a:r>
          </a:p>
        </p:txBody>
      </p:sp>
      <p:sp>
        <p:nvSpPr>
          <p:cNvPr id="11" name="Segnaposto numero diapositiva 5"/>
          <p:cNvSpPr>
            <a:spLocks noGrp="1"/>
          </p:cNvSpPr>
          <p:nvPr>
            <p:ph type="sldNum" sz="quarter" idx="16"/>
          </p:nvPr>
        </p:nvSpPr>
        <p:spPr>
          <a:xfrm>
            <a:off x="8539163" y="273050"/>
            <a:ext cx="200025" cy="179388"/>
          </a:xfrm>
          <a:prstGeom prst="rect">
            <a:avLst/>
          </a:prstGeom>
        </p:spPr>
        <p:txBody>
          <a:bodyPr lIns="0" tIns="0" rIns="0" bIns="0" anchor="t" anchorCtr="0"/>
          <a:lstStyle>
            <a:lvl1pPr algn="r" fontAlgn="auto">
              <a:spcBef>
                <a:spcPts val="0"/>
              </a:spcBef>
              <a:spcAft>
                <a:spcPts val="0"/>
              </a:spcAft>
              <a:defRPr sz="800" smtClean="0">
                <a:solidFill>
                  <a:schemeClr val="tx2"/>
                </a:solidFill>
                <a:latin typeface="Arial" pitchFamily="34" charset="0"/>
                <a:cs typeface="Arial" pitchFamily="34" charset="0"/>
              </a:defRPr>
            </a:lvl1pPr>
          </a:lstStyle>
          <a:p>
            <a:pPr>
              <a:defRPr/>
            </a:pPr>
            <a:fld id="{B71F8DC2-1699-4E5D-B270-19F8EF902AC5}" type="slidenum">
              <a:rPr lang="it-IT"/>
              <a:pPr>
                <a:defRPr/>
              </a:pPr>
              <a:t>‹#›</a:t>
            </a:fld>
            <a:endParaRPr lang="it-IT" dirty="0"/>
          </a:p>
        </p:txBody>
      </p:sp>
    </p:spTree>
    <p:extLst>
      <p:ext uri="{BB962C8B-B14F-4D97-AF65-F5344CB8AC3E}">
        <p14:creationId xmlns:p14="http://schemas.microsoft.com/office/powerpoint/2010/main" val="43703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2 rows with image">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l="2" r="14960" b="85913"/>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gnaposto numero diapositiva 5"/>
          <p:cNvSpPr txBox="1">
            <a:spLocks/>
          </p:cNvSpPr>
          <p:nvPr/>
        </p:nvSpPr>
        <p:spPr>
          <a:xfrm>
            <a:off x="8539163" y="273050"/>
            <a:ext cx="200025" cy="179388"/>
          </a:xfrm>
          <a:prstGeom prst="rect">
            <a:avLst/>
          </a:prstGeom>
        </p:spPr>
        <p:txBody>
          <a:bodyPr lIns="0" tIns="0" rIns="0" bIns="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DD6286E-C0BF-4D13-AAFA-5907F2239C0F}" type="slidenum">
              <a:rPr lang="it-IT" sz="800" smtClean="0"/>
              <a:pPr>
                <a:defRPr/>
              </a:pPr>
              <a:t>‹#›</a:t>
            </a:fld>
            <a:endParaRPr lang="it-IT" sz="800" dirty="0"/>
          </a:p>
        </p:txBody>
      </p:sp>
      <p:pic>
        <p:nvPicPr>
          <p:cNvPr id="9" name="Picture 3"/>
          <p:cNvPicPr>
            <a:picLocks noChangeAspect="1"/>
          </p:cNvPicPr>
          <p:nvPr/>
        </p:nvPicPr>
        <p:blipFill>
          <a:blip r:embed="rId3" cstate="print">
            <a:extLst>
              <a:ext uri="{28A0092B-C50C-407E-A947-70E740481C1C}">
                <a14:useLocalDpi xmlns:a14="http://schemas.microsoft.com/office/drawing/2010/main" val="0"/>
              </a:ext>
            </a:extLst>
          </a:blip>
          <a:srcRect l="15833" t="40427" r="15833" b="40427"/>
          <a:stretch>
            <a:fillRect/>
          </a:stretch>
        </p:blipFill>
        <p:spPr bwMode="auto">
          <a:xfrm>
            <a:off x="6858000" y="6310313"/>
            <a:ext cx="19986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2"/>
          <p:cNvSpPr>
            <a:spLocks noGrp="1"/>
          </p:cNvSpPr>
          <p:nvPr>
            <p:ph type="pic" idx="14"/>
          </p:nvPr>
        </p:nvSpPr>
        <p:spPr>
          <a:xfrm>
            <a:off x="347299" y="1600199"/>
            <a:ext cx="8392071" cy="3203575"/>
          </a:xfrm>
          <a:prstGeom prst="rect">
            <a:avLst/>
          </a:prstGeom>
        </p:spPr>
        <p:txBody>
          <a:bodyPr/>
          <a:lstStyle>
            <a:lvl1pPr marL="0" indent="0">
              <a:buNone/>
              <a:defRPr sz="16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1" name="Text Placeholder 3"/>
          <p:cNvSpPr>
            <a:spLocks noGrp="1"/>
          </p:cNvSpPr>
          <p:nvPr>
            <p:ph type="body" sz="half" idx="2"/>
          </p:nvPr>
        </p:nvSpPr>
        <p:spPr>
          <a:xfrm>
            <a:off x="347299" y="4876800"/>
            <a:ext cx="8392071" cy="1219200"/>
          </a:xfrm>
          <a:prstGeom prst="rect">
            <a:avLst/>
          </a:prstGeom>
        </p:spPr>
        <p:txBody>
          <a:bodyPr/>
          <a:lstStyle>
            <a:lvl1pPr marL="0" indent="0">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Titolo 1"/>
          <p:cNvSpPr>
            <a:spLocks noGrp="1"/>
          </p:cNvSpPr>
          <p:nvPr>
            <p:ph type="ctrTitle"/>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en-US" smtClean="0"/>
              <a:t>Click to edit Master title style</a:t>
            </a:r>
            <a:endParaRPr lang="it-IT" dirty="0"/>
          </a:p>
        </p:txBody>
      </p:sp>
      <p:sp>
        <p:nvSpPr>
          <p:cNvPr id="17" name="Sottotitolo 2"/>
          <p:cNvSpPr>
            <a:spLocks noGrp="1"/>
          </p:cNvSpPr>
          <p:nvPr>
            <p:ph type="subTitle" idx="13"/>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r>
              <a:rPr lang="en-US" smtClean="0"/>
              <a:t>Click to edit Master subtitle style</a:t>
            </a:r>
            <a:endParaRPr lang="it-IT" dirty="0"/>
          </a:p>
        </p:txBody>
      </p:sp>
      <p:sp>
        <p:nvSpPr>
          <p:cNvPr id="12" name="Text Placeholder 19"/>
          <p:cNvSpPr>
            <a:spLocks noGrp="1"/>
          </p:cNvSpPr>
          <p:nvPr>
            <p:ph type="body" sz="quarter" idx="15"/>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smtClean="0"/>
              <a:t>Click to edit Master text styles</a:t>
            </a:r>
          </a:p>
        </p:txBody>
      </p:sp>
      <p:sp>
        <p:nvSpPr>
          <p:cNvPr id="13" name="Segnaposto numero diapositiva 5"/>
          <p:cNvSpPr>
            <a:spLocks noGrp="1"/>
          </p:cNvSpPr>
          <p:nvPr>
            <p:ph type="sldNum" sz="quarter" idx="16"/>
          </p:nvPr>
        </p:nvSpPr>
        <p:spPr>
          <a:xfrm>
            <a:off x="8539163" y="273050"/>
            <a:ext cx="200025" cy="179388"/>
          </a:xfrm>
          <a:prstGeom prst="rect">
            <a:avLst/>
          </a:prstGeom>
        </p:spPr>
        <p:txBody>
          <a:bodyPr lIns="0" tIns="0" rIns="0" bIns="0" anchor="t" anchorCtr="0"/>
          <a:lstStyle>
            <a:lvl1pPr algn="r" fontAlgn="auto">
              <a:spcBef>
                <a:spcPts val="0"/>
              </a:spcBef>
              <a:spcAft>
                <a:spcPts val="0"/>
              </a:spcAft>
              <a:defRPr sz="800" smtClean="0">
                <a:solidFill>
                  <a:schemeClr val="tx2"/>
                </a:solidFill>
                <a:latin typeface="Arial" pitchFamily="34" charset="0"/>
                <a:cs typeface="Arial" pitchFamily="34" charset="0"/>
              </a:defRPr>
            </a:lvl1pPr>
          </a:lstStyle>
          <a:p>
            <a:pPr>
              <a:defRPr/>
            </a:pPr>
            <a:fld id="{BCF367B7-2282-4D0A-BA1F-8185AA037B60}" type="slidenum">
              <a:rPr lang="it-IT"/>
              <a:pPr>
                <a:defRPr/>
              </a:pPr>
              <a:t>‹#›</a:t>
            </a:fld>
            <a:endParaRPr lang="it-IT" dirty="0"/>
          </a:p>
        </p:txBody>
      </p:sp>
    </p:spTree>
    <p:extLst>
      <p:ext uri="{BB962C8B-B14F-4D97-AF65-F5344CB8AC3E}">
        <p14:creationId xmlns:p14="http://schemas.microsoft.com/office/powerpoint/2010/main" val="388370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 2 rows with image">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l="2" r="14960" b="85913"/>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gnaposto numero diapositiva 5"/>
          <p:cNvSpPr txBox="1">
            <a:spLocks/>
          </p:cNvSpPr>
          <p:nvPr/>
        </p:nvSpPr>
        <p:spPr>
          <a:xfrm>
            <a:off x="8539163" y="273050"/>
            <a:ext cx="200025" cy="179388"/>
          </a:xfrm>
          <a:prstGeom prst="rect">
            <a:avLst/>
          </a:prstGeom>
        </p:spPr>
        <p:txBody>
          <a:bodyPr lIns="0" tIns="0" rIns="0" bIns="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D0A4A20-A31B-461F-897E-3E00B99BFD40}" type="slidenum">
              <a:rPr lang="it-IT" sz="800" smtClean="0"/>
              <a:pPr>
                <a:defRPr/>
              </a:pPr>
              <a:t>‹#›</a:t>
            </a:fld>
            <a:endParaRPr lang="it-IT" sz="800" dirty="0"/>
          </a:p>
        </p:txBody>
      </p:sp>
      <p:pic>
        <p:nvPicPr>
          <p:cNvPr id="9" name="Picture 3"/>
          <p:cNvPicPr>
            <a:picLocks noChangeAspect="1"/>
          </p:cNvPicPr>
          <p:nvPr/>
        </p:nvPicPr>
        <p:blipFill>
          <a:blip r:embed="rId3" cstate="print">
            <a:extLst>
              <a:ext uri="{28A0092B-C50C-407E-A947-70E740481C1C}">
                <a14:useLocalDpi xmlns:a14="http://schemas.microsoft.com/office/drawing/2010/main" val="0"/>
              </a:ext>
            </a:extLst>
          </a:blip>
          <a:srcRect l="15833" t="40427" r="15833" b="40427"/>
          <a:stretch>
            <a:fillRect/>
          </a:stretch>
        </p:blipFill>
        <p:spPr bwMode="auto">
          <a:xfrm>
            <a:off x="6858000" y="6310313"/>
            <a:ext cx="19986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half" idx="2"/>
          </p:nvPr>
        </p:nvSpPr>
        <p:spPr>
          <a:xfrm>
            <a:off x="347299" y="4876800"/>
            <a:ext cx="8392071" cy="1219200"/>
          </a:xfrm>
          <a:prstGeom prst="rect">
            <a:avLst/>
          </a:prstGeom>
        </p:spPr>
        <p:txBody>
          <a:bodyPr/>
          <a:lstStyle>
            <a:lvl1pPr marL="0" indent="0">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Titolo 1"/>
          <p:cNvSpPr>
            <a:spLocks noGrp="1"/>
          </p:cNvSpPr>
          <p:nvPr>
            <p:ph type="ctrTitle"/>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en-US" smtClean="0"/>
              <a:t>Click to edit Master title style</a:t>
            </a:r>
            <a:endParaRPr lang="it-IT" dirty="0"/>
          </a:p>
        </p:txBody>
      </p:sp>
      <p:sp>
        <p:nvSpPr>
          <p:cNvPr id="17" name="Sottotitolo 2"/>
          <p:cNvSpPr>
            <a:spLocks noGrp="1"/>
          </p:cNvSpPr>
          <p:nvPr>
            <p:ph type="subTitle" idx="13"/>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r>
              <a:rPr lang="en-US" smtClean="0"/>
              <a:t>Click to edit Master subtitle style</a:t>
            </a:r>
            <a:endParaRPr lang="it-IT" dirty="0"/>
          </a:p>
        </p:txBody>
      </p:sp>
      <p:sp>
        <p:nvSpPr>
          <p:cNvPr id="18" name="Text Placeholder 19"/>
          <p:cNvSpPr>
            <a:spLocks noGrp="1"/>
          </p:cNvSpPr>
          <p:nvPr>
            <p:ph type="body" sz="quarter" idx="15"/>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smtClean="0"/>
              <a:t>Click to edit Master text styles</a:t>
            </a:r>
          </a:p>
        </p:txBody>
      </p:sp>
      <p:sp>
        <p:nvSpPr>
          <p:cNvPr id="3" name="Chart Placeholder 2"/>
          <p:cNvSpPr>
            <a:spLocks noGrp="1"/>
          </p:cNvSpPr>
          <p:nvPr>
            <p:ph type="chart" sz="quarter" idx="16"/>
          </p:nvPr>
        </p:nvSpPr>
        <p:spPr>
          <a:xfrm>
            <a:off x="347663" y="1484313"/>
            <a:ext cx="8291512" cy="3313112"/>
          </a:xfrm>
          <a:prstGeom prst="rect">
            <a:avLst/>
          </a:prstGeom>
        </p:spPr>
        <p:txBody>
          <a:bodyPr/>
          <a:lstStyle>
            <a:lvl1pPr marL="0" indent="0">
              <a:buNone/>
              <a:defRPr sz="1600">
                <a:latin typeface="Arial" pitchFamily="34" charset="0"/>
                <a:cs typeface="Arial" pitchFamily="34" charset="0"/>
              </a:defRPr>
            </a:lvl1pPr>
          </a:lstStyle>
          <a:p>
            <a:pPr lvl="0"/>
            <a:r>
              <a:rPr lang="en-US" noProof="0" smtClean="0"/>
              <a:t>Click icon to add chart</a:t>
            </a:r>
            <a:endParaRPr lang="en-IN" noProof="0" dirty="0"/>
          </a:p>
        </p:txBody>
      </p:sp>
      <p:sp>
        <p:nvSpPr>
          <p:cNvPr id="10" name="Segnaposto numero diapositiva 5"/>
          <p:cNvSpPr>
            <a:spLocks noGrp="1"/>
          </p:cNvSpPr>
          <p:nvPr>
            <p:ph type="sldNum" sz="quarter" idx="17"/>
          </p:nvPr>
        </p:nvSpPr>
        <p:spPr>
          <a:xfrm>
            <a:off x="8539163" y="273050"/>
            <a:ext cx="200025" cy="179388"/>
          </a:xfrm>
          <a:prstGeom prst="rect">
            <a:avLst/>
          </a:prstGeom>
        </p:spPr>
        <p:txBody>
          <a:bodyPr lIns="0" tIns="0" rIns="0" bIns="0" anchor="t" anchorCtr="0"/>
          <a:lstStyle>
            <a:lvl1pPr algn="r" fontAlgn="auto">
              <a:spcBef>
                <a:spcPts val="0"/>
              </a:spcBef>
              <a:spcAft>
                <a:spcPts val="0"/>
              </a:spcAft>
              <a:defRPr sz="800" smtClean="0">
                <a:solidFill>
                  <a:schemeClr val="tx2"/>
                </a:solidFill>
                <a:latin typeface="Arial" pitchFamily="34" charset="0"/>
                <a:cs typeface="Arial" pitchFamily="34" charset="0"/>
              </a:defRPr>
            </a:lvl1pPr>
          </a:lstStyle>
          <a:p>
            <a:pPr>
              <a:defRPr/>
            </a:pPr>
            <a:fld id="{AD026538-7B77-47FE-8739-3BB626768F39}" type="slidenum">
              <a:rPr lang="it-IT"/>
              <a:pPr>
                <a:defRPr/>
              </a:pPr>
              <a:t>‹#›</a:t>
            </a:fld>
            <a:endParaRPr lang="it-IT" dirty="0"/>
          </a:p>
        </p:txBody>
      </p:sp>
    </p:spTree>
    <p:extLst>
      <p:ext uri="{BB962C8B-B14F-4D97-AF65-F5344CB8AC3E}">
        <p14:creationId xmlns:p14="http://schemas.microsoft.com/office/powerpoint/2010/main" val="208406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ext: 1 column">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l="2" r="14960" b="85913"/>
          <a:stretch>
            <a:fillRect/>
          </a:stretch>
        </p:blipFill>
        <p:spPr bwMode="auto">
          <a:xfrm>
            <a:off x="0" y="0"/>
            <a:ext cx="215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numero diapositiva 5"/>
          <p:cNvSpPr txBox="1">
            <a:spLocks/>
          </p:cNvSpPr>
          <p:nvPr/>
        </p:nvSpPr>
        <p:spPr>
          <a:xfrm>
            <a:off x="8539163" y="273050"/>
            <a:ext cx="200025" cy="179388"/>
          </a:xfrm>
          <a:prstGeom prst="rect">
            <a:avLst/>
          </a:prstGeom>
        </p:spPr>
        <p:txBody>
          <a:bodyPr lIns="0" tIns="0" rIns="0" bIns="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4DF492DB-E3B3-49FE-A4AE-49EAA91C3EB4}" type="slidenum">
              <a:rPr lang="it-IT" sz="800" smtClean="0"/>
              <a:pPr>
                <a:defRPr/>
              </a:pPr>
              <a:t>‹#›</a:t>
            </a:fld>
            <a:endParaRPr lang="it-IT" sz="800" dirty="0"/>
          </a:p>
        </p:txBody>
      </p:sp>
      <p:pic>
        <p:nvPicPr>
          <p:cNvPr id="8" name="Picture 3"/>
          <p:cNvPicPr>
            <a:picLocks noChangeAspect="1"/>
          </p:cNvPicPr>
          <p:nvPr/>
        </p:nvPicPr>
        <p:blipFill>
          <a:blip r:embed="rId3" cstate="print">
            <a:extLst>
              <a:ext uri="{28A0092B-C50C-407E-A947-70E740481C1C}">
                <a14:useLocalDpi xmlns:a14="http://schemas.microsoft.com/office/drawing/2010/main" val="0"/>
              </a:ext>
            </a:extLst>
          </a:blip>
          <a:srcRect l="15833" t="40427" r="15833" b="40427"/>
          <a:stretch>
            <a:fillRect/>
          </a:stretch>
        </p:blipFill>
        <p:spPr bwMode="auto">
          <a:xfrm>
            <a:off x="6858000" y="6310313"/>
            <a:ext cx="19986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egnaposto testo 18"/>
          <p:cNvSpPr>
            <a:spLocks noGrp="1"/>
          </p:cNvSpPr>
          <p:nvPr>
            <p:ph type="body" sz="quarter" idx="14"/>
          </p:nvPr>
        </p:nvSpPr>
        <p:spPr>
          <a:xfrm>
            <a:off x="347663" y="1682750"/>
            <a:ext cx="8391525" cy="4378325"/>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sp>
        <p:nvSpPr>
          <p:cNvPr id="10" name="Titolo 1"/>
          <p:cNvSpPr>
            <a:spLocks noGrp="1"/>
          </p:cNvSpPr>
          <p:nvPr>
            <p:ph type="ctrTitle"/>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en-US" smtClean="0"/>
              <a:t>Click to edit Master title style</a:t>
            </a:r>
            <a:endParaRPr lang="it-IT" dirty="0"/>
          </a:p>
        </p:txBody>
      </p:sp>
      <p:sp>
        <p:nvSpPr>
          <p:cNvPr id="11" name="Sottotitolo 2"/>
          <p:cNvSpPr>
            <a:spLocks noGrp="1"/>
          </p:cNvSpPr>
          <p:nvPr>
            <p:ph type="subTitle" idx="1"/>
          </p:nvPr>
        </p:nvSpPr>
        <p:spPr>
          <a:xfrm>
            <a:off x="347300" y="997139"/>
            <a:ext cx="8386686" cy="374461"/>
          </a:xfrm>
          <a:prstGeom prst="rect">
            <a:avLst/>
          </a:prstGeom>
        </p:spPr>
        <p:txBody>
          <a:bodyPr>
            <a:spAutoFit/>
          </a:bodyPr>
          <a:lstStyle>
            <a:lvl1pPr>
              <a:defRPr lang="it-IT" sz="1500" b="0" i="0" baseline="0" dirty="0">
                <a:solidFill>
                  <a:srgbClr val="6F7072"/>
                </a:solidFill>
                <a:latin typeface="Arial" pitchFamily="34" charset="0"/>
                <a:ea typeface="+mj-ea"/>
                <a:cs typeface="Arial" pitchFamily="34" charset="0"/>
              </a:defRPr>
            </a:lvl1pPr>
          </a:lstStyle>
          <a:p>
            <a:pPr lvl="0"/>
            <a:r>
              <a:rPr lang="en-US" smtClean="0"/>
              <a:t>Click to edit Master subtitle style</a:t>
            </a:r>
            <a:endParaRPr lang="it-IT" dirty="0"/>
          </a:p>
        </p:txBody>
      </p:sp>
      <p:sp>
        <p:nvSpPr>
          <p:cNvPr id="14" name="Text Placeholder 19"/>
          <p:cNvSpPr>
            <a:spLocks noGrp="1"/>
          </p:cNvSpPr>
          <p:nvPr>
            <p:ph type="body" sz="quarter" idx="15"/>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smtClean="0"/>
              <a:t>Click to edit Master text styles</a:t>
            </a:r>
          </a:p>
        </p:txBody>
      </p:sp>
      <p:sp>
        <p:nvSpPr>
          <p:cNvPr id="9" name="Segnaposto numero diapositiva 5"/>
          <p:cNvSpPr>
            <a:spLocks noGrp="1"/>
          </p:cNvSpPr>
          <p:nvPr>
            <p:ph type="sldNum" sz="quarter" idx="16"/>
          </p:nvPr>
        </p:nvSpPr>
        <p:spPr>
          <a:xfrm>
            <a:off x="8539163" y="273050"/>
            <a:ext cx="200025" cy="179388"/>
          </a:xfrm>
          <a:prstGeom prst="rect">
            <a:avLst/>
          </a:prstGeom>
        </p:spPr>
        <p:txBody>
          <a:bodyPr lIns="0" tIns="0" rIns="0" bIns="0" anchor="t" anchorCtr="0"/>
          <a:lstStyle>
            <a:lvl1pPr algn="r" fontAlgn="auto">
              <a:spcBef>
                <a:spcPts val="0"/>
              </a:spcBef>
              <a:spcAft>
                <a:spcPts val="0"/>
              </a:spcAft>
              <a:defRPr sz="800" smtClean="0">
                <a:solidFill>
                  <a:schemeClr val="tx2"/>
                </a:solidFill>
                <a:latin typeface="Arial" pitchFamily="34" charset="0"/>
                <a:cs typeface="Arial" pitchFamily="34" charset="0"/>
              </a:defRPr>
            </a:lvl1pPr>
          </a:lstStyle>
          <a:p>
            <a:pPr>
              <a:defRPr/>
            </a:pPr>
            <a:fld id="{E51ED59E-FC38-4EFA-A7B9-D7BD64092FAD}" type="slidenum">
              <a:rPr lang="it-IT"/>
              <a:pPr>
                <a:defRPr/>
              </a:pPr>
              <a:t>‹#›</a:t>
            </a:fld>
            <a:endParaRPr lang="it-IT" dirty="0"/>
          </a:p>
        </p:txBody>
      </p:sp>
      <p:pic>
        <p:nvPicPr>
          <p:cNvPr id="12"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28504" y="44625"/>
            <a:ext cx="2880000" cy="51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73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C21C1D"/>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25" y="215900"/>
            <a:ext cx="1778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2"/>
          <p:cNvSpPr txBox="1">
            <a:spLocks noChangeArrowheads="1"/>
          </p:cNvSpPr>
          <p:nvPr/>
        </p:nvSpPr>
        <p:spPr bwMode="auto">
          <a:xfrm>
            <a:off x="457200" y="3276600"/>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IN" altLang="en-US" sz="3200" b="1">
                <a:solidFill>
                  <a:schemeClr val="bg1"/>
                </a:solidFill>
                <a:latin typeface="Arial" charset="0"/>
              </a:rPr>
              <a:t>Thanks</a:t>
            </a:r>
          </a:p>
        </p:txBody>
      </p:sp>
      <p:sp>
        <p:nvSpPr>
          <p:cNvPr id="6" name="Text Placeholder 5"/>
          <p:cNvSpPr>
            <a:spLocks noGrp="1"/>
          </p:cNvSpPr>
          <p:nvPr>
            <p:ph type="body" sz="quarter" idx="11"/>
          </p:nvPr>
        </p:nvSpPr>
        <p:spPr>
          <a:xfrm>
            <a:off x="533400" y="4343400"/>
            <a:ext cx="3581400" cy="1323439"/>
          </a:xfrm>
          <a:prstGeom prst="rect">
            <a:avLst/>
          </a:prstGeom>
          <a:noFill/>
        </p:spPr>
        <p:txBody>
          <a:bodyPr wrap="square" rtlCol="0">
            <a:spAutoFit/>
          </a:bodyPr>
          <a:lstStyle>
            <a:lvl1pPr marL="0" indent="0" fontAlgn="base">
              <a:spcBef>
                <a:spcPct val="0"/>
              </a:spcBef>
              <a:spcAft>
                <a:spcPct val="0"/>
              </a:spcAft>
              <a:buNone/>
              <a:defRPr lang="en-US" sz="1600" b="0" dirty="0">
                <a:solidFill>
                  <a:schemeClr val="bg1"/>
                </a:solidFill>
                <a:latin typeface="Arial"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703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228504" y="44625"/>
            <a:ext cx="2880000" cy="51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fgh@futuregenerali.in"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511" y="908720"/>
            <a:ext cx="5838825"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Key Features </a:t>
            </a:r>
            <a:endParaRPr lang="en-IN" dirty="0">
              <a:solidFill>
                <a:schemeClr val="bg1">
                  <a:lumMod val="65000"/>
                </a:schemeClr>
              </a:solidFill>
            </a:endParaRPr>
          </a:p>
        </p:txBody>
      </p:sp>
      <p:sp>
        <p:nvSpPr>
          <p:cNvPr id="4" name="TextBox 3"/>
          <p:cNvSpPr txBox="1"/>
          <p:nvPr/>
        </p:nvSpPr>
        <p:spPr>
          <a:xfrm>
            <a:off x="348952" y="816769"/>
            <a:ext cx="7391400" cy="338554"/>
          </a:xfrm>
          <a:prstGeom prst="rect">
            <a:avLst/>
          </a:prstGeom>
          <a:noFill/>
        </p:spPr>
        <p:txBody>
          <a:bodyPr>
            <a:spAutoFit/>
          </a:bodyPr>
          <a:lstStyle/>
          <a:p>
            <a:pPr fontAlgn="auto">
              <a:spcBef>
                <a:spcPts val="0"/>
              </a:spcBef>
              <a:spcAft>
                <a:spcPts val="0"/>
              </a:spcAft>
              <a:defRPr/>
            </a:pPr>
            <a:r>
              <a:rPr lang="en-US" sz="1600" kern="0" dirty="0" smtClean="0">
                <a:latin typeface="Arial" panose="020B0604020202020204" pitchFamily="34" charset="0"/>
                <a:cs typeface="Arial" panose="020B0604020202020204" pitchFamily="34" charset="0"/>
              </a:rPr>
              <a:t>Refreshed with more features and plan options </a:t>
            </a:r>
            <a:endParaRPr lang="en-US" sz="1600" kern="0" dirty="0">
              <a:latin typeface="Arial" panose="020B0604020202020204" pitchFamily="34" charset="0"/>
              <a:cs typeface="Arial" panose="020B0604020202020204" pitchFamily="34" charset="0"/>
            </a:endParaRPr>
          </a:p>
        </p:txBody>
      </p:sp>
      <p:sp>
        <p:nvSpPr>
          <p:cNvPr id="9" name="Rectangle 8"/>
          <p:cNvSpPr/>
          <p:nvPr/>
        </p:nvSpPr>
        <p:spPr>
          <a:xfrm>
            <a:off x="348952" y="1340768"/>
            <a:ext cx="8471520" cy="4770537"/>
          </a:xfrm>
          <a:prstGeom prst="rect">
            <a:avLst/>
          </a:prstGeom>
        </p:spPr>
        <p:txBody>
          <a:bodyPr wrap="square">
            <a:spAutoFit/>
          </a:bodyPr>
          <a:lstStyle/>
          <a:p>
            <a:r>
              <a:rPr lang="en-IN" sz="1600" b="1" dirty="0" smtClean="0"/>
              <a:t>Patient </a:t>
            </a:r>
            <a:r>
              <a:rPr lang="en-IN" sz="1600" b="1" dirty="0"/>
              <a:t>Care – </a:t>
            </a:r>
            <a:r>
              <a:rPr lang="en-IN" sz="1600" dirty="0"/>
              <a:t>Available for persons above 60 years, We shall provide payment for the nursing charges by a qualified nurse </a:t>
            </a:r>
            <a:r>
              <a:rPr lang="en-IN" sz="1600" dirty="0" smtClean="0"/>
              <a:t>immediately </a:t>
            </a:r>
            <a:r>
              <a:rPr lang="en-IN" sz="1600" dirty="0"/>
              <a:t>after discharge from the Hospital, </a:t>
            </a:r>
            <a:r>
              <a:rPr lang="en-IN" sz="1600" dirty="0" smtClean="0"/>
              <a:t>up </a:t>
            </a:r>
            <a:r>
              <a:rPr lang="en-IN" sz="1600" dirty="0"/>
              <a:t>to a maximum of </a:t>
            </a:r>
            <a:r>
              <a:rPr lang="en-IN" sz="1600" b="1" dirty="0"/>
              <a:t>10</a:t>
            </a:r>
            <a:r>
              <a:rPr lang="en-IN" sz="1600" dirty="0"/>
              <a:t> days per Hospitalisation subject to maximum of </a:t>
            </a:r>
            <a:r>
              <a:rPr lang="en-IN" sz="1600" b="1" dirty="0"/>
              <a:t>30</a:t>
            </a:r>
            <a:r>
              <a:rPr lang="en-IN" sz="1600" dirty="0"/>
              <a:t> days during the Policy Year. </a:t>
            </a:r>
            <a:endParaRPr lang="en-IN" sz="1600" dirty="0" smtClean="0"/>
          </a:p>
          <a:p>
            <a:r>
              <a:rPr lang="en-US" sz="1600" b="1" dirty="0" smtClean="0"/>
              <a:t>Up to 350 per day </a:t>
            </a:r>
            <a:r>
              <a:rPr lang="en-US" sz="1600" dirty="0" smtClean="0"/>
              <a:t>in Topaz and Ruby Plan</a:t>
            </a:r>
          </a:p>
          <a:p>
            <a:r>
              <a:rPr lang="en-US" sz="1600" b="1" dirty="0" smtClean="0"/>
              <a:t>Up t0 500 per day </a:t>
            </a:r>
            <a:r>
              <a:rPr lang="en-US" sz="1600" dirty="0" smtClean="0"/>
              <a:t>in Gold and Platinum Plan</a:t>
            </a:r>
          </a:p>
          <a:p>
            <a:endParaRPr lang="en-US" sz="1600" dirty="0"/>
          </a:p>
          <a:p>
            <a:r>
              <a:rPr lang="en-IN" sz="1600" b="1" dirty="0" smtClean="0"/>
              <a:t>Accompanying Person </a:t>
            </a:r>
            <a:r>
              <a:rPr lang="en-IN" sz="1600" dirty="0" smtClean="0"/>
              <a:t>-.We shall make payment of ₹ </a:t>
            </a:r>
            <a:r>
              <a:rPr lang="en-IN" sz="1600" b="1" dirty="0" smtClean="0"/>
              <a:t>500/- </a:t>
            </a:r>
            <a:r>
              <a:rPr lang="en-IN" sz="1600" dirty="0" smtClean="0"/>
              <a:t>for each completed day of Hospitalisation for the Accompanying Person of an Insured Person provided that the Insured Person is a Dependent Child of age up to </a:t>
            </a:r>
            <a:r>
              <a:rPr lang="en-IN" sz="1600" b="1" dirty="0" smtClean="0"/>
              <a:t>10 years </a:t>
            </a:r>
            <a:r>
              <a:rPr lang="en-IN" sz="1600" dirty="0" smtClean="0"/>
              <a:t>and is undergoing Medically Necessary Hospitalisation due to an Injury or Illness that occurred during the Policy Period. We will not make payment under this Benefit in respect of an Insured Person for more than </a:t>
            </a:r>
            <a:r>
              <a:rPr lang="en-IN" sz="1600" b="1" dirty="0" smtClean="0"/>
              <a:t>30 days </a:t>
            </a:r>
            <a:r>
              <a:rPr lang="en-IN" sz="1600" dirty="0" smtClean="0"/>
              <a:t>in any Policy Year.</a:t>
            </a:r>
          </a:p>
          <a:p>
            <a:endParaRPr lang="en-IN" sz="1600" b="1" dirty="0" smtClean="0"/>
          </a:p>
          <a:p>
            <a:r>
              <a:rPr lang="en-IN" sz="1600" b="1" dirty="0" smtClean="0"/>
              <a:t>Hospital Cash</a:t>
            </a:r>
            <a:r>
              <a:rPr lang="en-IN" sz="1600" dirty="0" smtClean="0"/>
              <a:t>– </a:t>
            </a:r>
            <a:r>
              <a:rPr lang="en-IN" sz="1600" dirty="0"/>
              <a:t>We shall make payments of ₹ </a:t>
            </a:r>
            <a:r>
              <a:rPr lang="en-IN" sz="1600" b="1" dirty="0"/>
              <a:t>500/- </a:t>
            </a:r>
            <a:r>
              <a:rPr lang="en-IN" sz="1600" dirty="0"/>
              <a:t>for each completed day of Hospitalisation subject to maximum of </a:t>
            </a:r>
            <a:r>
              <a:rPr lang="en-IN" sz="1600" b="1" dirty="0"/>
              <a:t>60</a:t>
            </a:r>
            <a:r>
              <a:rPr lang="en-IN" sz="1600" dirty="0"/>
              <a:t> days during </a:t>
            </a:r>
            <a:r>
              <a:rPr lang="en-IN" sz="1600" dirty="0" smtClean="0"/>
              <a:t>the Policy </a:t>
            </a:r>
            <a:r>
              <a:rPr lang="en-IN" sz="1600" dirty="0"/>
              <a:t>Year. This benefit is applicable for Platinum plan and Ruby plan with Sum Insured ₹ </a:t>
            </a:r>
            <a:r>
              <a:rPr lang="en-IN" sz="1600" b="1" dirty="0"/>
              <a:t>6 lakhs </a:t>
            </a:r>
            <a:r>
              <a:rPr lang="en-IN" sz="1600" dirty="0"/>
              <a:t>and above. </a:t>
            </a:r>
            <a:endParaRPr lang="en-IN" sz="1600" dirty="0" smtClean="0"/>
          </a:p>
          <a:p>
            <a:endParaRPr lang="en-IN" sz="1600" dirty="0" smtClean="0"/>
          </a:p>
          <a:p>
            <a:endParaRPr lang="en-IN" sz="1600" dirty="0"/>
          </a:p>
          <a:p>
            <a:r>
              <a:rPr lang="en-IN" sz="1600" dirty="0" smtClean="0"/>
              <a:t>    These benefits are </a:t>
            </a:r>
            <a:r>
              <a:rPr lang="en-IN" sz="1600" dirty="0"/>
              <a:t>over </a:t>
            </a:r>
            <a:r>
              <a:rPr lang="en-IN" sz="1600" dirty="0" smtClean="0"/>
              <a:t>and above </a:t>
            </a:r>
            <a:r>
              <a:rPr lang="en-IN" sz="1600" dirty="0"/>
              <a:t>the </a:t>
            </a:r>
            <a:r>
              <a:rPr lang="en-IN" sz="1600" b="1" dirty="0"/>
              <a:t>Hospitalisation </a:t>
            </a:r>
            <a:r>
              <a:rPr lang="en-IN" sz="1600" dirty="0"/>
              <a:t>sum insured</a:t>
            </a:r>
            <a:r>
              <a:rPr lang="en-IN" sz="1600" dirty="0" smtClean="0"/>
              <a:t>.</a:t>
            </a:r>
          </a:p>
          <a:p>
            <a:endParaRPr lang="en-IN" sz="1600" dirty="0" smtClean="0"/>
          </a:p>
        </p:txBody>
      </p:sp>
      <p:sp>
        <p:nvSpPr>
          <p:cNvPr id="3" name="Up Arrow 2"/>
          <p:cNvSpPr/>
          <p:nvPr/>
        </p:nvSpPr>
        <p:spPr>
          <a:xfrm>
            <a:off x="420960" y="5445224"/>
            <a:ext cx="190600"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01286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Key Features </a:t>
            </a:r>
            <a:endParaRPr lang="en-IN" dirty="0">
              <a:solidFill>
                <a:schemeClr val="bg1">
                  <a:lumMod val="65000"/>
                </a:schemeClr>
              </a:solidFill>
            </a:endParaRPr>
          </a:p>
        </p:txBody>
      </p:sp>
      <p:sp>
        <p:nvSpPr>
          <p:cNvPr id="4" name="TextBox 3"/>
          <p:cNvSpPr txBox="1"/>
          <p:nvPr/>
        </p:nvSpPr>
        <p:spPr>
          <a:xfrm>
            <a:off x="348952" y="816769"/>
            <a:ext cx="7391400" cy="338554"/>
          </a:xfrm>
          <a:prstGeom prst="rect">
            <a:avLst/>
          </a:prstGeom>
          <a:noFill/>
        </p:spPr>
        <p:txBody>
          <a:bodyPr>
            <a:spAutoFit/>
          </a:bodyPr>
          <a:lstStyle/>
          <a:p>
            <a:pPr fontAlgn="auto">
              <a:spcBef>
                <a:spcPts val="0"/>
              </a:spcBef>
              <a:spcAft>
                <a:spcPts val="0"/>
              </a:spcAft>
              <a:defRPr/>
            </a:pPr>
            <a:r>
              <a:rPr lang="en-US" sz="1600" kern="0" dirty="0" smtClean="0">
                <a:latin typeface="Arial" panose="020B0604020202020204" pitchFamily="34" charset="0"/>
                <a:cs typeface="Arial" panose="020B0604020202020204" pitchFamily="34" charset="0"/>
              </a:rPr>
              <a:t>Refreshed with more features and plan options </a:t>
            </a:r>
            <a:endParaRPr lang="en-US" sz="1600" kern="0" dirty="0">
              <a:latin typeface="Arial" panose="020B0604020202020204" pitchFamily="34" charset="0"/>
              <a:cs typeface="Arial" panose="020B0604020202020204" pitchFamily="34" charset="0"/>
            </a:endParaRPr>
          </a:p>
        </p:txBody>
      </p:sp>
      <p:sp>
        <p:nvSpPr>
          <p:cNvPr id="5" name="Rectangle 4"/>
          <p:cNvSpPr/>
          <p:nvPr/>
        </p:nvSpPr>
        <p:spPr>
          <a:xfrm>
            <a:off x="381744" y="1268760"/>
            <a:ext cx="8438728" cy="5262979"/>
          </a:xfrm>
          <a:prstGeom prst="rect">
            <a:avLst/>
          </a:prstGeom>
        </p:spPr>
        <p:txBody>
          <a:bodyPr wrap="square">
            <a:spAutoFit/>
          </a:bodyPr>
          <a:lstStyle/>
          <a:p>
            <a:r>
              <a:rPr lang="en-IN" sz="1600" b="1" dirty="0"/>
              <a:t>Accidental Hospitalisation </a:t>
            </a:r>
            <a:r>
              <a:rPr lang="en-IN" sz="1600" dirty="0"/>
              <a:t>– In case of Hospitalisation following an Accident, the limits under the Policy shall increase by </a:t>
            </a:r>
            <a:r>
              <a:rPr lang="en-IN" sz="1600" b="1" dirty="0"/>
              <a:t>25% </a:t>
            </a:r>
            <a:r>
              <a:rPr lang="en-IN" sz="1600" dirty="0"/>
              <a:t>of </a:t>
            </a:r>
            <a:r>
              <a:rPr lang="en-IN" sz="1600" dirty="0" smtClean="0"/>
              <a:t>the balance </a:t>
            </a:r>
            <a:r>
              <a:rPr lang="en-IN" sz="1600" dirty="0"/>
              <a:t>Sum Insured available subject to maximum of </a:t>
            </a:r>
            <a:r>
              <a:rPr lang="en-IN" sz="1600" b="1" dirty="0"/>
              <a:t>₹ 1 Lakh </a:t>
            </a:r>
            <a:r>
              <a:rPr lang="en-IN" sz="1600" dirty="0"/>
              <a:t>irrespective of number of claims in a Policy Year</a:t>
            </a:r>
            <a:r>
              <a:rPr lang="en-IN" sz="1600" dirty="0" smtClean="0"/>
              <a:t>.</a:t>
            </a:r>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IN" sz="1600" b="1" dirty="0"/>
          </a:p>
          <a:p>
            <a:r>
              <a:rPr lang="en-IN" sz="1600" b="1" dirty="0" smtClean="0"/>
              <a:t>Free </a:t>
            </a:r>
            <a:r>
              <a:rPr lang="en-IN" sz="1600" b="1" dirty="0"/>
              <a:t>medical check-up </a:t>
            </a:r>
            <a:r>
              <a:rPr lang="en-IN" sz="1600" dirty="0"/>
              <a:t>- At the end of every continuous period of </a:t>
            </a:r>
            <a:r>
              <a:rPr lang="en-IN" sz="1600" b="1" dirty="0"/>
              <a:t>4 years </a:t>
            </a:r>
            <a:r>
              <a:rPr lang="en-IN" sz="1600" dirty="0"/>
              <a:t>during which You have held Our Future Health </a:t>
            </a:r>
            <a:r>
              <a:rPr lang="en-IN" sz="1600" dirty="0" err="1"/>
              <a:t>Suraksha</a:t>
            </a:r>
            <a:r>
              <a:rPr lang="en-IN" sz="1600" dirty="0"/>
              <a:t> </a:t>
            </a:r>
            <a:r>
              <a:rPr lang="en-IN" sz="1600" dirty="0" smtClean="0"/>
              <a:t>Policy </a:t>
            </a:r>
            <a:r>
              <a:rPr lang="en-IN" sz="1600" b="1" dirty="0" smtClean="0"/>
              <a:t>without </a:t>
            </a:r>
            <a:r>
              <a:rPr lang="en-IN" sz="1600" b="1" dirty="0"/>
              <a:t>making a claim</a:t>
            </a:r>
            <a:r>
              <a:rPr lang="en-IN" sz="1600" dirty="0"/>
              <a:t>, You may apply to Us for a free medical check-up (Physician’s Consultation, ECG, Complete Blood Count, </a:t>
            </a:r>
            <a:r>
              <a:rPr lang="en-IN" sz="1600" dirty="0" smtClean="0"/>
              <a:t>Urine Routine</a:t>
            </a:r>
            <a:r>
              <a:rPr lang="en-IN" sz="1600" dirty="0"/>
              <a:t>, Fasting blood Sugar, Post Prandial Blood Sugar, Lipid Profile, Sr. </a:t>
            </a:r>
            <a:r>
              <a:rPr lang="en-IN" sz="1600" dirty="0" err="1"/>
              <a:t>Creatinine</a:t>
            </a:r>
            <a:r>
              <a:rPr lang="en-IN" sz="1600" dirty="0"/>
              <a:t>, SGOT, SGPT, GGTP) at Our Diagnostic </a:t>
            </a:r>
            <a:r>
              <a:rPr lang="en-IN" sz="1600" dirty="0" err="1"/>
              <a:t>Center</a:t>
            </a:r>
            <a:r>
              <a:rPr lang="en-IN" sz="1600" dirty="0"/>
              <a:t>, </a:t>
            </a:r>
            <a:r>
              <a:rPr lang="en-IN" sz="1600" dirty="0" smtClean="0"/>
              <a:t>the location </a:t>
            </a:r>
            <a:r>
              <a:rPr lang="en-IN" sz="1600" dirty="0"/>
              <a:t>of which We will specify at the time of Your application. For the avoidance of doubt, We shall not be liable for any other ancillary </a:t>
            </a:r>
            <a:r>
              <a:rPr lang="en-IN" sz="1600" dirty="0" smtClean="0"/>
              <a:t>or peripheral </a:t>
            </a:r>
            <a:r>
              <a:rPr lang="en-IN" sz="1600" dirty="0"/>
              <a:t>costs or expenses (including but not limited to those for transportation, accommodation or sustenance).</a:t>
            </a:r>
          </a:p>
          <a:p>
            <a:r>
              <a:rPr lang="en-IN" sz="1600" dirty="0"/>
              <a:t>i. In case of Individual policy, the benefit will be available for </a:t>
            </a:r>
            <a:r>
              <a:rPr lang="en-IN" sz="1600" b="1" dirty="0"/>
              <a:t>all</a:t>
            </a:r>
            <a:r>
              <a:rPr lang="en-IN" sz="1600" dirty="0"/>
              <a:t> insured persons who were already covered under the Policy.</a:t>
            </a:r>
          </a:p>
          <a:p>
            <a:r>
              <a:rPr lang="en-IN" sz="1600" dirty="0"/>
              <a:t>ii. In case of family floater policy, the benefit will be available for </a:t>
            </a:r>
            <a:r>
              <a:rPr lang="en-IN" sz="1600" b="1" dirty="0"/>
              <a:t>two</a:t>
            </a:r>
            <a:r>
              <a:rPr lang="en-IN" sz="1600" dirty="0"/>
              <a:t> of the insured persons covered under the Policy.</a:t>
            </a:r>
          </a:p>
        </p:txBody>
      </p:sp>
      <p:graphicFrame>
        <p:nvGraphicFramePr>
          <p:cNvPr id="3" name="Chart 2"/>
          <p:cNvGraphicFramePr/>
          <p:nvPr>
            <p:extLst>
              <p:ext uri="{D42A27DB-BD31-4B8C-83A1-F6EECF244321}">
                <p14:modId xmlns:p14="http://schemas.microsoft.com/office/powerpoint/2010/main" val="4193657122"/>
              </p:ext>
            </p:extLst>
          </p:nvPr>
        </p:nvGraphicFramePr>
        <p:xfrm>
          <a:off x="423731" y="2132856"/>
          <a:ext cx="4076261" cy="165618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788024" y="2060848"/>
            <a:ext cx="3652859" cy="138499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1400" b="1" dirty="0" smtClean="0"/>
              <a:t>e.g. Basic sum insured is 3 Lac</a:t>
            </a:r>
          </a:p>
          <a:p>
            <a:endParaRPr lang="en-US" sz="1400" b="1" dirty="0"/>
          </a:p>
          <a:p>
            <a:r>
              <a:rPr lang="en-US" sz="1400" b="1" dirty="0" smtClean="0"/>
              <a:t>Claim 1 is paid for Disease – 1 Lakh</a:t>
            </a:r>
          </a:p>
          <a:p>
            <a:endParaRPr lang="en-US" sz="1400" b="1" dirty="0"/>
          </a:p>
          <a:p>
            <a:r>
              <a:rPr lang="en-US" sz="1400" b="1" dirty="0" smtClean="0"/>
              <a:t>Claim 2 for Accident can be paid up to 2.5 Lakh</a:t>
            </a:r>
          </a:p>
          <a:p>
            <a:r>
              <a:rPr lang="en-US" sz="1400" b="1" dirty="0" smtClean="0"/>
              <a:t>(i.e. Available basic SI is 2 Lakh + 25% (50000))</a:t>
            </a:r>
            <a:endParaRPr lang="en-IN" sz="1400" b="1" dirty="0"/>
          </a:p>
        </p:txBody>
      </p:sp>
    </p:spTree>
    <p:extLst>
      <p:ext uri="{BB962C8B-B14F-4D97-AF65-F5344CB8AC3E}">
        <p14:creationId xmlns:p14="http://schemas.microsoft.com/office/powerpoint/2010/main" val="2841630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Key Features </a:t>
            </a:r>
            <a:endParaRPr lang="en-IN" dirty="0">
              <a:solidFill>
                <a:schemeClr val="bg1">
                  <a:lumMod val="65000"/>
                </a:schemeClr>
              </a:solidFill>
            </a:endParaRPr>
          </a:p>
        </p:txBody>
      </p:sp>
      <p:sp>
        <p:nvSpPr>
          <p:cNvPr id="4" name="TextBox 3"/>
          <p:cNvSpPr txBox="1"/>
          <p:nvPr/>
        </p:nvSpPr>
        <p:spPr>
          <a:xfrm>
            <a:off x="348952" y="816769"/>
            <a:ext cx="7391400" cy="338554"/>
          </a:xfrm>
          <a:prstGeom prst="rect">
            <a:avLst/>
          </a:prstGeom>
          <a:noFill/>
        </p:spPr>
        <p:txBody>
          <a:bodyPr>
            <a:spAutoFit/>
          </a:bodyPr>
          <a:lstStyle/>
          <a:p>
            <a:pPr fontAlgn="auto">
              <a:spcBef>
                <a:spcPts val="0"/>
              </a:spcBef>
              <a:spcAft>
                <a:spcPts val="0"/>
              </a:spcAft>
              <a:defRPr/>
            </a:pPr>
            <a:r>
              <a:rPr lang="en-US" sz="1600" kern="0" dirty="0" smtClean="0">
                <a:latin typeface="Arial" panose="020B0604020202020204" pitchFamily="34" charset="0"/>
                <a:cs typeface="Arial" panose="020B0604020202020204" pitchFamily="34" charset="0"/>
              </a:rPr>
              <a:t>Refreshed with more features and plan options </a:t>
            </a:r>
            <a:endParaRPr lang="en-US" sz="1600" kern="0" dirty="0">
              <a:latin typeface="Arial" panose="020B0604020202020204" pitchFamily="34" charset="0"/>
              <a:cs typeface="Arial" panose="020B0604020202020204" pitchFamily="34" charset="0"/>
            </a:endParaRPr>
          </a:p>
        </p:txBody>
      </p:sp>
      <p:sp>
        <p:nvSpPr>
          <p:cNvPr id="5" name="Rectangle 4"/>
          <p:cNvSpPr/>
          <p:nvPr/>
        </p:nvSpPr>
        <p:spPr>
          <a:xfrm>
            <a:off x="381744" y="1268760"/>
            <a:ext cx="8438728" cy="3293209"/>
          </a:xfrm>
          <a:prstGeom prst="rect">
            <a:avLst/>
          </a:prstGeom>
        </p:spPr>
        <p:txBody>
          <a:bodyPr wrap="square">
            <a:spAutoFit/>
          </a:bodyPr>
          <a:lstStyle/>
          <a:p>
            <a:r>
              <a:rPr lang="en-IN" sz="1600" b="1" dirty="0"/>
              <a:t>Organ Donor Expenses – </a:t>
            </a:r>
            <a:r>
              <a:rPr lang="en-IN" sz="1600" dirty="0"/>
              <a:t>We</a:t>
            </a:r>
            <a:r>
              <a:rPr lang="en-IN" sz="1600" b="1" dirty="0"/>
              <a:t> </a:t>
            </a:r>
            <a:r>
              <a:rPr lang="en-IN" sz="1600" dirty="0"/>
              <a:t>will pay the Reasonable and Customary Charges incurred for an organ donor’s treatment for the harvesting </a:t>
            </a:r>
            <a:r>
              <a:rPr lang="en-IN" sz="1600" dirty="0" smtClean="0"/>
              <a:t>of the </a:t>
            </a:r>
            <a:r>
              <a:rPr lang="en-IN" sz="1600" dirty="0"/>
              <a:t>organ donated provided that:</a:t>
            </a:r>
          </a:p>
          <a:p>
            <a:endParaRPr lang="en-IN" sz="1600" dirty="0" smtClean="0"/>
          </a:p>
          <a:p>
            <a:r>
              <a:rPr lang="en-IN" sz="1600" dirty="0" smtClean="0"/>
              <a:t>a</a:t>
            </a:r>
            <a:r>
              <a:rPr lang="en-IN" sz="1600" dirty="0"/>
              <a:t>. The organ donor is any person whose organ has been made available in accordance and in compliance with THE </a:t>
            </a:r>
            <a:r>
              <a:rPr lang="en-IN" sz="1600" dirty="0" smtClean="0"/>
              <a:t>TRANSPLANTATION OF </a:t>
            </a:r>
            <a:r>
              <a:rPr lang="en-IN" sz="1600" dirty="0"/>
              <a:t>HUMAN ORGANS (AMENDMENT) BILL, 2011 and the organ donated is for the use of the Insured Person, and</a:t>
            </a:r>
          </a:p>
          <a:p>
            <a:r>
              <a:rPr lang="en-IN" sz="1600" dirty="0"/>
              <a:t>b. We will not pay the donor’s screening expenses or pre and post hospitalisation expenses or for any other medical treatment for the </a:t>
            </a:r>
            <a:r>
              <a:rPr lang="en-IN" sz="1600" dirty="0" smtClean="0"/>
              <a:t>donor consequent </a:t>
            </a:r>
            <a:r>
              <a:rPr lang="en-IN" sz="1600" dirty="0"/>
              <a:t>on the harvesting</a:t>
            </a:r>
          </a:p>
          <a:p>
            <a:r>
              <a:rPr lang="en-IN" sz="1600" dirty="0"/>
              <a:t>c. We have accepted claim under hospitalisation for the Insured Person and the Insured Person has been Medically Advised to undergo </a:t>
            </a:r>
            <a:r>
              <a:rPr lang="en-IN" sz="1600" dirty="0" smtClean="0"/>
              <a:t>an organ </a:t>
            </a:r>
            <a:r>
              <a:rPr lang="en-IN" sz="1600" dirty="0"/>
              <a:t>transplant;</a:t>
            </a:r>
          </a:p>
          <a:p>
            <a:r>
              <a:rPr lang="en-IN" sz="1600" dirty="0"/>
              <a:t>d. Costs directly or indirectly associated with the acquisition of the donor’s organ will not be covered.</a:t>
            </a:r>
          </a:p>
          <a:p>
            <a:r>
              <a:rPr lang="en-IN" sz="1600" dirty="0"/>
              <a:t>e. These expenses shall be covered under the recipient’s policy</a:t>
            </a:r>
            <a:r>
              <a:rPr lang="en-IN" sz="1600" dirty="0" smtClean="0"/>
              <a:t>.</a:t>
            </a:r>
            <a:endParaRPr lang="en-IN" sz="1600" dirty="0"/>
          </a:p>
        </p:txBody>
      </p:sp>
    </p:spTree>
    <p:extLst>
      <p:ext uri="{BB962C8B-B14F-4D97-AF65-F5344CB8AC3E}">
        <p14:creationId xmlns:p14="http://schemas.microsoft.com/office/powerpoint/2010/main" val="17501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Key Features </a:t>
            </a:r>
            <a:endParaRPr lang="en-IN" dirty="0">
              <a:solidFill>
                <a:schemeClr val="bg1">
                  <a:lumMod val="65000"/>
                </a:schemeClr>
              </a:solidFill>
            </a:endParaRPr>
          </a:p>
        </p:txBody>
      </p:sp>
      <p:sp>
        <p:nvSpPr>
          <p:cNvPr id="4" name="TextBox 3"/>
          <p:cNvSpPr txBox="1"/>
          <p:nvPr/>
        </p:nvSpPr>
        <p:spPr>
          <a:xfrm>
            <a:off x="348952" y="816769"/>
            <a:ext cx="7391400" cy="338554"/>
          </a:xfrm>
          <a:prstGeom prst="rect">
            <a:avLst/>
          </a:prstGeom>
          <a:noFill/>
        </p:spPr>
        <p:txBody>
          <a:bodyPr>
            <a:spAutoFit/>
          </a:bodyPr>
          <a:lstStyle/>
          <a:p>
            <a:pPr fontAlgn="auto">
              <a:spcBef>
                <a:spcPts val="0"/>
              </a:spcBef>
              <a:spcAft>
                <a:spcPts val="0"/>
              </a:spcAft>
              <a:defRPr/>
            </a:pPr>
            <a:r>
              <a:rPr lang="en-US" sz="1600" kern="0" dirty="0" smtClean="0">
                <a:latin typeface="Arial" panose="020B0604020202020204" pitchFamily="34" charset="0"/>
                <a:cs typeface="Arial" panose="020B0604020202020204" pitchFamily="34" charset="0"/>
              </a:rPr>
              <a:t>Refreshed with more features and plan options </a:t>
            </a:r>
            <a:endParaRPr lang="en-US" sz="1600" kern="0" dirty="0">
              <a:latin typeface="Arial" panose="020B0604020202020204" pitchFamily="34" charset="0"/>
              <a:cs typeface="Arial" panose="020B0604020202020204" pitchFamily="34" charset="0"/>
            </a:endParaRPr>
          </a:p>
        </p:txBody>
      </p:sp>
      <p:sp>
        <p:nvSpPr>
          <p:cNvPr id="3" name="Rectangle 2"/>
          <p:cNvSpPr/>
          <p:nvPr/>
        </p:nvSpPr>
        <p:spPr>
          <a:xfrm>
            <a:off x="395536" y="1214164"/>
            <a:ext cx="8064896" cy="3293209"/>
          </a:xfrm>
          <a:prstGeom prst="rect">
            <a:avLst/>
          </a:prstGeom>
        </p:spPr>
        <p:txBody>
          <a:bodyPr wrap="square">
            <a:spAutoFit/>
          </a:bodyPr>
          <a:lstStyle/>
          <a:p>
            <a:r>
              <a:rPr lang="en-IN" sz="1600" b="1" dirty="0"/>
              <a:t>Recharge of Sum Insured</a:t>
            </a:r>
          </a:p>
          <a:p>
            <a:r>
              <a:rPr lang="en-IN" sz="1600" dirty="0"/>
              <a:t>Recharge benefit is applicable for all plans, where the basic Sum Insured opted is </a:t>
            </a:r>
            <a:r>
              <a:rPr lang="en-IN" sz="1600" u="sng" dirty="0"/>
              <a:t>3 </a:t>
            </a:r>
            <a:r>
              <a:rPr lang="en-IN" sz="1600" b="1" u="sng" dirty="0"/>
              <a:t>Lakhs </a:t>
            </a:r>
            <a:r>
              <a:rPr lang="en-IN" sz="1600" b="1" dirty="0"/>
              <a:t>and above</a:t>
            </a:r>
            <a:r>
              <a:rPr lang="en-IN" sz="1600" dirty="0"/>
              <a:t>. If the Basic Sum Insured and </a:t>
            </a:r>
            <a:r>
              <a:rPr lang="en-IN" sz="1600" dirty="0" smtClean="0"/>
              <a:t>Cumulative Bonus </a:t>
            </a:r>
            <a:r>
              <a:rPr lang="en-IN" sz="1600" dirty="0"/>
              <a:t>(if any) is exhausted due to claims made and paid during the Policy Year, then We </a:t>
            </a:r>
            <a:r>
              <a:rPr lang="en-IN" sz="1600" dirty="0" smtClean="0"/>
              <a:t>will automatically </a:t>
            </a:r>
            <a:r>
              <a:rPr lang="en-IN" sz="1600" dirty="0"/>
              <a:t>re-instate the </a:t>
            </a:r>
            <a:r>
              <a:rPr lang="en-IN" sz="1600" dirty="0" smtClean="0"/>
              <a:t>Sum Insured </a:t>
            </a:r>
            <a:r>
              <a:rPr lang="en-IN" sz="1600" dirty="0"/>
              <a:t>up to 100%, once in a </a:t>
            </a:r>
            <a:r>
              <a:rPr lang="en-IN" sz="1600" dirty="0" smtClean="0"/>
              <a:t>policy, </a:t>
            </a:r>
            <a:r>
              <a:rPr lang="en-IN" sz="1600" dirty="0"/>
              <a:t>subject to conditions specified below</a:t>
            </a:r>
            <a:r>
              <a:rPr lang="en-IN" sz="1600" dirty="0" smtClean="0"/>
              <a:t>:</a:t>
            </a:r>
          </a:p>
          <a:p>
            <a:endParaRPr lang="en-IN" sz="1600" dirty="0"/>
          </a:p>
          <a:p>
            <a:r>
              <a:rPr lang="en-IN" sz="1600" dirty="0"/>
              <a:t>a. A claim will be admissible under this Benefit only if the claim is admissible under In-patient Hospitalization or Day Care Treatment.</a:t>
            </a:r>
          </a:p>
          <a:p>
            <a:r>
              <a:rPr lang="en-IN" sz="1600" dirty="0"/>
              <a:t>b. The recharge shall be utilised only after the Sum Insured, Cumulative Bonus has been completely exhausted in that Policy Year.</a:t>
            </a:r>
          </a:p>
          <a:p>
            <a:r>
              <a:rPr lang="en-IN" sz="1600" dirty="0"/>
              <a:t>c. The recharge shall be available only for all future claims for that Insured Person during that Policy Year. (</a:t>
            </a:r>
            <a:r>
              <a:rPr lang="en-IN" sz="1600" b="1" dirty="0"/>
              <a:t>Irrespective</a:t>
            </a:r>
            <a:r>
              <a:rPr lang="en-IN" sz="1600" dirty="0"/>
              <a:t> of whether the claim is </a:t>
            </a:r>
            <a:r>
              <a:rPr lang="en-IN" sz="1600" dirty="0" smtClean="0"/>
              <a:t>for the </a:t>
            </a:r>
            <a:r>
              <a:rPr lang="en-IN" sz="1600" dirty="0"/>
              <a:t>same ailment for which he/she has claimed</a:t>
            </a:r>
            <a:r>
              <a:rPr lang="en-IN" sz="1600" dirty="0" smtClean="0"/>
              <a:t>).</a:t>
            </a:r>
            <a:endParaRPr lang="en-IN" sz="1600" dirty="0"/>
          </a:p>
        </p:txBody>
      </p:sp>
      <p:graphicFrame>
        <p:nvGraphicFramePr>
          <p:cNvPr id="5" name="Chart 4"/>
          <p:cNvGraphicFramePr/>
          <p:nvPr>
            <p:extLst>
              <p:ext uri="{D42A27DB-BD31-4B8C-83A1-F6EECF244321}">
                <p14:modId xmlns:p14="http://schemas.microsoft.com/office/powerpoint/2010/main" val="2279864409"/>
              </p:ext>
            </p:extLst>
          </p:nvPr>
        </p:nvGraphicFramePr>
        <p:xfrm>
          <a:off x="539552" y="4545776"/>
          <a:ext cx="4248472" cy="231222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220072" y="4653136"/>
            <a:ext cx="3600400" cy="160043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b="1" dirty="0" smtClean="0"/>
              <a:t>e.g. Basic Sum Insured- 3 Lac sum insured</a:t>
            </a:r>
          </a:p>
          <a:p>
            <a:endParaRPr lang="en-US" sz="1400" b="1" dirty="0"/>
          </a:p>
          <a:p>
            <a:r>
              <a:rPr lang="en-US" sz="1400" b="1" dirty="0" smtClean="0"/>
              <a:t>Sum of Claim 1 and 2 is 3.25 Lakh (SI exhausted) with 25000 out of pocket expense </a:t>
            </a:r>
          </a:p>
          <a:p>
            <a:endParaRPr lang="en-US" sz="1400" b="1" dirty="0" smtClean="0"/>
          </a:p>
          <a:p>
            <a:r>
              <a:rPr lang="en-US" sz="1400" b="1" dirty="0" smtClean="0"/>
              <a:t>Recharge sum insured made available/ is used for Claim 3 and Claim 4</a:t>
            </a:r>
            <a:endParaRPr lang="en-IN" sz="1400" b="1" dirty="0"/>
          </a:p>
        </p:txBody>
      </p:sp>
    </p:spTree>
    <p:extLst>
      <p:ext uri="{BB962C8B-B14F-4D97-AF65-F5344CB8AC3E}">
        <p14:creationId xmlns:p14="http://schemas.microsoft.com/office/powerpoint/2010/main" val="17501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Key Features </a:t>
            </a:r>
            <a:endParaRPr lang="en-IN" dirty="0">
              <a:solidFill>
                <a:schemeClr val="bg1">
                  <a:lumMod val="65000"/>
                </a:schemeClr>
              </a:solidFill>
            </a:endParaRPr>
          </a:p>
        </p:txBody>
      </p:sp>
      <p:sp>
        <p:nvSpPr>
          <p:cNvPr id="4" name="TextBox 3"/>
          <p:cNvSpPr txBox="1"/>
          <p:nvPr/>
        </p:nvSpPr>
        <p:spPr>
          <a:xfrm>
            <a:off x="348952" y="816769"/>
            <a:ext cx="7391400" cy="338554"/>
          </a:xfrm>
          <a:prstGeom prst="rect">
            <a:avLst/>
          </a:prstGeom>
          <a:noFill/>
        </p:spPr>
        <p:txBody>
          <a:bodyPr>
            <a:spAutoFit/>
          </a:bodyPr>
          <a:lstStyle/>
          <a:p>
            <a:pPr fontAlgn="auto">
              <a:spcBef>
                <a:spcPts val="0"/>
              </a:spcBef>
              <a:spcAft>
                <a:spcPts val="0"/>
              </a:spcAft>
              <a:defRPr/>
            </a:pPr>
            <a:r>
              <a:rPr lang="en-US" sz="1600" kern="0" dirty="0" smtClean="0">
                <a:latin typeface="Arial" panose="020B0604020202020204" pitchFamily="34" charset="0"/>
                <a:cs typeface="Arial" panose="020B0604020202020204" pitchFamily="34" charset="0"/>
              </a:rPr>
              <a:t>Refreshed with more features and plan options </a:t>
            </a:r>
            <a:endParaRPr lang="en-US" sz="1600" kern="0" dirty="0">
              <a:latin typeface="Arial" panose="020B0604020202020204" pitchFamily="34" charset="0"/>
              <a:cs typeface="Arial" panose="020B0604020202020204" pitchFamily="34" charset="0"/>
            </a:endParaRPr>
          </a:p>
        </p:txBody>
      </p:sp>
      <p:sp>
        <p:nvSpPr>
          <p:cNvPr id="3" name="Rectangle 2"/>
          <p:cNvSpPr/>
          <p:nvPr/>
        </p:nvSpPr>
        <p:spPr>
          <a:xfrm>
            <a:off x="395536" y="1340768"/>
            <a:ext cx="8352928" cy="2062103"/>
          </a:xfrm>
          <a:prstGeom prst="rect">
            <a:avLst/>
          </a:prstGeom>
        </p:spPr>
        <p:txBody>
          <a:bodyPr wrap="square">
            <a:spAutoFit/>
          </a:bodyPr>
          <a:lstStyle/>
          <a:p>
            <a:r>
              <a:rPr lang="en-IN" sz="1600" b="1" dirty="0"/>
              <a:t>Cumulative Bonus</a:t>
            </a:r>
          </a:p>
          <a:p>
            <a:r>
              <a:rPr lang="en-IN" sz="1600" dirty="0"/>
              <a:t>a) We will provide cumulative bonus for every claim free year. We shall increase in the Sum Insured by </a:t>
            </a:r>
            <a:r>
              <a:rPr lang="en-IN" sz="1600" b="1" dirty="0"/>
              <a:t>10% </a:t>
            </a:r>
            <a:r>
              <a:rPr lang="en-IN" sz="1600" dirty="0"/>
              <a:t>towards Cumulative Bonus for </a:t>
            </a:r>
            <a:r>
              <a:rPr lang="en-IN" sz="1600" dirty="0" smtClean="0"/>
              <a:t>every claim </a:t>
            </a:r>
            <a:r>
              <a:rPr lang="en-IN" sz="1600" dirty="0"/>
              <a:t>free year on the basic Sum Insured up to the maximum of </a:t>
            </a:r>
            <a:r>
              <a:rPr lang="en-IN" sz="1600" b="1" dirty="0"/>
              <a:t>50% </a:t>
            </a:r>
            <a:r>
              <a:rPr lang="en-IN" sz="1600" dirty="0"/>
              <a:t>of the sum insured.</a:t>
            </a:r>
          </a:p>
          <a:p>
            <a:r>
              <a:rPr lang="en-IN" sz="1600" dirty="0"/>
              <a:t>b) In case of a claim in the Policy, the Cumulative Bonus will get reduced by </a:t>
            </a:r>
            <a:r>
              <a:rPr lang="en-IN" sz="1600" b="1" dirty="0"/>
              <a:t>10% </a:t>
            </a:r>
            <a:r>
              <a:rPr lang="en-IN" sz="1600" dirty="0"/>
              <a:t>for each claim year. Increase/ Reduction in cumulative bonus </a:t>
            </a:r>
            <a:r>
              <a:rPr lang="en-IN" sz="1600" dirty="0" smtClean="0"/>
              <a:t>will depend </a:t>
            </a:r>
            <a:r>
              <a:rPr lang="en-IN" sz="1600" dirty="0"/>
              <a:t>on the claims in the previous year, but the base Sum Insured (excluding cumulative bonus amount if any) of the Policy issued by </a:t>
            </a:r>
            <a:r>
              <a:rPr lang="en-IN" sz="1600" dirty="0" smtClean="0"/>
              <a:t>Us shall </a:t>
            </a:r>
            <a:r>
              <a:rPr lang="en-IN" sz="1600" dirty="0"/>
              <a:t>be preserved</a:t>
            </a:r>
            <a:r>
              <a:rPr lang="en-IN" sz="1600" dirty="0" smtClean="0"/>
              <a:t>.</a:t>
            </a:r>
            <a:endParaRPr lang="en-IN" sz="1600" dirty="0"/>
          </a:p>
        </p:txBody>
      </p:sp>
      <p:graphicFrame>
        <p:nvGraphicFramePr>
          <p:cNvPr id="5" name="Chart 4"/>
          <p:cNvGraphicFramePr/>
          <p:nvPr>
            <p:extLst>
              <p:ext uri="{D42A27DB-BD31-4B8C-83A1-F6EECF244321}">
                <p14:modId xmlns:p14="http://schemas.microsoft.com/office/powerpoint/2010/main" val="971032850"/>
              </p:ext>
            </p:extLst>
          </p:nvPr>
        </p:nvGraphicFramePr>
        <p:xfrm>
          <a:off x="403000" y="3140968"/>
          <a:ext cx="8345464" cy="3479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2993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t>Discounts </a:t>
            </a:r>
            <a:endParaRPr lang="en-IN" sz="2400" dirty="0"/>
          </a:p>
        </p:txBody>
      </p:sp>
      <p:sp>
        <p:nvSpPr>
          <p:cNvPr id="3" name="Rectangle 2"/>
          <p:cNvSpPr/>
          <p:nvPr/>
        </p:nvSpPr>
        <p:spPr>
          <a:xfrm>
            <a:off x="251520" y="1136933"/>
            <a:ext cx="8568952" cy="4524315"/>
          </a:xfrm>
          <a:prstGeom prst="rect">
            <a:avLst/>
          </a:prstGeom>
        </p:spPr>
        <p:txBody>
          <a:bodyPr wrap="square">
            <a:spAutoFit/>
          </a:bodyPr>
          <a:lstStyle/>
          <a:p>
            <a:pPr marL="342900" indent="-342900">
              <a:buAutoNum type="alphaLcParenR"/>
            </a:pPr>
            <a:r>
              <a:rPr lang="en-IN" sz="1600" b="1" dirty="0" smtClean="0"/>
              <a:t>Family </a:t>
            </a:r>
            <a:r>
              <a:rPr lang="en-IN" sz="1600" b="1" dirty="0"/>
              <a:t>discount </a:t>
            </a:r>
            <a:r>
              <a:rPr lang="en-IN" sz="1600" dirty="0"/>
              <a:t>– </a:t>
            </a:r>
            <a:r>
              <a:rPr lang="en-IN" sz="1600" b="1" dirty="0"/>
              <a:t>10% </a:t>
            </a:r>
            <a:r>
              <a:rPr lang="en-IN" sz="1600" dirty="0"/>
              <a:t>Family discount in case of more than one insured covered under the same policy on </a:t>
            </a:r>
            <a:r>
              <a:rPr lang="en-IN" sz="1600" dirty="0" smtClean="0"/>
              <a:t>individual sum </a:t>
            </a:r>
            <a:r>
              <a:rPr lang="en-IN" sz="1600" dirty="0"/>
              <a:t>insured </a:t>
            </a:r>
            <a:r>
              <a:rPr lang="en-IN" sz="1600" dirty="0" smtClean="0"/>
              <a:t>basis.</a:t>
            </a:r>
          </a:p>
          <a:p>
            <a:endParaRPr lang="en-IN" sz="1600" dirty="0"/>
          </a:p>
          <a:p>
            <a:r>
              <a:rPr lang="en-IN" sz="1600" dirty="0" smtClean="0"/>
              <a:t>b</a:t>
            </a:r>
            <a:r>
              <a:rPr lang="en-IN" sz="1600" dirty="0"/>
              <a:t>) </a:t>
            </a:r>
            <a:r>
              <a:rPr lang="en-IN" sz="1600" b="1" dirty="0"/>
              <a:t>Long-term discount </a:t>
            </a:r>
            <a:r>
              <a:rPr lang="en-IN" sz="1600" dirty="0"/>
              <a:t>– Applicable in case of single premium payment for policy term of more than one year</a:t>
            </a:r>
          </a:p>
          <a:p>
            <a:r>
              <a:rPr lang="en-IN" sz="1600" dirty="0" smtClean="0"/>
              <a:t>2 </a:t>
            </a:r>
            <a:r>
              <a:rPr lang="en-IN" sz="1600" dirty="0"/>
              <a:t>years </a:t>
            </a:r>
            <a:r>
              <a:rPr lang="en-IN" sz="1600" dirty="0" smtClean="0"/>
              <a:t>- </a:t>
            </a:r>
            <a:r>
              <a:rPr lang="en-IN" sz="1600" b="1" dirty="0" smtClean="0"/>
              <a:t>5%  </a:t>
            </a:r>
          </a:p>
          <a:p>
            <a:r>
              <a:rPr lang="en-IN" sz="1600" dirty="0" smtClean="0"/>
              <a:t>3 </a:t>
            </a:r>
            <a:r>
              <a:rPr lang="en-IN" sz="1600" dirty="0"/>
              <a:t>years </a:t>
            </a:r>
            <a:r>
              <a:rPr lang="en-IN" sz="1600" dirty="0" smtClean="0"/>
              <a:t>- </a:t>
            </a:r>
            <a:r>
              <a:rPr lang="en-IN" sz="1600" b="1" dirty="0" smtClean="0"/>
              <a:t>10</a:t>
            </a:r>
            <a:r>
              <a:rPr lang="en-IN" sz="1600" b="1" dirty="0"/>
              <a:t>%</a:t>
            </a:r>
          </a:p>
          <a:p>
            <a:endParaRPr lang="en-IN" sz="1600" dirty="0" smtClean="0"/>
          </a:p>
          <a:p>
            <a:r>
              <a:rPr lang="en-IN" sz="1600" dirty="0" smtClean="0"/>
              <a:t>c</a:t>
            </a:r>
            <a:r>
              <a:rPr lang="en-IN" sz="1600" dirty="0"/>
              <a:t>) </a:t>
            </a:r>
            <a:r>
              <a:rPr lang="en-IN" sz="1600" b="1" dirty="0"/>
              <a:t>Loyalty Discount </a:t>
            </a:r>
            <a:r>
              <a:rPr lang="en-IN" sz="1600" dirty="0"/>
              <a:t>–</a:t>
            </a:r>
          </a:p>
          <a:p>
            <a:r>
              <a:rPr lang="en-IN" sz="1600" dirty="0"/>
              <a:t>• 2.5% loyalty discount in case the client already have a separate health insurance policy (other than Future </a:t>
            </a:r>
            <a:r>
              <a:rPr lang="en-IN" sz="1600" dirty="0" smtClean="0"/>
              <a:t>Health </a:t>
            </a:r>
            <a:r>
              <a:rPr lang="en-IN" sz="1600" dirty="0" err="1" smtClean="0"/>
              <a:t>Suraksha</a:t>
            </a:r>
            <a:r>
              <a:rPr lang="en-IN" sz="1600" dirty="0"/>
              <a:t>/ Personal Accident/Travel) from Future </a:t>
            </a:r>
            <a:r>
              <a:rPr lang="en-IN" sz="1600" dirty="0" err="1"/>
              <a:t>Generali</a:t>
            </a:r>
            <a:r>
              <a:rPr lang="en-IN" sz="1600" dirty="0"/>
              <a:t> India Insurance Co. Ltd.</a:t>
            </a:r>
          </a:p>
          <a:p>
            <a:r>
              <a:rPr lang="en-IN" sz="1600" dirty="0"/>
              <a:t>• The loyalty discount shall continue only if the insured maintains the separate health insurance policy with Us.</a:t>
            </a:r>
          </a:p>
          <a:p>
            <a:r>
              <a:rPr lang="en-IN" sz="1600" dirty="0"/>
              <a:t>• Policy copy will be required to avail the loyalty discount. In case the policy copy is not submitted, the discount </a:t>
            </a:r>
            <a:r>
              <a:rPr lang="en-IN" sz="1600" dirty="0" smtClean="0"/>
              <a:t>shall not </a:t>
            </a:r>
            <a:r>
              <a:rPr lang="en-IN" sz="1600" dirty="0"/>
              <a:t>be allowed.</a:t>
            </a:r>
          </a:p>
          <a:p>
            <a:endParaRPr lang="en-IN" sz="1600" dirty="0" smtClean="0"/>
          </a:p>
          <a:p>
            <a:r>
              <a:rPr lang="en-IN" sz="1600" dirty="0" smtClean="0"/>
              <a:t>d</a:t>
            </a:r>
            <a:r>
              <a:rPr lang="en-IN" sz="1600" dirty="0"/>
              <a:t>) </a:t>
            </a:r>
            <a:r>
              <a:rPr lang="en-IN" sz="1600" b="1" dirty="0"/>
              <a:t>Direct Sales Discount </a:t>
            </a:r>
            <a:r>
              <a:rPr lang="en-IN" sz="1600" dirty="0"/>
              <a:t>– A discount of 15% in lieu of intermediary commissions if policy is taken directly from the </a:t>
            </a:r>
            <a:r>
              <a:rPr lang="en-IN" sz="1600" dirty="0" smtClean="0"/>
              <a:t>insurer and </a:t>
            </a:r>
            <a:r>
              <a:rPr lang="en-IN" sz="1600" dirty="0"/>
              <a:t>/or Online</a:t>
            </a:r>
          </a:p>
        </p:txBody>
      </p:sp>
    </p:spTree>
    <p:extLst>
      <p:ext uri="{BB962C8B-B14F-4D97-AF65-F5344CB8AC3E}">
        <p14:creationId xmlns:p14="http://schemas.microsoft.com/office/powerpoint/2010/main" val="1110610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Medical underwriting</a:t>
            </a:r>
            <a:endParaRPr lang="en-IN" dirty="0">
              <a:solidFill>
                <a:schemeClr val="bg1">
                  <a:lumMod val="65000"/>
                </a:schemeClr>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89040"/>
            <a:ext cx="8676334"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1520" y="1268760"/>
            <a:ext cx="8566226" cy="2585323"/>
          </a:xfrm>
          <a:prstGeom prst="rect">
            <a:avLst/>
          </a:prstGeom>
        </p:spPr>
        <p:txBody>
          <a:bodyPr wrap="square">
            <a:spAutoFit/>
          </a:bodyPr>
          <a:lstStyle/>
          <a:p>
            <a:r>
              <a:rPr lang="en-IN" b="1" dirty="0"/>
              <a:t>Pre-insurance medical examination </a:t>
            </a:r>
            <a:r>
              <a:rPr lang="en-IN" dirty="0"/>
              <a:t>is not required for any proposer, up to the age of 50 years, irrespective of the sums insured subject to </a:t>
            </a:r>
            <a:r>
              <a:rPr lang="en-IN" dirty="0" smtClean="0"/>
              <a:t>the proposal </a:t>
            </a:r>
            <a:r>
              <a:rPr lang="en-IN" dirty="0"/>
              <a:t>form is clean (without health declaration).</a:t>
            </a:r>
          </a:p>
          <a:p>
            <a:endParaRPr lang="en-IN" dirty="0" smtClean="0"/>
          </a:p>
          <a:p>
            <a:r>
              <a:rPr lang="en-IN" dirty="0" smtClean="0"/>
              <a:t>If </a:t>
            </a:r>
            <a:r>
              <a:rPr lang="en-IN" dirty="0"/>
              <a:t>any of the member is of the age up to 55 years with sum insured up to ₹ 3 </a:t>
            </a:r>
            <a:r>
              <a:rPr lang="en-IN" dirty="0" smtClean="0"/>
              <a:t>lakhs </a:t>
            </a:r>
            <a:r>
              <a:rPr lang="en-IN" dirty="0"/>
              <a:t>then no pre-acceptance medical test is required.</a:t>
            </a:r>
          </a:p>
          <a:p>
            <a:endParaRPr lang="en-IN" dirty="0" smtClean="0"/>
          </a:p>
          <a:p>
            <a:r>
              <a:rPr lang="en-IN" dirty="0" smtClean="0"/>
              <a:t>In </a:t>
            </a:r>
            <a:r>
              <a:rPr lang="en-IN" dirty="0"/>
              <a:t>case the policy is issued for that particular client, the client is eligible for 100% of reimbursement of pre-insurance medical tests charges.</a:t>
            </a:r>
          </a:p>
        </p:txBody>
      </p:sp>
    </p:spTree>
    <p:extLst>
      <p:ext uri="{BB962C8B-B14F-4D97-AF65-F5344CB8AC3E}">
        <p14:creationId xmlns:p14="http://schemas.microsoft.com/office/powerpoint/2010/main" val="4265123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Waiting periods</a:t>
            </a:r>
            <a:endParaRPr lang="en-IN" dirty="0">
              <a:solidFill>
                <a:schemeClr val="bg1">
                  <a:lumMod val="65000"/>
                </a:schemeClr>
              </a:solidFill>
            </a:endParaRPr>
          </a:p>
        </p:txBody>
      </p:sp>
      <p:sp>
        <p:nvSpPr>
          <p:cNvPr id="4" name="TextBox 3"/>
          <p:cNvSpPr txBox="1"/>
          <p:nvPr/>
        </p:nvSpPr>
        <p:spPr>
          <a:xfrm>
            <a:off x="348952" y="816769"/>
            <a:ext cx="7391400" cy="338554"/>
          </a:xfrm>
          <a:prstGeom prst="rect">
            <a:avLst/>
          </a:prstGeom>
          <a:noFill/>
        </p:spPr>
        <p:txBody>
          <a:bodyPr>
            <a:spAutoFit/>
          </a:bodyPr>
          <a:lstStyle/>
          <a:p>
            <a:pPr fontAlgn="auto">
              <a:spcBef>
                <a:spcPts val="0"/>
              </a:spcBef>
              <a:spcAft>
                <a:spcPts val="0"/>
              </a:spcAft>
              <a:defRPr/>
            </a:pPr>
            <a:r>
              <a:rPr lang="en-US" sz="1600" kern="0" dirty="0" smtClean="0">
                <a:latin typeface="Arial" panose="020B0604020202020204" pitchFamily="34" charset="0"/>
                <a:cs typeface="Arial" panose="020B0604020202020204" pitchFamily="34" charset="0"/>
              </a:rPr>
              <a:t>Refreshed with more features and plan options </a:t>
            </a:r>
            <a:endParaRPr lang="en-US" sz="1600" kern="0" dirty="0">
              <a:latin typeface="Arial" panose="020B0604020202020204" pitchFamily="34" charset="0"/>
              <a:cs typeface="Arial" panose="020B0604020202020204" pitchFamily="34" charset="0"/>
            </a:endParaRPr>
          </a:p>
        </p:txBody>
      </p:sp>
      <p:sp>
        <p:nvSpPr>
          <p:cNvPr id="5" name="Rectangle 4"/>
          <p:cNvSpPr/>
          <p:nvPr/>
        </p:nvSpPr>
        <p:spPr>
          <a:xfrm>
            <a:off x="381744" y="1268760"/>
            <a:ext cx="8438728" cy="4524315"/>
          </a:xfrm>
          <a:prstGeom prst="rect">
            <a:avLst/>
          </a:prstGeom>
        </p:spPr>
        <p:txBody>
          <a:bodyPr wrap="square">
            <a:spAutoFit/>
          </a:bodyPr>
          <a:lstStyle/>
          <a:p>
            <a:r>
              <a:rPr lang="en-IN" sz="1600" b="1" dirty="0"/>
              <a:t>Waiting Periods</a:t>
            </a:r>
          </a:p>
          <a:p>
            <a:r>
              <a:rPr lang="en-IN" sz="1600" dirty="0" smtClean="0"/>
              <a:t>a</a:t>
            </a:r>
            <a:r>
              <a:rPr lang="en-IN" sz="1600" dirty="0"/>
              <a:t>) </a:t>
            </a:r>
            <a:r>
              <a:rPr lang="en-IN" sz="1600" b="1" dirty="0" smtClean="0"/>
              <a:t>48 </a:t>
            </a:r>
            <a:r>
              <a:rPr lang="en-IN" sz="1600" b="1" dirty="0"/>
              <a:t>months </a:t>
            </a:r>
            <a:r>
              <a:rPr lang="en-IN" sz="1600" dirty="0" smtClean="0"/>
              <a:t>for Pre existing conditions </a:t>
            </a:r>
            <a:r>
              <a:rPr lang="en-IN" sz="1600" dirty="0"/>
              <a:t>declared and/or accepted at the time of proposing the Policy for the first time.</a:t>
            </a:r>
          </a:p>
          <a:p>
            <a:r>
              <a:rPr lang="en-IN" sz="1600" dirty="0"/>
              <a:t>b) </a:t>
            </a:r>
            <a:r>
              <a:rPr lang="en-IN" sz="1600" b="1" dirty="0" smtClean="0"/>
              <a:t>36 </a:t>
            </a:r>
            <a:r>
              <a:rPr lang="en-IN" sz="1600" b="1" dirty="0"/>
              <a:t>months </a:t>
            </a:r>
            <a:r>
              <a:rPr lang="en-IN" sz="1600" dirty="0" smtClean="0"/>
              <a:t>for Organ transplant</a:t>
            </a:r>
            <a:r>
              <a:rPr lang="en-IN" sz="1600" dirty="0"/>
              <a:t>, Joint replacement Surgery due to Degenerative condition, Age related Osteoarthritis and Osteoporosis unless such joint replacement</a:t>
            </a:r>
          </a:p>
          <a:p>
            <a:r>
              <a:rPr lang="en-IN" sz="1600" dirty="0"/>
              <a:t>Surgery is necessitated by accidental Bodily Injury.</a:t>
            </a:r>
          </a:p>
          <a:p>
            <a:r>
              <a:rPr lang="en-IN" sz="1600" dirty="0"/>
              <a:t>c) </a:t>
            </a:r>
            <a:r>
              <a:rPr lang="en-IN" sz="1600" b="1" dirty="0" smtClean="0"/>
              <a:t>24 </a:t>
            </a:r>
            <a:r>
              <a:rPr lang="en-IN" sz="1600" b="1" dirty="0"/>
              <a:t>months </a:t>
            </a:r>
            <a:r>
              <a:rPr lang="en-IN" sz="1600" dirty="0" smtClean="0"/>
              <a:t>for Cataracts</a:t>
            </a:r>
            <a:r>
              <a:rPr lang="en-IN" sz="1600" dirty="0"/>
              <a:t>, Benign Prostatic Hypertrophy, Hernia of all types, Hydrocele, Para nasal sinuses, Deviated Nasal Septum, Fistulae, </a:t>
            </a:r>
            <a:r>
              <a:rPr lang="en-IN" sz="1600" dirty="0" err="1" smtClean="0"/>
              <a:t>Hemorrhoids</a:t>
            </a:r>
            <a:r>
              <a:rPr lang="en-IN" sz="1600" dirty="0" smtClean="0"/>
              <a:t>, Fissure </a:t>
            </a:r>
            <a:r>
              <a:rPr lang="en-IN" sz="1600" dirty="0"/>
              <a:t>in </a:t>
            </a:r>
            <a:r>
              <a:rPr lang="en-IN" sz="1600" dirty="0" err="1"/>
              <a:t>ano</a:t>
            </a:r>
            <a:r>
              <a:rPr lang="en-IN" sz="1600" dirty="0"/>
              <a:t>, Dysfunctional Uterine Bleeding, </a:t>
            </a:r>
            <a:r>
              <a:rPr lang="en-IN" sz="1600" dirty="0" err="1"/>
              <a:t>Fibromyoma</a:t>
            </a:r>
            <a:r>
              <a:rPr lang="en-IN" sz="1600" dirty="0"/>
              <a:t>, Endometriosis, Hysterectomy, all internal or external </a:t>
            </a:r>
            <a:r>
              <a:rPr lang="en-IN" sz="1600" dirty="0" err="1"/>
              <a:t>tumors</a:t>
            </a:r>
            <a:r>
              <a:rPr lang="en-IN" sz="1600" dirty="0"/>
              <a:t>/ cysts/ nodules/ </a:t>
            </a:r>
            <a:r>
              <a:rPr lang="en-IN" sz="1600" dirty="0" smtClean="0"/>
              <a:t>polyps of </a:t>
            </a:r>
            <a:r>
              <a:rPr lang="en-IN" sz="1600" dirty="0"/>
              <a:t>any kind including breast lumps with exception of malignant </a:t>
            </a:r>
            <a:r>
              <a:rPr lang="en-IN" sz="1600" dirty="0" err="1"/>
              <a:t>tumor</a:t>
            </a:r>
            <a:r>
              <a:rPr lang="en-IN" sz="1600" dirty="0"/>
              <a:t> or growth, Surgery for prolapsed inter vertebral disc unless arising </a:t>
            </a:r>
            <a:r>
              <a:rPr lang="en-IN" sz="1600" dirty="0" smtClean="0"/>
              <a:t>from Accident</a:t>
            </a:r>
            <a:r>
              <a:rPr lang="en-IN" sz="1600" dirty="0"/>
              <a:t>, Surgery of Varicose Veins, Varicose Ulcers and Congenital Internal Illness/ disease/ defect anomaly.</a:t>
            </a:r>
          </a:p>
          <a:p>
            <a:r>
              <a:rPr lang="en-IN" sz="1600" dirty="0"/>
              <a:t>d) </a:t>
            </a:r>
            <a:r>
              <a:rPr lang="en-IN" sz="1600" b="1" dirty="0" smtClean="0"/>
              <a:t>12 </a:t>
            </a:r>
            <a:r>
              <a:rPr lang="en-IN" sz="1600" b="1" dirty="0"/>
              <a:t>months </a:t>
            </a:r>
            <a:r>
              <a:rPr lang="en-IN" sz="1600" dirty="0" smtClean="0"/>
              <a:t>for any types </a:t>
            </a:r>
            <a:r>
              <a:rPr lang="en-IN" sz="1600" dirty="0"/>
              <a:t>of gastric or duodenal Ulcers, stones in the Urinary and Biliary systems, Surgery on ears/ tonsils/ adenoids.</a:t>
            </a:r>
          </a:p>
          <a:p>
            <a:r>
              <a:rPr lang="en-IN" sz="1600" dirty="0"/>
              <a:t>e) </a:t>
            </a:r>
            <a:r>
              <a:rPr lang="en-IN" sz="1600" b="1" dirty="0" smtClean="0"/>
              <a:t>48 </a:t>
            </a:r>
            <a:r>
              <a:rPr lang="en-IN" sz="1600" b="1" dirty="0"/>
              <a:t>months </a:t>
            </a:r>
            <a:r>
              <a:rPr lang="en-IN" sz="1600" dirty="0" smtClean="0"/>
              <a:t>for </a:t>
            </a:r>
            <a:r>
              <a:rPr lang="en-IN" sz="1600" dirty="0"/>
              <a:t>any mental Illness or psychiatric Illness</a:t>
            </a:r>
          </a:p>
          <a:p>
            <a:r>
              <a:rPr lang="en-IN" sz="1600" dirty="0"/>
              <a:t>f</a:t>
            </a:r>
            <a:r>
              <a:rPr lang="en-IN" sz="1600" dirty="0" smtClean="0"/>
              <a:t>)  </a:t>
            </a:r>
            <a:r>
              <a:rPr lang="en-IN" sz="1600" b="1" dirty="0" smtClean="0"/>
              <a:t>48 </a:t>
            </a:r>
            <a:r>
              <a:rPr lang="en-IN" sz="1600" b="1" dirty="0"/>
              <a:t>months </a:t>
            </a:r>
            <a:r>
              <a:rPr lang="en-IN" sz="1600" dirty="0" smtClean="0"/>
              <a:t>for treatment </a:t>
            </a:r>
            <a:r>
              <a:rPr lang="en-IN" sz="1600" dirty="0"/>
              <a:t>for AIDS (Acquired Immune Deficiency Syndrome) and/ or infection with HIV (Human Immunodeficiency Virus)</a:t>
            </a:r>
          </a:p>
          <a:p>
            <a:r>
              <a:rPr lang="en-IN" sz="1600" dirty="0"/>
              <a:t>g) </a:t>
            </a:r>
            <a:r>
              <a:rPr lang="en-IN" sz="1600" b="1" dirty="0" smtClean="0"/>
              <a:t>30 </a:t>
            </a:r>
            <a:r>
              <a:rPr lang="en-IN" sz="1600" b="1" dirty="0"/>
              <a:t>days </a:t>
            </a:r>
            <a:r>
              <a:rPr lang="en-IN" sz="1600" dirty="0"/>
              <a:t>from policy inception of Your first Policy with </a:t>
            </a:r>
            <a:r>
              <a:rPr lang="en-IN" sz="1600" dirty="0" smtClean="0"/>
              <a:t>Us, except </a:t>
            </a:r>
            <a:r>
              <a:rPr lang="en-IN" sz="1600" dirty="0"/>
              <a:t>claims arising due to an accident.</a:t>
            </a:r>
          </a:p>
        </p:txBody>
      </p:sp>
    </p:spTree>
    <p:extLst>
      <p:ext uri="{BB962C8B-B14F-4D97-AF65-F5344CB8AC3E}">
        <p14:creationId xmlns:p14="http://schemas.microsoft.com/office/powerpoint/2010/main" val="4199412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Exclusions</a:t>
            </a:r>
            <a:endParaRPr lang="en-IN" dirty="0">
              <a:solidFill>
                <a:schemeClr val="bg1">
                  <a:lumMod val="65000"/>
                </a:schemeClr>
              </a:solidFill>
            </a:endParaRPr>
          </a:p>
        </p:txBody>
      </p:sp>
      <p:sp>
        <p:nvSpPr>
          <p:cNvPr id="4" name="TextBox 3"/>
          <p:cNvSpPr txBox="1"/>
          <p:nvPr/>
        </p:nvSpPr>
        <p:spPr>
          <a:xfrm>
            <a:off x="348952" y="816769"/>
            <a:ext cx="7391400" cy="338554"/>
          </a:xfrm>
          <a:prstGeom prst="rect">
            <a:avLst/>
          </a:prstGeom>
          <a:noFill/>
        </p:spPr>
        <p:txBody>
          <a:bodyPr>
            <a:spAutoFit/>
          </a:bodyPr>
          <a:lstStyle/>
          <a:p>
            <a:pPr fontAlgn="auto">
              <a:spcBef>
                <a:spcPts val="0"/>
              </a:spcBef>
              <a:spcAft>
                <a:spcPts val="0"/>
              </a:spcAft>
              <a:defRPr/>
            </a:pPr>
            <a:r>
              <a:rPr lang="en-US" sz="1600" kern="0" dirty="0" smtClean="0">
                <a:latin typeface="Arial" panose="020B0604020202020204" pitchFamily="34" charset="0"/>
                <a:cs typeface="Arial" panose="020B0604020202020204" pitchFamily="34" charset="0"/>
              </a:rPr>
              <a:t>Refreshed with more features and plan options </a:t>
            </a:r>
            <a:endParaRPr lang="en-US" sz="1600" kern="0" dirty="0">
              <a:latin typeface="Arial" panose="020B0604020202020204" pitchFamily="34" charset="0"/>
              <a:cs typeface="Arial" panose="020B0604020202020204" pitchFamily="34" charset="0"/>
            </a:endParaRPr>
          </a:p>
        </p:txBody>
      </p:sp>
      <p:sp>
        <p:nvSpPr>
          <p:cNvPr id="5" name="Rectangle 4"/>
          <p:cNvSpPr/>
          <p:nvPr/>
        </p:nvSpPr>
        <p:spPr>
          <a:xfrm>
            <a:off x="381744" y="1268760"/>
            <a:ext cx="8438728" cy="5262979"/>
          </a:xfrm>
          <a:prstGeom prst="rect">
            <a:avLst/>
          </a:prstGeom>
        </p:spPr>
        <p:txBody>
          <a:bodyPr wrap="square">
            <a:spAutoFit/>
          </a:bodyPr>
          <a:lstStyle/>
          <a:p>
            <a:r>
              <a:rPr lang="en-IN" sz="1600" b="1" dirty="0" smtClean="0"/>
              <a:t>Medical </a:t>
            </a:r>
            <a:r>
              <a:rPr lang="en-IN" sz="1600" b="1" dirty="0"/>
              <a:t>Exclusions</a:t>
            </a:r>
          </a:p>
          <a:p>
            <a:r>
              <a:rPr lang="en-IN" sz="1600" dirty="0" smtClean="0"/>
              <a:t>(i) </a:t>
            </a:r>
            <a:r>
              <a:rPr lang="en-IN" sz="1600" b="1" dirty="0"/>
              <a:t>Vaccination</a:t>
            </a:r>
            <a:r>
              <a:rPr lang="en-IN" sz="1600" dirty="0"/>
              <a:t>/ inoculation (except as post bite treatment), </a:t>
            </a:r>
            <a:r>
              <a:rPr lang="en-IN" sz="1600" b="1" dirty="0"/>
              <a:t>cosmetic</a:t>
            </a:r>
            <a:r>
              <a:rPr lang="en-IN" sz="1600" dirty="0"/>
              <a:t> </a:t>
            </a:r>
            <a:r>
              <a:rPr lang="en-IN" sz="1600" dirty="0" smtClean="0"/>
              <a:t>treatments, </a:t>
            </a:r>
            <a:r>
              <a:rPr lang="en-IN" sz="1600" dirty="0"/>
              <a:t>plastic Surgery other than as may be necessitated due to an Accident or as a part of any Illness, refractive error </a:t>
            </a:r>
            <a:r>
              <a:rPr lang="en-IN" sz="1600" dirty="0" smtClean="0"/>
              <a:t>corrective procedures</a:t>
            </a:r>
            <a:r>
              <a:rPr lang="en-IN" sz="1600" dirty="0"/>
              <a:t>, Unproven/Experimental treatment, investigational or unproven procedures or treatments, devices and pharmacological </a:t>
            </a:r>
            <a:r>
              <a:rPr lang="en-IN" sz="1600" dirty="0" smtClean="0"/>
              <a:t>regimens of </a:t>
            </a:r>
            <a:r>
              <a:rPr lang="en-IN" sz="1600" dirty="0"/>
              <a:t>any description.</a:t>
            </a:r>
          </a:p>
          <a:p>
            <a:r>
              <a:rPr lang="en-IN" sz="1600" dirty="0"/>
              <a:t>(</a:t>
            </a:r>
            <a:r>
              <a:rPr lang="en-IN" sz="1600" dirty="0" smtClean="0"/>
              <a:t>ii) </a:t>
            </a:r>
            <a:r>
              <a:rPr lang="en-IN" sz="1600" dirty="0"/>
              <a:t>Charges incurred in connection with cost of </a:t>
            </a:r>
            <a:r>
              <a:rPr lang="en-IN" sz="1600" b="1" dirty="0"/>
              <a:t>spectacles</a:t>
            </a:r>
            <a:r>
              <a:rPr lang="en-IN" sz="1600" dirty="0"/>
              <a:t> and contact lenses, hearing aids, durable medical </a:t>
            </a:r>
            <a:r>
              <a:rPr lang="en-IN" sz="1600" dirty="0" smtClean="0"/>
              <a:t>equipment</a:t>
            </a:r>
          </a:p>
          <a:p>
            <a:r>
              <a:rPr lang="en-IN" sz="1600" dirty="0" smtClean="0"/>
              <a:t>(iii) </a:t>
            </a:r>
            <a:r>
              <a:rPr lang="en-IN" sz="1600" b="1" dirty="0"/>
              <a:t>Dental</a:t>
            </a:r>
            <a:r>
              <a:rPr lang="en-IN" sz="1600" dirty="0"/>
              <a:t> treatment or Surgery of any kind unless requiring Hospitalisation as a result of accidental Bodily Injury.</a:t>
            </a:r>
          </a:p>
          <a:p>
            <a:r>
              <a:rPr lang="en-IN" sz="1600" dirty="0" smtClean="0"/>
              <a:t>(iv</a:t>
            </a:r>
            <a:r>
              <a:rPr lang="en-IN" sz="1600" dirty="0"/>
              <a:t>) The treatment of </a:t>
            </a:r>
            <a:r>
              <a:rPr lang="en-IN" sz="1600" b="1" dirty="0"/>
              <a:t>obesity</a:t>
            </a:r>
            <a:r>
              <a:rPr lang="en-IN" sz="1600" dirty="0"/>
              <a:t> (including morbid obesity</a:t>
            </a:r>
            <a:r>
              <a:rPr lang="en-IN" sz="1600" dirty="0" smtClean="0"/>
              <a:t>)</a:t>
            </a:r>
            <a:endParaRPr lang="en-IN" sz="1600" dirty="0"/>
          </a:p>
          <a:p>
            <a:r>
              <a:rPr lang="en-IN" sz="1600" dirty="0"/>
              <a:t>(</a:t>
            </a:r>
            <a:r>
              <a:rPr lang="en-IN" sz="1600" dirty="0" smtClean="0"/>
              <a:t>v) </a:t>
            </a:r>
            <a:r>
              <a:rPr lang="en-IN" sz="1600" dirty="0"/>
              <a:t>Expenses incurred towards treatment of Illness/ disease/ condition arising out of </a:t>
            </a:r>
            <a:r>
              <a:rPr lang="en-IN" sz="1600" b="1" dirty="0"/>
              <a:t>alcohol use/ misuse </a:t>
            </a:r>
            <a:r>
              <a:rPr lang="en-IN" sz="1600" dirty="0"/>
              <a:t>or abuse of alcohol, substance or </a:t>
            </a:r>
            <a:r>
              <a:rPr lang="en-IN" sz="1600" dirty="0" smtClean="0"/>
              <a:t>drugs (whether </a:t>
            </a:r>
            <a:r>
              <a:rPr lang="en-IN" sz="1600" dirty="0"/>
              <a:t>prescribed or not).</a:t>
            </a:r>
          </a:p>
          <a:p>
            <a:r>
              <a:rPr lang="en-IN" sz="1600" dirty="0"/>
              <a:t>(</a:t>
            </a:r>
            <a:r>
              <a:rPr lang="en-IN" sz="1600" dirty="0" smtClean="0"/>
              <a:t>vi</a:t>
            </a:r>
            <a:r>
              <a:rPr lang="en-IN" sz="1600" dirty="0"/>
              <a:t>) Convalescence, general debility or </a:t>
            </a:r>
            <a:r>
              <a:rPr lang="en-IN" sz="1600" b="1" dirty="0"/>
              <a:t>rest cure</a:t>
            </a:r>
            <a:r>
              <a:rPr lang="en-IN" sz="1600" dirty="0"/>
              <a:t>, venereal /Sexually Transmitted disease other than HIV/AIDS, intentional self-Injury.</a:t>
            </a:r>
          </a:p>
          <a:p>
            <a:r>
              <a:rPr lang="en-IN" sz="1600" dirty="0" smtClean="0"/>
              <a:t>(vii) </a:t>
            </a:r>
            <a:r>
              <a:rPr lang="en-IN" sz="1600" b="1" dirty="0"/>
              <a:t>Maternity</a:t>
            </a:r>
            <a:r>
              <a:rPr lang="en-IN" sz="1600" dirty="0"/>
              <a:t> expenses h</a:t>
            </a:r>
            <a:r>
              <a:rPr lang="en-IN" sz="1600" dirty="0" smtClean="0"/>
              <a:t>owever</a:t>
            </a:r>
            <a:r>
              <a:rPr lang="en-IN" sz="1600" dirty="0"/>
              <a:t>, this exclusion will not apply to </a:t>
            </a:r>
            <a:r>
              <a:rPr lang="en-IN" sz="1600" dirty="0" smtClean="0"/>
              <a:t>Ectopic Pregnancy</a:t>
            </a:r>
            <a:endParaRPr lang="en-IN" sz="1600" dirty="0"/>
          </a:p>
          <a:p>
            <a:r>
              <a:rPr lang="en-IN" sz="1600" dirty="0" smtClean="0"/>
              <a:t>(viii) </a:t>
            </a:r>
            <a:r>
              <a:rPr lang="en-IN" sz="1600" b="1" dirty="0"/>
              <a:t>Congenital</a:t>
            </a:r>
            <a:r>
              <a:rPr lang="en-IN" sz="1600" dirty="0"/>
              <a:t> External Illness/ disease/ defect anomaly.</a:t>
            </a:r>
          </a:p>
          <a:p>
            <a:r>
              <a:rPr lang="en-IN" sz="1600" dirty="0" smtClean="0"/>
              <a:t>(ix) </a:t>
            </a:r>
            <a:r>
              <a:rPr lang="en-IN" sz="1600" dirty="0"/>
              <a:t>Costs incurred on all methods of treatment including </a:t>
            </a:r>
            <a:r>
              <a:rPr lang="en-IN" sz="1600" b="1" dirty="0"/>
              <a:t>AYUSH </a:t>
            </a:r>
            <a:r>
              <a:rPr lang="en-IN" sz="1600" dirty="0"/>
              <a:t>treatments except Allopathic.</a:t>
            </a:r>
          </a:p>
          <a:p>
            <a:r>
              <a:rPr lang="en-IN" sz="1600" dirty="0" smtClean="0"/>
              <a:t>(x) </a:t>
            </a:r>
            <a:r>
              <a:rPr lang="en-IN" sz="1600" dirty="0"/>
              <a:t>Charges incurred at Hospital or Nursing Home </a:t>
            </a:r>
            <a:r>
              <a:rPr lang="en-IN" sz="1600" b="1" dirty="0"/>
              <a:t>primarily for diagnostic</a:t>
            </a:r>
            <a:r>
              <a:rPr lang="en-IN" sz="1600" dirty="0"/>
              <a:t>, X-ray or laboratory examinations not consistent with or incidental </a:t>
            </a:r>
            <a:r>
              <a:rPr lang="en-IN" sz="1600" dirty="0" smtClean="0"/>
              <a:t>to the </a:t>
            </a:r>
            <a:r>
              <a:rPr lang="en-IN" sz="1600" dirty="0"/>
              <a:t>diagnosis and treatment of the positive existence or presence of any ailment, sickness or </a:t>
            </a:r>
            <a:r>
              <a:rPr lang="en-IN" sz="1600" dirty="0" smtClean="0"/>
              <a:t>Injury.</a:t>
            </a:r>
            <a:endParaRPr lang="en-IN" sz="1600" dirty="0"/>
          </a:p>
          <a:p>
            <a:r>
              <a:rPr lang="en-IN" sz="1600" dirty="0"/>
              <a:t>(</a:t>
            </a:r>
            <a:r>
              <a:rPr lang="en-IN" sz="1600" dirty="0" smtClean="0"/>
              <a:t>xi</a:t>
            </a:r>
            <a:r>
              <a:rPr lang="en-IN" sz="1600" dirty="0"/>
              <a:t>) </a:t>
            </a:r>
            <a:r>
              <a:rPr lang="en-IN" sz="1600" b="1" dirty="0"/>
              <a:t>Outpatient</a:t>
            </a:r>
            <a:r>
              <a:rPr lang="en-IN" sz="1600" dirty="0"/>
              <a:t> Diagnostic, </a:t>
            </a:r>
            <a:r>
              <a:rPr lang="en-IN" sz="1600" b="1" dirty="0" smtClean="0"/>
              <a:t>Domiciliary</a:t>
            </a:r>
            <a:r>
              <a:rPr lang="en-IN" sz="1600" dirty="0" smtClean="0"/>
              <a:t> </a:t>
            </a:r>
            <a:r>
              <a:rPr lang="en-IN" sz="1600" dirty="0"/>
              <a:t>hospitalization, </a:t>
            </a:r>
            <a:r>
              <a:rPr lang="en-IN" sz="1600" dirty="0" smtClean="0"/>
              <a:t>Treatment </a:t>
            </a:r>
            <a:r>
              <a:rPr lang="en-IN" sz="1600" b="1" dirty="0"/>
              <a:t>outside India</a:t>
            </a:r>
            <a:r>
              <a:rPr lang="en-IN" sz="1600" dirty="0"/>
              <a:t>.</a:t>
            </a:r>
          </a:p>
        </p:txBody>
      </p:sp>
    </p:spTree>
    <p:extLst>
      <p:ext uri="{BB962C8B-B14F-4D97-AF65-F5344CB8AC3E}">
        <p14:creationId xmlns:p14="http://schemas.microsoft.com/office/powerpoint/2010/main" val="3564280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z="2400" dirty="0"/>
              <a:t>Multiple Policies</a:t>
            </a:r>
          </a:p>
        </p:txBody>
      </p:sp>
      <p:sp>
        <p:nvSpPr>
          <p:cNvPr id="5" name="Rectangle 4"/>
          <p:cNvSpPr/>
          <p:nvPr/>
        </p:nvSpPr>
        <p:spPr>
          <a:xfrm>
            <a:off x="251520" y="1136347"/>
            <a:ext cx="8424936" cy="4431983"/>
          </a:xfrm>
          <a:prstGeom prst="rect">
            <a:avLst/>
          </a:prstGeom>
        </p:spPr>
        <p:txBody>
          <a:bodyPr wrap="square">
            <a:spAutoFit/>
          </a:bodyPr>
          <a:lstStyle/>
          <a:p>
            <a:r>
              <a:rPr lang="en-IN" sz="1600" dirty="0" smtClean="0"/>
              <a:t>a</a:t>
            </a:r>
            <a:r>
              <a:rPr lang="en-IN" sz="1600" dirty="0"/>
              <a:t>) If two or more policies are taken by an insured during a period from one or more insurers to indemnify treatment costs, the </a:t>
            </a:r>
            <a:r>
              <a:rPr lang="en-IN" sz="1600" b="1" dirty="0" smtClean="0"/>
              <a:t>policyholder shall </a:t>
            </a:r>
            <a:r>
              <a:rPr lang="en-IN" sz="1600" b="1" dirty="0"/>
              <a:t>have the right </a:t>
            </a:r>
            <a:r>
              <a:rPr lang="en-IN" sz="1600" dirty="0"/>
              <a:t>to require a settlement of his/her claim in terms of any of his/her policies.</a:t>
            </a:r>
          </a:p>
          <a:p>
            <a:r>
              <a:rPr lang="en-IN" sz="1600" dirty="0"/>
              <a:t>b) In all such cases the insurer who has issued the chosen policy shall be obliged to settle the claim as long as the claim is within the </a:t>
            </a:r>
            <a:r>
              <a:rPr lang="en-IN" sz="1600" dirty="0" smtClean="0"/>
              <a:t>limits of </a:t>
            </a:r>
            <a:r>
              <a:rPr lang="en-IN" sz="1600" dirty="0"/>
              <a:t>and according to the terms of the chosen policy.</a:t>
            </a:r>
          </a:p>
          <a:p>
            <a:r>
              <a:rPr lang="en-IN" sz="1600" dirty="0"/>
              <a:t>c) The policyholder having multiple policies shall also have the right to prefer claims from other policy/ policies for the amounts </a:t>
            </a:r>
            <a:r>
              <a:rPr lang="en-IN" sz="1600" dirty="0" smtClean="0"/>
              <a:t>disallowed under </a:t>
            </a:r>
            <a:r>
              <a:rPr lang="en-IN" sz="1600" dirty="0"/>
              <a:t>the earlier chosen policy/ policies, even if the sum insured is not exhausted. Then the Insurer(s) shall settle the claim subject to </a:t>
            </a:r>
            <a:r>
              <a:rPr lang="en-IN" sz="1600" dirty="0" smtClean="0"/>
              <a:t>the terms </a:t>
            </a:r>
            <a:r>
              <a:rPr lang="en-IN" sz="1600" dirty="0"/>
              <a:t>and conditions of the other policy / policies so chosen.</a:t>
            </a:r>
          </a:p>
          <a:p>
            <a:r>
              <a:rPr lang="en-IN" sz="1600" dirty="0"/>
              <a:t>d) If the amount to be claimed exceeds the sum insured under a single policy after considering the deductibles or co-pay, the </a:t>
            </a:r>
            <a:r>
              <a:rPr lang="en-IN" sz="1600" dirty="0" smtClean="0"/>
              <a:t>policyholder shall </a:t>
            </a:r>
            <a:r>
              <a:rPr lang="en-IN" sz="1600" dirty="0"/>
              <a:t>have the right to choose insurers from whom he/she wants to claim the balance amount.</a:t>
            </a:r>
          </a:p>
          <a:p>
            <a:r>
              <a:rPr lang="en-IN" sz="1600" dirty="0"/>
              <a:t>e) Where an insured has policies from more than one insurer to cover the same risk on indemnity basis, the insured shall only </a:t>
            </a:r>
            <a:r>
              <a:rPr lang="en-IN" sz="1600" dirty="0" smtClean="0"/>
              <a:t>be indemnified </a:t>
            </a:r>
            <a:r>
              <a:rPr lang="en-IN" sz="1600" dirty="0"/>
              <a:t>the hospitalization costs in accordance with the terms and conditions of the chosen policy.</a:t>
            </a:r>
          </a:p>
          <a:p>
            <a:r>
              <a:rPr lang="en-IN" sz="1600" dirty="0"/>
              <a:t>f) This section is not applicable to the Hospital Cash benefit payable in case of Platinum Plan and Ruby Plan.</a:t>
            </a:r>
          </a:p>
        </p:txBody>
      </p:sp>
    </p:spTree>
    <p:extLst>
      <p:ext uri="{BB962C8B-B14F-4D97-AF65-F5344CB8AC3E}">
        <p14:creationId xmlns:p14="http://schemas.microsoft.com/office/powerpoint/2010/main" val="1866545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Key Features </a:t>
            </a:r>
            <a:endParaRPr lang="en-IN" dirty="0">
              <a:solidFill>
                <a:schemeClr val="bg1">
                  <a:lumMod val="65000"/>
                </a:schemeClr>
              </a:solidFill>
            </a:endParaRPr>
          </a:p>
        </p:txBody>
      </p:sp>
      <p:sp>
        <p:nvSpPr>
          <p:cNvPr id="25" name="TextBox 24"/>
          <p:cNvSpPr txBox="1"/>
          <p:nvPr/>
        </p:nvSpPr>
        <p:spPr>
          <a:xfrm>
            <a:off x="457200" y="1447800"/>
            <a:ext cx="8147248" cy="5262979"/>
          </a:xfrm>
          <a:prstGeom prst="rect">
            <a:avLst/>
          </a:prstGeom>
          <a:noFill/>
        </p:spPr>
        <p:txBody>
          <a:bodyPr wrap="square">
            <a:spAutoFit/>
          </a:bodyPr>
          <a:lstStyle/>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Inpatient care (minimum 24 hours)</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Day care procedures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Pre Hospitalization expenses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Post Hospitalization expenses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Ambulance charges </a:t>
            </a:r>
          </a:p>
          <a:p>
            <a:pPr marL="342900" indent="-342900" fontAlgn="auto">
              <a:spcBef>
                <a:spcPts val="0"/>
              </a:spcBef>
              <a:spcAft>
                <a:spcPts val="0"/>
              </a:spcAft>
              <a:buFontTx/>
              <a:buAutoNum type="arabicPeriod"/>
              <a:defRPr/>
            </a:pPr>
            <a:r>
              <a:rPr lang="en-US" sz="1400" kern="0" dirty="0">
                <a:latin typeface="Arial" panose="020B0604020202020204" pitchFamily="34" charset="0"/>
                <a:cs typeface="Arial" panose="020B0604020202020204" pitchFamily="34" charset="0"/>
              </a:rPr>
              <a:t>Cover for Organ Donor (harvesting expenses)</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Recharge benefit (for Sum Insured 3 Lac and more)</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Accompanying person benefit</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Hospital Cash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Patient care benefit</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Accidental hospitalization – 25% auto increase in sum insured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Cumulative bonus – 10% for each claim free year (max. 50%)</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Free medical check up (after 4 claim free year)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Loyalty discount (2.5%)</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Long term discount (2/3 year)</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EMI option (2/3 year)</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Family discount (Individual Sum Insured)</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100% reimbursement of pre policy check up expenses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Up to 15% underwriting loading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Plan options a. Gold/ Platinum (without sub limits)                                                                          b. Ruby/Topaz (with sub limits and Co pay)</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Premium based on Zone (place of residence)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Tax benefit under section 80D</a:t>
            </a:r>
          </a:p>
          <a:p>
            <a:pPr marL="342900" indent="-342900" fontAlgn="auto">
              <a:spcBef>
                <a:spcPts val="0"/>
              </a:spcBef>
              <a:spcAft>
                <a:spcPts val="0"/>
              </a:spcAft>
              <a:buAutoNum type="arabicPeriod"/>
              <a:defRPr/>
            </a:pPr>
            <a:endParaRPr lang="en-US" sz="1400" kern="0" dirty="0">
              <a:latin typeface="Arial" panose="020B0604020202020204" pitchFamily="34" charset="0"/>
              <a:cs typeface="Arial" panose="020B0604020202020204" pitchFamily="34" charset="0"/>
            </a:endParaRPr>
          </a:p>
        </p:txBody>
      </p:sp>
      <p:sp>
        <p:nvSpPr>
          <p:cNvPr id="4" name="TextBox 3"/>
          <p:cNvSpPr txBox="1"/>
          <p:nvPr/>
        </p:nvSpPr>
        <p:spPr>
          <a:xfrm>
            <a:off x="348952" y="816769"/>
            <a:ext cx="7391400" cy="338554"/>
          </a:xfrm>
          <a:prstGeom prst="rect">
            <a:avLst/>
          </a:prstGeom>
          <a:noFill/>
        </p:spPr>
        <p:txBody>
          <a:bodyPr>
            <a:spAutoFit/>
          </a:bodyPr>
          <a:lstStyle/>
          <a:p>
            <a:pPr fontAlgn="auto">
              <a:spcBef>
                <a:spcPts val="0"/>
              </a:spcBef>
              <a:spcAft>
                <a:spcPts val="0"/>
              </a:spcAft>
              <a:defRPr/>
            </a:pPr>
            <a:r>
              <a:rPr lang="en-US" sz="1600" kern="0" dirty="0" smtClean="0">
                <a:latin typeface="Arial" panose="020B0604020202020204" pitchFamily="34" charset="0"/>
                <a:cs typeface="Arial" panose="020B0604020202020204" pitchFamily="34" charset="0"/>
              </a:rPr>
              <a:t>Refreshed with more features and plan options </a:t>
            </a:r>
            <a:endParaRPr lang="en-US" sz="1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4445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z="2400" dirty="0" smtClean="0"/>
              <a:t>Claims Service</a:t>
            </a:r>
            <a:endParaRPr lang="en-IN" sz="2400" dirty="0"/>
          </a:p>
        </p:txBody>
      </p:sp>
      <p:sp>
        <p:nvSpPr>
          <p:cNvPr id="5" name="Rectangle 4"/>
          <p:cNvSpPr/>
          <p:nvPr/>
        </p:nvSpPr>
        <p:spPr>
          <a:xfrm>
            <a:off x="251520" y="1136347"/>
            <a:ext cx="8424936" cy="3693319"/>
          </a:xfrm>
          <a:prstGeom prst="rect">
            <a:avLst/>
          </a:prstGeom>
        </p:spPr>
        <p:txBody>
          <a:bodyPr wrap="square">
            <a:spAutoFit/>
          </a:bodyPr>
          <a:lstStyle/>
          <a:p>
            <a:r>
              <a:rPr lang="en-IN" dirty="0"/>
              <a:t>For availing cashless at a Network Provider, </a:t>
            </a:r>
            <a:endParaRPr lang="en-IN" dirty="0" smtClean="0"/>
          </a:p>
          <a:p>
            <a:r>
              <a:rPr lang="en-IN" dirty="0" smtClean="0"/>
              <a:t>We </a:t>
            </a:r>
            <a:r>
              <a:rPr lang="en-IN" dirty="0"/>
              <a:t>must be called at Our call centre and a request for pre-authorisation must </a:t>
            </a:r>
            <a:r>
              <a:rPr lang="en-IN" dirty="0" smtClean="0"/>
              <a:t>be made </a:t>
            </a:r>
            <a:r>
              <a:rPr lang="en-IN" dirty="0"/>
              <a:t>by way of the written form prescribed by Us</a:t>
            </a:r>
            <a:r>
              <a:rPr lang="en-IN" dirty="0" smtClean="0"/>
              <a:t>.</a:t>
            </a:r>
          </a:p>
          <a:p>
            <a:r>
              <a:rPr lang="en-US" b="1" dirty="0" smtClean="0"/>
              <a:t>(Cashless TAT currently is 90 minutes)</a:t>
            </a:r>
            <a:endParaRPr lang="en-IN" b="1" dirty="0" smtClean="0"/>
          </a:p>
          <a:p>
            <a:endParaRPr lang="en-IN" dirty="0"/>
          </a:p>
          <a:p>
            <a:r>
              <a:rPr lang="en-IN" dirty="0" smtClean="0"/>
              <a:t>If treatment is taken in a </a:t>
            </a:r>
            <a:r>
              <a:rPr lang="en-IN" b="1" dirty="0" smtClean="0"/>
              <a:t>Hospital </a:t>
            </a:r>
            <a:r>
              <a:rPr lang="en-IN" dirty="0" smtClean="0"/>
              <a:t>which is Non-Network or</a:t>
            </a:r>
          </a:p>
          <a:p>
            <a:r>
              <a:rPr lang="en-IN" dirty="0" smtClean="0"/>
              <a:t>If </a:t>
            </a:r>
            <a:r>
              <a:rPr lang="en-IN" b="1" dirty="0" smtClean="0"/>
              <a:t>You </a:t>
            </a:r>
            <a:r>
              <a:rPr lang="en-IN" dirty="0" smtClean="0"/>
              <a:t>do not wish to avail cashless facility or</a:t>
            </a:r>
          </a:p>
          <a:p>
            <a:r>
              <a:rPr lang="en-IN" dirty="0" smtClean="0"/>
              <a:t>If </a:t>
            </a:r>
            <a:r>
              <a:rPr lang="en-IN" dirty="0"/>
              <a:t>pre-authorisation </a:t>
            </a:r>
            <a:r>
              <a:rPr lang="en-IN" dirty="0" smtClean="0"/>
              <a:t>(for cashless)is </a:t>
            </a:r>
            <a:r>
              <a:rPr lang="en-IN" dirty="0"/>
              <a:t>denied by </a:t>
            </a:r>
            <a:r>
              <a:rPr lang="en-IN" b="1" dirty="0" smtClean="0"/>
              <a:t>Us</a:t>
            </a:r>
            <a:r>
              <a:rPr lang="en-IN" dirty="0" smtClean="0"/>
              <a:t>, </a:t>
            </a:r>
            <a:r>
              <a:rPr lang="en-IN" dirty="0"/>
              <a:t>then</a:t>
            </a:r>
            <a:r>
              <a:rPr lang="en-IN" dirty="0" smtClean="0"/>
              <a:t>:</a:t>
            </a:r>
          </a:p>
          <a:p>
            <a:endParaRPr lang="en-US" dirty="0" smtClean="0"/>
          </a:p>
          <a:p>
            <a:r>
              <a:rPr lang="en-US" b="1" dirty="0" smtClean="0"/>
              <a:t>Claim Intimation – within 48 hours </a:t>
            </a:r>
          </a:p>
          <a:p>
            <a:r>
              <a:rPr lang="en-US" b="1" dirty="0" smtClean="0"/>
              <a:t>Document Submission – within 15 days of Discharge </a:t>
            </a:r>
          </a:p>
          <a:p>
            <a:r>
              <a:rPr lang="en-US" b="1" dirty="0" smtClean="0"/>
              <a:t>Settlement – within 30 days </a:t>
            </a:r>
            <a:r>
              <a:rPr lang="en-IN" dirty="0" smtClean="0"/>
              <a:t>of the receipt </a:t>
            </a:r>
            <a:r>
              <a:rPr lang="en-IN" dirty="0"/>
              <a:t>of the last necessary </a:t>
            </a:r>
            <a:r>
              <a:rPr lang="en-IN" dirty="0" smtClean="0"/>
              <a:t>documents. </a:t>
            </a:r>
            <a:r>
              <a:rPr lang="en-IN" b="1" dirty="0" smtClean="0"/>
              <a:t>(30 days is as per PPI regulation however settlement is done within 8 days)</a:t>
            </a:r>
            <a:endParaRPr lang="en-IN" b="1" dirty="0"/>
          </a:p>
        </p:txBody>
      </p:sp>
    </p:spTree>
    <p:extLst>
      <p:ext uri="{BB962C8B-B14F-4D97-AF65-F5344CB8AC3E}">
        <p14:creationId xmlns:p14="http://schemas.microsoft.com/office/powerpoint/2010/main" val="2028998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Time to ‘Deliver on the Promise</a:t>
            </a:r>
            <a:endParaRPr lang="en-IN" dirty="0"/>
          </a:p>
        </p:txBody>
      </p:sp>
      <p:sp>
        <p:nvSpPr>
          <p:cNvPr id="5" name="Text Placeholder 4"/>
          <p:cNvSpPr>
            <a:spLocks noGrp="1"/>
          </p:cNvSpPr>
          <p:nvPr>
            <p:ph type="body" sz="quarter" idx="15"/>
          </p:nvPr>
        </p:nvSpPr>
        <p:spPr/>
        <p:txBody>
          <a:bodyPr/>
          <a:lstStyle/>
          <a:p>
            <a:r>
              <a:rPr lang="en-US" b="1" dirty="0"/>
              <a:t>Health Claims at Future </a:t>
            </a:r>
            <a:r>
              <a:rPr lang="en-US" b="1" dirty="0" err="1"/>
              <a:t>Generali</a:t>
            </a:r>
            <a:r>
              <a:rPr lang="en-US" b="1" dirty="0"/>
              <a:t> India</a:t>
            </a:r>
            <a:endParaRPr lang="en-IN" b="1" dirty="0"/>
          </a:p>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6553200" cy="502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780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IN"/>
          </a:p>
        </p:txBody>
      </p:sp>
      <p:sp>
        <p:nvSpPr>
          <p:cNvPr id="5" name="Text Placeholder 4"/>
          <p:cNvSpPr>
            <a:spLocks noGrp="1"/>
          </p:cNvSpPr>
          <p:nvPr>
            <p:ph type="body" sz="quarter" idx="15"/>
          </p:nvPr>
        </p:nvSpPr>
        <p:spPr/>
        <p:txBody>
          <a:bodyPr/>
          <a:lstStyle/>
          <a:p>
            <a:r>
              <a:rPr lang="en-US" b="1" dirty="0"/>
              <a:t>Health Claims at Future </a:t>
            </a:r>
            <a:r>
              <a:rPr lang="en-US" b="1" dirty="0" err="1"/>
              <a:t>Generali</a:t>
            </a:r>
            <a:r>
              <a:rPr lang="en-US" b="1" dirty="0"/>
              <a:t> India</a:t>
            </a:r>
            <a:endParaRPr lang="en-IN" b="1" dirty="0"/>
          </a:p>
          <a:p>
            <a:r>
              <a:rPr lang="en-US" b="1" dirty="0"/>
              <a:t>Time to ‘Deliver on the Promise</a:t>
            </a:r>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976313"/>
            <a:ext cx="847725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335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b="1" dirty="0" smtClean="0"/>
              <a:t>Future </a:t>
            </a:r>
            <a:r>
              <a:rPr lang="en-US" sz="2400" b="1" dirty="0" err="1" smtClean="0"/>
              <a:t>Generali</a:t>
            </a:r>
            <a:r>
              <a:rPr lang="en-US" sz="2400" b="1" dirty="0" smtClean="0"/>
              <a:t> Health </a:t>
            </a:r>
            <a:endParaRPr lang="en-IN" sz="2400" b="1" dirty="0"/>
          </a:p>
        </p:txBody>
      </p:sp>
      <p:sp>
        <p:nvSpPr>
          <p:cNvPr id="5" name="Text Placeholder 4"/>
          <p:cNvSpPr>
            <a:spLocks noGrp="1"/>
          </p:cNvSpPr>
          <p:nvPr>
            <p:ph type="body" sz="quarter" idx="15"/>
          </p:nvPr>
        </p:nvSpPr>
        <p:spPr/>
        <p:txBody>
          <a:bodyPr/>
          <a:lstStyle/>
          <a:p>
            <a:r>
              <a:rPr lang="en-US" dirty="0" smtClean="0"/>
              <a:t>Claims Service </a:t>
            </a:r>
            <a:endParaRPr lang="en-IN" dirty="0"/>
          </a:p>
        </p:txBody>
      </p:sp>
      <p:sp>
        <p:nvSpPr>
          <p:cNvPr id="6" name="TextBox 5">
            <a:extLst>
              <a:ext uri="{FF2B5EF4-FFF2-40B4-BE49-F238E27FC236}">
                <a16:creationId xmlns:a16="http://schemas.microsoft.com/office/drawing/2014/main" xmlns="" id="{517CDE6E-02BC-4328-90E7-FD50EC490DAD}"/>
              </a:ext>
            </a:extLst>
          </p:cNvPr>
          <p:cNvSpPr txBox="1"/>
          <p:nvPr/>
        </p:nvSpPr>
        <p:spPr>
          <a:xfrm>
            <a:off x="457200" y="1027093"/>
            <a:ext cx="2590799" cy="95410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IN" sz="2800" dirty="0"/>
              <a:t>Communication Matrix</a:t>
            </a:r>
          </a:p>
        </p:txBody>
      </p:sp>
      <p:sp>
        <p:nvSpPr>
          <p:cNvPr id="7" name="TextBox 6">
            <a:extLst>
              <a:ext uri="{FF2B5EF4-FFF2-40B4-BE49-F238E27FC236}">
                <a16:creationId xmlns:a16="http://schemas.microsoft.com/office/drawing/2014/main" xmlns="" id="{17547634-DA2C-446D-8D36-25B108A6BA21}"/>
              </a:ext>
            </a:extLst>
          </p:cNvPr>
          <p:cNvSpPr txBox="1"/>
          <p:nvPr/>
        </p:nvSpPr>
        <p:spPr>
          <a:xfrm>
            <a:off x="457200" y="2062877"/>
            <a:ext cx="2590799"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IN" b="1" dirty="0"/>
              <a:t>Primary contact details</a:t>
            </a:r>
          </a:p>
          <a:p>
            <a:endParaRPr lang="en-IN" dirty="0"/>
          </a:p>
          <a:p>
            <a:r>
              <a:rPr lang="en-IN" dirty="0"/>
              <a:t>1800-103-8889</a:t>
            </a:r>
          </a:p>
          <a:p>
            <a:r>
              <a:rPr lang="en-IN" dirty="0"/>
              <a:t>1800-209-1017</a:t>
            </a:r>
          </a:p>
          <a:p>
            <a:r>
              <a:rPr lang="en-IN" dirty="0">
                <a:hlinkClick r:id="rId2"/>
              </a:rPr>
              <a:t>fgh@futuregenerali.in</a:t>
            </a:r>
            <a:endParaRPr lang="en-IN" dirty="0"/>
          </a:p>
          <a:p>
            <a:endParaRPr lang="en-IN" dirty="0"/>
          </a:p>
          <a:p>
            <a:r>
              <a:rPr lang="en-IN" b="1" dirty="0"/>
              <a:t>WhatsApp for Deficient Claim Documents</a:t>
            </a:r>
          </a:p>
          <a:p>
            <a:r>
              <a:rPr lang="en-IN" dirty="0"/>
              <a:t>7755996994</a:t>
            </a:r>
          </a:p>
        </p:txBody>
      </p:sp>
      <p:sp>
        <p:nvSpPr>
          <p:cNvPr id="8" name="TextBox 7">
            <a:extLst>
              <a:ext uri="{FF2B5EF4-FFF2-40B4-BE49-F238E27FC236}">
                <a16:creationId xmlns:a16="http://schemas.microsoft.com/office/drawing/2014/main" xmlns="" id="{4AEEB2D2-604E-410F-B943-B6B3C4C24FF4}"/>
              </a:ext>
            </a:extLst>
          </p:cNvPr>
          <p:cNvSpPr txBox="1"/>
          <p:nvPr/>
        </p:nvSpPr>
        <p:spPr>
          <a:xfrm>
            <a:off x="3124200" y="1027092"/>
            <a:ext cx="2590800" cy="95410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IN" sz="2800" dirty="0"/>
              <a:t>Exclusive Communication</a:t>
            </a:r>
          </a:p>
        </p:txBody>
      </p:sp>
      <p:sp>
        <p:nvSpPr>
          <p:cNvPr id="9" name="TextBox 8">
            <a:extLst>
              <a:ext uri="{FF2B5EF4-FFF2-40B4-BE49-F238E27FC236}">
                <a16:creationId xmlns:a16="http://schemas.microsoft.com/office/drawing/2014/main" xmlns="" id="{5552BA0A-2131-4354-ACE6-FC305BCD9EE6}"/>
              </a:ext>
            </a:extLst>
          </p:cNvPr>
          <p:cNvSpPr txBox="1"/>
          <p:nvPr/>
        </p:nvSpPr>
        <p:spPr>
          <a:xfrm>
            <a:off x="3100182" y="2057400"/>
            <a:ext cx="2614818" cy="28623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IN" b="1" dirty="0"/>
              <a:t>IMD exclusive communication</a:t>
            </a:r>
          </a:p>
          <a:p>
            <a:endParaRPr lang="en-IN" dirty="0"/>
          </a:p>
          <a:p>
            <a:r>
              <a:rPr lang="en-IN" b="1" dirty="0"/>
              <a:t>E-mail</a:t>
            </a:r>
          </a:p>
          <a:p>
            <a:r>
              <a:rPr lang="en-IN" dirty="0"/>
              <a:t>fgh.express@futuregenerali.in</a:t>
            </a:r>
          </a:p>
          <a:p>
            <a:endParaRPr lang="en-IN" dirty="0"/>
          </a:p>
          <a:p>
            <a:endParaRPr lang="en-IN" dirty="0"/>
          </a:p>
          <a:p>
            <a:r>
              <a:rPr lang="en-IN" b="1" dirty="0"/>
              <a:t>Phone</a:t>
            </a:r>
          </a:p>
          <a:p>
            <a:r>
              <a:rPr lang="en-IN" dirty="0"/>
              <a:t>020-67904509</a:t>
            </a:r>
          </a:p>
        </p:txBody>
      </p:sp>
      <p:sp>
        <p:nvSpPr>
          <p:cNvPr id="10" name="Rectangle 9">
            <a:extLst>
              <a:ext uri="{FF2B5EF4-FFF2-40B4-BE49-F238E27FC236}">
                <a16:creationId xmlns:a16="http://schemas.microsoft.com/office/drawing/2014/main" xmlns="" id="{728772FB-58F7-4250-9FD6-07993753AAB7}"/>
              </a:ext>
            </a:extLst>
          </p:cNvPr>
          <p:cNvSpPr/>
          <p:nvPr/>
        </p:nvSpPr>
        <p:spPr>
          <a:xfrm>
            <a:off x="5767181" y="1027093"/>
            <a:ext cx="2614819"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IN" sz="2800" dirty="0"/>
              <a:t>Escalation Matrix</a:t>
            </a:r>
          </a:p>
        </p:txBody>
      </p:sp>
      <p:sp>
        <p:nvSpPr>
          <p:cNvPr id="11" name="Rectangle 10">
            <a:extLst>
              <a:ext uri="{FF2B5EF4-FFF2-40B4-BE49-F238E27FC236}">
                <a16:creationId xmlns:a16="http://schemas.microsoft.com/office/drawing/2014/main" xmlns="" id="{C9679310-A054-4F0B-8D79-778392744F87}"/>
              </a:ext>
            </a:extLst>
          </p:cNvPr>
          <p:cNvSpPr/>
          <p:nvPr/>
        </p:nvSpPr>
        <p:spPr>
          <a:xfrm>
            <a:off x="5814807" y="2057400"/>
            <a:ext cx="2567193" cy="38472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IN" sz="1600" b="1" dirty="0"/>
              <a:t>First Level</a:t>
            </a:r>
          </a:p>
          <a:p>
            <a:r>
              <a:rPr lang="en-IN" sz="1600" dirty="0"/>
              <a:t>vinayak.pankhade@futuregenerali.in</a:t>
            </a:r>
          </a:p>
          <a:p>
            <a:endParaRPr lang="en-IN" sz="1600" b="1" dirty="0"/>
          </a:p>
          <a:p>
            <a:r>
              <a:rPr lang="en-IN" sz="1600" b="1" dirty="0"/>
              <a:t>Second Level</a:t>
            </a:r>
          </a:p>
          <a:p>
            <a:r>
              <a:rPr lang="en-IN" sz="1600" dirty="0"/>
              <a:t>ashish.saxena@futuregenerali.in</a:t>
            </a:r>
          </a:p>
          <a:p>
            <a:endParaRPr lang="en-IN" sz="1600" dirty="0"/>
          </a:p>
          <a:p>
            <a:r>
              <a:rPr lang="en-IN" sz="1600" b="1" dirty="0"/>
              <a:t>Third Level</a:t>
            </a:r>
          </a:p>
          <a:p>
            <a:r>
              <a:rPr lang="en-IN" sz="1600" dirty="0"/>
              <a:t>bishwajit.nayak@futuregenerali.in</a:t>
            </a:r>
          </a:p>
          <a:p>
            <a:endParaRPr lang="en-IN" sz="1600" b="1" dirty="0"/>
          </a:p>
          <a:p>
            <a:r>
              <a:rPr lang="en-IN" sz="1600" b="1" dirty="0"/>
              <a:t>Final Level</a:t>
            </a:r>
          </a:p>
          <a:p>
            <a:r>
              <a:rPr lang="en-IN" sz="1600" dirty="0"/>
              <a:t>shreeraj.deshpande@futuregenerali.in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0"/>
            <a:ext cx="6553200" cy="62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317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Premium factors </a:t>
            </a:r>
            <a:endParaRPr lang="en-IN" dirty="0"/>
          </a:p>
        </p:txBody>
      </p:sp>
      <p:sp>
        <p:nvSpPr>
          <p:cNvPr id="6" name="Slide Number Placeholder 5"/>
          <p:cNvSpPr>
            <a:spLocks noGrp="1"/>
          </p:cNvSpPr>
          <p:nvPr>
            <p:ph type="sldNum" sz="quarter" idx="16"/>
          </p:nvPr>
        </p:nvSpPr>
        <p:spPr/>
        <p:txBody>
          <a:bodyPr/>
          <a:lstStyle/>
          <a:p>
            <a:pPr>
              <a:defRPr/>
            </a:pPr>
            <a:fld id="{3BD3C052-B4B7-4FEE-8F81-AFD06F638E12}" type="slidenum">
              <a:rPr lang="it-IT" smtClean="0"/>
              <a:pPr>
                <a:defRPr/>
              </a:pPr>
              <a:t>24</a:t>
            </a:fld>
            <a:endParaRPr lang="it-IT" dirty="0"/>
          </a:p>
        </p:txBody>
      </p:sp>
      <p:graphicFrame>
        <p:nvGraphicFramePr>
          <p:cNvPr id="7" name="Table 6"/>
          <p:cNvGraphicFramePr>
            <a:graphicFrameLocks noGrp="1"/>
          </p:cNvGraphicFramePr>
          <p:nvPr>
            <p:extLst>
              <p:ext uri="{D42A27DB-BD31-4B8C-83A1-F6EECF244321}">
                <p14:modId xmlns:p14="http://schemas.microsoft.com/office/powerpoint/2010/main" val="227007091"/>
              </p:ext>
            </p:extLst>
          </p:nvPr>
        </p:nvGraphicFramePr>
        <p:xfrm>
          <a:off x="395536" y="1678320"/>
          <a:ext cx="8229600" cy="670560"/>
        </p:xfrm>
        <a:graphic>
          <a:graphicData uri="http://schemas.openxmlformats.org/drawingml/2006/table">
            <a:tbl>
              <a:tblPr firstRow="1" firstCol="1" bandRow="1">
                <a:tableStyleId>{16D9F66E-5EB9-4882-86FB-DCBF35E3C3E4}</a:tableStyleId>
              </a:tblPr>
              <a:tblGrid>
                <a:gridCol w="1485256"/>
                <a:gridCol w="6744344"/>
              </a:tblGrid>
              <a:tr h="161030">
                <a:tc>
                  <a:txBody>
                    <a:bodyPr/>
                    <a:lstStyle/>
                    <a:p>
                      <a:pPr hangingPunct="0">
                        <a:spcAft>
                          <a:spcPts val="0"/>
                        </a:spcAft>
                      </a:pPr>
                      <a:r>
                        <a:rPr lang="en-IN" sz="1100">
                          <a:effectLst/>
                        </a:rPr>
                        <a:t>Zone Classification</a:t>
                      </a:r>
                      <a:endParaRPr lang="en-IN" sz="1100">
                        <a:effectLst/>
                        <a:latin typeface="Calibri"/>
                        <a:ea typeface="Calibri"/>
                        <a:cs typeface="Times New Roman"/>
                      </a:endParaRPr>
                    </a:p>
                  </a:txBody>
                  <a:tcPr marL="65876" marR="65876" marT="0" marB="0"/>
                </a:tc>
                <a:tc>
                  <a:txBody>
                    <a:bodyPr/>
                    <a:lstStyle/>
                    <a:p>
                      <a:pPr hangingPunct="0">
                        <a:spcAft>
                          <a:spcPts val="0"/>
                        </a:spcAft>
                      </a:pPr>
                      <a:r>
                        <a:rPr lang="en-IN" sz="1100">
                          <a:effectLst/>
                        </a:rPr>
                        <a:t>Areas covered</a:t>
                      </a:r>
                      <a:endParaRPr lang="en-IN" sz="1100">
                        <a:effectLst/>
                        <a:latin typeface="Calibri"/>
                        <a:ea typeface="Calibri"/>
                        <a:cs typeface="Times New Roman"/>
                      </a:endParaRPr>
                    </a:p>
                  </a:txBody>
                  <a:tcPr marL="65876" marR="65876" marT="0" marB="0"/>
                </a:tc>
              </a:tr>
              <a:tr h="161030">
                <a:tc>
                  <a:txBody>
                    <a:bodyPr/>
                    <a:lstStyle/>
                    <a:p>
                      <a:pPr hangingPunct="0">
                        <a:spcAft>
                          <a:spcPts val="0"/>
                        </a:spcAft>
                      </a:pPr>
                      <a:r>
                        <a:rPr lang="en-IN" sz="1100">
                          <a:effectLst/>
                        </a:rPr>
                        <a:t>Zone A</a:t>
                      </a:r>
                      <a:endParaRPr lang="en-IN" sz="1100">
                        <a:effectLst/>
                        <a:latin typeface="Calibri"/>
                        <a:ea typeface="Calibri"/>
                        <a:cs typeface="Times New Roman"/>
                      </a:endParaRPr>
                    </a:p>
                  </a:txBody>
                  <a:tcPr marL="65876" marR="65876" marT="0" marB="0"/>
                </a:tc>
                <a:tc>
                  <a:txBody>
                    <a:bodyPr/>
                    <a:lstStyle/>
                    <a:p>
                      <a:pPr hangingPunct="0">
                        <a:spcAft>
                          <a:spcPts val="0"/>
                        </a:spcAft>
                      </a:pPr>
                      <a:r>
                        <a:rPr lang="en-IN" sz="1100">
                          <a:effectLst/>
                        </a:rPr>
                        <a:t>Mumbai ,Navi Mumbai ,Thane ,Panvel, Delhi &amp; NCR, Gujarat, Bangalore, Kolkata, Chennai, Hyderabad, Pune</a:t>
                      </a:r>
                      <a:endParaRPr lang="en-IN" sz="1100">
                        <a:effectLst/>
                        <a:latin typeface="Calibri"/>
                        <a:ea typeface="Calibri"/>
                        <a:cs typeface="Times New Roman"/>
                      </a:endParaRPr>
                    </a:p>
                  </a:txBody>
                  <a:tcPr marL="65876" marR="65876" marT="0" marB="0"/>
                </a:tc>
              </a:tr>
              <a:tr h="161030">
                <a:tc>
                  <a:txBody>
                    <a:bodyPr/>
                    <a:lstStyle/>
                    <a:p>
                      <a:pPr hangingPunct="0">
                        <a:spcAft>
                          <a:spcPts val="0"/>
                        </a:spcAft>
                      </a:pPr>
                      <a:r>
                        <a:rPr lang="en-IN" sz="1100">
                          <a:effectLst/>
                        </a:rPr>
                        <a:t>Zone B</a:t>
                      </a:r>
                      <a:endParaRPr lang="en-IN" sz="1100">
                        <a:effectLst/>
                        <a:latin typeface="Calibri"/>
                        <a:ea typeface="Calibri"/>
                        <a:cs typeface="Times New Roman"/>
                      </a:endParaRPr>
                    </a:p>
                  </a:txBody>
                  <a:tcPr marL="65876" marR="65876" marT="0" marB="0"/>
                </a:tc>
                <a:tc>
                  <a:txBody>
                    <a:bodyPr/>
                    <a:lstStyle/>
                    <a:p>
                      <a:pPr hangingPunct="0">
                        <a:spcAft>
                          <a:spcPts val="0"/>
                        </a:spcAft>
                      </a:pPr>
                      <a:r>
                        <a:rPr lang="en-IN" sz="1100">
                          <a:effectLst/>
                        </a:rPr>
                        <a:t>Nagpur, Chandigarh, Lucknow, Ludhiana , Jalandhar, Jaipur, Bhopal, Indore, Comibatore, Mangalore, Mysore</a:t>
                      </a:r>
                      <a:endParaRPr lang="en-IN" sz="1100">
                        <a:effectLst/>
                        <a:latin typeface="Calibri"/>
                        <a:ea typeface="Calibri"/>
                        <a:cs typeface="Times New Roman"/>
                      </a:endParaRPr>
                    </a:p>
                  </a:txBody>
                  <a:tcPr marL="65876" marR="65876" marT="0" marB="0"/>
                </a:tc>
              </a:tr>
              <a:tr h="161030">
                <a:tc>
                  <a:txBody>
                    <a:bodyPr/>
                    <a:lstStyle/>
                    <a:p>
                      <a:pPr hangingPunct="0">
                        <a:spcAft>
                          <a:spcPts val="0"/>
                        </a:spcAft>
                      </a:pPr>
                      <a:r>
                        <a:rPr lang="en-IN" sz="1100">
                          <a:effectLst/>
                        </a:rPr>
                        <a:t>Zone C</a:t>
                      </a:r>
                      <a:endParaRPr lang="en-IN" sz="1100">
                        <a:effectLst/>
                        <a:latin typeface="Calibri"/>
                        <a:ea typeface="Calibri"/>
                        <a:cs typeface="Times New Roman"/>
                      </a:endParaRPr>
                    </a:p>
                  </a:txBody>
                  <a:tcPr marL="65876" marR="65876" marT="0" marB="0"/>
                </a:tc>
                <a:tc>
                  <a:txBody>
                    <a:bodyPr/>
                    <a:lstStyle/>
                    <a:p>
                      <a:pPr hangingPunct="0">
                        <a:spcAft>
                          <a:spcPts val="0"/>
                        </a:spcAft>
                      </a:pPr>
                      <a:r>
                        <a:rPr lang="en-IN" sz="1100" dirty="0">
                          <a:effectLst/>
                        </a:rPr>
                        <a:t>Rest of Location</a:t>
                      </a:r>
                      <a:endParaRPr lang="en-IN" sz="1100" dirty="0">
                        <a:effectLst/>
                        <a:latin typeface="Calibri"/>
                        <a:ea typeface="Calibri"/>
                        <a:cs typeface="Times New Roman"/>
                      </a:endParaRPr>
                    </a:p>
                  </a:txBody>
                  <a:tcPr marL="65876" marR="65876" marT="0" marB="0"/>
                </a:tc>
              </a:tr>
            </a:tbl>
          </a:graphicData>
        </a:graphic>
      </p:graphicFrame>
      <p:sp>
        <p:nvSpPr>
          <p:cNvPr id="9" name="TextBox 8"/>
          <p:cNvSpPr txBox="1"/>
          <p:nvPr/>
        </p:nvSpPr>
        <p:spPr>
          <a:xfrm>
            <a:off x="395536" y="1196752"/>
            <a:ext cx="3614900"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1. Zone as per pin code of residence </a:t>
            </a:r>
            <a:endParaRPr lang="en-IN" dirty="0"/>
          </a:p>
        </p:txBody>
      </p:sp>
      <p:sp>
        <p:nvSpPr>
          <p:cNvPr id="10" name="TextBox 9"/>
          <p:cNvSpPr txBox="1"/>
          <p:nvPr/>
        </p:nvSpPr>
        <p:spPr>
          <a:xfrm>
            <a:off x="395536" y="2483604"/>
            <a:ext cx="216892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marL="342900" indent="-342900">
              <a:buAutoNum type="arabicPeriod" startAt="2"/>
            </a:pPr>
            <a:r>
              <a:rPr lang="en-US" dirty="0" smtClean="0"/>
              <a:t>Family Definition </a:t>
            </a:r>
            <a:endParaRPr lang="en-IN" dirty="0"/>
          </a:p>
        </p:txBody>
      </p:sp>
      <p:sp>
        <p:nvSpPr>
          <p:cNvPr id="11" name="TextBox 10"/>
          <p:cNvSpPr txBox="1"/>
          <p:nvPr/>
        </p:nvSpPr>
        <p:spPr>
          <a:xfrm>
            <a:off x="395536" y="2987660"/>
            <a:ext cx="2291205"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3.  Individual / Floater </a:t>
            </a:r>
            <a:endParaRPr lang="en-IN" dirty="0"/>
          </a:p>
        </p:txBody>
      </p:sp>
      <p:sp>
        <p:nvSpPr>
          <p:cNvPr id="12" name="TextBox 11"/>
          <p:cNvSpPr txBox="1"/>
          <p:nvPr/>
        </p:nvSpPr>
        <p:spPr>
          <a:xfrm>
            <a:off x="395536" y="3491716"/>
            <a:ext cx="4599272"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4.  Plan opted  (Gold/ Platinum/ Topaz/ Ruby)   </a:t>
            </a:r>
            <a:endParaRPr lang="en-IN" dirty="0"/>
          </a:p>
        </p:txBody>
      </p:sp>
      <p:sp>
        <p:nvSpPr>
          <p:cNvPr id="13" name="TextBox 12"/>
          <p:cNvSpPr txBox="1"/>
          <p:nvPr/>
        </p:nvSpPr>
        <p:spPr>
          <a:xfrm>
            <a:off x="395536" y="4005064"/>
            <a:ext cx="2986908"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5.   Sum Insured (2- 10 Lakhs) </a:t>
            </a:r>
            <a:endParaRPr lang="en-IN" dirty="0"/>
          </a:p>
        </p:txBody>
      </p:sp>
      <p:sp>
        <p:nvSpPr>
          <p:cNvPr id="14" name="TextBox 13"/>
          <p:cNvSpPr txBox="1"/>
          <p:nvPr/>
        </p:nvSpPr>
        <p:spPr>
          <a:xfrm>
            <a:off x="395536" y="4509120"/>
            <a:ext cx="2556790"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6.   Medical /UW loading </a:t>
            </a:r>
            <a:endParaRPr lang="en-IN" dirty="0"/>
          </a:p>
        </p:txBody>
      </p:sp>
      <p:sp>
        <p:nvSpPr>
          <p:cNvPr id="15" name="TextBox 14"/>
          <p:cNvSpPr txBox="1"/>
          <p:nvPr/>
        </p:nvSpPr>
        <p:spPr>
          <a:xfrm>
            <a:off x="395536" y="5075892"/>
            <a:ext cx="3948325"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7.  Long term discount/ Loading for EMI</a:t>
            </a:r>
            <a:endParaRPr lang="en-IN" dirty="0"/>
          </a:p>
        </p:txBody>
      </p:sp>
      <p:sp>
        <p:nvSpPr>
          <p:cNvPr id="16" name="TextBox 15"/>
          <p:cNvSpPr txBox="1"/>
          <p:nvPr/>
        </p:nvSpPr>
        <p:spPr>
          <a:xfrm>
            <a:off x="395536" y="5579948"/>
            <a:ext cx="1592103"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t>8</a:t>
            </a:r>
            <a:r>
              <a:rPr lang="en-US" dirty="0" smtClean="0"/>
              <a:t>.   GST @ 18%</a:t>
            </a:r>
            <a:endParaRPr lang="en-IN" dirty="0"/>
          </a:p>
        </p:txBody>
      </p:sp>
      <p:sp>
        <p:nvSpPr>
          <p:cNvPr id="17" name="AutoShape 3" descr="premium à¤à¥ à¤²à¤¿à¤ à¤à¤®à¥à¤ à¤ªà¤°à¤¿à¤£à¤¾à¤®"/>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592099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Premium </a:t>
            </a:r>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1549312402"/>
              </p:ext>
            </p:extLst>
          </p:nvPr>
        </p:nvGraphicFramePr>
        <p:xfrm>
          <a:off x="323530" y="836712"/>
          <a:ext cx="8568950" cy="5952258"/>
        </p:xfrm>
        <a:graphic>
          <a:graphicData uri="http://schemas.openxmlformats.org/drawingml/2006/table">
            <a:tbl>
              <a:tblPr>
                <a:tableStyleId>{16D9F66E-5EB9-4882-86FB-DCBF35E3C3E4}</a:tableStyleId>
              </a:tblPr>
              <a:tblGrid>
                <a:gridCol w="2948604"/>
                <a:gridCol w="1162830"/>
                <a:gridCol w="1827305"/>
                <a:gridCol w="2630211"/>
              </a:tblGrid>
              <a:tr h="126381">
                <a:tc gridSpan="4">
                  <a:txBody>
                    <a:bodyPr/>
                    <a:lstStyle/>
                    <a:p>
                      <a:pPr algn="ctr" fontAlgn="t"/>
                      <a:r>
                        <a:rPr lang="en-IN" sz="1100" u="none" strike="noStrike" dirty="0">
                          <a:effectLst/>
                        </a:rPr>
                        <a:t>PREMIUM CALCULATOR</a:t>
                      </a:r>
                      <a:endParaRPr lang="en-IN" sz="1100" b="1" i="0" u="none" strike="noStrike" dirty="0">
                        <a:solidFill>
                          <a:srgbClr val="000000"/>
                        </a:solidFill>
                        <a:effectLst/>
                        <a:latin typeface="Calibri"/>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r>
              <a:tr h="279648">
                <a:tc gridSpan="4">
                  <a:txBody>
                    <a:bodyPr/>
                    <a:lstStyle/>
                    <a:p>
                      <a:pPr algn="ctr" fontAlgn="t"/>
                      <a:r>
                        <a:rPr lang="en-IN" sz="1100" u="none" strike="noStrike" dirty="0">
                          <a:effectLst/>
                        </a:rPr>
                        <a:t>Future Health </a:t>
                      </a:r>
                      <a:r>
                        <a:rPr lang="en-IN" sz="1100" u="none" strike="noStrike" dirty="0" err="1">
                          <a:effectLst/>
                        </a:rPr>
                        <a:t>Suraksha</a:t>
                      </a:r>
                      <a:r>
                        <a:rPr lang="en-IN" sz="1100" u="none" strike="noStrike" dirty="0">
                          <a:effectLst/>
                        </a:rPr>
                        <a:t/>
                      </a:r>
                      <a:br>
                        <a:rPr lang="en-IN" sz="1100" u="none" strike="noStrike" dirty="0">
                          <a:effectLst/>
                        </a:rPr>
                      </a:br>
                      <a:r>
                        <a:rPr lang="en-IN" sz="1100" u="none" strike="noStrike" dirty="0" smtClean="0">
                          <a:effectLst/>
                        </a:rPr>
                        <a:t>Please </a:t>
                      </a:r>
                      <a:r>
                        <a:rPr lang="en-IN" sz="1100" u="none" strike="noStrike" dirty="0">
                          <a:effectLst/>
                        </a:rPr>
                        <a:t>note instalment facility is currently available for policy terms of 2 years and 3 years only</a:t>
                      </a:r>
                      <a:endParaRPr lang="en-IN" sz="1100" b="1" i="0" u="none" strike="noStrike" dirty="0">
                        <a:solidFill>
                          <a:srgbClr val="000000"/>
                        </a:solidFill>
                        <a:effectLst/>
                        <a:latin typeface="Calibri"/>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r>
              <a:tr h="126381">
                <a:tc>
                  <a:txBody>
                    <a:bodyPr/>
                    <a:lstStyle/>
                    <a:p>
                      <a:pPr algn="l" fontAlgn="t"/>
                      <a:r>
                        <a:rPr lang="en-IN" sz="1200" u="none" strike="noStrike">
                          <a:effectLst/>
                        </a:rPr>
                        <a:t>Plan Option</a:t>
                      </a:r>
                      <a:endParaRPr lang="en-IN" sz="1200" b="1" i="0" u="none" strike="noStrike">
                        <a:solidFill>
                          <a:srgbClr val="000000"/>
                        </a:solidFill>
                        <a:effectLst/>
                        <a:latin typeface="Calibri"/>
                      </a:endParaRPr>
                    </a:p>
                  </a:txBody>
                  <a:tcPr marL="0" marR="0" marT="0" marB="0"/>
                </a:tc>
                <a:tc gridSpan="3">
                  <a:txBody>
                    <a:bodyPr/>
                    <a:lstStyle/>
                    <a:p>
                      <a:pPr algn="ctr" fontAlgn="t"/>
                      <a:r>
                        <a:rPr lang="en-IN" sz="1100" u="none" strike="noStrike" dirty="0">
                          <a:effectLst/>
                        </a:rPr>
                        <a:t>Floater Sum Insured basis</a:t>
                      </a:r>
                      <a:endParaRPr lang="en-IN" sz="1100" b="1" i="0" u="none" strike="noStrike" dirty="0">
                        <a:solidFill>
                          <a:srgbClr val="000000"/>
                        </a:solidFill>
                        <a:effectLst/>
                        <a:latin typeface="Calibri"/>
                      </a:endParaRPr>
                    </a:p>
                  </a:txBody>
                  <a:tcPr marL="0" marR="0" marT="0" marB="0"/>
                </a:tc>
                <a:tc hMerge="1">
                  <a:txBody>
                    <a:bodyPr/>
                    <a:lstStyle/>
                    <a:p>
                      <a:endParaRPr lang="en-IN"/>
                    </a:p>
                  </a:txBody>
                  <a:tcPr/>
                </a:tc>
                <a:tc hMerge="1">
                  <a:txBody>
                    <a:bodyPr/>
                    <a:lstStyle/>
                    <a:p>
                      <a:endParaRPr lang="en-IN"/>
                    </a:p>
                  </a:txBody>
                  <a:tcPr/>
                </a:tc>
              </a:tr>
              <a:tr h="126381">
                <a:tc gridSpan="4">
                  <a:txBody>
                    <a:bodyPr/>
                    <a:lstStyle/>
                    <a:p>
                      <a:pPr algn="ctr" fontAlgn="t"/>
                      <a:r>
                        <a:rPr lang="en-IN" sz="1100" u="none" strike="noStrike" dirty="0">
                          <a:effectLst/>
                        </a:rPr>
                        <a:t>Please enter data in blue cells only</a:t>
                      </a:r>
                      <a:endParaRPr lang="en-IN" sz="1100" b="1" i="0" u="none" strike="noStrike" dirty="0">
                        <a:solidFill>
                          <a:srgbClr val="000000"/>
                        </a:solidFill>
                        <a:effectLst/>
                        <a:latin typeface="Calibri"/>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r>
              <a:tr h="381744">
                <a:tc>
                  <a:txBody>
                    <a:bodyPr/>
                    <a:lstStyle/>
                    <a:p>
                      <a:pPr algn="l" fontAlgn="t"/>
                      <a:r>
                        <a:rPr lang="en-IN" sz="1200" u="none" strike="noStrike">
                          <a:effectLst/>
                        </a:rPr>
                        <a:t>Zone</a:t>
                      </a:r>
                      <a:endParaRPr lang="en-IN" sz="1200" b="1" i="0" u="none" strike="noStrike">
                        <a:solidFill>
                          <a:srgbClr val="000000"/>
                        </a:solidFill>
                        <a:effectLst/>
                        <a:latin typeface="Calibri"/>
                      </a:endParaRPr>
                    </a:p>
                  </a:txBody>
                  <a:tcPr marL="0" marR="0" marT="0" marB="0"/>
                </a:tc>
                <a:tc gridSpan="3">
                  <a:txBody>
                    <a:bodyPr/>
                    <a:lstStyle/>
                    <a:p>
                      <a:pPr algn="ctr" fontAlgn="t"/>
                      <a:r>
                        <a:rPr lang="en-IN" sz="1100" u="none" strike="noStrike" dirty="0">
                          <a:effectLst/>
                        </a:rPr>
                        <a:t>Zone A - Mumbai ,</a:t>
                      </a:r>
                      <a:r>
                        <a:rPr lang="en-IN" sz="1100" u="none" strike="noStrike" dirty="0" err="1">
                          <a:effectLst/>
                        </a:rPr>
                        <a:t>Navi</a:t>
                      </a:r>
                      <a:r>
                        <a:rPr lang="en-IN" sz="1100" u="none" strike="noStrike" dirty="0">
                          <a:effectLst/>
                        </a:rPr>
                        <a:t> Mumbai ,Thane ,</a:t>
                      </a:r>
                      <a:r>
                        <a:rPr lang="en-IN" sz="1100" u="none" strike="noStrike" dirty="0" err="1">
                          <a:effectLst/>
                        </a:rPr>
                        <a:t>Panvel</a:t>
                      </a:r>
                      <a:r>
                        <a:rPr lang="en-IN" sz="1100" u="none" strike="noStrike" dirty="0">
                          <a:effectLst/>
                        </a:rPr>
                        <a:t>, Delhi &amp; NCR, Gujarat, Bangalore, Kolkata, Chennai, Hyderabad, Pune</a:t>
                      </a:r>
                      <a:endParaRPr lang="en-IN" sz="1100" b="1" i="0" u="none" strike="noStrike" dirty="0">
                        <a:solidFill>
                          <a:srgbClr val="000000"/>
                        </a:solidFill>
                        <a:effectLst/>
                        <a:latin typeface="Calibri"/>
                      </a:endParaRPr>
                    </a:p>
                  </a:txBody>
                  <a:tcPr marL="0" marR="0" marT="0" marB="0"/>
                </a:tc>
                <a:tc hMerge="1">
                  <a:txBody>
                    <a:bodyPr/>
                    <a:lstStyle/>
                    <a:p>
                      <a:endParaRPr lang="en-IN"/>
                    </a:p>
                  </a:txBody>
                  <a:tcPr/>
                </a:tc>
                <a:tc hMerge="1">
                  <a:txBody>
                    <a:bodyPr/>
                    <a:lstStyle/>
                    <a:p>
                      <a:endParaRPr lang="en-IN"/>
                    </a:p>
                  </a:txBody>
                  <a:tcPr/>
                </a:tc>
              </a:tr>
              <a:tr h="126381">
                <a:tc>
                  <a:txBody>
                    <a:bodyPr/>
                    <a:lstStyle/>
                    <a:p>
                      <a:pPr algn="l" fontAlgn="t"/>
                      <a:r>
                        <a:rPr lang="en-IN" sz="1200" u="none" strike="noStrike">
                          <a:effectLst/>
                        </a:rPr>
                        <a:t>Family Definition</a:t>
                      </a:r>
                      <a:endParaRPr lang="en-IN" sz="1200" b="1" i="0" u="none" strike="noStrike">
                        <a:solidFill>
                          <a:srgbClr val="000000"/>
                        </a:solidFill>
                        <a:effectLst/>
                        <a:latin typeface="Calibri"/>
                      </a:endParaRPr>
                    </a:p>
                  </a:txBody>
                  <a:tcPr marL="0" marR="0" marT="0" marB="0"/>
                </a:tc>
                <a:tc gridSpan="3">
                  <a:txBody>
                    <a:bodyPr/>
                    <a:lstStyle/>
                    <a:p>
                      <a:pPr algn="ctr" fontAlgn="t"/>
                      <a:r>
                        <a:rPr lang="en-IN" sz="1100" u="none" strike="noStrike" dirty="0">
                          <a:effectLst/>
                        </a:rPr>
                        <a:t>Two Adults + Two Children</a:t>
                      </a:r>
                      <a:endParaRPr lang="en-IN" sz="1100" b="1" i="0" u="none" strike="noStrike" dirty="0">
                        <a:solidFill>
                          <a:srgbClr val="000000"/>
                        </a:solidFill>
                        <a:effectLst/>
                        <a:latin typeface="Calibri"/>
                      </a:endParaRPr>
                    </a:p>
                  </a:txBody>
                  <a:tcPr marL="0" marR="0" marT="0" marB="0"/>
                </a:tc>
                <a:tc hMerge="1">
                  <a:txBody>
                    <a:bodyPr/>
                    <a:lstStyle/>
                    <a:p>
                      <a:endParaRPr lang="en-IN"/>
                    </a:p>
                  </a:txBody>
                  <a:tcPr/>
                </a:tc>
                <a:tc hMerge="1">
                  <a:txBody>
                    <a:bodyPr/>
                    <a:lstStyle/>
                    <a:p>
                      <a:endParaRPr lang="en-IN"/>
                    </a:p>
                  </a:txBody>
                  <a:tcPr/>
                </a:tc>
              </a:tr>
              <a:tr h="126381">
                <a:tc>
                  <a:txBody>
                    <a:bodyPr/>
                    <a:lstStyle/>
                    <a:p>
                      <a:pPr algn="l" fontAlgn="t"/>
                      <a:r>
                        <a:rPr lang="en-IN" sz="1200" u="none" strike="noStrike">
                          <a:effectLst/>
                        </a:rPr>
                        <a:t>Plan Option</a:t>
                      </a:r>
                      <a:endParaRPr lang="en-IN" sz="1200" b="1" i="0" u="none" strike="noStrike">
                        <a:solidFill>
                          <a:srgbClr val="000000"/>
                        </a:solidFill>
                        <a:effectLst/>
                        <a:latin typeface="Calibri"/>
                      </a:endParaRPr>
                    </a:p>
                  </a:txBody>
                  <a:tcPr marL="0" marR="0" marT="0" marB="0"/>
                </a:tc>
                <a:tc gridSpan="3">
                  <a:txBody>
                    <a:bodyPr/>
                    <a:lstStyle/>
                    <a:p>
                      <a:pPr algn="ctr" fontAlgn="b"/>
                      <a:r>
                        <a:rPr lang="en-IN" sz="1100" u="none" strike="noStrike" dirty="0">
                          <a:effectLst/>
                        </a:rPr>
                        <a:t>Gold Plan</a:t>
                      </a:r>
                      <a:endParaRPr lang="en-IN" sz="1100" b="1" i="0" u="none" strike="noStrike" dirty="0">
                        <a:solidFill>
                          <a:srgbClr val="000000"/>
                        </a:solidFill>
                        <a:effectLst/>
                        <a:latin typeface="Calibri"/>
                      </a:endParaRPr>
                    </a:p>
                  </a:txBody>
                  <a:tcPr marL="0" marR="0" marT="0" marB="0" anchor="b"/>
                </a:tc>
                <a:tc hMerge="1">
                  <a:txBody>
                    <a:bodyPr/>
                    <a:lstStyle/>
                    <a:p>
                      <a:endParaRPr lang="en-IN"/>
                    </a:p>
                  </a:txBody>
                  <a:tcPr/>
                </a:tc>
                <a:tc hMerge="1">
                  <a:txBody>
                    <a:bodyPr/>
                    <a:lstStyle/>
                    <a:p>
                      <a:endParaRPr lang="en-IN"/>
                    </a:p>
                  </a:txBody>
                  <a:tcPr/>
                </a:tc>
              </a:tr>
              <a:tr h="126381">
                <a:tc>
                  <a:txBody>
                    <a:bodyPr/>
                    <a:lstStyle/>
                    <a:p>
                      <a:pPr algn="l" fontAlgn="t"/>
                      <a:r>
                        <a:rPr lang="en-IN" sz="1200" u="none" strike="noStrike" dirty="0">
                          <a:effectLst/>
                        </a:rPr>
                        <a:t>Sum Insured</a:t>
                      </a:r>
                      <a:endParaRPr lang="en-IN" sz="1200" b="1" i="0" u="none" strike="noStrike" dirty="0">
                        <a:solidFill>
                          <a:srgbClr val="000000"/>
                        </a:solidFill>
                        <a:effectLst/>
                        <a:latin typeface="Calibri"/>
                      </a:endParaRPr>
                    </a:p>
                  </a:txBody>
                  <a:tcPr marL="0" marR="0" marT="0" marB="0"/>
                </a:tc>
                <a:tc gridSpan="3">
                  <a:txBody>
                    <a:bodyPr/>
                    <a:lstStyle/>
                    <a:p>
                      <a:pPr algn="ctr" fontAlgn="t"/>
                      <a:r>
                        <a:rPr lang="en-IN" sz="1100" u="none" strike="noStrike">
                          <a:effectLst/>
                        </a:rPr>
                        <a:t>500000</a:t>
                      </a:r>
                      <a:endParaRPr lang="en-IN" sz="1100" b="1" i="0" u="none" strike="noStrike">
                        <a:solidFill>
                          <a:srgbClr val="000000"/>
                        </a:solidFill>
                        <a:effectLst/>
                        <a:latin typeface="Calibri"/>
                      </a:endParaRPr>
                    </a:p>
                  </a:txBody>
                  <a:tcPr marL="0" marR="0" marT="0" marB="0"/>
                </a:tc>
                <a:tc hMerge="1">
                  <a:txBody>
                    <a:bodyPr/>
                    <a:lstStyle/>
                    <a:p>
                      <a:endParaRPr lang="en-IN"/>
                    </a:p>
                  </a:txBody>
                  <a:tcPr/>
                </a:tc>
                <a:tc hMerge="1">
                  <a:txBody>
                    <a:bodyPr/>
                    <a:lstStyle/>
                    <a:p>
                      <a:endParaRPr lang="en-IN"/>
                    </a:p>
                  </a:txBody>
                  <a:tcPr/>
                </a:tc>
              </a:tr>
              <a:tr h="126381">
                <a:tc>
                  <a:txBody>
                    <a:bodyPr/>
                    <a:lstStyle/>
                    <a:p>
                      <a:pPr algn="l" fontAlgn="b"/>
                      <a:r>
                        <a:rPr lang="en-IN" sz="1200" u="none" strike="noStrike">
                          <a:effectLst/>
                        </a:rPr>
                        <a:t>Member</a:t>
                      </a:r>
                      <a:endParaRPr lang="en-IN" sz="1200" b="1" i="0" u="none" strike="noStrike">
                        <a:solidFill>
                          <a:srgbClr val="000000"/>
                        </a:solidFill>
                        <a:effectLst/>
                        <a:latin typeface="Calibri"/>
                      </a:endParaRPr>
                    </a:p>
                  </a:txBody>
                  <a:tcPr marL="0" marR="0" marT="0" marB="0" anchor="b"/>
                </a:tc>
                <a:tc>
                  <a:txBody>
                    <a:bodyPr/>
                    <a:lstStyle/>
                    <a:p>
                      <a:pPr algn="l" fontAlgn="b"/>
                      <a:r>
                        <a:rPr lang="en-IN" sz="1100" u="none" strike="noStrike">
                          <a:effectLst/>
                        </a:rPr>
                        <a:t>Age Band (years)</a:t>
                      </a:r>
                      <a:endParaRPr lang="en-IN" sz="1100" b="1" i="0" u="none" strike="noStrike">
                        <a:solidFill>
                          <a:srgbClr val="000000"/>
                        </a:solidFill>
                        <a:effectLst/>
                        <a:latin typeface="Calibri"/>
                      </a:endParaRPr>
                    </a:p>
                  </a:txBody>
                  <a:tcPr marL="0" marR="0" marT="0" marB="0" anchor="b"/>
                </a:tc>
                <a:tc>
                  <a:txBody>
                    <a:bodyPr/>
                    <a:lstStyle/>
                    <a:p>
                      <a:pPr algn="l" fontAlgn="b"/>
                      <a:r>
                        <a:rPr lang="en-IN" sz="1100" u="none" strike="noStrike">
                          <a:effectLst/>
                        </a:rPr>
                        <a:t>Medical Loading</a:t>
                      </a:r>
                      <a:endParaRPr lang="en-IN" sz="1100" b="1" i="0" u="none" strike="noStrike">
                        <a:solidFill>
                          <a:srgbClr val="000000"/>
                        </a:solidFill>
                        <a:effectLst/>
                        <a:latin typeface="Calibri"/>
                      </a:endParaRPr>
                    </a:p>
                  </a:txBody>
                  <a:tcPr marL="0" marR="0" marT="0" marB="0" anchor="b"/>
                </a:tc>
                <a:tc>
                  <a:txBody>
                    <a:bodyPr/>
                    <a:lstStyle/>
                    <a:p>
                      <a:pPr algn="l" fontAlgn="b"/>
                      <a:r>
                        <a:rPr lang="en-IN" sz="1100" u="none" strike="noStrike">
                          <a:effectLst/>
                        </a:rPr>
                        <a:t>Premium</a:t>
                      </a:r>
                      <a:endParaRPr lang="en-IN" sz="1100" b="1" i="0" u="none" strike="noStrike">
                        <a:solidFill>
                          <a:srgbClr val="000000"/>
                        </a:solidFill>
                        <a:effectLst/>
                        <a:latin typeface="Calibri"/>
                      </a:endParaRPr>
                    </a:p>
                  </a:txBody>
                  <a:tcPr marL="0" marR="0" marT="0" marB="0" anchor="b"/>
                </a:tc>
              </a:tr>
              <a:tr h="126381">
                <a:tc>
                  <a:txBody>
                    <a:bodyPr/>
                    <a:lstStyle/>
                    <a:p>
                      <a:pPr algn="l" fontAlgn="b"/>
                      <a:r>
                        <a:rPr lang="en-IN" sz="1200" u="none" strike="noStrike">
                          <a:effectLst/>
                        </a:rPr>
                        <a:t>Primary Member</a:t>
                      </a:r>
                      <a:endParaRPr lang="en-IN" sz="1200" b="1" i="0" u="none" strike="noStrike">
                        <a:solidFill>
                          <a:srgbClr val="000000"/>
                        </a:solidFill>
                        <a:effectLst/>
                        <a:latin typeface="Calibri"/>
                      </a:endParaRPr>
                    </a:p>
                  </a:txBody>
                  <a:tcPr marL="0" marR="0" marT="0" marB="0" anchor="b"/>
                </a:tc>
                <a:tc>
                  <a:txBody>
                    <a:bodyPr/>
                    <a:lstStyle/>
                    <a:p>
                      <a:pPr algn="l" fontAlgn="t"/>
                      <a:r>
                        <a:rPr lang="en-IN" sz="1100" u="none" strike="noStrike" dirty="0">
                          <a:effectLst/>
                        </a:rPr>
                        <a:t>41-45</a:t>
                      </a:r>
                      <a:endParaRPr lang="en-IN" sz="1100" b="1" i="0" u="none" strike="noStrike" dirty="0">
                        <a:solidFill>
                          <a:srgbClr val="000000"/>
                        </a:solidFill>
                        <a:effectLst/>
                        <a:latin typeface="Calibri"/>
                      </a:endParaRPr>
                    </a:p>
                  </a:txBody>
                  <a:tcPr marL="0" marR="0" marT="0" marB="0"/>
                </a:tc>
                <a:tc>
                  <a:txBody>
                    <a:bodyPr/>
                    <a:lstStyle/>
                    <a:p>
                      <a:pPr algn="r" fontAlgn="t"/>
                      <a:r>
                        <a:rPr lang="en-IN" sz="1100" u="none" strike="noStrike">
                          <a:effectLst/>
                        </a:rPr>
                        <a:t>0%</a:t>
                      </a:r>
                      <a:endParaRPr lang="en-IN" sz="1100" b="1" i="0" u="none" strike="noStrike">
                        <a:solidFill>
                          <a:srgbClr val="000000"/>
                        </a:solidFill>
                        <a:effectLst/>
                        <a:latin typeface="Calibri"/>
                      </a:endParaRPr>
                    </a:p>
                  </a:txBody>
                  <a:tcPr marL="0" marR="0" marT="0" marB="0"/>
                </a:tc>
                <a:tc rowSpan="5">
                  <a:txBody>
                    <a:bodyPr/>
                    <a:lstStyle/>
                    <a:p>
                      <a:pPr algn="ctr" fontAlgn="t"/>
                      <a:r>
                        <a:rPr lang="en-IN" sz="1100" u="none" strike="noStrike" dirty="0">
                          <a:effectLst/>
                        </a:rPr>
                        <a:t>16772</a:t>
                      </a:r>
                      <a:endParaRPr lang="en-IN" sz="1100" b="1" i="0" u="none" strike="noStrike" dirty="0">
                        <a:solidFill>
                          <a:srgbClr val="000000"/>
                        </a:solidFill>
                        <a:effectLst/>
                        <a:latin typeface="Calibri"/>
                      </a:endParaRPr>
                    </a:p>
                  </a:txBody>
                  <a:tcPr marL="0" marR="0" marT="0" marB="0"/>
                </a:tc>
              </a:tr>
              <a:tr h="126381">
                <a:tc>
                  <a:txBody>
                    <a:bodyPr/>
                    <a:lstStyle/>
                    <a:p>
                      <a:pPr algn="l" fontAlgn="b"/>
                      <a:r>
                        <a:rPr lang="en-IN" sz="1200" u="none" strike="noStrike">
                          <a:effectLst/>
                        </a:rPr>
                        <a:t>Spouse</a:t>
                      </a:r>
                      <a:endParaRPr lang="en-IN" sz="1200" b="1" i="0" u="none" strike="noStrike">
                        <a:solidFill>
                          <a:srgbClr val="000000"/>
                        </a:solidFill>
                        <a:effectLst/>
                        <a:latin typeface="Calibri"/>
                      </a:endParaRPr>
                    </a:p>
                  </a:txBody>
                  <a:tcPr marL="0" marR="0" marT="0" marB="0" anchor="b"/>
                </a:tc>
                <a:tc>
                  <a:txBody>
                    <a:bodyPr/>
                    <a:lstStyle/>
                    <a:p>
                      <a:pPr algn="l" fontAlgn="t"/>
                      <a:r>
                        <a:rPr lang="en-IN" sz="1100" u="none" strike="noStrike" dirty="0">
                          <a:effectLst/>
                        </a:rPr>
                        <a:t>41-45</a:t>
                      </a:r>
                      <a:endParaRPr lang="en-IN" sz="1100" b="1" i="0" u="none" strike="noStrike" dirty="0">
                        <a:solidFill>
                          <a:srgbClr val="000000"/>
                        </a:solidFill>
                        <a:effectLst/>
                        <a:latin typeface="Calibri"/>
                      </a:endParaRPr>
                    </a:p>
                  </a:txBody>
                  <a:tcPr marL="0" marR="0" marT="0" marB="0"/>
                </a:tc>
                <a:tc>
                  <a:txBody>
                    <a:bodyPr/>
                    <a:lstStyle/>
                    <a:p>
                      <a:pPr algn="r" fontAlgn="t"/>
                      <a:r>
                        <a:rPr lang="en-IN" sz="1100" u="none" strike="noStrike">
                          <a:effectLst/>
                        </a:rPr>
                        <a:t>0%</a:t>
                      </a:r>
                      <a:endParaRPr lang="en-IN" sz="1100" b="1" i="0" u="none" strike="noStrike">
                        <a:solidFill>
                          <a:srgbClr val="000000"/>
                        </a:solidFill>
                        <a:effectLst/>
                        <a:latin typeface="Calibri"/>
                      </a:endParaRPr>
                    </a:p>
                  </a:txBody>
                  <a:tcPr marL="0" marR="0" marT="0" marB="0"/>
                </a:tc>
                <a:tc vMerge="1">
                  <a:txBody>
                    <a:bodyPr/>
                    <a:lstStyle/>
                    <a:p>
                      <a:endParaRPr lang="en-IN"/>
                    </a:p>
                  </a:txBody>
                  <a:tcPr/>
                </a:tc>
              </a:tr>
              <a:tr h="126381">
                <a:tc>
                  <a:txBody>
                    <a:bodyPr/>
                    <a:lstStyle/>
                    <a:p>
                      <a:pPr algn="l" fontAlgn="b"/>
                      <a:r>
                        <a:rPr lang="en-IN" sz="1200" u="none" strike="noStrike">
                          <a:effectLst/>
                        </a:rPr>
                        <a:t>Dependant Child</a:t>
                      </a:r>
                      <a:endParaRPr lang="en-IN" sz="1200" b="1" i="0" u="none" strike="noStrike">
                        <a:solidFill>
                          <a:srgbClr val="000000"/>
                        </a:solidFill>
                        <a:effectLst/>
                        <a:latin typeface="Calibri"/>
                      </a:endParaRPr>
                    </a:p>
                  </a:txBody>
                  <a:tcPr marL="0" marR="0" marT="0" marB="0" anchor="b"/>
                </a:tc>
                <a:tc>
                  <a:txBody>
                    <a:bodyPr/>
                    <a:lstStyle/>
                    <a:p>
                      <a:pPr algn="l" fontAlgn="t"/>
                      <a:r>
                        <a:rPr lang="en-IN" sz="1100" u="none" strike="noStrike" dirty="0">
                          <a:effectLst/>
                        </a:rPr>
                        <a:t>0-17</a:t>
                      </a:r>
                      <a:endParaRPr lang="en-IN" sz="1100" b="1" i="0" u="none" strike="noStrike" dirty="0">
                        <a:solidFill>
                          <a:srgbClr val="000000"/>
                        </a:solidFill>
                        <a:effectLst/>
                        <a:latin typeface="Calibri"/>
                      </a:endParaRPr>
                    </a:p>
                  </a:txBody>
                  <a:tcPr marL="0" marR="0" marT="0" marB="0"/>
                </a:tc>
                <a:tc>
                  <a:txBody>
                    <a:bodyPr/>
                    <a:lstStyle/>
                    <a:p>
                      <a:pPr algn="r" fontAlgn="t"/>
                      <a:r>
                        <a:rPr lang="en-IN" sz="1100" u="none" strike="noStrike">
                          <a:effectLst/>
                        </a:rPr>
                        <a:t>0%</a:t>
                      </a:r>
                      <a:endParaRPr lang="en-IN" sz="1100" b="1" i="0" u="none" strike="noStrike">
                        <a:solidFill>
                          <a:srgbClr val="000000"/>
                        </a:solidFill>
                        <a:effectLst/>
                        <a:latin typeface="Calibri"/>
                      </a:endParaRPr>
                    </a:p>
                  </a:txBody>
                  <a:tcPr marL="0" marR="0" marT="0" marB="0"/>
                </a:tc>
                <a:tc vMerge="1">
                  <a:txBody>
                    <a:bodyPr/>
                    <a:lstStyle/>
                    <a:p>
                      <a:endParaRPr lang="en-IN"/>
                    </a:p>
                  </a:txBody>
                  <a:tcPr/>
                </a:tc>
              </a:tr>
              <a:tr h="126381">
                <a:tc>
                  <a:txBody>
                    <a:bodyPr/>
                    <a:lstStyle/>
                    <a:p>
                      <a:pPr algn="l" fontAlgn="b"/>
                      <a:r>
                        <a:rPr lang="en-IN" sz="1200" u="none" strike="noStrike">
                          <a:effectLst/>
                        </a:rPr>
                        <a:t>Dependant Child</a:t>
                      </a:r>
                      <a:endParaRPr lang="en-IN" sz="1200" b="1" i="0" u="none" strike="noStrike">
                        <a:solidFill>
                          <a:srgbClr val="000000"/>
                        </a:solidFill>
                        <a:effectLst/>
                        <a:latin typeface="Calibri"/>
                      </a:endParaRPr>
                    </a:p>
                  </a:txBody>
                  <a:tcPr marL="0" marR="0" marT="0" marB="0" anchor="b"/>
                </a:tc>
                <a:tc>
                  <a:txBody>
                    <a:bodyPr/>
                    <a:lstStyle/>
                    <a:p>
                      <a:pPr algn="l" fontAlgn="t"/>
                      <a:r>
                        <a:rPr lang="en-IN" sz="1100" u="none" strike="noStrike">
                          <a:effectLst/>
                        </a:rPr>
                        <a:t>0-17</a:t>
                      </a:r>
                      <a:endParaRPr lang="en-IN" sz="1100" b="1" i="0" u="none" strike="noStrike">
                        <a:solidFill>
                          <a:srgbClr val="000000"/>
                        </a:solidFill>
                        <a:effectLst/>
                        <a:latin typeface="Calibri"/>
                      </a:endParaRPr>
                    </a:p>
                  </a:txBody>
                  <a:tcPr marL="0" marR="0" marT="0" marB="0"/>
                </a:tc>
                <a:tc>
                  <a:txBody>
                    <a:bodyPr/>
                    <a:lstStyle/>
                    <a:p>
                      <a:pPr algn="r" fontAlgn="t"/>
                      <a:r>
                        <a:rPr lang="en-IN" sz="1100" u="none" strike="noStrike" dirty="0">
                          <a:effectLst/>
                        </a:rPr>
                        <a:t>0%</a:t>
                      </a:r>
                      <a:endParaRPr lang="en-IN" sz="1100" b="1" i="0" u="none" strike="noStrike" dirty="0">
                        <a:solidFill>
                          <a:srgbClr val="000000"/>
                        </a:solidFill>
                        <a:effectLst/>
                        <a:latin typeface="Calibri"/>
                      </a:endParaRPr>
                    </a:p>
                  </a:txBody>
                  <a:tcPr marL="0" marR="0" marT="0" marB="0"/>
                </a:tc>
                <a:tc vMerge="1">
                  <a:txBody>
                    <a:bodyPr/>
                    <a:lstStyle/>
                    <a:p>
                      <a:endParaRPr lang="en-IN"/>
                    </a:p>
                  </a:txBody>
                  <a:tcPr/>
                </a:tc>
              </a:tr>
              <a:tr h="126381">
                <a:tc>
                  <a:txBody>
                    <a:bodyPr/>
                    <a:lstStyle/>
                    <a:p>
                      <a:pPr algn="l" fontAlgn="b"/>
                      <a:r>
                        <a:rPr lang="en-IN" sz="1200" u="none" strike="noStrike">
                          <a:effectLst/>
                        </a:rPr>
                        <a:t>Dependant Child</a:t>
                      </a:r>
                      <a:endParaRPr lang="en-IN" sz="1200" b="1" i="0" u="none" strike="noStrike">
                        <a:solidFill>
                          <a:srgbClr val="000000"/>
                        </a:solidFill>
                        <a:effectLst/>
                        <a:latin typeface="Calibri"/>
                      </a:endParaRPr>
                    </a:p>
                  </a:txBody>
                  <a:tcPr marL="0" marR="0" marT="0" marB="0" anchor="b"/>
                </a:tc>
                <a:tc>
                  <a:txBody>
                    <a:bodyPr/>
                    <a:lstStyle/>
                    <a:p>
                      <a:pPr algn="l" fontAlgn="t"/>
                      <a:endParaRPr lang="en-IN" sz="1100" b="1" i="0" u="none" strike="noStrike" dirty="0">
                        <a:solidFill>
                          <a:srgbClr val="000000"/>
                        </a:solidFill>
                        <a:effectLst/>
                        <a:latin typeface="Calibri"/>
                      </a:endParaRPr>
                    </a:p>
                  </a:txBody>
                  <a:tcPr marL="0" marR="0" marT="0" marB="0"/>
                </a:tc>
                <a:tc>
                  <a:txBody>
                    <a:bodyPr/>
                    <a:lstStyle/>
                    <a:p>
                      <a:pPr algn="r" fontAlgn="t"/>
                      <a:endParaRPr lang="en-IN" sz="1100" b="1" i="0" u="none" strike="noStrike" dirty="0">
                        <a:solidFill>
                          <a:srgbClr val="000000"/>
                        </a:solidFill>
                        <a:effectLst/>
                        <a:latin typeface="Calibri"/>
                      </a:endParaRPr>
                    </a:p>
                  </a:txBody>
                  <a:tcPr marL="0" marR="0" marT="0" marB="0"/>
                </a:tc>
                <a:tc vMerge="1">
                  <a:txBody>
                    <a:bodyPr/>
                    <a:lstStyle/>
                    <a:p>
                      <a:endParaRPr lang="en-IN"/>
                    </a:p>
                  </a:txBody>
                  <a:tcPr/>
                </a:tc>
              </a:tr>
              <a:tr h="126381">
                <a:tc>
                  <a:txBody>
                    <a:bodyPr/>
                    <a:lstStyle/>
                    <a:p>
                      <a:pPr algn="l" fontAlgn="t"/>
                      <a:r>
                        <a:rPr lang="en-IN" sz="1200" u="none" strike="noStrike">
                          <a:effectLst/>
                        </a:rPr>
                        <a:t> </a:t>
                      </a:r>
                      <a:endParaRPr lang="en-IN" sz="1200" b="0" i="0" u="none" strike="noStrike">
                        <a:solidFill>
                          <a:srgbClr val="000000"/>
                        </a:solidFill>
                        <a:effectLst/>
                        <a:latin typeface="Calibri"/>
                      </a:endParaRPr>
                    </a:p>
                  </a:txBody>
                  <a:tcPr marL="0" marR="0" marT="0" marB="0"/>
                </a:tc>
                <a:tc>
                  <a:txBody>
                    <a:bodyPr/>
                    <a:lstStyle/>
                    <a:p>
                      <a:pPr algn="l" fontAlgn="t"/>
                      <a:r>
                        <a:rPr lang="en-IN" sz="1100" u="none" strike="noStrike">
                          <a:effectLst/>
                        </a:rPr>
                        <a:t> </a:t>
                      </a:r>
                      <a:endParaRPr lang="en-IN" sz="1100" b="0" i="0" u="none" strike="noStrike">
                        <a:solidFill>
                          <a:srgbClr val="000000"/>
                        </a:solidFill>
                        <a:effectLst/>
                        <a:latin typeface="Calibri"/>
                      </a:endParaRPr>
                    </a:p>
                  </a:txBody>
                  <a:tcPr marL="0" marR="0" marT="0" marB="0"/>
                </a:tc>
                <a:tc>
                  <a:txBody>
                    <a:bodyPr/>
                    <a:lstStyle/>
                    <a:p>
                      <a:pPr algn="l" fontAlgn="t"/>
                      <a:r>
                        <a:rPr lang="en-IN" sz="1100" u="none" strike="noStrike" dirty="0">
                          <a:effectLst/>
                        </a:rPr>
                        <a:t> </a:t>
                      </a:r>
                      <a:endParaRPr lang="en-IN" sz="1100" b="0" i="0" u="none" strike="noStrike" dirty="0">
                        <a:solidFill>
                          <a:srgbClr val="000000"/>
                        </a:solidFill>
                        <a:effectLst/>
                        <a:latin typeface="Calibri"/>
                      </a:endParaRPr>
                    </a:p>
                  </a:txBody>
                  <a:tcPr marL="0" marR="0" marT="0" marB="0"/>
                </a:tc>
                <a:tc>
                  <a:txBody>
                    <a:bodyPr/>
                    <a:lstStyle/>
                    <a:p>
                      <a:pPr algn="l" fontAlgn="t"/>
                      <a:r>
                        <a:rPr lang="en-IN" sz="1100" u="none" strike="noStrike">
                          <a:effectLst/>
                        </a:rPr>
                        <a:t> </a:t>
                      </a:r>
                      <a:endParaRPr lang="en-IN" sz="1100" b="0" i="0" u="none" strike="noStrike">
                        <a:solidFill>
                          <a:srgbClr val="000000"/>
                        </a:solidFill>
                        <a:effectLst/>
                        <a:latin typeface="Calibri"/>
                      </a:endParaRPr>
                    </a:p>
                  </a:txBody>
                  <a:tcPr marL="0" marR="0" marT="0" marB="0"/>
                </a:tc>
              </a:tr>
              <a:tr h="126381">
                <a:tc gridSpan="2">
                  <a:txBody>
                    <a:bodyPr/>
                    <a:lstStyle/>
                    <a:p>
                      <a:pPr algn="l" fontAlgn="t"/>
                      <a:r>
                        <a:rPr lang="en-IN" sz="1100" u="none" strike="noStrike">
                          <a:effectLst/>
                        </a:rPr>
                        <a:t>Total Base Premium (in ₹)</a:t>
                      </a:r>
                      <a:endParaRPr lang="en-IN" sz="1100" b="1" i="0" u="none" strike="noStrike">
                        <a:solidFill>
                          <a:srgbClr val="000000"/>
                        </a:solidFill>
                        <a:effectLst/>
                        <a:latin typeface="Calibri"/>
                      </a:endParaRPr>
                    </a:p>
                  </a:txBody>
                  <a:tcPr marL="0" marR="0" marT="0" marB="0"/>
                </a:tc>
                <a:tc hMerge="1">
                  <a:txBody>
                    <a:bodyPr/>
                    <a:lstStyle/>
                    <a:p>
                      <a:endParaRPr lang="en-IN"/>
                    </a:p>
                  </a:txBody>
                  <a:tcPr/>
                </a:tc>
                <a:tc>
                  <a:txBody>
                    <a:bodyPr/>
                    <a:lstStyle/>
                    <a:p>
                      <a:pPr algn="l" fontAlgn="b"/>
                      <a:r>
                        <a:rPr lang="en-IN" sz="1100" u="none" strike="noStrike">
                          <a:effectLst/>
                        </a:rPr>
                        <a:t> </a:t>
                      </a:r>
                      <a:endParaRPr lang="en-IN" sz="1100" b="1" i="0" u="none" strike="noStrike">
                        <a:solidFill>
                          <a:srgbClr val="002060"/>
                        </a:solidFill>
                        <a:effectLst/>
                        <a:latin typeface="Calibri"/>
                      </a:endParaRPr>
                    </a:p>
                  </a:txBody>
                  <a:tcPr marL="0" marR="0" marT="0" marB="0" anchor="b"/>
                </a:tc>
                <a:tc>
                  <a:txBody>
                    <a:bodyPr/>
                    <a:lstStyle/>
                    <a:p>
                      <a:pPr algn="ctr" fontAlgn="b"/>
                      <a:r>
                        <a:rPr lang="en-IN" sz="1100" u="none" strike="noStrike" dirty="0">
                          <a:effectLst/>
                        </a:rPr>
                        <a:t>16772</a:t>
                      </a:r>
                      <a:endParaRPr lang="en-IN" sz="1100" b="1" i="0" u="none" strike="noStrike" dirty="0">
                        <a:solidFill>
                          <a:srgbClr val="002060"/>
                        </a:solidFill>
                        <a:effectLst/>
                        <a:latin typeface="Calibri"/>
                      </a:endParaRPr>
                    </a:p>
                  </a:txBody>
                  <a:tcPr marL="0" marR="0" marT="0" marB="0" anchor="b"/>
                </a:tc>
              </a:tr>
              <a:tr h="652616">
                <a:tc gridSpan="2">
                  <a:txBody>
                    <a:bodyPr/>
                    <a:lstStyle/>
                    <a:p>
                      <a:pPr algn="l" fontAlgn="t"/>
                      <a:r>
                        <a:rPr lang="en-IN" sz="1100" u="none" strike="noStrike" dirty="0">
                          <a:effectLst/>
                        </a:rPr>
                        <a:t>Loyalty Discount applicable (in ₹)</a:t>
                      </a:r>
                      <a:br>
                        <a:rPr lang="en-IN" sz="1100" u="none" strike="noStrike" dirty="0">
                          <a:effectLst/>
                        </a:rPr>
                      </a:br>
                      <a:r>
                        <a:rPr lang="en-IN" sz="1100" u="none" strike="noStrike" dirty="0">
                          <a:effectLst/>
                        </a:rPr>
                        <a:t/>
                      </a:r>
                      <a:br>
                        <a:rPr lang="en-IN" sz="1100" u="none" strike="noStrike" dirty="0">
                          <a:effectLst/>
                        </a:rPr>
                      </a:br>
                      <a:r>
                        <a:rPr lang="en-IN" sz="500" u="sng" strike="noStrike" dirty="0">
                          <a:effectLst/>
                        </a:rPr>
                        <a:t>NOTE:</a:t>
                      </a:r>
                      <a:r>
                        <a:rPr lang="en-IN" sz="500" u="none" strike="noStrike" dirty="0">
                          <a:effectLst/>
                        </a:rPr>
                        <a:t> A loyalty discount will be applicable if the insured already has a separate Retail health insurance policy (other than Future Health </a:t>
                      </a:r>
                      <a:r>
                        <a:rPr lang="en-IN" sz="500" u="none" strike="noStrike" dirty="0" err="1">
                          <a:effectLst/>
                        </a:rPr>
                        <a:t>Suraksha</a:t>
                      </a:r>
                      <a:r>
                        <a:rPr lang="en-IN" sz="500" u="none" strike="noStrike" dirty="0">
                          <a:effectLst/>
                        </a:rPr>
                        <a:t>/ PA/ Travel) from Future </a:t>
                      </a:r>
                      <a:r>
                        <a:rPr lang="en-IN" sz="500" u="none" strike="noStrike" dirty="0" err="1">
                          <a:effectLst/>
                        </a:rPr>
                        <a:t>Generali</a:t>
                      </a:r>
                      <a:r>
                        <a:rPr lang="en-IN" sz="500" u="none" strike="noStrike" dirty="0">
                          <a:effectLst/>
                        </a:rPr>
                        <a:t> India Insurance Co. Ltd., the loyalty discount shall continue only if the insured maintains the separate health insurance policy with us. Please provide the policy copy to avail the discount.</a:t>
                      </a:r>
                      <a:endParaRPr lang="en-IN" sz="500" b="1" i="0" u="none" strike="noStrike" dirty="0">
                        <a:solidFill>
                          <a:srgbClr val="000000"/>
                        </a:solidFill>
                        <a:effectLst/>
                        <a:latin typeface="Calibri"/>
                      </a:endParaRPr>
                    </a:p>
                  </a:txBody>
                  <a:tcPr marL="0" marR="0" marT="0" marB="0"/>
                </a:tc>
                <a:tc hMerge="1">
                  <a:txBody>
                    <a:bodyPr/>
                    <a:lstStyle/>
                    <a:p>
                      <a:endParaRPr lang="en-IN"/>
                    </a:p>
                  </a:txBody>
                  <a:tcPr/>
                </a:tc>
                <a:tc>
                  <a:txBody>
                    <a:bodyPr/>
                    <a:lstStyle/>
                    <a:p>
                      <a:pPr algn="l" fontAlgn="t"/>
                      <a:r>
                        <a:rPr lang="en-IN" sz="1100" u="none" strike="noStrike" dirty="0">
                          <a:effectLst/>
                        </a:rPr>
                        <a:t>No</a:t>
                      </a:r>
                      <a:endParaRPr lang="en-IN" sz="1100" b="1" i="0" u="none" strike="noStrike" dirty="0">
                        <a:solidFill>
                          <a:srgbClr val="002060"/>
                        </a:solidFill>
                        <a:effectLst/>
                        <a:latin typeface="Calibri"/>
                      </a:endParaRPr>
                    </a:p>
                  </a:txBody>
                  <a:tcPr marL="0" marR="0" marT="0" marB="0"/>
                </a:tc>
                <a:tc>
                  <a:txBody>
                    <a:bodyPr/>
                    <a:lstStyle/>
                    <a:p>
                      <a:pPr algn="ctr" fontAlgn="t"/>
                      <a:r>
                        <a:rPr lang="en-IN" sz="1100" u="none" strike="noStrike" dirty="0">
                          <a:effectLst/>
                        </a:rPr>
                        <a:t>0.00</a:t>
                      </a:r>
                      <a:endParaRPr lang="en-IN" sz="1100" b="1" i="0" u="none" strike="noStrike" dirty="0">
                        <a:solidFill>
                          <a:srgbClr val="002060"/>
                        </a:solidFill>
                        <a:effectLst/>
                        <a:latin typeface="Calibri"/>
                      </a:endParaRPr>
                    </a:p>
                  </a:txBody>
                  <a:tcPr marL="0" marR="0" marT="0" marB="0"/>
                </a:tc>
              </a:tr>
              <a:tr h="126381">
                <a:tc gridSpan="2">
                  <a:txBody>
                    <a:bodyPr/>
                    <a:lstStyle/>
                    <a:p>
                      <a:pPr algn="l" fontAlgn="b"/>
                      <a:r>
                        <a:rPr lang="en-IN" sz="1100" u="none" strike="noStrike">
                          <a:effectLst/>
                        </a:rPr>
                        <a:t>Premium after Loyalty discount (in ₹)</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b"/>
                      <a:r>
                        <a:rPr lang="en-IN" sz="1100" u="none" strike="noStrike">
                          <a:effectLst/>
                        </a:rPr>
                        <a:t> </a:t>
                      </a:r>
                      <a:endParaRPr lang="en-IN" sz="1100" b="1" i="0" u="none" strike="noStrike">
                        <a:solidFill>
                          <a:srgbClr val="002060"/>
                        </a:solidFill>
                        <a:effectLst/>
                        <a:latin typeface="Calibri"/>
                      </a:endParaRPr>
                    </a:p>
                  </a:txBody>
                  <a:tcPr marL="0" marR="0" marT="0" marB="0" anchor="b"/>
                </a:tc>
                <a:tc>
                  <a:txBody>
                    <a:bodyPr/>
                    <a:lstStyle/>
                    <a:p>
                      <a:pPr algn="ctr" fontAlgn="t"/>
                      <a:r>
                        <a:rPr lang="en-IN" sz="1100" u="none" strike="noStrike">
                          <a:effectLst/>
                        </a:rPr>
                        <a:t>16772.00</a:t>
                      </a:r>
                      <a:endParaRPr lang="en-IN" sz="1100" b="1" i="0" u="none" strike="noStrike">
                        <a:solidFill>
                          <a:srgbClr val="002060"/>
                        </a:solidFill>
                        <a:effectLst/>
                        <a:latin typeface="Calibri"/>
                      </a:endParaRPr>
                    </a:p>
                  </a:txBody>
                  <a:tcPr marL="0" marR="0" marT="0" marB="0"/>
                </a:tc>
              </a:tr>
              <a:tr h="126381">
                <a:tc gridSpan="2">
                  <a:txBody>
                    <a:bodyPr/>
                    <a:lstStyle/>
                    <a:p>
                      <a:pPr algn="l" fontAlgn="b"/>
                      <a:r>
                        <a:rPr lang="en-IN" sz="1100" u="none" strike="noStrike">
                          <a:effectLst/>
                        </a:rPr>
                        <a:t>Direct Sales Discount  or Employee Discount (in ₹)</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t"/>
                      <a:r>
                        <a:rPr lang="en-IN" sz="1100" u="none" strike="noStrike">
                          <a:effectLst/>
                        </a:rPr>
                        <a:t>No</a:t>
                      </a:r>
                      <a:endParaRPr lang="en-IN" sz="1100" b="1" i="0" u="none" strike="noStrike">
                        <a:solidFill>
                          <a:srgbClr val="002060"/>
                        </a:solidFill>
                        <a:effectLst/>
                        <a:latin typeface="Calibri"/>
                      </a:endParaRPr>
                    </a:p>
                  </a:txBody>
                  <a:tcPr marL="0" marR="0" marT="0" marB="0"/>
                </a:tc>
                <a:tc>
                  <a:txBody>
                    <a:bodyPr/>
                    <a:lstStyle/>
                    <a:p>
                      <a:pPr algn="ctr" fontAlgn="b"/>
                      <a:r>
                        <a:rPr lang="en-IN" sz="1100" u="none" strike="noStrike" dirty="0">
                          <a:effectLst/>
                        </a:rPr>
                        <a:t>0.00</a:t>
                      </a:r>
                      <a:endParaRPr lang="en-IN" sz="1100" b="1" i="0" u="none" strike="noStrike" dirty="0">
                        <a:solidFill>
                          <a:srgbClr val="002060"/>
                        </a:solidFill>
                        <a:effectLst/>
                        <a:latin typeface="Calibri"/>
                      </a:endParaRPr>
                    </a:p>
                  </a:txBody>
                  <a:tcPr marL="0" marR="0" marT="0" marB="0" anchor="b"/>
                </a:tc>
              </a:tr>
              <a:tr h="322271">
                <a:tc gridSpan="2">
                  <a:txBody>
                    <a:bodyPr/>
                    <a:lstStyle/>
                    <a:p>
                      <a:pPr algn="l" fontAlgn="t"/>
                      <a:r>
                        <a:rPr lang="en-IN" sz="1100" u="none" strike="noStrike">
                          <a:effectLst/>
                        </a:rPr>
                        <a:t>Premium after Direct Sales Discount or Employee Discount, Family discount (in ₹)</a:t>
                      </a:r>
                      <a:endParaRPr lang="en-IN" sz="1100" b="1" i="0" u="none" strike="noStrike">
                        <a:solidFill>
                          <a:srgbClr val="000000"/>
                        </a:solidFill>
                        <a:effectLst/>
                        <a:latin typeface="Calibri"/>
                      </a:endParaRPr>
                    </a:p>
                  </a:txBody>
                  <a:tcPr marL="0" marR="0" marT="0" marB="0"/>
                </a:tc>
                <a:tc hMerge="1">
                  <a:txBody>
                    <a:bodyPr/>
                    <a:lstStyle/>
                    <a:p>
                      <a:endParaRPr lang="en-IN"/>
                    </a:p>
                  </a:txBody>
                  <a:tcPr/>
                </a:tc>
                <a:tc>
                  <a:txBody>
                    <a:bodyPr/>
                    <a:lstStyle/>
                    <a:p>
                      <a:pPr algn="l" fontAlgn="t"/>
                      <a:r>
                        <a:rPr lang="en-IN" sz="1100" u="none" strike="noStrike" dirty="0">
                          <a:effectLst/>
                        </a:rPr>
                        <a:t> </a:t>
                      </a:r>
                      <a:endParaRPr lang="en-IN" sz="1100" b="1" i="0" u="none" strike="noStrike" dirty="0">
                        <a:solidFill>
                          <a:srgbClr val="002060"/>
                        </a:solidFill>
                        <a:effectLst/>
                        <a:latin typeface="Calibri"/>
                      </a:endParaRPr>
                    </a:p>
                  </a:txBody>
                  <a:tcPr marL="0" marR="0" marT="0" marB="0"/>
                </a:tc>
                <a:tc>
                  <a:txBody>
                    <a:bodyPr/>
                    <a:lstStyle/>
                    <a:p>
                      <a:pPr algn="ctr" fontAlgn="b"/>
                      <a:r>
                        <a:rPr lang="en-IN" sz="1100" u="none" strike="noStrike" dirty="0">
                          <a:effectLst/>
                        </a:rPr>
                        <a:t>16772.00</a:t>
                      </a:r>
                      <a:endParaRPr lang="en-IN" sz="1100" b="1" i="0" u="none" strike="noStrike" dirty="0">
                        <a:solidFill>
                          <a:srgbClr val="002060"/>
                        </a:solidFill>
                        <a:effectLst/>
                        <a:latin typeface="Calibri"/>
                      </a:endParaRPr>
                    </a:p>
                  </a:txBody>
                  <a:tcPr marL="0" marR="0" marT="0" marB="0" anchor="b"/>
                </a:tc>
              </a:tr>
              <a:tr h="126381">
                <a:tc gridSpan="2">
                  <a:txBody>
                    <a:bodyPr/>
                    <a:lstStyle/>
                    <a:p>
                      <a:pPr algn="l" fontAlgn="b"/>
                      <a:r>
                        <a:rPr lang="en-IN" sz="1100" u="none" strike="noStrike">
                          <a:effectLst/>
                        </a:rPr>
                        <a:t>Policy Term</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t"/>
                      <a:r>
                        <a:rPr lang="en-IN" sz="1100" u="none" strike="noStrike">
                          <a:effectLst/>
                        </a:rPr>
                        <a:t>Three</a:t>
                      </a:r>
                      <a:endParaRPr lang="en-IN" sz="1100" b="1" i="0" u="none" strike="noStrike">
                        <a:solidFill>
                          <a:srgbClr val="002060"/>
                        </a:solidFill>
                        <a:effectLst/>
                        <a:latin typeface="Calibri"/>
                      </a:endParaRPr>
                    </a:p>
                  </a:txBody>
                  <a:tcPr marL="0" marR="0" marT="0" marB="0"/>
                </a:tc>
                <a:tc>
                  <a:txBody>
                    <a:bodyPr/>
                    <a:lstStyle/>
                    <a:p>
                      <a:pPr algn="ctr" fontAlgn="b"/>
                      <a:r>
                        <a:rPr lang="en-IN" sz="1100" u="none" strike="noStrike" dirty="0">
                          <a:effectLst/>
                        </a:rPr>
                        <a:t>50316.00</a:t>
                      </a:r>
                      <a:endParaRPr lang="en-IN" sz="1100" b="1" i="0" u="none" strike="noStrike" dirty="0">
                        <a:solidFill>
                          <a:srgbClr val="002060"/>
                        </a:solidFill>
                        <a:effectLst/>
                        <a:latin typeface="Calibri"/>
                      </a:endParaRPr>
                    </a:p>
                  </a:txBody>
                  <a:tcPr marL="0" marR="0" marT="0" marB="0" anchor="b"/>
                </a:tc>
              </a:tr>
              <a:tr h="126381">
                <a:tc gridSpan="2">
                  <a:txBody>
                    <a:bodyPr/>
                    <a:lstStyle/>
                    <a:p>
                      <a:pPr algn="l" fontAlgn="b"/>
                      <a:r>
                        <a:rPr lang="en-IN" sz="1100" u="none" strike="noStrike">
                          <a:effectLst/>
                        </a:rPr>
                        <a:t>Discount for policy term 2 and 3 years (in ₹)</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b"/>
                      <a:r>
                        <a:rPr lang="en-IN" sz="1100" u="none" strike="noStrike" dirty="0">
                          <a:effectLst/>
                        </a:rPr>
                        <a:t> </a:t>
                      </a:r>
                      <a:endParaRPr lang="en-IN" sz="1100" b="1" i="0" u="none" strike="noStrike" dirty="0">
                        <a:solidFill>
                          <a:srgbClr val="002060"/>
                        </a:solidFill>
                        <a:effectLst/>
                        <a:latin typeface="Calibri"/>
                      </a:endParaRPr>
                    </a:p>
                  </a:txBody>
                  <a:tcPr marL="0" marR="0" marT="0" marB="0" anchor="b"/>
                </a:tc>
                <a:tc>
                  <a:txBody>
                    <a:bodyPr/>
                    <a:lstStyle/>
                    <a:p>
                      <a:pPr algn="ctr" fontAlgn="b"/>
                      <a:r>
                        <a:rPr lang="en-IN" sz="1100" u="none" strike="noStrike">
                          <a:effectLst/>
                        </a:rPr>
                        <a:t>0.00</a:t>
                      </a:r>
                      <a:endParaRPr lang="en-IN" sz="1100" b="1" i="0" u="none" strike="noStrike">
                        <a:solidFill>
                          <a:srgbClr val="002060"/>
                        </a:solidFill>
                        <a:effectLst/>
                        <a:latin typeface="Calibri"/>
                      </a:endParaRPr>
                    </a:p>
                  </a:txBody>
                  <a:tcPr marL="0" marR="0" marT="0" marB="0" anchor="b"/>
                </a:tc>
              </a:tr>
              <a:tr h="126381">
                <a:tc gridSpan="2">
                  <a:txBody>
                    <a:bodyPr/>
                    <a:lstStyle/>
                    <a:p>
                      <a:pPr algn="l" fontAlgn="b"/>
                      <a:r>
                        <a:rPr lang="en-IN" sz="1100" u="none" strike="noStrike">
                          <a:effectLst/>
                        </a:rPr>
                        <a:t>Premium after long term discount (in ₹)</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b"/>
                      <a:r>
                        <a:rPr lang="en-IN" sz="1100" u="none" strike="noStrike" dirty="0">
                          <a:effectLst/>
                        </a:rPr>
                        <a:t> </a:t>
                      </a:r>
                      <a:endParaRPr lang="en-IN" sz="1100" b="1" i="0" u="none" strike="noStrike" dirty="0">
                        <a:solidFill>
                          <a:srgbClr val="002060"/>
                        </a:solidFill>
                        <a:effectLst/>
                        <a:latin typeface="Calibri"/>
                      </a:endParaRPr>
                    </a:p>
                  </a:txBody>
                  <a:tcPr marL="0" marR="0" marT="0" marB="0" anchor="b"/>
                </a:tc>
                <a:tc>
                  <a:txBody>
                    <a:bodyPr/>
                    <a:lstStyle/>
                    <a:p>
                      <a:pPr algn="ctr" fontAlgn="b"/>
                      <a:r>
                        <a:rPr lang="en-IN" sz="1100" u="none" strike="noStrike" dirty="0">
                          <a:effectLst/>
                        </a:rPr>
                        <a:t>50316.00</a:t>
                      </a:r>
                      <a:endParaRPr lang="en-IN" sz="1100" b="1" i="0" u="none" strike="noStrike" dirty="0">
                        <a:solidFill>
                          <a:srgbClr val="002060"/>
                        </a:solidFill>
                        <a:effectLst/>
                        <a:latin typeface="Calibri"/>
                      </a:endParaRPr>
                    </a:p>
                  </a:txBody>
                  <a:tcPr marL="0" marR="0" marT="0" marB="0" anchor="b"/>
                </a:tc>
              </a:tr>
              <a:tr h="126381">
                <a:tc gridSpan="2">
                  <a:txBody>
                    <a:bodyPr/>
                    <a:lstStyle/>
                    <a:p>
                      <a:pPr algn="l" fontAlgn="b"/>
                      <a:r>
                        <a:rPr lang="en-IN" sz="1100" u="none" strike="noStrike">
                          <a:effectLst/>
                        </a:rPr>
                        <a:t>Premium payment option</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b"/>
                      <a:r>
                        <a:rPr lang="en-IN" sz="1100" u="none" strike="noStrike" dirty="0">
                          <a:effectLst/>
                        </a:rPr>
                        <a:t>Monthly</a:t>
                      </a:r>
                      <a:endParaRPr lang="en-IN" sz="1100" b="1" i="0" u="none" strike="noStrike" dirty="0">
                        <a:solidFill>
                          <a:srgbClr val="002060"/>
                        </a:solidFill>
                        <a:effectLst/>
                        <a:latin typeface="Calibri"/>
                      </a:endParaRPr>
                    </a:p>
                  </a:txBody>
                  <a:tcPr marL="0" marR="0" marT="0" marB="0" anchor="b"/>
                </a:tc>
                <a:tc>
                  <a:txBody>
                    <a:bodyPr/>
                    <a:lstStyle/>
                    <a:p>
                      <a:pPr algn="ctr" fontAlgn="b"/>
                      <a:r>
                        <a:rPr lang="en-IN" sz="1100" u="none" strike="noStrike">
                          <a:effectLst/>
                        </a:rPr>
                        <a:t>52831.80</a:t>
                      </a:r>
                      <a:endParaRPr lang="en-IN" sz="1100" b="1" i="0" u="none" strike="noStrike">
                        <a:solidFill>
                          <a:srgbClr val="002060"/>
                        </a:solidFill>
                        <a:effectLst/>
                        <a:latin typeface="Calibri"/>
                      </a:endParaRPr>
                    </a:p>
                  </a:txBody>
                  <a:tcPr marL="0" marR="0" marT="0" marB="0" anchor="b"/>
                </a:tc>
              </a:tr>
              <a:tr h="126381">
                <a:tc gridSpan="2">
                  <a:txBody>
                    <a:bodyPr/>
                    <a:lstStyle/>
                    <a:p>
                      <a:pPr algn="l" fontAlgn="b"/>
                      <a:r>
                        <a:rPr lang="en-IN" sz="1100" u="none" strike="noStrike">
                          <a:effectLst/>
                        </a:rPr>
                        <a:t>Number of Instalments</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b"/>
                      <a:r>
                        <a:rPr lang="en-IN" sz="1100" u="none" strike="noStrike" dirty="0">
                          <a:effectLst/>
                        </a:rPr>
                        <a:t> </a:t>
                      </a:r>
                      <a:endParaRPr lang="en-IN" sz="1100" b="1" i="0" u="none" strike="noStrike" dirty="0">
                        <a:solidFill>
                          <a:srgbClr val="002060"/>
                        </a:solidFill>
                        <a:effectLst/>
                        <a:latin typeface="Calibri"/>
                      </a:endParaRPr>
                    </a:p>
                  </a:txBody>
                  <a:tcPr marL="0" marR="0" marT="0" marB="0" anchor="b"/>
                </a:tc>
                <a:tc>
                  <a:txBody>
                    <a:bodyPr/>
                    <a:lstStyle/>
                    <a:p>
                      <a:pPr algn="ctr" fontAlgn="b"/>
                      <a:r>
                        <a:rPr lang="en-IN" sz="1100" u="none" strike="noStrike">
                          <a:effectLst/>
                        </a:rPr>
                        <a:t>36.00</a:t>
                      </a:r>
                      <a:endParaRPr lang="en-IN" sz="1100" b="1" i="0" u="none" strike="noStrike">
                        <a:solidFill>
                          <a:srgbClr val="002060"/>
                        </a:solidFill>
                        <a:effectLst/>
                        <a:latin typeface="Calibri"/>
                      </a:endParaRPr>
                    </a:p>
                  </a:txBody>
                  <a:tcPr marL="0" marR="0" marT="0" marB="0" anchor="b"/>
                </a:tc>
              </a:tr>
              <a:tr h="126381">
                <a:tc gridSpan="2">
                  <a:txBody>
                    <a:bodyPr/>
                    <a:lstStyle/>
                    <a:p>
                      <a:pPr algn="l" fontAlgn="b"/>
                      <a:r>
                        <a:rPr lang="en-IN" sz="1100" u="none" strike="noStrike">
                          <a:effectLst/>
                        </a:rPr>
                        <a:t>Instalment amount (in ₹)</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b"/>
                      <a:r>
                        <a:rPr lang="en-IN" sz="1100" u="none" strike="noStrike" dirty="0">
                          <a:effectLst/>
                        </a:rPr>
                        <a:t> </a:t>
                      </a:r>
                      <a:endParaRPr lang="en-IN" sz="1100" b="1" i="0" u="none" strike="noStrike" dirty="0">
                        <a:solidFill>
                          <a:srgbClr val="C00000"/>
                        </a:solidFill>
                        <a:effectLst/>
                        <a:latin typeface="Calibri"/>
                      </a:endParaRPr>
                    </a:p>
                  </a:txBody>
                  <a:tcPr marL="0" marR="0" marT="0" marB="0" anchor="b"/>
                </a:tc>
                <a:tc>
                  <a:txBody>
                    <a:bodyPr/>
                    <a:lstStyle/>
                    <a:p>
                      <a:pPr algn="ctr" fontAlgn="b"/>
                      <a:r>
                        <a:rPr lang="en-IN" sz="1100" u="none" strike="noStrike" dirty="0">
                          <a:effectLst/>
                        </a:rPr>
                        <a:t>1467.55</a:t>
                      </a:r>
                      <a:endParaRPr lang="en-IN" sz="1100" b="1" i="0" u="none" strike="noStrike" dirty="0">
                        <a:solidFill>
                          <a:srgbClr val="002060"/>
                        </a:solidFill>
                        <a:effectLst/>
                        <a:latin typeface="Calibri"/>
                      </a:endParaRPr>
                    </a:p>
                  </a:txBody>
                  <a:tcPr marL="0" marR="0" marT="0" marB="0" anchor="b"/>
                </a:tc>
              </a:tr>
              <a:tr h="126381">
                <a:tc gridSpan="2">
                  <a:txBody>
                    <a:bodyPr/>
                    <a:lstStyle/>
                    <a:p>
                      <a:pPr algn="l" fontAlgn="b"/>
                      <a:r>
                        <a:rPr lang="en-IN" sz="1100" u="none" strike="noStrike">
                          <a:effectLst/>
                        </a:rPr>
                        <a:t>GST applicable (in ₹)</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b"/>
                      <a:r>
                        <a:rPr lang="en-IN" sz="1100" u="none" strike="noStrike" dirty="0">
                          <a:effectLst/>
                        </a:rPr>
                        <a:t> </a:t>
                      </a:r>
                      <a:endParaRPr lang="en-IN" sz="1100" b="1" i="0" u="none" strike="noStrike" dirty="0">
                        <a:solidFill>
                          <a:srgbClr val="C00000"/>
                        </a:solidFill>
                        <a:effectLst/>
                        <a:latin typeface="Calibri"/>
                      </a:endParaRPr>
                    </a:p>
                  </a:txBody>
                  <a:tcPr marL="0" marR="0" marT="0" marB="0" anchor="b"/>
                </a:tc>
                <a:tc>
                  <a:txBody>
                    <a:bodyPr/>
                    <a:lstStyle/>
                    <a:p>
                      <a:pPr algn="ctr" fontAlgn="b"/>
                      <a:r>
                        <a:rPr lang="en-IN" sz="1100" u="none" strike="noStrike" dirty="0">
                          <a:effectLst/>
                        </a:rPr>
                        <a:t>264.16</a:t>
                      </a:r>
                      <a:endParaRPr lang="en-IN" sz="1100" b="1" i="0" u="none" strike="noStrike" dirty="0">
                        <a:solidFill>
                          <a:srgbClr val="002060"/>
                        </a:solidFill>
                        <a:effectLst/>
                        <a:latin typeface="Calibri"/>
                      </a:endParaRPr>
                    </a:p>
                  </a:txBody>
                  <a:tcPr marL="0" marR="0" marT="0" marB="0" anchor="b"/>
                </a:tc>
              </a:tr>
              <a:tr h="223978">
                <a:tc gridSpan="2">
                  <a:txBody>
                    <a:bodyPr/>
                    <a:lstStyle/>
                    <a:p>
                      <a:pPr algn="l" fontAlgn="b"/>
                      <a:r>
                        <a:rPr lang="en-IN" sz="1100" u="none" strike="noStrike">
                          <a:effectLst/>
                        </a:rPr>
                        <a:t>Final Premium with GST (in ₹)</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b"/>
                      <a:r>
                        <a:rPr lang="en-IN" sz="1100" u="none" strike="noStrike">
                          <a:effectLst/>
                        </a:rPr>
                        <a:t> </a:t>
                      </a:r>
                      <a:endParaRPr lang="en-IN" sz="1100" b="1" i="0" u="none" strike="noStrike">
                        <a:solidFill>
                          <a:srgbClr val="C00000"/>
                        </a:solidFill>
                        <a:effectLst/>
                        <a:latin typeface="Calibri"/>
                      </a:endParaRPr>
                    </a:p>
                  </a:txBody>
                  <a:tcPr marL="0" marR="0" marT="0" marB="0" anchor="b"/>
                </a:tc>
                <a:tc>
                  <a:txBody>
                    <a:bodyPr/>
                    <a:lstStyle/>
                    <a:p>
                      <a:pPr algn="ctr" fontAlgn="b"/>
                      <a:r>
                        <a:rPr lang="en-IN" sz="1100" u="none" strike="noStrike" dirty="0" smtClean="0">
                          <a:effectLst/>
                        </a:rPr>
                        <a:t>1,732 </a:t>
                      </a:r>
                      <a:endParaRPr lang="en-IN" sz="1100" b="1" i="0" u="none" strike="noStrike" dirty="0">
                        <a:solidFill>
                          <a:srgbClr val="00206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722347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Premium </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4245280680"/>
              </p:ext>
            </p:extLst>
          </p:nvPr>
        </p:nvGraphicFramePr>
        <p:xfrm>
          <a:off x="323528" y="883136"/>
          <a:ext cx="8640960" cy="5786224"/>
        </p:xfrm>
        <a:graphic>
          <a:graphicData uri="http://schemas.openxmlformats.org/drawingml/2006/table">
            <a:tbl>
              <a:tblPr>
                <a:tableStyleId>{16D9F66E-5EB9-4882-86FB-DCBF35E3C3E4}</a:tableStyleId>
              </a:tblPr>
              <a:tblGrid>
                <a:gridCol w="2973384"/>
                <a:gridCol w="1172601"/>
                <a:gridCol w="1842660"/>
                <a:gridCol w="2652315"/>
              </a:tblGrid>
              <a:tr h="131305">
                <a:tc gridSpan="4">
                  <a:txBody>
                    <a:bodyPr/>
                    <a:lstStyle/>
                    <a:p>
                      <a:pPr algn="ctr" fontAlgn="t"/>
                      <a:r>
                        <a:rPr lang="en-IN" sz="1100" u="none" strike="noStrike" dirty="0">
                          <a:effectLst/>
                        </a:rPr>
                        <a:t>PREMIUM CALCULATOR</a:t>
                      </a:r>
                      <a:endParaRPr lang="en-IN" sz="1100" b="1" i="0" u="none" strike="noStrike" dirty="0">
                        <a:solidFill>
                          <a:srgbClr val="000000"/>
                        </a:solidFill>
                        <a:effectLst/>
                        <a:latin typeface="Calibri"/>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r>
              <a:tr h="321176">
                <a:tc gridSpan="4">
                  <a:txBody>
                    <a:bodyPr/>
                    <a:lstStyle/>
                    <a:p>
                      <a:pPr algn="ctr" fontAlgn="t"/>
                      <a:r>
                        <a:rPr lang="en-IN" sz="1100" u="none" strike="noStrike">
                          <a:effectLst/>
                        </a:rPr>
                        <a:t>Future Health Suraksha</a:t>
                      </a:r>
                      <a:br>
                        <a:rPr lang="en-IN" sz="1100" u="none" strike="noStrike">
                          <a:effectLst/>
                        </a:rPr>
                      </a:br>
                      <a:r>
                        <a:rPr lang="en-IN" sz="1100" u="none" strike="noStrike">
                          <a:effectLst/>
                        </a:rPr>
                        <a:t/>
                      </a:r>
                      <a:br>
                        <a:rPr lang="en-IN" sz="1100" u="none" strike="noStrike">
                          <a:effectLst/>
                        </a:rPr>
                      </a:br>
                      <a:r>
                        <a:rPr lang="en-IN" sz="1100" u="none" strike="noStrike">
                          <a:effectLst/>
                        </a:rPr>
                        <a:t>Please note instalment facility is currently available for policy terms of 2 years and 3 years only</a:t>
                      </a:r>
                      <a:endParaRPr lang="en-IN" sz="1100" b="1" i="0" u="none" strike="noStrike">
                        <a:solidFill>
                          <a:srgbClr val="000000"/>
                        </a:solidFill>
                        <a:effectLst/>
                        <a:latin typeface="Calibri"/>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r>
              <a:tr h="131305">
                <a:tc>
                  <a:txBody>
                    <a:bodyPr/>
                    <a:lstStyle/>
                    <a:p>
                      <a:pPr algn="l" fontAlgn="t"/>
                      <a:r>
                        <a:rPr lang="en-IN" sz="1100" u="none" strike="noStrike">
                          <a:effectLst/>
                        </a:rPr>
                        <a:t>Plan Option</a:t>
                      </a:r>
                      <a:endParaRPr lang="en-IN" sz="1100" b="1" i="0" u="none" strike="noStrike">
                        <a:solidFill>
                          <a:srgbClr val="000000"/>
                        </a:solidFill>
                        <a:effectLst/>
                        <a:latin typeface="Calibri"/>
                      </a:endParaRPr>
                    </a:p>
                  </a:txBody>
                  <a:tcPr marL="0" marR="0" marT="0" marB="0"/>
                </a:tc>
                <a:tc gridSpan="3">
                  <a:txBody>
                    <a:bodyPr/>
                    <a:lstStyle/>
                    <a:p>
                      <a:pPr algn="ctr" fontAlgn="t"/>
                      <a:r>
                        <a:rPr lang="en-IN" sz="1100" u="none" strike="noStrike">
                          <a:effectLst/>
                        </a:rPr>
                        <a:t>Floater Sum Insured basis</a:t>
                      </a:r>
                      <a:endParaRPr lang="en-IN" sz="1100" b="1" i="0" u="none" strike="noStrike">
                        <a:solidFill>
                          <a:srgbClr val="000000"/>
                        </a:solidFill>
                        <a:effectLst/>
                        <a:latin typeface="Calibri"/>
                      </a:endParaRPr>
                    </a:p>
                  </a:txBody>
                  <a:tcPr marL="0" marR="0" marT="0" marB="0"/>
                </a:tc>
                <a:tc hMerge="1">
                  <a:txBody>
                    <a:bodyPr/>
                    <a:lstStyle/>
                    <a:p>
                      <a:endParaRPr lang="en-IN"/>
                    </a:p>
                  </a:txBody>
                  <a:tcPr/>
                </a:tc>
                <a:tc hMerge="1">
                  <a:txBody>
                    <a:bodyPr/>
                    <a:lstStyle/>
                    <a:p>
                      <a:endParaRPr lang="en-IN"/>
                    </a:p>
                  </a:txBody>
                  <a:tcPr/>
                </a:tc>
              </a:tr>
              <a:tr h="131305">
                <a:tc gridSpan="4">
                  <a:txBody>
                    <a:bodyPr/>
                    <a:lstStyle/>
                    <a:p>
                      <a:pPr algn="ctr" fontAlgn="t"/>
                      <a:r>
                        <a:rPr lang="en-IN" sz="1100" u="none" strike="noStrike" dirty="0">
                          <a:effectLst/>
                        </a:rPr>
                        <a:t>Please enter data in blue cells only</a:t>
                      </a:r>
                      <a:endParaRPr lang="en-IN" sz="1100" b="1" i="0" u="none" strike="noStrike" dirty="0">
                        <a:solidFill>
                          <a:srgbClr val="000000"/>
                        </a:solidFill>
                        <a:effectLst/>
                        <a:latin typeface="Calibri"/>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r>
              <a:tr h="439871">
                <a:tc>
                  <a:txBody>
                    <a:bodyPr/>
                    <a:lstStyle/>
                    <a:p>
                      <a:pPr algn="l" fontAlgn="t"/>
                      <a:r>
                        <a:rPr lang="en-IN" sz="1100" u="none" strike="noStrike">
                          <a:effectLst/>
                        </a:rPr>
                        <a:t>Zone</a:t>
                      </a:r>
                      <a:endParaRPr lang="en-IN" sz="1100" b="1" i="0" u="none" strike="noStrike">
                        <a:solidFill>
                          <a:srgbClr val="000000"/>
                        </a:solidFill>
                        <a:effectLst/>
                        <a:latin typeface="Calibri"/>
                      </a:endParaRPr>
                    </a:p>
                  </a:txBody>
                  <a:tcPr marL="0" marR="0" marT="0" marB="0"/>
                </a:tc>
                <a:tc gridSpan="3">
                  <a:txBody>
                    <a:bodyPr/>
                    <a:lstStyle/>
                    <a:p>
                      <a:pPr algn="ctr" fontAlgn="t"/>
                      <a:r>
                        <a:rPr lang="en-IN" sz="1100" u="none" strike="noStrike">
                          <a:effectLst/>
                        </a:rPr>
                        <a:t>Zone A - Mumbai ,Navi Mumbai ,Thane ,Panvel, Delhi &amp; NCR, Gujarat, Bangalore, Kolkata, Chennai, Hyderabad, Pune</a:t>
                      </a:r>
                      <a:endParaRPr lang="en-IN" sz="1100" b="1" i="0" u="none" strike="noStrike">
                        <a:solidFill>
                          <a:srgbClr val="000000"/>
                        </a:solidFill>
                        <a:effectLst/>
                        <a:latin typeface="Calibri"/>
                      </a:endParaRPr>
                    </a:p>
                  </a:txBody>
                  <a:tcPr marL="0" marR="0" marT="0" marB="0"/>
                </a:tc>
                <a:tc hMerge="1">
                  <a:txBody>
                    <a:bodyPr/>
                    <a:lstStyle/>
                    <a:p>
                      <a:endParaRPr lang="en-IN"/>
                    </a:p>
                  </a:txBody>
                  <a:tcPr/>
                </a:tc>
                <a:tc hMerge="1">
                  <a:txBody>
                    <a:bodyPr/>
                    <a:lstStyle/>
                    <a:p>
                      <a:endParaRPr lang="en-IN"/>
                    </a:p>
                  </a:txBody>
                  <a:tcPr/>
                </a:tc>
              </a:tr>
              <a:tr h="131305">
                <a:tc>
                  <a:txBody>
                    <a:bodyPr/>
                    <a:lstStyle/>
                    <a:p>
                      <a:pPr algn="l" fontAlgn="t"/>
                      <a:r>
                        <a:rPr lang="en-IN" sz="1100" u="none" strike="noStrike">
                          <a:effectLst/>
                        </a:rPr>
                        <a:t>Family Definition</a:t>
                      </a:r>
                      <a:endParaRPr lang="en-IN" sz="1100" b="1" i="0" u="none" strike="noStrike">
                        <a:solidFill>
                          <a:srgbClr val="000000"/>
                        </a:solidFill>
                        <a:effectLst/>
                        <a:latin typeface="Calibri"/>
                      </a:endParaRPr>
                    </a:p>
                  </a:txBody>
                  <a:tcPr marL="0" marR="0" marT="0" marB="0"/>
                </a:tc>
                <a:tc gridSpan="3">
                  <a:txBody>
                    <a:bodyPr/>
                    <a:lstStyle/>
                    <a:p>
                      <a:pPr algn="ctr" fontAlgn="t"/>
                      <a:r>
                        <a:rPr lang="en-IN" sz="1100" u="none" strike="noStrike">
                          <a:effectLst/>
                        </a:rPr>
                        <a:t>Two Adults + Two Children</a:t>
                      </a:r>
                      <a:endParaRPr lang="en-IN" sz="1100" b="1" i="0" u="none" strike="noStrike">
                        <a:solidFill>
                          <a:srgbClr val="000000"/>
                        </a:solidFill>
                        <a:effectLst/>
                        <a:latin typeface="Calibri"/>
                      </a:endParaRPr>
                    </a:p>
                  </a:txBody>
                  <a:tcPr marL="0" marR="0" marT="0" marB="0"/>
                </a:tc>
                <a:tc hMerge="1">
                  <a:txBody>
                    <a:bodyPr/>
                    <a:lstStyle/>
                    <a:p>
                      <a:endParaRPr lang="en-IN"/>
                    </a:p>
                  </a:txBody>
                  <a:tcPr/>
                </a:tc>
                <a:tc hMerge="1">
                  <a:txBody>
                    <a:bodyPr/>
                    <a:lstStyle/>
                    <a:p>
                      <a:endParaRPr lang="en-IN"/>
                    </a:p>
                  </a:txBody>
                  <a:tcPr/>
                </a:tc>
              </a:tr>
              <a:tr h="131305">
                <a:tc>
                  <a:txBody>
                    <a:bodyPr/>
                    <a:lstStyle/>
                    <a:p>
                      <a:pPr algn="l" fontAlgn="t"/>
                      <a:r>
                        <a:rPr lang="en-IN" sz="1100" u="none" strike="noStrike">
                          <a:effectLst/>
                        </a:rPr>
                        <a:t>Plan Option</a:t>
                      </a:r>
                      <a:endParaRPr lang="en-IN" sz="1100" b="1" i="0" u="none" strike="noStrike">
                        <a:solidFill>
                          <a:srgbClr val="000000"/>
                        </a:solidFill>
                        <a:effectLst/>
                        <a:latin typeface="Calibri"/>
                      </a:endParaRPr>
                    </a:p>
                  </a:txBody>
                  <a:tcPr marL="0" marR="0" marT="0" marB="0"/>
                </a:tc>
                <a:tc gridSpan="3">
                  <a:txBody>
                    <a:bodyPr/>
                    <a:lstStyle/>
                    <a:p>
                      <a:pPr algn="ctr" fontAlgn="b"/>
                      <a:r>
                        <a:rPr lang="en-IN" sz="1100" u="none" strike="noStrike">
                          <a:effectLst/>
                        </a:rPr>
                        <a:t>Topaz Plan</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hMerge="1">
                  <a:txBody>
                    <a:bodyPr/>
                    <a:lstStyle/>
                    <a:p>
                      <a:endParaRPr lang="en-IN"/>
                    </a:p>
                  </a:txBody>
                  <a:tcPr/>
                </a:tc>
              </a:tr>
              <a:tr h="131305">
                <a:tc>
                  <a:txBody>
                    <a:bodyPr/>
                    <a:lstStyle/>
                    <a:p>
                      <a:pPr algn="l" fontAlgn="t"/>
                      <a:r>
                        <a:rPr lang="en-IN" sz="1100" u="none" strike="noStrike" dirty="0">
                          <a:effectLst/>
                        </a:rPr>
                        <a:t>Sum Insured</a:t>
                      </a:r>
                      <a:endParaRPr lang="en-IN" sz="1100" b="1" i="0" u="none" strike="noStrike" dirty="0">
                        <a:solidFill>
                          <a:srgbClr val="000000"/>
                        </a:solidFill>
                        <a:effectLst/>
                        <a:latin typeface="Calibri"/>
                      </a:endParaRPr>
                    </a:p>
                  </a:txBody>
                  <a:tcPr marL="0" marR="0" marT="0" marB="0"/>
                </a:tc>
                <a:tc gridSpan="3">
                  <a:txBody>
                    <a:bodyPr/>
                    <a:lstStyle/>
                    <a:p>
                      <a:pPr algn="ctr" fontAlgn="t"/>
                      <a:r>
                        <a:rPr lang="en-IN" sz="1100" u="none" strike="noStrike">
                          <a:effectLst/>
                        </a:rPr>
                        <a:t>500000</a:t>
                      </a:r>
                      <a:endParaRPr lang="en-IN" sz="1100" b="1" i="0" u="none" strike="noStrike">
                        <a:solidFill>
                          <a:srgbClr val="000000"/>
                        </a:solidFill>
                        <a:effectLst/>
                        <a:latin typeface="Calibri"/>
                      </a:endParaRPr>
                    </a:p>
                  </a:txBody>
                  <a:tcPr marL="0" marR="0" marT="0" marB="0"/>
                </a:tc>
                <a:tc hMerge="1">
                  <a:txBody>
                    <a:bodyPr/>
                    <a:lstStyle/>
                    <a:p>
                      <a:endParaRPr lang="en-IN"/>
                    </a:p>
                  </a:txBody>
                  <a:tcPr/>
                </a:tc>
                <a:tc hMerge="1">
                  <a:txBody>
                    <a:bodyPr/>
                    <a:lstStyle/>
                    <a:p>
                      <a:endParaRPr lang="en-IN"/>
                    </a:p>
                  </a:txBody>
                  <a:tcPr/>
                </a:tc>
              </a:tr>
              <a:tr h="131305">
                <a:tc>
                  <a:txBody>
                    <a:bodyPr/>
                    <a:lstStyle/>
                    <a:p>
                      <a:pPr algn="l" fontAlgn="b"/>
                      <a:r>
                        <a:rPr lang="en-IN" sz="1100" u="none" strike="noStrike">
                          <a:effectLst/>
                        </a:rPr>
                        <a:t>Member</a:t>
                      </a:r>
                      <a:endParaRPr lang="en-IN" sz="1100" b="1" i="0" u="none" strike="noStrike">
                        <a:solidFill>
                          <a:srgbClr val="000000"/>
                        </a:solidFill>
                        <a:effectLst/>
                        <a:latin typeface="Calibri"/>
                      </a:endParaRPr>
                    </a:p>
                  </a:txBody>
                  <a:tcPr marL="0" marR="0" marT="0" marB="0" anchor="b"/>
                </a:tc>
                <a:tc>
                  <a:txBody>
                    <a:bodyPr/>
                    <a:lstStyle/>
                    <a:p>
                      <a:pPr algn="l" fontAlgn="b"/>
                      <a:r>
                        <a:rPr lang="en-IN" sz="1100" u="none" strike="noStrike">
                          <a:effectLst/>
                        </a:rPr>
                        <a:t>Age Band (years)</a:t>
                      </a:r>
                      <a:endParaRPr lang="en-IN" sz="1100" b="1" i="0" u="none" strike="noStrike">
                        <a:solidFill>
                          <a:srgbClr val="000000"/>
                        </a:solidFill>
                        <a:effectLst/>
                        <a:latin typeface="Calibri"/>
                      </a:endParaRPr>
                    </a:p>
                  </a:txBody>
                  <a:tcPr marL="0" marR="0" marT="0" marB="0" anchor="b"/>
                </a:tc>
                <a:tc>
                  <a:txBody>
                    <a:bodyPr/>
                    <a:lstStyle/>
                    <a:p>
                      <a:pPr algn="l" fontAlgn="b"/>
                      <a:r>
                        <a:rPr lang="en-IN" sz="1100" u="none" strike="noStrike">
                          <a:effectLst/>
                        </a:rPr>
                        <a:t>Medical Loading</a:t>
                      </a:r>
                      <a:endParaRPr lang="en-IN" sz="1100" b="1" i="0" u="none" strike="noStrike">
                        <a:solidFill>
                          <a:srgbClr val="000000"/>
                        </a:solidFill>
                        <a:effectLst/>
                        <a:latin typeface="Calibri"/>
                      </a:endParaRPr>
                    </a:p>
                  </a:txBody>
                  <a:tcPr marL="0" marR="0" marT="0" marB="0" anchor="b"/>
                </a:tc>
                <a:tc>
                  <a:txBody>
                    <a:bodyPr/>
                    <a:lstStyle/>
                    <a:p>
                      <a:pPr algn="l" fontAlgn="b"/>
                      <a:r>
                        <a:rPr lang="en-IN" sz="1100" u="none" strike="noStrike">
                          <a:effectLst/>
                        </a:rPr>
                        <a:t>Premium</a:t>
                      </a:r>
                      <a:endParaRPr lang="en-IN" sz="1100" b="1" i="0" u="none" strike="noStrike">
                        <a:solidFill>
                          <a:srgbClr val="000000"/>
                        </a:solidFill>
                        <a:effectLst/>
                        <a:latin typeface="Calibri"/>
                      </a:endParaRPr>
                    </a:p>
                  </a:txBody>
                  <a:tcPr marL="0" marR="0" marT="0" marB="0" anchor="b"/>
                </a:tc>
              </a:tr>
              <a:tr h="131305">
                <a:tc>
                  <a:txBody>
                    <a:bodyPr/>
                    <a:lstStyle/>
                    <a:p>
                      <a:pPr algn="l" fontAlgn="b"/>
                      <a:r>
                        <a:rPr lang="en-IN" sz="1100" u="none" strike="noStrike">
                          <a:effectLst/>
                        </a:rPr>
                        <a:t>Primary Member</a:t>
                      </a:r>
                      <a:endParaRPr lang="en-IN" sz="1100" b="1" i="0" u="none" strike="noStrike">
                        <a:solidFill>
                          <a:srgbClr val="000000"/>
                        </a:solidFill>
                        <a:effectLst/>
                        <a:latin typeface="Calibri"/>
                      </a:endParaRPr>
                    </a:p>
                  </a:txBody>
                  <a:tcPr marL="0" marR="0" marT="0" marB="0" anchor="b"/>
                </a:tc>
                <a:tc>
                  <a:txBody>
                    <a:bodyPr/>
                    <a:lstStyle/>
                    <a:p>
                      <a:pPr algn="l" fontAlgn="t"/>
                      <a:r>
                        <a:rPr lang="en-IN" sz="1100" u="none" strike="noStrike">
                          <a:effectLst/>
                        </a:rPr>
                        <a:t>41-45</a:t>
                      </a:r>
                      <a:endParaRPr lang="en-IN" sz="1100" b="1" i="0" u="none" strike="noStrike">
                        <a:solidFill>
                          <a:srgbClr val="000000"/>
                        </a:solidFill>
                        <a:effectLst/>
                        <a:latin typeface="Calibri"/>
                      </a:endParaRPr>
                    </a:p>
                  </a:txBody>
                  <a:tcPr marL="0" marR="0" marT="0" marB="0"/>
                </a:tc>
                <a:tc>
                  <a:txBody>
                    <a:bodyPr/>
                    <a:lstStyle/>
                    <a:p>
                      <a:pPr algn="r" fontAlgn="t"/>
                      <a:r>
                        <a:rPr lang="en-IN" sz="1100" u="none" strike="noStrike">
                          <a:effectLst/>
                        </a:rPr>
                        <a:t>0%</a:t>
                      </a:r>
                      <a:endParaRPr lang="en-IN" sz="1100" b="1" i="0" u="none" strike="noStrike">
                        <a:solidFill>
                          <a:srgbClr val="000000"/>
                        </a:solidFill>
                        <a:effectLst/>
                        <a:latin typeface="Calibri"/>
                      </a:endParaRPr>
                    </a:p>
                  </a:txBody>
                  <a:tcPr marL="0" marR="0" marT="0" marB="0"/>
                </a:tc>
                <a:tc rowSpan="5">
                  <a:txBody>
                    <a:bodyPr/>
                    <a:lstStyle/>
                    <a:p>
                      <a:pPr algn="ctr" fontAlgn="t"/>
                      <a:r>
                        <a:rPr lang="en-IN" sz="1100" u="none" strike="noStrike" dirty="0">
                          <a:effectLst/>
                        </a:rPr>
                        <a:t>14759</a:t>
                      </a:r>
                      <a:endParaRPr lang="en-IN" sz="1100" b="1" i="0" u="none" strike="noStrike" dirty="0">
                        <a:solidFill>
                          <a:srgbClr val="000000"/>
                        </a:solidFill>
                        <a:effectLst/>
                        <a:latin typeface="Calibri"/>
                      </a:endParaRPr>
                    </a:p>
                  </a:txBody>
                  <a:tcPr marL="0" marR="0" marT="0" marB="0"/>
                </a:tc>
              </a:tr>
              <a:tr h="131305">
                <a:tc>
                  <a:txBody>
                    <a:bodyPr/>
                    <a:lstStyle/>
                    <a:p>
                      <a:pPr algn="l" fontAlgn="b"/>
                      <a:r>
                        <a:rPr lang="en-IN" sz="1100" u="none" strike="noStrike">
                          <a:effectLst/>
                        </a:rPr>
                        <a:t>Spouse</a:t>
                      </a:r>
                      <a:endParaRPr lang="en-IN" sz="1100" b="1" i="0" u="none" strike="noStrike">
                        <a:solidFill>
                          <a:srgbClr val="000000"/>
                        </a:solidFill>
                        <a:effectLst/>
                        <a:latin typeface="Calibri"/>
                      </a:endParaRPr>
                    </a:p>
                  </a:txBody>
                  <a:tcPr marL="0" marR="0" marT="0" marB="0" anchor="b"/>
                </a:tc>
                <a:tc>
                  <a:txBody>
                    <a:bodyPr/>
                    <a:lstStyle/>
                    <a:p>
                      <a:pPr algn="l" fontAlgn="t"/>
                      <a:r>
                        <a:rPr lang="en-IN" sz="1100" u="none" strike="noStrike">
                          <a:effectLst/>
                        </a:rPr>
                        <a:t>41-45</a:t>
                      </a:r>
                      <a:endParaRPr lang="en-IN" sz="1100" b="1" i="0" u="none" strike="noStrike">
                        <a:solidFill>
                          <a:srgbClr val="000000"/>
                        </a:solidFill>
                        <a:effectLst/>
                        <a:latin typeface="Calibri"/>
                      </a:endParaRPr>
                    </a:p>
                  </a:txBody>
                  <a:tcPr marL="0" marR="0" marT="0" marB="0"/>
                </a:tc>
                <a:tc>
                  <a:txBody>
                    <a:bodyPr/>
                    <a:lstStyle/>
                    <a:p>
                      <a:pPr algn="r" fontAlgn="t"/>
                      <a:r>
                        <a:rPr lang="en-IN" sz="1100" u="none" strike="noStrike">
                          <a:effectLst/>
                        </a:rPr>
                        <a:t>0%</a:t>
                      </a:r>
                      <a:endParaRPr lang="en-IN" sz="1100" b="1" i="0" u="none" strike="noStrike">
                        <a:solidFill>
                          <a:srgbClr val="000000"/>
                        </a:solidFill>
                        <a:effectLst/>
                        <a:latin typeface="Calibri"/>
                      </a:endParaRPr>
                    </a:p>
                  </a:txBody>
                  <a:tcPr marL="0" marR="0" marT="0" marB="0"/>
                </a:tc>
                <a:tc vMerge="1">
                  <a:txBody>
                    <a:bodyPr/>
                    <a:lstStyle/>
                    <a:p>
                      <a:endParaRPr lang="en-IN"/>
                    </a:p>
                  </a:txBody>
                  <a:tcPr/>
                </a:tc>
              </a:tr>
              <a:tr h="131305">
                <a:tc>
                  <a:txBody>
                    <a:bodyPr/>
                    <a:lstStyle/>
                    <a:p>
                      <a:pPr algn="l" fontAlgn="b"/>
                      <a:r>
                        <a:rPr lang="en-IN" sz="1100" u="none" strike="noStrike">
                          <a:effectLst/>
                        </a:rPr>
                        <a:t>Dependant Child</a:t>
                      </a:r>
                      <a:endParaRPr lang="en-IN" sz="1100" b="1" i="0" u="none" strike="noStrike">
                        <a:solidFill>
                          <a:srgbClr val="000000"/>
                        </a:solidFill>
                        <a:effectLst/>
                        <a:latin typeface="Calibri"/>
                      </a:endParaRPr>
                    </a:p>
                  </a:txBody>
                  <a:tcPr marL="0" marR="0" marT="0" marB="0" anchor="b"/>
                </a:tc>
                <a:tc>
                  <a:txBody>
                    <a:bodyPr/>
                    <a:lstStyle/>
                    <a:p>
                      <a:pPr algn="l" fontAlgn="t"/>
                      <a:r>
                        <a:rPr lang="en-IN" sz="1100" u="none" strike="noStrike">
                          <a:effectLst/>
                        </a:rPr>
                        <a:t>0-17</a:t>
                      </a:r>
                      <a:endParaRPr lang="en-IN" sz="1100" b="1" i="0" u="none" strike="noStrike">
                        <a:solidFill>
                          <a:srgbClr val="000000"/>
                        </a:solidFill>
                        <a:effectLst/>
                        <a:latin typeface="Calibri"/>
                      </a:endParaRPr>
                    </a:p>
                  </a:txBody>
                  <a:tcPr marL="0" marR="0" marT="0" marB="0"/>
                </a:tc>
                <a:tc>
                  <a:txBody>
                    <a:bodyPr/>
                    <a:lstStyle/>
                    <a:p>
                      <a:pPr algn="r" fontAlgn="t"/>
                      <a:r>
                        <a:rPr lang="en-IN" sz="1100" u="none" strike="noStrike">
                          <a:effectLst/>
                        </a:rPr>
                        <a:t>0%</a:t>
                      </a:r>
                      <a:endParaRPr lang="en-IN" sz="1100" b="1" i="0" u="none" strike="noStrike">
                        <a:solidFill>
                          <a:srgbClr val="000000"/>
                        </a:solidFill>
                        <a:effectLst/>
                        <a:latin typeface="Calibri"/>
                      </a:endParaRPr>
                    </a:p>
                  </a:txBody>
                  <a:tcPr marL="0" marR="0" marT="0" marB="0"/>
                </a:tc>
                <a:tc vMerge="1">
                  <a:txBody>
                    <a:bodyPr/>
                    <a:lstStyle/>
                    <a:p>
                      <a:endParaRPr lang="en-IN"/>
                    </a:p>
                  </a:txBody>
                  <a:tcPr/>
                </a:tc>
              </a:tr>
              <a:tr h="131305">
                <a:tc>
                  <a:txBody>
                    <a:bodyPr/>
                    <a:lstStyle/>
                    <a:p>
                      <a:pPr algn="l" fontAlgn="b"/>
                      <a:r>
                        <a:rPr lang="en-IN" sz="1100" u="none" strike="noStrike">
                          <a:effectLst/>
                        </a:rPr>
                        <a:t>Dependant Child</a:t>
                      </a:r>
                      <a:endParaRPr lang="en-IN" sz="1100" b="1" i="0" u="none" strike="noStrike">
                        <a:solidFill>
                          <a:srgbClr val="000000"/>
                        </a:solidFill>
                        <a:effectLst/>
                        <a:latin typeface="Calibri"/>
                      </a:endParaRPr>
                    </a:p>
                  </a:txBody>
                  <a:tcPr marL="0" marR="0" marT="0" marB="0" anchor="b"/>
                </a:tc>
                <a:tc>
                  <a:txBody>
                    <a:bodyPr/>
                    <a:lstStyle/>
                    <a:p>
                      <a:pPr algn="l" fontAlgn="t"/>
                      <a:r>
                        <a:rPr lang="en-IN" sz="1100" u="none" strike="noStrike">
                          <a:effectLst/>
                        </a:rPr>
                        <a:t>0-17</a:t>
                      </a:r>
                      <a:endParaRPr lang="en-IN" sz="1100" b="1" i="0" u="none" strike="noStrike">
                        <a:solidFill>
                          <a:srgbClr val="000000"/>
                        </a:solidFill>
                        <a:effectLst/>
                        <a:latin typeface="Calibri"/>
                      </a:endParaRPr>
                    </a:p>
                  </a:txBody>
                  <a:tcPr marL="0" marR="0" marT="0" marB="0"/>
                </a:tc>
                <a:tc>
                  <a:txBody>
                    <a:bodyPr/>
                    <a:lstStyle/>
                    <a:p>
                      <a:pPr algn="r" fontAlgn="t"/>
                      <a:r>
                        <a:rPr lang="en-IN" sz="1100" u="none" strike="noStrike">
                          <a:effectLst/>
                        </a:rPr>
                        <a:t>0%</a:t>
                      </a:r>
                      <a:endParaRPr lang="en-IN" sz="1100" b="1" i="0" u="none" strike="noStrike">
                        <a:solidFill>
                          <a:srgbClr val="000000"/>
                        </a:solidFill>
                        <a:effectLst/>
                        <a:latin typeface="Calibri"/>
                      </a:endParaRPr>
                    </a:p>
                  </a:txBody>
                  <a:tcPr marL="0" marR="0" marT="0" marB="0"/>
                </a:tc>
                <a:tc vMerge="1">
                  <a:txBody>
                    <a:bodyPr/>
                    <a:lstStyle/>
                    <a:p>
                      <a:endParaRPr lang="en-IN"/>
                    </a:p>
                  </a:txBody>
                  <a:tcPr/>
                </a:tc>
              </a:tr>
              <a:tr h="131305">
                <a:tc>
                  <a:txBody>
                    <a:bodyPr/>
                    <a:lstStyle/>
                    <a:p>
                      <a:pPr algn="l" fontAlgn="b"/>
                      <a:r>
                        <a:rPr lang="en-IN" sz="1100" u="none" strike="noStrike">
                          <a:effectLst/>
                        </a:rPr>
                        <a:t>Dependant Child</a:t>
                      </a:r>
                      <a:endParaRPr lang="en-IN" sz="1100" b="1" i="0" u="none" strike="noStrike">
                        <a:solidFill>
                          <a:srgbClr val="000000"/>
                        </a:solidFill>
                        <a:effectLst/>
                        <a:latin typeface="Calibri"/>
                      </a:endParaRPr>
                    </a:p>
                  </a:txBody>
                  <a:tcPr marL="0" marR="0" marT="0" marB="0" anchor="b"/>
                </a:tc>
                <a:tc>
                  <a:txBody>
                    <a:bodyPr/>
                    <a:lstStyle/>
                    <a:p>
                      <a:pPr algn="l" fontAlgn="t"/>
                      <a:endParaRPr lang="en-IN" sz="1100" b="1" i="0" u="none" strike="noStrike" dirty="0">
                        <a:solidFill>
                          <a:srgbClr val="000000"/>
                        </a:solidFill>
                        <a:effectLst/>
                        <a:latin typeface="Calibri"/>
                      </a:endParaRPr>
                    </a:p>
                  </a:txBody>
                  <a:tcPr marL="0" marR="0" marT="0" marB="0"/>
                </a:tc>
                <a:tc>
                  <a:txBody>
                    <a:bodyPr/>
                    <a:lstStyle/>
                    <a:p>
                      <a:pPr algn="r" fontAlgn="t"/>
                      <a:endParaRPr lang="en-IN" sz="1100" b="1" i="0" u="none" strike="noStrike" dirty="0">
                        <a:solidFill>
                          <a:srgbClr val="000000"/>
                        </a:solidFill>
                        <a:effectLst/>
                        <a:latin typeface="Calibri"/>
                      </a:endParaRPr>
                    </a:p>
                  </a:txBody>
                  <a:tcPr marL="0" marR="0" marT="0" marB="0"/>
                </a:tc>
                <a:tc vMerge="1">
                  <a:txBody>
                    <a:bodyPr/>
                    <a:lstStyle/>
                    <a:p>
                      <a:endParaRPr lang="en-IN"/>
                    </a:p>
                  </a:txBody>
                  <a:tcPr/>
                </a:tc>
              </a:tr>
              <a:tr h="58465">
                <a:tc>
                  <a:txBody>
                    <a:bodyPr/>
                    <a:lstStyle/>
                    <a:p>
                      <a:pPr algn="l" fontAlgn="t"/>
                      <a:r>
                        <a:rPr lang="en-IN" sz="1100" u="none" strike="noStrike">
                          <a:effectLst/>
                        </a:rPr>
                        <a:t> </a:t>
                      </a:r>
                      <a:endParaRPr lang="en-IN" sz="1100" b="0" i="0" u="none" strike="noStrike">
                        <a:solidFill>
                          <a:srgbClr val="000000"/>
                        </a:solidFill>
                        <a:effectLst/>
                        <a:latin typeface="Calibri"/>
                      </a:endParaRPr>
                    </a:p>
                  </a:txBody>
                  <a:tcPr marL="0" marR="0" marT="0" marB="0"/>
                </a:tc>
                <a:tc>
                  <a:txBody>
                    <a:bodyPr/>
                    <a:lstStyle/>
                    <a:p>
                      <a:pPr algn="l" fontAlgn="t"/>
                      <a:r>
                        <a:rPr lang="en-IN" sz="1100" u="none" strike="noStrike">
                          <a:effectLst/>
                        </a:rPr>
                        <a:t> </a:t>
                      </a:r>
                      <a:endParaRPr lang="en-IN" sz="1100" b="0" i="0" u="none" strike="noStrike">
                        <a:solidFill>
                          <a:srgbClr val="000000"/>
                        </a:solidFill>
                        <a:effectLst/>
                        <a:latin typeface="Calibri"/>
                      </a:endParaRPr>
                    </a:p>
                  </a:txBody>
                  <a:tcPr marL="0" marR="0" marT="0" marB="0"/>
                </a:tc>
                <a:tc>
                  <a:txBody>
                    <a:bodyPr/>
                    <a:lstStyle/>
                    <a:p>
                      <a:pPr algn="l" fontAlgn="t"/>
                      <a:r>
                        <a:rPr lang="en-IN" sz="1100" u="none" strike="noStrike">
                          <a:effectLst/>
                        </a:rPr>
                        <a:t> </a:t>
                      </a:r>
                      <a:endParaRPr lang="en-IN" sz="1100" b="0" i="0" u="none" strike="noStrike">
                        <a:solidFill>
                          <a:srgbClr val="000000"/>
                        </a:solidFill>
                        <a:effectLst/>
                        <a:latin typeface="Calibri"/>
                      </a:endParaRPr>
                    </a:p>
                  </a:txBody>
                  <a:tcPr marL="0" marR="0" marT="0" marB="0"/>
                </a:tc>
                <a:tc>
                  <a:txBody>
                    <a:bodyPr/>
                    <a:lstStyle/>
                    <a:p>
                      <a:pPr algn="l" fontAlgn="t"/>
                      <a:r>
                        <a:rPr lang="en-IN" sz="1100" u="none" strike="noStrike">
                          <a:effectLst/>
                        </a:rPr>
                        <a:t> </a:t>
                      </a:r>
                      <a:endParaRPr lang="en-IN" sz="1100" b="0" i="0" u="none" strike="noStrike">
                        <a:solidFill>
                          <a:srgbClr val="000000"/>
                        </a:solidFill>
                        <a:effectLst/>
                        <a:latin typeface="Calibri"/>
                      </a:endParaRPr>
                    </a:p>
                  </a:txBody>
                  <a:tcPr marL="0" marR="0" marT="0" marB="0"/>
                </a:tc>
              </a:tr>
              <a:tr h="131305">
                <a:tc gridSpan="2">
                  <a:txBody>
                    <a:bodyPr/>
                    <a:lstStyle/>
                    <a:p>
                      <a:pPr algn="l" fontAlgn="t"/>
                      <a:r>
                        <a:rPr lang="en-IN" sz="1100" u="none" strike="noStrike">
                          <a:effectLst/>
                        </a:rPr>
                        <a:t>Total Base Premium (in ₹)</a:t>
                      </a:r>
                      <a:endParaRPr lang="en-IN" sz="1100" b="1" i="0" u="none" strike="noStrike">
                        <a:solidFill>
                          <a:srgbClr val="000000"/>
                        </a:solidFill>
                        <a:effectLst/>
                        <a:latin typeface="Calibri"/>
                      </a:endParaRPr>
                    </a:p>
                  </a:txBody>
                  <a:tcPr marL="0" marR="0" marT="0" marB="0"/>
                </a:tc>
                <a:tc hMerge="1">
                  <a:txBody>
                    <a:bodyPr/>
                    <a:lstStyle/>
                    <a:p>
                      <a:endParaRPr lang="en-IN"/>
                    </a:p>
                  </a:txBody>
                  <a:tcPr/>
                </a:tc>
                <a:tc>
                  <a:txBody>
                    <a:bodyPr/>
                    <a:lstStyle/>
                    <a:p>
                      <a:pPr algn="l" fontAlgn="b"/>
                      <a:r>
                        <a:rPr lang="en-IN" sz="1100" u="none" strike="noStrike">
                          <a:effectLst/>
                        </a:rPr>
                        <a:t> </a:t>
                      </a:r>
                      <a:endParaRPr lang="en-IN" sz="1100" b="1" i="0" u="none" strike="noStrike">
                        <a:solidFill>
                          <a:srgbClr val="002060"/>
                        </a:solidFill>
                        <a:effectLst/>
                        <a:latin typeface="Calibri"/>
                      </a:endParaRPr>
                    </a:p>
                  </a:txBody>
                  <a:tcPr marL="0" marR="0" marT="0" marB="0" anchor="b"/>
                </a:tc>
                <a:tc>
                  <a:txBody>
                    <a:bodyPr/>
                    <a:lstStyle/>
                    <a:p>
                      <a:pPr algn="ctr" fontAlgn="b"/>
                      <a:r>
                        <a:rPr lang="en-IN" sz="1100" u="none" strike="noStrike" dirty="0">
                          <a:effectLst/>
                        </a:rPr>
                        <a:t>14759</a:t>
                      </a:r>
                      <a:endParaRPr lang="en-IN" sz="1100" b="1" i="0" u="none" strike="noStrike" dirty="0">
                        <a:solidFill>
                          <a:srgbClr val="002060"/>
                        </a:solidFill>
                        <a:effectLst/>
                        <a:latin typeface="Calibri"/>
                      </a:endParaRPr>
                    </a:p>
                  </a:txBody>
                  <a:tcPr marL="0" marR="0" marT="0" marB="0" anchor="b"/>
                </a:tc>
              </a:tr>
              <a:tr h="484793">
                <a:tc gridSpan="2">
                  <a:txBody>
                    <a:bodyPr/>
                    <a:lstStyle/>
                    <a:p>
                      <a:pPr algn="l" fontAlgn="t"/>
                      <a:r>
                        <a:rPr lang="en-IN" sz="1100" u="none" strike="noStrike" dirty="0">
                          <a:effectLst/>
                        </a:rPr>
                        <a:t>Loyalty Discount applicable (in ₹)</a:t>
                      </a:r>
                      <a:br>
                        <a:rPr lang="en-IN" sz="1100" u="none" strike="noStrike" dirty="0">
                          <a:effectLst/>
                        </a:rPr>
                      </a:br>
                      <a:r>
                        <a:rPr lang="en-IN" sz="500" u="none" strike="noStrike" dirty="0">
                          <a:effectLst/>
                        </a:rPr>
                        <a:t/>
                      </a:r>
                      <a:br>
                        <a:rPr lang="en-IN" sz="500" u="none" strike="noStrike" dirty="0">
                          <a:effectLst/>
                        </a:rPr>
                      </a:br>
                      <a:r>
                        <a:rPr lang="en-IN" sz="500" u="sng" strike="noStrike" dirty="0">
                          <a:effectLst/>
                        </a:rPr>
                        <a:t>NOTE:</a:t>
                      </a:r>
                      <a:r>
                        <a:rPr lang="en-IN" sz="500" u="none" strike="noStrike" dirty="0">
                          <a:effectLst/>
                        </a:rPr>
                        <a:t> A loyalty discount will be applicable if the insured already has a separate Retail health insurance policy (other than Future Health </a:t>
                      </a:r>
                      <a:r>
                        <a:rPr lang="en-IN" sz="500" u="none" strike="noStrike" dirty="0" err="1">
                          <a:effectLst/>
                        </a:rPr>
                        <a:t>Suraksha</a:t>
                      </a:r>
                      <a:r>
                        <a:rPr lang="en-IN" sz="500" u="none" strike="noStrike" dirty="0">
                          <a:effectLst/>
                        </a:rPr>
                        <a:t>/ PA/ Travel) from Future </a:t>
                      </a:r>
                      <a:r>
                        <a:rPr lang="en-IN" sz="500" u="none" strike="noStrike" dirty="0" err="1">
                          <a:effectLst/>
                        </a:rPr>
                        <a:t>Generali</a:t>
                      </a:r>
                      <a:r>
                        <a:rPr lang="en-IN" sz="500" u="none" strike="noStrike" dirty="0">
                          <a:effectLst/>
                        </a:rPr>
                        <a:t> India Insurance Co. Ltd., the loyalty discount shall continue only if the insured maintains the separate health insurance policy with us. Please provide the policy copy to avail the discount.</a:t>
                      </a:r>
                      <a:endParaRPr lang="en-IN" sz="500" b="1" i="0" u="none" strike="noStrike" dirty="0">
                        <a:solidFill>
                          <a:srgbClr val="000000"/>
                        </a:solidFill>
                        <a:effectLst/>
                        <a:latin typeface="Calibri"/>
                      </a:endParaRPr>
                    </a:p>
                  </a:txBody>
                  <a:tcPr marL="0" marR="0" marT="0" marB="0"/>
                </a:tc>
                <a:tc hMerge="1">
                  <a:txBody>
                    <a:bodyPr/>
                    <a:lstStyle/>
                    <a:p>
                      <a:endParaRPr lang="en-IN"/>
                    </a:p>
                  </a:txBody>
                  <a:tcPr/>
                </a:tc>
                <a:tc>
                  <a:txBody>
                    <a:bodyPr/>
                    <a:lstStyle/>
                    <a:p>
                      <a:pPr algn="l" fontAlgn="t"/>
                      <a:r>
                        <a:rPr lang="en-IN" sz="1100" u="none" strike="noStrike">
                          <a:effectLst/>
                        </a:rPr>
                        <a:t>No</a:t>
                      </a:r>
                      <a:endParaRPr lang="en-IN" sz="1100" b="1" i="0" u="none" strike="noStrike">
                        <a:solidFill>
                          <a:srgbClr val="002060"/>
                        </a:solidFill>
                        <a:effectLst/>
                        <a:latin typeface="Calibri"/>
                      </a:endParaRPr>
                    </a:p>
                  </a:txBody>
                  <a:tcPr marL="0" marR="0" marT="0" marB="0"/>
                </a:tc>
                <a:tc>
                  <a:txBody>
                    <a:bodyPr/>
                    <a:lstStyle/>
                    <a:p>
                      <a:pPr algn="ctr" fontAlgn="t"/>
                      <a:r>
                        <a:rPr lang="en-IN" sz="1100" u="none" strike="noStrike" dirty="0">
                          <a:effectLst/>
                        </a:rPr>
                        <a:t>0.00</a:t>
                      </a:r>
                      <a:endParaRPr lang="en-IN" sz="1100" b="1" i="0" u="none" strike="noStrike" dirty="0">
                        <a:solidFill>
                          <a:srgbClr val="002060"/>
                        </a:solidFill>
                        <a:effectLst/>
                        <a:latin typeface="Calibri"/>
                      </a:endParaRPr>
                    </a:p>
                  </a:txBody>
                  <a:tcPr marL="0" marR="0" marT="0" marB="0"/>
                </a:tc>
              </a:tr>
              <a:tr h="131305">
                <a:tc gridSpan="2">
                  <a:txBody>
                    <a:bodyPr/>
                    <a:lstStyle/>
                    <a:p>
                      <a:pPr algn="l" fontAlgn="b"/>
                      <a:r>
                        <a:rPr lang="en-IN" sz="1100" u="none" strike="noStrike">
                          <a:effectLst/>
                        </a:rPr>
                        <a:t>Premium after Loyalty discount (in ₹)</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b"/>
                      <a:r>
                        <a:rPr lang="en-IN" sz="1100" u="none" strike="noStrike">
                          <a:effectLst/>
                        </a:rPr>
                        <a:t> </a:t>
                      </a:r>
                      <a:endParaRPr lang="en-IN" sz="1100" b="1" i="0" u="none" strike="noStrike">
                        <a:solidFill>
                          <a:srgbClr val="002060"/>
                        </a:solidFill>
                        <a:effectLst/>
                        <a:latin typeface="Calibri"/>
                      </a:endParaRPr>
                    </a:p>
                  </a:txBody>
                  <a:tcPr marL="0" marR="0" marT="0" marB="0" anchor="b"/>
                </a:tc>
                <a:tc>
                  <a:txBody>
                    <a:bodyPr/>
                    <a:lstStyle/>
                    <a:p>
                      <a:pPr algn="ctr" fontAlgn="t"/>
                      <a:r>
                        <a:rPr lang="en-IN" sz="1100" u="none" strike="noStrike" dirty="0">
                          <a:effectLst/>
                        </a:rPr>
                        <a:t>14759.00</a:t>
                      </a:r>
                      <a:endParaRPr lang="en-IN" sz="1100" b="1" i="0" u="none" strike="noStrike" dirty="0">
                        <a:solidFill>
                          <a:srgbClr val="002060"/>
                        </a:solidFill>
                        <a:effectLst/>
                        <a:latin typeface="Calibri"/>
                      </a:endParaRPr>
                    </a:p>
                  </a:txBody>
                  <a:tcPr marL="0" marR="0" marT="0" marB="0"/>
                </a:tc>
              </a:tr>
              <a:tr h="131305">
                <a:tc gridSpan="2">
                  <a:txBody>
                    <a:bodyPr/>
                    <a:lstStyle/>
                    <a:p>
                      <a:pPr algn="l" fontAlgn="b"/>
                      <a:r>
                        <a:rPr lang="en-IN" sz="1100" u="none" strike="noStrike">
                          <a:effectLst/>
                        </a:rPr>
                        <a:t>Direct Sales Discount  or Employee Discount (in ₹)</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t"/>
                      <a:r>
                        <a:rPr lang="en-IN" sz="1100" u="none" strike="noStrike">
                          <a:effectLst/>
                        </a:rPr>
                        <a:t>No</a:t>
                      </a:r>
                      <a:endParaRPr lang="en-IN" sz="1100" b="1" i="0" u="none" strike="noStrike">
                        <a:solidFill>
                          <a:srgbClr val="002060"/>
                        </a:solidFill>
                        <a:effectLst/>
                        <a:latin typeface="Calibri"/>
                      </a:endParaRPr>
                    </a:p>
                  </a:txBody>
                  <a:tcPr marL="0" marR="0" marT="0" marB="0"/>
                </a:tc>
                <a:tc>
                  <a:txBody>
                    <a:bodyPr/>
                    <a:lstStyle/>
                    <a:p>
                      <a:pPr algn="ctr" fontAlgn="b"/>
                      <a:r>
                        <a:rPr lang="en-IN" sz="1100" u="none" strike="noStrike" dirty="0">
                          <a:effectLst/>
                        </a:rPr>
                        <a:t>0.00</a:t>
                      </a:r>
                      <a:endParaRPr lang="en-IN" sz="1100" b="1" i="0" u="none" strike="noStrike" dirty="0">
                        <a:solidFill>
                          <a:srgbClr val="002060"/>
                        </a:solidFill>
                        <a:effectLst/>
                        <a:latin typeface="Calibri"/>
                      </a:endParaRPr>
                    </a:p>
                  </a:txBody>
                  <a:tcPr marL="0" marR="0" marT="0" marB="0" anchor="b"/>
                </a:tc>
              </a:tr>
              <a:tr h="334827">
                <a:tc gridSpan="2">
                  <a:txBody>
                    <a:bodyPr/>
                    <a:lstStyle/>
                    <a:p>
                      <a:pPr algn="l" fontAlgn="t"/>
                      <a:r>
                        <a:rPr lang="en-IN" sz="1100" u="none" strike="noStrike">
                          <a:effectLst/>
                        </a:rPr>
                        <a:t>Premium after Direct Sales Discount or Employee Discount, Family discount (in ₹)</a:t>
                      </a:r>
                      <a:endParaRPr lang="en-IN" sz="1100" b="1" i="0" u="none" strike="noStrike">
                        <a:solidFill>
                          <a:srgbClr val="000000"/>
                        </a:solidFill>
                        <a:effectLst/>
                        <a:latin typeface="Calibri"/>
                      </a:endParaRPr>
                    </a:p>
                  </a:txBody>
                  <a:tcPr marL="0" marR="0" marT="0" marB="0"/>
                </a:tc>
                <a:tc hMerge="1">
                  <a:txBody>
                    <a:bodyPr/>
                    <a:lstStyle/>
                    <a:p>
                      <a:endParaRPr lang="en-IN"/>
                    </a:p>
                  </a:txBody>
                  <a:tcPr/>
                </a:tc>
                <a:tc>
                  <a:txBody>
                    <a:bodyPr/>
                    <a:lstStyle/>
                    <a:p>
                      <a:pPr algn="l" fontAlgn="t"/>
                      <a:r>
                        <a:rPr lang="en-IN" sz="1100" u="none" strike="noStrike">
                          <a:effectLst/>
                        </a:rPr>
                        <a:t> </a:t>
                      </a:r>
                      <a:endParaRPr lang="en-IN" sz="1100" b="1" i="0" u="none" strike="noStrike">
                        <a:solidFill>
                          <a:srgbClr val="002060"/>
                        </a:solidFill>
                        <a:effectLst/>
                        <a:latin typeface="Calibri"/>
                      </a:endParaRPr>
                    </a:p>
                  </a:txBody>
                  <a:tcPr marL="0" marR="0" marT="0" marB="0"/>
                </a:tc>
                <a:tc>
                  <a:txBody>
                    <a:bodyPr/>
                    <a:lstStyle/>
                    <a:p>
                      <a:pPr algn="ctr" fontAlgn="b"/>
                      <a:r>
                        <a:rPr lang="en-IN" sz="1100" u="none" strike="noStrike" dirty="0">
                          <a:effectLst/>
                        </a:rPr>
                        <a:t>14759.00</a:t>
                      </a:r>
                      <a:endParaRPr lang="en-IN" sz="1100" b="1" i="0" u="none" strike="noStrike" dirty="0">
                        <a:solidFill>
                          <a:srgbClr val="002060"/>
                        </a:solidFill>
                        <a:effectLst/>
                        <a:latin typeface="Calibri"/>
                      </a:endParaRPr>
                    </a:p>
                  </a:txBody>
                  <a:tcPr marL="0" marR="0" marT="0" marB="0" anchor="b"/>
                </a:tc>
              </a:tr>
              <a:tr h="131305">
                <a:tc gridSpan="2">
                  <a:txBody>
                    <a:bodyPr/>
                    <a:lstStyle/>
                    <a:p>
                      <a:pPr algn="l" fontAlgn="b"/>
                      <a:r>
                        <a:rPr lang="en-IN" sz="1100" u="none" strike="noStrike">
                          <a:effectLst/>
                        </a:rPr>
                        <a:t>Policy Term</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t"/>
                      <a:r>
                        <a:rPr lang="en-IN" sz="1100" u="none" strike="noStrike">
                          <a:effectLst/>
                        </a:rPr>
                        <a:t>Three</a:t>
                      </a:r>
                      <a:endParaRPr lang="en-IN" sz="1100" b="1" i="0" u="none" strike="noStrike">
                        <a:solidFill>
                          <a:srgbClr val="002060"/>
                        </a:solidFill>
                        <a:effectLst/>
                        <a:latin typeface="Calibri"/>
                      </a:endParaRPr>
                    </a:p>
                  </a:txBody>
                  <a:tcPr marL="0" marR="0" marT="0" marB="0"/>
                </a:tc>
                <a:tc>
                  <a:txBody>
                    <a:bodyPr/>
                    <a:lstStyle/>
                    <a:p>
                      <a:pPr algn="ctr" fontAlgn="b"/>
                      <a:r>
                        <a:rPr lang="en-IN" sz="1100" u="none" strike="noStrike">
                          <a:effectLst/>
                        </a:rPr>
                        <a:t>44277.00</a:t>
                      </a:r>
                      <a:endParaRPr lang="en-IN" sz="1100" b="1" i="0" u="none" strike="noStrike">
                        <a:solidFill>
                          <a:srgbClr val="002060"/>
                        </a:solidFill>
                        <a:effectLst/>
                        <a:latin typeface="Calibri"/>
                      </a:endParaRPr>
                    </a:p>
                  </a:txBody>
                  <a:tcPr marL="0" marR="0" marT="0" marB="0" anchor="b"/>
                </a:tc>
              </a:tr>
              <a:tr h="131305">
                <a:tc gridSpan="2">
                  <a:txBody>
                    <a:bodyPr/>
                    <a:lstStyle/>
                    <a:p>
                      <a:pPr algn="l" fontAlgn="b"/>
                      <a:r>
                        <a:rPr lang="en-IN" sz="1100" u="none" strike="noStrike">
                          <a:effectLst/>
                        </a:rPr>
                        <a:t>Discount for policy term 2 and 3 years (in ₹)</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b"/>
                      <a:r>
                        <a:rPr lang="en-IN" sz="1100" u="none" strike="noStrike">
                          <a:effectLst/>
                        </a:rPr>
                        <a:t> </a:t>
                      </a:r>
                      <a:endParaRPr lang="en-IN" sz="1100" b="1" i="0" u="none" strike="noStrike">
                        <a:solidFill>
                          <a:srgbClr val="002060"/>
                        </a:solidFill>
                        <a:effectLst/>
                        <a:latin typeface="Calibri"/>
                      </a:endParaRPr>
                    </a:p>
                  </a:txBody>
                  <a:tcPr marL="0" marR="0" marT="0" marB="0" anchor="b"/>
                </a:tc>
                <a:tc>
                  <a:txBody>
                    <a:bodyPr/>
                    <a:lstStyle/>
                    <a:p>
                      <a:pPr algn="ctr" fontAlgn="b"/>
                      <a:r>
                        <a:rPr lang="en-IN" sz="1100" u="none" strike="noStrike">
                          <a:effectLst/>
                        </a:rPr>
                        <a:t>0.00</a:t>
                      </a:r>
                      <a:endParaRPr lang="en-IN" sz="1100" b="1" i="0" u="none" strike="noStrike">
                        <a:solidFill>
                          <a:srgbClr val="002060"/>
                        </a:solidFill>
                        <a:effectLst/>
                        <a:latin typeface="Calibri"/>
                      </a:endParaRPr>
                    </a:p>
                  </a:txBody>
                  <a:tcPr marL="0" marR="0" marT="0" marB="0" anchor="b"/>
                </a:tc>
              </a:tr>
              <a:tr h="131305">
                <a:tc gridSpan="2">
                  <a:txBody>
                    <a:bodyPr/>
                    <a:lstStyle/>
                    <a:p>
                      <a:pPr algn="l" fontAlgn="b"/>
                      <a:r>
                        <a:rPr lang="en-IN" sz="1100" u="none" strike="noStrike">
                          <a:effectLst/>
                        </a:rPr>
                        <a:t>Premium after long term discount (in ₹)</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b"/>
                      <a:r>
                        <a:rPr lang="en-IN" sz="1100" u="none" strike="noStrike">
                          <a:effectLst/>
                        </a:rPr>
                        <a:t> </a:t>
                      </a:r>
                      <a:endParaRPr lang="en-IN" sz="1100" b="1" i="0" u="none" strike="noStrike">
                        <a:solidFill>
                          <a:srgbClr val="002060"/>
                        </a:solidFill>
                        <a:effectLst/>
                        <a:latin typeface="Calibri"/>
                      </a:endParaRPr>
                    </a:p>
                  </a:txBody>
                  <a:tcPr marL="0" marR="0" marT="0" marB="0" anchor="b"/>
                </a:tc>
                <a:tc>
                  <a:txBody>
                    <a:bodyPr/>
                    <a:lstStyle/>
                    <a:p>
                      <a:pPr algn="ctr" fontAlgn="b"/>
                      <a:r>
                        <a:rPr lang="en-IN" sz="1100" u="none" strike="noStrike" dirty="0">
                          <a:effectLst/>
                        </a:rPr>
                        <a:t>44277.00</a:t>
                      </a:r>
                      <a:endParaRPr lang="en-IN" sz="1100" b="1" i="0" u="none" strike="noStrike" dirty="0">
                        <a:solidFill>
                          <a:srgbClr val="002060"/>
                        </a:solidFill>
                        <a:effectLst/>
                        <a:latin typeface="Calibri"/>
                      </a:endParaRPr>
                    </a:p>
                  </a:txBody>
                  <a:tcPr marL="0" marR="0" marT="0" marB="0" anchor="b"/>
                </a:tc>
              </a:tr>
              <a:tr h="131305">
                <a:tc gridSpan="2">
                  <a:txBody>
                    <a:bodyPr/>
                    <a:lstStyle/>
                    <a:p>
                      <a:pPr algn="l" fontAlgn="b"/>
                      <a:r>
                        <a:rPr lang="en-IN" sz="1100" u="none" strike="noStrike">
                          <a:effectLst/>
                        </a:rPr>
                        <a:t>Premium payment option</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b"/>
                      <a:r>
                        <a:rPr lang="en-IN" sz="1100" u="none" strike="noStrike">
                          <a:effectLst/>
                        </a:rPr>
                        <a:t>Monthly</a:t>
                      </a:r>
                      <a:endParaRPr lang="en-IN" sz="1100" b="1" i="0" u="none" strike="noStrike">
                        <a:solidFill>
                          <a:srgbClr val="002060"/>
                        </a:solidFill>
                        <a:effectLst/>
                        <a:latin typeface="Calibri"/>
                      </a:endParaRPr>
                    </a:p>
                  </a:txBody>
                  <a:tcPr marL="0" marR="0" marT="0" marB="0" anchor="b"/>
                </a:tc>
                <a:tc>
                  <a:txBody>
                    <a:bodyPr/>
                    <a:lstStyle/>
                    <a:p>
                      <a:pPr algn="ctr" fontAlgn="b"/>
                      <a:r>
                        <a:rPr lang="en-IN" sz="1100" u="none" strike="noStrike" dirty="0">
                          <a:effectLst/>
                        </a:rPr>
                        <a:t>46490.85</a:t>
                      </a:r>
                      <a:endParaRPr lang="en-IN" sz="1100" b="1" i="0" u="none" strike="noStrike" dirty="0">
                        <a:solidFill>
                          <a:srgbClr val="002060"/>
                        </a:solidFill>
                        <a:effectLst/>
                        <a:latin typeface="Calibri"/>
                      </a:endParaRPr>
                    </a:p>
                  </a:txBody>
                  <a:tcPr marL="0" marR="0" marT="0" marB="0" anchor="b"/>
                </a:tc>
              </a:tr>
              <a:tr h="131305">
                <a:tc gridSpan="2">
                  <a:txBody>
                    <a:bodyPr/>
                    <a:lstStyle/>
                    <a:p>
                      <a:pPr algn="l" fontAlgn="b"/>
                      <a:r>
                        <a:rPr lang="en-IN" sz="1100" u="none" strike="noStrike">
                          <a:effectLst/>
                        </a:rPr>
                        <a:t>Number of Instalments</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b"/>
                      <a:r>
                        <a:rPr lang="en-IN" sz="1100" u="none" strike="noStrike">
                          <a:effectLst/>
                        </a:rPr>
                        <a:t> </a:t>
                      </a:r>
                      <a:endParaRPr lang="en-IN" sz="1100" b="1" i="0" u="none" strike="noStrike">
                        <a:solidFill>
                          <a:srgbClr val="002060"/>
                        </a:solidFill>
                        <a:effectLst/>
                        <a:latin typeface="Calibri"/>
                      </a:endParaRPr>
                    </a:p>
                  </a:txBody>
                  <a:tcPr marL="0" marR="0" marT="0" marB="0" anchor="b"/>
                </a:tc>
                <a:tc>
                  <a:txBody>
                    <a:bodyPr/>
                    <a:lstStyle/>
                    <a:p>
                      <a:pPr algn="ctr" fontAlgn="b"/>
                      <a:r>
                        <a:rPr lang="en-IN" sz="1100" u="none" strike="noStrike" dirty="0">
                          <a:effectLst/>
                        </a:rPr>
                        <a:t>36.00</a:t>
                      </a:r>
                      <a:endParaRPr lang="en-IN" sz="1100" b="1" i="0" u="none" strike="noStrike" dirty="0">
                        <a:solidFill>
                          <a:srgbClr val="002060"/>
                        </a:solidFill>
                        <a:effectLst/>
                        <a:latin typeface="Calibri"/>
                      </a:endParaRPr>
                    </a:p>
                  </a:txBody>
                  <a:tcPr marL="0" marR="0" marT="0" marB="0" anchor="b"/>
                </a:tc>
              </a:tr>
              <a:tr h="131305">
                <a:tc gridSpan="2">
                  <a:txBody>
                    <a:bodyPr/>
                    <a:lstStyle/>
                    <a:p>
                      <a:pPr algn="l" fontAlgn="b"/>
                      <a:r>
                        <a:rPr lang="en-IN" sz="1100" u="none" strike="noStrike">
                          <a:effectLst/>
                        </a:rPr>
                        <a:t>Instalment amount (in ₹)</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b"/>
                      <a:r>
                        <a:rPr lang="en-IN" sz="1100" u="none" strike="noStrike">
                          <a:effectLst/>
                        </a:rPr>
                        <a:t> </a:t>
                      </a:r>
                      <a:endParaRPr lang="en-IN" sz="1100" b="1" i="0" u="none" strike="noStrike">
                        <a:solidFill>
                          <a:srgbClr val="C00000"/>
                        </a:solidFill>
                        <a:effectLst/>
                        <a:latin typeface="Calibri"/>
                      </a:endParaRPr>
                    </a:p>
                  </a:txBody>
                  <a:tcPr marL="0" marR="0" marT="0" marB="0" anchor="b"/>
                </a:tc>
                <a:tc>
                  <a:txBody>
                    <a:bodyPr/>
                    <a:lstStyle/>
                    <a:p>
                      <a:pPr algn="ctr" fontAlgn="b"/>
                      <a:r>
                        <a:rPr lang="en-IN" sz="1100" u="none" strike="noStrike" dirty="0">
                          <a:effectLst/>
                        </a:rPr>
                        <a:t>1291.41</a:t>
                      </a:r>
                      <a:endParaRPr lang="en-IN" sz="1100" b="1" i="0" u="none" strike="noStrike" dirty="0">
                        <a:solidFill>
                          <a:srgbClr val="002060"/>
                        </a:solidFill>
                        <a:effectLst/>
                        <a:latin typeface="Calibri"/>
                      </a:endParaRPr>
                    </a:p>
                  </a:txBody>
                  <a:tcPr marL="0" marR="0" marT="0" marB="0" anchor="b"/>
                </a:tc>
              </a:tr>
              <a:tr h="131305">
                <a:tc gridSpan="2">
                  <a:txBody>
                    <a:bodyPr/>
                    <a:lstStyle/>
                    <a:p>
                      <a:pPr algn="l" fontAlgn="b"/>
                      <a:r>
                        <a:rPr lang="en-IN" sz="1100" u="none" strike="noStrike">
                          <a:effectLst/>
                        </a:rPr>
                        <a:t>GST applicable (in ₹)</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b"/>
                      <a:r>
                        <a:rPr lang="en-IN" sz="1100" u="none" strike="noStrike">
                          <a:effectLst/>
                        </a:rPr>
                        <a:t> </a:t>
                      </a:r>
                      <a:endParaRPr lang="en-IN" sz="1100" b="1" i="0" u="none" strike="noStrike">
                        <a:solidFill>
                          <a:srgbClr val="C00000"/>
                        </a:solidFill>
                        <a:effectLst/>
                        <a:latin typeface="Calibri"/>
                      </a:endParaRPr>
                    </a:p>
                  </a:txBody>
                  <a:tcPr marL="0" marR="0" marT="0" marB="0" anchor="b"/>
                </a:tc>
                <a:tc>
                  <a:txBody>
                    <a:bodyPr/>
                    <a:lstStyle/>
                    <a:p>
                      <a:pPr algn="ctr" fontAlgn="b"/>
                      <a:r>
                        <a:rPr lang="en-IN" sz="1100" u="none" strike="noStrike" dirty="0">
                          <a:effectLst/>
                        </a:rPr>
                        <a:t>232.45</a:t>
                      </a:r>
                      <a:endParaRPr lang="en-IN" sz="1100" b="1" i="0" u="none" strike="noStrike" dirty="0">
                        <a:solidFill>
                          <a:srgbClr val="002060"/>
                        </a:solidFill>
                        <a:effectLst/>
                        <a:latin typeface="Calibri"/>
                      </a:endParaRPr>
                    </a:p>
                  </a:txBody>
                  <a:tcPr marL="0" marR="0" marT="0" marB="0" anchor="b"/>
                </a:tc>
              </a:tr>
              <a:tr h="167640">
                <a:tc gridSpan="2">
                  <a:txBody>
                    <a:bodyPr/>
                    <a:lstStyle/>
                    <a:p>
                      <a:pPr algn="l" fontAlgn="b"/>
                      <a:r>
                        <a:rPr lang="en-IN" sz="1100" u="none" strike="noStrike">
                          <a:effectLst/>
                        </a:rPr>
                        <a:t>Final Premium with GST (in ₹)</a:t>
                      </a:r>
                      <a:endParaRPr lang="en-IN" sz="1100" b="1" i="0" u="none" strike="noStrike">
                        <a:solidFill>
                          <a:srgbClr val="000000"/>
                        </a:solidFill>
                        <a:effectLst/>
                        <a:latin typeface="Calibri"/>
                      </a:endParaRPr>
                    </a:p>
                  </a:txBody>
                  <a:tcPr marL="0" marR="0" marT="0" marB="0" anchor="b"/>
                </a:tc>
                <a:tc hMerge="1">
                  <a:txBody>
                    <a:bodyPr/>
                    <a:lstStyle/>
                    <a:p>
                      <a:endParaRPr lang="en-IN"/>
                    </a:p>
                  </a:txBody>
                  <a:tcPr/>
                </a:tc>
                <a:tc>
                  <a:txBody>
                    <a:bodyPr/>
                    <a:lstStyle/>
                    <a:p>
                      <a:pPr algn="l" fontAlgn="b"/>
                      <a:r>
                        <a:rPr lang="en-IN" sz="1100" u="none" strike="noStrike">
                          <a:effectLst/>
                        </a:rPr>
                        <a:t> </a:t>
                      </a:r>
                      <a:endParaRPr lang="en-IN" sz="1100" b="1" i="0" u="none" strike="noStrike">
                        <a:solidFill>
                          <a:srgbClr val="C00000"/>
                        </a:solidFill>
                        <a:effectLst/>
                        <a:latin typeface="Calibri"/>
                      </a:endParaRPr>
                    </a:p>
                  </a:txBody>
                  <a:tcPr marL="0" marR="0" marT="0" marB="0" anchor="b"/>
                </a:tc>
                <a:tc>
                  <a:txBody>
                    <a:bodyPr/>
                    <a:lstStyle/>
                    <a:p>
                      <a:pPr algn="l" fontAlgn="b"/>
                      <a:r>
                        <a:rPr lang="en-IN" sz="1100" u="none" strike="noStrike" dirty="0">
                          <a:effectLst/>
                        </a:rPr>
                        <a:t>                                  </a:t>
                      </a:r>
                      <a:r>
                        <a:rPr lang="en-IN" sz="1100" u="none" strike="noStrike" dirty="0" smtClean="0">
                          <a:effectLst/>
                        </a:rPr>
                        <a:t> </a:t>
                      </a:r>
                      <a:r>
                        <a:rPr lang="en-IN" sz="1100" u="none" strike="noStrike" dirty="0">
                          <a:effectLst/>
                        </a:rPr>
                        <a:t>1,524 </a:t>
                      </a:r>
                      <a:endParaRPr lang="en-IN" sz="1100" b="1" i="0" u="none" strike="noStrike" dirty="0">
                        <a:solidFill>
                          <a:srgbClr val="00206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2448565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Key Features- Revision </a:t>
            </a:r>
            <a:endParaRPr lang="en-IN" dirty="0">
              <a:solidFill>
                <a:schemeClr val="bg1">
                  <a:lumMod val="65000"/>
                </a:schemeClr>
              </a:solidFill>
            </a:endParaRPr>
          </a:p>
        </p:txBody>
      </p:sp>
      <p:sp>
        <p:nvSpPr>
          <p:cNvPr id="25" name="TextBox 24"/>
          <p:cNvSpPr txBox="1"/>
          <p:nvPr/>
        </p:nvSpPr>
        <p:spPr>
          <a:xfrm>
            <a:off x="457200" y="1447800"/>
            <a:ext cx="8147248" cy="5262979"/>
          </a:xfrm>
          <a:prstGeom prst="rect">
            <a:avLst/>
          </a:prstGeom>
          <a:noFill/>
        </p:spPr>
        <p:txBody>
          <a:bodyPr wrap="square">
            <a:spAutoFit/>
          </a:bodyPr>
          <a:lstStyle/>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Inpatient care (minimum 24 hours)</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Day care procedures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Pre Hospitalization expenses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Post Hospitalization expenses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Ambulance charges </a:t>
            </a:r>
          </a:p>
          <a:p>
            <a:pPr marL="342900" indent="-342900" fontAlgn="auto">
              <a:spcBef>
                <a:spcPts val="0"/>
              </a:spcBef>
              <a:spcAft>
                <a:spcPts val="0"/>
              </a:spcAft>
              <a:buFontTx/>
              <a:buAutoNum type="arabicPeriod"/>
              <a:defRPr/>
            </a:pPr>
            <a:r>
              <a:rPr lang="en-US" sz="1400" kern="0" dirty="0">
                <a:latin typeface="Arial" panose="020B0604020202020204" pitchFamily="34" charset="0"/>
                <a:cs typeface="Arial" panose="020B0604020202020204" pitchFamily="34" charset="0"/>
              </a:rPr>
              <a:t>Cover for Organ Donor (harvesting expenses)</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Recharge benefit (for Sum Insured 3 Lac and more)</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Accompanying person benefit</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Hospital Cash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Patient care benefit</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Accidental hospitalization – 25% auto increase in sum insured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Cumulative bonus – 10% for each claim free year (max. 50%)</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Free medical check up (4 claim free year)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Loyalty discount (2.5%)</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Long term discount (2/3 year)</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EMI option (2/3 year)</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Family discount (Individual Sum Insured)</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100% reimbursement of pre policy check up expenses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Up to 15% underwriting loading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Plan options a. Gold/ Platinum (without sub limits)                                                                          b. Ruby/Topaz (with sub limits and Co pay)</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Premium based on Zone (place of residence) </a:t>
            </a:r>
          </a:p>
          <a:p>
            <a:pPr marL="342900" indent="-342900" fontAlgn="auto">
              <a:spcBef>
                <a:spcPts val="0"/>
              </a:spcBef>
              <a:spcAft>
                <a:spcPts val="0"/>
              </a:spcAft>
              <a:buAutoNum type="arabicPeriod"/>
              <a:defRPr/>
            </a:pPr>
            <a:r>
              <a:rPr lang="en-US" sz="1400" kern="0" dirty="0" smtClean="0">
                <a:latin typeface="Arial" panose="020B0604020202020204" pitchFamily="34" charset="0"/>
                <a:cs typeface="Arial" panose="020B0604020202020204" pitchFamily="34" charset="0"/>
              </a:rPr>
              <a:t>Tax benefit under section 80D</a:t>
            </a:r>
          </a:p>
          <a:p>
            <a:pPr marL="342900" indent="-342900" fontAlgn="auto">
              <a:spcBef>
                <a:spcPts val="0"/>
              </a:spcBef>
              <a:spcAft>
                <a:spcPts val="0"/>
              </a:spcAft>
              <a:buAutoNum type="arabicPeriod"/>
              <a:defRPr/>
            </a:pPr>
            <a:endParaRPr lang="en-US" sz="1400" kern="0" dirty="0">
              <a:latin typeface="Arial" panose="020B0604020202020204" pitchFamily="34" charset="0"/>
              <a:cs typeface="Arial" panose="020B0604020202020204" pitchFamily="34" charset="0"/>
            </a:endParaRPr>
          </a:p>
        </p:txBody>
      </p:sp>
      <p:sp>
        <p:nvSpPr>
          <p:cNvPr id="4" name="TextBox 3"/>
          <p:cNvSpPr txBox="1"/>
          <p:nvPr/>
        </p:nvSpPr>
        <p:spPr>
          <a:xfrm>
            <a:off x="348952" y="816769"/>
            <a:ext cx="7391400" cy="338554"/>
          </a:xfrm>
          <a:prstGeom prst="rect">
            <a:avLst/>
          </a:prstGeom>
          <a:noFill/>
        </p:spPr>
        <p:txBody>
          <a:bodyPr>
            <a:spAutoFit/>
          </a:bodyPr>
          <a:lstStyle/>
          <a:p>
            <a:pPr fontAlgn="auto">
              <a:spcBef>
                <a:spcPts val="0"/>
              </a:spcBef>
              <a:spcAft>
                <a:spcPts val="0"/>
              </a:spcAft>
              <a:defRPr/>
            </a:pPr>
            <a:r>
              <a:rPr lang="en-US" sz="1600" kern="0" dirty="0" smtClean="0">
                <a:latin typeface="Arial" panose="020B0604020202020204" pitchFamily="34" charset="0"/>
                <a:cs typeface="Arial" panose="020B0604020202020204" pitchFamily="34" charset="0"/>
              </a:rPr>
              <a:t>Refreshed with more features and plan options </a:t>
            </a:r>
            <a:endParaRPr lang="en-US" sz="1600" kern="0" dirty="0">
              <a:latin typeface="Arial" panose="020B0604020202020204" pitchFamily="34" charset="0"/>
              <a:cs typeface="Arial" panose="020B0604020202020204" pitchFamily="34" charset="0"/>
            </a:endParaRPr>
          </a:p>
        </p:txBody>
      </p:sp>
      <p:sp>
        <p:nvSpPr>
          <p:cNvPr id="3" name="TextBox 2"/>
          <p:cNvSpPr txBox="1"/>
          <p:nvPr/>
        </p:nvSpPr>
        <p:spPr>
          <a:xfrm>
            <a:off x="5796136" y="1484784"/>
            <a:ext cx="3275856" cy="39703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Note: Only new product will be available in system for new sourcing from 1</a:t>
            </a:r>
            <a:r>
              <a:rPr lang="en-US" baseline="30000" dirty="0" smtClean="0"/>
              <a:t>st</a:t>
            </a:r>
            <a:r>
              <a:rPr lang="en-US" dirty="0" smtClean="0"/>
              <a:t> march 2019 onwards.</a:t>
            </a:r>
          </a:p>
          <a:p>
            <a:endParaRPr lang="en-US" dirty="0"/>
          </a:p>
          <a:p>
            <a:r>
              <a:rPr lang="en-US" dirty="0" smtClean="0"/>
              <a:t>Renewal customers will have option to continue with old product/ premium for 90 days as per regulations.  </a:t>
            </a:r>
          </a:p>
          <a:p>
            <a:endParaRPr lang="en-US" dirty="0"/>
          </a:p>
          <a:p>
            <a:r>
              <a:rPr lang="en-US" dirty="0" smtClean="0"/>
              <a:t>Teams must educate renewal customers to opt for new product/premium by highlighting new features and benefits. </a:t>
            </a:r>
            <a:endParaRPr lang="en-IN" dirty="0"/>
          </a:p>
        </p:txBody>
      </p:sp>
    </p:spTree>
    <p:extLst>
      <p:ext uri="{BB962C8B-B14F-4D97-AF65-F5344CB8AC3E}">
        <p14:creationId xmlns:p14="http://schemas.microsoft.com/office/powerpoint/2010/main" val="2499284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Comparison with earlier product</a:t>
            </a:r>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1648008799"/>
              </p:ext>
            </p:extLst>
          </p:nvPr>
        </p:nvGraphicFramePr>
        <p:xfrm>
          <a:off x="323529" y="908720"/>
          <a:ext cx="8568951" cy="5323840"/>
        </p:xfrm>
        <a:graphic>
          <a:graphicData uri="http://schemas.openxmlformats.org/drawingml/2006/table">
            <a:tbl>
              <a:tblPr firstRow="1" bandRow="1">
                <a:tableStyleId>{16D9F66E-5EB9-4882-86FB-DCBF35E3C3E4}</a:tableStyleId>
              </a:tblPr>
              <a:tblGrid>
                <a:gridCol w="843018"/>
                <a:gridCol w="3643896"/>
                <a:gridCol w="4082037"/>
              </a:tblGrid>
              <a:tr h="370840">
                <a:tc>
                  <a:txBody>
                    <a:bodyPr/>
                    <a:lstStyle/>
                    <a:p>
                      <a:r>
                        <a:rPr lang="en-US" sz="1400" dirty="0" smtClean="0"/>
                        <a:t>Sr.</a:t>
                      </a:r>
                      <a:endParaRPr lang="en-IN" sz="1400" dirty="0"/>
                    </a:p>
                  </a:txBody>
                  <a:tcPr/>
                </a:tc>
                <a:tc>
                  <a:txBody>
                    <a:bodyPr/>
                    <a:lstStyle/>
                    <a:p>
                      <a:r>
                        <a:rPr lang="en-US" sz="1400" dirty="0" smtClean="0"/>
                        <a:t>Earlier</a:t>
                      </a:r>
                      <a:endParaRPr lang="en-IN" sz="1400" dirty="0"/>
                    </a:p>
                  </a:txBody>
                  <a:tcPr/>
                </a:tc>
                <a:tc>
                  <a:txBody>
                    <a:bodyPr/>
                    <a:lstStyle/>
                    <a:p>
                      <a:r>
                        <a:rPr lang="en-US" sz="1400" dirty="0" smtClean="0"/>
                        <a:t>Now</a:t>
                      </a:r>
                      <a:endParaRPr lang="en-IN" sz="1400" dirty="0"/>
                    </a:p>
                  </a:txBody>
                  <a:tcPr/>
                </a:tc>
              </a:tr>
              <a:tr h="370840">
                <a:tc>
                  <a:txBody>
                    <a:bodyPr/>
                    <a:lstStyle/>
                    <a:p>
                      <a:r>
                        <a:rPr lang="en-US" sz="1400" dirty="0" smtClean="0"/>
                        <a:t>1</a:t>
                      </a:r>
                      <a:endParaRPr lang="en-IN" sz="1400" dirty="0"/>
                    </a:p>
                  </a:txBody>
                  <a:tcPr/>
                </a:tc>
                <a:tc>
                  <a:txBody>
                    <a:bodyPr/>
                    <a:lstStyle/>
                    <a:p>
                      <a:r>
                        <a:rPr lang="en-US" sz="1400" dirty="0" smtClean="0"/>
                        <a:t>Basic/Silver/Gold</a:t>
                      </a:r>
                      <a:r>
                        <a:rPr lang="en-US" sz="1400" baseline="0" dirty="0" smtClean="0"/>
                        <a:t> plan premiums with co pay for opting treatment in higher zone. </a:t>
                      </a:r>
                      <a:endParaRPr lang="en-IN" sz="1400" dirty="0"/>
                    </a:p>
                  </a:txBody>
                  <a:tcPr/>
                </a:tc>
                <a:tc>
                  <a:txBody>
                    <a:bodyPr/>
                    <a:lstStyle/>
                    <a:p>
                      <a:r>
                        <a:rPr lang="en-US" sz="1400" dirty="0" smtClean="0"/>
                        <a:t>Basic/Silver/Gold</a:t>
                      </a:r>
                      <a:r>
                        <a:rPr lang="en-US" sz="1400" baseline="0" dirty="0" smtClean="0"/>
                        <a:t> is now Gold plan and there is no co pay in Gold plan. Ruby and Topaz plans are available with sub limits and co pay.  </a:t>
                      </a:r>
                      <a:endParaRPr lang="en-IN" sz="1400" dirty="0"/>
                    </a:p>
                  </a:txBody>
                  <a:tcPr/>
                </a:tc>
              </a:tr>
              <a:tr h="370840">
                <a:tc>
                  <a:txBody>
                    <a:bodyPr/>
                    <a:lstStyle/>
                    <a:p>
                      <a:r>
                        <a:rPr lang="en-US" sz="1400" dirty="0" smtClean="0"/>
                        <a:t>2</a:t>
                      </a:r>
                      <a:endParaRPr lang="en-IN" sz="1400" dirty="0"/>
                    </a:p>
                  </a:txBody>
                  <a:tcPr/>
                </a:tc>
                <a:tc>
                  <a:txBody>
                    <a:bodyPr/>
                    <a:lstStyle/>
                    <a:p>
                      <a:r>
                        <a:rPr lang="en-US" sz="1400" dirty="0" smtClean="0"/>
                        <a:t>Recharge benefit- Not available </a:t>
                      </a:r>
                      <a:endParaRPr lang="en-IN" sz="1400" dirty="0"/>
                    </a:p>
                  </a:txBody>
                  <a:tcPr/>
                </a:tc>
                <a:tc>
                  <a:txBody>
                    <a:bodyPr/>
                    <a:lstStyle/>
                    <a:p>
                      <a:r>
                        <a:rPr lang="en-US" sz="1400" dirty="0" smtClean="0"/>
                        <a:t>Recharge benefit-</a:t>
                      </a:r>
                      <a:r>
                        <a:rPr lang="en-US" sz="1400" baseline="0" dirty="0" smtClean="0"/>
                        <a:t> Available </a:t>
                      </a:r>
                      <a:endParaRPr lang="en-IN" sz="1400" dirty="0"/>
                    </a:p>
                  </a:txBody>
                  <a:tcPr/>
                </a:tc>
              </a:tr>
              <a:tr h="370840">
                <a:tc>
                  <a:txBody>
                    <a:bodyPr/>
                    <a:lstStyle/>
                    <a:p>
                      <a:r>
                        <a:rPr lang="en-US" sz="1400" dirty="0" smtClean="0"/>
                        <a:t>3</a:t>
                      </a:r>
                      <a:endParaRPr lang="en-IN" sz="1400" dirty="0"/>
                    </a:p>
                  </a:txBody>
                  <a:tcPr/>
                </a:tc>
                <a:tc>
                  <a:txBody>
                    <a:bodyPr/>
                    <a:lstStyle/>
                    <a:p>
                      <a:r>
                        <a:rPr lang="en-US" sz="1400" dirty="0" smtClean="0"/>
                        <a:t>Organ</a:t>
                      </a:r>
                      <a:r>
                        <a:rPr lang="en-US" sz="1400" baseline="0" dirty="0" smtClean="0"/>
                        <a:t> Donor expenses- Not covered  </a:t>
                      </a:r>
                      <a:endParaRPr lang="en-IN"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Organ</a:t>
                      </a:r>
                      <a:r>
                        <a:rPr lang="en-US" sz="1400" baseline="0" dirty="0" smtClean="0"/>
                        <a:t> Donor expenses- Covered  </a:t>
                      </a:r>
                      <a:endParaRPr lang="en-IN" sz="1400" dirty="0" smtClean="0"/>
                    </a:p>
                    <a:p>
                      <a:endParaRPr lang="en-IN" sz="1400" dirty="0"/>
                    </a:p>
                  </a:txBody>
                  <a:tcPr/>
                </a:tc>
              </a:tr>
              <a:tr h="370840">
                <a:tc>
                  <a:txBody>
                    <a:bodyPr/>
                    <a:lstStyle/>
                    <a:p>
                      <a:r>
                        <a:rPr lang="en-US" sz="1400" dirty="0" smtClean="0"/>
                        <a:t>4</a:t>
                      </a:r>
                      <a:endParaRPr lang="en-IN" sz="1400" dirty="0"/>
                    </a:p>
                  </a:txBody>
                  <a:tcPr/>
                </a:tc>
                <a:tc>
                  <a:txBody>
                    <a:bodyPr/>
                    <a:lstStyle/>
                    <a:p>
                      <a:r>
                        <a:rPr lang="en-US" sz="1400" dirty="0" smtClean="0"/>
                        <a:t>Long term policy- Not available </a:t>
                      </a:r>
                      <a:endParaRPr lang="en-IN" sz="1400" dirty="0"/>
                    </a:p>
                  </a:txBody>
                  <a:tcPr/>
                </a:tc>
                <a:tc>
                  <a:txBody>
                    <a:bodyPr/>
                    <a:lstStyle/>
                    <a:p>
                      <a:r>
                        <a:rPr lang="en-US" sz="1400" dirty="0" smtClean="0"/>
                        <a:t>Long term policy-</a:t>
                      </a:r>
                      <a:r>
                        <a:rPr lang="en-US" sz="1400" baseline="0" dirty="0" smtClean="0"/>
                        <a:t> Available with EMI option/ Discount for advance premium</a:t>
                      </a:r>
                      <a:endParaRPr lang="en-IN" sz="1400" dirty="0"/>
                    </a:p>
                  </a:txBody>
                  <a:tcPr/>
                </a:tc>
              </a:tr>
              <a:tr h="370840">
                <a:tc>
                  <a:txBody>
                    <a:bodyPr/>
                    <a:lstStyle/>
                    <a:p>
                      <a:r>
                        <a:rPr lang="en-US" sz="1400" dirty="0" smtClean="0"/>
                        <a:t>5</a:t>
                      </a:r>
                      <a:endParaRPr lang="en-IN" sz="1400" dirty="0"/>
                    </a:p>
                  </a:txBody>
                  <a:tcPr/>
                </a:tc>
                <a:tc>
                  <a:txBody>
                    <a:bodyPr/>
                    <a:lstStyle/>
                    <a:p>
                      <a:r>
                        <a:rPr lang="en-US" sz="1400" dirty="0" smtClean="0"/>
                        <a:t>Group plan available</a:t>
                      </a:r>
                      <a:endParaRPr lang="en-IN" sz="1400" dirty="0"/>
                    </a:p>
                  </a:txBody>
                  <a:tcPr/>
                </a:tc>
                <a:tc>
                  <a:txBody>
                    <a:bodyPr/>
                    <a:lstStyle/>
                    <a:p>
                      <a:r>
                        <a:rPr lang="en-US" sz="1400" dirty="0" smtClean="0"/>
                        <a:t>Group Plan – Not available </a:t>
                      </a:r>
                      <a:endParaRPr lang="en-IN" sz="1400" dirty="0"/>
                    </a:p>
                  </a:txBody>
                  <a:tcPr/>
                </a:tc>
              </a:tr>
              <a:tr h="370840">
                <a:tc>
                  <a:txBody>
                    <a:bodyPr/>
                    <a:lstStyle/>
                    <a:p>
                      <a:r>
                        <a:rPr lang="en-US" sz="1400" dirty="0" smtClean="0"/>
                        <a:t>6</a:t>
                      </a:r>
                      <a:endParaRPr lang="en-IN" sz="1400" dirty="0"/>
                    </a:p>
                  </a:txBody>
                  <a:tcPr/>
                </a:tc>
                <a:tc>
                  <a:txBody>
                    <a:bodyPr/>
                    <a:lstStyle/>
                    <a:p>
                      <a:r>
                        <a:rPr lang="en-US" sz="1400" dirty="0" smtClean="0"/>
                        <a:t>Ambulance charges- 1500/ claim</a:t>
                      </a:r>
                      <a:endParaRPr lang="en-IN" sz="1400" dirty="0"/>
                    </a:p>
                  </a:txBody>
                  <a:tcPr/>
                </a:tc>
                <a:tc>
                  <a:txBody>
                    <a:bodyPr/>
                    <a:lstStyle/>
                    <a:p>
                      <a:r>
                        <a:rPr lang="en-US" sz="1400" dirty="0" smtClean="0"/>
                        <a:t>Ambulance charges- 2000/ claim in Gold and Platinum; 750/ claim in Ruby and Topaz plan</a:t>
                      </a:r>
                      <a:endParaRPr lang="en-IN" sz="1400" dirty="0"/>
                    </a:p>
                  </a:txBody>
                  <a:tcPr/>
                </a:tc>
              </a:tr>
              <a:tr h="370840">
                <a:tc>
                  <a:txBody>
                    <a:bodyPr/>
                    <a:lstStyle/>
                    <a:p>
                      <a:r>
                        <a:rPr lang="en-US" sz="1400" dirty="0" smtClean="0"/>
                        <a:t>7</a:t>
                      </a:r>
                      <a:endParaRPr lang="en-IN" sz="1400" dirty="0"/>
                    </a:p>
                  </a:txBody>
                  <a:tcPr/>
                </a:tc>
                <a:tc>
                  <a:txBody>
                    <a:bodyPr/>
                    <a:lstStyle/>
                    <a:p>
                      <a:r>
                        <a:rPr lang="en-US" sz="1400" dirty="0" smtClean="0"/>
                        <a:t>Patient</a:t>
                      </a:r>
                      <a:r>
                        <a:rPr lang="en-US" sz="1400" baseline="0" dirty="0" smtClean="0"/>
                        <a:t> care – 350/ day</a:t>
                      </a:r>
                      <a:endParaRPr lang="en-IN"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Patient</a:t>
                      </a:r>
                      <a:r>
                        <a:rPr lang="en-US" sz="1400" baseline="0" dirty="0" smtClean="0"/>
                        <a:t> care – 500/ day in Gold and Platinum; 350/day in Ruby and Topaz plan</a:t>
                      </a:r>
                      <a:endParaRPr lang="en-IN" sz="1400" dirty="0" smtClean="0"/>
                    </a:p>
                  </a:txBody>
                  <a:tcPr/>
                </a:tc>
              </a:tr>
              <a:tr h="370840">
                <a:tc>
                  <a:txBody>
                    <a:bodyPr/>
                    <a:lstStyle/>
                    <a:p>
                      <a:r>
                        <a:rPr lang="en-US" sz="1400" dirty="0" smtClean="0"/>
                        <a:t>8</a:t>
                      </a:r>
                      <a:endParaRPr lang="en-IN" sz="1400" dirty="0"/>
                    </a:p>
                  </a:txBody>
                  <a:tcPr/>
                </a:tc>
                <a:tc>
                  <a:txBody>
                    <a:bodyPr/>
                    <a:lstStyle/>
                    <a:p>
                      <a:r>
                        <a:rPr lang="en-US" sz="1400" dirty="0" smtClean="0"/>
                        <a:t>Day care procedures-</a:t>
                      </a:r>
                      <a:r>
                        <a:rPr lang="en-US" sz="1400" baseline="0" dirty="0" smtClean="0"/>
                        <a:t> 130 listed</a:t>
                      </a:r>
                      <a:endParaRPr lang="en-IN"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Day care procedures -</a:t>
                      </a:r>
                      <a:r>
                        <a:rPr lang="en-US" sz="1400" baseline="0" dirty="0" smtClean="0"/>
                        <a:t> 409 listed</a:t>
                      </a:r>
                      <a:endParaRPr lang="en-IN" sz="1400" dirty="0" smtClean="0"/>
                    </a:p>
                    <a:p>
                      <a:endParaRPr lang="en-IN" sz="1400" dirty="0"/>
                    </a:p>
                  </a:txBody>
                  <a:tcPr/>
                </a:tc>
              </a:tr>
              <a:tr h="370840">
                <a:tc>
                  <a:txBody>
                    <a:bodyPr/>
                    <a:lstStyle/>
                    <a:p>
                      <a:r>
                        <a:rPr lang="en-US" sz="1400" dirty="0" smtClean="0"/>
                        <a:t>9</a:t>
                      </a:r>
                      <a:endParaRPr lang="en-IN" sz="1400" dirty="0"/>
                    </a:p>
                  </a:txBody>
                  <a:tcPr/>
                </a:tc>
                <a:tc>
                  <a:txBody>
                    <a:bodyPr/>
                    <a:lstStyle/>
                    <a:p>
                      <a:r>
                        <a:rPr lang="en-US" sz="1400" dirty="0" smtClean="0"/>
                        <a:t>Loyalty</a:t>
                      </a:r>
                      <a:r>
                        <a:rPr lang="en-US" sz="1400" baseline="0" dirty="0" smtClean="0"/>
                        <a:t> discount – Not applicable</a:t>
                      </a:r>
                      <a:endParaRPr lang="en-IN"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Loyalty</a:t>
                      </a:r>
                      <a:r>
                        <a:rPr lang="en-US" sz="1400" baseline="0" dirty="0" smtClean="0"/>
                        <a:t> discount – 2.5 % discount Applicable</a:t>
                      </a:r>
                      <a:endParaRPr lang="en-IN" sz="1400" dirty="0" smtClean="0"/>
                    </a:p>
                  </a:txBody>
                  <a:tcPr/>
                </a:tc>
              </a:tr>
              <a:tr h="370840">
                <a:tc>
                  <a:txBody>
                    <a:bodyPr/>
                    <a:lstStyle/>
                    <a:p>
                      <a:r>
                        <a:rPr lang="en-US" sz="1400" dirty="0" smtClean="0"/>
                        <a:t>10</a:t>
                      </a:r>
                      <a:endParaRPr lang="en-IN" sz="1400" dirty="0"/>
                    </a:p>
                  </a:txBody>
                  <a:tcPr/>
                </a:tc>
                <a:tc>
                  <a:txBody>
                    <a:bodyPr/>
                    <a:lstStyle/>
                    <a:p>
                      <a:r>
                        <a:rPr lang="en-US" sz="1400" dirty="0" smtClean="0"/>
                        <a:t>Reimbursement of pre policy</a:t>
                      </a:r>
                      <a:r>
                        <a:rPr lang="en-US" sz="1400" baseline="0" dirty="0" smtClean="0"/>
                        <a:t> check up cost- 50%</a:t>
                      </a:r>
                      <a:endParaRPr lang="en-IN"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Reimbursement of pre policy</a:t>
                      </a:r>
                      <a:r>
                        <a:rPr lang="en-US" sz="1400" baseline="0" dirty="0" smtClean="0"/>
                        <a:t> check up cost- 100%</a:t>
                      </a:r>
                      <a:endParaRPr lang="en-IN" sz="1400" dirty="0" smtClean="0"/>
                    </a:p>
                    <a:p>
                      <a:endParaRPr lang="en-IN" sz="1400" dirty="0"/>
                    </a:p>
                  </a:txBody>
                  <a:tcPr/>
                </a:tc>
              </a:tr>
            </a:tbl>
          </a:graphicData>
        </a:graphic>
      </p:graphicFrame>
    </p:spTree>
    <p:extLst>
      <p:ext uri="{BB962C8B-B14F-4D97-AF65-F5344CB8AC3E}">
        <p14:creationId xmlns:p14="http://schemas.microsoft.com/office/powerpoint/2010/main" val="14026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533400" y="3962400"/>
            <a:ext cx="4648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IN" altLang="en-US" sz="1200">
                <a:solidFill>
                  <a:schemeClr val="bg1"/>
                </a:solidFill>
                <a:latin typeface="Arial" charset="0"/>
              </a:rPr>
              <a:t>Future Generali India Insurance Company Limited </a:t>
            </a:r>
          </a:p>
          <a:p>
            <a:r>
              <a:rPr lang="en-IN" altLang="en-US" sz="1200">
                <a:solidFill>
                  <a:schemeClr val="bg1"/>
                </a:solidFill>
                <a:latin typeface="Arial" charset="0"/>
              </a:rPr>
              <a:t>IRDAI Registration No.: 132</a:t>
            </a:r>
          </a:p>
          <a:p>
            <a:r>
              <a:rPr lang="en-IN" altLang="en-US" sz="1200">
                <a:solidFill>
                  <a:schemeClr val="bg1"/>
                </a:solidFill>
                <a:latin typeface="Arial" charset="0"/>
              </a:rPr>
              <a:t>CIN: U66030MH2006PLC165287</a:t>
            </a:r>
          </a:p>
          <a:p>
            <a:endParaRPr lang="en-IN" altLang="en-US" sz="1200">
              <a:solidFill>
                <a:schemeClr val="bg1"/>
              </a:solidFill>
              <a:latin typeface="Arial" charset="0"/>
            </a:endParaRPr>
          </a:p>
          <a:p>
            <a:r>
              <a:rPr lang="en-IN" altLang="en-US" sz="1200">
                <a:solidFill>
                  <a:schemeClr val="bg1"/>
                </a:solidFill>
                <a:latin typeface="Arial" charset="0"/>
              </a:rPr>
              <a:t>Registered and Corporate Office: </a:t>
            </a:r>
          </a:p>
          <a:p>
            <a:r>
              <a:rPr lang="en-IN" altLang="en-US" sz="1200">
                <a:solidFill>
                  <a:schemeClr val="bg1"/>
                </a:solidFill>
                <a:latin typeface="Arial" charset="0"/>
              </a:rPr>
              <a:t>Indiabulls Finance Centre, Tower 3, 6th Floor, </a:t>
            </a:r>
          </a:p>
          <a:p>
            <a:r>
              <a:rPr lang="en-IN" altLang="en-US" sz="1200">
                <a:solidFill>
                  <a:schemeClr val="bg1"/>
                </a:solidFill>
                <a:latin typeface="Arial" charset="0"/>
              </a:rPr>
              <a:t>Senapati Bapat Marg, Elphinstone (W), </a:t>
            </a:r>
          </a:p>
          <a:p>
            <a:r>
              <a:rPr lang="en-IN" altLang="en-US" sz="1200">
                <a:solidFill>
                  <a:schemeClr val="bg1"/>
                </a:solidFill>
                <a:latin typeface="Arial" charset="0"/>
              </a:rPr>
              <a:t>Mumbai – 400013 </a:t>
            </a:r>
          </a:p>
          <a:p>
            <a:endParaRPr lang="en-IN" altLang="en-US" sz="1200">
              <a:solidFill>
                <a:schemeClr val="bg1"/>
              </a:solidFill>
              <a:latin typeface="Arial" charset="0"/>
            </a:endParaRPr>
          </a:p>
          <a:p>
            <a:r>
              <a:rPr lang="en-IN" altLang="en-US" sz="1200">
                <a:solidFill>
                  <a:schemeClr val="bg1"/>
                </a:solidFill>
                <a:latin typeface="Arial" charset="0"/>
              </a:rPr>
              <a:t>Contact No: 022 – 4097 6666</a:t>
            </a:r>
          </a:p>
          <a:p>
            <a:r>
              <a:rPr lang="en-IN" altLang="en-US" sz="1200">
                <a:solidFill>
                  <a:schemeClr val="bg1"/>
                </a:solidFill>
                <a:latin typeface="Arial" charset="0"/>
              </a:rPr>
              <a:t>Fax: 022 – 4097 6900 </a:t>
            </a:r>
          </a:p>
          <a:p>
            <a:r>
              <a:rPr lang="en-IN" altLang="en-US" sz="1200">
                <a:solidFill>
                  <a:schemeClr val="bg1"/>
                </a:solidFill>
                <a:latin typeface="Arial" charset="0"/>
              </a:rPr>
              <a:t>Email: fgcare@futuregenerali.in. </a:t>
            </a:r>
          </a:p>
          <a:p>
            <a:endParaRPr lang="en-IN" altLang="en-US" sz="1200">
              <a:solidFill>
                <a:schemeClr val="bg1"/>
              </a:solidFill>
              <a:latin typeface="Arial" charset="0"/>
            </a:endParaRPr>
          </a:p>
          <a:p>
            <a:r>
              <a:rPr lang="en-IN" altLang="en-US" sz="1200">
                <a:solidFill>
                  <a:schemeClr val="bg1"/>
                </a:solidFill>
                <a:latin typeface="Arial" charset="0"/>
              </a:rPr>
              <a:t>Insurance is the subject matter of solicitation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Eligibility</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1768094938"/>
              </p:ext>
            </p:extLst>
          </p:nvPr>
        </p:nvGraphicFramePr>
        <p:xfrm>
          <a:off x="395536" y="1305560"/>
          <a:ext cx="8040216" cy="2123440"/>
        </p:xfrm>
        <a:graphic>
          <a:graphicData uri="http://schemas.openxmlformats.org/drawingml/2006/table">
            <a:tbl>
              <a:tblPr firstRow="1" bandRow="1">
                <a:tableStyleId>{16D9F66E-5EB9-4882-86FB-DCBF35E3C3E4}</a:tableStyleId>
              </a:tblPr>
              <a:tblGrid>
                <a:gridCol w="4020108"/>
                <a:gridCol w="4020108"/>
              </a:tblGrid>
              <a:tr h="370840">
                <a:tc>
                  <a:txBody>
                    <a:bodyPr/>
                    <a:lstStyle/>
                    <a:p>
                      <a:r>
                        <a:rPr lang="en-US" b="0" dirty="0" smtClean="0"/>
                        <a:t>Minimum Policy Term</a:t>
                      </a:r>
                      <a:endParaRPr lang="en-IN" b="0" dirty="0"/>
                    </a:p>
                  </a:txBody>
                  <a:tcPr/>
                </a:tc>
                <a:tc>
                  <a:txBody>
                    <a:bodyPr/>
                    <a:lstStyle/>
                    <a:p>
                      <a:r>
                        <a:rPr lang="en-US" b="0" dirty="0" smtClean="0"/>
                        <a:t>1 Year </a:t>
                      </a:r>
                      <a:endParaRPr lang="en-IN" b="0" dirty="0"/>
                    </a:p>
                  </a:txBody>
                  <a:tcPr/>
                </a:tc>
              </a:tr>
              <a:tr h="370840">
                <a:tc>
                  <a:txBody>
                    <a:bodyPr/>
                    <a:lstStyle/>
                    <a:p>
                      <a:r>
                        <a:rPr lang="en-US" dirty="0" smtClean="0"/>
                        <a:t>Long Term Policy term</a:t>
                      </a:r>
                      <a:endParaRPr lang="en-IN" dirty="0"/>
                    </a:p>
                  </a:txBody>
                  <a:tcPr/>
                </a:tc>
                <a:tc>
                  <a:txBody>
                    <a:bodyPr/>
                    <a:lstStyle/>
                    <a:p>
                      <a:r>
                        <a:rPr lang="en-US" dirty="0" smtClean="0"/>
                        <a:t>2 / 3 Years  (with discount for advance premium and EMI option)</a:t>
                      </a:r>
                      <a:endParaRPr lang="en-IN" dirty="0"/>
                    </a:p>
                  </a:txBody>
                  <a:tcPr/>
                </a:tc>
              </a:tr>
              <a:tr h="370840">
                <a:tc>
                  <a:txBody>
                    <a:bodyPr/>
                    <a:lstStyle/>
                    <a:p>
                      <a:r>
                        <a:rPr lang="en-US" dirty="0" smtClean="0"/>
                        <a:t>Minimum Age at Entry</a:t>
                      </a:r>
                      <a:endParaRPr lang="en-IN" dirty="0"/>
                    </a:p>
                  </a:txBody>
                  <a:tcPr/>
                </a:tc>
                <a:tc>
                  <a:txBody>
                    <a:bodyPr/>
                    <a:lstStyle/>
                    <a:p>
                      <a:r>
                        <a:rPr lang="en-US" dirty="0" smtClean="0"/>
                        <a:t>90 Days </a:t>
                      </a:r>
                      <a:endParaRPr lang="en-IN" dirty="0"/>
                    </a:p>
                  </a:txBody>
                  <a:tcPr/>
                </a:tc>
              </a:tr>
              <a:tr h="370840">
                <a:tc>
                  <a:txBody>
                    <a:bodyPr/>
                    <a:lstStyle/>
                    <a:p>
                      <a:r>
                        <a:rPr lang="en-US" dirty="0" smtClean="0"/>
                        <a:t>Maximum Age at</a:t>
                      </a:r>
                      <a:r>
                        <a:rPr lang="en-US" baseline="0" dirty="0" smtClean="0"/>
                        <a:t> Entry</a:t>
                      </a:r>
                      <a:endParaRPr lang="en-IN" dirty="0"/>
                    </a:p>
                  </a:txBody>
                  <a:tcPr/>
                </a:tc>
                <a:tc>
                  <a:txBody>
                    <a:bodyPr/>
                    <a:lstStyle/>
                    <a:p>
                      <a:r>
                        <a:rPr lang="en-US" dirty="0" smtClean="0"/>
                        <a:t>70 Years </a:t>
                      </a:r>
                      <a:endParaRPr lang="en-IN" dirty="0"/>
                    </a:p>
                  </a:txBody>
                  <a:tcPr/>
                </a:tc>
              </a:tr>
              <a:tr h="370840">
                <a:tc>
                  <a:txBody>
                    <a:bodyPr/>
                    <a:lstStyle/>
                    <a:p>
                      <a:r>
                        <a:rPr lang="en-US" dirty="0" smtClean="0"/>
                        <a:t>Renewal</a:t>
                      </a:r>
                      <a:endParaRPr lang="en-IN" dirty="0"/>
                    </a:p>
                  </a:txBody>
                  <a:tcPr/>
                </a:tc>
                <a:tc>
                  <a:txBody>
                    <a:bodyPr/>
                    <a:lstStyle/>
                    <a:p>
                      <a:r>
                        <a:rPr lang="en-US" dirty="0" smtClean="0"/>
                        <a:t>Lifelong</a:t>
                      </a:r>
                      <a:endParaRPr lang="en-IN" dirty="0"/>
                    </a:p>
                  </a:txBody>
                  <a:tcPr/>
                </a:tc>
              </a:tr>
            </a:tbl>
          </a:graphicData>
        </a:graphic>
      </p:graphicFrame>
      <p:sp>
        <p:nvSpPr>
          <p:cNvPr id="6" name="Rectangle 5"/>
          <p:cNvSpPr/>
          <p:nvPr/>
        </p:nvSpPr>
        <p:spPr>
          <a:xfrm>
            <a:off x="467544" y="3645024"/>
            <a:ext cx="7992888" cy="2585323"/>
          </a:xfrm>
          <a:prstGeom prst="rect">
            <a:avLst/>
          </a:prstGeom>
        </p:spPr>
        <p:txBody>
          <a:bodyPr wrap="square">
            <a:spAutoFit/>
          </a:bodyPr>
          <a:lstStyle/>
          <a:p>
            <a:r>
              <a:rPr lang="en-IN" b="1" dirty="0" smtClean="0"/>
              <a:t>Instalment </a:t>
            </a:r>
            <a:r>
              <a:rPr lang="en-IN" b="1" dirty="0"/>
              <a:t>frequency Loading on standard </a:t>
            </a:r>
            <a:r>
              <a:rPr lang="en-IN" b="1" dirty="0" smtClean="0"/>
              <a:t>premiums </a:t>
            </a:r>
            <a:r>
              <a:rPr lang="en-IN" dirty="0" smtClean="0"/>
              <a:t>for  2 years and 3 years policy terms. </a:t>
            </a:r>
          </a:p>
          <a:p>
            <a:pPr marL="285750" indent="-285750">
              <a:buFont typeface="Arial" panose="020B0604020202020204" pitchFamily="34" charset="0"/>
              <a:buChar char="•"/>
            </a:pPr>
            <a:r>
              <a:rPr lang="en-IN" dirty="0" smtClean="0"/>
              <a:t>Monthly - 5</a:t>
            </a:r>
            <a:r>
              <a:rPr lang="en-IN" dirty="0"/>
              <a:t>%</a:t>
            </a:r>
          </a:p>
          <a:p>
            <a:pPr marL="285750" indent="-285750">
              <a:buFont typeface="Arial" panose="020B0604020202020204" pitchFamily="34" charset="0"/>
              <a:buChar char="•"/>
            </a:pPr>
            <a:r>
              <a:rPr lang="en-IN" dirty="0"/>
              <a:t>Quarterly </a:t>
            </a:r>
            <a:r>
              <a:rPr lang="en-IN" dirty="0" smtClean="0"/>
              <a:t>- 4</a:t>
            </a:r>
            <a:r>
              <a:rPr lang="en-IN" dirty="0"/>
              <a:t>%</a:t>
            </a:r>
          </a:p>
          <a:p>
            <a:pPr marL="285750" indent="-285750">
              <a:buFont typeface="Arial" panose="020B0604020202020204" pitchFamily="34" charset="0"/>
              <a:buChar char="•"/>
            </a:pPr>
            <a:r>
              <a:rPr lang="en-IN" dirty="0"/>
              <a:t>Half-yearly </a:t>
            </a:r>
            <a:r>
              <a:rPr lang="en-IN" dirty="0" smtClean="0"/>
              <a:t>- 3%</a:t>
            </a:r>
          </a:p>
          <a:p>
            <a:endParaRPr lang="en-US" b="1" dirty="0" smtClean="0"/>
          </a:p>
          <a:p>
            <a:r>
              <a:rPr lang="en-US" b="1" dirty="0" smtClean="0"/>
              <a:t>Discount for advance premium </a:t>
            </a:r>
            <a:r>
              <a:rPr lang="en-IN" dirty="0" smtClean="0"/>
              <a:t>for  2 years and 3 years policy terms. </a:t>
            </a:r>
          </a:p>
          <a:p>
            <a:pPr marL="285750" indent="-285750">
              <a:buFont typeface="Arial" panose="020B0604020202020204" pitchFamily="34" charset="0"/>
              <a:buChar char="•"/>
            </a:pPr>
            <a:r>
              <a:rPr lang="en-IN" dirty="0" smtClean="0"/>
              <a:t>2 </a:t>
            </a:r>
            <a:r>
              <a:rPr lang="en-IN" dirty="0"/>
              <a:t>years </a:t>
            </a:r>
            <a:r>
              <a:rPr lang="en-IN" dirty="0" smtClean="0"/>
              <a:t>- 5</a:t>
            </a:r>
            <a:r>
              <a:rPr lang="en-IN" dirty="0"/>
              <a:t>%</a:t>
            </a:r>
          </a:p>
          <a:p>
            <a:pPr marL="285750" indent="-285750">
              <a:buFont typeface="Arial" panose="020B0604020202020204" pitchFamily="34" charset="0"/>
              <a:buChar char="•"/>
            </a:pPr>
            <a:r>
              <a:rPr lang="en-IN" dirty="0"/>
              <a:t>3 years </a:t>
            </a:r>
            <a:r>
              <a:rPr lang="en-IN" dirty="0" smtClean="0"/>
              <a:t>- 10</a:t>
            </a:r>
            <a:r>
              <a:rPr lang="en-IN" dirty="0"/>
              <a:t>%</a:t>
            </a:r>
          </a:p>
        </p:txBody>
      </p:sp>
      <p:sp>
        <p:nvSpPr>
          <p:cNvPr id="3" name="TextBox 2"/>
          <p:cNvSpPr txBox="1"/>
          <p:nvPr/>
        </p:nvSpPr>
        <p:spPr>
          <a:xfrm>
            <a:off x="2699792" y="4149080"/>
            <a:ext cx="5826691"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IN" sz="1600" b="1" dirty="0"/>
              <a:t>In case of instalment for policy terms of 2 years and 3 years, if monthly mode is opted, minimum 2 months premium needs to be collected for policy issuance.</a:t>
            </a:r>
            <a:endParaRPr lang="en-US" sz="1600" b="1" dirty="0"/>
          </a:p>
          <a:p>
            <a:endParaRPr lang="en-IN" sz="1600" b="1" dirty="0"/>
          </a:p>
        </p:txBody>
      </p:sp>
    </p:spTree>
    <p:extLst>
      <p:ext uri="{BB962C8B-B14F-4D97-AF65-F5344CB8AC3E}">
        <p14:creationId xmlns:p14="http://schemas.microsoft.com/office/powerpoint/2010/main" val="125477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Plans and Sum Insured Options </a:t>
            </a:r>
            <a:endParaRPr lang="en-IN" dirty="0"/>
          </a:p>
        </p:txBody>
      </p:sp>
      <p:sp>
        <p:nvSpPr>
          <p:cNvPr id="3" name="Rectangle 2"/>
          <p:cNvSpPr/>
          <p:nvPr/>
        </p:nvSpPr>
        <p:spPr>
          <a:xfrm>
            <a:off x="169416" y="3998386"/>
            <a:ext cx="8795072" cy="1169551"/>
          </a:xfrm>
          <a:prstGeom prst="rect">
            <a:avLst/>
          </a:prstGeom>
        </p:spPr>
        <p:txBody>
          <a:bodyPr wrap="square">
            <a:spAutoFit/>
          </a:bodyPr>
          <a:lstStyle/>
          <a:p>
            <a:r>
              <a:rPr lang="en-IN" sz="1400" i="1" dirty="0" smtClean="0"/>
              <a:t>Family Definition:</a:t>
            </a:r>
            <a:endParaRPr lang="en-IN" sz="1400" i="1" dirty="0"/>
          </a:p>
          <a:p>
            <a:r>
              <a:rPr lang="en-IN" sz="1400" dirty="0"/>
              <a:t># </a:t>
            </a:r>
            <a:r>
              <a:rPr lang="en-IN" sz="1400" i="1" dirty="0"/>
              <a:t>For Individual Plan: - Family means – Self, Spouse, Your 4 dependent Children (unmarried and up to the age of 25 years) and dependent Parents</a:t>
            </a:r>
            <a:r>
              <a:rPr lang="en-IN" sz="1400" i="1" dirty="0" smtClean="0"/>
              <a:t>. </a:t>
            </a:r>
            <a:r>
              <a:rPr lang="en-IN" sz="1400" b="1" i="1" dirty="0" smtClean="0"/>
              <a:t>10% discount </a:t>
            </a:r>
            <a:r>
              <a:rPr lang="en-IN" sz="1400" i="1" dirty="0" smtClean="0"/>
              <a:t>is applicable where two or more family members are covered. </a:t>
            </a:r>
            <a:endParaRPr lang="en-IN" sz="1400" i="1" dirty="0"/>
          </a:p>
          <a:p>
            <a:r>
              <a:rPr lang="en-IN" sz="1400" dirty="0"/>
              <a:t># </a:t>
            </a:r>
            <a:r>
              <a:rPr lang="en-IN" sz="1400" i="1" dirty="0"/>
              <a:t>For Family Floater Plan: - Family means – Self, Spouse, Your 3 dependent Children (unmarried and up to the age of 25 years).</a:t>
            </a:r>
            <a:endParaRPr lang="en-IN" sz="1400" dirty="0"/>
          </a:p>
        </p:txBody>
      </p:sp>
      <p:graphicFrame>
        <p:nvGraphicFramePr>
          <p:cNvPr id="4" name="Table 3"/>
          <p:cNvGraphicFramePr>
            <a:graphicFrameLocks noGrp="1"/>
          </p:cNvGraphicFramePr>
          <p:nvPr>
            <p:extLst>
              <p:ext uri="{D42A27DB-BD31-4B8C-83A1-F6EECF244321}">
                <p14:modId xmlns:p14="http://schemas.microsoft.com/office/powerpoint/2010/main" val="474984217"/>
              </p:ext>
            </p:extLst>
          </p:nvPr>
        </p:nvGraphicFramePr>
        <p:xfrm>
          <a:off x="107504" y="1268760"/>
          <a:ext cx="8857168" cy="2528999"/>
        </p:xfrm>
        <a:graphic>
          <a:graphicData uri="http://schemas.openxmlformats.org/drawingml/2006/table">
            <a:tbl>
              <a:tblPr firstRow="1" bandRow="1">
                <a:tableStyleId>{E8B1032C-EA38-4F05-BA0D-38AFFFC7BED3}</a:tableStyleId>
              </a:tblPr>
              <a:tblGrid>
                <a:gridCol w="1107146"/>
                <a:gridCol w="1107146"/>
                <a:gridCol w="1107146"/>
                <a:gridCol w="1107146"/>
                <a:gridCol w="1107146"/>
                <a:gridCol w="1107146"/>
                <a:gridCol w="1107146"/>
                <a:gridCol w="1107146"/>
              </a:tblGrid>
              <a:tr h="391030">
                <a:tc>
                  <a:txBody>
                    <a:bodyPr/>
                    <a:lstStyle/>
                    <a:p>
                      <a:pPr algn="ctr"/>
                      <a:r>
                        <a:rPr lang="en-US" dirty="0" smtClean="0"/>
                        <a:t>Plan </a:t>
                      </a:r>
                      <a:endParaRPr lang="en-IN" dirty="0"/>
                    </a:p>
                  </a:txBody>
                  <a:tcPr/>
                </a:tc>
                <a:tc gridSpan="3">
                  <a:txBody>
                    <a:bodyPr/>
                    <a:lstStyle/>
                    <a:p>
                      <a:pPr algn="ctr"/>
                      <a:r>
                        <a:rPr lang="en-US" dirty="0" smtClean="0"/>
                        <a:t>Gold</a:t>
                      </a:r>
                      <a:endParaRPr lang="en-IN" dirty="0"/>
                    </a:p>
                  </a:txBody>
                  <a:tcPr/>
                </a:tc>
                <a:tc hMerge="1">
                  <a:txBody>
                    <a:bodyPr/>
                    <a:lstStyle/>
                    <a:p>
                      <a:endParaRPr lang="en-IN"/>
                    </a:p>
                  </a:txBody>
                  <a:tcPr/>
                </a:tc>
                <a:tc hMerge="1">
                  <a:txBody>
                    <a:bodyPr/>
                    <a:lstStyle/>
                    <a:p>
                      <a:endParaRPr lang="en-IN" dirty="0"/>
                    </a:p>
                  </a:txBody>
                  <a:tcPr/>
                </a:tc>
                <a:tc>
                  <a:txBody>
                    <a:bodyPr/>
                    <a:lstStyle/>
                    <a:p>
                      <a:pPr algn="ctr"/>
                      <a:r>
                        <a:rPr lang="en-US" dirty="0" smtClean="0"/>
                        <a:t>Platinum</a:t>
                      </a:r>
                      <a:endParaRPr lang="en-IN" dirty="0"/>
                    </a:p>
                  </a:txBody>
                  <a:tcPr/>
                </a:tc>
                <a:tc gridSpan="2">
                  <a:txBody>
                    <a:bodyPr/>
                    <a:lstStyle/>
                    <a:p>
                      <a:pPr algn="ctr"/>
                      <a:r>
                        <a:rPr lang="en-US" dirty="0" smtClean="0"/>
                        <a:t>Topaz</a:t>
                      </a:r>
                      <a:endParaRPr lang="en-IN" dirty="0"/>
                    </a:p>
                  </a:txBody>
                  <a:tcPr/>
                </a:tc>
                <a:tc hMerge="1">
                  <a:txBody>
                    <a:bodyPr/>
                    <a:lstStyle/>
                    <a:p>
                      <a:endParaRPr lang="en-IN" dirty="0"/>
                    </a:p>
                  </a:txBody>
                  <a:tcPr/>
                </a:tc>
                <a:tc>
                  <a:txBody>
                    <a:bodyPr/>
                    <a:lstStyle/>
                    <a:p>
                      <a:pPr algn="ctr"/>
                      <a:r>
                        <a:rPr lang="en-US" dirty="0" smtClean="0"/>
                        <a:t>Ruby</a:t>
                      </a:r>
                      <a:endParaRPr lang="en-IN" dirty="0"/>
                    </a:p>
                  </a:txBody>
                  <a:tcPr/>
                </a:tc>
              </a:tr>
              <a:tr h="964185">
                <a:tc>
                  <a:txBody>
                    <a:bodyPr/>
                    <a:lstStyle/>
                    <a:p>
                      <a:pPr algn="ctr"/>
                      <a:r>
                        <a:rPr lang="en-US" dirty="0" smtClean="0"/>
                        <a:t>Sum Insured  Options</a:t>
                      </a:r>
                      <a:endParaRPr lang="en-IN" dirty="0"/>
                    </a:p>
                  </a:txBody>
                  <a:tcPr/>
                </a:tc>
                <a:tc>
                  <a:txBody>
                    <a:bodyPr/>
                    <a:lstStyle/>
                    <a:p>
                      <a:pPr algn="ctr"/>
                      <a:r>
                        <a:rPr lang="en-US" dirty="0" smtClean="0"/>
                        <a:t>50,000; 1 Lakh; 1.5 Lakh</a:t>
                      </a:r>
                      <a:endParaRPr lang="en-IN" dirty="0"/>
                    </a:p>
                  </a:txBody>
                  <a:tcPr/>
                </a:tc>
                <a:tc>
                  <a:txBody>
                    <a:bodyPr/>
                    <a:lstStyle/>
                    <a:p>
                      <a:pPr algn="ctr"/>
                      <a:r>
                        <a:rPr lang="en-US" dirty="0" smtClean="0"/>
                        <a:t>2 Lakh; 2.5 Lakh</a:t>
                      </a:r>
                      <a:endParaRPr lang="en-IN" dirty="0"/>
                    </a:p>
                  </a:txBody>
                  <a:tcPr/>
                </a:tc>
                <a:tc>
                  <a:txBody>
                    <a:bodyPr/>
                    <a:lstStyle/>
                    <a:p>
                      <a:pPr algn="ctr"/>
                      <a:r>
                        <a:rPr lang="en-US" dirty="0" smtClean="0"/>
                        <a:t>3 Lakh; 3.5 Lakh; 4 Lakh; 4.5 Lakh; 5 Lakh</a:t>
                      </a:r>
                      <a:endParaRPr lang="en-IN" dirty="0"/>
                    </a:p>
                  </a:txBody>
                  <a:tcPr/>
                </a:tc>
                <a:tc>
                  <a:txBody>
                    <a:bodyPr/>
                    <a:lstStyle/>
                    <a:p>
                      <a:pPr algn="ctr"/>
                      <a:r>
                        <a:rPr lang="en-US" dirty="0" smtClean="0"/>
                        <a:t>6 Lakh; 7.5 Lakh; 8 Lakh; 9 Lakh; 10 Lakh</a:t>
                      </a:r>
                      <a:endParaRPr lang="en-IN" dirty="0"/>
                    </a:p>
                  </a:txBody>
                  <a:tcPr/>
                </a:tc>
                <a:tc>
                  <a:txBody>
                    <a:bodyPr/>
                    <a:lstStyle/>
                    <a:p>
                      <a:pPr algn="ctr"/>
                      <a:r>
                        <a:rPr lang="en-US" dirty="0" smtClean="0"/>
                        <a:t>1 Lakh</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 Lakh; 3 Lakh; 4 Lakh; 5 Lakh</a:t>
                      </a:r>
                      <a:endParaRPr lang="en-IN" dirty="0" smtClean="0"/>
                    </a:p>
                    <a:p>
                      <a:pPr algn="ct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 Lakh; 7.5 Lakh; 10 Lakh</a:t>
                      </a:r>
                      <a:endParaRPr lang="en-IN" dirty="0" smtClean="0"/>
                    </a:p>
                    <a:p>
                      <a:pPr algn="ctr"/>
                      <a:endParaRPr lang="en-IN" dirty="0"/>
                    </a:p>
                  </a:txBody>
                  <a:tcPr/>
                </a:tc>
              </a:tr>
              <a:tr h="674929">
                <a:tc>
                  <a:txBody>
                    <a:bodyPr/>
                    <a:lstStyle/>
                    <a:p>
                      <a:pPr algn="ctr"/>
                      <a:r>
                        <a:rPr lang="en-US" dirty="0" smtClean="0"/>
                        <a:t>SI Basis</a:t>
                      </a:r>
                      <a:endParaRPr lang="en-IN" dirty="0"/>
                    </a:p>
                  </a:txBody>
                  <a:tcPr/>
                </a:tc>
                <a:tc>
                  <a:txBody>
                    <a:bodyPr/>
                    <a:lstStyle/>
                    <a:p>
                      <a:pPr algn="ctr"/>
                      <a:r>
                        <a:rPr lang="en-US" dirty="0" smtClean="0"/>
                        <a:t>Individual</a:t>
                      </a:r>
                      <a:endParaRPr lang="en-IN" dirty="0"/>
                    </a:p>
                  </a:txBody>
                  <a:tcPr/>
                </a:tc>
                <a:tc gridSpan="3">
                  <a:txBody>
                    <a:bodyPr/>
                    <a:lstStyle/>
                    <a:p>
                      <a:pPr algn="ctr"/>
                      <a:r>
                        <a:rPr lang="en-US" dirty="0" smtClean="0"/>
                        <a:t>Both Individual and Floater </a:t>
                      </a:r>
                      <a:endParaRPr lang="en-IN" dirty="0"/>
                    </a:p>
                  </a:txBody>
                  <a:tcPr/>
                </a:tc>
                <a:tc hMerge="1">
                  <a:txBody>
                    <a:bodyPr/>
                    <a:lstStyle/>
                    <a:p>
                      <a:pPr algn="ctr"/>
                      <a:endParaRPr lang="en-IN" dirty="0"/>
                    </a:p>
                  </a:txBody>
                  <a:tcPr/>
                </a:tc>
                <a:tc hMerge="1">
                  <a:txBody>
                    <a:bodyPr/>
                    <a:lstStyle/>
                    <a:p>
                      <a:pPr algn="ctr"/>
                      <a:endParaRPr lang="en-IN" dirty="0"/>
                    </a:p>
                  </a:txBody>
                  <a:tcPr/>
                </a:tc>
                <a:tc>
                  <a:txBody>
                    <a:bodyPr/>
                    <a:lstStyle/>
                    <a:p>
                      <a:pPr algn="ctr"/>
                      <a:r>
                        <a:rPr lang="en-US" dirty="0" smtClean="0"/>
                        <a:t>Individual</a:t>
                      </a:r>
                      <a:endParaRPr lang="en-IN" dirty="0"/>
                    </a:p>
                  </a:txBody>
                  <a:tcPr/>
                </a:tc>
                <a:tc gridSpan="2">
                  <a:txBody>
                    <a:bodyPr/>
                    <a:lstStyle/>
                    <a:p>
                      <a:pPr algn="ctr"/>
                      <a:r>
                        <a:rPr lang="en-US" dirty="0" smtClean="0"/>
                        <a:t>Both Individual and Floater </a:t>
                      </a:r>
                      <a:endParaRPr lang="en-IN" dirty="0"/>
                    </a:p>
                  </a:txBody>
                  <a:tcPr/>
                </a:tc>
                <a:tc hMerge="1">
                  <a:txBody>
                    <a:bodyPr/>
                    <a:lstStyle/>
                    <a:p>
                      <a:pPr algn="ctr"/>
                      <a:endParaRPr lang="en-IN" dirty="0"/>
                    </a:p>
                  </a:txBody>
                  <a:tcPr/>
                </a:tc>
              </a:tr>
            </a:tbl>
          </a:graphicData>
        </a:graphic>
      </p:graphicFrame>
      <p:sp>
        <p:nvSpPr>
          <p:cNvPr id="5" name="Rectangle 4"/>
          <p:cNvSpPr/>
          <p:nvPr/>
        </p:nvSpPr>
        <p:spPr>
          <a:xfrm>
            <a:off x="169416" y="5167937"/>
            <a:ext cx="8651056" cy="1077218"/>
          </a:xfrm>
          <a:prstGeom prst="rect">
            <a:avLst/>
          </a:prstGeom>
        </p:spPr>
        <p:txBody>
          <a:bodyPr wrap="square">
            <a:spAutoFit/>
          </a:bodyPr>
          <a:lstStyle/>
          <a:p>
            <a:r>
              <a:rPr lang="en-IN" sz="1600" dirty="0" smtClean="0"/>
              <a:t>Note –</a:t>
            </a:r>
          </a:p>
          <a:p>
            <a:pPr marL="342900" indent="-342900">
              <a:buAutoNum type="alphaLcParenR"/>
            </a:pPr>
            <a:r>
              <a:rPr lang="en-IN" sz="1600" dirty="0" smtClean="0"/>
              <a:t>Sum insured of ₹ 50000, 100000, 150000 from Zone A / B / C will be applicable only for Children up to age of 25 years.</a:t>
            </a:r>
          </a:p>
          <a:p>
            <a:r>
              <a:rPr lang="en-IN" sz="1600" dirty="0" smtClean="0"/>
              <a:t>b)    Sum insured of ₹ 100000, 150000 from Zone C will be applicable for Rural Areas only.</a:t>
            </a:r>
            <a:endParaRPr lang="en-IN" sz="1600" dirty="0"/>
          </a:p>
        </p:txBody>
      </p:sp>
    </p:spTree>
    <p:extLst>
      <p:ext uri="{BB962C8B-B14F-4D97-AF65-F5344CB8AC3E}">
        <p14:creationId xmlns:p14="http://schemas.microsoft.com/office/powerpoint/2010/main" val="4262848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Key Features </a:t>
            </a:r>
            <a:endParaRPr lang="en-IN" dirty="0">
              <a:solidFill>
                <a:schemeClr val="bg1">
                  <a:lumMod val="65000"/>
                </a:schemeClr>
              </a:solidFill>
            </a:endParaRPr>
          </a:p>
        </p:txBody>
      </p:sp>
      <p:sp>
        <p:nvSpPr>
          <p:cNvPr id="4" name="TextBox 3"/>
          <p:cNvSpPr txBox="1"/>
          <p:nvPr/>
        </p:nvSpPr>
        <p:spPr>
          <a:xfrm>
            <a:off x="348952" y="816769"/>
            <a:ext cx="7391400" cy="338554"/>
          </a:xfrm>
          <a:prstGeom prst="rect">
            <a:avLst/>
          </a:prstGeom>
          <a:noFill/>
        </p:spPr>
        <p:txBody>
          <a:bodyPr>
            <a:spAutoFit/>
          </a:bodyPr>
          <a:lstStyle/>
          <a:p>
            <a:pPr fontAlgn="auto">
              <a:spcBef>
                <a:spcPts val="0"/>
              </a:spcBef>
              <a:spcAft>
                <a:spcPts val="0"/>
              </a:spcAft>
              <a:defRPr/>
            </a:pPr>
            <a:r>
              <a:rPr lang="en-US" sz="1600" kern="0" dirty="0" smtClean="0">
                <a:latin typeface="Arial" panose="020B0604020202020204" pitchFamily="34" charset="0"/>
                <a:cs typeface="Arial" panose="020B0604020202020204" pitchFamily="34" charset="0"/>
              </a:rPr>
              <a:t>Refreshed with more features and plan options </a:t>
            </a:r>
            <a:endParaRPr lang="en-US" sz="1600" kern="0" dirty="0">
              <a:latin typeface="Arial" panose="020B0604020202020204" pitchFamily="34" charset="0"/>
              <a:cs typeface="Arial" panose="020B0604020202020204" pitchFamily="34" charset="0"/>
            </a:endParaRPr>
          </a:p>
        </p:txBody>
      </p:sp>
      <p:sp>
        <p:nvSpPr>
          <p:cNvPr id="3" name="Striped Right Arrow 2"/>
          <p:cNvSpPr/>
          <p:nvPr/>
        </p:nvSpPr>
        <p:spPr>
          <a:xfrm>
            <a:off x="5897848" y="3376416"/>
            <a:ext cx="2850616" cy="484632"/>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a:p>
        </p:txBody>
      </p:sp>
      <p:sp>
        <p:nvSpPr>
          <p:cNvPr id="6" name="Striped Right Arrow 5"/>
          <p:cNvSpPr/>
          <p:nvPr/>
        </p:nvSpPr>
        <p:spPr>
          <a:xfrm rot="10800000">
            <a:off x="323528" y="3429000"/>
            <a:ext cx="2088232" cy="484632"/>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5" name="TextBox 4"/>
          <p:cNvSpPr txBox="1"/>
          <p:nvPr/>
        </p:nvSpPr>
        <p:spPr>
          <a:xfrm>
            <a:off x="2555776" y="2348880"/>
            <a:ext cx="3240360"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dirty="0" smtClean="0"/>
              <a:t>Medical expenses in registered hospital due to illness or injury for minimum 24 hours</a:t>
            </a:r>
            <a:endParaRPr lang="en-IN" sz="2400" dirty="0"/>
          </a:p>
        </p:txBody>
      </p:sp>
      <p:sp>
        <p:nvSpPr>
          <p:cNvPr id="7" name="TextBox 6"/>
          <p:cNvSpPr txBox="1"/>
          <p:nvPr/>
        </p:nvSpPr>
        <p:spPr>
          <a:xfrm>
            <a:off x="678721" y="2708920"/>
            <a:ext cx="1733039" cy="707886"/>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smtClean="0"/>
              <a:t>Pre </a:t>
            </a:r>
          </a:p>
          <a:p>
            <a:r>
              <a:rPr lang="en-US" sz="2000" dirty="0" smtClean="0"/>
              <a:t>Hospitalization</a:t>
            </a:r>
            <a:endParaRPr lang="en-IN" sz="2000" dirty="0"/>
          </a:p>
        </p:txBody>
      </p:sp>
      <p:sp>
        <p:nvSpPr>
          <p:cNvPr id="9" name="TextBox 8"/>
          <p:cNvSpPr txBox="1"/>
          <p:nvPr/>
        </p:nvSpPr>
        <p:spPr>
          <a:xfrm>
            <a:off x="6012160" y="2708920"/>
            <a:ext cx="1733039" cy="707886"/>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smtClean="0"/>
              <a:t>Post </a:t>
            </a:r>
          </a:p>
          <a:p>
            <a:r>
              <a:rPr lang="en-US" sz="2000" dirty="0" smtClean="0"/>
              <a:t>Hospitalization</a:t>
            </a:r>
            <a:endParaRPr lang="en-IN" sz="2000" dirty="0"/>
          </a:p>
        </p:txBody>
      </p:sp>
      <p:sp>
        <p:nvSpPr>
          <p:cNvPr id="10" name="TextBox 9"/>
          <p:cNvSpPr txBox="1"/>
          <p:nvPr/>
        </p:nvSpPr>
        <p:spPr>
          <a:xfrm>
            <a:off x="2647387" y="4005064"/>
            <a:ext cx="3004733" cy="40011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smtClean="0"/>
              <a:t>Day Care procedures (409) </a:t>
            </a:r>
            <a:endParaRPr lang="en-IN" sz="2000" dirty="0"/>
          </a:p>
        </p:txBody>
      </p:sp>
      <p:sp>
        <p:nvSpPr>
          <p:cNvPr id="11" name="TextBox 10"/>
          <p:cNvSpPr txBox="1"/>
          <p:nvPr/>
        </p:nvSpPr>
        <p:spPr>
          <a:xfrm>
            <a:off x="1414647" y="1588730"/>
            <a:ext cx="2221249" cy="40011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smtClean="0"/>
              <a:t>Ambulance charges</a:t>
            </a:r>
            <a:endParaRPr lang="en-IN" sz="2000" dirty="0"/>
          </a:p>
        </p:txBody>
      </p:sp>
      <p:sp>
        <p:nvSpPr>
          <p:cNvPr id="8" name="Up Arrow 7"/>
          <p:cNvSpPr/>
          <p:nvPr/>
        </p:nvSpPr>
        <p:spPr>
          <a:xfrm>
            <a:off x="2320149" y="2060848"/>
            <a:ext cx="235627" cy="489204"/>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2" name="Minus 11"/>
          <p:cNvSpPr/>
          <p:nvPr/>
        </p:nvSpPr>
        <p:spPr>
          <a:xfrm rot="16200000">
            <a:off x="3142692" y="4952020"/>
            <a:ext cx="1944215"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251520" y="4678104"/>
            <a:ext cx="3188822" cy="163121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000" dirty="0" smtClean="0"/>
              <a:t>Gold &amp; Platinum Plan</a:t>
            </a:r>
          </a:p>
          <a:p>
            <a:endParaRPr lang="en-US" sz="2000" dirty="0" smtClean="0"/>
          </a:p>
          <a:p>
            <a:r>
              <a:rPr lang="en-US" sz="2000" dirty="0" smtClean="0"/>
              <a:t>Individual and Floater option</a:t>
            </a:r>
          </a:p>
          <a:p>
            <a:endParaRPr lang="en-US" sz="2000" dirty="0"/>
          </a:p>
          <a:p>
            <a:r>
              <a:rPr lang="en-US" sz="2000" dirty="0" smtClean="0"/>
              <a:t>Without Sub limits </a:t>
            </a:r>
            <a:endParaRPr lang="en-IN" sz="2000" dirty="0"/>
          </a:p>
        </p:txBody>
      </p:sp>
      <p:sp>
        <p:nvSpPr>
          <p:cNvPr id="15" name="TextBox 14"/>
          <p:cNvSpPr txBox="1"/>
          <p:nvPr/>
        </p:nvSpPr>
        <p:spPr>
          <a:xfrm>
            <a:off x="4865789" y="4653136"/>
            <a:ext cx="3306611" cy="163121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000" dirty="0" smtClean="0"/>
              <a:t>Topaz &amp; Ruby Plan</a:t>
            </a:r>
          </a:p>
          <a:p>
            <a:endParaRPr lang="en-US" sz="2000" dirty="0"/>
          </a:p>
          <a:p>
            <a:r>
              <a:rPr lang="en-US" sz="2000" dirty="0" smtClean="0"/>
              <a:t>Individual and Floater option</a:t>
            </a:r>
          </a:p>
          <a:p>
            <a:endParaRPr lang="en-US" sz="2000" dirty="0" smtClean="0"/>
          </a:p>
          <a:p>
            <a:r>
              <a:rPr lang="en-US" sz="2000" dirty="0" smtClean="0"/>
              <a:t>With Sub limits &amp; Co payment</a:t>
            </a:r>
            <a:endParaRPr lang="en-IN"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Key Features </a:t>
            </a:r>
            <a:endParaRPr lang="en-IN" dirty="0">
              <a:solidFill>
                <a:schemeClr val="bg1">
                  <a:lumMod val="65000"/>
                </a:schemeClr>
              </a:solidFill>
            </a:endParaRPr>
          </a:p>
        </p:txBody>
      </p:sp>
      <p:sp>
        <p:nvSpPr>
          <p:cNvPr id="4" name="TextBox 3"/>
          <p:cNvSpPr txBox="1"/>
          <p:nvPr/>
        </p:nvSpPr>
        <p:spPr>
          <a:xfrm>
            <a:off x="348952" y="816769"/>
            <a:ext cx="7391400" cy="338554"/>
          </a:xfrm>
          <a:prstGeom prst="rect">
            <a:avLst/>
          </a:prstGeom>
          <a:noFill/>
        </p:spPr>
        <p:txBody>
          <a:bodyPr>
            <a:spAutoFit/>
          </a:bodyPr>
          <a:lstStyle/>
          <a:p>
            <a:pPr fontAlgn="auto">
              <a:spcBef>
                <a:spcPts val="0"/>
              </a:spcBef>
              <a:spcAft>
                <a:spcPts val="0"/>
              </a:spcAft>
              <a:defRPr/>
            </a:pPr>
            <a:r>
              <a:rPr lang="en-US" sz="1600" kern="0" dirty="0" smtClean="0">
                <a:latin typeface="Arial" panose="020B0604020202020204" pitchFamily="34" charset="0"/>
                <a:cs typeface="Arial" panose="020B0604020202020204" pitchFamily="34" charset="0"/>
              </a:rPr>
              <a:t>Refreshed with more features and plan options </a:t>
            </a:r>
            <a:endParaRPr lang="en-US" sz="1600" kern="0" dirty="0">
              <a:latin typeface="Arial" panose="020B0604020202020204" pitchFamily="34" charset="0"/>
              <a:cs typeface="Arial" panose="020B0604020202020204" pitchFamily="34" charset="0"/>
            </a:endParaRPr>
          </a:p>
        </p:txBody>
      </p:sp>
      <p:sp>
        <p:nvSpPr>
          <p:cNvPr id="3" name="Striped Right Arrow 2"/>
          <p:cNvSpPr/>
          <p:nvPr/>
        </p:nvSpPr>
        <p:spPr>
          <a:xfrm>
            <a:off x="5897848" y="3376416"/>
            <a:ext cx="2850616" cy="484632"/>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a:p>
        </p:txBody>
      </p:sp>
      <p:sp>
        <p:nvSpPr>
          <p:cNvPr id="6" name="Striped Right Arrow 5"/>
          <p:cNvSpPr/>
          <p:nvPr/>
        </p:nvSpPr>
        <p:spPr>
          <a:xfrm rot="10800000">
            <a:off x="323528" y="3429000"/>
            <a:ext cx="2088232" cy="484632"/>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5" name="TextBox 4"/>
          <p:cNvSpPr txBox="1"/>
          <p:nvPr/>
        </p:nvSpPr>
        <p:spPr>
          <a:xfrm>
            <a:off x="2555776" y="2348880"/>
            <a:ext cx="3240360"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dirty="0" smtClean="0"/>
              <a:t>Actuals in G&amp;P plan </a:t>
            </a:r>
          </a:p>
          <a:p>
            <a:r>
              <a:rPr lang="en-US" sz="2400" dirty="0" smtClean="0"/>
              <a:t>____________________</a:t>
            </a:r>
            <a:endParaRPr lang="en-US" sz="2400" dirty="0"/>
          </a:p>
          <a:p>
            <a:r>
              <a:rPr lang="en-US" sz="2400" dirty="0" smtClean="0"/>
              <a:t>Room charges up to 1% in T&amp;R plan</a:t>
            </a:r>
            <a:endParaRPr lang="en-IN" sz="2400" dirty="0"/>
          </a:p>
        </p:txBody>
      </p:sp>
      <p:sp>
        <p:nvSpPr>
          <p:cNvPr id="7" name="TextBox 6"/>
          <p:cNvSpPr txBox="1"/>
          <p:nvPr/>
        </p:nvSpPr>
        <p:spPr>
          <a:xfrm>
            <a:off x="678721" y="2708920"/>
            <a:ext cx="1473480" cy="707886"/>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smtClean="0"/>
              <a:t>60 days </a:t>
            </a:r>
          </a:p>
          <a:p>
            <a:r>
              <a:rPr lang="en-US" sz="2000" dirty="0" smtClean="0"/>
              <a:t>in G&amp; P plan</a:t>
            </a:r>
            <a:endParaRPr lang="en-IN" sz="2000" dirty="0"/>
          </a:p>
        </p:txBody>
      </p:sp>
      <p:sp>
        <p:nvSpPr>
          <p:cNvPr id="10" name="TextBox 9"/>
          <p:cNvSpPr txBox="1"/>
          <p:nvPr/>
        </p:nvSpPr>
        <p:spPr>
          <a:xfrm>
            <a:off x="2647387" y="4005064"/>
            <a:ext cx="3004733" cy="40011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smtClean="0"/>
              <a:t>Day Care procedures (409) </a:t>
            </a:r>
            <a:endParaRPr lang="en-IN" sz="2000" dirty="0"/>
          </a:p>
        </p:txBody>
      </p:sp>
      <p:sp>
        <p:nvSpPr>
          <p:cNvPr id="11" name="TextBox 10"/>
          <p:cNvSpPr txBox="1"/>
          <p:nvPr/>
        </p:nvSpPr>
        <p:spPr>
          <a:xfrm>
            <a:off x="1043608" y="1660738"/>
            <a:ext cx="3832331" cy="40011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smtClean="0"/>
              <a:t>750 / claim in T&amp;R plan (max 1500)</a:t>
            </a:r>
            <a:endParaRPr lang="en-IN" sz="2000" dirty="0"/>
          </a:p>
        </p:txBody>
      </p:sp>
      <p:sp>
        <p:nvSpPr>
          <p:cNvPr id="8" name="Up Arrow 7"/>
          <p:cNvSpPr/>
          <p:nvPr/>
        </p:nvSpPr>
        <p:spPr>
          <a:xfrm>
            <a:off x="2320149" y="2060848"/>
            <a:ext cx="235627" cy="489204"/>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6" name="TextBox 15"/>
          <p:cNvSpPr txBox="1"/>
          <p:nvPr/>
        </p:nvSpPr>
        <p:spPr>
          <a:xfrm>
            <a:off x="683568" y="3873242"/>
            <a:ext cx="1382110" cy="1015663"/>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smtClean="0"/>
              <a:t>1 % of sum </a:t>
            </a:r>
          </a:p>
          <a:p>
            <a:r>
              <a:rPr lang="en-US" sz="2000" dirty="0" smtClean="0"/>
              <a:t>Insured in </a:t>
            </a:r>
          </a:p>
          <a:p>
            <a:r>
              <a:rPr lang="en-US" sz="2000" dirty="0" smtClean="0"/>
              <a:t>T&amp; R Plan</a:t>
            </a:r>
            <a:endParaRPr lang="en-IN" sz="2000" dirty="0"/>
          </a:p>
        </p:txBody>
      </p:sp>
      <p:sp>
        <p:nvSpPr>
          <p:cNvPr id="17" name="TextBox 16"/>
          <p:cNvSpPr txBox="1"/>
          <p:nvPr/>
        </p:nvSpPr>
        <p:spPr>
          <a:xfrm>
            <a:off x="251520" y="5108991"/>
            <a:ext cx="3499356" cy="120032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b="1" dirty="0" smtClean="0"/>
              <a:t>G</a:t>
            </a:r>
            <a:r>
              <a:rPr lang="en-US" dirty="0" smtClean="0"/>
              <a:t>- Gold (2- 5 Lac sum insured) </a:t>
            </a:r>
          </a:p>
          <a:p>
            <a:r>
              <a:rPr lang="en-US" b="1" dirty="0" smtClean="0"/>
              <a:t>P</a:t>
            </a:r>
            <a:r>
              <a:rPr lang="en-US" dirty="0" smtClean="0"/>
              <a:t>- Platinum (6- 10 Lac sum insured)</a:t>
            </a:r>
          </a:p>
          <a:p>
            <a:r>
              <a:rPr lang="en-US" b="1" dirty="0" smtClean="0"/>
              <a:t>T</a:t>
            </a:r>
            <a:r>
              <a:rPr lang="en-US" dirty="0" smtClean="0"/>
              <a:t>- Topaz (2- 5 Lac sum insured) </a:t>
            </a:r>
          </a:p>
          <a:p>
            <a:r>
              <a:rPr lang="en-US" b="1" dirty="0" smtClean="0"/>
              <a:t>R</a:t>
            </a:r>
            <a:r>
              <a:rPr lang="en-US" dirty="0" smtClean="0"/>
              <a:t>- Ruby (6- 10 Lac sum insured)</a:t>
            </a:r>
            <a:endParaRPr lang="en-IN" dirty="0"/>
          </a:p>
        </p:txBody>
      </p:sp>
      <p:sp>
        <p:nvSpPr>
          <p:cNvPr id="18" name="TextBox 17"/>
          <p:cNvSpPr txBox="1"/>
          <p:nvPr/>
        </p:nvSpPr>
        <p:spPr>
          <a:xfrm>
            <a:off x="6012160" y="3861048"/>
            <a:ext cx="1382110" cy="1015663"/>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smtClean="0"/>
              <a:t>1 % of sum </a:t>
            </a:r>
          </a:p>
          <a:p>
            <a:r>
              <a:rPr lang="en-US" sz="2000" dirty="0" smtClean="0"/>
              <a:t>Insured in </a:t>
            </a:r>
          </a:p>
          <a:p>
            <a:r>
              <a:rPr lang="en-US" sz="2000" dirty="0" smtClean="0"/>
              <a:t>T&amp; R Plan</a:t>
            </a:r>
            <a:endParaRPr lang="en-IN" sz="2000" dirty="0"/>
          </a:p>
        </p:txBody>
      </p:sp>
      <p:sp>
        <p:nvSpPr>
          <p:cNvPr id="19" name="TextBox 18"/>
          <p:cNvSpPr txBox="1"/>
          <p:nvPr/>
        </p:nvSpPr>
        <p:spPr>
          <a:xfrm>
            <a:off x="6050848" y="2708920"/>
            <a:ext cx="1473480" cy="707886"/>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a:t>9</a:t>
            </a:r>
            <a:r>
              <a:rPr lang="en-US" sz="2000" dirty="0" smtClean="0"/>
              <a:t>0 days </a:t>
            </a:r>
          </a:p>
          <a:p>
            <a:r>
              <a:rPr lang="en-US" sz="2000" dirty="0" smtClean="0"/>
              <a:t>in G&amp; P plan</a:t>
            </a:r>
            <a:endParaRPr lang="en-IN" sz="2000" dirty="0"/>
          </a:p>
        </p:txBody>
      </p:sp>
      <p:sp>
        <p:nvSpPr>
          <p:cNvPr id="20" name="TextBox 19"/>
          <p:cNvSpPr txBox="1"/>
          <p:nvPr/>
        </p:nvSpPr>
        <p:spPr>
          <a:xfrm>
            <a:off x="1043608" y="1196752"/>
            <a:ext cx="2706190" cy="40011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smtClean="0"/>
              <a:t>2000/ claim in G&amp;P plan</a:t>
            </a:r>
            <a:endParaRPr lang="en-IN" sz="2000" dirty="0"/>
          </a:p>
        </p:txBody>
      </p:sp>
      <p:sp>
        <p:nvSpPr>
          <p:cNvPr id="21" name="TextBox 20"/>
          <p:cNvSpPr txBox="1"/>
          <p:nvPr/>
        </p:nvSpPr>
        <p:spPr>
          <a:xfrm>
            <a:off x="3836359" y="5138608"/>
            <a:ext cx="5131854" cy="116955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IN" sz="1400" dirty="0" smtClean="0"/>
              <a:t>Note </a:t>
            </a:r>
            <a:r>
              <a:rPr lang="en-IN" sz="1400" dirty="0"/>
              <a:t>–</a:t>
            </a:r>
          </a:p>
          <a:p>
            <a:pPr marL="342900" indent="-342900">
              <a:buAutoNum type="alphaLcParenR"/>
            </a:pPr>
            <a:r>
              <a:rPr lang="en-IN" sz="1400" dirty="0" smtClean="0"/>
              <a:t>Sum </a:t>
            </a:r>
            <a:r>
              <a:rPr lang="en-IN" sz="1400" dirty="0"/>
              <a:t>insured of ₹ 50000, 100000, 150000 from Zone A </a:t>
            </a:r>
            <a:r>
              <a:rPr lang="en-IN" sz="1400" dirty="0" smtClean="0"/>
              <a:t>/ </a:t>
            </a:r>
            <a:r>
              <a:rPr lang="en-IN" sz="1400" dirty="0"/>
              <a:t>B </a:t>
            </a:r>
            <a:r>
              <a:rPr lang="en-IN" sz="1400" dirty="0" smtClean="0"/>
              <a:t>/</a:t>
            </a:r>
            <a:r>
              <a:rPr lang="en-IN" sz="1400" dirty="0"/>
              <a:t> </a:t>
            </a:r>
            <a:r>
              <a:rPr lang="en-IN" sz="1400" dirty="0" smtClean="0"/>
              <a:t>C </a:t>
            </a:r>
          </a:p>
          <a:p>
            <a:r>
              <a:rPr lang="en-IN" sz="1400" dirty="0" smtClean="0"/>
              <a:t>will </a:t>
            </a:r>
            <a:r>
              <a:rPr lang="en-IN" sz="1400" dirty="0"/>
              <a:t>be applicable only for Children up to age of 25 years.</a:t>
            </a:r>
          </a:p>
          <a:p>
            <a:r>
              <a:rPr lang="en-IN" sz="1400" dirty="0"/>
              <a:t>b) </a:t>
            </a:r>
            <a:r>
              <a:rPr lang="en-IN" sz="1400" dirty="0" smtClean="0"/>
              <a:t>   Sum </a:t>
            </a:r>
            <a:r>
              <a:rPr lang="en-IN" sz="1400" dirty="0"/>
              <a:t>insured of ₹ 100000, 150000 from Zone C will be </a:t>
            </a:r>
            <a:r>
              <a:rPr lang="en-IN" sz="1400" dirty="0" smtClean="0"/>
              <a:t>applicable</a:t>
            </a:r>
          </a:p>
          <a:p>
            <a:r>
              <a:rPr lang="en-IN" sz="1400" dirty="0" smtClean="0"/>
              <a:t>for </a:t>
            </a:r>
            <a:r>
              <a:rPr lang="en-IN" sz="1400" dirty="0"/>
              <a:t>Rural Areas only.</a:t>
            </a:r>
          </a:p>
        </p:txBody>
      </p:sp>
    </p:spTree>
    <p:extLst>
      <p:ext uri="{BB962C8B-B14F-4D97-AF65-F5344CB8AC3E}">
        <p14:creationId xmlns:p14="http://schemas.microsoft.com/office/powerpoint/2010/main" val="3942589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Key Features </a:t>
            </a:r>
            <a:endParaRPr lang="en-IN" dirty="0">
              <a:solidFill>
                <a:schemeClr val="bg1">
                  <a:lumMod val="65000"/>
                </a:schemeClr>
              </a:solidFill>
            </a:endParaRPr>
          </a:p>
        </p:txBody>
      </p:sp>
      <p:sp>
        <p:nvSpPr>
          <p:cNvPr id="4" name="TextBox 3"/>
          <p:cNvSpPr txBox="1"/>
          <p:nvPr/>
        </p:nvSpPr>
        <p:spPr>
          <a:xfrm>
            <a:off x="348952" y="816769"/>
            <a:ext cx="7391400" cy="338554"/>
          </a:xfrm>
          <a:prstGeom prst="rect">
            <a:avLst/>
          </a:prstGeom>
          <a:noFill/>
        </p:spPr>
        <p:txBody>
          <a:bodyPr>
            <a:spAutoFit/>
          </a:bodyPr>
          <a:lstStyle/>
          <a:p>
            <a:pPr fontAlgn="auto">
              <a:spcBef>
                <a:spcPts val="0"/>
              </a:spcBef>
              <a:spcAft>
                <a:spcPts val="0"/>
              </a:spcAft>
              <a:defRPr/>
            </a:pPr>
            <a:r>
              <a:rPr lang="en-US" sz="1600" kern="0" dirty="0" smtClean="0">
                <a:latin typeface="Arial" panose="020B0604020202020204" pitchFamily="34" charset="0"/>
                <a:cs typeface="Arial" panose="020B0604020202020204" pitchFamily="34" charset="0"/>
              </a:rPr>
              <a:t>Refreshed with more features and plan options </a:t>
            </a:r>
            <a:endParaRPr lang="en-US" sz="1600" kern="0" dirty="0">
              <a:latin typeface="Arial" panose="020B0604020202020204" pitchFamily="34" charset="0"/>
              <a:cs typeface="Arial" panose="020B0604020202020204" pitchFamily="34" charset="0"/>
            </a:endParaRPr>
          </a:p>
        </p:txBody>
      </p:sp>
      <p:sp>
        <p:nvSpPr>
          <p:cNvPr id="9" name="Rectangle 8"/>
          <p:cNvSpPr/>
          <p:nvPr/>
        </p:nvSpPr>
        <p:spPr>
          <a:xfrm>
            <a:off x="348952" y="1340768"/>
            <a:ext cx="8471520" cy="5016758"/>
          </a:xfrm>
          <a:prstGeom prst="rect">
            <a:avLst/>
          </a:prstGeom>
        </p:spPr>
        <p:txBody>
          <a:bodyPr wrap="square">
            <a:spAutoFit/>
          </a:bodyPr>
          <a:lstStyle/>
          <a:p>
            <a:pPr marL="342900" indent="-342900">
              <a:buAutoNum type="arabicPeriod"/>
            </a:pPr>
            <a:r>
              <a:rPr lang="en-IN" sz="1600" b="1" dirty="0" smtClean="0"/>
              <a:t>Room </a:t>
            </a:r>
            <a:r>
              <a:rPr lang="en-IN" sz="1600" b="1" dirty="0"/>
              <a:t>rent, Board &amp; Nursing Expenses as provided by the Hospital/ Nursing </a:t>
            </a:r>
            <a:r>
              <a:rPr lang="en-IN" sz="1600" b="1" dirty="0" smtClean="0"/>
              <a:t>Home</a:t>
            </a:r>
          </a:p>
          <a:p>
            <a:pPr marL="342900" indent="-342900">
              <a:buAutoNum type="alphaLcPeriod"/>
            </a:pPr>
            <a:r>
              <a:rPr lang="en-IN" sz="1600" b="1" dirty="0" smtClean="0"/>
              <a:t>Gold </a:t>
            </a:r>
            <a:r>
              <a:rPr lang="en-IN" sz="1600" b="1" dirty="0"/>
              <a:t>(for Sums Insured ₹ 50000/-, ₹ 1 lakh and ₹ 1.5 lakhs</a:t>
            </a:r>
            <a:r>
              <a:rPr lang="en-IN" sz="1600" b="1" dirty="0" smtClean="0"/>
              <a:t>) - </a:t>
            </a:r>
            <a:r>
              <a:rPr lang="en-IN" sz="1600" b="1" dirty="0"/>
              <a:t>up to 1% </a:t>
            </a:r>
            <a:r>
              <a:rPr lang="en-IN" sz="1600" dirty="0"/>
              <a:t>of the </a:t>
            </a:r>
            <a:r>
              <a:rPr lang="en-IN" sz="1600" b="1" dirty="0"/>
              <a:t>Sum Insured </a:t>
            </a:r>
            <a:r>
              <a:rPr lang="en-IN" sz="1600" dirty="0"/>
              <a:t>(excluding Cumulative Bonus) per day </a:t>
            </a:r>
            <a:r>
              <a:rPr lang="en-IN" sz="1600" dirty="0" smtClean="0"/>
              <a:t>for non-ICU </a:t>
            </a:r>
            <a:r>
              <a:rPr lang="en-IN" sz="1600" dirty="0"/>
              <a:t>room. </a:t>
            </a:r>
            <a:r>
              <a:rPr lang="en-IN" sz="1600" dirty="0" smtClean="0"/>
              <a:t>                                                                                    </a:t>
            </a:r>
            <a:r>
              <a:rPr lang="en-IN" sz="1600" b="1" dirty="0" smtClean="0"/>
              <a:t>If </a:t>
            </a:r>
            <a:r>
              <a:rPr lang="en-IN" sz="1600" b="1" dirty="0"/>
              <a:t>admitted into Intensive Care Unit (ICU) up to 2% </a:t>
            </a:r>
            <a:r>
              <a:rPr lang="en-IN" sz="1600" dirty="0"/>
              <a:t>of the </a:t>
            </a:r>
            <a:r>
              <a:rPr lang="en-IN" sz="1600" b="1" dirty="0"/>
              <a:t>Sum Insured </a:t>
            </a:r>
            <a:r>
              <a:rPr lang="en-IN" sz="1600" dirty="0"/>
              <a:t>per day. </a:t>
            </a:r>
            <a:r>
              <a:rPr lang="en-IN" sz="1600" dirty="0" smtClean="0"/>
              <a:t>                                                 All </a:t>
            </a:r>
            <a:r>
              <a:rPr lang="en-IN" sz="1600" dirty="0"/>
              <a:t>admissible </a:t>
            </a:r>
            <a:r>
              <a:rPr lang="en-IN" sz="1600" dirty="0" smtClean="0"/>
              <a:t>hospitalization claims during </a:t>
            </a:r>
            <a:r>
              <a:rPr lang="en-IN" sz="1600" dirty="0"/>
              <a:t>the Policy year, shall be payable maximum up to 35% of the </a:t>
            </a:r>
            <a:r>
              <a:rPr lang="en-IN" sz="1600" b="1" dirty="0"/>
              <a:t>Sum Insured </a:t>
            </a:r>
            <a:r>
              <a:rPr lang="en-IN" sz="1600" dirty="0"/>
              <a:t>per claim</a:t>
            </a:r>
            <a:r>
              <a:rPr lang="en-IN" sz="1600" dirty="0" smtClean="0"/>
              <a:t>.</a:t>
            </a:r>
          </a:p>
          <a:p>
            <a:pPr marL="342900" indent="-342900">
              <a:buAutoNum type="alphaLcPeriod"/>
            </a:pPr>
            <a:r>
              <a:rPr lang="en-IN" sz="1600" b="1" dirty="0"/>
              <a:t>Surgeon, Anaesthetist, Medical Practitioner, Consultants, Specialists </a:t>
            </a:r>
            <a:r>
              <a:rPr lang="en-IN" sz="1600" b="1" dirty="0" smtClean="0"/>
              <a:t>Fees, </a:t>
            </a:r>
            <a:r>
              <a:rPr lang="en-IN" sz="1600" dirty="0" smtClean="0"/>
              <a:t>shall be payable maximum up to 35% of the </a:t>
            </a:r>
            <a:r>
              <a:rPr lang="en-IN" sz="1600" b="1" dirty="0" smtClean="0"/>
              <a:t>Sum Insured </a:t>
            </a:r>
            <a:r>
              <a:rPr lang="en-IN" sz="1600" dirty="0" smtClean="0"/>
              <a:t>per claim.</a:t>
            </a:r>
          </a:p>
          <a:p>
            <a:pPr marL="342900" indent="-342900">
              <a:buAutoNum type="alphaLcPeriod"/>
            </a:pPr>
            <a:r>
              <a:rPr lang="en-IN" sz="1600" b="1" dirty="0"/>
              <a:t>Anaesthesia, Blood, Oxygen, Operation Theatre Charges, Surgical Appliances</a:t>
            </a:r>
            <a:r>
              <a:rPr lang="en-IN" sz="1600" b="1" dirty="0" smtClean="0"/>
              <a:t>, </a:t>
            </a:r>
            <a:r>
              <a:rPr lang="en-IN" sz="1600" b="1" dirty="0" err="1" smtClean="0"/>
              <a:t>etc</a:t>
            </a:r>
            <a:r>
              <a:rPr lang="en-IN" sz="1600" b="1" dirty="0" smtClean="0"/>
              <a:t>, </a:t>
            </a:r>
            <a:r>
              <a:rPr lang="en-IN" sz="1600" dirty="0" smtClean="0"/>
              <a:t>shall be payable maximum up to 40% of the </a:t>
            </a:r>
            <a:r>
              <a:rPr lang="en-IN" sz="1600" b="1" dirty="0" smtClean="0"/>
              <a:t>Sum Insured </a:t>
            </a:r>
            <a:r>
              <a:rPr lang="en-IN" sz="1600" dirty="0" smtClean="0"/>
              <a:t>per claim.</a:t>
            </a:r>
            <a:r>
              <a:rPr lang="en-IN" sz="1600" b="1" dirty="0" smtClean="0"/>
              <a:t> </a:t>
            </a:r>
            <a:endParaRPr lang="en-IN" sz="1600" dirty="0"/>
          </a:p>
          <a:p>
            <a:endParaRPr lang="en-IN" sz="1600" dirty="0" smtClean="0"/>
          </a:p>
          <a:p>
            <a:r>
              <a:rPr lang="en-IN" sz="1600" b="1" dirty="0" smtClean="0"/>
              <a:t>1.1. </a:t>
            </a:r>
            <a:r>
              <a:rPr lang="en-IN" sz="1600" b="1" dirty="0"/>
              <a:t>Gold (for Sums Insured ₹ 2 </a:t>
            </a:r>
            <a:r>
              <a:rPr lang="en-IN" sz="1600" b="1" dirty="0" smtClean="0"/>
              <a:t>-5 lakhs) </a:t>
            </a:r>
            <a:r>
              <a:rPr lang="en-IN" sz="1600" b="1" dirty="0"/>
              <a:t>– As per </a:t>
            </a:r>
            <a:r>
              <a:rPr lang="en-IN" sz="1600" b="1" dirty="0" smtClean="0"/>
              <a:t>actuals.</a:t>
            </a:r>
          </a:p>
          <a:p>
            <a:endParaRPr lang="en-IN" sz="1600" b="1" dirty="0" smtClean="0"/>
          </a:p>
          <a:p>
            <a:r>
              <a:rPr lang="en-IN" sz="1600" b="1" dirty="0" smtClean="0"/>
              <a:t>1.2. </a:t>
            </a:r>
            <a:r>
              <a:rPr lang="en-IN" sz="1600" b="1" dirty="0"/>
              <a:t>Platinum </a:t>
            </a:r>
            <a:r>
              <a:rPr lang="en-IN" sz="1600" b="1" dirty="0" smtClean="0"/>
              <a:t>(for Sums Insured ₹ 6 -10 lakhs) – </a:t>
            </a:r>
            <a:r>
              <a:rPr lang="en-IN" sz="1600" b="1" dirty="0"/>
              <a:t>As per actuals.</a:t>
            </a:r>
          </a:p>
          <a:p>
            <a:endParaRPr lang="en-US" sz="1600" dirty="0" smtClean="0"/>
          </a:p>
          <a:p>
            <a:r>
              <a:rPr lang="en-IN" sz="1600" b="1" dirty="0"/>
              <a:t>Claims related to Surgery for </a:t>
            </a:r>
            <a:r>
              <a:rPr lang="en-IN" sz="1600" b="1" dirty="0" smtClean="0"/>
              <a:t>cataracts (Only one condition with sub limit)</a:t>
            </a:r>
            <a:endParaRPr lang="en-IN" sz="1600" b="1" dirty="0"/>
          </a:p>
          <a:p>
            <a:r>
              <a:rPr lang="en-IN" sz="1600" dirty="0"/>
              <a:t>For Gold and Platinum plans, </a:t>
            </a:r>
            <a:r>
              <a:rPr lang="en-IN" sz="1600" dirty="0" smtClean="0"/>
              <a:t>we will make </a:t>
            </a:r>
            <a:r>
              <a:rPr lang="en-IN" sz="1600" dirty="0"/>
              <a:t>payment </a:t>
            </a:r>
            <a:r>
              <a:rPr lang="en-IN" sz="1600" dirty="0" smtClean="0"/>
              <a:t>for </a:t>
            </a:r>
            <a:r>
              <a:rPr lang="en-IN" sz="1600" b="1" dirty="0" smtClean="0"/>
              <a:t>Surgery </a:t>
            </a:r>
            <a:r>
              <a:rPr lang="en-IN" sz="1600" dirty="0"/>
              <a:t>for cataracts (after the expiry of the 2 year </a:t>
            </a:r>
            <a:r>
              <a:rPr lang="en-IN" sz="1600" dirty="0" smtClean="0"/>
              <a:t>waiting period, </a:t>
            </a:r>
            <a:r>
              <a:rPr lang="en-IN" sz="1600" dirty="0"/>
              <a:t>shall be restricted to 10% of the </a:t>
            </a:r>
            <a:r>
              <a:rPr lang="en-IN" sz="1600" b="1" dirty="0"/>
              <a:t>Sum Insured </a:t>
            </a:r>
            <a:r>
              <a:rPr lang="en-IN" sz="1600" dirty="0"/>
              <a:t>for each eye, subject to a minimum of </a:t>
            </a:r>
            <a:r>
              <a:rPr lang="en-IN" sz="1600" dirty="0" err="1"/>
              <a:t>Rs</a:t>
            </a:r>
            <a:r>
              <a:rPr lang="en-IN" sz="1600" dirty="0"/>
              <a:t> 15000 (or the </a:t>
            </a:r>
            <a:r>
              <a:rPr lang="en-IN" sz="1600" dirty="0" smtClean="0"/>
              <a:t>actual incurred </a:t>
            </a:r>
            <a:r>
              <a:rPr lang="en-IN" sz="1600" dirty="0"/>
              <a:t>amount whichever is lower) and maximum of </a:t>
            </a:r>
            <a:r>
              <a:rPr lang="en-IN" sz="1600" dirty="0" err="1"/>
              <a:t>Rs</a:t>
            </a:r>
            <a:r>
              <a:rPr lang="en-IN" sz="1600" dirty="0"/>
              <a:t> 50,000/- per eye.</a:t>
            </a:r>
            <a:endParaRPr lang="en-IN" sz="1600" dirty="0" smtClean="0"/>
          </a:p>
        </p:txBody>
      </p:sp>
    </p:spTree>
    <p:extLst>
      <p:ext uri="{BB962C8B-B14F-4D97-AF65-F5344CB8AC3E}">
        <p14:creationId xmlns:p14="http://schemas.microsoft.com/office/powerpoint/2010/main" val="2113931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Key Features </a:t>
            </a:r>
            <a:endParaRPr lang="en-IN" dirty="0">
              <a:solidFill>
                <a:schemeClr val="bg1">
                  <a:lumMod val="65000"/>
                </a:schemeClr>
              </a:solidFill>
            </a:endParaRPr>
          </a:p>
        </p:txBody>
      </p:sp>
      <p:sp>
        <p:nvSpPr>
          <p:cNvPr id="4" name="TextBox 3"/>
          <p:cNvSpPr txBox="1"/>
          <p:nvPr/>
        </p:nvSpPr>
        <p:spPr>
          <a:xfrm>
            <a:off x="348952" y="816769"/>
            <a:ext cx="7391400" cy="338554"/>
          </a:xfrm>
          <a:prstGeom prst="rect">
            <a:avLst/>
          </a:prstGeom>
          <a:noFill/>
        </p:spPr>
        <p:txBody>
          <a:bodyPr>
            <a:spAutoFit/>
          </a:bodyPr>
          <a:lstStyle/>
          <a:p>
            <a:pPr fontAlgn="auto">
              <a:spcBef>
                <a:spcPts val="0"/>
              </a:spcBef>
              <a:spcAft>
                <a:spcPts val="0"/>
              </a:spcAft>
              <a:defRPr/>
            </a:pPr>
            <a:r>
              <a:rPr lang="en-US" sz="1600" kern="0" dirty="0" smtClean="0">
                <a:latin typeface="Arial" panose="020B0604020202020204" pitchFamily="34" charset="0"/>
                <a:cs typeface="Arial" panose="020B0604020202020204" pitchFamily="34" charset="0"/>
              </a:rPr>
              <a:t>Refreshed with more features and plan options </a:t>
            </a:r>
            <a:endParaRPr lang="en-US" sz="1600" kern="0" dirty="0">
              <a:latin typeface="Arial" panose="020B0604020202020204" pitchFamily="34" charset="0"/>
              <a:cs typeface="Arial" panose="020B0604020202020204" pitchFamily="34" charset="0"/>
            </a:endParaRPr>
          </a:p>
        </p:txBody>
      </p:sp>
      <p:sp>
        <p:nvSpPr>
          <p:cNvPr id="9" name="Rectangle 8"/>
          <p:cNvSpPr/>
          <p:nvPr/>
        </p:nvSpPr>
        <p:spPr>
          <a:xfrm>
            <a:off x="348952" y="1340768"/>
            <a:ext cx="8471520" cy="830997"/>
          </a:xfrm>
          <a:prstGeom prst="rect">
            <a:avLst/>
          </a:prstGeom>
        </p:spPr>
        <p:txBody>
          <a:bodyPr wrap="square">
            <a:spAutoFit/>
          </a:bodyPr>
          <a:lstStyle/>
          <a:p>
            <a:r>
              <a:rPr lang="en-IN" sz="1600" b="1" dirty="0" smtClean="0"/>
              <a:t>1.3. Room rent, Board &amp; Nursing Expenses as provided by the Hospital/ Nursing Home</a:t>
            </a:r>
          </a:p>
          <a:p>
            <a:r>
              <a:rPr lang="en-IN" sz="1600" b="1" dirty="0" smtClean="0"/>
              <a:t>Topaz </a:t>
            </a:r>
            <a:r>
              <a:rPr lang="en-IN" sz="1600" b="1" dirty="0"/>
              <a:t>and Ruby Plans – up to 1% </a:t>
            </a:r>
            <a:r>
              <a:rPr lang="en-IN" sz="1600" dirty="0"/>
              <a:t>of the </a:t>
            </a:r>
            <a:r>
              <a:rPr lang="en-IN" sz="1600" b="1" dirty="0"/>
              <a:t>Sum Insured </a:t>
            </a:r>
            <a:r>
              <a:rPr lang="en-IN" sz="1600" dirty="0"/>
              <a:t>(excluding Cumulative Bonus) per day for non-ICU room</a:t>
            </a:r>
            <a:r>
              <a:rPr lang="en-IN" sz="1600" dirty="0" smtClean="0"/>
              <a:t>.</a:t>
            </a:r>
            <a:endParaRPr lang="en-IN" sz="16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 y="2132856"/>
            <a:ext cx="8172400" cy="4232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701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47663" y="442913"/>
            <a:ext cx="8386762" cy="481012"/>
          </a:xfrm>
        </p:spPr>
        <p:txBody>
          <a:bodyPr/>
          <a:lstStyle/>
          <a:p>
            <a:pPr fontAlgn="auto">
              <a:spcAft>
                <a:spcPts val="0"/>
              </a:spcAft>
              <a:defRPr/>
            </a:pPr>
            <a:r>
              <a:rPr lang="en-US" sz="2400" dirty="0" smtClean="0"/>
              <a:t>Disease wise limits in Topaz and Ruby </a:t>
            </a:r>
            <a:endParaRPr lang="en-IN" dirty="0">
              <a:solidFill>
                <a:schemeClr val="bg1">
                  <a:lumMod val="65000"/>
                </a:schemeClr>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67" y="1124744"/>
            <a:ext cx="8750821" cy="236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67" y="3501008"/>
            <a:ext cx="8750821" cy="276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394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template_2016">
  <a:themeElements>
    <a:clrScheme name="Red 1.0 Primary palette">
      <a:dk1>
        <a:sysClr val="windowText" lastClr="000000"/>
      </a:dk1>
      <a:lt1>
        <a:sysClr val="window" lastClr="FFFFFF"/>
      </a:lt1>
      <a:dk2>
        <a:srgbClr val="1F497D"/>
      </a:dk2>
      <a:lt2>
        <a:srgbClr val="EEECE1"/>
      </a:lt2>
      <a:accent1>
        <a:srgbClr val="C21B17"/>
      </a:accent1>
      <a:accent2>
        <a:srgbClr val="C21B17"/>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2E8C04F5C79047B0001AA4FE9C990D" ma:contentTypeVersion="2" ma:contentTypeDescription="Create a new document." ma:contentTypeScope="" ma:versionID="00f1901ad16a6ed1cc0136e9432b104e">
  <xsd:schema xmlns:xsd="http://www.w3.org/2001/XMLSchema" xmlns:xs="http://www.w3.org/2001/XMLSchema" xmlns:p="http://schemas.microsoft.com/office/2006/metadata/properties" xmlns:ns2="34b09e2f-0383-41f5-b65e-e2b9199fb399" xmlns:ns3="6e9a517d-cacc-4f94-8a1e-c930d5ece0fd" targetNamespace="http://schemas.microsoft.com/office/2006/metadata/properties" ma:root="true" ma:fieldsID="a6dd8442beca57d8f178589b703e9192" ns2:_="" ns3:_="">
    <xsd:import namespace="34b09e2f-0383-41f5-b65e-e2b9199fb399"/>
    <xsd:import namespace="6e9a517d-cacc-4f94-8a1e-c930d5ece0fd"/>
    <xsd:element name="properties">
      <xsd:complexType>
        <xsd:sequence>
          <xsd:element name="documentManagement">
            <xsd:complexType>
              <xsd:all>
                <xsd:element ref="ns2:IsAct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09e2f-0383-41f5-b65e-e2b9199fb399" elementFormDefault="qualified">
    <xsd:import namespace="http://schemas.microsoft.com/office/2006/documentManagement/types"/>
    <xsd:import namespace="http://schemas.microsoft.com/office/infopath/2007/PartnerControls"/>
    <xsd:element name="IsActive" ma:index="8" nillable="true" ma:displayName="IsActive" ma:default="1" ma:internalName="IsAc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9a517d-cacc-4f94-8a1e-c930d5ece0f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sActive xmlns="34b09e2f-0383-41f5-b65e-e2b9199fb399">true</IsActive>
    <SharedWithUsers xmlns="6e9a517d-cacc-4f94-8a1e-c930d5ece0fd">
      <UserInfo>
        <DisplayName>ROBIN KUMAR</DisplayName>
        <AccountId>3012</AccountId>
        <AccountType/>
      </UserInfo>
    </SharedWithUsers>
  </documentManagement>
</p:properties>
</file>

<file path=customXml/itemProps1.xml><?xml version="1.0" encoding="utf-8"?>
<ds:datastoreItem xmlns:ds="http://schemas.openxmlformats.org/officeDocument/2006/customXml" ds:itemID="{1711F3E5-83FF-4E0A-A5CA-2FC669FF99AB}">
  <ds:schemaRefs>
    <ds:schemaRef ds:uri="http://schemas.microsoft.com/sharepoint/v3/contenttype/forms"/>
  </ds:schemaRefs>
</ds:datastoreItem>
</file>

<file path=customXml/itemProps2.xml><?xml version="1.0" encoding="utf-8"?>
<ds:datastoreItem xmlns:ds="http://schemas.openxmlformats.org/officeDocument/2006/customXml" ds:itemID="{6F06F412-A83A-4777-B395-DE4B1132C7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09e2f-0383-41f5-b65e-e2b9199fb399"/>
    <ds:schemaRef ds:uri="6e9a517d-cacc-4f94-8a1e-c930d5e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5DB76E-2666-4F28-B7CF-74087766C424}">
  <ds:schemaRefs>
    <ds:schemaRef ds:uri="http://purl.org/dc/elements/1.1/"/>
    <ds:schemaRef ds:uri="http://schemas.openxmlformats.org/package/2006/metadata/core-properties"/>
    <ds:schemaRef ds:uri="http://www.w3.org/XML/1998/namespace"/>
    <ds:schemaRef ds:uri="6e9a517d-cacc-4f94-8a1e-c930d5ece0fd"/>
    <ds:schemaRef ds:uri="http://schemas.microsoft.com/office/2006/documentManagement/types"/>
    <ds:schemaRef ds:uri="http://purl.org/dc/terms/"/>
    <ds:schemaRef ds:uri="http://schemas.microsoft.com/office/infopath/2007/PartnerControls"/>
    <ds:schemaRef ds:uri="34b09e2f-0383-41f5-b65e-e2b9199fb39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 template_2016</Template>
  <TotalTime>297</TotalTime>
  <Words>4298</Words>
  <Application>Microsoft Office PowerPoint</Application>
  <PresentationFormat>On-screen Show (4:3)</PresentationFormat>
  <Paragraphs>536</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PPT template_2016</vt:lpstr>
      <vt:lpstr>PowerPoint Presentation</vt:lpstr>
      <vt:lpstr>Key Features </vt:lpstr>
      <vt:lpstr>Eligibility</vt:lpstr>
      <vt:lpstr>Plans and Sum Insured Options </vt:lpstr>
      <vt:lpstr>Key Features </vt:lpstr>
      <vt:lpstr>Key Features </vt:lpstr>
      <vt:lpstr>Key Features </vt:lpstr>
      <vt:lpstr>Key Features </vt:lpstr>
      <vt:lpstr>Disease wise limits in Topaz and Ruby </vt:lpstr>
      <vt:lpstr>Key Features </vt:lpstr>
      <vt:lpstr>Key Features </vt:lpstr>
      <vt:lpstr>Key Features </vt:lpstr>
      <vt:lpstr>Key Features </vt:lpstr>
      <vt:lpstr>Key Features </vt:lpstr>
      <vt:lpstr>Discounts </vt:lpstr>
      <vt:lpstr>Medical underwriting</vt:lpstr>
      <vt:lpstr>Waiting periods</vt:lpstr>
      <vt:lpstr>Exclusions</vt:lpstr>
      <vt:lpstr>Multiple Policies</vt:lpstr>
      <vt:lpstr>Claims Service</vt:lpstr>
      <vt:lpstr>Time to ‘Deliver on the Promise</vt:lpstr>
      <vt:lpstr>PowerPoint Presentation</vt:lpstr>
      <vt:lpstr>Future Generali Health </vt:lpstr>
      <vt:lpstr>Premium factors </vt:lpstr>
      <vt:lpstr>Premium </vt:lpstr>
      <vt:lpstr>Premium </vt:lpstr>
      <vt:lpstr>Key Features- Revision </vt:lpstr>
      <vt:lpstr>Comparison with earlier product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Health Suraksha</dc:title>
  <dc:creator>VISHAL SHARMA</dc:creator>
  <cp:lastModifiedBy>PRASHANT SHINDE</cp:lastModifiedBy>
  <cp:revision>32</cp:revision>
  <dcterms:created xsi:type="dcterms:W3CDTF">2019-02-17T13:29:10Z</dcterms:created>
  <dcterms:modified xsi:type="dcterms:W3CDTF">2021-01-07T09:13:17Z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0x010100632E8C04F5C79047B0001AA4FE9C990D</vt:lpwstr>
  </property>
  <property fmtid="{D5CDD505-2E9C-101B-9397-08002B2CF9AE}" pid="3" name="IsActive">
    <vt:lpwstr>1</vt:lpwstr>
  </property>
  <property fmtid="{D5CDD505-2E9C-101B-9397-08002B2CF9AE}" pid="4" name="SharedWithUsers">
    <vt:lpwstr>3012;#ROBIN KUMAR</vt:lpwstr>
  </property>
</Properties>
</file>