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69" r:id="rId3"/>
    <p:sldId id="272" r:id="rId4"/>
    <p:sldId id="273" r:id="rId5"/>
    <p:sldId id="274" r:id="rId6"/>
    <p:sldId id="275" r:id="rId7"/>
    <p:sldId id="270" r:id="rId8"/>
    <p:sldId id="271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547" autoAdjust="0"/>
  </p:normalViewPr>
  <p:slideViewPr>
    <p:cSldViewPr snapToGrid="0">
      <p:cViewPr varScale="1">
        <p:scale>
          <a:sx n="62" d="100"/>
          <a:sy n="62" d="100"/>
        </p:scale>
        <p:origin x="-10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4095D-2FE4-4725-8567-65EA71DD1EC1}" type="datetimeFigureOut">
              <a:rPr lang="en-IN" smtClean="0"/>
              <a:t>28-03-2020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D3D42-5EC1-465B-9683-B76FA185D0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01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B237C8-75B1-4237-8840-0550DE05D947}" type="slidenum">
              <a:rPr lang="en-I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dirty="0" smtClean="0"/>
              <a:t>In case of instalment for policy terms of 2 years and 3 years, if monthly mode is opted, minimum 2 months premium needs to be collected for policy issuance.</a:t>
            </a:r>
            <a:endParaRPr lang="en-US" sz="1200" b="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3D42-5EC1-465B-9683-B76FA185D04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007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29493-DB1C-4053-B312-021B29EC9360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2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6360" y="3048000"/>
            <a:ext cx="11182248" cy="6284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6F707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Presentation/Cover Subtitle</a:t>
            </a:r>
            <a:br>
              <a:rPr lang="it-IT" dirty="0"/>
            </a:br>
            <a:r>
              <a:rPr lang="it-IT" dirty="0"/>
              <a:t>Arial Regular 20/24pt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/>
          <a:srcRect r="21050"/>
          <a:stretch/>
        </p:blipFill>
        <p:spPr>
          <a:xfrm>
            <a:off x="1" y="0"/>
            <a:ext cx="267377" cy="685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3" y="152402"/>
            <a:ext cx="2061494" cy="69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>
            <a:spLocks noGrp="1"/>
          </p:cNvSpPr>
          <p:nvPr>
            <p:ph type="ctrTitle" hasCustomPrompt="1"/>
          </p:nvPr>
        </p:nvSpPr>
        <p:spPr>
          <a:xfrm>
            <a:off x="386360" y="2130426"/>
            <a:ext cx="11182248" cy="86909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300" b="1" baseline="0">
                <a:solidFill>
                  <a:srgbClr val="C2171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Presentation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109" y="5885866"/>
            <a:ext cx="550056" cy="796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69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86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/>
          <p:cNvSpPr txBox="1">
            <a:spLocks/>
          </p:cNvSpPr>
          <p:nvPr/>
        </p:nvSpPr>
        <p:spPr>
          <a:xfrm>
            <a:off x="11887201" y="50800"/>
            <a:ext cx="266700" cy="177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A0AF0C8-D43C-4F6F-A201-27B0B8AB52E1}" type="slidenum">
              <a:rPr lang="it-IT" sz="800" smtClean="0"/>
              <a:pPr>
                <a:defRPr/>
              </a:pPr>
              <a:t>‹#›</a:t>
            </a:fld>
            <a:endParaRPr lang="it-IT" sz="8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8786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7" r="15833" b="40427"/>
          <a:stretch>
            <a:fillRect/>
          </a:stretch>
        </p:blipFill>
        <p:spPr bwMode="auto">
          <a:xfrm>
            <a:off x="9144001" y="6310314"/>
            <a:ext cx="26648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463067" y="443000"/>
            <a:ext cx="11182248" cy="3190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2200"/>
              </a:lnSpc>
              <a:defRPr sz="2000" b="1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6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8786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1090B0-8961-448C-8DBD-A293EB50A95B}" type="slidenum">
              <a:rPr lang="it-IT" sz="800" smtClean="0"/>
              <a:pPr>
                <a:defRPr/>
              </a:pPr>
              <a:t>‹#›</a:t>
            </a:fld>
            <a:endParaRPr lang="it-IT" sz="8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7" r="15833" b="40427"/>
          <a:stretch>
            <a:fillRect/>
          </a:stretch>
        </p:blipFill>
        <p:spPr bwMode="auto">
          <a:xfrm>
            <a:off x="9144001" y="6310314"/>
            <a:ext cx="26648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63067" y="997139"/>
            <a:ext cx="11182248" cy="3231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D3C052-B4B7-4FEE-8F81-AFD06F638E1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65" y="84833"/>
            <a:ext cx="550056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3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8786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1090B0-8961-448C-8DBD-A293EB50A95B}" type="slidenum">
              <a:rPr lang="it-IT" sz="800" smtClean="0"/>
              <a:pPr>
                <a:defRPr/>
              </a:pPr>
              <a:t>‹#›</a:t>
            </a:fld>
            <a:endParaRPr lang="it-IT" sz="8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7" r="15833" b="40427"/>
          <a:stretch>
            <a:fillRect/>
          </a:stretch>
        </p:blipFill>
        <p:spPr bwMode="auto">
          <a:xfrm>
            <a:off x="9144001" y="6310314"/>
            <a:ext cx="26648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63067" y="997139"/>
            <a:ext cx="11182248" cy="3231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D3C052-B4B7-4FEE-8F81-AFD06F638E1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65" y="84833"/>
            <a:ext cx="550056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3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8786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1090B0-8961-448C-8DBD-A293EB50A95B}" type="slidenum">
              <a:rPr lang="it-IT" sz="800" smtClean="0"/>
              <a:pPr>
                <a:defRPr/>
              </a:pPr>
              <a:t>‹#›</a:t>
            </a:fld>
            <a:endParaRPr lang="it-IT" sz="8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7" r="15833" b="40427"/>
          <a:stretch>
            <a:fillRect/>
          </a:stretch>
        </p:blipFill>
        <p:spPr bwMode="auto">
          <a:xfrm>
            <a:off x="9144001" y="6310314"/>
            <a:ext cx="26648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63067" y="997139"/>
            <a:ext cx="11182248" cy="3231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11385551" y="273050"/>
            <a:ext cx="266700" cy="1793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D3C052-B4B7-4FEE-8F81-AFD06F638E1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65" y="84833"/>
            <a:ext cx="550056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463067" y="685800"/>
            <a:ext cx="10611333" cy="381000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en-US" dirty="0"/>
              <a:t>Section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35360" y="3048000"/>
            <a:ext cx="11182248" cy="6284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6F707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Presentation/Cover Subtitle</a:t>
            </a:r>
            <a:br>
              <a:rPr lang="it-IT" dirty="0"/>
            </a:br>
            <a:r>
              <a:rPr lang="it-IT" dirty="0"/>
              <a:t>Arial Regular 20/24pt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335360" y="2130426"/>
            <a:ext cx="11182248" cy="86909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300" b="1" baseline="0">
                <a:solidFill>
                  <a:srgbClr val="C2171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Presentation Title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2119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354512"/>
            <a:ext cx="1100134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1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3551" y="1209369"/>
            <a:ext cx="11000862" cy="485170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Content Box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6" r="15833" b="40426"/>
          <a:stretch/>
        </p:blipFill>
        <p:spPr>
          <a:xfrm>
            <a:off x="9593550" y="6282813"/>
            <a:ext cx="2215743" cy="4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65" y="84833"/>
            <a:ext cx="550056" cy="796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5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12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463067" y="997140"/>
            <a:ext cx="11182248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/>
              <a:t>Slide Sub title</a:t>
            </a: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3552" y="1600201"/>
            <a:ext cx="5632449" cy="446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Content Box Two Columns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6151694" y="1600201"/>
            <a:ext cx="5632449" cy="446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Content Box Two Columns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3" name="Segnaposto numero diapositiva 5"/>
          <p:cNvSpPr txBox="1">
            <a:spLocks/>
          </p:cNvSpPr>
          <p:nvPr userDrawn="1"/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6" r="15833" b="40426"/>
          <a:stretch/>
        </p:blipFill>
        <p:spPr>
          <a:xfrm>
            <a:off x="9144000" y="6309600"/>
            <a:ext cx="266529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43000"/>
            <a:ext cx="10922539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1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3552" y="1229149"/>
            <a:ext cx="5298151" cy="4831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Content Box Two Columns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half" idx="2"/>
          </p:nvPr>
        </p:nvSpPr>
        <p:spPr>
          <a:xfrm>
            <a:off x="6145161" y="1229033"/>
            <a:ext cx="5240446" cy="483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6" r="15833" b="40426"/>
          <a:stretch/>
        </p:blipFill>
        <p:spPr>
          <a:xfrm>
            <a:off x="10146890" y="6309600"/>
            <a:ext cx="1662403" cy="39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65" y="84833"/>
            <a:ext cx="550056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row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3066" y="1600200"/>
            <a:ext cx="11189428" cy="320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3066" y="4876800"/>
            <a:ext cx="11189428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17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463067" y="997140"/>
            <a:ext cx="11182248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/>
              <a:t>Slide Sub title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Segnaposto numero diapositiva 5"/>
          <p:cNvSpPr txBox="1">
            <a:spLocks/>
          </p:cNvSpPr>
          <p:nvPr userDrawn="1"/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6" r="15833" b="40426"/>
          <a:stretch/>
        </p:blipFill>
        <p:spPr>
          <a:xfrm>
            <a:off x="9684774" y="6309600"/>
            <a:ext cx="212451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2 row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3066" y="4876800"/>
            <a:ext cx="11189428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17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463067" y="997140"/>
            <a:ext cx="11182248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/>
              <a:t>Slide Sub title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Segnaposto numero diapositiva 5"/>
          <p:cNvSpPr txBox="1">
            <a:spLocks/>
          </p:cNvSpPr>
          <p:nvPr userDrawn="1"/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63551" y="1484313"/>
            <a:ext cx="11055349" cy="331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IN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6" r="15833" b="40426"/>
          <a:stretch/>
        </p:blipFill>
        <p:spPr>
          <a:xfrm>
            <a:off x="9144000" y="6309600"/>
            <a:ext cx="266529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3551" y="1682751"/>
            <a:ext cx="11188700" cy="43783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88000" cy="96608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463067" y="443000"/>
            <a:ext cx="11182248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63067" y="997140"/>
            <a:ext cx="11182248" cy="37446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  <a:buNone/>
            </a:pPr>
            <a:r>
              <a:rPr lang="it-IT" dirty="0"/>
              <a:t>Slide Sub title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3550" y="152400"/>
            <a:ext cx="10610849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8" name="Segnaposto numero diapositiva 5"/>
          <p:cNvSpPr txBox="1">
            <a:spLocks/>
          </p:cNvSpPr>
          <p:nvPr userDrawn="1"/>
        </p:nvSpPr>
        <p:spPr>
          <a:xfrm>
            <a:off x="11385606" y="273559"/>
            <a:ext cx="266889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0426" r="15833" b="40426"/>
          <a:stretch/>
        </p:blipFill>
        <p:spPr>
          <a:xfrm>
            <a:off x="9144000" y="6309600"/>
            <a:ext cx="266529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5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C2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216246"/>
            <a:ext cx="2370204" cy="69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609600" y="3276601"/>
            <a:ext cx="2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343401"/>
            <a:ext cx="477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fontAlgn="base">
              <a:spcBef>
                <a:spcPct val="0"/>
              </a:spcBef>
              <a:spcAft>
                <a:spcPct val="0"/>
              </a:spcAft>
              <a:buNone/>
              <a:defRPr lang="en-US" sz="1600" b="0" dirty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Name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0" dirty="0">
                <a:solidFill>
                  <a:schemeClr val="bg1"/>
                </a:solidFill>
              </a:rPr>
              <a:t>Email address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0" dirty="0">
                <a:solidFill>
                  <a:schemeClr val="bg1"/>
                </a:solidFill>
              </a:rPr>
              <a:t>Contact</a:t>
            </a:r>
            <a:r>
              <a:rPr lang="en-US" sz="1600" b="0" baseline="0" dirty="0">
                <a:solidFill>
                  <a:schemeClr val="bg1"/>
                </a:solidFill>
              </a:rPr>
              <a:t> Information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0" baseline="0" dirty="0">
                <a:solidFill>
                  <a:schemeClr val="bg1"/>
                </a:solidFill>
              </a:rPr>
              <a:t>www.futuregenerali.in</a:t>
            </a:r>
            <a:endParaRPr lang="en-US" sz="1600" b="0" dirty="0">
              <a:solidFill>
                <a:schemeClr val="bg1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3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gh@futuregenerali.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mailto:fgh.express@futuregenerali.in" TargetMode="External"/><Relationship Id="rId4" Type="http://schemas.openxmlformats.org/officeDocument/2006/relationships/hyperlink" Target="mailto:Queryhealthunderwriting@futuregenerali.i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904763"/>
            <a:ext cx="7405324" cy="55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42913"/>
            <a:ext cx="11182349" cy="481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Waiting periods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360" y="4149080"/>
            <a:ext cx="114252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9" name="Up Arrow 8"/>
          <p:cNvSpPr/>
          <p:nvPr/>
        </p:nvSpPr>
        <p:spPr>
          <a:xfrm>
            <a:off x="173816" y="4284960"/>
            <a:ext cx="323088" cy="48920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49055" y="4920217"/>
            <a:ext cx="289951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RID</a:t>
            </a:r>
          </a:p>
          <a:p>
            <a:r>
              <a:rPr lang="en-US" b="1" dirty="0" smtClean="0"/>
              <a:t>Cover available for Accident </a:t>
            </a:r>
            <a:endParaRPr lang="en-IN" b="1" dirty="0"/>
          </a:p>
        </p:txBody>
      </p:sp>
      <p:sp>
        <p:nvSpPr>
          <p:cNvPr id="14" name="Up Arrow 13"/>
          <p:cNvSpPr/>
          <p:nvPr/>
        </p:nvSpPr>
        <p:spPr>
          <a:xfrm>
            <a:off x="7728181" y="3643356"/>
            <a:ext cx="323088" cy="48920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6480044" y="2782670"/>
            <a:ext cx="41693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After 48 months</a:t>
            </a:r>
          </a:p>
          <a:p>
            <a:r>
              <a:rPr lang="en-US" b="1" dirty="0" smtClean="0"/>
              <a:t>Cover available for Pre existing conditions</a:t>
            </a:r>
            <a:endParaRPr lang="en-IN" b="1" dirty="0"/>
          </a:p>
        </p:txBody>
      </p:sp>
      <p:sp>
        <p:nvSpPr>
          <p:cNvPr id="17" name="Up Arrow 16"/>
          <p:cNvSpPr/>
          <p:nvPr/>
        </p:nvSpPr>
        <p:spPr>
          <a:xfrm rot="10800000">
            <a:off x="7728183" y="4149080"/>
            <a:ext cx="323088" cy="48920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6480043" y="4802696"/>
            <a:ext cx="38077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After 48 months</a:t>
            </a:r>
          </a:p>
          <a:p>
            <a:r>
              <a:rPr lang="en-US" b="1" dirty="0" smtClean="0"/>
              <a:t>Cover available for Mental Illness, HIV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345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27708"/>
            <a:ext cx="11182349" cy="481012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400" dirty="0">
                <a:ea typeface="+mj-ea"/>
              </a:rPr>
              <a:t>Exclusions</a:t>
            </a:r>
            <a:endParaRPr lang="en-IN" sz="2400" dirty="0">
              <a:ea typeface="+mj-ea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487488" y="1340768"/>
            <a:ext cx="9648395" cy="50405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6" name="TextBox 5"/>
          <p:cNvSpPr txBox="1"/>
          <p:nvPr/>
        </p:nvSpPr>
        <p:spPr>
          <a:xfrm>
            <a:off x="335360" y="1619508"/>
            <a:ext cx="134158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Vaccination 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50012" y="1295544"/>
            <a:ext cx="332334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Maternity and related expenses  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2555612"/>
            <a:ext cx="114114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Rest Cure 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360" y="3501008"/>
            <a:ext cx="164955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Diagnostic and </a:t>
            </a:r>
          </a:p>
          <a:p>
            <a:r>
              <a:rPr lang="en-US" b="1" dirty="0" smtClean="0"/>
              <a:t>Evaluation only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360" y="4870902"/>
            <a:ext cx="16582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Alcohol/ Drugs </a:t>
            </a:r>
          </a:p>
          <a:p>
            <a:r>
              <a:rPr lang="en-US" b="1" dirty="0" smtClean="0"/>
              <a:t>Use/ Abuse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5680" y="5912763"/>
            <a:ext cx="11507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Self Injury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36427" y="1628569"/>
            <a:ext cx="11805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Dental t/t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36427" y="2370946"/>
            <a:ext cx="136768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Cosmetic t/t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6427" y="3419708"/>
            <a:ext cx="150874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Consumables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0416" y="4211796"/>
            <a:ext cx="22555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Ext. Congenital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18117" y="5939988"/>
            <a:ext cx="15408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OPD Expenses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580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2400" dirty="0"/>
              <a:t>Multiple Policies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60" y="1318116"/>
            <a:ext cx="11233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/>
              <a:t>a) </a:t>
            </a:r>
            <a:r>
              <a:rPr lang="en-IN" sz="1600" dirty="0" smtClean="0"/>
              <a:t>If </a:t>
            </a:r>
            <a:r>
              <a:rPr lang="en-IN" sz="1600" dirty="0"/>
              <a:t>two or more policies are taken by an insured during a period from one or more insurers to indemnify treatment costs, the </a:t>
            </a:r>
            <a:r>
              <a:rPr lang="en-IN" sz="1600" b="1" dirty="0" smtClean="0">
                <a:solidFill>
                  <a:srgbClr val="C00000"/>
                </a:solidFill>
              </a:rPr>
              <a:t>policyholder shall </a:t>
            </a:r>
            <a:r>
              <a:rPr lang="en-IN" sz="1600" b="1" dirty="0">
                <a:solidFill>
                  <a:srgbClr val="C00000"/>
                </a:solidFill>
              </a:rPr>
              <a:t>have the right </a:t>
            </a:r>
            <a:r>
              <a:rPr lang="en-IN" sz="1600" dirty="0"/>
              <a:t>to require a settlement of his/her claim in terms of any of his/her policies</a:t>
            </a:r>
            <a:r>
              <a:rPr lang="en-IN" sz="1600" dirty="0" smtClean="0"/>
              <a:t>.</a:t>
            </a:r>
          </a:p>
          <a:p>
            <a:endParaRPr lang="en-IN" sz="1600" dirty="0"/>
          </a:p>
          <a:p>
            <a:r>
              <a:rPr lang="en-IN" sz="1600" b="1" dirty="0" smtClean="0"/>
              <a:t>b</a:t>
            </a:r>
            <a:r>
              <a:rPr lang="en-IN" sz="1600" b="1" dirty="0"/>
              <a:t>) </a:t>
            </a:r>
            <a:r>
              <a:rPr lang="en-IN" sz="1600" dirty="0"/>
              <a:t>In all such cases the insurer who has issued the chosen policy shall be obliged to settle the claim as long as the claim is within the </a:t>
            </a:r>
            <a:r>
              <a:rPr lang="en-IN" sz="1600" dirty="0" smtClean="0"/>
              <a:t>limits of </a:t>
            </a:r>
            <a:r>
              <a:rPr lang="en-IN" sz="1600" dirty="0"/>
              <a:t>and according to the terms of the chosen policy.</a:t>
            </a:r>
          </a:p>
          <a:p>
            <a:endParaRPr lang="en-IN" sz="1600" dirty="0" smtClean="0"/>
          </a:p>
          <a:p>
            <a:r>
              <a:rPr lang="en-IN" sz="1600" b="1" dirty="0" smtClean="0"/>
              <a:t>c</a:t>
            </a:r>
            <a:r>
              <a:rPr lang="en-IN" sz="1600" b="1" dirty="0"/>
              <a:t>) </a:t>
            </a:r>
            <a:r>
              <a:rPr lang="en-IN" sz="1600" dirty="0"/>
              <a:t>The policyholder having multiple policies shall also have the </a:t>
            </a:r>
            <a:r>
              <a:rPr lang="en-IN" sz="1600" b="1" dirty="0">
                <a:solidFill>
                  <a:srgbClr val="C00000"/>
                </a:solidFill>
              </a:rPr>
              <a:t>right</a:t>
            </a:r>
            <a:r>
              <a:rPr lang="en-IN" sz="1600" dirty="0"/>
              <a:t> to prefer claims from other policy/ policies for the amounts </a:t>
            </a:r>
            <a:r>
              <a:rPr lang="en-IN" sz="1600" dirty="0" smtClean="0"/>
              <a:t>disallowed under </a:t>
            </a:r>
            <a:r>
              <a:rPr lang="en-IN" sz="1600" dirty="0"/>
              <a:t>the earlier chosen policy/ policies, even if the sum insured is not exhausted. Then the Insurer(s) shall settle the claim subject to </a:t>
            </a:r>
            <a:r>
              <a:rPr lang="en-IN" sz="1600" dirty="0" smtClean="0"/>
              <a:t>the terms </a:t>
            </a:r>
            <a:r>
              <a:rPr lang="en-IN" sz="1600" dirty="0"/>
              <a:t>and conditions of the other policy / policies so chosen.</a:t>
            </a:r>
          </a:p>
          <a:p>
            <a:endParaRPr lang="en-IN" sz="1600" dirty="0" smtClean="0"/>
          </a:p>
          <a:p>
            <a:r>
              <a:rPr lang="en-IN" sz="1600" b="1" dirty="0" smtClean="0"/>
              <a:t>d</a:t>
            </a:r>
            <a:r>
              <a:rPr lang="en-IN" sz="1600" b="1" dirty="0"/>
              <a:t>) </a:t>
            </a:r>
            <a:r>
              <a:rPr lang="en-IN" sz="1600" dirty="0"/>
              <a:t>If the amount to be claimed exceeds the sum insured under a single policy after considering the deductibles or co-pay, the </a:t>
            </a:r>
            <a:r>
              <a:rPr lang="en-IN" sz="1600" dirty="0" smtClean="0"/>
              <a:t>policyholder shall </a:t>
            </a:r>
            <a:r>
              <a:rPr lang="en-IN" sz="1600" dirty="0"/>
              <a:t>have the </a:t>
            </a:r>
            <a:r>
              <a:rPr lang="en-IN" sz="1600" b="1" dirty="0">
                <a:solidFill>
                  <a:srgbClr val="C00000"/>
                </a:solidFill>
              </a:rPr>
              <a:t>right</a:t>
            </a:r>
            <a:r>
              <a:rPr lang="en-IN" sz="1600" dirty="0"/>
              <a:t> to choose insurers from whom he/she wants to claim the balance amount</a:t>
            </a:r>
            <a:r>
              <a:rPr lang="en-IN" sz="1600" dirty="0" smtClean="0"/>
              <a:t>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5117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2400" dirty="0" smtClean="0"/>
              <a:t>Claims Service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335360" y="1136348"/>
            <a:ext cx="11233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For availing cashless at a Network Provider, </a:t>
            </a:r>
            <a:endParaRPr lang="en-IN" dirty="0" smtClean="0"/>
          </a:p>
          <a:p>
            <a:r>
              <a:rPr lang="en-IN" dirty="0" smtClean="0"/>
              <a:t>We </a:t>
            </a:r>
            <a:r>
              <a:rPr lang="en-IN" dirty="0"/>
              <a:t>must be called at Our call centre and a request for pre-authorisation must </a:t>
            </a:r>
            <a:r>
              <a:rPr lang="en-IN" dirty="0" smtClean="0"/>
              <a:t>be made </a:t>
            </a:r>
            <a:r>
              <a:rPr lang="en-IN" dirty="0"/>
              <a:t>by way of the written form prescribed by Us</a:t>
            </a:r>
            <a:r>
              <a:rPr lang="en-IN" dirty="0" smtClean="0"/>
              <a:t>.</a:t>
            </a:r>
          </a:p>
          <a:p>
            <a:r>
              <a:rPr lang="en-US" b="1" dirty="0" smtClean="0"/>
              <a:t>(Cashless TAT currently is 120 minutes)</a:t>
            </a:r>
            <a:endParaRPr lang="en-IN" b="1" dirty="0" smtClean="0"/>
          </a:p>
          <a:p>
            <a:endParaRPr lang="en-IN" dirty="0"/>
          </a:p>
          <a:p>
            <a:r>
              <a:rPr lang="en-IN" dirty="0" smtClean="0"/>
              <a:t>If treatment is taken in a </a:t>
            </a:r>
            <a:r>
              <a:rPr lang="en-IN" b="1" dirty="0" smtClean="0"/>
              <a:t>Hospital </a:t>
            </a:r>
            <a:r>
              <a:rPr lang="en-IN" dirty="0" smtClean="0"/>
              <a:t>which is Non-Network or</a:t>
            </a:r>
          </a:p>
          <a:p>
            <a:r>
              <a:rPr lang="en-IN" dirty="0" smtClean="0"/>
              <a:t>If </a:t>
            </a:r>
            <a:r>
              <a:rPr lang="en-IN" b="1" dirty="0" smtClean="0"/>
              <a:t>You </a:t>
            </a:r>
            <a:r>
              <a:rPr lang="en-IN" dirty="0" smtClean="0"/>
              <a:t>do not wish to avail cashless facility or</a:t>
            </a:r>
          </a:p>
          <a:p>
            <a:r>
              <a:rPr lang="en-IN" dirty="0" smtClean="0"/>
              <a:t>If </a:t>
            </a:r>
            <a:r>
              <a:rPr lang="en-IN" dirty="0"/>
              <a:t>pre-authorisation </a:t>
            </a:r>
            <a:r>
              <a:rPr lang="en-IN" dirty="0" smtClean="0"/>
              <a:t>(for cashless)is </a:t>
            </a:r>
            <a:r>
              <a:rPr lang="en-IN" dirty="0"/>
              <a:t>denied by </a:t>
            </a:r>
            <a:r>
              <a:rPr lang="en-IN" b="1" dirty="0" smtClean="0"/>
              <a:t>Us</a:t>
            </a:r>
            <a:r>
              <a:rPr lang="en-IN" dirty="0" smtClean="0"/>
              <a:t>, </a:t>
            </a:r>
            <a:r>
              <a:rPr lang="en-IN" dirty="0"/>
              <a:t>then</a:t>
            </a:r>
            <a:r>
              <a:rPr lang="en-IN" dirty="0" smtClean="0"/>
              <a:t>:</a:t>
            </a:r>
          </a:p>
          <a:p>
            <a:endParaRPr lang="en-US" dirty="0" smtClean="0"/>
          </a:p>
          <a:p>
            <a:r>
              <a:rPr lang="en-US" b="1" dirty="0" smtClean="0"/>
              <a:t>Claim Intimation – within 48 hours </a:t>
            </a:r>
          </a:p>
          <a:p>
            <a:r>
              <a:rPr lang="en-US" b="1" dirty="0" smtClean="0"/>
              <a:t>Document Submission – within 15 days of Discharge </a:t>
            </a:r>
          </a:p>
          <a:p>
            <a:r>
              <a:rPr lang="en-US" b="1" dirty="0" smtClean="0"/>
              <a:t>Settlement – within 30 days </a:t>
            </a:r>
            <a:r>
              <a:rPr lang="en-IN" dirty="0" smtClean="0"/>
              <a:t>of the receipt </a:t>
            </a:r>
            <a:r>
              <a:rPr lang="en-IN" dirty="0"/>
              <a:t>of the last necessary </a:t>
            </a:r>
            <a:r>
              <a:rPr lang="en-IN" dirty="0" smtClean="0"/>
              <a:t>documents. </a:t>
            </a:r>
            <a:r>
              <a:rPr lang="en-IN" b="1" dirty="0" smtClean="0"/>
              <a:t>(30 days is as per PPI regulation however settlement is done within 10 days)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013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Time to ‘Deliver on the Promise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Health Claims at Future </a:t>
            </a:r>
            <a:r>
              <a:rPr lang="en-US" b="1" dirty="0" err="1"/>
              <a:t>Generali</a:t>
            </a:r>
            <a:r>
              <a:rPr lang="en-US" b="1" dirty="0"/>
              <a:t> India</a:t>
            </a:r>
            <a:endParaRPr lang="en-IN" b="1" dirty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8737600" cy="502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Health Claims at Future </a:t>
            </a:r>
            <a:r>
              <a:rPr lang="en-US" b="1" dirty="0" err="1"/>
              <a:t>Generali</a:t>
            </a:r>
            <a:r>
              <a:rPr lang="en-US" b="1" dirty="0"/>
              <a:t> India</a:t>
            </a:r>
            <a:endParaRPr lang="en-IN" b="1" dirty="0"/>
          </a:p>
          <a:p>
            <a:r>
              <a:rPr lang="en-US" b="1" dirty="0"/>
              <a:t>Time to ‘Deliver on the Promise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76313"/>
            <a:ext cx="113030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6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 smtClean="0"/>
              <a:t>Future </a:t>
            </a:r>
            <a:r>
              <a:rPr lang="en-US" sz="2400" b="1" dirty="0" err="1" smtClean="0"/>
              <a:t>Generali</a:t>
            </a:r>
            <a:r>
              <a:rPr lang="en-US" sz="2400" b="1" dirty="0" smtClean="0"/>
              <a:t> Health </a:t>
            </a:r>
            <a:endParaRPr lang="en-I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7CDE6E-02BC-4328-90E7-FD50EC490DAD}"/>
              </a:ext>
            </a:extLst>
          </p:cNvPr>
          <p:cNvSpPr txBox="1"/>
          <p:nvPr/>
        </p:nvSpPr>
        <p:spPr>
          <a:xfrm>
            <a:off x="609601" y="1331476"/>
            <a:ext cx="34543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Primary contact details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547634-DA2C-446D-8D36-25B108A6BA21}"/>
              </a:ext>
            </a:extLst>
          </p:cNvPr>
          <p:cNvSpPr txBox="1"/>
          <p:nvPr/>
        </p:nvSpPr>
        <p:spPr>
          <a:xfrm>
            <a:off x="609601" y="1988840"/>
            <a:ext cx="3454399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24/7 Phone lines </a:t>
            </a:r>
          </a:p>
          <a:p>
            <a:endParaRPr lang="en-IN" dirty="0"/>
          </a:p>
          <a:p>
            <a:r>
              <a:rPr lang="en-IN" dirty="0"/>
              <a:t>1800-103-8889</a:t>
            </a:r>
          </a:p>
          <a:p>
            <a:endParaRPr lang="en-IN" dirty="0" smtClean="0"/>
          </a:p>
          <a:p>
            <a:r>
              <a:rPr lang="en-IN" dirty="0" smtClean="0"/>
              <a:t>1800-209-1017</a:t>
            </a:r>
            <a:endParaRPr lang="en-IN" dirty="0"/>
          </a:p>
          <a:p>
            <a:endParaRPr lang="en-IN" dirty="0" smtClean="0">
              <a:hlinkClick r:id="rId3"/>
            </a:endParaRPr>
          </a:p>
          <a:p>
            <a:r>
              <a:rPr lang="en-IN" dirty="0" smtClean="0"/>
              <a:t>Email </a:t>
            </a:r>
          </a:p>
          <a:p>
            <a:endParaRPr lang="en-IN" dirty="0" smtClean="0">
              <a:hlinkClick r:id="rId3"/>
            </a:endParaRPr>
          </a:p>
          <a:p>
            <a:r>
              <a:rPr lang="en-IN" dirty="0" smtClean="0">
                <a:hlinkClick r:id="rId3"/>
              </a:rPr>
              <a:t>fgh@futuregenerali.in</a:t>
            </a:r>
            <a:endParaRPr lang="en-IN" dirty="0"/>
          </a:p>
          <a:p>
            <a:endParaRPr lang="en-IN" dirty="0"/>
          </a:p>
          <a:p>
            <a:r>
              <a:rPr lang="en-IN" dirty="0"/>
              <a:t>WhatsApp for Deficient Claim Documents</a:t>
            </a:r>
          </a:p>
          <a:p>
            <a:endParaRPr lang="en-IN" dirty="0" smtClean="0"/>
          </a:p>
          <a:p>
            <a:r>
              <a:rPr lang="en-IN" dirty="0" smtClean="0"/>
              <a:t>7755996994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EEB2D2-604E-410F-B943-B6B3C4C24FF4}"/>
              </a:ext>
            </a:extLst>
          </p:cNvPr>
          <p:cNvSpPr txBox="1"/>
          <p:nvPr/>
        </p:nvSpPr>
        <p:spPr>
          <a:xfrm>
            <a:off x="5135892" y="1309028"/>
            <a:ext cx="662473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Exclusive </a:t>
            </a:r>
            <a:r>
              <a:rPr lang="en-IN" dirty="0" smtClean="0"/>
              <a:t>Communication Avenues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52BA0A-2131-4354-ACE6-FC305BCD9EE6}"/>
              </a:ext>
            </a:extLst>
          </p:cNvPr>
          <p:cNvSpPr txBox="1"/>
          <p:nvPr/>
        </p:nvSpPr>
        <p:spPr>
          <a:xfrm>
            <a:off x="5135894" y="1981200"/>
            <a:ext cx="6624735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Underwriting related queries</a:t>
            </a:r>
          </a:p>
          <a:p>
            <a:endParaRPr lang="en-US" dirty="0" smtClean="0"/>
          </a:p>
          <a:p>
            <a:r>
              <a:rPr lang="en-US" b="1" dirty="0" smtClean="0"/>
              <a:t>E-mail </a:t>
            </a:r>
            <a:r>
              <a:rPr lang="en-US" dirty="0" smtClean="0">
                <a:hlinkClick r:id="rId4"/>
              </a:rPr>
              <a:t>Queryhealthunderwriting@futuregenerali.in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Phone </a:t>
            </a:r>
            <a:endParaRPr lang="en-US" dirty="0"/>
          </a:p>
          <a:p>
            <a:r>
              <a:rPr lang="en-IN" dirty="0"/>
              <a:t>8451962421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Claims related queries</a:t>
            </a:r>
          </a:p>
          <a:p>
            <a:r>
              <a:rPr lang="en-US" dirty="0" smtClean="0"/>
              <a:t> </a:t>
            </a:r>
            <a:endParaRPr lang="en-IN" dirty="0"/>
          </a:p>
          <a:p>
            <a:r>
              <a:rPr lang="en-IN" b="1" dirty="0"/>
              <a:t>E-mail</a:t>
            </a:r>
          </a:p>
          <a:p>
            <a:r>
              <a:rPr lang="en-IN" dirty="0" smtClean="0">
                <a:hlinkClick r:id="rId5"/>
              </a:rPr>
              <a:t>fgh.express@futuregenerali.in</a:t>
            </a:r>
            <a:endParaRPr lang="en-IN" dirty="0" smtClean="0"/>
          </a:p>
          <a:p>
            <a:endParaRPr lang="en-IN" dirty="0"/>
          </a:p>
          <a:p>
            <a:r>
              <a:rPr lang="en-IN" b="1" dirty="0" smtClean="0"/>
              <a:t>Phone</a:t>
            </a:r>
            <a:endParaRPr lang="en-IN" b="1" dirty="0"/>
          </a:p>
          <a:p>
            <a:r>
              <a:rPr lang="en-IN" dirty="0" smtClean="0"/>
              <a:t>020-67904509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096001"/>
            <a:ext cx="8737600" cy="62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8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Premium 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797060"/>
            <a:ext cx="10369152" cy="558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711200" y="3962401"/>
            <a:ext cx="619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Future Generali India Insurance Company Limited 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IRDAI Registration No.: 132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CIN: U66030MH2006PLC165287</a:t>
            </a:r>
          </a:p>
          <a:p>
            <a:endParaRPr lang="en-IN" alt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Registered and Corporate Office: 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Indiabulls Finance Centre, Tower 3, 6th Floor, 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Senapati Bapat Marg, Elphinstone (W), 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Mumbai – 400013 </a:t>
            </a:r>
          </a:p>
          <a:p>
            <a:endParaRPr lang="en-IN" alt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Contact No: 022 – 4097 6666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Fax: 022 – 4097 6900 </a:t>
            </a: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Email: fgcare@futuregenerali.in. </a:t>
            </a:r>
          </a:p>
          <a:p>
            <a:endParaRPr lang="en-IN" alt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IN" altLang="en-US" sz="1200">
                <a:solidFill>
                  <a:schemeClr val="bg1"/>
                </a:solidFill>
                <a:latin typeface="Arial" charset="0"/>
              </a:rPr>
              <a:t>Insurance is the subject matter of solicitation</a:t>
            </a:r>
          </a:p>
        </p:txBody>
      </p:sp>
    </p:spTree>
    <p:extLst>
      <p:ext uri="{BB962C8B-B14F-4D97-AF65-F5344CB8AC3E}">
        <p14:creationId xmlns:p14="http://schemas.microsoft.com/office/powerpoint/2010/main" val="38066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42913"/>
            <a:ext cx="11182349" cy="481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Key Features 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447800"/>
            <a:ext cx="108629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Inpatient care (minimum 24 hours)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Day care procedures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 Hospitalization expenses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Post Hospitalization expenses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 Plan options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discount (2/3 year)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EMI option (2/3 year)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Family discount (Individual Sum Insured)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50% reimbursement of pre policy check up expenses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Up to 25% underwriting loading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Tax benefit under section 80D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48" y="491490"/>
            <a:ext cx="5775819" cy="57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42913"/>
            <a:ext cx="11182349" cy="481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Key Features 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7863798" y="3376416"/>
            <a:ext cx="3800821" cy="4846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triped Right Arrow 5"/>
          <p:cNvSpPr/>
          <p:nvPr/>
        </p:nvSpPr>
        <p:spPr>
          <a:xfrm rot="10800000">
            <a:off x="431371" y="3429000"/>
            <a:ext cx="2784309" cy="4846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407701" y="3102059"/>
            <a:ext cx="432048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Room charges up to 1% of Sum Insured / Day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4509" y="2976306"/>
            <a:ext cx="102714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60 days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9850" y="4005064"/>
            <a:ext cx="300473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Day Care procedures (409) </a:t>
            </a:r>
            <a:endParaRPr lang="en-I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3787" y="2388950"/>
            <a:ext cx="102475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Combined limit of pre &amp; post hospitalization / claim is 2% of Sum Insured </a:t>
            </a:r>
            <a:endParaRPr lang="en-I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4238" y="2976306"/>
            <a:ext cx="102714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  <a:r>
              <a:rPr lang="en-US" sz="2000" dirty="0" smtClean="0"/>
              <a:t>0 days </a:t>
            </a:r>
          </a:p>
        </p:txBody>
      </p:sp>
    </p:spTree>
    <p:extLst>
      <p:ext uri="{BB962C8B-B14F-4D97-AF65-F5344CB8AC3E}">
        <p14:creationId xmlns:p14="http://schemas.microsoft.com/office/powerpoint/2010/main" val="24428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42913"/>
            <a:ext cx="11182349" cy="481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Key Features 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69" y="1155323"/>
            <a:ext cx="1110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Room rent, Board &amp; Nursing Expenses as provided by the Hospital/ Nursing Home</a:t>
            </a:r>
          </a:p>
          <a:p>
            <a:r>
              <a:rPr lang="en-IN" dirty="0"/>
              <a:t>Up to 1% of the </a:t>
            </a:r>
            <a:r>
              <a:rPr lang="en-IN" b="1" dirty="0"/>
              <a:t>Sum Insured </a:t>
            </a:r>
            <a:r>
              <a:rPr lang="en-IN" dirty="0"/>
              <a:t>per day for non-ICU </a:t>
            </a:r>
            <a:r>
              <a:rPr lang="en-IN" dirty="0" smtClean="0"/>
              <a:t>room In </a:t>
            </a:r>
            <a:r>
              <a:rPr lang="en-IN" dirty="0"/>
              <a:t>case </a:t>
            </a:r>
            <a:r>
              <a:rPr lang="en-IN" b="1" dirty="0"/>
              <a:t>You </a:t>
            </a:r>
            <a:r>
              <a:rPr lang="en-IN" dirty="0"/>
              <a:t>or insured person opts for a room with rent higher than the entitled room limit, the following co-payment will be applicable on </a:t>
            </a:r>
            <a:r>
              <a:rPr lang="en-IN" dirty="0" smtClean="0"/>
              <a:t>the admissible </a:t>
            </a:r>
            <a:r>
              <a:rPr lang="en-IN" dirty="0"/>
              <a:t>hospitalisation claim amount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468490"/>
            <a:ext cx="11568608" cy="31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Discounts 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335360" y="1136934"/>
            <a:ext cx="11425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IN" sz="1600" b="1" dirty="0" smtClean="0"/>
              <a:t>Family </a:t>
            </a:r>
            <a:r>
              <a:rPr lang="en-IN" sz="1600" b="1" dirty="0"/>
              <a:t>discount </a:t>
            </a:r>
            <a:r>
              <a:rPr lang="en-IN" sz="1600" dirty="0"/>
              <a:t>– </a:t>
            </a:r>
            <a:r>
              <a:rPr lang="en-IN" sz="1600" b="1" dirty="0"/>
              <a:t>5</a:t>
            </a:r>
            <a:r>
              <a:rPr lang="en-IN" sz="1600" b="1" dirty="0" smtClean="0"/>
              <a:t>% </a:t>
            </a:r>
            <a:r>
              <a:rPr lang="en-IN" sz="1600" dirty="0"/>
              <a:t>Family discount in case of more than one insured covered under the same policy on </a:t>
            </a:r>
            <a:r>
              <a:rPr lang="en-IN" sz="1600" dirty="0" smtClean="0"/>
              <a:t>individual sum </a:t>
            </a:r>
            <a:r>
              <a:rPr lang="en-IN" sz="1600" dirty="0"/>
              <a:t>insured </a:t>
            </a:r>
            <a:r>
              <a:rPr lang="en-IN" sz="1600" dirty="0" smtClean="0"/>
              <a:t>basis.</a:t>
            </a:r>
          </a:p>
          <a:p>
            <a:endParaRPr lang="en-IN" sz="1600" dirty="0"/>
          </a:p>
          <a:p>
            <a:r>
              <a:rPr lang="en-IN" sz="1600" dirty="0" smtClean="0"/>
              <a:t>b</a:t>
            </a:r>
            <a:r>
              <a:rPr lang="en-IN" sz="1600" dirty="0"/>
              <a:t>) </a:t>
            </a:r>
            <a:r>
              <a:rPr lang="en-IN" sz="1600" b="1" dirty="0"/>
              <a:t>Long-term discount </a:t>
            </a:r>
            <a:r>
              <a:rPr lang="en-IN" sz="1600" dirty="0"/>
              <a:t>– Applicable in case of single premium payment for policy term of more than one year</a:t>
            </a:r>
          </a:p>
          <a:p>
            <a:r>
              <a:rPr lang="en-IN" sz="1600" dirty="0" smtClean="0"/>
              <a:t>2 </a:t>
            </a:r>
            <a:r>
              <a:rPr lang="en-IN" sz="1600" dirty="0"/>
              <a:t>years </a:t>
            </a:r>
            <a:r>
              <a:rPr lang="en-IN" sz="1600" dirty="0" smtClean="0"/>
              <a:t>- </a:t>
            </a:r>
            <a:r>
              <a:rPr lang="en-IN" sz="1600" b="1" dirty="0" smtClean="0"/>
              <a:t>5%  </a:t>
            </a:r>
          </a:p>
          <a:p>
            <a:r>
              <a:rPr lang="en-IN" sz="1600" dirty="0" smtClean="0"/>
              <a:t>3 </a:t>
            </a:r>
            <a:r>
              <a:rPr lang="en-IN" sz="1600" dirty="0"/>
              <a:t>years </a:t>
            </a:r>
            <a:r>
              <a:rPr lang="en-IN" sz="1600" dirty="0" smtClean="0"/>
              <a:t>- </a:t>
            </a:r>
            <a:r>
              <a:rPr lang="en-IN" sz="1600" b="1" dirty="0" smtClean="0"/>
              <a:t>10</a:t>
            </a:r>
            <a:r>
              <a:rPr lang="en-IN" sz="1600" b="1" dirty="0"/>
              <a:t>%</a:t>
            </a:r>
          </a:p>
          <a:p>
            <a:endParaRPr lang="en-IN" sz="1600" dirty="0" smtClean="0"/>
          </a:p>
          <a:p>
            <a:r>
              <a:rPr lang="en-IN" sz="1600" dirty="0" smtClean="0"/>
              <a:t>c) </a:t>
            </a:r>
            <a:r>
              <a:rPr lang="en-IN" sz="1600" b="1" dirty="0"/>
              <a:t>Direct Sales Discount </a:t>
            </a:r>
            <a:r>
              <a:rPr lang="en-IN" sz="1600" dirty="0"/>
              <a:t>– A discount of 15% in lieu of intermediary commissions if policy is taken directly from the </a:t>
            </a:r>
            <a:r>
              <a:rPr lang="en-IN" sz="1600" dirty="0" smtClean="0"/>
              <a:t>insurer and </a:t>
            </a:r>
            <a:r>
              <a:rPr lang="en-IN" sz="1600" dirty="0"/>
              <a:t>/or Online</a:t>
            </a:r>
          </a:p>
        </p:txBody>
      </p:sp>
    </p:spTree>
    <p:extLst>
      <p:ext uri="{BB962C8B-B14F-4D97-AF65-F5344CB8AC3E}">
        <p14:creationId xmlns:p14="http://schemas.microsoft.com/office/powerpoint/2010/main" val="22899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42913"/>
            <a:ext cx="11182349" cy="481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Medical underwriting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196753"/>
            <a:ext cx="11521280" cy="9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5360" y="2249174"/>
            <a:ext cx="11421054" cy="3752116"/>
            <a:chOff x="335360" y="2249174"/>
            <a:chExt cx="11421054" cy="375211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3" y="2249174"/>
              <a:ext cx="11421051" cy="303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0" y="5283054"/>
              <a:ext cx="11376000" cy="71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2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39732"/>
              </p:ext>
            </p:extLst>
          </p:nvPr>
        </p:nvGraphicFramePr>
        <p:xfrm>
          <a:off x="527381" y="1305560"/>
          <a:ext cx="10720288" cy="2123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60144"/>
                <a:gridCol w="5360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Minimum Policy Term</a:t>
                      </a:r>
                      <a:endParaRPr lang="en-IN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 Year </a:t>
                      </a:r>
                      <a:endParaRPr lang="en-IN" b="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Policy term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/ 3 Years  (with discount for advance premium and EMI option)</a:t>
                      </a:r>
                      <a:endParaRPr lang="en-IN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Age at Entry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Days </a:t>
                      </a:r>
                      <a:endParaRPr lang="en-IN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Age at</a:t>
                      </a:r>
                      <a:r>
                        <a:rPr lang="en-US" baseline="0" dirty="0" smtClean="0"/>
                        <a:t> Entry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 Years </a:t>
                      </a:r>
                      <a:endParaRPr lang="en-IN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Renewal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Lifelong</a:t>
                      </a:r>
                      <a:endParaRPr lang="en-IN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3392" y="3645025"/>
            <a:ext cx="10657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Instalment </a:t>
            </a:r>
            <a:r>
              <a:rPr lang="en-IN" b="1" dirty="0"/>
              <a:t>frequency Loading on standard </a:t>
            </a:r>
            <a:r>
              <a:rPr lang="en-IN" b="1" dirty="0" smtClean="0"/>
              <a:t>premiums </a:t>
            </a:r>
            <a:r>
              <a:rPr lang="en-IN" dirty="0" smtClean="0"/>
              <a:t>for  2 years and 3 years policy terms.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Monthly - 5</a:t>
            </a:r>
            <a:r>
              <a:rPr lang="en-IN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Quarterly </a:t>
            </a:r>
            <a:r>
              <a:rPr lang="en-IN" dirty="0" smtClean="0"/>
              <a:t>- 4</a:t>
            </a:r>
            <a:r>
              <a:rPr lang="en-IN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Half-yearly </a:t>
            </a:r>
            <a:r>
              <a:rPr lang="en-IN" dirty="0" smtClean="0"/>
              <a:t>- 3%</a:t>
            </a:r>
          </a:p>
          <a:p>
            <a:endParaRPr lang="en-US" b="1" dirty="0" smtClean="0"/>
          </a:p>
          <a:p>
            <a:r>
              <a:rPr lang="en-US" b="1" dirty="0" smtClean="0"/>
              <a:t>Discount for advance premium </a:t>
            </a:r>
            <a:r>
              <a:rPr lang="en-IN" dirty="0" smtClean="0"/>
              <a:t>for  2 years and 3 years policy terms.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2 </a:t>
            </a:r>
            <a:r>
              <a:rPr lang="en-IN" dirty="0"/>
              <a:t>years </a:t>
            </a:r>
            <a:r>
              <a:rPr lang="en-IN" dirty="0" smtClean="0"/>
              <a:t>- 5</a:t>
            </a:r>
            <a:r>
              <a:rPr lang="en-IN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3 years </a:t>
            </a:r>
            <a:r>
              <a:rPr lang="en-IN" dirty="0" smtClean="0"/>
              <a:t>- 10</a:t>
            </a:r>
            <a:r>
              <a:rPr lang="en-IN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862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Plans and Sum Insured Options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25888" y="5139770"/>
            <a:ext cx="11726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i="1" dirty="0" smtClean="0"/>
              <a:t>Family Definition:</a:t>
            </a:r>
            <a:endParaRPr lang="en-IN" sz="1400" i="1" dirty="0"/>
          </a:p>
          <a:p>
            <a:r>
              <a:rPr lang="en-IN" sz="1400" dirty="0"/>
              <a:t># </a:t>
            </a:r>
            <a:r>
              <a:rPr lang="en-IN" sz="1400" i="1" dirty="0"/>
              <a:t>For Individual Plan: - Family means – Self, Spouse, Your 4 dependent Children (unmarried and up to the age of 25 years) and dependent Parents</a:t>
            </a:r>
            <a:r>
              <a:rPr lang="en-IN" sz="1400" i="1" dirty="0" smtClean="0"/>
              <a:t>. </a:t>
            </a:r>
            <a:r>
              <a:rPr lang="en-IN" sz="1400" b="1" i="1" dirty="0"/>
              <a:t>5</a:t>
            </a:r>
            <a:r>
              <a:rPr lang="en-IN" sz="1400" b="1" i="1" dirty="0" smtClean="0"/>
              <a:t>% discount </a:t>
            </a:r>
            <a:r>
              <a:rPr lang="en-IN" sz="1400" i="1" dirty="0" smtClean="0"/>
              <a:t>is applicable where two or more family members are covered. </a:t>
            </a:r>
            <a:endParaRPr lang="en-IN" sz="1400" i="1" dirty="0"/>
          </a:p>
          <a:p>
            <a:r>
              <a:rPr lang="en-IN" sz="1400" dirty="0"/>
              <a:t># </a:t>
            </a:r>
            <a:r>
              <a:rPr lang="en-IN" sz="1400" i="1" dirty="0"/>
              <a:t>For Family Floater Plan: - Family means – Self, Spouse, Your 3 dependent Children (unmarried and up to the age of 25 years).</a:t>
            </a:r>
            <a:endParaRPr lang="en-IN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88671"/>
              </p:ext>
            </p:extLst>
          </p:nvPr>
        </p:nvGraphicFramePr>
        <p:xfrm>
          <a:off x="335360" y="1268761"/>
          <a:ext cx="11233248" cy="30703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08312"/>
                <a:gridCol w="2808312"/>
                <a:gridCol w="2808312"/>
                <a:gridCol w="2808312"/>
              </a:tblGrid>
              <a:tr h="4438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 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 marL="121920" marR="121920"/>
                </a:tc>
              </a:tr>
              <a:tr h="1094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Insured  Options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 3/ 5 Lac 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 3/ 5 Lac 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/3 /5 Lac</a:t>
                      </a:r>
                      <a:endParaRPr lang="en-IN" dirty="0"/>
                    </a:p>
                  </a:txBody>
                  <a:tcPr marL="121920" marR="121920"/>
                </a:tc>
              </a:tr>
              <a:tr h="766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Co-payment 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</a:t>
                      </a:r>
                      <a:endParaRPr lang="en-IN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 + 20%</a:t>
                      </a:r>
                      <a:endParaRPr lang="en-IN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 + 30%</a:t>
                      </a:r>
                      <a:endParaRPr lang="en-IN" b="1" dirty="0"/>
                    </a:p>
                  </a:txBody>
                  <a:tcPr marL="121920" marR="121920"/>
                </a:tc>
              </a:tr>
              <a:tr h="766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 Basis </a:t>
                      </a:r>
                      <a:endParaRPr lang="en-IN" dirty="0"/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or Floater </a:t>
                      </a:r>
                      <a:endParaRPr lang="en-IN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04664"/>
            <a:ext cx="11182349" cy="481012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400" dirty="0">
                <a:ea typeface="+mj-ea"/>
              </a:rPr>
              <a:t>Waiting periods</a:t>
            </a:r>
            <a:endParaRPr lang="en-IN" sz="2400" dirty="0">
              <a:ea typeface="+mj-e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360" y="4149080"/>
            <a:ext cx="114252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8" name="Up Arrow 7"/>
          <p:cNvSpPr/>
          <p:nvPr/>
        </p:nvSpPr>
        <p:spPr>
          <a:xfrm>
            <a:off x="774921" y="3643356"/>
            <a:ext cx="323088" cy="48920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Up Arrow 8"/>
          <p:cNvSpPr/>
          <p:nvPr/>
        </p:nvSpPr>
        <p:spPr>
          <a:xfrm>
            <a:off x="173816" y="4284960"/>
            <a:ext cx="323088" cy="48920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49055" y="4920217"/>
            <a:ext cx="289951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RID</a:t>
            </a:r>
          </a:p>
          <a:p>
            <a:r>
              <a:rPr lang="en-US" b="1" dirty="0" smtClean="0"/>
              <a:t>Cover available for Accident 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360" y="2673787"/>
            <a:ext cx="266598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After 30 days </a:t>
            </a:r>
          </a:p>
          <a:p>
            <a:r>
              <a:rPr lang="en-US" b="1" dirty="0" smtClean="0"/>
              <a:t>Cover available for Illness </a:t>
            </a:r>
            <a:endParaRPr lang="en-IN" b="1" dirty="0"/>
          </a:p>
        </p:txBody>
      </p:sp>
      <p:sp>
        <p:nvSpPr>
          <p:cNvPr id="14" name="Up Arrow 13"/>
          <p:cNvSpPr/>
          <p:nvPr/>
        </p:nvSpPr>
        <p:spPr>
          <a:xfrm>
            <a:off x="7728181" y="3643356"/>
            <a:ext cx="323088" cy="48920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7056107" y="2727744"/>
            <a:ext cx="376442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After 24 months</a:t>
            </a:r>
          </a:p>
          <a:p>
            <a:r>
              <a:rPr lang="en-US" b="1" dirty="0" smtClean="0"/>
              <a:t>Cover available for Cataract, Piles, </a:t>
            </a:r>
            <a:r>
              <a:rPr lang="en-US" b="1" dirty="0" err="1" smtClean="0"/>
              <a:t>etc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449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template 2020">
  <a:themeElements>
    <a:clrScheme name="Red 1.0 Primary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1B17"/>
      </a:accent1>
      <a:accent2>
        <a:srgbClr val="C21B1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2020</Template>
  <TotalTime>8</TotalTime>
  <Words>1021</Words>
  <Application>Microsoft Office PowerPoint</Application>
  <PresentationFormat>Custom</PresentationFormat>
  <Paragraphs>178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 template 2020</vt:lpstr>
      <vt:lpstr>PowerPoint Presentation</vt:lpstr>
      <vt:lpstr>Key Features </vt:lpstr>
      <vt:lpstr>Key Features </vt:lpstr>
      <vt:lpstr>Key Features </vt:lpstr>
      <vt:lpstr>Discounts </vt:lpstr>
      <vt:lpstr>Medical underwriting</vt:lpstr>
      <vt:lpstr>Eligibility</vt:lpstr>
      <vt:lpstr>Plans and Sum Insured Options </vt:lpstr>
      <vt:lpstr>Waiting periods</vt:lpstr>
      <vt:lpstr>Waiting periods</vt:lpstr>
      <vt:lpstr>Exclusions</vt:lpstr>
      <vt:lpstr>Multiple Policies</vt:lpstr>
      <vt:lpstr>Claims Service</vt:lpstr>
      <vt:lpstr>Time to ‘Deliver on the Promise</vt:lpstr>
      <vt:lpstr>PowerPoint Presentation</vt:lpstr>
      <vt:lpstr>Future Generali Health </vt:lpstr>
      <vt:lpstr>Premium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VISHAL SHARMA</dc:creator>
  <cp:lastModifiedBy>VISHAL SHARMA</cp:lastModifiedBy>
  <cp:revision>2</cp:revision>
  <dcterms:created xsi:type="dcterms:W3CDTF">2020-03-13T07:40:42Z</dcterms:created>
  <dcterms:modified xsi:type="dcterms:W3CDTF">2020-03-28T08:03:02Z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92180F37-3465-4D37-91E1-A029BB6CC7CB</vt:lpwstr>
  </property>
  <property fmtid="{D5CDD505-2E9C-101B-9397-08002B2CF9AE}" pid="3" name="ArticulatePath">
    <vt:lpwstr>Presentation2</vt:lpwstr>
  </property>
</Properties>
</file>