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handoutMasterIdLst>
    <p:handoutMasterId r:id="rId25"/>
  </p:handoutMasterIdLst>
  <p:sldIdLst>
    <p:sldId id="451" r:id="rId5"/>
    <p:sldId id="452" r:id="rId6"/>
    <p:sldId id="453" r:id="rId7"/>
    <p:sldId id="454" r:id="rId8"/>
    <p:sldId id="455" r:id="rId9"/>
    <p:sldId id="456" r:id="rId10"/>
    <p:sldId id="457" r:id="rId11"/>
    <p:sldId id="458" r:id="rId12"/>
    <p:sldId id="459" r:id="rId13"/>
    <p:sldId id="460" r:id="rId14"/>
    <p:sldId id="461" r:id="rId15"/>
    <p:sldId id="462" r:id="rId16"/>
    <p:sldId id="463" r:id="rId17"/>
    <p:sldId id="464" r:id="rId18"/>
    <p:sldId id="467" r:id="rId19"/>
    <p:sldId id="465" r:id="rId20"/>
    <p:sldId id="468" r:id="rId21"/>
    <p:sldId id="466" r:id="rId22"/>
    <p:sldId id="38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573D"/>
    <a:srgbClr val="F09273"/>
    <a:srgbClr val="D16944"/>
    <a:srgbClr val="8E1230"/>
    <a:srgbClr val="FFCC99"/>
    <a:srgbClr val="FF9966"/>
    <a:srgbClr val="9C02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53" autoAdjust="0"/>
    <p:restoredTop sz="93190" autoAdjust="0"/>
  </p:normalViewPr>
  <p:slideViewPr>
    <p:cSldViewPr showGuides="1">
      <p:cViewPr varScale="1">
        <p:scale>
          <a:sx n="74" d="100"/>
          <a:sy n="74" d="100"/>
        </p:scale>
        <p:origin x="1194" y="72"/>
      </p:cViewPr>
      <p:guideLst>
        <p:guide orient="horz" pos="2160"/>
        <p:guide pos="2880"/>
      </p:guideLst>
    </p:cSldViewPr>
  </p:slideViewPr>
  <p:notesTextViewPr>
    <p:cViewPr>
      <p:scale>
        <a:sx n="1" d="1"/>
        <a:sy n="1" d="1"/>
      </p:scale>
      <p:origin x="0" y="0"/>
    </p:cViewPr>
  </p:notesTextViewPr>
  <p:sorterViewPr>
    <p:cViewPr>
      <p:scale>
        <a:sx n="100" d="100"/>
        <a:sy n="100" d="100"/>
      </p:scale>
      <p:origin x="0" y="276"/>
    </p:cViewPr>
  </p:sorterViewPr>
  <p:notesViewPr>
    <p:cSldViewPr>
      <p:cViewPr varScale="1">
        <p:scale>
          <a:sx n="54" d="100"/>
          <a:sy n="54" d="100"/>
        </p:scale>
        <p:origin x="2796" y="4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53DE86-CA6D-4E91-97E3-4BA5A51F0FE6}" type="datetimeFigureOut">
              <a:rPr lang="en-US" smtClean="0"/>
              <a:pPr/>
              <a:t>1/7/2021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6" name="Slide Number Placeholder 5"/>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693BB8-998F-4AFA-B963-CC9299EE461B}" type="slidenum">
              <a:rPr lang="en-US" smtClean="0"/>
              <a:pPr/>
              <a:t>‹#›</a:t>
            </a:fld>
            <a:endParaRPr lang="en-US"/>
          </a:p>
        </p:txBody>
      </p:sp>
    </p:spTree>
    <p:extLst>
      <p:ext uri="{BB962C8B-B14F-4D97-AF65-F5344CB8AC3E}">
        <p14:creationId xmlns:p14="http://schemas.microsoft.com/office/powerpoint/2010/main" val="1505682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Tree>
    <p:extLst>
      <p:ext uri="{BB962C8B-B14F-4D97-AF65-F5344CB8AC3E}">
        <p14:creationId xmlns:p14="http://schemas.microsoft.com/office/powerpoint/2010/main" val="17425393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Tree>
    <p:extLst>
      <p:ext uri="{BB962C8B-B14F-4D97-AF65-F5344CB8AC3E}">
        <p14:creationId xmlns:p14="http://schemas.microsoft.com/office/powerpoint/2010/main" val="131470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pic>
        <p:nvPicPr>
          <p:cNvPr id="2" name="Picture 1"/>
          <p:cNvPicPr>
            <a:picLocks noChangeAspect="1"/>
          </p:cNvPicPr>
          <p:nvPr userDrawn="1"/>
        </p:nvPicPr>
        <p:blipFill rotWithShape="1">
          <a:blip r:embed="rId3" cstate="print">
            <a:extLst>
              <a:ext uri="{28A0092B-C50C-407E-A947-70E740481C1C}">
                <a14:useLocalDpi xmlns:a14="http://schemas.microsoft.com/office/drawing/2010/main" val="0"/>
              </a:ext>
            </a:extLst>
          </a:blip>
          <a:srcRect l="15833" t="40426" r="15833" b="40426"/>
          <a:stretch/>
        </p:blipFill>
        <p:spPr>
          <a:xfrm>
            <a:off x="6858000" y="6309600"/>
            <a:ext cx="1998970" cy="396000"/>
          </a:xfrm>
          <a:prstGeom prst="rect">
            <a:avLst/>
          </a:prstGeom>
        </p:spPr>
      </p:pic>
    </p:spTree>
    <p:extLst>
      <p:ext uri="{BB962C8B-B14F-4D97-AF65-F5344CB8AC3E}">
        <p14:creationId xmlns:p14="http://schemas.microsoft.com/office/powerpoint/2010/main" val="14395495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15833" t="40426" r="15833" b="40426"/>
          <a:stretch/>
        </p:blipFill>
        <p:spPr>
          <a:xfrm>
            <a:off x="6858000" y="6309600"/>
            <a:ext cx="1998970" cy="396000"/>
          </a:xfrm>
          <a:prstGeom prst="rect">
            <a:avLst/>
          </a:prstGeom>
        </p:spPr>
      </p:pic>
    </p:spTree>
    <p:extLst>
      <p:ext uri="{BB962C8B-B14F-4D97-AF65-F5344CB8AC3E}">
        <p14:creationId xmlns:p14="http://schemas.microsoft.com/office/powerpoint/2010/main" val="33887956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dirty="0" smtClean="0"/>
              <a:t>Click to edit Master text styles</a:t>
            </a: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pic>
        <p:nvPicPr>
          <p:cNvPr id="17" name="Picture 16"/>
          <p:cNvPicPr>
            <a:picLocks noChangeAspect="1"/>
          </p:cNvPicPr>
          <p:nvPr userDrawn="1"/>
        </p:nvPicPr>
        <p:blipFill rotWithShape="1">
          <a:blip r:embed="rId3" cstate="print">
            <a:extLst>
              <a:ext uri="{28A0092B-C50C-407E-A947-70E740481C1C}">
                <a14:useLocalDpi xmlns:a14="http://schemas.microsoft.com/office/drawing/2010/main" val="0"/>
              </a:ext>
            </a:extLst>
          </a:blip>
          <a:srcRect l="15833" t="40426" r="15833" b="40426"/>
          <a:stretch/>
        </p:blipFill>
        <p:spPr>
          <a:xfrm>
            <a:off x="6858000" y="6309600"/>
            <a:ext cx="1998970" cy="396000"/>
          </a:xfrm>
          <a:prstGeom prst="rect">
            <a:avLst/>
          </a:prstGeom>
        </p:spPr>
      </p:pic>
    </p:spTree>
    <p:extLst>
      <p:ext uri="{BB962C8B-B14F-4D97-AF65-F5344CB8AC3E}">
        <p14:creationId xmlns:p14="http://schemas.microsoft.com/office/powerpoint/2010/main" val="25908820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15833" t="40426" r="15833" b="40426"/>
          <a:stretch/>
        </p:blipFill>
        <p:spPr>
          <a:xfrm>
            <a:off x="6858000" y="6309600"/>
            <a:ext cx="1998970" cy="396000"/>
          </a:xfrm>
          <a:prstGeom prst="rect">
            <a:avLst/>
          </a:prstGeom>
        </p:spPr>
      </p:pic>
    </p:spTree>
    <p:extLst>
      <p:ext uri="{BB962C8B-B14F-4D97-AF65-F5344CB8AC3E}">
        <p14:creationId xmlns:p14="http://schemas.microsoft.com/office/powerpoint/2010/main" val="42895167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endParaRPr lang="en-IN" dirty="0"/>
          </a:p>
        </p:txBody>
      </p:sp>
      <p:pic>
        <p:nvPicPr>
          <p:cNvPr id="12" name="Picture 11"/>
          <p:cNvPicPr>
            <a:picLocks noChangeAspect="1"/>
          </p:cNvPicPr>
          <p:nvPr userDrawn="1"/>
        </p:nvPicPr>
        <p:blipFill rotWithShape="1">
          <a:blip r:embed="rId3" cstate="print">
            <a:extLst>
              <a:ext uri="{28A0092B-C50C-407E-A947-70E740481C1C}">
                <a14:useLocalDpi xmlns:a14="http://schemas.microsoft.com/office/drawing/2010/main" val="0"/>
              </a:ext>
            </a:extLst>
          </a:blip>
          <a:srcRect l="15833" t="40426" r="15833" b="40426"/>
          <a:stretch/>
        </p:blipFill>
        <p:spPr>
          <a:xfrm>
            <a:off x="6858000" y="6309600"/>
            <a:ext cx="1998970" cy="396000"/>
          </a:xfrm>
          <a:prstGeom prst="rect">
            <a:avLst/>
          </a:prstGeom>
        </p:spPr>
      </p:pic>
    </p:spTree>
    <p:extLst>
      <p:ext uri="{BB962C8B-B14F-4D97-AF65-F5344CB8AC3E}">
        <p14:creationId xmlns:p14="http://schemas.microsoft.com/office/powerpoint/2010/main" val="2866613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15833" t="40426" r="15833" b="40426"/>
          <a:stretch/>
        </p:blipFill>
        <p:spPr>
          <a:xfrm>
            <a:off x="6858000" y="6309600"/>
            <a:ext cx="1998970" cy="396000"/>
          </a:xfrm>
          <a:prstGeom prst="rect">
            <a:avLst/>
          </a:prstGeom>
        </p:spPr>
      </p:pic>
    </p:spTree>
    <p:extLst>
      <p:ext uri="{BB962C8B-B14F-4D97-AF65-F5344CB8AC3E}">
        <p14:creationId xmlns:p14="http://schemas.microsoft.com/office/powerpoint/2010/main" val="2857276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p:txBody>
          <a:bodyPr/>
          <a:lstStyle/>
          <a:p>
            <a:r>
              <a:rPr lang="en-US" dirty="0" smtClean="0"/>
              <a:t>Aggregate Deductible Health Plan </a:t>
            </a:r>
            <a:endParaRPr lang="en-IN" dirty="0"/>
          </a:p>
        </p:txBody>
      </p:sp>
      <p:sp>
        <p:nvSpPr>
          <p:cNvPr id="6" name="Title 5"/>
          <p:cNvSpPr>
            <a:spLocks noGrp="1"/>
          </p:cNvSpPr>
          <p:nvPr>
            <p:ph type="ctrTitle"/>
          </p:nvPr>
        </p:nvSpPr>
        <p:spPr/>
        <p:txBody>
          <a:bodyPr/>
          <a:lstStyle/>
          <a:p>
            <a:r>
              <a:rPr lang="en-US" dirty="0" smtClean="0"/>
              <a:t>New Launch - Advantage Top Up</a:t>
            </a:r>
            <a:endParaRPr lang="en-IN" dirty="0"/>
          </a:p>
        </p:txBody>
      </p:sp>
    </p:spTree>
    <p:extLst>
      <p:ext uri="{BB962C8B-B14F-4D97-AF65-F5344CB8AC3E}">
        <p14:creationId xmlns:p14="http://schemas.microsoft.com/office/powerpoint/2010/main" val="168633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38554"/>
          </a:xfrm>
        </p:spPr>
        <p:txBody>
          <a:bodyPr/>
          <a:lstStyle/>
          <a:p>
            <a:r>
              <a:rPr lang="en-US" sz="1600" b="1" dirty="0" smtClean="0"/>
              <a:t>Discounts and Income Tax benefits   </a:t>
            </a:r>
            <a:endParaRPr lang="en-IN" sz="1600"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2" name="Text Placeholder 1"/>
          <p:cNvSpPr>
            <a:spLocks noGrp="1"/>
          </p:cNvSpPr>
          <p:nvPr>
            <p:ph type="body" sz="quarter" idx="14"/>
          </p:nvPr>
        </p:nvSpPr>
        <p:spPr/>
        <p:txBody>
          <a:bodyPr>
            <a:normAutofit/>
          </a:bodyPr>
          <a:lstStyle/>
          <a:p>
            <a:r>
              <a:rPr lang="en-US" b="1" dirty="0" smtClean="0"/>
              <a:t>Discounts </a:t>
            </a:r>
            <a:endParaRPr lang="en-IN" b="1" dirty="0" smtClean="0"/>
          </a:p>
          <a:p>
            <a:pPr marL="342900" indent="-342900">
              <a:buAutoNum type="arabicPeriod"/>
            </a:pPr>
            <a:endParaRPr lang="en-IN" dirty="0"/>
          </a:p>
          <a:p>
            <a:pPr marL="342900" indent="-342900">
              <a:buAutoNum type="arabicPeriod"/>
            </a:pPr>
            <a:r>
              <a:rPr lang="en-IN" dirty="0" smtClean="0"/>
              <a:t>Family Discount – </a:t>
            </a:r>
            <a:r>
              <a:rPr lang="en-IN" b="1" dirty="0" smtClean="0"/>
              <a:t>10% </a:t>
            </a:r>
            <a:r>
              <a:rPr lang="en-IN" dirty="0" smtClean="0"/>
              <a:t>for 2 or more family members covered under same policy on Individual sum insured basis </a:t>
            </a:r>
          </a:p>
          <a:p>
            <a:pPr marL="342900" indent="-342900">
              <a:buAutoNum type="arabicPeriod"/>
            </a:pPr>
            <a:r>
              <a:rPr lang="en-IN" dirty="0" smtClean="0"/>
              <a:t>Long-term Discount – </a:t>
            </a:r>
            <a:r>
              <a:rPr lang="en-IN" b="1" dirty="0" smtClean="0"/>
              <a:t>5% </a:t>
            </a:r>
            <a:r>
              <a:rPr lang="en-IN" dirty="0" smtClean="0"/>
              <a:t>for 2 years and </a:t>
            </a:r>
            <a:r>
              <a:rPr lang="en-IN" b="1" dirty="0" smtClean="0"/>
              <a:t>10% </a:t>
            </a:r>
            <a:r>
              <a:rPr lang="en-IN" dirty="0" smtClean="0"/>
              <a:t>for 3 years premium paid in advance </a:t>
            </a:r>
          </a:p>
          <a:p>
            <a:pPr marL="342900" indent="-342900">
              <a:buAutoNum type="arabicPeriod"/>
            </a:pPr>
            <a:r>
              <a:rPr lang="en-IN" dirty="0" smtClean="0"/>
              <a:t>Loyalty Discount – </a:t>
            </a:r>
            <a:r>
              <a:rPr lang="en-IN" b="1" dirty="0" smtClean="0"/>
              <a:t>2.5% </a:t>
            </a:r>
            <a:r>
              <a:rPr lang="en-IN" dirty="0" smtClean="0"/>
              <a:t>discount to existing retail health policy holders of Future </a:t>
            </a:r>
            <a:r>
              <a:rPr lang="en-IN" dirty="0" err="1" smtClean="0"/>
              <a:t>Generali</a:t>
            </a:r>
            <a:r>
              <a:rPr lang="en-IN" dirty="0" smtClean="0"/>
              <a:t> India</a:t>
            </a:r>
          </a:p>
          <a:p>
            <a:pPr marL="342900" indent="-342900">
              <a:buAutoNum type="arabicPeriod"/>
            </a:pPr>
            <a:r>
              <a:rPr lang="en-IN" dirty="0" smtClean="0"/>
              <a:t>Direct Sales Discount – </a:t>
            </a:r>
            <a:r>
              <a:rPr lang="en-IN" b="1" dirty="0" smtClean="0"/>
              <a:t>15% </a:t>
            </a:r>
            <a:r>
              <a:rPr lang="en-IN" dirty="0" smtClean="0"/>
              <a:t>discount when taken directly from Insurer</a:t>
            </a:r>
          </a:p>
          <a:p>
            <a:pPr marL="342900" indent="-342900">
              <a:buAutoNum type="arabicPeriod"/>
            </a:pPr>
            <a:r>
              <a:rPr lang="en-IN" dirty="0" smtClean="0"/>
              <a:t>Plan Discount – </a:t>
            </a:r>
            <a:r>
              <a:rPr lang="en-IN" b="1" dirty="0" smtClean="0"/>
              <a:t>30% </a:t>
            </a:r>
            <a:r>
              <a:rPr lang="en-IN" dirty="0" smtClean="0"/>
              <a:t>discount if insured opts for Elite Pan (Heart and Cancer)</a:t>
            </a:r>
          </a:p>
          <a:p>
            <a:endParaRPr lang="en-US" dirty="0" smtClean="0"/>
          </a:p>
          <a:p>
            <a:r>
              <a:rPr lang="en-US" b="1" dirty="0" smtClean="0"/>
              <a:t>Tax Benefits </a:t>
            </a:r>
          </a:p>
          <a:p>
            <a:endParaRPr lang="en-IN" b="1" dirty="0"/>
          </a:p>
          <a:p>
            <a:pPr marL="342900" indent="-342900">
              <a:buAutoNum type="arabicPeriod"/>
            </a:pPr>
            <a:r>
              <a:rPr lang="en-IN" dirty="0" smtClean="0"/>
              <a:t>Insured can claim benefit under section 80 D of Income tax Act</a:t>
            </a:r>
            <a:r>
              <a:rPr lang="en-IN" dirty="0"/>
              <a:t>	</a:t>
            </a:r>
          </a:p>
          <a:p>
            <a:endParaRPr lang="en-IN" dirty="0"/>
          </a:p>
        </p:txBody>
      </p:sp>
    </p:spTree>
    <p:extLst>
      <p:ext uri="{BB962C8B-B14F-4D97-AF65-F5344CB8AC3E}">
        <p14:creationId xmlns:p14="http://schemas.microsoft.com/office/powerpoint/2010/main" val="3090745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Sum Insured and Policy Term</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54200"/>
            <a:ext cx="9144000" cy="347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52400" y="5410200"/>
            <a:ext cx="8763000" cy="738664"/>
          </a:xfrm>
          <a:prstGeom prst="rect">
            <a:avLst/>
          </a:prstGeom>
        </p:spPr>
        <p:txBody>
          <a:bodyPr wrap="square">
            <a:spAutoFit/>
          </a:bodyPr>
          <a:lstStyle/>
          <a:p>
            <a:pPr marL="285750" indent="-285750">
              <a:buFont typeface="Arial" panose="020B0604020202020204" pitchFamily="34" charset="0"/>
              <a:buChar char="•"/>
            </a:pPr>
            <a:r>
              <a:rPr lang="en-IN" sz="1400" dirty="0" smtClean="0"/>
              <a:t>Policy </a:t>
            </a:r>
            <a:r>
              <a:rPr lang="en-IN" sz="1400" dirty="0"/>
              <a:t>can be issued for tenure of 1 year, 2 years and 3 years</a:t>
            </a:r>
            <a:r>
              <a:rPr lang="en-IN" sz="1400" dirty="0" smtClean="0"/>
              <a:t>.</a:t>
            </a:r>
          </a:p>
          <a:p>
            <a:pPr marL="285750" indent="-285750">
              <a:buFont typeface="Arial" panose="020B0604020202020204" pitchFamily="34" charset="0"/>
              <a:buChar char="•"/>
            </a:pPr>
            <a:r>
              <a:rPr lang="en-US" sz="1400" dirty="0" smtClean="0"/>
              <a:t>Premium may be paid in advance (discount of 5% for 2 year and 10% for 3 year term) or </a:t>
            </a:r>
          </a:p>
          <a:p>
            <a:pPr marL="285750" indent="-285750">
              <a:buFont typeface="Arial" panose="020B0604020202020204" pitchFamily="34" charset="0"/>
              <a:buChar char="•"/>
            </a:pPr>
            <a:r>
              <a:rPr lang="en-US" sz="1400" dirty="0"/>
              <a:t>I</a:t>
            </a:r>
            <a:r>
              <a:rPr lang="en-US" sz="1400" dirty="0" smtClean="0"/>
              <a:t>nstallment basis (loading of 3% for half yearly, 4% for quarterly and 5% for monthly ECS option)</a:t>
            </a:r>
            <a:endParaRPr lang="en-IN" sz="1400" dirty="0"/>
          </a:p>
        </p:txBody>
      </p:sp>
    </p:spTree>
    <p:extLst>
      <p:ext uri="{BB962C8B-B14F-4D97-AF65-F5344CB8AC3E}">
        <p14:creationId xmlns:p14="http://schemas.microsoft.com/office/powerpoint/2010/main" val="3983604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Pre Policy Check up</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2" name="Rectangle 1"/>
          <p:cNvSpPr/>
          <p:nvPr/>
        </p:nvSpPr>
        <p:spPr>
          <a:xfrm>
            <a:off x="445476" y="5562600"/>
            <a:ext cx="8393723" cy="646331"/>
          </a:xfrm>
          <a:prstGeom prst="rect">
            <a:avLst/>
          </a:prstGeom>
        </p:spPr>
        <p:txBody>
          <a:bodyPr wrap="square">
            <a:spAutoFit/>
          </a:bodyPr>
          <a:lstStyle/>
          <a:p>
            <a:r>
              <a:rPr lang="en-IN" sz="1200" b="1" dirty="0"/>
              <a:t>Cost of pre-insurance medical examination</a:t>
            </a:r>
          </a:p>
          <a:p>
            <a:r>
              <a:rPr lang="en-IN" sz="1200" b="1" dirty="0"/>
              <a:t>We will reimburse 100% of the cost of any pre-insurance medical examination conducted at our empanelled diagnostic </a:t>
            </a:r>
            <a:r>
              <a:rPr lang="en-IN" sz="1200" b="1" dirty="0" err="1"/>
              <a:t>center</a:t>
            </a:r>
            <a:r>
              <a:rPr lang="en-IN" sz="1200" b="1" dirty="0"/>
              <a:t>, once the </a:t>
            </a:r>
            <a:r>
              <a:rPr lang="en-IN" sz="1200" b="1" dirty="0" smtClean="0"/>
              <a:t>Proposal is </a:t>
            </a:r>
            <a:r>
              <a:rPr lang="en-IN" sz="1200" b="1" dirty="0"/>
              <a:t>accepted and the Policy is issued for that Insured Person.</a:t>
            </a:r>
          </a:p>
        </p:txBody>
      </p:sp>
      <p:graphicFrame>
        <p:nvGraphicFramePr>
          <p:cNvPr id="3" name="Table 2"/>
          <p:cNvGraphicFramePr>
            <a:graphicFrameLocks noGrp="1"/>
          </p:cNvGraphicFramePr>
          <p:nvPr>
            <p:extLst>
              <p:ext uri="{D42A27DB-BD31-4B8C-83A1-F6EECF244321}">
                <p14:modId xmlns:p14="http://schemas.microsoft.com/office/powerpoint/2010/main" val="1027026047"/>
              </p:ext>
            </p:extLst>
          </p:nvPr>
        </p:nvGraphicFramePr>
        <p:xfrm>
          <a:off x="336884" y="1600200"/>
          <a:ext cx="8578516" cy="3856990"/>
        </p:xfrm>
        <a:graphic>
          <a:graphicData uri="http://schemas.openxmlformats.org/drawingml/2006/table">
            <a:tbl>
              <a:tblPr firstRow="1" firstCol="1" bandRow="1">
                <a:tableStyleId>{22838BEF-8BB2-4498-84A7-C5851F593DF1}</a:tableStyleId>
              </a:tblPr>
              <a:tblGrid>
                <a:gridCol w="1110916"/>
                <a:gridCol w="3794981"/>
                <a:gridCol w="2465466"/>
                <a:gridCol w="1207153"/>
              </a:tblGrid>
              <a:tr h="212090">
                <a:tc>
                  <a:txBody>
                    <a:bodyPr/>
                    <a:lstStyle/>
                    <a:p>
                      <a:pPr>
                        <a:spcAft>
                          <a:spcPts val="0"/>
                        </a:spcAft>
                      </a:pPr>
                      <a:r>
                        <a:rPr lang="en-IN" sz="1100" dirty="0">
                          <a:effectLst/>
                        </a:rPr>
                        <a:t> ADVANTAGE </a:t>
                      </a:r>
                      <a:endParaRPr lang="en-IN" sz="1100" dirty="0">
                        <a:effectLst/>
                        <a:latin typeface="Calibri"/>
                        <a:ea typeface="Calibri"/>
                        <a:cs typeface="Times New Roman"/>
                      </a:endParaRPr>
                    </a:p>
                  </a:txBody>
                  <a:tcPr marL="68580" marR="68580" marT="0" marB="0" anchor="b"/>
                </a:tc>
                <a:tc>
                  <a:txBody>
                    <a:bodyPr/>
                    <a:lstStyle/>
                    <a:p>
                      <a:pPr>
                        <a:spcAft>
                          <a:spcPts val="0"/>
                        </a:spcAft>
                      </a:pPr>
                      <a:r>
                        <a:rPr lang="en-IN" sz="1100">
                          <a:effectLst/>
                        </a:rPr>
                        <a:t>Sum Insured</a:t>
                      </a:r>
                      <a:endParaRPr lang="en-IN" sz="1100">
                        <a:effectLst/>
                        <a:latin typeface="Calibri"/>
                        <a:ea typeface="Calibri"/>
                        <a:cs typeface="Times New Roman"/>
                      </a:endParaRPr>
                    </a:p>
                  </a:txBody>
                  <a:tcPr marL="68580" marR="68580" marT="0" marB="0" anchor="b"/>
                </a:tc>
                <a:tc>
                  <a:txBody>
                    <a:bodyPr/>
                    <a:lstStyle/>
                    <a:p>
                      <a:pPr>
                        <a:spcAft>
                          <a:spcPts val="0"/>
                        </a:spcAft>
                      </a:pPr>
                      <a:r>
                        <a:rPr lang="en-IN" sz="1100">
                          <a:effectLst/>
                        </a:rPr>
                        <a:t>Deductible</a:t>
                      </a:r>
                      <a:endParaRPr lang="en-IN" sz="1100">
                        <a:effectLst/>
                        <a:latin typeface="Calibri"/>
                        <a:ea typeface="Calibri"/>
                        <a:cs typeface="Times New Roman"/>
                      </a:endParaRPr>
                    </a:p>
                  </a:txBody>
                  <a:tcPr marL="68580" marR="68580" marT="0" marB="0" anchor="b"/>
                </a:tc>
                <a:tc>
                  <a:txBody>
                    <a:bodyPr/>
                    <a:lstStyle/>
                    <a:p>
                      <a:pPr>
                        <a:spcAft>
                          <a:spcPts val="0"/>
                        </a:spcAft>
                      </a:pPr>
                      <a:r>
                        <a:rPr lang="en-IN" sz="1100">
                          <a:effectLst/>
                        </a:rPr>
                        <a:t>Test</a:t>
                      </a:r>
                      <a:endParaRPr lang="en-IN" sz="1100">
                        <a:effectLst/>
                        <a:latin typeface="Calibri"/>
                        <a:ea typeface="Calibri"/>
                        <a:cs typeface="Times New Roman"/>
                      </a:endParaRPr>
                    </a:p>
                  </a:txBody>
                  <a:tcPr marL="68580" marR="68580" marT="0" marB="0" anchor="b"/>
                </a:tc>
              </a:tr>
              <a:tr h="318135">
                <a:tc>
                  <a:txBody>
                    <a:bodyPr/>
                    <a:lstStyle/>
                    <a:p>
                      <a:pPr>
                        <a:spcAft>
                          <a:spcPts val="0"/>
                        </a:spcAft>
                      </a:pPr>
                      <a:r>
                        <a:rPr lang="en-IN" sz="1100" dirty="0">
                          <a:effectLst/>
                        </a:rPr>
                        <a:t>18-50</a:t>
                      </a:r>
                      <a:endParaRPr lang="en-IN" sz="1100" dirty="0">
                        <a:effectLst/>
                        <a:latin typeface="Calibri"/>
                        <a:ea typeface="Calibri"/>
                        <a:cs typeface="Times New Roman"/>
                      </a:endParaRPr>
                    </a:p>
                  </a:txBody>
                  <a:tcPr marL="68580" marR="68580" marT="0" marB="0" anchor="b"/>
                </a:tc>
                <a:tc>
                  <a:txBody>
                    <a:bodyPr/>
                    <a:lstStyle/>
                    <a:p>
                      <a:pPr>
                        <a:spcAft>
                          <a:spcPts val="0"/>
                        </a:spcAft>
                      </a:pPr>
                      <a:r>
                        <a:rPr lang="en-IN" sz="1200">
                          <a:effectLst/>
                        </a:rPr>
                        <a:t>30 L, 40 L, 50 L, 100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5L, 7.5L, 10L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9</a:t>
                      </a:r>
                      <a:endParaRPr lang="en-IN" sz="1200">
                        <a:effectLst/>
                        <a:latin typeface="Calibri"/>
                        <a:ea typeface="Calibri"/>
                        <a:cs typeface="Times New Roman"/>
                      </a:endParaRPr>
                    </a:p>
                  </a:txBody>
                  <a:tcPr marL="68580" marR="68580" marT="0" marB="0"/>
                </a:tc>
              </a:tr>
              <a:tr h="318135">
                <a:tc rowSpan="2">
                  <a:txBody>
                    <a:bodyPr/>
                    <a:lstStyle/>
                    <a:p>
                      <a:pPr>
                        <a:spcAft>
                          <a:spcPts val="0"/>
                        </a:spcAft>
                      </a:pPr>
                      <a:r>
                        <a:rPr lang="en-IN" sz="1100">
                          <a:effectLst/>
                        </a:rPr>
                        <a:t>51-55</a:t>
                      </a:r>
                      <a:endParaRPr lang="en-IN" sz="1100">
                        <a:effectLst/>
                        <a:latin typeface="Calibri"/>
                        <a:ea typeface="Calibri"/>
                        <a:cs typeface="Times New Roman"/>
                      </a:endParaRPr>
                    </a:p>
                  </a:txBody>
                  <a:tcPr marL="68580" marR="68580" marT="0" marB="0" anchor="b"/>
                </a:tc>
                <a:tc>
                  <a:txBody>
                    <a:bodyPr/>
                    <a:lstStyle/>
                    <a:p>
                      <a:pPr>
                        <a:spcAft>
                          <a:spcPts val="0"/>
                        </a:spcAft>
                      </a:pPr>
                      <a:r>
                        <a:rPr lang="en-IN" sz="1200">
                          <a:effectLst/>
                        </a:rPr>
                        <a:t>15 L, 20 L, 25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2 L, 3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10</a:t>
                      </a:r>
                      <a:endParaRPr lang="en-IN" sz="1200">
                        <a:effectLst/>
                        <a:latin typeface="Calibri"/>
                        <a:ea typeface="Calibri"/>
                        <a:cs typeface="Times New Roman"/>
                      </a:endParaRPr>
                    </a:p>
                  </a:txBody>
                  <a:tcPr marL="68580" marR="68580" marT="0" marB="0"/>
                </a:tc>
              </a:tr>
              <a:tr h="318135">
                <a:tc vMerge="1">
                  <a:txBody>
                    <a:bodyPr/>
                    <a:lstStyle/>
                    <a:p>
                      <a:endParaRPr lang="en-IN"/>
                    </a:p>
                  </a:txBody>
                  <a:tcPr/>
                </a:tc>
                <a:tc>
                  <a:txBody>
                    <a:bodyPr/>
                    <a:lstStyle/>
                    <a:p>
                      <a:pPr>
                        <a:spcAft>
                          <a:spcPts val="0"/>
                        </a:spcAft>
                      </a:pPr>
                      <a:r>
                        <a:rPr lang="en-IN" sz="1200">
                          <a:effectLst/>
                        </a:rPr>
                        <a:t>30 L, 40 L, 50 L, 100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5 L, 7.5 L, 10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9</a:t>
                      </a:r>
                      <a:endParaRPr lang="en-IN" sz="1200">
                        <a:effectLst/>
                        <a:latin typeface="Calibri"/>
                        <a:ea typeface="Calibri"/>
                        <a:cs typeface="Times New Roman"/>
                      </a:endParaRPr>
                    </a:p>
                  </a:txBody>
                  <a:tcPr marL="68580" marR="68580" marT="0" marB="0"/>
                </a:tc>
              </a:tr>
              <a:tr h="367665">
                <a:tc rowSpan="3">
                  <a:txBody>
                    <a:bodyPr/>
                    <a:lstStyle/>
                    <a:p>
                      <a:pPr>
                        <a:spcAft>
                          <a:spcPts val="0"/>
                        </a:spcAft>
                      </a:pPr>
                      <a:r>
                        <a:rPr lang="en-IN" sz="1100">
                          <a:effectLst/>
                        </a:rPr>
                        <a:t>56-60</a:t>
                      </a:r>
                      <a:endParaRPr lang="en-IN" sz="1100">
                        <a:effectLst/>
                        <a:latin typeface="Calibri"/>
                        <a:ea typeface="Calibri"/>
                        <a:cs typeface="Times New Roman"/>
                      </a:endParaRPr>
                    </a:p>
                  </a:txBody>
                  <a:tcPr marL="68580" marR="68580" marT="0" marB="0" anchor="b"/>
                </a:tc>
                <a:tc>
                  <a:txBody>
                    <a:bodyPr/>
                    <a:lstStyle/>
                    <a:p>
                      <a:pPr>
                        <a:spcAft>
                          <a:spcPts val="0"/>
                        </a:spcAft>
                      </a:pPr>
                      <a:r>
                        <a:rPr lang="en-IN" sz="1200">
                          <a:effectLst/>
                        </a:rPr>
                        <a:t>50000, 1 L, 1.5 L, 2 L, 3 L, 5 L, 7.5 L, 10 L, 15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50000, 1 L, 2 L, 3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9</a:t>
                      </a:r>
                      <a:endParaRPr lang="en-IN" sz="1200">
                        <a:effectLst/>
                        <a:latin typeface="Calibri"/>
                        <a:ea typeface="Calibri"/>
                        <a:cs typeface="Times New Roman"/>
                      </a:endParaRPr>
                    </a:p>
                  </a:txBody>
                  <a:tcPr marL="68580" marR="68580" marT="0" marB="0"/>
                </a:tc>
              </a:tr>
              <a:tr h="318135">
                <a:tc vMerge="1">
                  <a:txBody>
                    <a:bodyPr/>
                    <a:lstStyle/>
                    <a:p>
                      <a:endParaRPr lang="en-IN"/>
                    </a:p>
                  </a:txBody>
                  <a:tcPr/>
                </a:tc>
                <a:tc>
                  <a:txBody>
                    <a:bodyPr/>
                    <a:lstStyle/>
                    <a:p>
                      <a:pPr>
                        <a:spcAft>
                          <a:spcPts val="0"/>
                        </a:spcAft>
                      </a:pPr>
                      <a:r>
                        <a:rPr lang="en-IN" sz="1200" dirty="0">
                          <a:effectLst/>
                        </a:rPr>
                        <a:t>15 L, 20 L, 25 L</a:t>
                      </a:r>
                      <a:endParaRPr lang="en-IN" sz="1200" dirty="0">
                        <a:effectLst/>
                        <a:latin typeface="Calibri"/>
                        <a:ea typeface="Calibri"/>
                        <a:cs typeface="Times New Roman"/>
                      </a:endParaRPr>
                    </a:p>
                  </a:txBody>
                  <a:tcPr marL="68580" marR="68580" marT="0" marB="0"/>
                </a:tc>
                <a:tc>
                  <a:txBody>
                    <a:bodyPr/>
                    <a:lstStyle/>
                    <a:p>
                      <a:pPr>
                        <a:spcAft>
                          <a:spcPts val="0"/>
                        </a:spcAft>
                      </a:pPr>
                      <a:r>
                        <a:rPr lang="en-IN" sz="1200">
                          <a:effectLst/>
                        </a:rPr>
                        <a:t>2 L, 3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10</a:t>
                      </a:r>
                      <a:endParaRPr lang="en-IN" sz="1200">
                        <a:effectLst/>
                        <a:latin typeface="Calibri"/>
                        <a:ea typeface="Calibri"/>
                        <a:cs typeface="Times New Roman"/>
                      </a:endParaRPr>
                    </a:p>
                  </a:txBody>
                  <a:tcPr marL="68580" marR="68580" marT="0" marB="0"/>
                </a:tc>
              </a:tr>
              <a:tr h="212090">
                <a:tc vMerge="1">
                  <a:txBody>
                    <a:bodyPr/>
                    <a:lstStyle/>
                    <a:p>
                      <a:endParaRPr lang="en-IN"/>
                    </a:p>
                  </a:txBody>
                  <a:tcPr/>
                </a:tc>
                <a:tc>
                  <a:txBody>
                    <a:bodyPr/>
                    <a:lstStyle/>
                    <a:p>
                      <a:pPr>
                        <a:spcAft>
                          <a:spcPts val="0"/>
                        </a:spcAft>
                      </a:pPr>
                      <a:r>
                        <a:rPr lang="en-IN" sz="1200">
                          <a:effectLst/>
                        </a:rPr>
                        <a:t>30 L, 40 L, 50 L, 100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5 L, 7.5 L, 10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9</a:t>
                      </a:r>
                      <a:endParaRPr lang="en-IN" sz="1200">
                        <a:effectLst/>
                        <a:latin typeface="Calibri"/>
                        <a:ea typeface="Calibri"/>
                        <a:cs typeface="Times New Roman"/>
                      </a:endParaRPr>
                    </a:p>
                  </a:txBody>
                  <a:tcPr marL="68580" marR="68580" marT="0" marB="0"/>
                </a:tc>
              </a:tr>
              <a:tr h="318135">
                <a:tc rowSpan="5">
                  <a:txBody>
                    <a:bodyPr/>
                    <a:lstStyle/>
                    <a:p>
                      <a:pPr>
                        <a:spcAft>
                          <a:spcPts val="0"/>
                        </a:spcAft>
                      </a:pPr>
                      <a:r>
                        <a:rPr lang="en-IN" sz="1100">
                          <a:effectLst/>
                        </a:rPr>
                        <a:t>61 and above</a:t>
                      </a:r>
                      <a:endParaRPr lang="en-IN" sz="1100">
                        <a:effectLst/>
                        <a:latin typeface="Calibri"/>
                        <a:ea typeface="Calibri"/>
                        <a:cs typeface="Times New Roman"/>
                      </a:endParaRPr>
                    </a:p>
                  </a:txBody>
                  <a:tcPr marL="68580" marR="68580" marT="0" marB="0" anchor="b"/>
                </a:tc>
                <a:tc>
                  <a:txBody>
                    <a:bodyPr/>
                    <a:lstStyle/>
                    <a:p>
                      <a:pPr>
                        <a:spcAft>
                          <a:spcPts val="0"/>
                        </a:spcAft>
                      </a:pPr>
                      <a:r>
                        <a:rPr lang="en-IN" sz="1200">
                          <a:effectLst/>
                        </a:rPr>
                        <a:t>50000, 1 L, 1.5 L, 2 L, 3 L, 5 L, 7.5 L, 10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50000, 1L, 2L, 3L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9</a:t>
                      </a:r>
                      <a:endParaRPr lang="en-IN" sz="1200">
                        <a:effectLst/>
                        <a:latin typeface="Calibri"/>
                        <a:ea typeface="Calibri"/>
                        <a:cs typeface="Times New Roman"/>
                      </a:endParaRPr>
                    </a:p>
                  </a:txBody>
                  <a:tcPr marL="68580" marR="68580" marT="0" marB="0"/>
                </a:tc>
              </a:tr>
              <a:tr h="318135">
                <a:tc vMerge="1">
                  <a:txBody>
                    <a:bodyPr/>
                    <a:lstStyle/>
                    <a:p>
                      <a:endParaRPr lang="en-IN"/>
                    </a:p>
                  </a:txBody>
                  <a:tcPr/>
                </a:tc>
                <a:tc>
                  <a:txBody>
                    <a:bodyPr/>
                    <a:lstStyle/>
                    <a:p>
                      <a:pPr>
                        <a:spcAft>
                          <a:spcPts val="0"/>
                        </a:spcAft>
                      </a:pPr>
                      <a:r>
                        <a:rPr lang="en-IN" sz="1200">
                          <a:effectLst/>
                        </a:rPr>
                        <a:t>5 L, 7.5 L, 10 L, 15 L, 20 L, 25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4 L, 5 L, 7.5 L, 10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11</a:t>
                      </a:r>
                      <a:endParaRPr lang="en-IN" sz="1200">
                        <a:effectLst/>
                        <a:latin typeface="Calibri"/>
                        <a:ea typeface="Calibri"/>
                        <a:cs typeface="Times New Roman"/>
                      </a:endParaRPr>
                    </a:p>
                  </a:txBody>
                  <a:tcPr marL="68580" marR="68580" marT="0" marB="0"/>
                </a:tc>
              </a:tr>
              <a:tr h="212090">
                <a:tc vMerge="1">
                  <a:txBody>
                    <a:bodyPr/>
                    <a:lstStyle/>
                    <a:p>
                      <a:endParaRPr lang="en-IN"/>
                    </a:p>
                  </a:txBody>
                  <a:tcPr/>
                </a:tc>
                <a:tc>
                  <a:txBody>
                    <a:bodyPr/>
                    <a:lstStyle/>
                    <a:p>
                      <a:pPr>
                        <a:spcAft>
                          <a:spcPts val="0"/>
                        </a:spcAft>
                      </a:pPr>
                      <a:r>
                        <a:rPr lang="en-IN" sz="1200">
                          <a:effectLst/>
                        </a:rPr>
                        <a:t>15 L, 20 L, 25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2 L, 3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10</a:t>
                      </a:r>
                      <a:endParaRPr lang="en-IN" sz="1200">
                        <a:effectLst/>
                        <a:latin typeface="Calibri"/>
                        <a:ea typeface="Calibri"/>
                        <a:cs typeface="Times New Roman"/>
                      </a:endParaRPr>
                    </a:p>
                  </a:txBody>
                  <a:tcPr marL="68580" marR="68580" marT="0" marB="0"/>
                </a:tc>
              </a:tr>
              <a:tr h="318135">
                <a:tc vMerge="1">
                  <a:txBody>
                    <a:bodyPr/>
                    <a:lstStyle/>
                    <a:p>
                      <a:endParaRPr lang="en-IN"/>
                    </a:p>
                  </a:txBody>
                  <a:tcPr/>
                </a:tc>
                <a:tc>
                  <a:txBody>
                    <a:bodyPr/>
                    <a:lstStyle/>
                    <a:p>
                      <a:pPr>
                        <a:spcAft>
                          <a:spcPts val="0"/>
                        </a:spcAft>
                      </a:pPr>
                      <a:r>
                        <a:rPr lang="en-IN" sz="1200">
                          <a:effectLst/>
                        </a:rPr>
                        <a:t>15 L, 20 L, 25 L, 30 L, 40 L, 50 L, 100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15 L, 20 L, 30 L, 40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Series 9</a:t>
                      </a:r>
                      <a:endParaRPr lang="en-IN" sz="1200">
                        <a:effectLst/>
                        <a:latin typeface="Calibri"/>
                        <a:ea typeface="Calibri"/>
                        <a:cs typeface="Times New Roman"/>
                      </a:endParaRPr>
                    </a:p>
                  </a:txBody>
                  <a:tcPr marL="68580" marR="68580" marT="0" marB="0"/>
                </a:tc>
              </a:tr>
              <a:tr h="212090">
                <a:tc vMerge="1">
                  <a:txBody>
                    <a:bodyPr/>
                    <a:lstStyle/>
                    <a:p>
                      <a:endParaRPr lang="en-IN"/>
                    </a:p>
                  </a:txBody>
                  <a:tcPr/>
                </a:tc>
                <a:tc>
                  <a:txBody>
                    <a:bodyPr/>
                    <a:lstStyle/>
                    <a:p>
                      <a:pPr>
                        <a:spcAft>
                          <a:spcPts val="0"/>
                        </a:spcAft>
                      </a:pPr>
                      <a:r>
                        <a:rPr lang="en-IN" sz="1200">
                          <a:effectLst/>
                        </a:rPr>
                        <a:t>30 L, 40 L, 50 L, 100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a:effectLst/>
                        </a:rPr>
                        <a:t>5 L, 7.5 L, 10 L</a:t>
                      </a:r>
                      <a:endParaRPr lang="en-IN" sz="1200">
                        <a:effectLst/>
                        <a:latin typeface="Calibri"/>
                        <a:ea typeface="Calibri"/>
                        <a:cs typeface="Times New Roman"/>
                      </a:endParaRPr>
                    </a:p>
                  </a:txBody>
                  <a:tcPr marL="68580" marR="68580" marT="0" marB="0"/>
                </a:tc>
                <a:tc>
                  <a:txBody>
                    <a:bodyPr/>
                    <a:lstStyle/>
                    <a:p>
                      <a:pPr>
                        <a:spcAft>
                          <a:spcPts val="0"/>
                        </a:spcAft>
                      </a:pPr>
                      <a:r>
                        <a:rPr lang="en-IN" sz="1200" dirty="0">
                          <a:effectLst/>
                        </a:rPr>
                        <a:t>Series 12</a:t>
                      </a:r>
                      <a:endParaRPr lang="en-IN" sz="1200" dirty="0">
                        <a:effectLst/>
                        <a:latin typeface="Calibri"/>
                        <a:ea typeface="Calibri"/>
                        <a:cs typeface="Times New Roman"/>
                      </a:endParaRPr>
                    </a:p>
                  </a:txBody>
                  <a:tcPr marL="68580" marR="68580" marT="0" marB="0"/>
                </a:tc>
              </a:tr>
              <a:tr h="414020">
                <a:tc gridSpan="4">
                  <a:txBody>
                    <a:bodyPr/>
                    <a:lstStyle/>
                    <a:p>
                      <a:pPr>
                        <a:spcAft>
                          <a:spcPts val="0"/>
                        </a:spcAft>
                      </a:pPr>
                      <a:endParaRPr lang="en-IN" sz="1000" dirty="0" smtClean="0">
                        <a:effectLst/>
                      </a:endParaRPr>
                    </a:p>
                    <a:p>
                      <a:pPr>
                        <a:spcAft>
                          <a:spcPts val="0"/>
                        </a:spcAft>
                      </a:pPr>
                      <a:r>
                        <a:rPr lang="en-IN" sz="1000" dirty="0" smtClean="0">
                          <a:effectLst/>
                        </a:rPr>
                        <a:t>For </a:t>
                      </a:r>
                      <a:r>
                        <a:rPr lang="en-IN" sz="1000" dirty="0">
                          <a:effectLst/>
                        </a:rPr>
                        <a:t>Age 1 day to 17 completed years - No medical tests irrespective of any sum insured , any deductible. Subject to clean proposals.</a:t>
                      </a:r>
                      <a:endParaRPr lang="en-IN" sz="1100" dirty="0">
                        <a:effectLst/>
                        <a:latin typeface="Calibri"/>
                        <a:ea typeface="Calibri"/>
                        <a:cs typeface="Times New Roman"/>
                      </a:endParaRPr>
                    </a:p>
                  </a:txBody>
                  <a:tcPr marL="68580" marR="68580" marT="0" marB="0"/>
                </a:tc>
                <a:tc hMerge="1">
                  <a:txBody>
                    <a:bodyPr/>
                    <a:lstStyle/>
                    <a:p>
                      <a:endParaRPr lang="en-IN"/>
                    </a:p>
                  </a:txBody>
                  <a:tcPr/>
                </a:tc>
                <a:tc hMerge="1">
                  <a:txBody>
                    <a:bodyPr/>
                    <a:lstStyle/>
                    <a:p>
                      <a:endParaRPr lang="en-IN"/>
                    </a:p>
                  </a:txBody>
                  <a:tcPr/>
                </a:tc>
                <a:tc hMerge="1">
                  <a:txBody>
                    <a:bodyPr/>
                    <a:lstStyle/>
                    <a:p>
                      <a:endParaRPr lang="en-IN"/>
                    </a:p>
                  </a:txBody>
                  <a:tcPr/>
                </a:tc>
              </a:tr>
            </a:tbl>
          </a:graphicData>
        </a:graphic>
      </p:graphicFrame>
      <p:sp>
        <p:nvSpPr>
          <p:cNvPr id="6" name="Rectangle 4"/>
          <p:cNvSpPr>
            <a:spLocks noChangeArrowheads="1"/>
          </p:cNvSpPr>
          <p:nvPr/>
        </p:nvSpPr>
        <p:spPr bwMode="auto">
          <a:xfrm>
            <a:off x="2305050" y="1828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121437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Underwriting loading</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6" name="Rectangle 4"/>
          <p:cNvSpPr>
            <a:spLocks noChangeArrowheads="1"/>
          </p:cNvSpPr>
          <p:nvPr/>
        </p:nvSpPr>
        <p:spPr bwMode="auto">
          <a:xfrm>
            <a:off x="2305050" y="1828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228600" y="1371600"/>
            <a:ext cx="8458200" cy="3754874"/>
          </a:xfrm>
          <a:prstGeom prst="rect">
            <a:avLst/>
          </a:prstGeom>
        </p:spPr>
        <p:txBody>
          <a:bodyPr wrap="square">
            <a:spAutoFit/>
          </a:bodyPr>
          <a:lstStyle/>
          <a:p>
            <a:r>
              <a:rPr lang="en-IN" sz="1400" b="1" dirty="0"/>
              <a:t>Condition 	</a:t>
            </a:r>
            <a:r>
              <a:rPr lang="en-IN" sz="1400" b="1" dirty="0" smtClean="0"/>
              <a:t>                                                                                                            Loading</a:t>
            </a:r>
            <a:r>
              <a:rPr lang="en-IN" sz="1400" b="1" dirty="0"/>
              <a:t>% 	</a:t>
            </a:r>
          </a:p>
          <a:p>
            <a:endParaRPr lang="en-IN" sz="1400" dirty="0" smtClean="0"/>
          </a:p>
          <a:p>
            <a:r>
              <a:rPr lang="en-IN" sz="1400" dirty="0" smtClean="0"/>
              <a:t>1.   Diabetes </a:t>
            </a:r>
            <a:r>
              <a:rPr lang="en-IN" sz="1400" dirty="0"/>
              <a:t>	</a:t>
            </a:r>
          </a:p>
          <a:p>
            <a:r>
              <a:rPr lang="en-IN" sz="1400" dirty="0" smtClean="0"/>
              <a:t>A.  Pre-Diabetic</a:t>
            </a:r>
            <a:r>
              <a:rPr lang="en-IN" sz="1400" dirty="0"/>
              <a:t>/ Known case of Diabetes (HbA1c 5.9 - 6.4%) 	</a:t>
            </a:r>
            <a:r>
              <a:rPr lang="en-IN" sz="1400" dirty="0" smtClean="0"/>
              <a:t>                      Issue with Exclusion </a:t>
            </a:r>
            <a:r>
              <a:rPr lang="en-IN" sz="1400" dirty="0"/>
              <a:t>	</a:t>
            </a:r>
          </a:p>
          <a:p>
            <a:r>
              <a:rPr lang="en-IN" sz="1400" dirty="0" smtClean="0"/>
              <a:t>B.  Diabetic </a:t>
            </a:r>
            <a:r>
              <a:rPr lang="en-IN" sz="1400" dirty="0"/>
              <a:t>level </a:t>
            </a:r>
            <a:r>
              <a:rPr lang="en-IN" sz="1400" b="1" dirty="0"/>
              <a:t>(HbA1c 6.5% - up to 8%) </a:t>
            </a:r>
            <a:r>
              <a:rPr lang="en-IN" sz="1400" dirty="0"/>
              <a:t>	</a:t>
            </a:r>
            <a:r>
              <a:rPr lang="en-IN" sz="1400" dirty="0" smtClean="0"/>
              <a:t>                                             Issue with </a:t>
            </a:r>
            <a:r>
              <a:rPr lang="en-IN" sz="1400" b="1" dirty="0" smtClean="0"/>
              <a:t>10</a:t>
            </a:r>
            <a:r>
              <a:rPr lang="en-IN" sz="1400" b="1" dirty="0"/>
              <a:t>% loading </a:t>
            </a:r>
            <a:r>
              <a:rPr lang="en-IN" sz="1400" dirty="0"/>
              <a:t>with Exclusion 	</a:t>
            </a:r>
          </a:p>
          <a:p>
            <a:r>
              <a:rPr lang="en-IN" sz="1400" dirty="0" smtClean="0"/>
              <a:t>C.  Diabetic </a:t>
            </a:r>
            <a:r>
              <a:rPr lang="en-IN" sz="1400" dirty="0"/>
              <a:t>level (HbA1c &gt;/= 8%) 	</a:t>
            </a:r>
            <a:r>
              <a:rPr lang="en-IN" sz="1400" dirty="0" smtClean="0"/>
              <a:t>                                                                    Decline </a:t>
            </a:r>
            <a:r>
              <a:rPr lang="en-IN" sz="1400" dirty="0"/>
              <a:t>	</a:t>
            </a:r>
          </a:p>
          <a:p>
            <a:endParaRPr lang="en-IN" sz="1400" dirty="0" smtClean="0"/>
          </a:p>
          <a:p>
            <a:r>
              <a:rPr lang="en-IN" sz="1400" dirty="0" smtClean="0"/>
              <a:t>2.  Hypertension </a:t>
            </a:r>
            <a:r>
              <a:rPr lang="en-IN" sz="1400" dirty="0"/>
              <a:t>	</a:t>
            </a:r>
          </a:p>
          <a:p>
            <a:r>
              <a:rPr lang="en-IN" sz="1400" dirty="0"/>
              <a:t>A </a:t>
            </a:r>
            <a:r>
              <a:rPr lang="en-IN" sz="1400" dirty="0" smtClean="0"/>
              <a:t>. Hypertension </a:t>
            </a:r>
            <a:r>
              <a:rPr lang="en-IN" sz="1400" dirty="0"/>
              <a:t>under control (140/90mmHg) </a:t>
            </a:r>
            <a:r>
              <a:rPr lang="en-IN" sz="1400" dirty="0" smtClean="0"/>
              <a:t>                                                     Issue with Exclusion </a:t>
            </a:r>
            <a:r>
              <a:rPr lang="en-IN" sz="1400" dirty="0"/>
              <a:t>	</a:t>
            </a:r>
          </a:p>
          <a:p>
            <a:r>
              <a:rPr lang="en-IN" sz="1400" dirty="0" smtClean="0"/>
              <a:t>B.  Hypertension </a:t>
            </a:r>
            <a:r>
              <a:rPr lang="en-IN" sz="1400" b="1" dirty="0"/>
              <a:t>(141 to 150 mmHg Systolic / 91 to 100 mm Hg diastolic ) </a:t>
            </a:r>
            <a:r>
              <a:rPr lang="en-IN" sz="1400" b="1" dirty="0" smtClean="0"/>
              <a:t>   </a:t>
            </a:r>
            <a:r>
              <a:rPr lang="en-IN" sz="1400" dirty="0" smtClean="0"/>
              <a:t>Issue with </a:t>
            </a:r>
            <a:r>
              <a:rPr lang="en-IN" sz="1400" b="1" dirty="0" smtClean="0"/>
              <a:t>10</a:t>
            </a:r>
            <a:r>
              <a:rPr lang="en-IN" sz="1400" b="1" dirty="0"/>
              <a:t>% loading </a:t>
            </a:r>
            <a:r>
              <a:rPr lang="en-IN" sz="1400" dirty="0"/>
              <a:t>with </a:t>
            </a:r>
            <a:r>
              <a:rPr lang="en-IN" sz="1400" dirty="0" smtClean="0"/>
              <a:t>Exclusion</a:t>
            </a:r>
          </a:p>
          <a:p>
            <a:r>
              <a:rPr lang="en-IN" sz="1400" dirty="0" smtClean="0"/>
              <a:t>C.  Hypertension </a:t>
            </a:r>
            <a:r>
              <a:rPr lang="en-IN" sz="1400" dirty="0"/>
              <a:t>(Above 150 mmHg Systolic / Above 100 mm Hg diastolic) </a:t>
            </a:r>
            <a:r>
              <a:rPr lang="en-IN" sz="1400" dirty="0" smtClean="0"/>
              <a:t>   Decline </a:t>
            </a:r>
            <a:r>
              <a:rPr lang="en-IN" sz="1400" dirty="0"/>
              <a:t>	</a:t>
            </a:r>
          </a:p>
          <a:p>
            <a:endParaRPr lang="en-IN" sz="1400" dirty="0" smtClean="0"/>
          </a:p>
          <a:p>
            <a:r>
              <a:rPr lang="en-IN" sz="1400" dirty="0" smtClean="0"/>
              <a:t>3.  Combination </a:t>
            </a:r>
            <a:r>
              <a:rPr lang="en-IN" sz="1400" dirty="0"/>
              <a:t>of any two or more conditions 	</a:t>
            </a:r>
            <a:r>
              <a:rPr lang="en-IN" sz="1400" dirty="0" smtClean="0"/>
              <a:t>                                              To </a:t>
            </a:r>
            <a:r>
              <a:rPr lang="en-IN" sz="1400" dirty="0"/>
              <a:t>be Reviewed for Acceptance/ </a:t>
            </a:r>
            <a:r>
              <a:rPr lang="en-IN" sz="1400" dirty="0" smtClean="0"/>
              <a:t>							 Declinature </a:t>
            </a:r>
            <a:r>
              <a:rPr lang="en-IN" sz="1400" dirty="0"/>
              <a:t>	</a:t>
            </a:r>
          </a:p>
          <a:p>
            <a:r>
              <a:rPr lang="en-IN" sz="1400" dirty="0" smtClean="0"/>
              <a:t>4.  Positive </a:t>
            </a:r>
            <a:r>
              <a:rPr lang="en-IN" sz="1400" dirty="0"/>
              <a:t>history of any other ailment(s)/ disease(s) 	</a:t>
            </a:r>
            <a:r>
              <a:rPr lang="en-IN" sz="1400" dirty="0" smtClean="0"/>
              <a:t>                       To </a:t>
            </a:r>
            <a:r>
              <a:rPr lang="en-IN" sz="1400" dirty="0"/>
              <a:t>be Reviewed for Acceptance/ </a:t>
            </a:r>
            <a:r>
              <a:rPr lang="en-IN" sz="1400" dirty="0" smtClean="0"/>
              <a:t>							 Declinature </a:t>
            </a:r>
            <a:r>
              <a:rPr lang="en-IN" sz="1400" dirty="0"/>
              <a:t>	</a:t>
            </a:r>
          </a:p>
          <a:p>
            <a:r>
              <a:rPr lang="en-IN" sz="1400" dirty="0"/>
              <a:t>	</a:t>
            </a:r>
          </a:p>
        </p:txBody>
      </p:sp>
    </p:spTree>
    <p:extLst>
      <p:ext uri="{BB962C8B-B14F-4D97-AF65-F5344CB8AC3E}">
        <p14:creationId xmlns:p14="http://schemas.microsoft.com/office/powerpoint/2010/main" val="3319191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Multiple Policies </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3" name="Rectangle 2"/>
          <p:cNvSpPr/>
          <p:nvPr/>
        </p:nvSpPr>
        <p:spPr>
          <a:xfrm>
            <a:off x="457200" y="1447800"/>
            <a:ext cx="8305800" cy="4185761"/>
          </a:xfrm>
          <a:prstGeom prst="rect">
            <a:avLst/>
          </a:prstGeom>
        </p:spPr>
        <p:txBody>
          <a:bodyPr wrap="square">
            <a:spAutoFit/>
          </a:bodyPr>
          <a:lstStyle/>
          <a:p>
            <a:r>
              <a:rPr lang="en-IN" sz="1400" dirty="0" smtClean="0"/>
              <a:t>a</a:t>
            </a:r>
            <a:r>
              <a:rPr lang="en-IN" sz="1400" dirty="0"/>
              <a:t>) If two or more policies are taken by an insured during a period from one or more insurers to indemnify treatment costs, the </a:t>
            </a:r>
            <a:r>
              <a:rPr lang="en-IN" sz="1400" dirty="0" smtClean="0"/>
              <a:t>policyholder shall </a:t>
            </a:r>
            <a:r>
              <a:rPr lang="en-IN" sz="1400" dirty="0"/>
              <a:t>have the right to require a settlement of his/her claim in terms of any of his/her policies.</a:t>
            </a:r>
          </a:p>
          <a:p>
            <a:endParaRPr lang="en-IN" sz="1400" dirty="0" smtClean="0"/>
          </a:p>
          <a:p>
            <a:r>
              <a:rPr lang="en-IN" sz="1400" dirty="0" smtClean="0"/>
              <a:t>b</a:t>
            </a:r>
            <a:r>
              <a:rPr lang="en-IN" sz="1400" dirty="0"/>
              <a:t>) In all such cases the insurer who has issued the chosen policy shall be obliged to settle the claim as long as the claim is within the limits </a:t>
            </a:r>
            <a:r>
              <a:rPr lang="en-IN" sz="1400" dirty="0" smtClean="0"/>
              <a:t>of and </a:t>
            </a:r>
            <a:r>
              <a:rPr lang="en-IN" sz="1400" dirty="0"/>
              <a:t>according to the terms of the chosen policy.</a:t>
            </a:r>
          </a:p>
          <a:p>
            <a:endParaRPr lang="en-IN" sz="1400" dirty="0" smtClean="0"/>
          </a:p>
          <a:p>
            <a:r>
              <a:rPr lang="en-IN" sz="1400" dirty="0" smtClean="0"/>
              <a:t>c</a:t>
            </a:r>
            <a:r>
              <a:rPr lang="en-IN" sz="1400" dirty="0"/>
              <a:t>) The policyholder having multiple policies shall also have the right to prefer claims from other policy/ policies for the amounts </a:t>
            </a:r>
            <a:r>
              <a:rPr lang="en-IN" sz="1400" dirty="0" smtClean="0"/>
              <a:t>disallowed under </a:t>
            </a:r>
            <a:r>
              <a:rPr lang="en-IN" sz="1400" dirty="0"/>
              <a:t>the earlier chosen policy/ policies, even if the sum insured is not exhausted. Then the Insurer(s) shall settle the claim subject to </a:t>
            </a:r>
            <a:r>
              <a:rPr lang="en-IN" sz="1400" dirty="0" smtClean="0"/>
              <a:t>the terms </a:t>
            </a:r>
            <a:r>
              <a:rPr lang="en-IN" sz="1400" dirty="0"/>
              <a:t>and conditions of the other policy / policies so chosen</a:t>
            </a:r>
            <a:r>
              <a:rPr lang="en-IN" sz="1400" dirty="0" smtClean="0"/>
              <a:t>.</a:t>
            </a:r>
          </a:p>
          <a:p>
            <a:endParaRPr lang="en-IN" sz="1400" dirty="0" smtClean="0"/>
          </a:p>
          <a:p>
            <a:r>
              <a:rPr lang="en-IN" sz="1400" dirty="0" smtClean="0"/>
              <a:t>d</a:t>
            </a:r>
            <a:r>
              <a:rPr lang="en-IN" sz="1400" dirty="0"/>
              <a:t>) If the amount to be claimed exceeds the sum insured under a single policy after considering the deductibles or co-pay, the </a:t>
            </a:r>
            <a:r>
              <a:rPr lang="en-IN" sz="1400" dirty="0" smtClean="0"/>
              <a:t>policyholder shall </a:t>
            </a:r>
            <a:r>
              <a:rPr lang="en-IN" sz="1400" dirty="0"/>
              <a:t>have the right to choose insurers from whom he/she wants to claim the balance amount.</a:t>
            </a:r>
          </a:p>
          <a:p>
            <a:endParaRPr lang="en-IN" sz="1400" dirty="0" smtClean="0"/>
          </a:p>
          <a:p>
            <a:r>
              <a:rPr lang="en-IN" sz="1400" dirty="0" smtClean="0"/>
              <a:t>e</a:t>
            </a:r>
            <a:r>
              <a:rPr lang="en-IN" sz="1400" dirty="0"/>
              <a:t>) Where an insured has policies from more than one insurer to cover the same risk on indemnity basis, the insured shall only be </a:t>
            </a:r>
            <a:r>
              <a:rPr lang="en-IN" sz="1400" dirty="0" smtClean="0"/>
              <a:t>indemnified the </a:t>
            </a:r>
            <a:r>
              <a:rPr lang="en-IN" sz="1400" dirty="0"/>
              <a:t>hospitalization costs in accordance with the terms and conditions of the chosen policy.</a:t>
            </a:r>
          </a:p>
        </p:txBody>
      </p:sp>
    </p:spTree>
    <p:extLst>
      <p:ext uri="{BB962C8B-B14F-4D97-AF65-F5344CB8AC3E}">
        <p14:creationId xmlns:p14="http://schemas.microsoft.com/office/powerpoint/2010/main" val="2076143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Alignment of Policy periods</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3" name="Rectangle 2"/>
          <p:cNvSpPr/>
          <p:nvPr/>
        </p:nvSpPr>
        <p:spPr>
          <a:xfrm>
            <a:off x="457200" y="1447800"/>
            <a:ext cx="8305800" cy="738664"/>
          </a:xfrm>
          <a:prstGeom prst="rect">
            <a:avLst/>
          </a:prstGeom>
        </p:spPr>
        <p:txBody>
          <a:bodyPr wrap="square">
            <a:spAutoFit/>
          </a:bodyPr>
          <a:lstStyle/>
          <a:p>
            <a:r>
              <a:rPr lang="en-IN" sz="1400" dirty="0" smtClean="0"/>
              <a:t>a</a:t>
            </a:r>
            <a:r>
              <a:rPr lang="en-IN" sz="1400" dirty="0"/>
              <a:t>) </a:t>
            </a:r>
            <a:r>
              <a:rPr lang="en-IN" sz="1400" dirty="0" smtClean="0"/>
              <a:t>Ii is strongly advised to align the policy period of Top up policy with that of base policy in the interest of Insured.</a:t>
            </a:r>
            <a:endParaRPr lang="en-IN" sz="1400" dirty="0"/>
          </a:p>
          <a:p>
            <a:endParaRPr lang="en-IN" sz="1400" dirty="0"/>
          </a:p>
        </p:txBody>
      </p:sp>
      <p:sp>
        <p:nvSpPr>
          <p:cNvPr id="8" name="Up-Down Arrow 7"/>
          <p:cNvSpPr/>
          <p:nvPr/>
        </p:nvSpPr>
        <p:spPr>
          <a:xfrm>
            <a:off x="1191768" y="1901952"/>
            <a:ext cx="484632" cy="3203448"/>
          </a:xfrm>
          <a:prstGeom prst="up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IN"/>
          </a:p>
        </p:txBody>
      </p:sp>
      <p:sp>
        <p:nvSpPr>
          <p:cNvPr id="9" name="Up-Down Arrow 8"/>
          <p:cNvSpPr/>
          <p:nvPr/>
        </p:nvSpPr>
        <p:spPr>
          <a:xfrm>
            <a:off x="1191768" y="5108448"/>
            <a:ext cx="484632" cy="1216152"/>
          </a:xfrm>
          <a:prstGeom prst="up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IN"/>
          </a:p>
        </p:txBody>
      </p:sp>
      <p:sp>
        <p:nvSpPr>
          <p:cNvPr id="6" name="TextBox 5"/>
          <p:cNvSpPr txBox="1"/>
          <p:nvPr/>
        </p:nvSpPr>
        <p:spPr>
          <a:xfrm>
            <a:off x="228600" y="3048000"/>
            <a:ext cx="877163" cy="369332"/>
          </a:xfrm>
          <a:prstGeom prst="rect">
            <a:avLst/>
          </a:prstGeom>
          <a:noFill/>
        </p:spPr>
        <p:txBody>
          <a:bodyPr wrap="none" rtlCol="0">
            <a:spAutoFit/>
          </a:bodyPr>
          <a:lstStyle/>
          <a:p>
            <a:r>
              <a:rPr lang="en-US" dirty="0" smtClean="0"/>
              <a:t>SI 5 Lac</a:t>
            </a:r>
            <a:endParaRPr lang="en-IN" dirty="0"/>
          </a:p>
        </p:txBody>
      </p:sp>
      <p:sp>
        <p:nvSpPr>
          <p:cNvPr id="10" name="TextBox 9"/>
          <p:cNvSpPr txBox="1"/>
          <p:nvPr/>
        </p:nvSpPr>
        <p:spPr>
          <a:xfrm>
            <a:off x="76200" y="5421868"/>
            <a:ext cx="1204176" cy="646331"/>
          </a:xfrm>
          <a:prstGeom prst="rect">
            <a:avLst/>
          </a:prstGeom>
          <a:noFill/>
        </p:spPr>
        <p:txBody>
          <a:bodyPr wrap="none" rtlCol="0">
            <a:spAutoFit/>
          </a:bodyPr>
          <a:lstStyle/>
          <a:p>
            <a:r>
              <a:rPr lang="en-US" dirty="0" smtClean="0"/>
              <a:t>Deductible</a:t>
            </a:r>
          </a:p>
          <a:p>
            <a:r>
              <a:rPr lang="en-US" dirty="0" smtClean="0"/>
              <a:t> 1 Lac</a:t>
            </a:r>
            <a:endParaRPr lang="en-IN" dirty="0"/>
          </a:p>
        </p:txBody>
      </p:sp>
      <p:sp>
        <p:nvSpPr>
          <p:cNvPr id="11" name="TextBox 10"/>
          <p:cNvSpPr txBox="1"/>
          <p:nvPr/>
        </p:nvSpPr>
        <p:spPr>
          <a:xfrm>
            <a:off x="2285933" y="2001798"/>
            <a:ext cx="2057467" cy="378565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2000" dirty="0" smtClean="0"/>
              <a:t>If policy period is aligned i.e. both policies start on say 1</a:t>
            </a:r>
            <a:r>
              <a:rPr lang="en-US" sz="2000" baseline="30000" dirty="0" smtClean="0"/>
              <a:t>st</a:t>
            </a:r>
            <a:r>
              <a:rPr lang="en-US" sz="2000" dirty="0" smtClean="0"/>
              <a:t> April then there will be no issues for admissible claims.</a:t>
            </a:r>
          </a:p>
          <a:p>
            <a:endParaRPr lang="en-US" sz="2000" dirty="0"/>
          </a:p>
          <a:p>
            <a:r>
              <a:rPr lang="en-US" sz="2000" dirty="0" smtClean="0"/>
              <a:t>i.e. Aggregate Claim exceeding 1 Lac will be paid from Top up SI   </a:t>
            </a:r>
            <a:endParaRPr lang="en-IN" sz="2000" dirty="0"/>
          </a:p>
        </p:txBody>
      </p:sp>
      <p:sp>
        <p:nvSpPr>
          <p:cNvPr id="12" name="TextBox 11"/>
          <p:cNvSpPr txBox="1"/>
          <p:nvPr/>
        </p:nvSpPr>
        <p:spPr>
          <a:xfrm>
            <a:off x="5029133" y="1981200"/>
            <a:ext cx="3352867" cy="378565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2000" dirty="0" smtClean="0"/>
              <a:t>If policy period is not aligned i.e. Base policy starts on say 1</a:t>
            </a:r>
            <a:r>
              <a:rPr lang="en-US" sz="2000" baseline="30000" dirty="0" smtClean="0"/>
              <a:t>st</a:t>
            </a:r>
            <a:r>
              <a:rPr lang="en-US" sz="2000" dirty="0" smtClean="0"/>
              <a:t> Jan &amp; Top up policy starts on 1</a:t>
            </a:r>
            <a:r>
              <a:rPr lang="en-US" sz="2000" baseline="30000" dirty="0" smtClean="0"/>
              <a:t>st</a:t>
            </a:r>
            <a:r>
              <a:rPr lang="en-US" sz="2000" dirty="0" smtClean="0"/>
              <a:t> Apr then there may be issues </a:t>
            </a:r>
            <a:r>
              <a:rPr lang="en-US" sz="2000" u="sng" dirty="0" smtClean="0"/>
              <a:t>even for </a:t>
            </a:r>
            <a:r>
              <a:rPr lang="en-US" sz="2000" dirty="0" smtClean="0"/>
              <a:t>admissible claims.</a:t>
            </a:r>
          </a:p>
          <a:p>
            <a:endParaRPr lang="en-US" sz="2000" dirty="0"/>
          </a:p>
          <a:p>
            <a:r>
              <a:rPr lang="en-US" sz="2000" dirty="0" smtClean="0"/>
              <a:t>i.e. If claim 1 for 1 Lac is in Feb and Claim 2  for say 1 Lac is in May  because Deductible will be calculated considering the policy period of Top up. </a:t>
            </a:r>
            <a:endParaRPr lang="en-IN" sz="2000" dirty="0"/>
          </a:p>
        </p:txBody>
      </p:sp>
    </p:spTree>
    <p:extLst>
      <p:ext uri="{BB962C8B-B14F-4D97-AF65-F5344CB8AC3E}">
        <p14:creationId xmlns:p14="http://schemas.microsoft.com/office/powerpoint/2010/main" val="18037002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Waiver/ Reduction in Deductible </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3" name="Rectangle 2"/>
          <p:cNvSpPr/>
          <p:nvPr/>
        </p:nvSpPr>
        <p:spPr>
          <a:xfrm>
            <a:off x="457200" y="1447800"/>
            <a:ext cx="8305800" cy="307777"/>
          </a:xfrm>
          <a:prstGeom prst="rect">
            <a:avLst/>
          </a:prstGeom>
        </p:spPr>
        <p:txBody>
          <a:bodyPr wrap="square">
            <a:spAutoFit/>
          </a:bodyPr>
          <a:lstStyle/>
          <a:p>
            <a:endParaRPr lang="en-IN" sz="1400" dirty="0"/>
          </a:p>
        </p:txBody>
      </p:sp>
      <p:sp>
        <p:nvSpPr>
          <p:cNvPr id="2" name="Rectangle 1"/>
          <p:cNvSpPr/>
          <p:nvPr/>
        </p:nvSpPr>
        <p:spPr>
          <a:xfrm>
            <a:off x="381000" y="3617893"/>
            <a:ext cx="8382000" cy="116955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400" u="sng" dirty="0" smtClean="0"/>
              <a:t>Condition for All Insured </a:t>
            </a:r>
          </a:p>
          <a:p>
            <a:endParaRPr lang="en-IN" sz="1400" u="sng" dirty="0" smtClean="0"/>
          </a:p>
          <a:p>
            <a:r>
              <a:rPr lang="en-IN" sz="1400" dirty="0" smtClean="0"/>
              <a:t>Reduction </a:t>
            </a:r>
            <a:r>
              <a:rPr lang="en-IN" sz="1400" dirty="0"/>
              <a:t>in deductible amount is allowed at the time of renewal only, provided that the policy has completed a continuous </a:t>
            </a:r>
            <a:r>
              <a:rPr lang="en-IN" sz="1400" b="1" u="sng" dirty="0"/>
              <a:t>period of 3 years </a:t>
            </a:r>
            <a:r>
              <a:rPr lang="en-IN" sz="1400" dirty="0"/>
              <a:t>with same deductible amount, however, the decrease in the Deductible amount shall be allowed maximum </a:t>
            </a:r>
            <a:r>
              <a:rPr lang="en-IN" sz="1400" b="1" u="sng" dirty="0" smtClean="0"/>
              <a:t>up to </a:t>
            </a:r>
            <a:r>
              <a:rPr lang="en-IN" sz="1400" b="1" u="sng" dirty="0"/>
              <a:t>3 steps below. </a:t>
            </a:r>
          </a:p>
        </p:txBody>
      </p:sp>
      <p:sp>
        <p:nvSpPr>
          <p:cNvPr id="6" name="Rectangle 5"/>
          <p:cNvSpPr/>
          <p:nvPr/>
        </p:nvSpPr>
        <p:spPr>
          <a:xfrm>
            <a:off x="381000" y="1663005"/>
            <a:ext cx="8358554" cy="160043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IN" sz="1400" u="sng" dirty="0" smtClean="0">
                <a:latin typeface="+mj-lt"/>
              </a:rPr>
              <a:t>Waiver </a:t>
            </a:r>
            <a:r>
              <a:rPr lang="en-IN" sz="1400" u="sng" dirty="0">
                <a:latin typeface="+mj-lt"/>
              </a:rPr>
              <a:t>of </a:t>
            </a:r>
            <a:r>
              <a:rPr lang="en-IN" sz="1400" u="sng" dirty="0" smtClean="0">
                <a:latin typeface="+mj-lt"/>
              </a:rPr>
              <a:t>Deductible</a:t>
            </a:r>
          </a:p>
          <a:p>
            <a:endParaRPr lang="en-IN" sz="1400" u="sng" dirty="0">
              <a:latin typeface="+mj-lt"/>
            </a:endParaRPr>
          </a:p>
          <a:p>
            <a:r>
              <a:rPr lang="en-IN" sz="1400" dirty="0">
                <a:latin typeface="+mj-lt"/>
              </a:rPr>
              <a:t>We will offer the Insured Person an option to waive the Deductible and to opt for any indemnity health insurance Policy (without any Deductible) offered by Us for same Sum Insured </a:t>
            </a:r>
            <a:r>
              <a:rPr lang="en-IN" sz="1400" b="1" u="sng" dirty="0">
                <a:latin typeface="+mj-lt"/>
              </a:rPr>
              <a:t>without re-evaluation of health status</a:t>
            </a:r>
            <a:r>
              <a:rPr lang="en-IN" sz="1400" u="sng" dirty="0">
                <a:latin typeface="+mj-lt"/>
              </a:rPr>
              <a:t> </a:t>
            </a:r>
            <a:r>
              <a:rPr lang="en-IN" sz="1400" dirty="0">
                <a:latin typeface="+mj-lt"/>
              </a:rPr>
              <a:t>or any pre policy check, at the time of renewal, provided that </a:t>
            </a:r>
            <a:endParaRPr lang="en-IN" sz="1400" dirty="0" smtClean="0">
              <a:latin typeface="+mj-lt"/>
            </a:endParaRPr>
          </a:p>
          <a:p>
            <a:r>
              <a:rPr lang="en-IN" sz="1400" dirty="0" smtClean="0">
                <a:latin typeface="+mj-lt"/>
              </a:rPr>
              <a:t>the </a:t>
            </a:r>
            <a:r>
              <a:rPr lang="en-IN" sz="1400" dirty="0">
                <a:latin typeface="+mj-lt"/>
              </a:rPr>
              <a:t>Insured </a:t>
            </a:r>
            <a:r>
              <a:rPr lang="en-IN" sz="1400" dirty="0" smtClean="0">
                <a:latin typeface="+mj-lt"/>
              </a:rPr>
              <a:t>Person has </a:t>
            </a:r>
            <a:r>
              <a:rPr lang="en-IN" sz="1400" dirty="0">
                <a:latin typeface="+mj-lt"/>
              </a:rPr>
              <a:t>been insured with Us for first time under this Policy </a:t>
            </a:r>
            <a:r>
              <a:rPr lang="en-IN" sz="1400" b="1" u="sng" dirty="0">
                <a:latin typeface="+mj-lt"/>
              </a:rPr>
              <a:t>before the age of 50 years </a:t>
            </a:r>
            <a:r>
              <a:rPr lang="en-IN" sz="1400" dirty="0">
                <a:latin typeface="+mj-lt"/>
              </a:rPr>
              <a:t>and </a:t>
            </a:r>
            <a:r>
              <a:rPr lang="en-IN" sz="1400" dirty="0" smtClean="0">
                <a:latin typeface="+mj-lt"/>
              </a:rPr>
              <a:t>the </a:t>
            </a:r>
            <a:r>
              <a:rPr lang="en-IN" sz="1400" dirty="0">
                <a:latin typeface="+mj-lt"/>
              </a:rPr>
              <a:t>completed age is within the age group of </a:t>
            </a:r>
            <a:r>
              <a:rPr lang="en-IN" sz="1400" b="1" u="sng" dirty="0">
                <a:latin typeface="+mj-lt"/>
              </a:rPr>
              <a:t>54-60 years. </a:t>
            </a:r>
          </a:p>
        </p:txBody>
      </p:sp>
      <p:sp>
        <p:nvSpPr>
          <p:cNvPr id="9" name="TextBox 8"/>
          <p:cNvSpPr txBox="1"/>
          <p:nvPr/>
        </p:nvSpPr>
        <p:spPr>
          <a:xfrm>
            <a:off x="333519" y="5181600"/>
            <a:ext cx="8429481"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Increase or Decrease in Sum Insured/ Deductible has to be proportionate for all members covered under </a:t>
            </a:r>
          </a:p>
          <a:p>
            <a:r>
              <a:rPr lang="en-US" sz="1400" dirty="0" smtClean="0"/>
              <a:t>the same policy </a:t>
            </a:r>
            <a:endParaRPr lang="en-IN" sz="1400" dirty="0"/>
          </a:p>
        </p:txBody>
      </p:sp>
    </p:spTree>
    <p:extLst>
      <p:ext uri="{BB962C8B-B14F-4D97-AF65-F5344CB8AC3E}">
        <p14:creationId xmlns:p14="http://schemas.microsoft.com/office/powerpoint/2010/main" val="44145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graphicFrame>
        <p:nvGraphicFramePr>
          <p:cNvPr id="8" name="Table 7"/>
          <p:cNvGraphicFramePr>
            <a:graphicFrameLocks noGrp="1"/>
          </p:cNvGraphicFramePr>
          <p:nvPr>
            <p:extLst>
              <p:ext uri="{D42A27DB-BD31-4B8C-83A1-F6EECF244321}">
                <p14:modId xmlns:p14="http://schemas.microsoft.com/office/powerpoint/2010/main" val="4239323519"/>
              </p:ext>
            </p:extLst>
          </p:nvPr>
        </p:nvGraphicFramePr>
        <p:xfrm>
          <a:off x="381000" y="914400"/>
          <a:ext cx="8381999" cy="5600988"/>
        </p:xfrm>
        <a:graphic>
          <a:graphicData uri="http://schemas.openxmlformats.org/drawingml/2006/table">
            <a:tbl>
              <a:tblPr>
                <a:tableStyleId>{16D9F66E-5EB9-4882-86FB-DCBF35E3C3E4}</a:tableStyleId>
              </a:tblPr>
              <a:tblGrid>
                <a:gridCol w="1265377"/>
                <a:gridCol w="1265377"/>
                <a:gridCol w="1265377"/>
                <a:gridCol w="619227"/>
                <a:gridCol w="619227"/>
                <a:gridCol w="1435888"/>
                <a:gridCol w="978199"/>
                <a:gridCol w="933327"/>
              </a:tblGrid>
              <a:tr h="142512">
                <a:tc gridSpan="8">
                  <a:txBody>
                    <a:bodyPr/>
                    <a:lstStyle/>
                    <a:p>
                      <a:pPr algn="ctr" fontAlgn="b"/>
                      <a:r>
                        <a:rPr lang="en-IN" sz="1000" u="none" strike="noStrike">
                          <a:effectLst/>
                        </a:rPr>
                        <a:t>PREMIUM CALCULATOR</a:t>
                      </a:r>
                      <a:endParaRPr lang="en-IN" sz="1000" b="1" i="0" u="none" strike="noStrike">
                        <a:solidFill>
                          <a:srgbClr val="FFFF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488610">
                <a:tc gridSpan="8">
                  <a:txBody>
                    <a:bodyPr/>
                    <a:lstStyle/>
                    <a:p>
                      <a:pPr algn="ctr" fontAlgn="b"/>
                      <a:r>
                        <a:rPr lang="en-IN" sz="1000" u="none" strike="noStrike">
                          <a:effectLst/>
                        </a:rPr>
                        <a:t>FUTURE ADVANTAGE TOP UP (Floater)</a:t>
                      </a:r>
                      <a:br>
                        <a:rPr lang="en-IN" sz="1000" u="none" strike="noStrike">
                          <a:effectLst/>
                        </a:rPr>
                      </a:br>
                      <a:r>
                        <a:rPr lang="en-IN" sz="1000" u="none" strike="noStrike">
                          <a:effectLst/>
                        </a:rPr>
                        <a:t/>
                      </a:r>
                      <a:br>
                        <a:rPr lang="en-IN" sz="1000" u="none" strike="noStrike">
                          <a:effectLst/>
                        </a:rPr>
                      </a:br>
                      <a:r>
                        <a:rPr lang="en-IN" sz="1000" u="none" strike="noStrike">
                          <a:effectLst/>
                        </a:rPr>
                        <a:t>Please note instalment facility is currently available for policy terms of 2 years and 3 years only. </a:t>
                      </a:r>
                      <a:endParaRPr lang="en-IN" sz="1000" b="0" i="0" u="none" strike="noStrike">
                        <a:solidFill>
                          <a:srgbClr val="FFFF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42512">
                <a:tc gridSpan="8">
                  <a:txBody>
                    <a:bodyPr/>
                    <a:lstStyle/>
                    <a:p>
                      <a:pPr algn="ctr" fontAlgn="b"/>
                      <a:r>
                        <a:rPr lang="en-IN" sz="1000" u="none" strike="noStrike">
                          <a:effectLst/>
                        </a:rPr>
                        <a:t>Please enter details in blue cells</a:t>
                      </a:r>
                      <a:endParaRPr lang="en-IN" sz="1000" b="0" i="0" u="none" strike="noStrike">
                        <a:solidFill>
                          <a:srgbClr val="C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42512">
                <a:tc>
                  <a:txBody>
                    <a:bodyPr/>
                    <a:lstStyle/>
                    <a:p>
                      <a:pPr algn="l" fontAlgn="b"/>
                      <a:r>
                        <a:rPr lang="en-IN" sz="1000" u="none" strike="noStrike">
                          <a:effectLst/>
                        </a:rPr>
                        <a:t>Family Definition</a:t>
                      </a:r>
                      <a:endParaRPr lang="en-IN" sz="1000" b="1" i="0" u="none" strike="noStrike">
                        <a:solidFill>
                          <a:srgbClr val="002060"/>
                        </a:solidFill>
                        <a:effectLst/>
                        <a:latin typeface="Calibri"/>
                      </a:endParaRPr>
                    </a:p>
                  </a:txBody>
                  <a:tcPr marL="0" marR="0" marT="0" marB="0" anchor="b"/>
                </a:tc>
                <a:tc gridSpan="7">
                  <a:txBody>
                    <a:bodyPr/>
                    <a:lstStyle/>
                    <a:p>
                      <a:pPr algn="ctr" fontAlgn="b"/>
                      <a:r>
                        <a:rPr lang="en-IN" sz="1000" u="none" strike="noStrike">
                          <a:effectLst/>
                        </a:rPr>
                        <a:t>Two Adults + Two Children</a:t>
                      </a:r>
                      <a:endParaRPr lang="en-IN" sz="1000" b="0"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42512">
                <a:tc>
                  <a:txBody>
                    <a:bodyPr/>
                    <a:lstStyle/>
                    <a:p>
                      <a:pPr algn="l" fontAlgn="b"/>
                      <a:r>
                        <a:rPr lang="en-IN" sz="1000" u="none" strike="noStrike">
                          <a:effectLst/>
                        </a:rPr>
                        <a:t>Plan Option</a:t>
                      </a:r>
                      <a:endParaRPr lang="en-IN" sz="1000" b="1" i="0" u="none" strike="noStrike">
                        <a:solidFill>
                          <a:srgbClr val="002060"/>
                        </a:solidFill>
                        <a:effectLst/>
                        <a:latin typeface="Calibri"/>
                      </a:endParaRPr>
                    </a:p>
                  </a:txBody>
                  <a:tcPr marL="0" marR="0" marT="0" marB="0" anchor="b"/>
                </a:tc>
                <a:tc gridSpan="7">
                  <a:txBody>
                    <a:bodyPr/>
                    <a:lstStyle/>
                    <a:p>
                      <a:pPr algn="ctr" fontAlgn="b"/>
                      <a:r>
                        <a:rPr lang="en-IN" sz="1000" u="none" strike="noStrike">
                          <a:effectLst/>
                        </a:rPr>
                        <a:t>Supreme Plan</a:t>
                      </a:r>
                      <a:endParaRPr lang="en-IN" sz="1000" b="0"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42512">
                <a:tc>
                  <a:txBody>
                    <a:bodyPr/>
                    <a:lstStyle/>
                    <a:p>
                      <a:pPr algn="l" fontAlgn="b"/>
                      <a:r>
                        <a:rPr lang="en-IN" sz="1000" u="none" strike="noStrike">
                          <a:effectLst/>
                        </a:rPr>
                        <a:t>Sum Insured (₹)</a:t>
                      </a:r>
                      <a:endParaRPr lang="en-IN" sz="1000" b="1" i="0" u="none" strike="noStrike">
                        <a:solidFill>
                          <a:srgbClr val="002060"/>
                        </a:solidFill>
                        <a:effectLst/>
                        <a:latin typeface="Calibri"/>
                      </a:endParaRPr>
                    </a:p>
                  </a:txBody>
                  <a:tcPr marL="0" marR="0" marT="0" marB="0" anchor="b"/>
                </a:tc>
                <a:tc gridSpan="7">
                  <a:txBody>
                    <a:bodyPr/>
                    <a:lstStyle/>
                    <a:p>
                      <a:pPr algn="ctr" fontAlgn="b"/>
                      <a:r>
                        <a:rPr lang="en-IN" sz="1000" u="none" strike="noStrike">
                          <a:effectLst/>
                        </a:rPr>
                        <a:t>SI_1500000</a:t>
                      </a:r>
                      <a:endParaRPr lang="en-IN" sz="1000" b="0"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42512">
                <a:tc>
                  <a:txBody>
                    <a:bodyPr/>
                    <a:lstStyle/>
                    <a:p>
                      <a:pPr algn="l" fontAlgn="b"/>
                      <a:r>
                        <a:rPr lang="en-IN" sz="1000" u="none" strike="noStrike">
                          <a:effectLst/>
                        </a:rPr>
                        <a:t>Deductible (₹)</a:t>
                      </a:r>
                      <a:endParaRPr lang="en-IN" sz="1000" b="1" i="0" u="none" strike="noStrike">
                        <a:solidFill>
                          <a:srgbClr val="002060"/>
                        </a:solidFill>
                        <a:effectLst/>
                        <a:latin typeface="Calibri"/>
                      </a:endParaRPr>
                    </a:p>
                  </a:txBody>
                  <a:tcPr marL="0" marR="0" marT="0" marB="0" anchor="b"/>
                </a:tc>
                <a:tc gridSpan="7">
                  <a:txBody>
                    <a:bodyPr/>
                    <a:lstStyle/>
                    <a:p>
                      <a:pPr algn="ctr" fontAlgn="b"/>
                      <a:r>
                        <a:rPr lang="en-IN" sz="1000" u="none" strike="noStrike">
                          <a:effectLst/>
                        </a:rPr>
                        <a:t>500000</a:t>
                      </a:r>
                      <a:endParaRPr lang="en-IN" sz="1000" b="0"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142512">
                <a:tc gridSpan="3">
                  <a:txBody>
                    <a:bodyPr/>
                    <a:lstStyle/>
                    <a:p>
                      <a:pPr algn="l" fontAlgn="t"/>
                      <a:r>
                        <a:rPr lang="en-IN" sz="1000" u="none" strike="noStrike">
                          <a:effectLst/>
                        </a:rPr>
                        <a:t>Member</a:t>
                      </a:r>
                      <a:endParaRPr lang="en-IN" sz="1000" b="1" i="0" u="none" strike="noStrike">
                        <a:solidFill>
                          <a:srgbClr val="00206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Age Band (years)</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Medical Loading</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Premium (₹) </a:t>
                      </a:r>
                      <a:endParaRPr lang="en-IN" sz="1000" b="1" i="0" u="none" strike="noStrike">
                        <a:solidFill>
                          <a:srgbClr val="002060"/>
                        </a:solidFill>
                        <a:effectLst/>
                        <a:latin typeface="Calibri"/>
                      </a:endParaRPr>
                    </a:p>
                  </a:txBody>
                  <a:tcPr marL="0" marR="0" marT="0" marB="0" anchor="b"/>
                </a:tc>
              </a:tr>
              <a:tr h="142512">
                <a:tc gridSpan="3">
                  <a:txBody>
                    <a:bodyPr/>
                    <a:lstStyle/>
                    <a:p>
                      <a:pPr algn="l" fontAlgn="t"/>
                      <a:r>
                        <a:rPr lang="en-IN" sz="1000" u="none" strike="noStrike">
                          <a:effectLst/>
                        </a:rPr>
                        <a:t>Primary Member</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36-40</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rowSpan="7">
                  <a:txBody>
                    <a:bodyPr/>
                    <a:lstStyle/>
                    <a:p>
                      <a:pPr algn="ctr" fontAlgn="t"/>
                      <a:r>
                        <a:rPr lang="en-IN" sz="1000" u="none" strike="noStrike">
                          <a:effectLst/>
                        </a:rPr>
                        <a:t>              4,671 </a:t>
                      </a:r>
                      <a:endParaRPr lang="en-IN" sz="1000" b="1" i="0" u="none" strike="noStrike">
                        <a:solidFill>
                          <a:srgbClr val="002060"/>
                        </a:solidFill>
                        <a:effectLst/>
                        <a:latin typeface="Calibri"/>
                      </a:endParaRPr>
                    </a:p>
                  </a:txBody>
                  <a:tcPr marL="0" marR="0" marT="0" marB="0"/>
                </a:tc>
              </a:tr>
              <a:tr h="142512">
                <a:tc gridSpan="3">
                  <a:txBody>
                    <a:bodyPr/>
                    <a:lstStyle/>
                    <a:p>
                      <a:pPr algn="l" fontAlgn="t"/>
                      <a:r>
                        <a:rPr lang="en-IN" sz="1000" u="none" strike="noStrike">
                          <a:effectLst/>
                        </a:rPr>
                        <a:t>Spouse</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26-30</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vMerge="1">
                  <a:txBody>
                    <a:bodyPr/>
                    <a:lstStyle/>
                    <a:p>
                      <a:endParaRPr lang="en-IN"/>
                    </a:p>
                  </a:txBody>
                  <a:tcPr/>
                </a:tc>
              </a:tr>
              <a:tr h="142512">
                <a:tc gridSpan="3">
                  <a:txBody>
                    <a:bodyPr/>
                    <a:lstStyle/>
                    <a:p>
                      <a:pPr algn="l" fontAlgn="t"/>
                      <a:r>
                        <a:rPr lang="en-IN" sz="1000" u="none" strike="noStrike">
                          <a:effectLst/>
                        </a:rPr>
                        <a:t>Dependent Child 1</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0 - 17</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vMerge="1">
                  <a:txBody>
                    <a:bodyPr/>
                    <a:lstStyle/>
                    <a:p>
                      <a:endParaRPr lang="en-IN"/>
                    </a:p>
                  </a:txBody>
                  <a:tcPr/>
                </a:tc>
              </a:tr>
              <a:tr h="142512">
                <a:tc gridSpan="3">
                  <a:txBody>
                    <a:bodyPr/>
                    <a:lstStyle/>
                    <a:p>
                      <a:pPr algn="l" fontAlgn="t"/>
                      <a:r>
                        <a:rPr lang="en-IN" sz="1000" u="none" strike="noStrike">
                          <a:effectLst/>
                        </a:rPr>
                        <a:t>Dependent Child 2</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0 - 17</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vMerge="1">
                  <a:txBody>
                    <a:bodyPr/>
                    <a:lstStyle/>
                    <a:p>
                      <a:endParaRPr lang="en-IN"/>
                    </a:p>
                  </a:txBody>
                  <a:tcPr/>
                </a:tc>
              </a:tr>
              <a:tr h="142512">
                <a:tc gridSpan="3">
                  <a:txBody>
                    <a:bodyPr/>
                    <a:lstStyle/>
                    <a:p>
                      <a:pPr algn="l" fontAlgn="t"/>
                      <a:r>
                        <a:rPr lang="en-IN" sz="1000" u="none" strike="noStrike">
                          <a:effectLst/>
                        </a:rPr>
                        <a:t>Dependent Child 3</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0 - 17</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vMerge="1">
                  <a:txBody>
                    <a:bodyPr/>
                    <a:lstStyle/>
                    <a:p>
                      <a:endParaRPr lang="en-IN"/>
                    </a:p>
                  </a:txBody>
                  <a:tcPr/>
                </a:tc>
              </a:tr>
              <a:tr h="142512">
                <a:tc gridSpan="3">
                  <a:txBody>
                    <a:bodyPr/>
                    <a:lstStyle/>
                    <a:p>
                      <a:pPr algn="l" fontAlgn="t"/>
                      <a:r>
                        <a:rPr lang="en-IN" sz="1000" u="none" strike="noStrike">
                          <a:effectLst/>
                        </a:rPr>
                        <a:t>Dependent Child 4</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0 - 17</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vMerge="1">
                  <a:txBody>
                    <a:bodyPr/>
                    <a:lstStyle/>
                    <a:p>
                      <a:endParaRPr lang="en-IN"/>
                    </a:p>
                  </a:txBody>
                  <a:tcPr/>
                </a:tc>
              </a:tr>
              <a:tr h="142512">
                <a:tc gridSpan="3">
                  <a:txBody>
                    <a:bodyPr/>
                    <a:lstStyle/>
                    <a:p>
                      <a:pPr algn="l" fontAlgn="t"/>
                      <a:r>
                        <a:rPr lang="en-IN" sz="1000" u="none" strike="noStrike">
                          <a:effectLst/>
                        </a:rPr>
                        <a:t>Dependent Child 5</a:t>
                      </a:r>
                      <a:endParaRPr lang="en-IN" sz="1000" b="1" i="0" u="none" strike="noStrike">
                        <a:solidFill>
                          <a:srgbClr val="000000"/>
                        </a:solidFill>
                        <a:effectLst/>
                        <a:latin typeface="Calibri"/>
                      </a:endParaRPr>
                    </a:p>
                  </a:txBody>
                  <a:tcPr marL="0" marR="0" marT="0" marB="0"/>
                </a:tc>
                <a:tc hMerge="1">
                  <a:txBody>
                    <a:bodyPr/>
                    <a:lstStyle/>
                    <a:p>
                      <a:endParaRPr lang="en-IN"/>
                    </a:p>
                  </a:txBody>
                  <a:tcPr/>
                </a:tc>
                <a:tc hMerge="1">
                  <a:txBody>
                    <a:bodyPr/>
                    <a:lstStyle/>
                    <a:p>
                      <a:endParaRPr lang="en-IN"/>
                    </a:p>
                  </a:txBody>
                  <a:tcPr/>
                </a:tc>
                <a:tc gridSpan="3">
                  <a:txBody>
                    <a:bodyPr/>
                    <a:lstStyle/>
                    <a:p>
                      <a:pPr algn="l" fontAlgn="b"/>
                      <a:r>
                        <a:rPr lang="en-IN" sz="1000" u="none" strike="noStrike">
                          <a:effectLst/>
                        </a:rPr>
                        <a:t>0 - 17</a:t>
                      </a:r>
                      <a:endParaRPr lang="en-IN" sz="1000" b="0" i="0" u="none" strike="noStrike">
                        <a:solidFill>
                          <a:srgbClr val="0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0%</a:t>
                      </a:r>
                      <a:endParaRPr lang="en-IN" sz="1000" b="0" i="0" u="none" strike="noStrike">
                        <a:solidFill>
                          <a:srgbClr val="000000"/>
                        </a:solidFill>
                        <a:effectLst/>
                        <a:latin typeface="Calibri"/>
                      </a:endParaRPr>
                    </a:p>
                  </a:txBody>
                  <a:tcPr marL="0" marR="0" marT="0" marB="0" anchor="b"/>
                </a:tc>
                <a:tc vMerge="1">
                  <a:txBody>
                    <a:bodyPr/>
                    <a:lstStyle/>
                    <a:p>
                      <a:endParaRPr lang="en-IN"/>
                    </a:p>
                  </a:txBody>
                  <a:tcPr/>
                </a:tc>
              </a:tr>
              <a:tr h="142512">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0"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r>
              <a:tr h="142512">
                <a:tc gridSpan="6">
                  <a:txBody>
                    <a:bodyPr/>
                    <a:lstStyle/>
                    <a:p>
                      <a:pPr algn="l" fontAlgn="b"/>
                      <a:r>
                        <a:rPr lang="en-IN" sz="1000" u="none" strike="noStrike">
                          <a:effectLst/>
                        </a:rPr>
                        <a:t>Total Base Premium (in ₹)</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002060"/>
                        </a:solidFill>
                        <a:effectLst/>
                        <a:latin typeface="Calibri"/>
                      </a:endParaRPr>
                    </a:p>
                  </a:txBody>
                  <a:tcPr marL="0" marR="0" marT="0" marB="0" anchor="b"/>
                </a:tc>
              </a:tr>
              <a:tr h="997578">
                <a:tc gridSpan="5">
                  <a:txBody>
                    <a:bodyPr/>
                    <a:lstStyle/>
                    <a:p>
                      <a:pPr algn="l" fontAlgn="t"/>
                      <a:r>
                        <a:rPr lang="en-IN" sz="1000" u="none" strike="noStrike">
                          <a:effectLst/>
                        </a:rPr>
                        <a:t>Loyalty Discount applicable (in ₹)</a:t>
                      </a:r>
                      <a:br>
                        <a:rPr lang="en-IN" sz="1000" u="none" strike="noStrike">
                          <a:effectLst/>
                        </a:rPr>
                      </a:br>
                      <a:r>
                        <a:rPr lang="en-IN" sz="1000" u="none" strike="noStrike">
                          <a:effectLst/>
                        </a:rPr>
                        <a:t/>
                      </a:r>
                      <a:br>
                        <a:rPr lang="en-IN" sz="1000" u="none" strike="noStrike">
                          <a:effectLst/>
                        </a:rPr>
                      </a:br>
                      <a:r>
                        <a:rPr lang="en-IN" sz="1000" u="sng" strike="noStrike">
                          <a:effectLst/>
                        </a:rPr>
                        <a:t>NOTE:</a:t>
                      </a:r>
                      <a:r>
                        <a:rPr lang="en-IN" sz="1000" u="none" strike="noStrike">
                          <a:effectLst/>
                        </a:rPr>
                        <a:t> A loyalty discount will be applicable if the insured already has a separate Retail health insurance policy (other than Future Advantage Top-Up/ PA/ Travel) from Future Generali India Insurance Co. Ltd., the loyalty discount shall continue only if the insured maintains the separate health insurance policy with us. Please provide the policy copy to avail the discount.</a:t>
                      </a:r>
                      <a:endParaRPr lang="en-IN" sz="1000" b="1" i="0" u="none" strike="noStrike">
                        <a:solidFill>
                          <a:srgbClr val="002060"/>
                        </a:solidFill>
                        <a:effectLst/>
                        <a:latin typeface="Calibri"/>
                      </a:endParaRPr>
                    </a:p>
                  </a:txBody>
                  <a:tcPr marL="0" marR="0" marT="0" marB="0"/>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t"/>
                      <a:r>
                        <a:rPr lang="en-IN" sz="1000" u="none" strike="noStrike">
                          <a:effectLst/>
                        </a:rPr>
                        <a:t>No</a:t>
                      </a:r>
                      <a:endParaRPr lang="en-IN" sz="1000" b="1" i="0" u="none" strike="noStrike">
                        <a:solidFill>
                          <a:srgbClr val="002060"/>
                        </a:solidFill>
                        <a:effectLst/>
                        <a:latin typeface="Calibri"/>
                      </a:endParaRPr>
                    </a:p>
                  </a:txBody>
                  <a:tcPr marL="0" marR="0" marT="0" marB="0"/>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   </a:t>
                      </a:r>
                      <a:endParaRPr lang="en-IN" sz="1000" b="1" i="0" u="none" strike="noStrike">
                        <a:solidFill>
                          <a:srgbClr val="002060"/>
                        </a:solidFill>
                        <a:effectLst/>
                        <a:latin typeface="Calibri"/>
                      </a:endParaRPr>
                    </a:p>
                  </a:txBody>
                  <a:tcPr marL="0" marR="0" marT="0" marB="0" anchor="b"/>
                </a:tc>
              </a:tr>
              <a:tr h="142512">
                <a:tc gridSpan="2">
                  <a:txBody>
                    <a:bodyPr/>
                    <a:lstStyle/>
                    <a:p>
                      <a:pPr algn="l" fontAlgn="b"/>
                      <a:r>
                        <a:rPr lang="en-IN" sz="1000" u="none" strike="noStrike">
                          <a:effectLst/>
                        </a:rPr>
                        <a:t>Premium after Loyalty discount (in ₹)</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002060"/>
                        </a:solidFill>
                        <a:effectLst/>
                        <a:latin typeface="Calibri"/>
                      </a:endParaRPr>
                    </a:p>
                  </a:txBody>
                  <a:tcPr marL="0" marR="0" marT="0" marB="0" anchor="b"/>
                </a:tc>
              </a:tr>
              <a:tr h="142512">
                <a:tc gridSpan="3">
                  <a:txBody>
                    <a:bodyPr/>
                    <a:lstStyle/>
                    <a:p>
                      <a:pPr algn="l" fontAlgn="b"/>
                      <a:r>
                        <a:rPr lang="en-IN" sz="1000" u="none" strike="noStrike">
                          <a:effectLst/>
                        </a:rPr>
                        <a:t>Direct Sales Discount  or Employee Discount (in ₹)</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t"/>
                      <a:r>
                        <a:rPr lang="en-IN" sz="1000" u="none" strike="noStrike">
                          <a:effectLst/>
                        </a:rPr>
                        <a:t>No</a:t>
                      </a:r>
                      <a:endParaRPr lang="en-IN" sz="1000" b="1" i="0" u="none" strike="noStrike">
                        <a:solidFill>
                          <a:srgbClr val="002060"/>
                        </a:solidFill>
                        <a:effectLst/>
                        <a:latin typeface="Calibri"/>
                      </a:endParaRPr>
                    </a:p>
                  </a:txBody>
                  <a:tcPr marL="0" marR="0" marT="0" marB="0"/>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   </a:t>
                      </a:r>
                      <a:endParaRPr lang="en-IN" sz="1000" b="1" i="0" u="none" strike="noStrike">
                        <a:solidFill>
                          <a:srgbClr val="002060"/>
                        </a:solidFill>
                        <a:effectLst/>
                        <a:latin typeface="Calibri"/>
                      </a:endParaRPr>
                    </a:p>
                  </a:txBody>
                  <a:tcPr marL="0" marR="0" marT="0" marB="0" anchor="b"/>
                </a:tc>
              </a:tr>
              <a:tr h="142512">
                <a:tc gridSpan="5">
                  <a:txBody>
                    <a:bodyPr/>
                    <a:lstStyle/>
                    <a:p>
                      <a:pPr algn="l" fontAlgn="t"/>
                      <a:r>
                        <a:rPr lang="en-IN" sz="1000" u="none" strike="noStrike">
                          <a:effectLst/>
                        </a:rPr>
                        <a:t>Premium after Direct Sales Discount or Employee Discount, Family discount (in ₹)</a:t>
                      </a:r>
                      <a:endParaRPr lang="en-IN" sz="1000" b="1" i="0" u="none" strike="noStrike">
                        <a:solidFill>
                          <a:srgbClr val="002060"/>
                        </a:solidFill>
                        <a:effectLst/>
                        <a:latin typeface="Calibri"/>
                      </a:endParaRPr>
                    </a:p>
                  </a:txBody>
                  <a:tcPr marL="0" marR="0" marT="0" marB="0"/>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002060"/>
                        </a:solidFill>
                        <a:effectLst/>
                        <a:latin typeface="Calibri"/>
                      </a:endParaRPr>
                    </a:p>
                  </a:txBody>
                  <a:tcPr marL="0" marR="0" marT="0" marB="0" anchor="b"/>
                </a:tc>
              </a:tr>
              <a:tr h="142512">
                <a:tc>
                  <a:txBody>
                    <a:bodyPr/>
                    <a:lstStyle/>
                    <a:p>
                      <a:pPr algn="l" fontAlgn="b"/>
                      <a:r>
                        <a:rPr lang="en-IN" sz="1000" u="none" strike="noStrike">
                          <a:effectLst/>
                        </a:rPr>
                        <a:t>Policy Term</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t"/>
                      <a:r>
                        <a:rPr lang="en-IN" sz="1000" u="none" strike="noStrike">
                          <a:effectLst/>
                        </a:rPr>
                        <a:t>1</a:t>
                      </a:r>
                      <a:endParaRPr lang="en-IN" sz="1000" b="1" i="0" u="none" strike="noStrike">
                        <a:solidFill>
                          <a:srgbClr val="002060"/>
                        </a:solidFill>
                        <a:effectLst/>
                        <a:latin typeface="Calibri"/>
                      </a:endParaRPr>
                    </a:p>
                  </a:txBody>
                  <a:tcPr marL="0" marR="0" marT="0" marB="0"/>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002060"/>
                        </a:solidFill>
                        <a:effectLst/>
                        <a:latin typeface="Calibri"/>
                      </a:endParaRPr>
                    </a:p>
                  </a:txBody>
                  <a:tcPr marL="0" marR="0" marT="0" marB="0" anchor="b"/>
                </a:tc>
              </a:tr>
              <a:tr h="142512">
                <a:tc gridSpan="3">
                  <a:txBody>
                    <a:bodyPr/>
                    <a:lstStyle/>
                    <a:p>
                      <a:pPr algn="l" fontAlgn="b"/>
                      <a:r>
                        <a:rPr lang="en-IN" sz="1000" u="none" strike="noStrike">
                          <a:effectLst/>
                        </a:rPr>
                        <a:t>Discount for policy term 2 and 3 years (in ₹)</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   </a:t>
                      </a:r>
                      <a:endParaRPr lang="en-IN" sz="1000" b="1" i="0" u="none" strike="noStrike">
                        <a:solidFill>
                          <a:srgbClr val="002060"/>
                        </a:solidFill>
                        <a:effectLst/>
                        <a:latin typeface="Calibri"/>
                      </a:endParaRPr>
                    </a:p>
                  </a:txBody>
                  <a:tcPr marL="0" marR="0" marT="0" marB="0" anchor="b"/>
                </a:tc>
              </a:tr>
              <a:tr h="142512">
                <a:tc gridSpan="2">
                  <a:txBody>
                    <a:bodyPr/>
                    <a:lstStyle/>
                    <a:p>
                      <a:pPr algn="l" fontAlgn="b"/>
                      <a:r>
                        <a:rPr lang="en-IN" sz="1000" u="none" strike="noStrike">
                          <a:effectLst/>
                        </a:rPr>
                        <a:t>Premium after long term discount (in ₹)</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002060"/>
                        </a:solidFill>
                        <a:effectLst/>
                        <a:latin typeface="Calibri"/>
                      </a:endParaRPr>
                    </a:p>
                  </a:txBody>
                  <a:tcPr marL="0" marR="0" marT="0" marB="0" anchor="b"/>
                </a:tc>
              </a:tr>
              <a:tr h="142512">
                <a:tc gridSpan="2">
                  <a:txBody>
                    <a:bodyPr/>
                    <a:lstStyle/>
                    <a:p>
                      <a:pPr algn="l" fontAlgn="b"/>
                      <a:r>
                        <a:rPr lang="en-IN" sz="1000" u="none" strike="noStrike">
                          <a:effectLst/>
                        </a:rPr>
                        <a:t>Premium payment option</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Single (no instalment)</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002060"/>
                        </a:solidFill>
                        <a:effectLst/>
                        <a:latin typeface="Calibri"/>
                      </a:endParaRPr>
                    </a:p>
                  </a:txBody>
                  <a:tcPr marL="0" marR="0" marT="0" marB="0" anchor="b"/>
                </a:tc>
              </a:tr>
              <a:tr h="142512">
                <a:tc gridSpan="2">
                  <a:txBody>
                    <a:bodyPr/>
                    <a:lstStyle/>
                    <a:p>
                      <a:pPr algn="l" fontAlgn="b"/>
                      <a:r>
                        <a:rPr lang="en-IN" sz="1000" u="none" strike="noStrike">
                          <a:effectLst/>
                        </a:rPr>
                        <a:t>Number of Instalments</a:t>
                      </a:r>
                      <a:endParaRPr lang="en-IN" sz="1000" b="1" i="0" u="none" strike="noStrike">
                        <a:solidFill>
                          <a:srgbClr val="002060"/>
                        </a:solidFill>
                        <a:effectLst/>
                        <a:latin typeface="Calibri"/>
                      </a:endParaRPr>
                    </a:p>
                  </a:txBody>
                  <a:tcPr marL="0" marR="0" marT="0" marB="0" anchor="b"/>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002060"/>
                        </a:solidFill>
                        <a:effectLst/>
                        <a:latin typeface="Calibri"/>
                      </a:endParaRPr>
                    </a:p>
                  </a:txBody>
                  <a:tcPr marL="0" marR="0" marT="0" marB="0" anchor="b"/>
                </a:tc>
                <a:tc>
                  <a:txBody>
                    <a:bodyPr/>
                    <a:lstStyle/>
                    <a:p>
                      <a:pPr algn="l" fontAlgn="b"/>
                      <a:r>
                        <a:rPr lang="en-IN" sz="1000" u="none" strike="noStrike">
                          <a:effectLst/>
                        </a:rPr>
                        <a:t>                     1 </a:t>
                      </a:r>
                      <a:endParaRPr lang="en-IN" sz="1000" b="1" i="0" u="none" strike="noStrike">
                        <a:solidFill>
                          <a:srgbClr val="002060"/>
                        </a:solidFill>
                        <a:effectLst/>
                        <a:latin typeface="Calibri"/>
                      </a:endParaRPr>
                    </a:p>
                  </a:txBody>
                  <a:tcPr marL="0" marR="0" marT="0" marB="0" anchor="b"/>
                </a:tc>
              </a:tr>
              <a:tr h="142512">
                <a:tc gridSpan="2">
                  <a:txBody>
                    <a:bodyPr/>
                    <a:lstStyle/>
                    <a:p>
                      <a:pPr algn="l" fontAlgn="b"/>
                      <a:r>
                        <a:rPr lang="en-IN" sz="1000" u="none" strike="noStrike">
                          <a:effectLst/>
                        </a:rPr>
                        <a:t>Instalment amount (in ₹)</a:t>
                      </a:r>
                      <a:endParaRPr lang="en-IN" sz="1000" b="1" i="0" u="none" strike="noStrike">
                        <a:solidFill>
                          <a:srgbClr val="C00000"/>
                        </a:solidFill>
                        <a:effectLst/>
                        <a:latin typeface="Calibri"/>
                      </a:endParaRPr>
                    </a:p>
                  </a:txBody>
                  <a:tcPr marL="0" marR="0" marT="0" marB="0" anchor="b"/>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a:effectLst/>
                        </a:rPr>
                        <a:t>              4,671 </a:t>
                      </a:r>
                      <a:endParaRPr lang="en-IN" sz="1000" b="1" i="0" u="none" strike="noStrike">
                        <a:solidFill>
                          <a:srgbClr val="C00000"/>
                        </a:solidFill>
                        <a:effectLst/>
                        <a:latin typeface="Calibri"/>
                      </a:endParaRPr>
                    </a:p>
                  </a:txBody>
                  <a:tcPr marL="0" marR="0" marT="0" marB="0" anchor="b"/>
                </a:tc>
              </a:tr>
              <a:tr h="142512">
                <a:tc gridSpan="6">
                  <a:txBody>
                    <a:bodyPr/>
                    <a:lstStyle/>
                    <a:p>
                      <a:pPr algn="l" fontAlgn="b"/>
                      <a:r>
                        <a:rPr lang="en-IN" sz="1000" u="none" strike="noStrike">
                          <a:effectLst/>
                        </a:rPr>
                        <a:t>GST applicable (in ₹)</a:t>
                      </a:r>
                      <a:endParaRPr lang="en-IN" sz="1000" b="1" i="0" u="none" strike="noStrike">
                        <a:solidFill>
                          <a:srgbClr val="C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a:effectLst/>
                        </a:rPr>
                        <a:t>                 841 </a:t>
                      </a:r>
                      <a:endParaRPr lang="en-IN" sz="1000" b="1" i="0" u="none" strike="noStrike">
                        <a:solidFill>
                          <a:srgbClr val="C00000"/>
                        </a:solidFill>
                        <a:effectLst/>
                        <a:latin typeface="Calibri"/>
                      </a:endParaRPr>
                    </a:p>
                  </a:txBody>
                  <a:tcPr marL="0" marR="0" marT="0" marB="0" anchor="b"/>
                </a:tc>
              </a:tr>
              <a:tr h="142512">
                <a:tc gridSpan="6">
                  <a:txBody>
                    <a:bodyPr/>
                    <a:lstStyle/>
                    <a:p>
                      <a:pPr algn="l" fontAlgn="b"/>
                      <a:r>
                        <a:rPr lang="en-IN" sz="1000" u="none" strike="noStrike">
                          <a:effectLst/>
                        </a:rPr>
                        <a:t>Final Premium with GST (in ₹)</a:t>
                      </a:r>
                      <a:endParaRPr lang="en-IN" sz="1000" b="1" i="0" u="none" strike="noStrike">
                        <a:solidFill>
                          <a:srgbClr val="C00000"/>
                        </a:solidFill>
                        <a:effectLst/>
                        <a:latin typeface="Calibri"/>
                      </a:endParaRPr>
                    </a:p>
                  </a:txBody>
                  <a:tcPr marL="0" marR="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r>
                        <a:rPr lang="en-IN" sz="1000" u="none" strike="noStrike">
                          <a:effectLst/>
                        </a:rPr>
                        <a:t> </a:t>
                      </a:r>
                      <a:endParaRPr lang="en-IN" sz="1000" b="1" i="0" u="none" strike="noStrike">
                        <a:solidFill>
                          <a:srgbClr val="C00000"/>
                        </a:solidFill>
                        <a:effectLst/>
                        <a:latin typeface="Calibri"/>
                      </a:endParaRPr>
                    </a:p>
                  </a:txBody>
                  <a:tcPr marL="0" marR="0" marT="0" marB="0" anchor="b"/>
                </a:tc>
                <a:tc>
                  <a:txBody>
                    <a:bodyPr/>
                    <a:lstStyle/>
                    <a:p>
                      <a:pPr algn="l" fontAlgn="b"/>
                      <a:r>
                        <a:rPr lang="en-IN" sz="1000" u="none" strike="noStrike" dirty="0">
                          <a:effectLst/>
                        </a:rPr>
                        <a:t>              5,512 </a:t>
                      </a:r>
                      <a:endParaRPr lang="en-IN" sz="1000" b="1" i="0" u="none" strike="noStrike" dirty="0">
                        <a:solidFill>
                          <a:srgbClr val="C00000"/>
                        </a:solidFill>
                        <a:effectLst/>
                        <a:latin typeface="Calibri"/>
                      </a:endParaRPr>
                    </a:p>
                  </a:txBody>
                  <a:tcPr marL="0" marR="0" marT="0" marB="0" anchor="b"/>
                </a:tc>
              </a:tr>
            </a:tbl>
          </a:graphicData>
        </a:graphic>
      </p:graphicFrame>
    </p:spTree>
    <p:extLst>
      <p:ext uri="{BB962C8B-B14F-4D97-AF65-F5344CB8AC3E}">
        <p14:creationId xmlns:p14="http://schemas.microsoft.com/office/powerpoint/2010/main" val="24182799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 </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Premium </a:t>
            </a:r>
            <a:r>
              <a:rPr lang="en-US" dirty="0" smtClean="0"/>
              <a:t>(GST @18% extra)</a:t>
            </a:r>
            <a:endParaRPr lang="en-IN"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3" name="Rectangle 2"/>
          <p:cNvSpPr/>
          <p:nvPr/>
        </p:nvSpPr>
        <p:spPr>
          <a:xfrm>
            <a:off x="457200" y="1447800"/>
            <a:ext cx="8305800" cy="307777"/>
          </a:xfrm>
          <a:prstGeom prst="rect">
            <a:avLst/>
          </a:prstGeom>
        </p:spPr>
        <p:txBody>
          <a:bodyPr wrap="square">
            <a:spAutoFit/>
          </a:bodyPr>
          <a:lstStyle/>
          <a:p>
            <a:endParaRPr lang="en-IN" sz="1400" dirty="0"/>
          </a:p>
        </p:txBody>
      </p:sp>
      <p:pic>
        <p:nvPicPr>
          <p:cNvPr id="2048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 b="36918"/>
          <a:stretch/>
        </p:blipFill>
        <p:spPr bwMode="auto">
          <a:xfrm>
            <a:off x="76200" y="1371601"/>
            <a:ext cx="8686800" cy="1758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352800"/>
            <a:ext cx="8763000" cy="14433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48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4800599"/>
            <a:ext cx="8751764" cy="5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902111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962400"/>
            <a:ext cx="4648200" cy="2677656"/>
          </a:xfrm>
          <a:prstGeom prst="rect">
            <a:avLst/>
          </a:prstGeom>
          <a:noFill/>
        </p:spPr>
        <p:txBody>
          <a:bodyPr wrap="square" rtlCol="0">
            <a:spAutoFit/>
          </a:bodyPr>
          <a:lstStyle/>
          <a:p>
            <a:r>
              <a:rPr lang="en-IN" sz="1200" dirty="0">
                <a:solidFill>
                  <a:schemeClr val="bg1"/>
                </a:solidFill>
                <a:latin typeface="Arial" panose="020B0604020202020204" pitchFamily="34" charset="0"/>
                <a:cs typeface="Arial" panose="020B0604020202020204" pitchFamily="34" charset="0"/>
              </a:rPr>
              <a:t>Future Generali India Insurance Company Limited </a:t>
            </a:r>
          </a:p>
          <a:p>
            <a:r>
              <a:rPr lang="en-IN" sz="1200" dirty="0" smtClean="0">
                <a:solidFill>
                  <a:schemeClr val="bg1"/>
                </a:solidFill>
                <a:latin typeface="Arial" panose="020B0604020202020204" pitchFamily="34" charset="0"/>
                <a:cs typeface="Arial" panose="020B0604020202020204" pitchFamily="34" charset="0"/>
              </a:rPr>
              <a:t>IRDAI Registration </a:t>
            </a:r>
            <a:r>
              <a:rPr lang="en-IN" sz="1200" dirty="0">
                <a:solidFill>
                  <a:schemeClr val="bg1"/>
                </a:solidFill>
                <a:latin typeface="Arial" panose="020B0604020202020204" pitchFamily="34" charset="0"/>
                <a:cs typeface="Arial" panose="020B0604020202020204" pitchFamily="34" charset="0"/>
              </a:rPr>
              <a:t>No.: </a:t>
            </a:r>
            <a:r>
              <a:rPr lang="en-IN" sz="1200" dirty="0" smtClean="0">
                <a:solidFill>
                  <a:schemeClr val="bg1"/>
                </a:solidFill>
                <a:latin typeface="Arial" panose="020B0604020202020204" pitchFamily="34" charset="0"/>
                <a:cs typeface="Arial" panose="020B0604020202020204" pitchFamily="34" charset="0"/>
              </a:rPr>
              <a:t>132</a:t>
            </a:r>
          </a:p>
          <a:p>
            <a:r>
              <a:rPr lang="en-IN" sz="1200" dirty="0" smtClean="0">
                <a:solidFill>
                  <a:schemeClr val="bg1"/>
                </a:solidFill>
                <a:latin typeface="Arial" panose="020B0604020202020204" pitchFamily="34" charset="0"/>
                <a:cs typeface="Arial" panose="020B0604020202020204" pitchFamily="34" charset="0"/>
              </a:rPr>
              <a:t>CIN</a:t>
            </a:r>
            <a:r>
              <a:rPr lang="en-IN" sz="1200" dirty="0">
                <a:solidFill>
                  <a:schemeClr val="bg1"/>
                </a:solidFill>
                <a:latin typeface="Arial" panose="020B0604020202020204" pitchFamily="34" charset="0"/>
                <a:cs typeface="Arial" panose="020B0604020202020204" pitchFamily="34" charset="0"/>
              </a:rPr>
              <a:t>: </a:t>
            </a:r>
            <a:r>
              <a:rPr lang="en-IN" sz="1200" dirty="0" smtClean="0">
                <a:solidFill>
                  <a:schemeClr val="bg1"/>
                </a:solidFill>
                <a:latin typeface="Arial" panose="020B0604020202020204" pitchFamily="34" charset="0"/>
                <a:cs typeface="Arial" panose="020B0604020202020204" pitchFamily="34" charset="0"/>
              </a:rPr>
              <a:t>U66030MH2006PLC165287</a:t>
            </a:r>
          </a:p>
          <a:p>
            <a:endParaRPr lang="en-IN" sz="1200" dirty="0" smtClean="0">
              <a:solidFill>
                <a:schemeClr val="bg1"/>
              </a:solidFill>
              <a:latin typeface="Arial" panose="020B0604020202020204" pitchFamily="34" charset="0"/>
              <a:cs typeface="Arial" panose="020B0604020202020204" pitchFamily="34" charset="0"/>
            </a:endParaRPr>
          </a:p>
          <a:p>
            <a:r>
              <a:rPr lang="en-IN" sz="1200" dirty="0" smtClean="0">
                <a:solidFill>
                  <a:schemeClr val="bg1"/>
                </a:solidFill>
                <a:latin typeface="Arial" panose="020B0604020202020204" pitchFamily="34" charset="0"/>
                <a:cs typeface="Arial" panose="020B0604020202020204" pitchFamily="34" charset="0"/>
              </a:rPr>
              <a:t>Registered and Corporate </a:t>
            </a:r>
            <a:r>
              <a:rPr lang="en-IN" sz="1200" dirty="0">
                <a:solidFill>
                  <a:schemeClr val="bg1"/>
                </a:solidFill>
                <a:latin typeface="Arial" panose="020B0604020202020204" pitchFamily="34" charset="0"/>
                <a:cs typeface="Arial" panose="020B0604020202020204" pitchFamily="34" charset="0"/>
              </a:rPr>
              <a:t>Office: </a:t>
            </a:r>
            <a:endParaRPr lang="en-IN" sz="1200" dirty="0" smtClean="0">
              <a:solidFill>
                <a:schemeClr val="bg1"/>
              </a:solidFill>
              <a:latin typeface="Arial" panose="020B0604020202020204" pitchFamily="34" charset="0"/>
              <a:cs typeface="Arial" panose="020B0604020202020204" pitchFamily="34" charset="0"/>
            </a:endParaRPr>
          </a:p>
          <a:p>
            <a:r>
              <a:rPr lang="en-IN" sz="1200" dirty="0" err="1" smtClean="0">
                <a:solidFill>
                  <a:schemeClr val="bg1"/>
                </a:solidFill>
                <a:latin typeface="Arial" panose="020B0604020202020204" pitchFamily="34" charset="0"/>
                <a:cs typeface="Arial" panose="020B0604020202020204" pitchFamily="34" charset="0"/>
              </a:rPr>
              <a:t>Indiabulls</a:t>
            </a:r>
            <a:r>
              <a:rPr lang="en-IN" sz="1200" dirty="0" smtClean="0">
                <a:solidFill>
                  <a:schemeClr val="bg1"/>
                </a:solidFill>
                <a:latin typeface="Arial" panose="020B0604020202020204" pitchFamily="34" charset="0"/>
                <a:cs typeface="Arial" panose="020B0604020202020204" pitchFamily="34" charset="0"/>
              </a:rPr>
              <a:t> </a:t>
            </a:r>
            <a:r>
              <a:rPr lang="en-IN" sz="1200" dirty="0">
                <a:solidFill>
                  <a:schemeClr val="bg1"/>
                </a:solidFill>
                <a:latin typeface="Arial" panose="020B0604020202020204" pitchFamily="34" charset="0"/>
                <a:cs typeface="Arial" panose="020B0604020202020204" pitchFamily="34" charset="0"/>
              </a:rPr>
              <a:t>Finance Centre, Tower 3, 6th Floor, </a:t>
            </a:r>
            <a:endParaRPr lang="en-IN" sz="1200" dirty="0" smtClean="0">
              <a:solidFill>
                <a:schemeClr val="bg1"/>
              </a:solidFill>
              <a:latin typeface="Arial" panose="020B0604020202020204" pitchFamily="34" charset="0"/>
              <a:cs typeface="Arial" panose="020B0604020202020204" pitchFamily="34" charset="0"/>
            </a:endParaRPr>
          </a:p>
          <a:p>
            <a:r>
              <a:rPr lang="en-IN" sz="1200" dirty="0" err="1" smtClean="0">
                <a:solidFill>
                  <a:schemeClr val="bg1"/>
                </a:solidFill>
                <a:latin typeface="Arial" panose="020B0604020202020204" pitchFamily="34" charset="0"/>
                <a:cs typeface="Arial" panose="020B0604020202020204" pitchFamily="34" charset="0"/>
              </a:rPr>
              <a:t>Senapati</a:t>
            </a:r>
            <a:r>
              <a:rPr lang="en-IN" sz="1200" dirty="0" smtClean="0">
                <a:solidFill>
                  <a:schemeClr val="bg1"/>
                </a:solidFill>
                <a:latin typeface="Arial" panose="020B0604020202020204" pitchFamily="34" charset="0"/>
                <a:cs typeface="Arial" panose="020B0604020202020204" pitchFamily="34" charset="0"/>
              </a:rPr>
              <a:t> </a:t>
            </a:r>
            <a:r>
              <a:rPr lang="en-IN" sz="1200" dirty="0" err="1">
                <a:solidFill>
                  <a:schemeClr val="bg1"/>
                </a:solidFill>
                <a:latin typeface="Arial" panose="020B0604020202020204" pitchFamily="34" charset="0"/>
                <a:cs typeface="Arial" panose="020B0604020202020204" pitchFamily="34" charset="0"/>
              </a:rPr>
              <a:t>Bapat</a:t>
            </a:r>
            <a:r>
              <a:rPr lang="en-IN" sz="1200" dirty="0">
                <a:solidFill>
                  <a:schemeClr val="bg1"/>
                </a:solidFill>
                <a:latin typeface="Arial" panose="020B0604020202020204" pitchFamily="34" charset="0"/>
                <a:cs typeface="Arial" panose="020B0604020202020204" pitchFamily="34" charset="0"/>
              </a:rPr>
              <a:t> Marg, </a:t>
            </a:r>
            <a:r>
              <a:rPr lang="en-IN" sz="1200" dirty="0" err="1">
                <a:solidFill>
                  <a:schemeClr val="bg1"/>
                </a:solidFill>
                <a:latin typeface="Arial" panose="020B0604020202020204" pitchFamily="34" charset="0"/>
                <a:cs typeface="Arial" panose="020B0604020202020204" pitchFamily="34" charset="0"/>
              </a:rPr>
              <a:t>Elphinstone</a:t>
            </a:r>
            <a:r>
              <a:rPr lang="en-IN" sz="1200" dirty="0">
                <a:solidFill>
                  <a:schemeClr val="bg1"/>
                </a:solidFill>
                <a:latin typeface="Arial" panose="020B0604020202020204" pitchFamily="34" charset="0"/>
                <a:cs typeface="Arial" panose="020B0604020202020204" pitchFamily="34" charset="0"/>
              </a:rPr>
              <a:t> (W), </a:t>
            </a:r>
            <a:endParaRPr lang="en-IN" sz="1200" dirty="0" smtClean="0">
              <a:solidFill>
                <a:schemeClr val="bg1"/>
              </a:solidFill>
              <a:latin typeface="Arial" panose="020B0604020202020204" pitchFamily="34" charset="0"/>
              <a:cs typeface="Arial" panose="020B0604020202020204" pitchFamily="34" charset="0"/>
            </a:endParaRPr>
          </a:p>
          <a:p>
            <a:r>
              <a:rPr lang="en-IN" sz="1200" dirty="0" smtClean="0">
                <a:solidFill>
                  <a:schemeClr val="bg1"/>
                </a:solidFill>
                <a:latin typeface="Arial" panose="020B0604020202020204" pitchFamily="34" charset="0"/>
                <a:cs typeface="Arial" panose="020B0604020202020204" pitchFamily="34" charset="0"/>
              </a:rPr>
              <a:t>Mumbai </a:t>
            </a:r>
            <a:r>
              <a:rPr lang="en-IN" sz="1200" dirty="0">
                <a:solidFill>
                  <a:schemeClr val="bg1"/>
                </a:solidFill>
                <a:latin typeface="Arial" panose="020B0604020202020204" pitchFamily="34" charset="0"/>
                <a:cs typeface="Arial" panose="020B0604020202020204" pitchFamily="34" charset="0"/>
              </a:rPr>
              <a:t>– 400013 </a:t>
            </a:r>
            <a:endParaRPr lang="en-IN" sz="1200" dirty="0" smtClean="0">
              <a:solidFill>
                <a:schemeClr val="bg1"/>
              </a:solidFill>
              <a:latin typeface="Arial" panose="020B0604020202020204" pitchFamily="34" charset="0"/>
              <a:cs typeface="Arial" panose="020B0604020202020204" pitchFamily="34" charset="0"/>
            </a:endParaRPr>
          </a:p>
          <a:p>
            <a:endParaRPr lang="en-IN" sz="1200" dirty="0" smtClean="0">
              <a:solidFill>
                <a:schemeClr val="bg1"/>
              </a:solidFill>
              <a:latin typeface="Arial" panose="020B0604020202020204" pitchFamily="34" charset="0"/>
              <a:cs typeface="Arial" panose="020B0604020202020204" pitchFamily="34" charset="0"/>
            </a:endParaRPr>
          </a:p>
          <a:p>
            <a:r>
              <a:rPr lang="en-IN" sz="1200" dirty="0" smtClean="0">
                <a:solidFill>
                  <a:schemeClr val="bg1"/>
                </a:solidFill>
                <a:latin typeface="Arial" panose="020B0604020202020204" pitchFamily="34" charset="0"/>
                <a:cs typeface="Arial" panose="020B0604020202020204" pitchFamily="34" charset="0"/>
              </a:rPr>
              <a:t>Contact No: 022 – 4097 6666</a:t>
            </a:r>
          </a:p>
          <a:p>
            <a:r>
              <a:rPr lang="en-IN" sz="1200" dirty="0" smtClean="0">
                <a:solidFill>
                  <a:schemeClr val="bg1"/>
                </a:solidFill>
                <a:latin typeface="Arial" panose="020B0604020202020204" pitchFamily="34" charset="0"/>
                <a:cs typeface="Arial" panose="020B0604020202020204" pitchFamily="34" charset="0"/>
              </a:rPr>
              <a:t>Fax</a:t>
            </a:r>
            <a:r>
              <a:rPr lang="en-IN" sz="1200" dirty="0">
                <a:solidFill>
                  <a:schemeClr val="bg1"/>
                </a:solidFill>
                <a:latin typeface="Arial" panose="020B0604020202020204" pitchFamily="34" charset="0"/>
                <a:cs typeface="Arial" panose="020B0604020202020204" pitchFamily="34" charset="0"/>
              </a:rPr>
              <a:t>: </a:t>
            </a:r>
            <a:r>
              <a:rPr lang="en-IN" sz="1200" dirty="0" smtClean="0">
                <a:solidFill>
                  <a:schemeClr val="bg1"/>
                </a:solidFill>
                <a:latin typeface="Arial" panose="020B0604020202020204" pitchFamily="34" charset="0"/>
                <a:cs typeface="Arial" panose="020B0604020202020204" pitchFamily="34" charset="0"/>
              </a:rPr>
              <a:t>022 </a:t>
            </a:r>
            <a:r>
              <a:rPr lang="en-IN" sz="1200" dirty="0">
                <a:solidFill>
                  <a:schemeClr val="bg1"/>
                </a:solidFill>
                <a:latin typeface="Arial" panose="020B0604020202020204" pitchFamily="34" charset="0"/>
                <a:cs typeface="Arial" panose="020B0604020202020204" pitchFamily="34" charset="0"/>
              </a:rPr>
              <a:t>–</a:t>
            </a:r>
            <a:r>
              <a:rPr lang="en-IN" sz="1200" dirty="0" smtClean="0">
                <a:solidFill>
                  <a:schemeClr val="bg1"/>
                </a:solidFill>
                <a:latin typeface="Arial" panose="020B0604020202020204" pitchFamily="34" charset="0"/>
                <a:cs typeface="Arial" panose="020B0604020202020204" pitchFamily="34" charset="0"/>
              </a:rPr>
              <a:t> 4097 </a:t>
            </a:r>
            <a:r>
              <a:rPr lang="en-IN" sz="1200" dirty="0">
                <a:solidFill>
                  <a:schemeClr val="bg1"/>
                </a:solidFill>
                <a:latin typeface="Arial" panose="020B0604020202020204" pitchFamily="34" charset="0"/>
                <a:cs typeface="Arial" panose="020B0604020202020204" pitchFamily="34" charset="0"/>
              </a:rPr>
              <a:t>6900 </a:t>
            </a:r>
            <a:endParaRPr lang="en-IN" sz="1200" dirty="0" smtClean="0">
              <a:solidFill>
                <a:schemeClr val="bg1"/>
              </a:solidFill>
              <a:latin typeface="Arial" panose="020B0604020202020204" pitchFamily="34" charset="0"/>
              <a:cs typeface="Arial" panose="020B0604020202020204" pitchFamily="34" charset="0"/>
            </a:endParaRPr>
          </a:p>
          <a:p>
            <a:r>
              <a:rPr lang="en-IN" sz="1200" dirty="0" smtClean="0">
                <a:solidFill>
                  <a:schemeClr val="bg1"/>
                </a:solidFill>
                <a:latin typeface="Arial" panose="020B0604020202020204" pitchFamily="34" charset="0"/>
                <a:cs typeface="Arial" panose="020B0604020202020204" pitchFamily="34" charset="0"/>
              </a:rPr>
              <a:t>Email</a:t>
            </a:r>
            <a:r>
              <a:rPr lang="en-IN" sz="1200" dirty="0">
                <a:solidFill>
                  <a:schemeClr val="bg1"/>
                </a:solidFill>
                <a:latin typeface="Arial" panose="020B0604020202020204" pitchFamily="34" charset="0"/>
                <a:cs typeface="Arial" panose="020B0604020202020204" pitchFamily="34" charset="0"/>
              </a:rPr>
              <a:t>: fgcare@futuregenerali.in. </a:t>
            </a:r>
            <a:endParaRPr lang="en-IN" sz="1200" dirty="0" smtClean="0">
              <a:solidFill>
                <a:schemeClr val="bg1"/>
              </a:solidFill>
              <a:latin typeface="Arial" panose="020B0604020202020204" pitchFamily="34" charset="0"/>
              <a:cs typeface="Arial" panose="020B0604020202020204" pitchFamily="34" charset="0"/>
            </a:endParaRPr>
          </a:p>
          <a:p>
            <a:endParaRPr lang="en-IN" sz="1200" dirty="0">
              <a:solidFill>
                <a:schemeClr val="bg1"/>
              </a:solidFill>
              <a:latin typeface="Arial" panose="020B0604020202020204" pitchFamily="34" charset="0"/>
              <a:cs typeface="Arial" panose="020B0604020202020204" pitchFamily="34" charset="0"/>
            </a:endParaRPr>
          </a:p>
          <a:p>
            <a:r>
              <a:rPr lang="en-IN" sz="1200" dirty="0" smtClean="0">
                <a:solidFill>
                  <a:schemeClr val="bg1"/>
                </a:solidFill>
                <a:latin typeface="Arial" panose="020B0604020202020204" pitchFamily="34" charset="0"/>
                <a:cs typeface="Arial" panose="020B0604020202020204" pitchFamily="34" charset="0"/>
              </a:rPr>
              <a:t>Insurance is the subject matter of solicitation</a:t>
            </a:r>
            <a:endParaRPr lang="en-IN" sz="1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6454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Plan Features </a:t>
            </a:r>
            <a:endParaRPr lang="en-IN" b="1" dirty="0"/>
          </a:p>
        </p:txBody>
      </p:sp>
      <p:sp>
        <p:nvSpPr>
          <p:cNvPr id="6" name="Text Placeholder 5"/>
          <p:cNvSpPr>
            <a:spLocks noGrp="1"/>
          </p:cNvSpPr>
          <p:nvPr>
            <p:ph type="body" sz="quarter" idx="14"/>
          </p:nvPr>
        </p:nvSpPr>
        <p:spPr/>
        <p:txBody>
          <a:bodyPr>
            <a:normAutofit/>
          </a:bodyPr>
          <a:lstStyle/>
          <a:p>
            <a:r>
              <a:rPr lang="en-IN" dirty="0">
                <a:latin typeface="+mn-lt"/>
              </a:rPr>
              <a:t>1. In-patient </a:t>
            </a:r>
            <a:r>
              <a:rPr lang="en-IN" dirty="0" smtClean="0">
                <a:latin typeface="+mn-lt"/>
              </a:rPr>
              <a:t>treatment – </a:t>
            </a:r>
            <a:r>
              <a:rPr lang="en-IN" b="1" dirty="0" smtClean="0">
                <a:latin typeface="+mn-lt"/>
              </a:rPr>
              <a:t>No Sub-limits </a:t>
            </a:r>
            <a:endParaRPr lang="en-IN" b="1" dirty="0">
              <a:latin typeface="+mn-lt"/>
            </a:endParaRPr>
          </a:p>
          <a:p>
            <a:r>
              <a:rPr lang="en-IN" sz="1400" dirty="0">
                <a:latin typeface="+mn-lt"/>
              </a:rPr>
              <a:t>a) Room rent, Board &amp; Nursing Expenses as provided by the Hospital/ Nursing Home.</a:t>
            </a:r>
          </a:p>
          <a:p>
            <a:r>
              <a:rPr lang="en-IN" sz="1400" dirty="0">
                <a:latin typeface="+mn-lt"/>
              </a:rPr>
              <a:t>b) Surgeon, Anaesthetist, Medical Practitioner, Consultants, Specialists Fees.</a:t>
            </a:r>
          </a:p>
          <a:p>
            <a:r>
              <a:rPr lang="en-IN" sz="1400" dirty="0">
                <a:latin typeface="+mn-lt"/>
              </a:rPr>
              <a:t>c) Anaesthesia, Blood, Oxygen, Operation Theatre Charges, Surgical Appliances</a:t>
            </a:r>
          </a:p>
          <a:p>
            <a:r>
              <a:rPr lang="en-IN" sz="1400" dirty="0">
                <a:latin typeface="+mn-lt"/>
              </a:rPr>
              <a:t>d) Medicines &amp; Drugs</a:t>
            </a:r>
          </a:p>
          <a:p>
            <a:r>
              <a:rPr lang="en-IN" sz="1400" dirty="0">
                <a:latin typeface="+mn-lt"/>
              </a:rPr>
              <a:t>e) Diagnostic Materials and X-ray</a:t>
            </a:r>
          </a:p>
          <a:p>
            <a:r>
              <a:rPr lang="en-IN" sz="1400" dirty="0">
                <a:latin typeface="+mn-lt"/>
              </a:rPr>
              <a:t>f) Cost of Pacemaker, prosthesis/internal implants and any Medical expenses incurred which is integral part of the operation.</a:t>
            </a:r>
          </a:p>
          <a:p>
            <a:r>
              <a:rPr lang="en-IN" dirty="0">
                <a:latin typeface="+mn-lt"/>
              </a:rPr>
              <a:t>2. Day Care </a:t>
            </a:r>
            <a:r>
              <a:rPr lang="en-IN" dirty="0" smtClean="0">
                <a:latin typeface="+mn-lt"/>
              </a:rPr>
              <a:t>expenses – </a:t>
            </a:r>
            <a:r>
              <a:rPr lang="en-IN" b="1" dirty="0" smtClean="0">
                <a:latin typeface="+mn-lt"/>
              </a:rPr>
              <a:t>409 Procedures listed </a:t>
            </a:r>
            <a:endParaRPr lang="en-IN" b="1" dirty="0">
              <a:latin typeface="+mn-lt"/>
            </a:endParaRPr>
          </a:p>
          <a:p>
            <a:r>
              <a:rPr lang="en-IN" dirty="0">
                <a:latin typeface="+mn-lt"/>
              </a:rPr>
              <a:t>3. Pre-Hospitalisation Medical </a:t>
            </a:r>
            <a:r>
              <a:rPr lang="en-IN" dirty="0" smtClean="0">
                <a:latin typeface="+mn-lt"/>
              </a:rPr>
              <a:t>expenses – </a:t>
            </a:r>
            <a:r>
              <a:rPr lang="en-IN" b="1" dirty="0" smtClean="0">
                <a:latin typeface="+mn-lt"/>
              </a:rPr>
              <a:t>60 days </a:t>
            </a:r>
            <a:endParaRPr lang="en-IN" b="1" dirty="0">
              <a:latin typeface="+mn-lt"/>
            </a:endParaRPr>
          </a:p>
          <a:p>
            <a:r>
              <a:rPr lang="en-IN" dirty="0">
                <a:latin typeface="+mn-lt"/>
              </a:rPr>
              <a:t>4. Post-Hospitalisation Medical </a:t>
            </a:r>
            <a:r>
              <a:rPr lang="en-IN" dirty="0" smtClean="0">
                <a:latin typeface="+mn-lt"/>
              </a:rPr>
              <a:t>expenses – </a:t>
            </a:r>
            <a:r>
              <a:rPr lang="en-IN" b="1" dirty="0" smtClean="0">
                <a:latin typeface="+mn-lt"/>
              </a:rPr>
              <a:t>90 days </a:t>
            </a:r>
            <a:endParaRPr lang="en-IN" b="1" dirty="0">
              <a:latin typeface="+mn-lt"/>
            </a:endParaRPr>
          </a:p>
          <a:p>
            <a:r>
              <a:rPr lang="en-IN" dirty="0">
                <a:latin typeface="+mn-lt"/>
              </a:rPr>
              <a:t>5. Alternative </a:t>
            </a:r>
            <a:r>
              <a:rPr lang="en-IN" dirty="0" smtClean="0">
                <a:latin typeface="+mn-lt"/>
              </a:rPr>
              <a:t>treatment – </a:t>
            </a:r>
            <a:r>
              <a:rPr lang="en-IN" b="1" dirty="0" smtClean="0">
                <a:latin typeface="+mn-lt"/>
              </a:rPr>
              <a:t>after</a:t>
            </a:r>
            <a:r>
              <a:rPr lang="en-IN" dirty="0" smtClean="0">
                <a:latin typeface="+mn-lt"/>
              </a:rPr>
              <a:t> </a:t>
            </a:r>
            <a:r>
              <a:rPr lang="en-IN" b="1" dirty="0" smtClean="0">
                <a:latin typeface="+mn-lt"/>
              </a:rPr>
              <a:t>2 years waiting period</a:t>
            </a:r>
            <a:r>
              <a:rPr lang="en-IN" dirty="0" smtClean="0">
                <a:latin typeface="+mn-lt"/>
              </a:rPr>
              <a:t> </a:t>
            </a:r>
            <a:endParaRPr lang="en-IN" dirty="0">
              <a:latin typeface="+mn-lt"/>
            </a:endParaRPr>
          </a:p>
          <a:p>
            <a:r>
              <a:rPr lang="en-IN" dirty="0">
                <a:latin typeface="+mn-lt"/>
              </a:rPr>
              <a:t>6. Organ Donor </a:t>
            </a:r>
            <a:r>
              <a:rPr lang="en-IN" dirty="0" smtClean="0">
                <a:latin typeface="+mn-lt"/>
              </a:rPr>
              <a:t>Expenses – </a:t>
            </a:r>
            <a:r>
              <a:rPr lang="en-IN" b="1" dirty="0" smtClean="0">
                <a:latin typeface="+mn-lt"/>
              </a:rPr>
              <a:t>after</a:t>
            </a:r>
            <a:r>
              <a:rPr lang="en-IN" dirty="0" smtClean="0">
                <a:latin typeface="+mn-lt"/>
              </a:rPr>
              <a:t> </a:t>
            </a:r>
            <a:r>
              <a:rPr lang="en-IN" b="1" dirty="0" smtClean="0"/>
              <a:t>2 </a:t>
            </a:r>
            <a:r>
              <a:rPr lang="en-IN" b="1" dirty="0"/>
              <a:t>years waiting period</a:t>
            </a:r>
            <a:endParaRPr lang="en-IN" dirty="0">
              <a:latin typeface="+mn-lt"/>
            </a:endParaRPr>
          </a:p>
          <a:p>
            <a:r>
              <a:rPr lang="en-IN" dirty="0">
                <a:latin typeface="+mn-lt"/>
              </a:rPr>
              <a:t>7. Emergency </a:t>
            </a:r>
            <a:r>
              <a:rPr lang="en-IN" dirty="0" smtClean="0">
                <a:latin typeface="+mn-lt"/>
              </a:rPr>
              <a:t>Ambulance – </a:t>
            </a:r>
            <a:r>
              <a:rPr lang="en-IN" b="1" dirty="0" smtClean="0">
                <a:latin typeface="+mn-lt"/>
              </a:rPr>
              <a:t>up to 2000 per hospitalization claim </a:t>
            </a:r>
          </a:p>
          <a:p>
            <a:r>
              <a:rPr lang="en-US" dirty="0" smtClean="0">
                <a:latin typeface="+mn-lt"/>
              </a:rPr>
              <a:t>8. Cumulative Bonus – </a:t>
            </a:r>
            <a:r>
              <a:rPr lang="en-US" b="1" dirty="0" smtClean="0">
                <a:latin typeface="+mn-lt"/>
              </a:rPr>
              <a:t>10% for each claim free year (max 50%)</a:t>
            </a:r>
            <a:endParaRPr lang="en-IN" b="1" dirty="0">
              <a:latin typeface="+mn-lt"/>
            </a:endParaRPr>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3057613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Aggregate Deductible</a:t>
            </a:r>
            <a:endParaRPr lang="en-IN" b="1" dirty="0"/>
          </a:p>
        </p:txBody>
      </p:sp>
      <p:sp>
        <p:nvSpPr>
          <p:cNvPr id="6" name="Text Placeholder 5"/>
          <p:cNvSpPr>
            <a:spLocks noGrp="1"/>
          </p:cNvSpPr>
          <p:nvPr>
            <p:ph type="body" sz="quarter" idx="14"/>
          </p:nvPr>
        </p:nvSpPr>
        <p:spPr/>
        <p:txBody>
          <a:bodyPr>
            <a:normAutofit/>
          </a:bodyPr>
          <a:lstStyle/>
          <a:p>
            <a:r>
              <a:rPr lang="en-IN" sz="1400" dirty="0" smtClean="0">
                <a:latin typeface="+mn-lt"/>
              </a:rPr>
              <a:t>Our liability </a:t>
            </a:r>
            <a:r>
              <a:rPr lang="en-IN" sz="1400" dirty="0">
                <a:latin typeface="+mn-lt"/>
              </a:rPr>
              <a:t>to make payment for claims shall be in excess of the Deductible as stated in the Schedule </a:t>
            </a:r>
            <a:r>
              <a:rPr lang="en-IN" sz="1400" dirty="0" smtClean="0">
                <a:latin typeface="+mn-lt"/>
              </a:rPr>
              <a:t>(50,000- 40 Lac) </a:t>
            </a:r>
            <a:r>
              <a:rPr lang="en-IN" sz="1400" b="1" u="sng" dirty="0" smtClean="0">
                <a:latin typeface="+mn-lt"/>
              </a:rPr>
              <a:t>which </a:t>
            </a:r>
            <a:r>
              <a:rPr lang="en-IN" sz="1400" b="1" u="sng" dirty="0">
                <a:latin typeface="+mn-lt"/>
              </a:rPr>
              <a:t>shall apply in aggregate to </a:t>
            </a:r>
            <a:r>
              <a:rPr lang="en-IN" sz="1400" b="1" u="sng" dirty="0" smtClean="0">
                <a:latin typeface="+mn-lt"/>
              </a:rPr>
              <a:t>all admissible </a:t>
            </a:r>
            <a:r>
              <a:rPr lang="en-IN" sz="1400" b="1" u="sng" dirty="0">
                <a:latin typeface="+mn-lt"/>
              </a:rPr>
              <a:t>claims </a:t>
            </a:r>
            <a:r>
              <a:rPr lang="en-IN" sz="1400" dirty="0">
                <a:latin typeface="+mn-lt"/>
              </a:rPr>
              <a:t>arising under the Policy in respect to Hospitalisation(s) of Insured Person (on Individual basis in case of Individual Policy </a:t>
            </a:r>
            <a:r>
              <a:rPr lang="en-IN" sz="1400" dirty="0" smtClean="0">
                <a:latin typeface="+mn-lt"/>
              </a:rPr>
              <a:t>and on </a:t>
            </a:r>
            <a:r>
              <a:rPr lang="en-IN" sz="1400" dirty="0">
                <a:latin typeface="+mn-lt"/>
              </a:rPr>
              <a:t>Family Floater basis in case of Family Floater Policy) in a Policy Year.</a:t>
            </a:r>
          </a:p>
          <a:p>
            <a:r>
              <a:rPr lang="en-IN" sz="1400" dirty="0">
                <a:latin typeface="+mn-lt"/>
              </a:rPr>
              <a:t>Our maximum, total and cumulative liability for any and all claims in respect of all Insured Persons</a:t>
            </a:r>
            <a:r>
              <a:rPr lang="en-IN" sz="1400" b="1" dirty="0">
                <a:latin typeface="+mn-lt"/>
              </a:rPr>
              <a:t> </a:t>
            </a:r>
            <a:r>
              <a:rPr lang="en-IN" sz="1400" dirty="0">
                <a:latin typeface="+mn-lt"/>
              </a:rPr>
              <a:t>shall not exceed the Sum </a:t>
            </a:r>
            <a:r>
              <a:rPr lang="en-IN" sz="1400" dirty="0" smtClean="0">
                <a:latin typeface="+mn-lt"/>
              </a:rPr>
              <a:t>Insured (50,000- 1 Cr.)</a:t>
            </a:r>
          </a:p>
          <a:p>
            <a:endParaRPr lang="en-US" sz="1400" dirty="0">
              <a:latin typeface="+mn-lt"/>
            </a:endParaRPr>
          </a:p>
          <a:p>
            <a:r>
              <a:rPr lang="en-IN" sz="1400" dirty="0">
                <a:latin typeface="+mn-lt"/>
              </a:rPr>
              <a:t>It is clarified that for the purpose of calculation of the Deductible, the </a:t>
            </a:r>
            <a:r>
              <a:rPr lang="en-IN" sz="1400" u="sng" dirty="0">
                <a:latin typeface="+mn-lt"/>
              </a:rPr>
              <a:t>Medical Expenses </a:t>
            </a:r>
            <a:r>
              <a:rPr lang="en-IN" sz="1400" dirty="0">
                <a:latin typeface="+mn-lt"/>
              </a:rPr>
              <a:t>incurred on Room Rent, nursing expenses, </a:t>
            </a:r>
            <a:r>
              <a:rPr lang="en-IN" sz="1400" dirty="0" smtClean="0">
                <a:latin typeface="+mn-lt"/>
              </a:rPr>
              <a:t>ICU Charges</a:t>
            </a:r>
            <a:r>
              <a:rPr lang="en-IN" sz="1400" dirty="0">
                <a:latin typeface="+mn-lt"/>
              </a:rPr>
              <a:t>, surgeon’s, anaesthetist’s, Medical </a:t>
            </a:r>
            <a:r>
              <a:rPr lang="en-IN" sz="1400" dirty="0" smtClean="0">
                <a:latin typeface="+mn-lt"/>
              </a:rPr>
              <a:t>Practitioner’s</a:t>
            </a:r>
            <a:r>
              <a:rPr lang="en-IN" sz="1400" dirty="0">
                <a:latin typeface="+mn-lt"/>
              </a:rPr>
              <a:t>, consultant’s and specialist’s fees, anaesthesia, blood, oxygen, operation theatre</a:t>
            </a:r>
          </a:p>
          <a:p>
            <a:r>
              <a:rPr lang="en-IN" sz="1400" dirty="0">
                <a:latin typeface="+mn-lt"/>
              </a:rPr>
              <a:t>charges, surgical appliances, medicines and drugs, diagnostic materials and X-ray, cost of pacemaker and similar expenses, </a:t>
            </a:r>
            <a:r>
              <a:rPr lang="en-IN" sz="1400" dirty="0" smtClean="0">
                <a:latin typeface="+mn-lt"/>
              </a:rPr>
              <a:t>Pre-hospitalisation Medical </a:t>
            </a:r>
            <a:r>
              <a:rPr lang="en-IN" sz="1400" dirty="0">
                <a:latin typeface="+mn-lt"/>
              </a:rPr>
              <a:t>Expenses, Post-hospitalisation Medical Expenses and Ambulance charges will be taken into account</a:t>
            </a:r>
            <a:r>
              <a:rPr lang="en-IN" sz="1400" dirty="0" smtClean="0">
                <a:latin typeface="+mn-lt"/>
              </a:rPr>
              <a:t>.</a:t>
            </a:r>
          </a:p>
          <a:p>
            <a:r>
              <a:rPr lang="en-IN" sz="1400" dirty="0" smtClean="0">
                <a:latin typeface="+mn-lt"/>
              </a:rPr>
              <a:t>Further</a:t>
            </a:r>
            <a:r>
              <a:rPr lang="en-IN" sz="1400" dirty="0">
                <a:latin typeface="+mn-lt"/>
              </a:rPr>
              <a:t>, the non-payable </a:t>
            </a:r>
            <a:r>
              <a:rPr lang="en-IN" sz="1400" dirty="0" smtClean="0">
                <a:latin typeface="+mn-lt"/>
              </a:rPr>
              <a:t>items are </a:t>
            </a:r>
            <a:r>
              <a:rPr lang="en-IN" sz="1400" dirty="0">
                <a:latin typeface="+mn-lt"/>
              </a:rPr>
              <a:t>not considered for the calculation of the Deductible.</a:t>
            </a:r>
          </a:p>
          <a:p>
            <a:endParaRPr lang="en-IN" sz="1400" dirty="0" smtClean="0">
              <a:latin typeface="+mn-lt"/>
            </a:endParaRPr>
          </a:p>
          <a:p>
            <a:r>
              <a:rPr lang="en-IN" sz="1400" dirty="0" smtClean="0">
                <a:latin typeface="+mn-lt"/>
              </a:rPr>
              <a:t>For </a:t>
            </a:r>
            <a:r>
              <a:rPr lang="en-IN" sz="1400" dirty="0">
                <a:latin typeface="+mn-lt"/>
              </a:rPr>
              <a:t>the purpose of calculation of claim amount we will consider eligible Medical Expenses incurred less the Deductible amount.</a:t>
            </a:r>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36874353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Aggregate Deductible</a:t>
            </a:r>
            <a:endParaRPr lang="en-IN" b="1"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
        <p:nvSpPr>
          <p:cNvPr id="3" name="Up-Down Arrow 2"/>
          <p:cNvSpPr/>
          <p:nvPr/>
        </p:nvSpPr>
        <p:spPr>
          <a:xfrm>
            <a:off x="1066800" y="4953000"/>
            <a:ext cx="484632" cy="1216152"/>
          </a:xfrm>
          <a:prstGeom prst="up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N"/>
          </a:p>
        </p:txBody>
      </p:sp>
      <p:sp>
        <p:nvSpPr>
          <p:cNvPr id="8" name="Up-Down Arrow 7"/>
          <p:cNvSpPr/>
          <p:nvPr/>
        </p:nvSpPr>
        <p:spPr>
          <a:xfrm>
            <a:off x="1066800" y="1749552"/>
            <a:ext cx="484632" cy="3203448"/>
          </a:xfrm>
          <a:prstGeom prst="up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IN"/>
          </a:p>
        </p:txBody>
      </p:sp>
      <p:sp>
        <p:nvSpPr>
          <p:cNvPr id="9" name="TextBox 8"/>
          <p:cNvSpPr txBox="1"/>
          <p:nvPr/>
        </p:nvSpPr>
        <p:spPr>
          <a:xfrm>
            <a:off x="1676400" y="5257800"/>
            <a:ext cx="1204176" cy="646331"/>
          </a:xfrm>
          <a:prstGeom prst="rect">
            <a:avLst/>
          </a:prstGeom>
          <a:noFill/>
        </p:spPr>
        <p:txBody>
          <a:bodyPr wrap="none" rtlCol="0">
            <a:spAutoFit/>
          </a:bodyPr>
          <a:lstStyle/>
          <a:p>
            <a:r>
              <a:rPr lang="en-US" dirty="0" smtClean="0"/>
              <a:t>Deductible</a:t>
            </a:r>
          </a:p>
          <a:p>
            <a:r>
              <a:rPr lang="en-US" dirty="0" smtClean="0"/>
              <a:t>e.g. 1 Lac </a:t>
            </a:r>
            <a:endParaRPr lang="en-IN" dirty="0"/>
          </a:p>
        </p:txBody>
      </p:sp>
      <p:sp>
        <p:nvSpPr>
          <p:cNvPr id="10" name="TextBox 9"/>
          <p:cNvSpPr txBox="1"/>
          <p:nvPr/>
        </p:nvSpPr>
        <p:spPr>
          <a:xfrm>
            <a:off x="1676400" y="2819400"/>
            <a:ext cx="1261884" cy="923330"/>
          </a:xfrm>
          <a:prstGeom prst="rect">
            <a:avLst/>
          </a:prstGeom>
          <a:noFill/>
        </p:spPr>
        <p:txBody>
          <a:bodyPr wrap="none" rtlCol="0">
            <a:spAutoFit/>
          </a:bodyPr>
          <a:lstStyle/>
          <a:p>
            <a:r>
              <a:rPr lang="en-US" dirty="0" smtClean="0"/>
              <a:t>Sum </a:t>
            </a:r>
          </a:p>
          <a:p>
            <a:r>
              <a:rPr lang="en-US" dirty="0" smtClean="0"/>
              <a:t>Insured </a:t>
            </a:r>
          </a:p>
          <a:p>
            <a:r>
              <a:rPr lang="en-US" dirty="0" smtClean="0"/>
              <a:t>e.g. 5 Lac </a:t>
            </a:r>
            <a:endParaRPr lang="en-IN" dirty="0"/>
          </a:p>
        </p:txBody>
      </p:sp>
      <p:sp>
        <p:nvSpPr>
          <p:cNvPr id="14" name="TextBox 13"/>
          <p:cNvSpPr txBox="1"/>
          <p:nvPr/>
        </p:nvSpPr>
        <p:spPr>
          <a:xfrm>
            <a:off x="2971800" y="1828800"/>
            <a:ext cx="5071132" cy="3293209"/>
          </a:xfrm>
          <a:prstGeom prst="rect">
            <a:avLst/>
          </a:prstGeom>
          <a:noFill/>
        </p:spPr>
        <p:txBody>
          <a:bodyPr wrap="none" rtlCol="0">
            <a:spAutoFit/>
          </a:bodyPr>
          <a:lstStyle/>
          <a:p>
            <a:r>
              <a:rPr lang="en-US" sz="1600" dirty="0" smtClean="0"/>
              <a:t>Answer the following; </a:t>
            </a:r>
          </a:p>
          <a:p>
            <a:endParaRPr lang="en-US" sz="1600" dirty="0"/>
          </a:p>
          <a:p>
            <a:pPr marL="285750" indent="-285750">
              <a:buFont typeface="Arial" panose="020B0604020202020204" pitchFamily="34" charset="0"/>
              <a:buChar char="•"/>
            </a:pPr>
            <a:r>
              <a:rPr lang="en-US" sz="1600" dirty="0" smtClean="0"/>
              <a:t>Year 1- Admissible Claim of 2 Lac we pay ________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Year 1- Non Admissible Claim of 2 Lac, we pay ______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Year 2- Admissible Claim of 6 Lac, we pay ________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Year 3- Admissible Claim of 1 Lac, we pay _______ ?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Year 3- Admissible Claim of 1 Lac, we pay _______ ? </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Year 4- Admissible Claim of 2.5 Lac, we pay ______ ? </a:t>
            </a:r>
            <a:endParaRPr lang="en-IN" sz="1600" dirty="0"/>
          </a:p>
        </p:txBody>
      </p:sp>
    </p:spTree>
    <p:extLst>
      <p:ext uri="{BB962C8B-B14F-4D97-AF65-F5344CB8AC3E}">
        <p14:creationId xmlns:p14="http://schemas.microsoft.com/office/powerpoint/2010/main" val="25609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23165"/>
          </a:xfrm>
        </p:spPr>
        <p:txBody>
          <a:bodyPr/>
          <a:lstStyle/>
          <a:p>
            <a:r>
              <a:rPr lang="en-US" b="1" dirty="0" smtClean="0"/>
              <a:t>Plan options</a:t>
            </a:r>
            <a:endParaRPr lang="en-IN" b="1" dirty="0"/>
          </a:p>
        </p:txBody>
      </p:sp>
      <p:sp>
        <p:nvSpPr>
          <p:cNvPr id="6" name="Text Placeholder 5"/>
          <p:cNvSpPr>
            <a:spLocks noGrp="1"/>
          </p:cNvSpPr>
          <p:nvPr>
            <p:ph type="body" sz="quarter" idx="14"/>
          </p:nvPr>
        </p:nvSpPr>
        <p:spPr>
          <a:xfrm>
            <a:off x="347663" y="1565275"/>
            <a:ext cx="8391525" cy="4378325"/>
          </a:xfrm>
        </p:spPr>
        <p:txBody>
          <a:bodyPr>
            <a:noAutofit/>
          </a:bodyPr>
          <a:lstStyle/>
          <a:p>
            <a:r>
              <a:rPr lang="en-IN" sz="1400" dirty="0"/>
              <a:t>a) </a:t>
            </a:r>
            <a:r>
              <a:rPr lang="en-IN" sz="1400" b="1" dirty="0"/>
              <a:t>Supreme </a:t>
            </a:r>
            <a:r>
              <a:rPr lang="en-IN" sz="1400" b="1" dirty="0" smtClean="0"/>
              <a:t>Plan </a:t>
            </a:r>
            <a:r>
              <a:rPr lang="en-IN" sz="1200" b="1" u="sng" dirty="0" smtClean="0"/>
              <a:t>(Just like </a:t>
            </a:r>
            <a:r>
              <a:rPr lang="en-IN" sz="1200" b="1" u="sng" dirty="0" err="1" smtClean="0"/>
              <a:t>Mediclaim</a:t>
            </a:r>
            <a:r>
              <a:rPr lang="en-IN" sz="1200" b="1" u="sng" dirty="0" smtClean="0"/>
              <a:t>)</a:t>
            </a:r>
            <a:endParaRPr lang="en-IN" sz="1200" b="1" u="sng" dirty="0"/>
          </a:p>
          <a:p>
            <a:r>
              <a:rPr lang="en-IN" sz="1100" dirty="0"/>
              <a:t>The Supreme Plan includes cover for all ailments including Heart related conditions and Cancer.</a:t>
            </a:r>
          </a:p>
          <a:p>
            <a:r>
              <a:rPr lang="en-IN" sz="1100" dirty="0"/>
              <a:t>The deductible under this plan shall include the claims related to all ailments including Heart related conditions and Cancer.</a:t>
            </a:r>
          </a:p>
          <a:p>
            <a:endParaRPr lang="en-IN" sz="1400" dirty="0" smtClean="0"/>
          </a:p>
          <a:p>
            <a:r>
              <a:rPr lang="en-IN" sz="1400" dirty="0" smtClean="0"/>
              <a:t>b</a:t>
            </a:r>
            <a:r>
              <a:rPr lang="en-IN" sz="1400" dirty="0"/>
              <a:t>) </a:t>
            </a:r>
            <a:r>
              <a:rPr lang="en-IN" sz="1400" b="1" dirty="0"/>
              <a:t>Elite </a:t>
            </a:r>
            <a:r>
              <a:rPr lang="en-IN" sz="1400" b="1" dirty="0" smtClean="0"/>
              <a:t>Plan (30% discount on premium</a:t>
            </a:r>
            <a:r>
              <a:rPr lang="en-IN" sz="1400" b="1" dirty="0"/>
              <a:t>) </a:t>
            </a:r>
            <a:r>
              <a:rPr lang="en-IN" sz="1200" b="1" u="sng" dirty="0"/>
              <a:t>(Just like </a:t>
            </a:r>
            <a:r>
              <a:rPr lang="en-IN" sz="1200" b="1" u="sng" dirty="0" smtClean="0"/>
              <a:t>Critical Illness)</a:t>
            </a:r>
            <a:endParaRPr lang="en-IN" sz="1200" b="1" u="sng" dirty="0"/>
          </a:p>
          <a:p>
            <a:r>
              <a:rPr lang="en-IN" sz="1100" dirty="0" smtClean="0"/>
              <a:t>The </a:t>
            </a:r>
            <a:r>
              <a:rPr lang="en-IN" sz="1100" dirty="0"/>
              <a:t>Elite Plan includes cover for </a:t>
            </a:r>
            <a:r>
              <a:rPr lang="en-IN" sz="1400" b="1" dirty="0"/>
              <a:t>Cancer and ailments related to Heart</a:t>
            </a:r>
            <a:r>
              <a:rPr lang="en-IN" sz="1100" dirty="0"/>
              <a:t>, as defined below. A discount of 30% shall be available on the </a:t>
            </a:r>
            <a:r>
              <a:rPr lang="en-IN" sz="1100" dirty="0" smtClean="0"/>
              <a:t>premium payable </a:t>
            </a:r>
            <a:r>
              <a:rPr lang="en-IN" sz="1100" dirty="0"/>
              <a:t>for the </a:t>
            </a:r>
            <a:r>
              <a:rPr lang="en-IN" sz="1100" b="1" dirty="0"/>
              <a:t>Insured Person</a:t>
            </a:r>
            <a:r>
              <a:rPr lang="en-IN" sz="1100" dirty="0"/>
              <a:t>.</a:t>
            </a:r>
          </a:p>
          <a:p>
            <a:r>
              <a:rPr lang="en-IN" sz="1100" dirty="0"/>
              <a:t>The deductible under this plan shall include the claims related to Cancer and ailments related to Heart only.</a:t>
            </a:r>
          </a:p>
          <a:p>
            <a:endParaRPr lang="en-IN" sz="1100" dirty="0" smtClean="0"/>
          </a:p>
          <a:p>
            <a:r>
              <a:rPr lang="en-IN" sz="1050" dirty="0" smtClean="0"/>
              <a:t>Heart </a:t>
            </a:r>
            <a:r>
              <a:rPr lang="en-IN" sz="1050" dirty="0"/>
              <a:t>related ailments include following diseases/ conditions:</a:t>
            </a:r>
          </a:p>
          <a:p>
            <a:r>
              <a:rPr lang="en-IN" sz="1050" dirty="0"/>
              <a:t>i. Acute rheumatic heart </a:t>
            </a:r>
            <a:r>
              <a:rPr lang="en-IN" sz="1050" dirty="0" smtClean="0"/>
              <a:t>diseases ii</a:t>
            </a:r>
            <a:r>
              <a:rPr lang="en-IN" sz="1050" dirty="0"/>
              <a:t>. Chronic rheumatic heart </a:t>
            </a:r>
            <a:r>
              <a:rPr lang="en-IN" sz="1050" dirty="0" smtClean="0"/>
              <a:t>diseases iii</a:t>
            </a:r>
            <a:r>
              <a:rPr lang="en-IN" sz="1050" dirty="0"/>
              <a:t>. Hypertensive </a:t>
            </a:r>
            <a:r>
              <a:rPr lang="en-IN" sz="1050" dirty="0" smtClean="0"/>
              <a:t>diseases iv</a:t>
            </a:r>
            <a:r>
              <a:rPr lang="en-IN" sz="1050" dirty="0"/>
              <a:t>. Ischaemic Heart Diseases</a:t>
            </a:r>
          </a:p>
          <a:p>
            <a:r>
              <a:rPr lang="en-IN" sz="1050" dirty="0"/>
              <a:t>v. Pulmonary heart disease and diseases of pulmonary </a:t>
            </a:r>
            <a:r>
              <a:rPr lang="en-IN" sz="1050" dirty="0" smtClean="0"/>
              <a:t>circulation vi</a:t>
            </a:r>
            <a:r>
              <a:rPr lang="en-IN" sz="1050" dirty="0"/>
              <a:t>. Diseases of arteries, arterioles and capillaries</a:t>
            </a:r>
          </a:p>
          <a:p>
            <a:endParaRPr lang="en-IN" sz="1050" dirty="0" smtClean="0"/>
          </a:p>
          <a:p>
            <a:r>
              <a:rPr lang="en-IN" sz="1050" dirty="0" smtClean="0"/>
              <a:t>Cancer </a:t>
            </a:r>
            <a:r>
              <a:rPr lang="en-IN" sz="1050" dirty="0"/>
              <a:t>means a malignant </a:t>
            </a:r>
            <a:r>
              <a:rPr lang="en-IN" sz="1050" dirty="0" err="1"/>
              <a:t>tumor</a:t>
            </a:r>
            <a:r>
              <a:rPr lang="en-IN" sz="1050" dirty="0"/>
              <a:t> characterized by the uncontrolled growth and spread of malignant cells with invasion and destruction of</a:t>
            </a:r>
          </a:p>
          <a:p>
            <a:r>
              <a:rPr lang="en-IN" sz="1050" dirty="0"/>
              <a:t>normal tissues. This diagnosis must be supported by histological evidence of malignancy. The term cancer includes </a:t>
            </a:r>
            <a:r>
              <a:rPr lang="en-IN" sz="1050" dirty="0" err="1"/>
              <a:t>leukemia</a:t>
            </a:r>
            <a:r>
              <a:rPr lang="en-IN" sz="1050" dirty="0"/>
              <a:t>, lymphoma </a:t>
            </a:r>
            <a:r>
              <a:rPr lang="en-IN" sz="1050" dirty="0" smtClean="0"/>
              <a:t>and sarcoma</a:t>
            </a:r>
            <a:r>
              <a:rPr lang="en-IN" sz="1050" dirty="0"/>
              <a:t>.</a:t>
            </a:r>
          </a:p>
          <a:p>
            <a:r>
              <a:rPr lang="en-IN" sz="1050" dirty="0"/>
              <a:t>The following are also included:</a:t>
            </a:r>
          </a:p>
          <a:p>
            <a:r>
              <a:rPr lang="en-IN" sz="1050" dirty="0"/>
              <a:t>i. All tumours which are histologically described as carcinoma in situ, benign, pre-malignant, borderline malignant, low malignant</a:t>
            </a:r>
          </a:p>
          <a:p>
            <a:r>
              <a:rPr lang="en-IN" sz="1050" dirty="0"/>
              <a:t>potential, neoplasm of unknown </a:t>
            </a:r>
            <a:r>
              <a:rPr lang="en-IN" sz="1050" dirty="0" err="1"/>
              <a:t>behavior</a:t>
            </a:r>
            <a:r>
              <a:rPr lang="en-IN" sz="1050" dirty="0"/>
              <a:t>, or non-invasive, including but not limited to: Carcinoma in situ of breasts, Cervical</a:t>
            </a:r>
          </a:p>
          <a:p>
            <a:r>
              <a:rPr lang="en-IN" sz="1050" dirty="0"/>
              <a:t>dysplasia CIN-1, CIN - 2 and CIN-3.</a:t>
            </a:r>
          </a:p>
          <a:p>
            <a:r>
              <a:rPr lang="it-IT" sz="1050" dirty="0"/>
              <a:t>ii. Any non-melanoma skin </a:t>
            </a:r>
            <a:r>
              <a:rPr lang="it-IT" sz="1050" dirty="0" smtClean="0"/>
              <a:t>carcinoma. </a:t>
            </a:r>
            <a:r>
              <a:rPr lang="en-IN" sz="1050" dirty="0" smtClean="0"/>
              <a:t>iii</a:t>
            </a:r>
            <a:r>
              <a:rPr lang="en-IN" sz="1050" dirty="0"/>
              <a:t>. Malignant </a:t>
            </a:r>
            <a:r>
              <a:rPr lang="en-IN" sz="1050" dirty="0" smtClean="0"/>
              <a:t>melanoma. iv</a:t>
            </a:r>
            <a:r>
              <a:rPr lang="en-IN" sz="1050" dirty="0"/>
              <a:t>. All tumours of the </a:t>
            </a:r>
            <a:r>
              <a:rPr lang="en-IN" sz="1050" dirty="0" smtClean="0"/>
              <a:t>prostate. v</a:t>
            </a:r>
            <a:r>
              <a:rPr lang="en-IN" sz="1050" dirty="0"/>
              <a:t>. All Thyroid cancers.</a:t>
            </a:r>
          </a:p>
          <a:p>
            <a:r>
              <a:rPr lang="en-IN" sz="1050" dirty="0"/>
              <a:t>vi. Chronic lymphocytic </a:t>
            </a:r>
            <a:r>
              <a:rPr lang="en-IN" sz="1050" dirty="0" smtClean="0"/>
              <a:t>leukaemia. vii</a:t>
            </a:r>
            <a:r>
              <a:rPr lang="en-IN" sz="1050" dirty="0"/>
              <a:t>. Non-invasive papillary cancer of the </a:t>
            </a:r>
            <a:r>
              <a:rPr lang="en-IN" sz="1050" dirty="0" smtClean="0"/>
              <a:t>bladder. viii</a:t>
            </a:r>
            <a:r>
              <a:rPr lang="en-IN" sz="1050" dirty="0"/>
              <a:t>. All Gastro-Intestinal Stromal Tumours.</a:t>
            </a:r>
            <a:endParaRPr lang="en-IN" sz="1050" dirty="0">
              <a:latin typeface="+mn-lt"/>
            </a:endParaRPr>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908065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38554"/>
          </a:xfrm>
        </p:spPr>
        <p:txBody>
          <a:bodyPr/>
          <a:lstStyle/>
          <a:p>
            <a:r>
              <a:rPr lang="en-IN" sz="1600" b="1" dirty="0"/>
              <a:t>Waiting Periods</a:t>
            </a:r>
          </a:p>
        </p:txBody>
      </p:sp>
      <p:sp>
        <p:nvSpPr>
          <p:cNvPr id="6" name="Text Placeholder 5"/>
          <p:cNvSpPr>
            <a:spLocks noGrp="1"/>
          </p:cNvSpPr>
          <p:nvPr>
            <p:ph type="body" sz="quarter" idx="14"/>
          </p:nvPr>
        </p:nvSpPr>
        <p:spPr>
          <a:xfrm>
            <a:off x="347663" y="1565275"/>
            <a:ext cx="8391525" cy="4378325"/>
          </a:xfrm>
        </p:spPr>
        <p:txBody>
          <a:bodyPr>
            <a:noAutofit/>
          </a:bodyPr>
          <a:lstStyle/>
          <a:p>
            <a:r>
              <a:rPr lang="en-IN" sz="1400" dirty="0" smtClean="0"/>
              <a:t>All </a:t>
            </a:r>
            <a:r>
              <a:rPr lang="en-IN" sz="1400" dirty="0"/>
              <a:t>Illnesses and treatments shall be covered subject to the waiting periods specified below:</a:t>
            </a:r>
          </a:p>
          <a:p>
            <a:r>
              <a:rPr lang="en-IN" sz="1400" b="1" dirty="0"/>
              <a:t>1. Pre-Existing Disease</a:t>
            </a:r>
          </a:p>
          <a:p>
            <a:r>
              <a:rPr lang="en-IN" sz="1400" dirty="0"/>
              <a:t>A </a:t>
            </a:r>
            <a:r>
              <a:rPr lang="en-IN" sz="1400" b="1" dirty="0"/>
              <a:t>waiting period of 24 months </a:t>
            </a:r>
            <a:r>
              <a:rPr lang="en-IN" sz="1400" dirty="0"/>
              <a:t>from inception of Your first Policy with Us, shall apply to any medical expenses in connection with all </a:t>
            </a:r>
            <a:r>
              <a:rPr lang="en-IN" sz="1400" dirty="0" err="1" smtClean="0"/>
              <a:t>Preexisting</a:t>
            </a:r>
            <a:r>
              <a:rPr lang="en-IN" sz="1400" dirty="0" smtClean="0"/>
              <a:t> conditions </a:t>
            </a:r>
            <a:r>
              <a:rPr lang="en-IN" sz="1400" dirty="0"/>
              <a:t>declared and/or accepted at the time of proposing the Policy for the first time.</a:t>
            </a:r>
          </a:p>
          <a:p>
            <a:endParaRPr lang="en-IN" sz="1400" dirty="0"/>
          </a:p>
          <a:p>
            <a:r>
              <a:rPr lang="en-IN" sz="1400" b="1" dirty="0" smtClean="0"/>
              <a:t>2</a:t>
            </a:r>
            <a:r>
              <a:rPr lang="en-IN" sz="1400" b="1" dirty="0"/>
              <a:t>. Waiting Period for specified diseases/ ailments/ conditions</a:t>
            </a:r>
          </a:p>
          <a:p>
            <a:r>
              <a:rPr lang="en-IN" sz="1400" dirty="0"/>
              <a:t>A </a:t>
            </a:r>
            <a:r>
              <a:rPr lang="en-IN" sz="1400" b="1" dirty="0"/>
              <a:t>waiting period of 24 months </a:t>
            </a:r>
            <a:r>
              <a:rPr lang="en-IN" sz="1400" dirty="0"/>
              <a:t>from inception of Your first Policy with Us, shall apply to any medical expenses in connection with </a:t>
            </a:r>
            <a:r>
              <a:rPr lang="en-IN" sz="1400" b="1" dirty="0" smtClean="0"/>
              <a:t>Internal Congenital </a:t>
            </a:r>
            <a:r>
              <a:rPr lang="en-IN" sz="1400" dirty="0"/>
              <a:t>Anomalies, Benign Prostatic Hypertrophy, </a:t>
            </a:r>
            <a:r>
              <a:rPr lang="en-IN" sz="1400" b="1" dirty="0"/>
              <a:t>Dysfunctional Uterine </a:t>
            </a:r>
            <a:r>
              <a:rPr lang="en-IN" sz="1400" dirty="0"/>
              <a:t>Bleeding, </a:t>
            </a:r>
            <a:r>
              <a:rPr lang="en-IN" sz="1400" dirty="0" err="1"/>
              <a:t>Fibromyoma</a:t>
            </a:r>
            <a:r>
              <a:rPr lang="en-IN" sz="1400" dirty="0"/>
              <a:t>, </a:t>
            </a:r>
            <a:r>
              <a:rPr lang="en-IN" sz="1400" b="1" dirty="0"/>
              <a:t>Endometriosis, </a:t>
            </a:r>
            <a:r>
              <a:rPr lang="en-IN" sz="1400" dirty="0"/>
              <a:t>Hysterectomy, all internal </a:t>
            </a:r>
            <a:r>
              <a:rPr lang="en-IN" sz="1400" dirty="0" smtClean="0"/>
              <a:t>or external </a:t>
            </a:r>
            <a:r>
              <a:rPr lang="en-IN" sz="1400" b="1" dirty="0" err="1"/>
              <a:t>tumors</a:t>
            </a:r>
            <a:r>
              <a:rPr lang="en-IN" sz="1400" b="1" dirty="0"/>
              <a:t>/ cysts/ nodules/ polyps </a:t>
            </a:r>
            <a:r>
              <a:rPr lang="en-IN" sz="1400" dirty="0"/>
              <a:t>of any kind including breast lumps with exception of malignant </a:t>
            </a:r>
            <a:r>
              <a:rPr lang="en-IN" sz="1400" dirty="0" err="1"/>
              <a:t>tumor</a:t>
            </a:r>
            <a:r>
              <a:rPr lang="en-IN" sz="1400" dirty="0"/>
              <a:t> or growth, Surgery for </a:t>
            </a:r>
            <a:r>
              <a:rPr lang="en-IN" sz="1400" b="1" dirty="0" smtClean="0"/>
              <a:t>Prolapsed Inter </a:t>
            </a:r>
            <a:r>
              <a:rPr lang="en-IN" sz="1400" b="1" dirty="0"/>
              <a:t>Vertebral Disc </a:t>
            </a:r>
            <a:r>
              <a:rPr lang="en-IN" sz="1400" dirty="0"/>
              <a:t>unless arising from Accident, any types of gastric or duodenal ulcers, </a:t>
            </a:r>
            <a:r>
              <a:rPr lang="en-IN" sz="1400" b="1" dirty="0"/>
              <a:t>stones</a:t>
            </a:r>
            <a:r>
              <a:rPr lang="en-IN" sz="1400" dirty="0"/>
              <a:t> in the Urinary and Biliary systems, </a:t>
            </a:r>
            <a:r>
              <a:rPr lang="en-IN" sz="1400" dirty="0" smtClean="0"/>
              <a:t>Surgery on </a:t>
            </a:r>
            <a:r>
              <a:rPr lang="en-IN" sz="1400" dirty="0"/>
              <a:t>ears, </a:t>
            </a:r>
            <a:r>
              <a:rPr lang="en-IN" sz="1400" b="1" dirty="0"/>
              <a:t>Organ transplant, </a:t>
            </a:r>
            <a:r>
              <a:rPr lang="en-IN" sz="1400" dirty="0"/>
              <a:t>Rheumatoid Arthritis, Gout, </a:t>
            </a:r>
            <a:r>
              <a:rPr lang="en-IN" sz="1400" b="1" dirty="0"/>
              <a:t>Joint replacement Surgery </a:t>
            </a:r>
            <a:r>
              <a:rPr lang="en-IN" sz="1400" dirty="0"/>
              <a:t>due to Degenerative condition, Age related Osteoarthritis </a:t>
            </a:r>
            <a:r>
              <a:rPr lang="en-IN" sz="1400" dirty="0" smtClean="0"/>
              <a:t>and Osteoporosis </a:t>
            </a:r>
            <a:r>
              <a:rPr lang="en-IN" sz="1400" dirty="0"/>
              <a:t>unless such joint replacement Surgery is necessitated by accidental Bodily Injury</a:t>
            </a:r>
            <a:r>
              <a:rPr lang="en-IN" sz="1400" dirty="0" smtClean="0"/>
              <a:t>.</a:t>
            </a:r>
            <a:endParaRPr lang="en-IN" sz="1400"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1331790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38554"/>
          </a:xfrm>
        </p:spPr>
        <p:txBody>
          <a:bodyPr/>
          <a:lstStyle/>
          <a:p>
            <a:r>
              <a:rPr lang="en-IN" sz="1600" b="1" dirty="0"/>
              <a:t>Waiting Periods</a:t>
            </a:r>
          </a:p>
        </p:txBody>
      </p:sp>
      <p:sp>
        <p:nvSpPr>
          <p:cNvPr id="6" name="Text Placeholder 5"/>
          <p:cNvSpPr>
            <a:spLocks noGrp="1"/>
          </p:cNvSpPr>
          <p:nvPr>
            <p:ph type="body" sz="quarter" idx="14"/>
          </p:nvPr>
        </p:nvSpPr>
        <p:spPr>
          <a:xfrm>
            <a:off x="347663" y="1565275"/>
            <a:ext cx="8391525" cy="4378325"/>
          </a:xfrm>
        </p:spPr>
        <p:txBody>
          <a:bodyPr>
            <a:noAutofit/>
          </a:bodyPr>
          <a:lstStyle/>
          <a:p>
            <a:r>
              <a:rPr lang="en-IN" sz="1400" b="1" dirty="0"/>
              <a:t>3. </a:t>
            </a:r>
            <a:r>
              <a:rPr lang="en-IN" sz="1400" b="1" dirty="0" smtClean="0"/>
              <a:t>Alternative </a:t>
            </a:r>
            <a:r>
              <a:rPr lang="en-IN" sz="1400" b="1" dirty="0"/>
              <a:t>Treatment</a:t>
            </a:r>
          </a:p>
          <a:p>
            <a:r>
              <a:rPr lang="en-IN" sz="1400" dirty="0"/>
              <a:t>a) The </a:t>
            </a:r>
            <a:r>
              <a:rPr lang="en-IN" sz="1400" b="1" dirty="0"/>
              <a:t>waiting period of 24 months </a:t>
            </a:r>
            <a:r>
              <a:rPr lang="en-IN" sz="1400" dirty="0"/>
              <a:t>from inception of Your first Health Policy with Us, shall apply to any medical expenses in connection </a:t>
            </a:r>
            <a:r>
              <a:rPr lang="en-IN" sz="1400" dirty="0" smtClean="0"/>
              <a:t>with Alternative </a:t>
            </a:r>
            <a:r>
              <a:rPr lang="en-IN" sz="1400" dirty="0"/>
              <a:t>treatments.</a:t>
            </a:r>
          </a:p>
          <a:p>
            <a:r>
              <a:rPr lang="en-IN" sz="1400" dirty="0"/>
              <a:t>b</a:t>
            </a:r>
            <a:r>
              <a:rPr lang="en-IN" sz="1400" dirty="0" smtClean="0"/>
              <a:t>) </a:t>
            </a:r>
            <a:r>
              <a:rPr lang="en-IN" sz="1400" dirty="0"/>
              <a:t>Any Alternative Treatment other than Ayurveda, </a:t>
            </a:r>
            <a:r>
              <a:rPr lang="en-IN" sz="1400" dirty="0" err="1"/>
              <a:t>Unani</a:t>
            </a:r>
            <a:r>
              <a:rPr lang="en-IN" sz="1400" dirty="0"/>
              <a:t>, Siddha or Homeopathy are excluded.</a:t>
            </a:r>
          </a:p>
          <a:p>
            <a:endParaRPr lang="en-IN" sz="1400" b="1" dirty="0" smtClean="0"/>
          </a:p>
          <a:p>
            <a:r>
              <a:rPr lang="en-IN" sz="1400" b="1" dirty="0" smtClean="0"/>
              <a:t>4</a:t>
            </a:r>
            <a:r>
              <a:rPr lang="en-IN" sz="1400" b="1" dirty="0"/>
              <a:t>. 30 days waiting period</a:t>
            </a:r>
          </a:p>
          <a:p>
            <a:r>
              <a:rPr lang="en-IN" sz="1400" dirty="0"/>
              <a:t>We are not liable for any claim arising for any illness diagnosed or diagnosable </a:t>
            </a:r>
            <a:r>
              <a:rPr lang="en-IN" sz="1400" b="1" dirty="0"/>
              <a:t>within 30 days </a:t>
            </a:r>
            <a:r>
              <a:rPr lang="en-IN" sz="1400" dirty="0"/>
              <a:t>from inception of Your first Policy with </a:t>
            </a:r>
            <a:r>
              <a:rPr lang="en-IN" sz="1400" dirty="0" smtClean="0"/>
              <a:t>Us, except </a:t>
            </a:r>
            <a:r>
              <a:rPr lang="en-IN" sz="1400" dirty="0"/>
              <a:t>claims arising due to an accident.</a:t>
            </a:r>
          </a:p>
          <a:p>
            <a:endParaRPr lang="en-IN" sz="1400" dirty="0" smtClean="0"/>
          </a:p>
          <a:p>
            <a:r>
              <a:rPr lang="en-IN" sz="1400" b="1" dirty="0" smtClean="0"/>
              <a:t>5</a:t>
            </a:r>
            <a:r>
              <a:rPr lang="en-IN" sz="1400" b="1" dirty="0"/>
              <a:t>. Mental Illness or Psychiatric Illness waiting period</a:t>
            </a:r>
          </a:p>
          <a:p>
            <a:r>
              <a:rPr lang="en-IN" sz="1400" dirty="0"/>
              <a:t>A </a:t>
            </a:r>
            <a:r>
              <a:rPr lang="en-IN" sz="1400" b="1" dirty="0"/>
              <a:t>waiting period of 48 months </a:t>
            </a:r>
            <a:r>
              <a:rPr lang="en-IN" sz="1400" dirty="0"/>
              <a:t>from inception of Your first Policy with Us, shall apply to any medical expenses in connection with </a:t>
            </a:r>
            <a:r>
              <a:rPr lang="en-IN" sz="1400" dirty="0" smtClean="0"/>
              <a:t>treatment for </a:t>
            </a:r>
            <a:r>
              <a:rPr lang="en-IN" sz="1400" dirty="0"/>
              <a:t>any mental Illness or psychiatric Illness</a:t>
            </a:r>
          </a:p>
          <a:p>
            <a:endParaRPr lang="en-IN" sz="1400" dirty="0" smtClean="0"/>
          </a:p>
          <a:p>
            <a:r>
              <a:rPr lang="en-IN" sz="1400" b="1" dirty="0" smtClean="0"/>
              <a:t>6</a:t>
            </a:r>
            <a:r>
              <a:rPr lang="en-IN" sz="1400" b="1" dirty="0"/>
              <a:t>. HIV/AIDS waiting period</a:t>
            </a:r>
          </a:p>
          <a:p>
            <a:r>
              <a:rPr lang="en-IN" sz="1400" dirty="0"/>
              <a:t>A </a:t>
            </a:r>
            <a:r>
              <a:rPr lang="en-IN" sz="1400" b="1" dirty="0"/>
              <a:t>waiting period of 48 months </a:t>
            </a:r>
            <a:r>
              <a:rPr lang="en-IN" sz="1400" dirty="0"/>
              <a:t>from inception of Your first Policy with Us, shall apply to any hospitalisation expenses in connection </a:t>
            </a:r>
            <a:r>
              <a:rPr lang="en-IN" sz="1400" dirty="0" smtClean="0"/>
              <a:t>with treatment </a:t>
            </a:r>
            <a:r>
              <a:rPr lang="en-IN" sz="1400" dirty="0"/>
              <a:t>for AIDS (Acquired Immune Deficiency Syndrome) and/ or infection with HIV (Human Immunodeficiency Virus)</a:t>
            </a:r>
            <a:endParaRPr lang="en-IN" sz="1100"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35524623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38554"/>
          </a:xfrm>
        </p:spPr>
        <p:txBody>
          <a:bodyPr/>
          <a:lstStyle/>
          <a:p>
            <a:r>
              <a:rPr lang="en-IN" sz="1600" b="1" dirty="0" smtClean="0"/>
              <a:t>Exclusions</a:t>
            </a:r>
            <a:endParaRPr lang="en-IN" sz="1600" b="1" dirty="0"/>
          </a:p>
        </p:txBody>
      </p:sp>
      <p:sp>
        <p:nvSpPr>
          <p:cNvPr id="6" name="Text Placeholder 5"/>
          <p:cNvSpPr>
            <a:spLocks noGrp="1"/>
          </p:cNvSpPr>
          <p:nvPr>
            <p:ph type="body" sz="quarter" idx="14"/>
          </p:nvPr>
        </p:nvSpPr>
        <p:spPr>
          <a:xfrm>
            <a:off x="347663" y="1565275"/>
            <a:ext cx="8391525" cy="4378325"/>
          </a:xfrm>
        </p:spPr>
        <p:txBody>
          <a:bodyPr>
            <a:noAutofit/>
          </a:bodyPr>
          <a:lstStyle/>
          <a:p>
            <a:pPr marL="285750" indent="-285750">
              <a:buFont typeface="Arial" panose="020B0604020202020204" pitchFamily="34" charset="0"/>
              <a:buChar char="•"/>
            </a:pPr>
            <a:r>
              <a:rPr lang="en-IN" sz="1400" dirty="0"/>
              <a:t>Outpatient Diagnostic, Medical and </a:t>
            </a:r>
            <a:r>
              <a:rPr lang="en-IN" sz="1400" b="1" dirty="0"/>
              <a:t>Surgical Procedure</a:t>
            </a:r>
            <a:r>
              <a:rPr lang="en-IN" sz="1400" dirty="0"/>
              <a:t>s or OPD treatments, non-prescribed drugs and medical </a:t>
            </a:r>
            <a:r>
              <a:rPr lang="en-IN" sz="1400" dirty="0" smtClean="0"/>
              <a:t>supplies</a:t>
            </a:r>
          </a:p>
          <a:p>
            <a:pPr marL="285750" indent="-285750">
              <a:buFont typeface="Arial" panose="020B0604020202020204" pitchFamily="34" charset="0"/>
              <a:buChar char="•"/>
            </a:pPr>
            <a:r>
              <a:rPr lang="en-IN" sz="1400" dirty="0" smtClean="0"/>
              <a:t>Dental </a:t>
            </a:r>
            <a:r>
              <a:rPr lang="en-IN" sz="1400" dirty="0"/>
              <a:t>treatment or </a:t>
            </a:r>
            <a:r>
              <a:rPr lang="en-IN" sz="1400" b="1" dirty="0"/>
              <a:t>Surgery </a:t>
            </a:r>
            <a:r>
              <a:rPr lang="en-IN" sz="1400" dirty="0"/>
              <a:t>of any kind unless requiring </a:t>
            </a:r>
            <a:r>
              <a:rPr lang="en-IN" sz="1400" b="1" dirty="0"/>
              <a:t>Hospitalisation </a:t>
            </a:r>
            <a:r>
              <a:rPr lang="en-IN" sz="1400" dirty="0"/>
              <a:t>as a result of accidental Bodily </a:t>
            </a:r>
            <a:r>
              <a:rPr lang="en-IN" sz="1400" b="1" dirty="0"/>
              <a:t>Injury</a:t>
            </a:r>
            <a:r>
              <a:rPr lang="en-IN" sz="1400" dirty="0"/>
              <a:t>.</a:t>
            </a:r>
          </a:p>
          <a:p>
            <a:pPr marL="285750" indent="-285750">
              <a:buFont typeface="Arial" panose="020B0604020202020204" pitchFamily="34" charset="0"/>
              <a:buChar char="•"/>
            </a:pPr>
            <a:r>
              <a:rPr lang="en-IN" sz="1400" dirty="0" smtClean="0"/>
              <a:t>Charges </a:t>
            </a:r>
            <a:r>
              <a:rPr lang="en-IN" sz="1400" dirty="0"/>
              <a:t>incurred at </a:t>
            </a:r>
            <a:r>
              <a:rPr lang="en-IN" sz="1400" b="1" dirty="0"/>
              <a:t>Hospital </a:t>
            </a:r>
            <a:r>
              <a:rPr lang="en-IN" sz="1400" dirty="0"/>
              <a:t>or </a:t>
            </a:r>
            <a:r>
              <a:rPr lang="en-IN" sz="1400" b="1" dirty="0"/>
              <a:t>Nursing Home </a:t>
            </a:r>
            <a:r>
              <a:rPr lang="en-IN" sz="1400" dirty="0"/>
              <a:t>primarily for diagnostic, X-ray or laboratory examinations not consistent with or incidental </a:t>
            </a:r>
            <a:r>
              <a:rPr lang="en-IN" sz="1400" dirty="0" smtClean="0"/>
              <a:t>to the </a:t>
            </a:r>
            <a:r>
              <a:rPr lang="en-IN" sz="1400" dirty="0"/>
              <a:t>diagnosis and </a:t>
            </a:r>
            <a:r>
              <a:rPr lang="en-IN" sz="1400" dirty="0" smtClean="0"/>
              <a:t>treatment</a:t>
            </a:r>
          </a:p>
          <a:p>
            <a:pPr marL="285750" indent="-285750">
              <a:buFont typeface="Arial" panose="020B0604020202020204" pitchFamily="34" charset="0"/>
              <a:buChar char="•"/>
            </a:pPr>
            <a:r>
              <a:rPr lang="en-IN" sz="1400" dirty="0" smtClean="0"/>
              <a:t>Medical </a:t>
            </a:r>
            <a:r>
              <a:rPr lang="en-IN" sz="1400" dirty="0"/>
              <a:t>Practitioner’s home visit charges during pre and post </a:t>
            </a:r>
            <a:r>
              <a:rPr lang="en-IN" sz="1400" b="1" dirty="0"/>
              <a:t>Hospitalisation </a:t>
            </a:r>
            <a:r>
              <a:rPr lang="en-IN" sz="1400" dirty="0"/>
              <a:t>period, Attendant Nursing charges.</a:t>
            </a:r>
          </a:p>
          <a:p>
            <a:pPr marL="285750" indent="-285750">
              <a:buFont typeface="Arial" panose="020B0604020202020204" pitchFamily="34" charset="0"/>
              <a:buChar char="•"/>
            </a:pPr>
            <a:r>
              <a:rPr lang="en-IN" sz="1400" dirty="0" smtClean="0"/>
              <a:t>Charges </a:t>
            </a:r>
            <a:r>
              <a:rPr lang="en-IN" sz="1400" dirty="0"/>
              <a:t>incurred in connection with cost of spectacles and contact lenses, hearing aids, durable medical equipment </a:t>
            </a:r>
            <a:r>
              <a:rPr lang="en-IN" sz="1400" dirty="0" smtClean="0"/>
              <a:t>The </a:t>
            </a:r>
            <a:r>
              <a:rPr lang="en-IN" sz="1400" dirty="0"/>
              <a:t>treatment of obesity (including morbid obesity) and other weight control programs, services and supplies.</a:t>
            </a:r>
          </a:p>
          <a:p>
            <a:pPr marL="285750" indent="-285750">
              <a:buFont typeface="Arial" panose="020B0604020202020204" pitchFamily="34" charset="0"/>
              <a:buChar char="•"/>
            </a:pPr>
            <a:r>
              <a:rPr lang="en-IN" sz="1400" dirty="0" smtClean="0"/>
              <a:t>Expenses </a:t>
            </a:r>
            <a:r>
              <a:rPr lang="en-IN" sz="1400" dirty="0"/>
              <a:t>incurred towards treatment of </a:t>
            </a:r>
            <a:r>
              <a:rPr lang="en-IN" sz="1400" b="1" dirty="0"/>
              <a:t>Illness</a:t>
            </a:r>
            <a:r>
              <a:rPr lang="en-IN" sz="1400" dirty="0"/>
              <a:t>/ disease/ condition arising out of alcohol use/ misuse or abuse of alcohol, substance or </a:t>
            </a:r>
            <a:r>
              <a:rPr lang="en-IN" sz="1400" dirty="0" smtClean="0"/>
              <a:t>drugs (whether </a:t>
            </a:r>
            <a:r>
              <a:rPr lang="en-IN" sz="1400" dirty="0"/>
              <a:t>prescribed or not).</a:t>
            </a:r>
          </a:p>
          <a:p>
            <a:pPr marL="285750" indent="-285750">
              <a:buFont typeface="Arial" panose="020B0604020202020204" pitchFamily="34" charset="0"/>
              <a:buChar char="•"/>
            </a:pPr>
            <a:r>
              <a:rPr lang="en-IN" sz="1400" dirty="0" smtClean="0"/>
              <a:t>Convalescence</a:t>
            </a:r>
            <a:r>
              <a:rPr lang="en-IN" sz="1400" dirty="0"/>
              <a:t>, general debility, or rest cure, intentional self-</a:t>
            </a:r>
            <a:r>
              <a:rPr lang="en-IN" sz="1400" b="1" dirty="0"/>
              <a:t>Injury</a:t>
            </a:r>
            <a:r>
              <a:rPr lang="en-IN" sz="1400" dirty="0"/>
              <a:t>, venereal/ Sexually Transmitted disease other than HIV/ AIDS.</a:t>
            </a:r>
          </a:p>
          <a:p>
            <a:pPr marL="285750" indent="-285750">
              <a:buFont typeface="Arial" panose="020B0604020202020204" pitchFamily="34" charset="0"/>
              <a:buChar char="•"/>
            </a:pPr>
            <a:r>
              <a:rPr lang="en-IN" sz="1400" b="1" dirty="0" smtClean="0"/>
              <a:t>Maternity</a:t>
            </a:r>
            <a:r>
              <a:rPr lang="en-IN" sz="1400" dirty="0" smtClean="0"/>
              <a:t> </a:t>
            </a:r>
            <a:r>
              <a:rPr lang="en-IN" sz="1400" dirty="0"/>
              <a:t>expenses for treatment </a:t>
            </a:r>
            <a:endParaRPr lang="en-IN" sz="1400" dirty="0" smtClean="0"/>
          </a:p>
          <a:p>
            <a:pPr marL="285750" indent="-285750">
              <a:buFont typeface="Arial" panose="020B0604020202020204" pitchFamily="34" charset="0"/>
              <a:buChar char="•"/>
            </a:pPr>
            <a:r>
              <a:rPr lang="en-IN" sz="1400" dirty="0" smtClean="0"/>
              <a:t>Congenital </a:t>
            </a:r>
            <a:r>
              <a:rPr lang="en-IN" sz="1400" dirty="0"/>
              <a:t>External </a:t>
            </a:r>
            <a:r>
              <a:rPr lang="en-IN" sz="1400" b="1" dirty="0"/>
              <a:t>Illness</a:t>
            </a:r>
            <a:r>
              <a:rPr lang="en-IN" sz="1400" dirty="0"/>
              <a:t>/ disease/ defect/ anomaly.</a:t>
            </a:r>
          </a:p>
          <a:p>
            <a:pPr marL="285750" indent="-285750">
              <a:buFont typeface="Arial" panose="020B0604020202020204" pitchFamily="34" charset="0"/>
              <a:buChar char="•"/>
            </a:pPr>
            <a:r>
              <a:rPr lang="en-IN" sz="1400" dirty="0" smtClean="0"/>
              <a:t>Domiciliary </a:t>
            </a:r>
            <a:r>
              <a:rPr lang="en-IN" sz="1400" dirty="0"/>
              <a:t>hospitalisation or </a:t>
            </a:r>
            <a:r>
              <a:rPr lang="en-IN" sz="1400" dirty="0" err="1"/>
              <a:t>treatment</a:t>
            </a:r>
            <a:r>
              <a:rPr lang="en-IN" sz="1400" dirty="0" err="1" smtClean="0"/>
              <a:t>.,Treatment</a:t>
            </a:r>
            <a:r>
              <a:rPr lang="en-IN" sz="1400" dirty="0" smtClean="0"/>
              <a:t> abroad. </a:t>
            </a:r>
            <a:endParaRPr lang="en-IN" sz="1100"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1691610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47300" y="467519"/>
            <a:ext cx="8386686" cy="523081"/>
          </a:xfrm>
        </p:spPr>
        <p:txBody>
          <a:bodyPr/>
          <a:lstStyle/>
          <a:p>
            <a:r>
              <a:rPr lang="en-US" dirty="0" smtClean="0"/>
              <a:t>Advantage Top Up</a:t>
            </a:r>
            <a:endParaRPr lang="en-IN" dirty="0"/>
          </a:p>
        </p:txBody>
      </p:sp>
      <p:sp>
        <p:nvSpPr>
          <p:cNvPr id="5" name="Subtitle 4"/>
          <p:cNvSpPr>
            <a:spLocks noGrp="1"/>
          </p:cNvSpPr>
          <p:nvPr>
            <p:ph type="subTitle" idx="1"/>
          </p:nvPr>
        </p:nvSpPr>
        <p:spPr>
          <a:xfrm>
            <a:off x="347300" y="997139"/>
            <a:ext cx="8386686" cy="338554"/>
          </a:xfrm>
        </p:spPr>
        <p:txBody>
          <a:bodyPr/>
          <a:lstStyle/>
          <a:p>
            <a:r>
              <a:rPr lang="en-IN" sz="1600" b="1" dirty="0" smtClean="0"/>
              <a:t>Eligibility and Family Definition</a:t>
            </a:r>
            <a:endParaRPr lang="en-IN" sz="1600" b="1" dirty="0"/>
          </a:p>
        </p:txBody>
      </p:sp>
      <p:sp>
        <p:nvSpPr>
          <p:cNvPr id="6" name="Text Placeholder 5"/>
          <p:cNvSpPr>
            <a:spLocks noGrp="1"/>
          </p:cNvSpPr>
          <p:nvPr>
            <p:ph type="body" sz="quarter" idx="14"/>
          </p:nvPr>
        </p:nvSpPr>
        <p:spPr>
          <a:xfrm>
            <a:off x="347663" y="1565275"/>
            <a:ext cx="8391525" cy="4378325"/>
          </a:xfrm>
        </p:spPr>
        <p:txBody>
          <a:bodyPr>
            <a:noAutofit/>
          </a:bodyPr>
          <a:lstStyle/>
          <a:p>
            <a:pPr marL="285750" indent="-285750">
              <a:buFont typeface="Arial" panose="020B0604020202020204" pitchFamily="34" charset="0"/>
              <a:buChar char="•"/>
            </a:pPr>
            <a:r>
              <a:rPr lang="en-IN" dirty="0" smtClean="0"/>
              <a:t>Minimum Age at entry – 1 day </a:t>
            </a:r>
          </a:p>
          <a:p>
            <a:pPr marL="285750" indent="-285750">
              <a:buFont typeface="Arial" panose="020B0604020202020204" pitchFamily="34" charset="0"/>
              <a:buChar char="•"/>
            </a:pPr>
            <a:r>
              <a:rPr lang="en-US" dirty="0" smtClean="0"/>
              <a:t>Maximum Age at Entry -  Any age</a:t>
            </a:r>
          </a:p>
          <a:p>
            <a:pPr marL="285750" indent="-285750">
              <a:buFont typeface="Arial" panose="020B0604020202020204" pitchFamily="34" charset="0"/>
              <a:buChar char="•"/>
            </a:pPr>
            <a:r>
              <a:rPr lang="en-US" dirty="0" smtClean="0"/>
              <a:t>Maximum Age at Renewal – Lifelong</a:t>
            </a:r>
          </a:p>
          <a:p>
            <a:endParaRPr lang="en-US" dirty="0" smtClean="0"/>
          </a:p>
          <a:p>
            <a:r>
              <a:rPr lang="en-US" dirty="0" smtClean="0"/>
              <a:t>Individual Plan – Self; Spouse; 2 dependent parents and Up to 5 Children</a:t>
            </a:r>
          </a:p>
          <a:p>
            <a:endParaRPr lang="en-US" dirty="0"/>
          </a:p>
          <a:p>
            <a:r>
              <a:rPr lang="en-US" dirty="0" smtClean="0"/>
              <a:t>Floater Plan where Self and Spouse are Insured – Self+ Spouse+ 1/2/3/5 Children</a:t>
            </a:r>
          </a:p>
          <a:p>
            <a:endParaRPr lang="en-US" dirty="0"/>
          </a:p>
          <a:p>
            <a:r>
              <a:rPr lang="en-US" dirty="0" smtClean="0"/>
              <a:t>Floater Plan where </a:t>
            </a:r>
            <a:r>
              <a:rPr lang="en-US" b="1" dirty="0" smtClean="0"/>
              <a:t>only Self </a:t>
            </a:r>
            <a:r>
              <a:rPr lang="en-US" dirty="0" smtClean="0"/>
              <a:t>is Insured – Self (Proposer) + 1/2/3 Children  (Child Age - Min 6 years)</a:t>
            </a:r>
          </a:p>
          <a:p>
            <a:endParaRPr lang="en-US" dirty="0"/>
          </a:p>
          <a:p>
            <a:r>
              <a:rPr lang="en-US" dirty="0" smtClean="0"/>
              <a:t>It is not compulsory (however strongly advised) to Insure all family members </a:t>
            </a:r>
          </a:p>
          <a:p>
            <a:pPr marL="285750" indent="-285750">
              <a:buFont typeface="Arial" panose="020B0604020202020204" pitchFamily="34" charset="0"/>
              <a:buChar char="•"/>
            </a:pPr>
            <a:endParaRPr lang="en-IN" sz="1200" dirty="0"/>
          </a:p>
        </p:txBody>
      </p:sp>
      <p:sp>
        <p:nvSpPr>
          <p:cNvPr id="7" name="Text Placeholder 6"/>
          <p:cNvSpPr>
            <a:spLocks noGrp="1"/>
          </p:cNvSpPr>
          <p:nvPr>
            <p:ph type="body" sz="quarter" idx="15"/>
          </p:nvPr>
        </p:nvSpPr>
        <p:spPr/>
        <p:txBody>
          <a:bodyPr>
            <a:normAutofit lnSpcReduction="10000"/>
          </a:bodyPr>
          <a:lstStyle/>
          <a:p>
            <a:r>
              <a:rPr lang="en-US" dirty="0" smtClean="0"/>
              <a:t>New Launch</a:t>
            </a:r>
            <a:endParaRPr lang="en-IN" dirty="0"/>
          </a:p>
        </p:txBody>
      </p:sp>
    </p:spTree>
    <p:extLst>
      <p:ext uri="{BB962C8B-B14F-4D97-AF65-F5344CB8AC3E}">
        <p14:creationId xmlns:p14="http://schemas.microsoft.com/office/powerpoint/2010/main" val="2723184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SharedWithUsers xmlns="6e9a517d-cacc-4f94-8a1e-c930d5ece0fd">
      <UserInfo>
        <DisplayName>ROBIN KUMAR</DisplayName>
        <AccountId>3012</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6F412-A83A-4777-B395-DE4B1132C7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D3B670-CB23-426E-9246-20C0D3C8FC8B}">
  <ds:schemaRefs>
    <ds:schemaRef ds:uri="http://purl.org/dc/elements/1.1/"/>
    <ds:schemaRef ds:uri="http://purl.org/dc/dcmitype/"/>
    <ds:schemaRef ds:uri="http://purl.org/dc/terms/"/>
    <ds:schemaRef ds:uri="http://schemas.microsoft.com/office/2006/metadata/properties"/>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6e9a517d-cacc-4f94-8a1e-c930d5ece0fd"/>
    <ds:schemaRef ds:uri="34b09e2f-0383-41f5-b65e-e2b9199fb399"/>
  </ds:schemaRefs>
</ds:datastoreItem>
</file>

<file path=customXml/itemProps3.xml><?xml version="1.0" encoding="utf-8"?>
<ds:datastoreItem xmlns:ds="http://schemas.openxmlformats.org/officeDocument/2006/customXml" ds:itemID="{1711F3E5-83FF-4E0A-A5CA-2FC669FF99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4749</TotalTime>
  <Words>2907</Words>
  <Application>Microsoft Office PowerPoint</Application>
  <PresentationFormat>On-screen Show (4:3)</PresentationFormat>
  <Paragraphs>384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PPT Template New Guideline Feb 15 v1</vt:lpstr>
      <vt:lpstr>New Launch - 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vt:lpstr>
      <vt:lpstr>Advantage Top Up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Advantage Top-up</dc:title>
  <dc:creator>RAMANATHAN SRIDHAR</dc:creator>
  <cp:lastModifiedBy>PRASHANT SHINDE</cp:lastModifiedBy>
  <cp:revision>516</cp:revision>
  <dcterms:created xsi:type="dcterms:W3CDTF">2015-02-19T12:08:54Z</dcterms:created>
  <dcterms:modified xsi:type="dcterms:W3CDTF">2021-01-07T09:03:46Z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