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2"/>
  </p:notesMasterIdLst>
  <p:sldIdLst>
    <p:sldId id="258" r:id="rId5"/>
    <p:sldId id="265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  <p:sldId id="305" r:id="rId39"/>
    <p:sldId id="304" r:id="rId40"/>
    <p:sldId id="271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7" autoAdjust="0"/>
    <p:restoredTop sz="94660"/>
  </p:normalViewPr>
  <p:slideViewPr>
    <p:cSldViewPr showGuide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A1836-59F7-4667-ABB9-3AD0DBEC07B3}" type="datetimeFigureOut">
              <a:rPr lang="en-IN" smtClean="0"/>
              <a:t>07-01-2021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1A199-8D54-4056-BC03-17F422247FE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627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13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15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16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17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18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19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20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21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22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24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25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26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27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28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29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30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31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32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33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34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35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36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289770" y="3048000"/>
            <a:ext cx="8386686" cy="62849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None/>
              <a:defRPr sz="2000" baseline="0">
                <a:solidFill>
                  <a:srgbClr val="6F707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Presentation/Cover Subtitle</a:t>
            </a:r>
            <a:br>
              <a:rPr lang="it-IT" dirty="0" smtClean="0"/>
            </a:br>
            <a:r>
              <a:rPr lang="it-IT" dirty="0" smtClean="0"/>
              <a:t>Arial Regular 20/24pt</a:t>
            </a:r>
            <a:endParaRPr lang="it-IT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/>
          <a:srcRect r="21050"/>
          <a:stretch/>
        </p:blipFill>
        <p:spPr>
          <a:xfrm>
            <a:off x="0" y="0"/>
            <a:ext cx="200533" cy="6858000"/>
          </a:xfrm>
          <a:prstGeom prst="rect">
            <a:avLst/>
          </a:prstGeom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152401"/>
            <a:ext cx="1981199" cy="693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itolo 1"/>
          <p:cNvSpPr>
            <a:spLocks noGrp="1"/>
          </p:cNvSpPr>
          <p:nvPr>
            <p:ph type="ctrTitle" hasCustomPrompt="1"/>
          </p:nvPr>
        </p:nvSpPr>
        <p:spPr>
          <a:xfrm>
            <a:off x="289770" y="2130426"/>
            <a:ext cx="8386686" cy="86909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300" b="1" baseline="0">
                <a:solidFill>
                  <a:srgbClr val="C2171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Presentation Title</a:t>
            </a:r>
            <a:br>
              <a:rPr lang="it-IT" dirty="0" smtClean="0"/>
            </a:br>
            <a:r>
              <a:rPr lang="it-IT" dirty="0" err="1" smtClean="0"/>
              <a:t>Arial</a:t>
            </a:r>
            <a:r>
              <a:rPr lang="it-IT" dirty="0" smtClean="0"/>
              <a:t> </a:t>
            </a:r>
            <a:r>
              <a:rPr lang="it-IT" dirty="0" err="1" smtClean="0"/>
              <a:t>Bold</a:t>
            </a:r>
            <a:r>
              <a:rPr lang="it-IT" dirty="0" smtClean="0"/>
              <a:t> 33/35pt</a:t>
            </a:r>
            <a:endParaRPr lang="it-IT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53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24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347300" y="685800"/>
            <a:ext cx="7958500" cy="381000"/>
          </a:xfrm>
          <a:prstGeom prst="rect">
            <a:avLst/>
          </a:prstGeom>
        </p:spPr>
        <p:txBody>
          <a:bodyPr/>
          <a:lstStyle>
            <a:lvl1pPr marL="342900" indent="-342900">
              <a:buNone/>
              <a:defRPr lang="en-US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lvl="0" indent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8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251520" y="3048000"/>
            <a:ext cx="8386686" cy="62849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None/>
              <a:defRPr sz="2000" baseline="0">
                <a:solidFill>
                  <a:srgbClr val="6F707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Presentation/Cover Subtitle</a:t>
            </a:r>
            <a:br>
              <a:rPr lang="it-IT" dirty="0" smtClean="0"/>
            </a:br>
            <a:r>
              <a:rPr lang="it-IT" dirty="0" smtClean="0"/>
              <a:t>Arial Regular 20/24pt</a:t>
            </a:r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251520" y="2130426"/>
            <a:ext cx="8386686" cy="86909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300" b="1" baseline="0">
                <a:solidFill>
                  <a:srgbClr val="C2171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Presentation Title</a:t>
            </a:r>
            <a:br>
              <a:rPr lang="it-IT" dirty="0" smtClean="0"/>
            </a:br>
            <a:r>
              <a:rPr lang="it-IT" dirty="0" err="1" smtClean="0"/>
              <a:t>Arial</a:t>
            </a:r>
            <a:r>
              <a:rPr lang="it-IT" dirty="0" smtClean="0"/>
              <a:t> </a:t>
            </a:r>
            <a:r>
              <a:rPr lang="it-IT" dirty="0" err="1" smtClean="0"/>
              <a:t>Bold</a:t>
            </a:r>
            <a:r>
              <a:rPr lang="it-IT" dirty="0" smtClean="0"/>
              <a:t> 33/35pt</a:t>
            </a:r>
            <a:endParaRPr lang="it-IT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13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1314700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8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9" name="Segnaposto tes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347663" y="1682750"/>
            <a:ext cx="8391525" cy="43783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</a:t>
            </a:r>
            <a:endParaRPr lang="it-IT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0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Font typeface="Arial" pitchFamily="34" charset="0"/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0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1439549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4" name="Segnaposto tes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347663" y="1600200"/>
            <a:ext cx="4224337" cy="4460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 Two Columns</a:t>
            </a:r>
            <a:endParaRPr lang="it-IT" dirty="0"/>
          </a:p>
        </p:txBody>
      </p:sp>
      <p:sp>
        <p:nvSpPr>
          <p:cNvPr id="16" name="Segnaposto testo 18"/>
          <p:cNvSpPr>
            <a:spLocks noGrp="1"/>
          </p:cNvSpPr>
          <p:nvPr>
            <p:ph type="body" sz="quarter" idx="15" hasCustomPrompt="1"/>
          </p:nvPr>
        </p:nvSpPr>
        <p:spPr>
          <a:xfrm>
            <a:off x="4613770" y="1600200"/>
            <a:ext cx="4224337" cy="4460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 Two Columns</a:t>
            </a:r>
            <a:endParaRPr lang="it-IT" dirty="0"/>
          </a:p>
        </p:txBody>
      </p:sp>
      <p:sp>
        <p:nvSpPr>
          <p:cNvPr id="15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3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3388795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2 Column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4" name="Segnaposto tes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347663" y="1600200"/>
            <a:ext cx="4224337" cy="4460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 Two Columns</a:t>
            </a:r>
            <a:endParaRPr lang="it-IT" dirty="0"/>
          </a:p>
        </p:txBody>
      </p:sp>
      <p:sp>
        <p:nvSpPr>
          <p:cNvPr id="15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622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pic>
        <p:nvPicPr>
          <p:cNvPr id="13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4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2590882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2 row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4"/>
          </p:nvPr>
        </p:nvSpPr>
        <p:spPr>
          <a:xfrm>
            <a:off x="347299" y="1600199"/>
            <a:ext cx="8392071" cy="3203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47299" y="4876800"/>
            <a:ext cx="8392071" cy="121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Content</a:t>
            </a:r>
          </a:p>
        </p:txBody>
      </p:sp>
      <p:sp>
        <p:nvSpPr>
          <p:cNvPr id="15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7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pic>
        <p:nvPicPr>
          <p:cNvPr id="1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2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4289516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 - 2 row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47299" y="4876800"/>
            <a:ext cx="8392071" cy="121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Content</a:t>
            </a:r>
          </a:p>
        </p:txBody>
      </p:sp>
      <p:sp>
        <p:nvSpPr>
          <p:cNvPr id="15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7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8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2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6"/>
          </p:nvPr>
        </p:nvSpPr>
        <p:spPr>
          <a:xfrm>
            <a:off x="347663" y="1484313"/>
            <a:ext cx="8291512" cy="3313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icon to add chart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661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xt: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egnaposto testo 18"/>
          <p:cNvSpPr>
            <a:spLocks noGrp="1"/>
          </p:cNvSpPr>
          <p:nvPr>
            <p:ph type="body" sz="quarter" idx="14"/>
          </p:nvPr>
        </p:nvSpPr>
        <p:spPr>
          <a:xfrm>
            <a:off x="347663" y="1682750"/>
            <a:ext cx="8391525" cy="43783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Arial" pitchFamily="34" charset="0"/>
                <a:cs typeface="Arial" pitchFamily="34" charset="0"/>
              </a:defRPr>
            </a:lvl1pPr>
            <a:lvl2pPr>
              <a:defRPr sz="16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0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1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  <a:buNone/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pic>
        <p:nvPicPr>
          <p:cNvPr id="12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18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2857276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rgbClr val="C21C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216246"/>
            <a:ext cx="1777653" cy="69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 userDrawn="1"/>
        </p:nvSpPr>
        <p:spPr>
          <a:xfrm>
            <a:off x="457200" y="32766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Thanks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4343400"/>
            <a:ext cx="358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lang="en-US" sz="1600" b="0" dirty="0">
                <a:solidFill>
                  <a:schemeClr val="bg1"/>
                </a:solidFill>
                <a:latin typeface="Arial" charset="0"/>
              </a:defRPr>
            </a:lvl1pPr>
          </a:lstStyle>
          <a:p>
            <a:pPr marL="0" lvl="0" indent="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Name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0" dirty="0" smtClean="0">
                <a:solidFill>
                  <a:schemeClr val="bg1"/>
                </a:solidFill>
              </a:rPr>
              <a:t>Email address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0" dirty="0" smtClean="0">
                <a:solidFill>
                  <a:schemeClr val="bg1"/>
                </a:solidFill>
              </a:rPr>
              <a:t>Contact</a:t>
            </a:r>
            <a:r>
              <a:rPr lang="en-US" sz="1600" b="0" baseline="0" dirty="0" smtClean="0">
                <a:solidFill>
                  <a:schemeClr val="bg1"/>
                </a:solidFill>
              </a:rPr>
              <a:t> Information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0" baseline="0" dirty="0" smtClean="0">
                <a:solidFill>
                  <a:schemeClr val="bg1"/>
                </a:solidFill>
              </a:rPr>
              <a:t>www.futuregenerali.in</a:t>
            </a:r>
            <a:endParaRPr lang="en-US" sz="1600" b="0" dirty="0" smtClean="0">
              <a:solidFill>
                <a:schemeClr val="bg1"/>
              </a:solidFill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2708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165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7" r:id="rId7"/>
    <p:sldLayoutId id="2147483654" r:id="rId8"/>
    <p:sldLayoutId id="2147483656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/>
          <p:cNvSpPr>
            <a:spLocks noGrp="1"/>
          </p:cNvSpPr>
          <p:nvPr>
            <p:ph type="subTitle" idx="1"/>
          </p:nvPr>
        </p:nvSpPr>
        <p:spPr>
          <a:xfrm>
            <a:off x="347300" y="3048000"/>
            <a:ext cx="8386686" cy="62849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None/>
              <a:defRPr sz="2000" baseline="0">
                <a:solidFill>
                  <a:srgbClr val="6F707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For Employees and Students </a:t>
            </a:r>
            <a:endParaRPr lang="it-IT" dirty="0"/>
          </a:p>
        </p:txBody>
      </p:sp>
      <p:sp>
        <p:nvSpPr>
          <p:cNvPr id="5" name="Titolo 1"/>
          <p:cNvSpPr>
            <a:spLocks noGrp="1"/>
          </p:cNvSpPr>
          <p:nvPr>
            <p:ph type="ctrTitle"/>
          </p:nvPr>
        </p:nvSpPr>
        <p:spPr>
          <a:xfrm>
            <a:off x="300114" y="2130426"/>
            <a:ext cx="8386686" cy="86909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300" b="1" baseline="0">
                <a:solidFill>
                  <a:srgbClr val="C2171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Group Personal Accident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4737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Coverage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47663" y="1714971"/>
            <a:ext cx="8391525" cy="4378325"/>
          </a:xfrm>
        </p:spPr>
        <p:txBody>
          <a:bodyPr/>
          <a:lstStyle/>
          <a:p>
            <a:r>
              <a:rPr lang="en-US" sz="2000" dirty="0"/>
              <a:t>• In the event of the </a:t>
            </a:r>
            <a:r>
              <a:rPr lang="en-US" sz="2000" b="1" dirty="0"/>
              <a:t>death </a:t>
            </a:r>
            <a:r>
              <a:rPr lang="en-US" sz="2000" dirty="0"/>
              <a:t>of the insured person the </a:t>
            </a:r>
            <a:r>
              <a:rPr lang="en-US" sz="2000" dirty="0" smtClean="0"/>
              <a:t>capital sum </a:t>
            </a:r>
            <a:r>
              <a:rPr lang="en-US" sz="2000" dirty="0"/>
              <a:t>insured (CSI) / Total Sum Insured is payable.</a:t>
            </a:r>
          </a:p>
          <a:p>
            <a:r>
              <a:rPr lang="en-US" sz="2000" dirty="0"/>
              <a:t>• In the event of </a:t>
            </a:r>
            <a:r>
              <a:rPr lang="en-US" sz="2000" b="1" dirty="0"/>
              <a:t>permanent total disability </a:t>
            </a:r>
            <a:r>
              <a:rPr lang="en-US" sz="2000" dirty="0"/>
              <a:t>the insured </a:t>
            </a:r>
            <a:r>
              <a:rPr lang="en-US" sz="2000" dirty="0" smtClean="0"/>
              <a:t>or his </a:t>
            </a:r>
            <a:r>
              <a:rPr lang="en-US" sz="2000" dirty="0"/>
              <a:t>assignee will be paid 100% of the CSI.</a:t>
            </a:r>
          </a:p>
          <a:p>
            <a:r>
              <a:rPr lang="en-US" sz="2000" dirty="0"/>
              <a:t>• In the event of an accident causing </a:t>
            </a:r>
            <a:r>
              <a:rPr lang="en-US" sz="2000" b="1" dirty="0"/>
              <a:t>permanent </a:t>
            </a:r>
            <a:r>
              <a:rPr lang="en-US" sz="2000" b="1" dirty="0" smtClean="0"/>
              <a:t>partial disability </a:t>
            </a:r>
            <a:r>
              <a:rPr lang="en-US" sz="2000" dirty="0"/>
              <a:t>the insured will be paid as per the </a:t>
            </a:r>
            <a:r>
              <a:rPr lang="en-US" sz="2000" dirty="0" smtClean="0"/>
              <a:t>scale provided </a:t>
            </a:r>
            <a:r>
              <a:rPr lang="en-US" sz="2000" dirty="0"/>
              <a:t>in the policy.</a:t>
            </a:r>
          </a:p>
          <a:p>
            <a:r>
              <a:rPr lang="en-US" sz="2000" dirty="0"/>
              <a:t>• </a:t>
            </a:r>
            <a:r>
              <a:rPr lang="en-US" sz="2000" b="1" dirty="0"/>
              <a:t>TTD/Weekly benefit </a:t>
            </a:r>
            <a:r>
              <a:rPr lang="en-US" sz="2000" dirty="0"/>
              <a:t>will be 1% of the TTD Sum </a:t>
            </a:r>
            <a:r>
              <a:rPr lang="en-US" sz="2000" dirty="0" smtClean="0"/>
              <a:t>Insured up </a:t>
            </a:r>
            <a:r>
              <a:rPr lang="en-US" sz="2000" dirty="0"/>
              <a:t>to max of Rs.5000/- per week for 100 weeks.</a:t>
            </a:r>
          </a:p>
        </p:txBody>
      </p:sp>
    </p:spTree>
    <p:extLst>
      <p:ext uri="{BB962C8B-B14F-4D97-AF65-F5344CB8AC3E}">
        <p14:creationId xmlns:p14="http://schemas.microsoft.com/office/powerpoint/2010/main" val="16056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Benefit Table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1" y="1219200"/>
            <a:ext cx="4191000" cy="4378325"/>
          </a:xfrm>
        </p:spPr>
        <p:txBody>
          <a:bodyPr/>
          <a:lstStyle/>
          <a:p>
            <a:r>
              <a:rPr lang="en-US" b="1" dirty="0"/>
              <a:t>Percentage of Sum Insured</a:t>
            </a:r>
          </a:p>
          <a:p>
            <a:r>
              <a:rPr lang="en-US" dirty="0"/>
              <a:t>• Death 100%</a:t>
            </a:r>
          </a:p>
          <a:p>
            <a:r>
              <a:rPr lang="en-US" dirty="0"/>
              <a:t>• Permanent Total Disability 100%</a:t>
            </a:r>
          </a:p>
          <a:p>
            <a:r>
              <a:rPr lang="en-US" dirty="0"/>
              <a:t>• Permanent Partial Disability as follows</a:t>
            </a:r>
          </a:p>
          <a:p>
            <a:r>
              <a:rPr lang="en-US" dirty="0"/>
              <a:t>• Permanent Total Loss of sight of both eyes 100%</a:t>
            </a:r>
          </a:p>
          <a:p>
            <a:r>
              <a:rPr lang="en-US" dirty="0"/>
              <a:t>• Permanent Total Loss of sight of one eye</a:t>
            </a:r>
          </a:p>
          <a:p>
            <a:r>
              <a:rPr lang="en-US" dirty="0"/>
              <a:t>• and physical separation of or the loss of ability</a:t>
            </a:r>
          </a:p>
          <a:p>
            <a:r>
              <a:rPr lang="en-US" dirty="0"/>
              <a:t>• to use either one hand or one foot 100%</a:t>
            </a:r>
          </a:p>
          <a:p>
            <a:r>
              <a:rPr lang="en-US" dirty="0"/>
              <a:t>• An arm at the shoulder joint 75%</a:t>
            </a:r>
          </a:p>
          <a:p>
            <a:r>
              <a:rPr lang="en-US" dirty="0"/>
              <a:t>• An arm above the elbow joint 70%</a:t>
            </a:r>
          </a:p>
          <a:p>
            <a:r>
              <a:rPr lang="en-US" dirty="0"/>
              <a:t>• A hand at the wrist 50%</a:t>
            </a:r>
          </a:p>
          <a:p>
            <a:r>
              <a:rPr lang="en-US" dirty="0"/>
              <a:t>• An arm beneath the elbow joint 60%</a:t>
            </a:r>
          </a:p>
          <a:p>
            <a:r>
              <a:rPr lang="en-US" dirty="0"/>
              <a:t>• A thumb 25%</a:t>
            </a:r>
          </a:p>
          <a:p>
            <a:r>
              <a:rPr lang="en-US" dirty="0"/>
              <a:t>• An index finger 10</a:t>
            </a:r>
            <a:r>
              <a:rPr lang="en-US" dirty="0" smtClean="0"/>
              <a:t>%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1" y="1219200"/>
            <a:ext cx="44195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Percentage of Sum Insured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Any other finger 5%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• A leg above mid-thigh 75%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• A leg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up to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mid thigh 60%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• A leg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up to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beneath the knee 50%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• A leg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up to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mid-calf 45%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• A foot at the ankle 40%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• A large toe 5%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• Any other toe 2%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• Permanent Loss of sight of one eye 50%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• Hearing of one ear 25%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• Hearing of both ears 75%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• Sense of smell 10%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• Sense of taste 5%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• Shortening of leg by at least 5% 7%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• </a:t>
            </a:r>
            <a:r>
              <a:rPr lang="en-US" sz="1600" b="1" i="1" dirty="0">
                <a:latin typeface="Arial" pitchFamily="34" charset="0"/>
                <a:cs typeface="Arial" pitchFamily="34" charset="0"/>
              </a:rPr>
              <a:t>Temporary Total Disability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as specified% (per week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for maximum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100 weeks)</a:t>
            </a: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45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Coverage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219200"/>
            <a:ext cx="8381999" cy="4378325"/>
          </a:xfrm>
        </p:spPr>
        <p:txBody>
          <a:bodyPr/>
          <a:lstStyle/>
          <a:p>
            <a:r>
              <a:rPr lang="en-US" sz="2000" dirty="0"/>
              <a:t>• </a:t>
            </a:r>
            <a:r>
              <a:rPr lang="en-US" sz="2000" b="1" dirty="0"/>
              <a:t>ADDITIONAL COVERS</a:t>
            </a:r>
            <a:r>
              <a:rPr lang="en-US" sz="2000" b="1" dirty="0" smtClean="0"/>
              <a:t>:</a:t>
            </a:r>
          </a:p>
          <a:p>
            <a:endParaRPr lang="en-US" sz="2000" b="1" dirty="0"/>
          </a:p>
          <a:p>
            <a:r>
              <a:rPr lang="en-US" sz="2000" dirty="0"/>
              <a:t>• We will make payment for the following </a:t>
            </a:r>
            <a:r>
              <a:rPr lang="en-US" sz="2000" dirty="0" smtClean="0"/>
              <a:t>additional benefits </a:t>
            </a:r>
            <a:r>
              <a:rPr lang="en-US" sz="2000" dirty="0"/>
              <a:t>if the Schedule mentions the same and has </a:t>
            </a:r>
            <a:r>
              <a:rPr lang="en-US" sz="2000" dirty="0" smtClean="0"/>
              <a:t>paid the </a:t>
            </a:r>
            <a:r>
              <a:rPr lang="en-US" sz="2000" dirty="0"/>
              <a:t>additional premium wherever applicable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/>
              <a:t>• These requirements for additional benefits need to </a:t>
            </a:r>
            <a:r>
              <a:rPr lang="en-US" sz="2000" dirty="0" smtClean="0"/>
              <a:t>be clearly </a:t>
            </a:r>
            <a:r>
              <a:rPr lang="en-US" sz="2000" dirty="0"/>
              <a:t>mentioned in the GPA template required for </a:t>
            </a:r>
            <a:r>
              <a:rPr lang="en-US" sz="2000" dirty="0" smtClean="0"/>
              <a:t>Quote Computation</a:t>
            </a:r>
            <a:r>
              <a:rPr lang="en-US" sz="2000" dirty="0"/>
              <a:t>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8843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Coverage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219200"/>
            <a:ext cx="8381999" cy="4378325"/>
          </a:xfrm>
        </p:spPr>
        <p:txBody>
          <a:bodyPr/>
          <a:lstStyle/>
          <a:p>
            <a:r>
              <a:rPr lang="en-US" sz="2000" dirty="0" smtClean="0"/>
              <a:t>• </a:t>
            </a:r>
            <a:r>
              <a:rPr lang="en-US" sz="2000" b="1" dirty="0"/>
              <a:t>Inbuilt cover without charging additional </a:t>
            </a:r>
            <a:r>
              <a:rPr lang="en-US" sz="2000" b="1" dirty="0" smtClean="0"/>
              <a:t>premium</a:t>
            </a:r>
          </a:p>
          <a:p>
            <a:endParaRPr lang="en-US" sz="2000" b="1" dirty="0"/>
          </a:p>
          <a:p>
            <a:r>
              <a:rPr lang="en-US" sz="2000" dirty="0" smtClean="0"/>
              <a:t>1. Terrorism </a:t>
            </a:r>
            <a:r>
              <a:rPr lang="en-US" sz="2000" dirty="0"/>
              <a:t>would be an inbuilt cover provided in the </a:t>
            </a:r>
            <a:r>
              <a:rPr lang="en-US" sz="2000" dirty="0" smtClean="0"/>
              <a:t>policy at </a:t>
            </a:r>
            <a:r>
              <a:rPr lang="en-US" sz="2000" dirty="0"/>
              <a:t>no additional premium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/>
              <a:t>2. Child Education Support: In case of a claim for Death </a:t>
            </a:r>
            <a:r>
              <a:rPr lang="en-US" sz="2000" dirty="0" smtClean="0"/>
              <a:t>or Permanent </a:t>
            </a:r>
            <a:r>
              <a:rPr lang="en-US" sz="2000" dirty="0"/>
              <a:t>Total Disablement, We will make </a:t>
            </a:r>
            <a:r>
              <a:rPr lang="en-US" sz="2000" dirty="0" smtClean="0"/>
              <a:t>payment towards </a:t>
            </a:r>
            <a:r>
              <a:rPr lang="en-US" sz="2000" dirty="0"/>
              <a:t>the education support of the deceased </a:t>
            </a:r>
            <a:r>
              <a:rPr lang="en-US" sz="2000" dirty="0" smtClean="0"/>
              <a:t>person’s child</a:t>
            </a:r>
            <a:r>
              <a:rPr lang="en-US" sz="2000" dirty="0"/>
              <a:t>* , equivalent to 1% of the total sum insured </a:t>
            </a:r>
            <a:r>
              <a:rPr lang="en-US" sz="2000" dirty="0" smtClean="0"/>
              <a:t>subject to </a:t>
            </a:r>
            <a:r>
              <a:rPr lang="en-US" sz="2000" dirty="0"/>
              <a:t>maximum of Rs.10,000/- (Rupees Ten Thousand</a:t>
            </a:r>
          </a:p>
          <a:p>
            <a:r>
              <a:rPr lang="en-US" sz="2000" dirty="0"/>
              <a:t>Only). (* Irrespective of number of children).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48319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Coverage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219200"/>
            <a:ext cx="8381999" cy="4378325"/>
          </a:xfrm>
        </p:spPr>
        <p:txBody>
          <a:bodyPr/>
          <a:lstStyle/>
          <a:p>
            <a:r>
              <a:rPr lang="en-US" sz="2000" dirty="0" smtClean="0"/>
              <a:t>• </a:t>
            </a:r>
            <a:r>
              <a:rPr lang="en-US" sz="2000" b="1" dirty="0"/>
              <a:t>Inbuilt cover without charging additional </a:t>
            </a:r>
            <a:r>
              <a:rPr lang="en-US" sz="2000" b="1" dirty="0" smtClean="0"/>
              <a:t>premium</a:t>
            </a:r>
          </a:p>
          <a:p>
            <a:endParaRPr lang="en-US" sz="2000" b="1" dirty="0"/>
          </a:p>
          <a:p>
            <a:r>
              <a:rPr lang="en-US" sz="2000" dirty="0"/>
              <a:t>• </a:t>
            </a:r>
            <a:r>
              <a:rPr lang="en-US" sz="2000" dirty="0" smtClean="0"/>
              <a:t> Funeral </a:t>
            </a:r>
            <a:r>
              <a:rPr lang="en-US" sz="2000" dirty="0"/>
              <a:t>Expenses In case of a claim for Death, We </a:t>
            </a:r>
            <a:r>
              <a:rPr lang="en-US" sz="2000" dirty="0" smtClean="0"/>
              <a:t>will make </a:t>
            </a:r>
            <a:r>
              <a:rPr lang="en-US" sz="2000" dirty="0"/>
              <a:t>payment towards the funeral expenses of </a:t>
            </a:r>
            <a:r>
              <a:rPr lang="en-US" sz="2000" dirty="0" smtClean="0"/>
              <a:t>the deceased </a:t>
            </a:r>
            <a:r>
              <a:rPr lang="en-US" sz="2000" dirty="0"/>
              <a:t>equivalent to 1% of the total sum </a:t>
            </a:r>
            <a:r>
              <a:rPr lang="en-US" sz="2000" dirty="0" smtClean="0"/>
              <a:t>insured subject </a:t>
            </a:r>
            <a:r>
              <a:rPr lang="en-US" sz="2000" dirty="0"/>
              <a:t>to maximum of Rs.10,000 (Rupees Ten</a:t>
            </a:r>
          </a:p>
          <a:p>
            <a:r>
              <a:rPr lang="en-US" sz="2000" dirty="0"/>
              <a:t>Thousand Only).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2276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Coverage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219200"/>
            <a:ext cx="8381999" cy="4378325"/>
          </a:xfrm>
        </p:spPr>
        <p:txBody>
          <a:bodyPr/>
          <a:lstStyle/>
          <a:p>
            <a:r>
              <a:rPr lang="en-US" sz="2000" dirty="0"/>
              <a:t>• </a:t>
            </a:r>
            <a:r>
              <a:rPr lang="en-US" sz="2000" b="1" dirty="0"/>
              <a:t>Benefits with charging additional premium</a:t>
            </a:r>
            <a:r>
              <a:rPr lang="en-US" sz="2000" b="1" dirty="0" smtClean="0"/>
              <a:t>.</a:t>
            </a:r>
          </a:p>
          <a:p>
            <a:endParaRPr lang="en-US" sz="2000" b="1" dirty="0"/>
          </a:p>
          <a:p>
            <a:r>
              <a:rPr lang="en-US" sz="2000" dirty="0"/>
              <a:t>• </a:t>
            </a:r>
            <a:r>
              <a:rPr lang="en-US" sz="2000" b="1" dirty="0"/>
              <a:t>Accidental Medical Expenses- </a:t>
            </a:r>
            <a:r>
              <a:rPr lang="en-US" sz="2000" dirty="0"/>
              <a:t>In the event of a </a:t>
            </a:r>
            <a:r>
              <a:rPr lang="en-US" sz="2000" dirty="0" smtClean="0"/>
              <a:t>valid claim </a:t>
            </a:r>
            <a:r>
              <a:rPr lang="en-US" sz="2000" dirty="0"/>
              <a:t>under this policy for Death, Permanent </a:t>
            </a:r>
            <a:r>
              <a:rPr lang="en-US" sz="2000" dirty="0" smtClean="0"/>
              <a:t>Total Disability </a:t>
            </a:r>
            <a:r>
              <a:rPr lang="en-US" sz="2000" dirty="0"/>
              <a:t>,Permanent Partial Disability or </a:t>
            </a:r>
            <a:r>
              <a:rPr lang="en-US" sz="2000" dirty="0" smtClean="0"/>
              <a:t>Temporary Total </a:t>
            </a:r>
            <a:r>
              <a:rPr lang="en-US" sz="2000" dirty="0"/>
              <a:t>Disability we will reimburse the Reasonable and</a:t>
            </a:r>
          </a:p>
          <a:p>
            <a:r>
              <a:rPr lang="en-US" sz="2000" dirty="0"/>
              <a:t>Customary charges, (subject to Deductibles if any </a:t>
            </a:r>
            <a:r>
              <a:rPr lang="en-US" sz="2000" dirty="0" smtClean="0"/>
              <a:t>shown in </a:t>
            </a:r>
            <a:r>
              <a:rPr lang="en-US" sz="2000" dirty="0"/>
              <a:t>the Policy Schedule) , for medical treatment for </a:t>
            </a:r>
            <a:r>
              <a:rPr lang="en-US" sz="2000" dirty="0" smtClean="0"/>
              <a:t>the injury </a:t>
            </a:r>
            <a:r>
              <a:rPr lang="en-US" sz="2000" dirty="0"/>
              <a:t>sustained .The maximum amount payable shall </a:t>
            </a:r>
            <a:r>
              <a:rPr lang="en-US" sz="2000" dirty="0" smtClean="0"/>
              <a:t>be 40</a:t>
            </a:r>
            <a:r>
              <a:rPr lang="en-US" sz="2000" dirty="0"/>
              <a:t>% of the valid Personal Accident claim amount or </a:t>
            </a:r>
            <a:r>
              <a:rPr lang="en-US" sz="2000" dirty="0" smtClean="0"/>
              <a:t>20% of </a:t>
            </a:r>
            <a:r>
              <a:rPr lang="en-US" sz="2000" dirty="0"/>
              <a:t>the relevant Sum Insured which ever is less subject to</a:t>
            </a:r>
          </a:p>
          <a:p>
            <a:r>
              <a:rPr lang="en-US" sz="2000" dirty="0"/>
              <a:t>maximum of Rs.500,000 (Rupees five lakhs only)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36474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Coverage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219200"/>
            <a:ext cx="8381999" cy="4378325"/>
          </a:xfrm>
        </p:spPr>
        <p:txBody>
          <a:bodyPr/>
          <a:lstStyle/>
          <a:p>
            <a:r>
              <a:rPr lang="en-US" sz="2000" dirty="0"/>
              <a:t>• </a:t>
            </a:r>
            <a:r>
              <a:rPr lang="en-US" sz="2000" b="1" dirty="0"/>
              <a:t>Accidental Hospitalization Cover </a:t>
            </a:r>
            <a:r>
              <a:rPr lang="en-US" sz="2000" dirty="0" smtClean="0"/>
              <a:t>– </a:t>
            </a:r>
          </a:p>
          <a:p>
            <a:endParaRPr lang="en-US" sz="2000" dirty="0"/>
          </a:p>
          <a:p>
            <a:r>
              <a:rPr lang="en-US" sz="2000" dirty="0" smtClean="0"/>
              <a:t>If </a:t>
            </a:r>
            <a:r>
              <a:rPr lang="en-US" sz="2000" dirty="0"/>
              <a:t>Insured </a:t>
            </a:r>
            <a:r>
              <a:rPr lang="en-US" sz="2000" dirty="0" smtClean="0"/>
              <a:t>person(s) named </a:t>
            </a:r>
            <a:r>
              <a:rPr lang="en-US" sz="2000" dirty="0"/>
              <a:t>in the schedule are hospitalized on the advice </a:t>
            </a:r>
            <a:r>
              <a:rPr lang="en-US" sz="2000" dirty="0" smtClean="0"/>
              <a:t>of a </a:t>
            </a:r>
            <a:r>
              <a:rPr lang="en-US" sz="2000" dirty="0"/>
              <a:t>Doctor because of accidental Bodily Injury </a:t>
            </a:r>
            <a:r>
              <a:rPr lang="en-US" sz="2000" dirty="0" smtClean="0"/>
              <a:t>sustained during </a:t>
            </a:r>
            <a:r>
              <a:rPr lang="en-US" sz="2000" dirty="0"/>
              <a:t>the Policy Period, then we will reimburse </a:t>
            </a:r>
            <a:r>
              <a:rPr lang="en-US" sz="2000" dirty="0" smtClean="0"/>
              <a:t>the Insured</a:t>
            </a:r>
            <a:r>
              <a:rPr lang="en-US" sz="2000" dirty="0"/>
              <a:t>, Reasonable and Customary Medical Expenses</a:t>
            </a:r>
          </a:p>
          <a:p>
            <a:r>
              <a:rPr lang="en-US" sz="2000" dirty="0"/>
              <a:t>incurred up to the maximum sum insured shown in </a:t>
            </a:r>
            <a:r>
              <a:rPr lang="en-US" sz="2000" dirty="0" smtClean="0"/>
              <a:t>the schedule </a:t>
            </a:r>
            <a:r>
              <a:rPr lang="en-US" sz="2000" dirty="0"/>
              <a:t>for this section, in aggregate, in any one </a:t>
            </a:r>
            <a:r>
              <a:rPr lang="en-US" sz="2000" dirty="0" smtClean="0"/>
              <a:t>policy period</a:t>
            </a:r>
            <a:r>
              <a:rPr lang="en-US" sz="2000" dirty="0"/>
              <a:t>. The medical expenses reimbursable </a:t>
            </a:r>
            <a:r>
              <a:rPr lang="en-US" sz="2000" dirty="0" smtClean="0"/>
              <a:t>would include </a:t>
            </a:r>
            <a:r>
              <a:rPr lang="en-US" sz="2000" dirty="0"/>
              <a:t>the reasonable charges that the insured </a:t>
            </a:r>
            <a:r>
              <a:rPr lang="en-US" sz="2000" dirty="0" smtClean="0"/>
              <a:t>named in </a:t>
            </a:r>
            <a:r>
              <a:rPr lang="en-US" sz="2000" dirty="0"/>
              <a:t>the schedule necessarily incur on the advice of </a:t>
            </a:r>
            <a:r>
              <a:rPr lang="en-US" sz="2000" dirty="0" smtClean="0"/>
              <a:t>a Doctor </a:t>
            </a:r>
            <a:r>
              <a:rPr lang="en-US" sz="2000" dirty="0"/>
              <a:t>as an in-patient (minimum 24 </a:t>
            </a:r>
            <a:r>
              <a:rPr lang="en-US" sz="2000" dirty="0" err="1"/>
              <a:t>hrs</a:t>
            </a:r>
            <a:r>
              <a:rPr lang="en-US" sz="2000" dirty="0"/>
              <a:t>) in a Hospital </a:t>
            </a:r>
            <a:r>
              <a:rPr lang="en-US" sz="2000" dirty="0" smtClean="0"/>
              <a:t>for accommodation</a:t>
            </a:r>
            <a:r>
              <a:rPr lang="en-US" sz="2000" dirty="0"/>
              <a:t>; nursing care; the attention of </a:t>
            </a:r>
            <a:r>
              <a:rPr lang="en-US" sz="2000" dirty="0" smtClean="0"/>
              <a:t>medically qualified </a:t>
            </a:r>
            <a:r>
              <a:rPr lang="en-US" sz="2000" dirty="0"/>
              <a:t>staff; undergoing medically </a:t>
            </a:r>
            <a:r>
              <a:rPr lang="en-US" sz="2000" dirty="0" smtClean="0"/>
              <a:t>necessary procedures </a:t>
            </a:r>
            <a:r>
              <a:rPr lang="en-US" sz="2000" dirty="0"/>
              <a:t>and medical consumables.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73137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Coverage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dirty="0"/>
              <a:t>• </a:t>
            </a:r>
            <a:r>
              <a:rPr lang="en-US" sz="2000" b="1" dirty="0"/>
              <a:t>Accidental Hospitalization Cover </a:t>
            </a:r>
            <a:r>
              <a:rPr lang="en-US" sz="2000" dirty="0" smtClean="0"/>
              <a:t>– </a:t>
            </a:r>
          </a:p>
          <a:p>
            <a:endParaRPr lang="en-US" sz="2000" dirty="0"/>
          </a:p>
          <a:p>
            <a:r>
              <a:rPr lang="en-US" sz="2000" dirty="0" smtClean="0"/>
              <a:t>If </a:t>
            </a:r>
            <a:r>
              <a:rPr lang="en-US" sz="2000" dirty="0"/>
              <a:t>Insured </a:t>
            </a:r>
            <a:r>
              <a:rPr lang="en-US" sz="2000" dirty="0" smtClean="0"/>
              <a:t>person(s) named </a:t>
            </a:r>
            <a:r>
              <a:rPr lang="en-US" sz="2000" dirty="0"/>
              <a:t>in the schedule are hospitalized on the advice </a:t>
            </a:r>
            <a:r>
              <a:rPr lang="en-US" sz="2000" dirty="0" smtClean="0"/>
              <a:t>of a </a:t>
            </a:r>
            <a:r>
              <a:rPr lang="en-US" sz="2000" dirty="0"/>
              <a:t>Doctor because of accidental Bodily Injury </a:t>
            </a:r>
            <a:r>
              <a:rPr lang="en-US" sz="2000" dirty="0" smtClean="0"/>
              <a:t>sustained during </a:t>
            </a:r>
            <a:r>
              <a:rPr lang="en-US" sz="2000" dirty="0"/>
              <a:t>the Policy Period, then we will reimburse </a:t>
            </a:r>
            <a:r>
              <a:rPr lang="en-US" sz="2000" dirty="0" smtClean="0"/>
              <a:t>the Insured</a:t>
            </a:r>
            <a:r>
              <a:rPr lang="en-US" sz="2000" dirty="0"/>
              <a:t>, Reasonable and Customary Medical Expenses</a:t>
            </a:r>
          </a:p>
          <a:p>
            <a:r>
              <a:rPr lang="en-US" sz="2000" dirty="0"/>
              <a:t>incurred up to the maximum sum insured shown in </a:t>
            </a:r>
            <a:r>
              <a:rPr lang="en-US" sz="2000" dirty="0" smtClean="0"/>
              <a:t>the schedule </a:t>
            </a:r>
            <a:r>
              <a:rPr lang="en-US" sz="2000" dirty="0"/>
              <a:t>for this section, in aggregate, in any one </a:t>
            </a:r>
            <a:r>
              <a:rPr lang="en-US" sz="2000" dirty="0" smtClean="0"/>
              <a:t>policy period</a:t>
            </a:r>
            <a:r>
              <a:rPr lang="en-US" sz="2000" dirty="0"/>
              <a:t>. The medical expenses reimbursable </a:t>
            </a:r>
            <a:r>
              <a:rPr lang="en-US" sz="2000" dirty="0" smtClean="0"/>
              <a:t>would include </a:t>
            </a:r>
            <a:r>
              <a:rPr lang="en-US" sz="2000" dirty="0"/>
              <a:t>the reasonable charges that the insured </a:t>
            </a:r>
            <a:r>
              <a:rPr lang="en-US" sz="2000" dirty="0" smtClean="0"/>
              <a:t>named in </a:t>
            </a:r>
            <a:r>
              <a:rPr lang="en-US" sz="2000" dirty="0"/>
              <a:t>the schedule necessarily incur on the advice of </a:t>
            </a:r>
            <a:r>
              <a:rPr lang="en-US" sz="2000" dirty="0" smtClean="0"/>
              <a:t>a Doctor </a:t>
            </a:r>
            <a:r>
              <a:rPr lang="en-US" sz="2000" dirty="0"/>
              <a:t>as an in-patient (minimum 24 </a:t>
            </a:r>
            <a:r>
              <a:rPr lang="en-US" sz="2000" dirty="0" err="1"/>
              <a:t>hrs</a:t>
            </a:r>
            <a:r>
              <a:rPr lang="en-US" sz="2000" dirty="0"/>
              <a:t>) in a Hospital </a:t>
            </a:r>
            <a:r>
              <a:rPr lang="en-US" sz="2000" dirty="0" smtClean="0"/>
              <a:t>for accommodation</a:t>
            </a:r>
            <a:r>
              <a:rPr lang="en-US" sz="2000" dirty="0"/>
              <a:t>; nursing care; the attention of </a:t>
            </a:r>
            <a:r>
              <a:rPr lang="en-US" sz="2000" dirty="0" smtClean="0"/>
              <a:t>medically qualified </a:t>
            </a:r>
            <a:r>
              <a:rPr lang="en-US" sz="2000" dirty="0"/>
              <a:t>staff; undergoing medically </a:t>
            </a:r>
            <a:r>
              <a:rPr lang="en-US" sz="2000" dirty="0" smtClean="0"/>
              <a:t>necessary procedures </a:t>
            </a:r>
            <a:r>
              <a:rPr lang="en-US" sz="2000" dirty="0"/>
              <a:t>and medical consumables</a:t>
            </a:r>
            <a:r>
              <a:rPr lang="en-US" sz="2000" dirty="0" smtClean="0"/>
              <a:t>.</a:t>
            </a:r>
          </a:p>
          <a:p>
            <a:r>
              <a:rPr lang="en-US" sz="2000" u="sng" dirty="0"/>
              <a:t>Special exclusion </a:t>
            </a:r>
            <a:r>
              <a:rPr lang="en-US" sz="2000" dirty="0"/>
              <a:t>for this section - Pre and </a:t>
            </a:r>
            <a:r>
              <a:rPr lang="en-US" sz="2000" dirty="0" smtClean="0"/>
              <a:t>Post Hospitalization </a:t>
            </a:r>
            <a:r>
              <a:rPr lang="en-US" sz="2000" dirty="0"/>
              <a:t>expenses are not covered </a:t>
            </a:r>
            <a:r>
              <a:rPr lang="en-US" sz="2000" dirty="0" smtClean="0"/>
              <a:t>under Accidental </a:t>
            </a:r>
            <a:r>
              <a:rPr lang="en-US" sz="2000" dirty="0"/>
              <a:t>Hospitalization cover.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73849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Coverage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dirty="0"/>
              <a:t>• </a:t>
            </a:r>
            <a:r>
              <a:rPr lang="en-US" sz="2000" b="1" dirty="0"/>
              <a:t>Repatriation of remains </a:t>
            </a:r>
            <a:r>
              <a:rPr lang="en-US" sz="2000" dirty="0" smtClean="0"/>
              <a:t>would </a:t>
            </a:r>
            <a:r>
              <a:rPr lang="en-US" sz="2000" dirty="0"/>
              <a:t>be payable up to 2% </a:t>
            </a:r>
            <a:r>
              <a:rPr lang="en-US" sz="2000" dirty="0" smtClean="0"/>
              <a:t>of the </a:t>
            </a:r>
            <a:r>
              <a:rPr lang="en-US" sz="2000" dirty="0"/>
              <a:t>total Sum Insured up to a maximum of </a:t>
            </a:r>
            <a:r>
              <a:rPr lang="en-US" sz="2000" dirty="0" smtClean="0"/>
              <a:t>Re 25000/- towards </a:t>
            </a:r>
            <a:r>
              <a:rPr lang="en-US" sz="2000" dirty="0"/>
              <a:t>the cost of transporting the Insured’s </a:t>
            </a:r>
            <a:r>
              <a:rPr lang="en-US" sz="2000" dirty="0" smtClean="0"/>
              <a:t>remains from </a:t>
            </a:r>
            <a:r>
              <a:rPr lang="en-US" sz="2000" dirty="0"/>
              <a:t>the place of death to the hospital/ residence </a:t>
            </a:r>
            <a:r>
              <a:rPr lang="en-US" sz="2000" dirty="0" smtClean="0"/>
              <a:t>and/or cremation </a:t>
            </a:r>
            <a:r>
              <a:rPr lang="en-US" sz="2000" dirty="0"/>
              <a:t>and/or burial ground provided the place </a:t>
            </a:r>
            <a:r>
              <a:rPr lang="en-US" sz="2000" dirty="0" smtClean="0"/>
              <a:t>of death </a:t>
            </a:r>
            <a:r>
              <a:rPr lang="en-US" sz="2000" dirty="0"/>
              <a:t>is not less than 100kms from Insured’s </a:t>
            </a:r>
            <a:r>
              <a:rPr lang="en-US" sz="2000" dirty="0" smtClean="0"/>
              <a:t>normal place </a:t>
            </a:r>
            <a:r>
              <a:rPr lang="en-US" sz="2000" dirty="0"/>
              <a:t>of residence.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72741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Coverage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dirty="0"/>
              <a:t>• </a:t>
            </a:r>
            <a:r>
              <a:rPr lang="en-US" sz="2000" b="1" dirty="0"/>
              <a:t>Modification /Adaptation allowance </a:t>
            </a:r>
            <a:r>
              <a:rPr lang="en-US" sz="2000" b="1" dirty="0" smtClean="0"/>
              <a:t>–</a:t>
            </a:r>
          </a:p>
          <a:p>
            <a:endParaRPr lang="en-US" sz="2000" b="1" dirty="0"/>
          </a:p>
          <a:p>
            <a:r>
              <a:rPr lang="en-US" sz="2000" dirty="0"/>
              <a:t>• If You are required to modify Your vehicle or make </a:t>
            </a:r>
            <a:r>
              <a:rPr lang="en-US" sz="2000" dirty="0" smtClean="0"/>
              <a:t>some changes </a:t>
            </a:r>
            <a:r>
              <a:rPr lang="en-US" sz="2000" dirty="0"/>
              <a:t>in Your house as necessitated by a </a:t>
            </a:r>
            <a:r>
              <a:rPr lang="en-US" sz="2000" dirty="0" smtClean="0"/>
              <a:t>Permanent Total </a:t>
            </a:r>
            <a:r>
              <a:rPr lang="en-US" sz="2000" dirty="0"/>
              <a:t>Disablement which resulted from an </a:t>
            </a:r>
            <a:r>
              <a:rPr lang="en-US" sz="2000" dirty="0" smtClean="0"/>
              <a:t>accident covered </a:t>
            </a:r>
            <a:r>
              <a:rPr lang="en-US" sz="2000" dirty="0"/>
              <a:t>under this Policy, We shall reimburse </a:t>
            </a:r>
            <a:r>
              <a:rPr lang="en-US" sz="2000" dirty="0" smtClean="0"/>
              <a:t>such expenses </a:t>
            </a:r>
            <a:r>
              <a:rPr lang="en-US" sz="2000" dirty="0"/>
              <a:t>up to a limit of 10% of the total Sum </a:t>
            </a:r>
            <a:r>
              <a:rPr lang="en-US" sz="2000" dirty="0" smtClean="0"/>
              <a:t>Insured subject </a:t>
            </a:r>
            <a:r>
              <a:rPr lang="en-US" sz="2000" dirty="0"/>
              <a:t>to a maximum of Rs.50, 000 provided we </a:t>
            </a:r>
            <a:r>
              <a:rPr lang="en-US" sz="2000" dirty="0" smtClean="0"/>
              <a:t>have paid </a:t>
            </a:r>
            <a:r>
              <a:rPr lang="en-US" sz="2000" dirty="0"/>
              <a:t>the claim towards Permanent Total Disablement.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7200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Definition of Group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47663" y="1714971"/>
            <a:ext cx="8391525" cy="4378325"/>
          </a:xfrm>
        </p:spPr>
        <p:txBody>
          <a:bodyPr/>
          <a:lstStyle/>
          <a:p>
            <a:r>
              <a:rPr lang="en-US" sz="2000" dirty="0"/>
              <a:t>• A group should consists of persons who </a:t>
            </a:r>
            <a:r>
              <a:rPr lang="en-US" sz="2000" dirty="0" smtClean="0"/>
              <a:t>assemble together </a:t>
            </a:r>
            <a:r>
              <a:rPr lang="en-US" sz="2000" dirty="0"/>
              <a:t>with a commonality of purpose or engaging in </a:t>
            </a:r>
            <a:r>
              <a:rPr lang="en-US" sz="2000" dirty="0" smtClean="0"/>
              <a:t>a common </a:t>
            </a:r>
            <a:r>
              <a:rPr lang="en-US" sz="2000" dirty="0"/>
              <a:t>economic activity like employees of a company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/>
              <a:t>• Non employer – employee groups like holders of </a:t>
            </a:r>
            <a:r>
              <a:rPr lang="en-US" sz="2000" dirty="0" smtClean="0"/>
              <a:t>credit card </a:t>
            </a:r>
            <a:r>
              <a:rPr lang="en-US" sz="2000" dirty="0"/>
              <a:t>issued by a specific company, customers of </a:t>
            </a:r>
            <a:r>
              <a:rPr lang="en-US" sz="2000" dirty="0" smtClean="0"/>
              <a:t>a particular </a:t>
            </a:r>
            <a:r>
              <a:rPr lang="en-US" sz="2000" dirty="0"/>
              <a:t>business where insurance is offered as an </a:t>
            </a:r>
            <a:r>
              <a:rPr lang="en-US" sz="2000" dirty="0" err="1" smtClean="0"/>
              <a:t>addon</a:t>
            </a:r>
            <a:r>
              <a:rPr lang="en-US" sz="2000" dirty="0" smtClean="0"/>
              <a:t> benefit</a:t>
            </a:r>
            <a:r>
              <a:rPr lang="en-US" sz="2000" dirty="0"/>
              <a:t>, borrowers of a bank, </a:t>
            </a:r>
            <a:r>
              <a:rPr lang="en-US" sz="2000" dirty="0" smtClean="0"/>
              <a:t>professional associations </a:t>
            </a:r>
            <a:r>
              <a:rPr lang="en-US" sz="2000" dirty="0"/>
              <a:t>or societies may also be treated as a </a:t>
            </a:r>
            <a:r>
              <a:rPr lang="en-US" sz="2000" dirty="0" smtClean="0"/>
              <a:t>group provided </a:t>
            </a:r>
            <a:r>
              <a:rPr lang="en-US" sz="2000" dirty="0"/>
              <a:t>the manager /group organizer in his capacity </a:t>
            </a:r>
            <a:r>
              <a:rPr lang="en-US" sz="2000" dirty="0" smtClean="0"/>
              <a:t>as an </a:t>
            </a:r>
            <a:r>
              <a:rPr lang="en-US" sz="2000" dirty="0"/>
              <a:t>organizer of the group has an authority from </a:t>
            </a:r>
            <a:r>
              <a:rPr lang="en-US" sz="2000" dirty="0" smtClean="0"/>
              <a:t>majority of </a:t>
            </a:r>
            <a:r>
              <a:rPr lang="en-US" sz="2000" dirty="0"/>
              <a:t>members of the group to arrange insurance on </a:t>
            </a:r>
            <a:r>
              <a:rPr lang="en-US" sz="2000" dirty="0" smtClean="0"/>
              <a:t>their behalf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90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Coverage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dirty="0"/>
              <a:t>• </a:t>
            </a:r>
            <a:r>
              <a:rPr lang="en-US" sz="2000" b="1" dirty="0"/>
              <a:t>Family Transportation Allowance </a:t>
            </a:r>
            <a:r>
              <a:rPr lang="en-US" sz="2000" b="1" dirty="0" smtClean="0"/>
              <a:t>–</a:t>
            </a:r>
          </a:p>
          <a:p>
            <a:endParaRPr lang="en-US" sz="2000" b="1" dirty="0"/>
          </a:p>
          <a:p>
            <a:r>
              <a:rPr lang="en-US" sz="2000" dirty="0"/>
              <a:t>• In case of an admissible claim for Death, </a:t>
            </a:r>
            <a:r>
              <a:rPr lang="en-US" sz="2000" dirty="0" smtClean="0"/>
              <a:t>Permanent Total </a:t>
            </a:r>
            <a:r>
              <a:rPr lang="en-US" sz="2000" dirty="0"/>
              <a:t>or Permanent Partial Disablement under this </a:t>
            </a:r>
            <a:r>
              <a:rPr lang="en-US" sz="2000" dirty="0" smtClean="0"/>
              <a:t>policy, if </a:t>
            </a:r>
            <a:r>
              <a:rPr lang="en-US" sz="2000" dirty="0"/>
              <a:t>the Insured Person is confined in a hospital </a:t>
            </a:r>
            <a:r>
              <a:rPr lang="en-US" sz="2000" dirty="0" smtClean="0"/>
              <a:t>outside 100kms </a:t>
            </a:r>
            <a:r>
              <a:rPr lang="en-US" sz="2000" dirty="0"/>
              <a:t>of his normal place of residence, within </a:t>
            </a:r>
            <a:r>
              <a:rPr lang="en-US" sz="2000" dirty="0" smtClean="0"/>
              <a:t>12 months </a:t>
            </a:r>
            <a:r>
              <a:rPr lang="en-US" sz="2000" dirty="0"/>
              <a:t>from the date of accident, and the </a:t>
            </a:r>
            <a:r>
              <a:rPr lang="en-US" sz="2000" dirty="0" smtClean="0"/>
              <a:t>attending physician </a:t>
            </a:r>
            <a:r>
              <a:rPr lang="en-US" sz="2000" dirty="0"/>
              <a:t>recommends the personal attendance of </a:t>
            </a:r>
            <a:r>
              <a:rPr lang="en-US" sz="2000" dirty="0" smtClean="0"/>
              <a:t>an immediate </a:t>
            </a:r>
            <a:r>
              <a:rPr lang="en-US" sz="2000" dirty="0"/>
              <a:t>family member, we shall reimburse </a:t>
            </a:r>
            <a:r>
              <a:rPr lang="en-US" sz="2000" dirty="0" smtClean="0"/>
              <a:t>the expenses </a:t>
            </a:r>
            <a:r>
              <a:rPr lang="en-US" sz="2000" dirty="0"/>
              <a:t>incurred for the immediate family member </a:t>
            </a:r>
            <a:r>
              <a:rPr lang="en-US" sz="2000" dirty="0" smtClean="0"/>
              <a:t>for transportation </a:t>
            </a:r>
            <a:r>
              <a:rPr lang="en-US" sz="2000" dirty="0"/>
              <a:t>by the most direct route by a licensed</a:t>
            </a:r>
          </a:p>
          <a:p>
            <a:r>
              <a:rPr lang="en-US" sz="2000" dirty="0"/>
              <a:t>common carrier to the place of confinement of </a:t>
            </a:r>
            <a:r>
              <a:rPr lang="en-US" sz="2000" dirty="0" smtClean="0"/>
              <a:t>the Insured </a:t>
            </a:r>
            <a:r>
              <a:rPr lang="en-US" sz="2000" dirty="0"/>
              <a:t>Person. The maximum amount payable for </a:t>
            </a:r>
            <a:r>
              <a:rPr lang="en-US" sz="2000" dirty="0" smtClean="0"/>
              <a:t>this cover </a:t>
            </a:r>
            <a:r>
              <a:rPr lang="en-US" sz="2000" dirty="0"/>
              <a:t>shall be limited to 10% of the total Sum </a:t>
            </a:r>
            <a:r>
              <a:rPr lang="en-US" sz="2000" dirty="0" smtClean="0"/>
              <a:t>Insured subject </a:t>
            </a:r>
            <a:r>
              <a:rPr lang="en-US" sz="2000" dirty="0"/>
              <a:t>to maximum Rs.50,000/-.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84912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Coverage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dirty="0"/>
              <a:t>• </a:t>
            </a:r>
            <a:r>
              <a:rPr lang="en-US" sz="2000" b="1" dirty="0"/>
              <a:t>Hospital Cash Allowance</a:t>
            </a:r>
            <a:r>
              <a:rPr lang="en-US" sz="2000" b="1" dirty="0" smtClean="0"/>
              <a:t>:</a:t>
            </a:r>
          </a:p>
          <a:p>
            <a:endParaRPr lang="en-US" sz="2000" b="1" dirty="0"/>
          </a:p>
          <a:p>
            <a:r>
              <a:rPr lang="en-US" sz="2000" dirty="0"/>
              <a:t>• In the event of us paying a claim for Accidental </a:t>
            </a:r>
            <a:r>
              <a:rPr lang="en-US" sz="2000" dirty="0" smtClean="0"/>
              <a:t>Bodily Injury</a:t>
            </a:r>
            <a:r>
              <a:rPr lang="en-US" sz="2000" dirty="0"/>
              <a:t>, and in the event of the injured person </a:t>
            </a:r>
            <a:r>
              <a:rPr lang="en-US" sz="2000" dirty="0" smtClean="0"/>
              <a:t>requiring treatment </a:t>
            </a:r>
            <a:r>
              <a:rPr lang="en-US" sz="2000" dirty="0"/>
              <a:t>in a hospital as an inpatient we will also </a:t>
            </a:r>
            <a:r>
              <a:rPr lang="en-US" sz="2000" dirty="0" smtClean="0"/>
              <a:t>make payment </a:t>
            </a:r>
            <a:r>
              <a:rPr lang="en-US" sz="2000" dirty="0"/>
              <a:t>of the sum of Rs.1, 000/- (Rupees one </a:t>
            </a:r>
            <a:r>
              <a:rPr lang="en-US" sz="2000" dirty="0" smtClean="0"/>
              <a:t>thousand only</a:t>
            </a:r>
            <a:r>
              <a:rPr lang="en-US" sz="2000" dirty="0"/>
              <a:t>) for each completed calendar day of hospitalization</a:t>
            </a:r>
          </a:p>
          <a:p>
            <a:r>
              <a:rPr lang="en-US" sz="2000" dirty="0"/>
              <a:t>for a maximum period of 30 days during the </a:t>
            </a:r>
            <a:r>
              <a:rPr lang="en-US" sz="2000" dirty="0" smtClean="0"/>
              <a:t>Policy Period</a:t>
            </a:r>
            <a:r>
              <a:rPr lang="en-US" sz="2000" dirty="0"/>
              <a:t>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5156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Decline List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dirty="0"/>
              <a:t>• Military, paramilitary and police personnel</a:t>
            </a:r>
          </a:p>
          <a:p>
            <a:r>
              <a:rPr lang="en-US" sz="2000" dirty="0"/>
              <a:t>• Alcoholics, persons habitually under the influence of</a:t>
            </a:r>
          </a:p>
          <a:p>
            <a:r>
              <a:rPr lang="en-US" sz="2000" dirty="0"/>
              <a:t>drugs</a:t>
            </a:r>
          </a:p>
          <a:p>
            <a:r>
              <a:rPr lang="en-US" sz="2000" dirty="0"/>
              <a:t>• Political activists in violence prone areas.</a:t>
            </a:r>
          </a:p>
          <a:p>
            <a:r>
              <a:rPr lang="en-US" sz="2000" dirty="0"/>
              <a:t>• Proposals from politically disturbed areas or areas where</a:t>
            </a:r>
          </a:p>
          <a:p>
            <a:r>
              <a:rPr lang="en-US" sz="2000" dirty="0"/>
              <a:t>enforcement of law and order is lax.</a:t>
            </a:r>
          </a:p>
          <a:p>
            <a:r>
              <a:rPr lang="en-US" sz="2000" dirty="0"/>
              <a:t>• Persons under going treatment for epilepsy irrespective</a:t>
            </a:r>
          </a:p>
          <a:p>
            <a:r>
              <a:rPr lang="en-US" sz="2000" dirty="0"/>
              <a:t>of origin.</a:t>
            </a:r>
          </a:p>
          <a:p>
            <a:r>
              <a:rPr lang="en-US" sz="2000" dirty="0"/>
              <a:t>• Children below the age of five.</a:t>
            </a:r>
          </a:p>
          <a:p>
            <a:r>
              <a:rPr lang="en-US" sz="2000" dirty="0"/>
              <a:t>• Persons engaged in explosives manufacturing or </a:t>
            </a:r>
            <a:r>
              <a:rPr lang="en-US" sz="2000" dirty="0" smtClean="0"/>
              <a:t>trade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743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Decline List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dirty="0"/>
              <a:t>• Aviation crew and pilots</a:t>
            </a:r>
            <a:r>
              <a:rPr lang="en-US" sz="2000" b="1" dirty="0"/>
              <a:t>.</a:t>
            </a:r>
          </a:p>
          <a:p>
            <a:r>
              <a:rPr lang="en-US" sz="2000" dirty="0"/>
              <a:t>• Persons involved in mining.</a:t>
            </a:r>
          </a:p>
          <a:p>
            <a:r>
              <a:rPr lang="en-US" sz="2000" dirty="0" smtClean="0"/>
              <a:t>• </a:t>
            </a:r>
            <a:r>
              <a:rPr lang="en-US" sz="2000" dirty="0"/>
              <a:t>Persons who engage in hazardous sports like </a:t>
            </a:r>
            <a:r>
              <a:rPr lang="en-US" sz="2000" dirty="0" smtClean="0"/>
              <a:t>rafting, mountaineering</a:t>
            </a:r>
            <a:r>
              <a:rPr lang="en-US" sz="2000" dirty="0"/>
              <a:t>, underwater diving, deep sea </a:t>
            </a:r>
            <a:r>
              <a:rPr lang="en-US" sz="2000" dirty="0" smtClean="0"/>
              <a:t>diving, rafting</a:t>
            </a:r>
            <a:r>
              <a:rPr lang="en-US" sz="2000" dirty="0"/>
              <a:t>, canoeing, bungee jumping, parachuting, </a:t>
            </a:r>
            <a:r>
              <a:rPr lang="en-US" sz="2000" dirty="0" smtClean="0"/>
              <a:t>sky diving </a:t>
            </a:r>
            <a:r>
              <a:rPr lang="en-US" sz="2000" dirty="0"/>
              <a:t>or any other dangerous sport or activity.</a:t>
            </a:r>
          </a:p>
          <a:p>
            <a:r>
              <a:rPr lang="en-US" sz="2000" dirty="0"/>
              <a:t>• Customers of MLM companies.</a:t>
            </a:r>
          </a:p>
          <a:p>
            <a:r>
              <a:rPr lang="en-US" sz="2000" dirty="0"/>
              <a:t>• Offshore employees /Employees working on oil rigs.</a:t>
            </a:r>
          </a:p>
          <a:p>
            <a:r>
              <a:rPr lang="en-US" sz="2000" dirty="0"/>
              <a:t>• Temporary total disability covers to </a:t>
            </a:r>
            <a:r>
              <a:rPr lang="en-US" sz="2000" dirty="0" smtClean="0"/>
              <a:t>professional sportsmen</a:t>
            </a:r>
            <a:r>
              <a:rPr lang="en-US" sz="2000" dirty="0"/>
              <a:t>.</a:t>
            </a:r>
            <a:r>
              <a:rPr lang="en-U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150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Risk Categorization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dirty="0"/>
              <a:t>• </a:t>
            </a:r>
            <a:r>
              <a:rPr lang="en-US" sz="2000" b="1" dirty="0"/>
              <a:t>Risk Group I</a:t>
            </a:r>
            <a:r>
              <a:rPr lang="en-US" sz="2000" b="1" dirty="0" smtClean="0"/>
              <a:t>:</a:t>
            </a:r>
          </a:p>
          <a:p>
            <a:endParaRPr lang="en-US" sz="2000" b="1" dirty="0"/>
          </a:p>
          <a:p>
            <a:r>
              <a:rPr lang="en-US" sz="2000" dirty="0"/>
              <a:t>• Accountants, Doctors, Lawyers, Architects, </a:t>
            </a:r>
            <a:r>
              <a:rPr lang="en-US" sz="2000" dirty="0" smtClean="0"/>
              <a:t>Consulting Engineers</a:t>
            </a:r>
            <a:r>
              <a:rPr lang="en-US" sz="2000" dirty="0"/>
              <a:t>, Teachers, Bankers, Persons engaged </a:t>
            </a:r>
            <a:r>
              <a:rPr lang="en-US" sz="2000" dirty="0" smtClean="0"/>
              <a:t>in administrative </a:t>
            </a:r>
            <a:r>
              <a:rPr lang="en-US" sz="2000" dirty="0"/>
              <a:t>functions, Persons primarily engaged </a:t>
            </a:r>
            <a:r>
              <a:rPr lang="en-US" sz="2000" dirty="0" smtClean="0"/>
              <a:t>in occupations </a:t>
            </a:r>
            <a:r>
              <a:rPr lang="en-US" sz="2000" dirty="0"/>
              <a:t>of similar hazard.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7262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Risk Categorization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dirty="0"/>
              <a:t>• </a:t>
            </a:r>
            <a:r>
              <a:rPr lang="en-US" sz="2000" b="1" dirty="0"/>
              <a:t>Risk Group </a:t>
            </a:r>
            <a:r>
              <a:rPr lang="en-US" sz="2000" b="1" dirty="0" smtClean="0"/>
              <a:t>II:</a:t>
            </a:r>
          </a:p>
          <a:p>
            <a:endParaRPr lang="en-US" sz="2000" b="1" dirty="0"/>
          </a:p>
          <a:p>
            <a:r>
              <a:rPr lang="en-US" sz="2000" dirty="0"/>
              <a:t>Builders, Contractors and Engineers engaged </a:t>
            </a:r>
            <a:r>
              <a:rPr lang="en-US" sz="2000" dirty="0" smtClean="0"/>
              <a:t>in superintending </a:t>
            </a:r>
            <a:r>
              <a:rPr lang="en-US" sz="2000" dirty="0"/>
              <a:t>functions only. Veterinary Doctors, </a:t>
            </a:r>
            <a:r>
              <a:rPr lang="en-US" sz="2000" dirty="0" smtClean="0"/>
              <a:t>paid drivers </a:t>
            </a:r>
            <a:r>
              <a:rPr lang="en-US" sz="2000" dirty="0"/>
              <a:t>of motor cars and light motor vehicles </a:t>
            </a:r>
            <a:r>
              <a:rPr lang="en-US" sz="2000" dirty="0" smtClean="0"/>
              <a:t>and persons </a:t>
            </a:r>
            <a:r>
              <a:rPr lang="en-US" sz="2000" dirty="0"/>
              <a:t>engaged in occupations of similar hazard </a:t>
            </a:r>
            <a:r>
              <a:rPr lang="en-US" sz="2000" dirty="0" smtClean="0"/>
              <a:t>and not </a:t>
            </a:r>
            <a:r>
              <a:rPr lang="en-US" sz="2000" dirty="0"/>
              <a:t>engaged in manual labor. All persons engaged </a:t>
            </a:r>
            <a:r>
              <a:rPr lang="en-US" sz="2000" dirty="0" smtClean="0"/>
              <a:t>in manual </a:t>
            </a:r>
            <a:r>
              <a:rPr lang="en-US" sz="2000" dirty="0"/>
              <a:t>labor (Except those falling under group III) </a:t>
            </a:r>
            <a:r>
              <a:rPr lang="en-US" sz="2000" dirty="0" smtClean="0"/>
              <a:t>Cash carrying </a:t>
            </a:r>
            <a:r>
              <a:rPr lang="en-US" sz="2000" dirty="0"/>
              <a:t>Employees, Salesmen, Garage and </a:t>
            </a:r>
            <a:r>
              <a:rPr lang="en-US" sz="2000" dirty="0" smtClean="0"/>
              <a:t>Motor mechanics</a:t>
            </a:r>
            <a:r>
              <a:rPr lang="en-US" sz="2000" dirty="0"/>
              <a:t>, Machine Operators, Drivers of trucks </a:t>
            </a:r>
            <a:r>
              <a:rPr lang="en-US" sz="2000" dirty="0" smtClean="0"/>
              <a:t>or lorries </a:t>
            </a:r>
            <a:r>
              <a:rPr lang="en-US" sz="2000" dirty="0"/>
              <a:t>and other heavy vehicles, Professional Athletics</a:t>
            </a:r>
          </a:p>
          <a:p>
            <a:r>
              <a:rPr lang="en-US" sz="2000" dirty="0"/>
              <a:t>and Sportsmen, Woodworking Machinists and </a:t>
            </a:r>
            <a:r>
              <a:rPr lang="en-US" sz="2000" dirty="0" smtClean="0"/>
              <a:t>persons engaged </a:t>
            </a:r>
            <a:r>
              <a:rPr lang="en-US" sz="2000" dirty="0"/>
              <a:t>in occupations of similar hazard.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52902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Risk Categorization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dirty="0"/>
              <a:t>• </a:t>
            </a:r>
            <a:r>
              <a:rPr lang="en-US" sz="2000" b="1" dirty="0"/>
              <a:t>Risk Group </a:t>
            </a:r>
            <a:r>
              <a:rPr lang="en-US" sz="2000" b="1" dirty="0" smtClean="0"/>
              <a:t>III:</a:t>
            </a:r>
          </a:p>
          <a:p>
            <a:endParaRPr lang="en-US" sz="2000" b="1" dirty="0"/>
          </a:p>
          <a:p>
            <a:r>
              <a:rPr lang="en-US" sz="2000" dirty="0"/>
              <a:t>• Persons working in underground mines, </a:t>
            </a:r>
            <a:r>
              <a:rPr lang="en-US" sz="2000" dirty="0" smtClean="0"/>
              <a:t>explosives, magazines</a:t>
            </a:r>
            <a:r>
              <a:rPr lang="en-US" sz="2000" dirty="0"/>
              <a:t>, workers involved in electrical </a:t>
            </a:r>
            <a:r>
              <a:rPr lang="en-US" sz="2000" dirty="0" smtClean="0"/>
              <a:t>installations with </a:t>
            </a:r>
            <a:r>
              <a:rPr lang="en-US" sz="2000" dirty="0"/>
              <a:t>high tension supply, jockeys, circus </a:t>
            </a:r>
            <a:r>
              <a:rPr lang="en-US" sz="2000" dirty="0" smtClean="0"/>
              <a:t>personnel, Persons </a:t>
            </a:r>
            <a:r>
              <a:rPr lang="en-US" sz="2000" dirty="0"/>
              <a:t>engaged in activities like racing on wheels </a:t>
            </a:r>
            <a:r>
              <a:rPr lang="en-US" sz="2000" dirty="0" smtClean="0"/>
              <a:t>or horseback</a:t>
            </a:r>
            <a:r>
              <a:rPr lang="en-US" sz="2000" dirty="0"/>
              <a:t>, big game hunting, mountaineering, winter</a:t>
            </a:r>
          </a:p>
          <a:p>
            <a:r>
              <a:rPr lang="en-US" sz="2000" dirty="0"/>
              <a:t>sports, skiing, ice hockey, ballooning, hand gliding, </a:t>
            </a:r>
            <a:r>
              <a:rPr lang="en-US" sz="2000" dirty="0" smtClean="0"/>
              <a:t>river rafting</a:t>
            </a:r>
            <a:r>
              <a:rPr lang="en-US" sz="2000" dirty="0"/>
              <a:t>, polo and persons engaged in </a:t>
            </a:r>
            <a:r>
              <a:rPr lang="en-US" sz="2000" dirty="0" smtClean="0"/>
              <a:t>occupations/ activities </a:t>
            </a:r>
            <a:r>
              <a:rPr lang="en-US" sz="2000" dirty="0"/>
              <a:t>of similar hazard.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62283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Basis of Sum Insured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dirty="0"/>
              <a:t>• Sum insured should commensurate with the </a:t>
            </a:r>
            <a:r>
              <a:rPr lang="en-US" sz="2000" dirty="0" smtClean="0"/>
              <a:t>monthly income </a:t>
            </a:r>
            <a:r>
              <a:rPr lang="en-US" sz="2000" dirty="0"/>
              <a:t>of the employee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/>
              <a:t>Weekly Benefit / TTD Temporary Total </a:t>
            </a:r>
            <a:r>
              <a:rPr lang="en-US" sz="2000" dirty="0" smtClean="0"/>
              <a:t>Disability:</a:t>
            </a:r>
            <a:endParaRPr lang="en-US" sz="2000" dirty="0"/>
          </a:p>
          <a:p>
            <a:r>
              <a:rPr lang="en-US" sz="2000" dirty="0"/>
              <a:t>Maximum 24 times Monthly income or Maximum of </a:t>
            </a:r>
            <a:r>
              <a:rPr lang="en-US" sz="2000" dirty="0" smtClean="0"/>
              <a:t>Rs.5 Lakhs.</a:t>
            </a:r>
          </a:p>
          <a:p>
            <a:endParaRPr lang="en-US" sz="2000" dirty="0"/>
          </a:p>
          <a:p>
            <a:r>
              <a:rPr lang="en-US" sz="2000" dirty="0"/>
              <a:t>• Total Capital Sum Insured /Total Sum Insured should </a:t>
            </a:r>
            <a:r>
              <a:rPr lang="en-US" sz="2000" dirty="0" smtClean="0"/>
              <a:t>not exceed </a:t>
            </a:r>
            <a:r>
              <a:rPr lang="en-US" sz="2000" dirty="0"/>
              <a:t>120 times of the Monthly income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/>
              <a:t>• TTD will not be offered to Risk class 3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24537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Exclusions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dirty="0"/>
              <a:t>• Any existing disablement prior to the inception of </a:t>
            </a:r>
            <a:r>
              <a:rPr lang="en-US" sz="2000" dirty="0" smtClean="0"/>
              <a:t>the policy</a:t>
            </a:r>
            <a:r>
              <a:rPr lang="en-US" sz="2000" dirty="0"/>
              <a:t>.</a:t>
            </a:r>
          </a:p>
          <a:p>
            <a:r>
              <a:rPr lang="en-US" sz="2000" dirty="0"/>
              <a:t>• Suicide, attempted suicide</a:t>
            </a:r>
          </a:p>
          <a:p>
            <a:r>
              <a:rPr lang="en-US" sz="2000" dirty="0"/>
              <a:t>• Serving in military, armed forces</a:t>
            </a:r>
          </a:p>
          <a:p>
            <a:r>
              <a:rPr lang="en-US" sz="2000" dirty="0"/>
              <a:t>• Under the influence of drugs, alcohol &amp; other intoxicants</a:t>
            </a:r>
          </a:p>
          <a:p>
            <a:r>
              <a:rPr lang="en-US" sz="2000" dirty="0"/>
              <a:t>• Participation in felony, riots, war etc.</a:t>
            </a:r>
          </a:p>
          <a:p>
            <a:r>
              <a:rPr lang="en-US" sz="2000" dirty="0"/>
              <a:t>• Exposure to nuclear, radioactive materials</a:t>
            </a:r>
          </a:p>
          <a:p>
            <a:r>
              <a:rPr lang="en-US" sz="2000" dirty="0"/>
              <a:t>• Loss due to child birth or pregnancy.</a:t>
            </a:r>
          </a:p>
          <a:p>
            <a:r>
              <a:rPr lang="en-US" sz="2000" dirty="0"/>
              <a:t>• For other exclusions, terms and conditions kindly refer</a:t>
            </a:r>
          </a:p>
          <a:p>
            <a:r>
              <a:rPr lang="en-US" sz="2000" dirty="0"/>
              <a:t>the policy wordings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82012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Referral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b="1" dirty="0"/>
              <a:t>All quotes (Fresh/Roll over /Renewal) for </a:t>
            </a:r>
            <a:r>
              <a:rPr lang="en-US" sz="2000" b="1" dirty="0" smtClean="0"/>
              <a:t>Group Personal </a:t>
            </a:r>
            <a:r>
              <a:rPr lang="en-US" sz="2000" b="1" dirty="0"/>
              <a:t>Accident need to be referred to </a:t>
            </a:r>
            <a:r>
              <a:rPr lang="en-US" sz="2000" b="1" dirty="0" smtClean="0"/>
              <a:t>HO Health Underwriters</a:t>
            </a:r>
            <a:r>
              <a:rPr lang="en-US" sz="2000" b="1" dirty="0"/>
              <a:t>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51698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Definition of Group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47663" y="1714971"/>
            <a:ext cx="8391525" cy="4378325"/>
          </a:xfrm>
        </p:spPr>
        <p:txBody>
          <a:bodyPr/>
          <a:lstStyle/>
          <a:p>
            <a:r>
              <a:rPr lang="en-US" sz="2000" dirty="0"/>
              <a:t>• In short</a:t>
            </a:r>
            <a:r>
              <a:rPr lang="en-US" sz="2000" dirty="0" smtClean="0"/>
              <a:t>…</a:t>
            </a:r>
          </a:p>
          <a:p>
            <a:endParaRPr lang="en-US" sz="2000" dirty="0"/>
          </a:p>
          <a:p>
            <a:r>
              <a:rPr lang="en-US" sz="2000" dirty="0"/>
              <a:t>• Group policy can be offered to Groups, Companies </a:t>
            </a:r>
            <a:r>
              <a:rPr lang="en-US" sz="2000" dirty="0" smtClean="0"/>
              <a:t>and Institutions </a:t>
            </a:r>
            <a:r>
              <a:rPr lang="en-US" sz="2000" dirty="0"/>
              <a:t>wherein there is an Employer – </a:t>
            </a:r>
            <a:r>
              <a:rPr lang="en-US" sz="2000" dirty="0" smtClean="0"/>
              <a:t>Employee relationships.</a:t>
            </a:r>
          </a:p>
          <a:p>
            <a:endParaRPr lang="en-US" sz="2000" dirty="0"/>
          </a:p>
          <a:p>
            <a:r>
              <a:rPr lang="en-US" sz="2000" dirty="0"/>
              <a:t>• Cover can be given on named employee or </a:t>
            </a:r>
            <a:r>
              <a:rPr lang="en-US" sz="2000" dirty="0" smtClean="0"/>
              <a:t>unnamed employee </a:t>
            </a:r>
            <a:r>
              <a:rPr lang="en-US" sz="2000" dirty="0"/>
              <a:t>basis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/>
              <a:t>• Cover also offered to Members of an institution / </a:t>
            </a:r>
            <a:r>
              <a:rPr lang="en-US" sz="2000" dirty="0" smtClean="0"/>
              <a:t>society /association </a:t>
            </a:r>
            <a:r>
              <a:rPr lang="en-US" sz="2000" dirty="0"/>
              <a:t>/club ( i.e. with no </a:t>
            </a:r>
            <a:r>
              <a:rPr lang="en-US" sz="2000" dirty="0" smtClean="0"/>
              <a:t>employer-employee relationship </a:t>
            </a:r>
            <a:r>
              <a:rPr lang="en-US" sz="20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12888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Claims - Intimation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b="1" dirty="0"/>
              <a:t>When should I intimate?</a:t>
            </a:r>
          </a:p>
          <a:p>
            <a:r>
              <a:rPr lang="en-US" sz="2000" dirty="0"/>
              <a:t>Intimate immediately or in any event within 15 days of accident.</a:t>
            </a:r>
          </a:p>
          <a:p>
            <a:r>
              <a:rPr lang="en-US" sz="2000" b="1" dirty="0"/>
              <a:t>Where should I intimate?</a:t>
            </a:r>
          </a:p>
          <a:p>
            <a:r>
              <a:rPr lang="en-US" sz="2000" dirty="0"/>
              <a:t>Intimate Future </a:t>
            </a:r>
            <a:r>
              <a:rPr lang="en-US" sz="2000" dirty="0" err="1"/>
              <a:t>Generali</a:t>
            </a:r>
            <a:r>
              <a:rPr lang="en-US" sz="2000" dirty="0"/>
              <a:t> India Insurance Company Limited through:</a:t>
            </a:r>
          </a:p>
          <a:p>
            <a:r>
              <a:rPr lang="en-US" sz="2000" dirty="0"/>
              <a:t>Telephone- </a:t>
            </a:r>
            <a:r>
              <a:rPr lang="en-US" sz="2000" dirty="0" smtClean="0"/>
              <a:t>022-40976935 Fax- </a:t>
            </a:r>
            <a:r>
              <a:rPr lang="en-US" sz="2000" dirty="0"/>
              <a:t>022-40976900</a:t>
            </a:r>
          </a:p>
          <a:p>
            <a:r>
              <a:rPr lang="en-US" sz="2000" b="1" dirty="0"/>
              <a:t>What information should I provide to FG at the time of intimation?</a:t>
            </a:r>
          </a:p>
          <a:p>
            <a:r>
              <a:rPr lang="en-US" sz="2000" dirty="0"/>
              <a:t>• Name &amp; contact details of person intimating the claim</a:t>
            </a:r>
          </a:p>
          <a:p>
            <a:r>
              <a:rPr lang="en-US" sz="2000" dirty="0"/>
              <a:t>• Date &amp; time of accident/ loss</a:t>
            </a:r>
          </a:p>
          <a:p>
            <a:r>
              <a:rPr lang="en-US" sz="2000" dirty="0"/>
              <a:t>• Nature of loss, Brief description of loss, Place of loss</a:t>
            </a:r>
          </a:p>
          <a:p>
            <a:r>
              <a:rPr lang="en-US" sz="2000" dirty="0"/>
              <a:t>• Name of the hospital if insured is hospitalized</a:t>
            </a:r>
          </a:p>
          <a:p>
            <a:r>
              <a:rPr lang="en-US" sz="2000" dirty="0"/>
              <a:t>• Name and address of police station if FIR filed</a:t>
            </a:r>
          </a:p>
          <a:p>
            <a:r>
              <a:rPr lang="en-US" sz="2000" dirty="0"/>
              <a:t>• Name of person who took insured to hospital</a:t>
            </a:r>
          </a:p>
          <a:p>
            <a:r>
              <a:rPr lang="en-US" sz="2000" dirty="0"/>
              <a:t>• Contact details of the insured &amp; person intimating the claim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86921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Claims – Submission 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b="1" dirty="0"/>
              <a:t>Following documents to be submitted for reimbursement</a:t>
            </a:r>
            <a:r>
              <a:rPr lang="en-US" sz="2000" b="1" dirty="0" smtClean="0"/>
              <a:t>:</a:t>
            </a:r>
          </a:p>
          <a:p>
            <a:endParaRPr lang="en-US" sz="2000" b="1" dirty="0"/>
          </a:p>
          <a:p>
            <a:r>
              <a:rPr lang="en-US" sz="2000" b="1" dirty="0"/>
              <a:t>Weekly Benefit Claims </a:t>
            </a:r>
            <a:r>
              <a:rPr lang="en-US" sz="2000" b="1" dirty="0" smtClean="0"/>
              <a:t>:</a:t>
            </a:r>
          </a:p>
          <a:p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Claim </a:t>
            </a:r>
            <a:r>
              <a:rPr lang="en-US" sz="2000" dirty="0"/>
              <a:t>form 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Attending </a:t>
            </a:r>
            <a:r>
              <a:rPr lang="en-US" sz="2000" dirty="0"/>
              <a:t>Doctor’s Report 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Disability </a:t>
            </a:r>
            <a:r>
              <a:rPr lang="en-US" sz="2000" dirty="0"/>
              <a:t>Certificate </a:t>
            </a:r>
            <a:r>
              <a:rPr lang="en-US" sz="2000" dirty="0" smtClean="0"/>
              <a:t>from the </a:t>
            </a:r>
            <a:r>
              <a:rPr lang="en-US" sz="2000" dirty="0"/>
              <a:t>Doctor, if any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Investigation/Lab </a:t>
            </a:r>
            <a:r>
              <a:rPr lang="en-US" sz="2000" dirty="0"/>
              <a:t>reports (</a:t>
            </a:r>
            <a:r>
              <a:rPr lang="en-US" sz="2000" dirty="0" smtClean="0"/>
              <a:t>x-rays &amp;reports </a:t>
            </a:r>
            <a:r>
              <a:rPr lang="en-US" sz="2000" dirty="0"/>
              <a:t>etc</a:t>
            </a:r>
            <a:r>
              <a:rPr lang="en-US" sz="2000" dirty="0" smtClean="0"/>
              <a:t>.)</a:t>
            </a:r>
          </a:p>
          <a:p>
            <a:pPr marL="457200" indent="-457200">
              <a:buAutoNum type="arabicPeriod" startAt="5"/>
            </a:pPr>
            <a:r>
              <a:rPr lang="en-US" sz="2000" dirty="0" smtClean="0"/>
              <a:t>Original Admission/discharge card, if hospitalized</a:t>
            </a:r>
          </a:p>
          <a:p>
            <a:r>
              <a:rPr lang="en-US" sz="2000" dirty="0" smtClean="0"/>
              <a:t>6.    Employers Leave Certificate</a:t>
            </a:r>
            <a:r>
              <a:rPr lang="en-US" sz="2000" dirty="0"/>
              <a:t>, </a:t>
            </a:r>
            <a:r>
              <a:rPr lang="en-US" sz="2000" dirty="0" smtClean="0"/>
              <a:t>with grade/designation</a:t>
            </a:r>
            <a:endParaRPr lang="en-US" sz="2000" dirty="0"/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20147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Claims – Submission 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b="1" dirty="0"/>
              <a:t>Following documents to be submitted for reimbursement</a:t>
            </a:r>
            <a:r>
              <a:rPr lang="en-US" sz="2000" b="1" dirty="0" smtClean="0"/>
              <a:t>:</a:t>
            </a:r>
          </a:p>
          <a:p>
            <a:endParaRPr lang="en-US" sz="2000" b="1" dirty="0"/>
          </a:p>
          <a:p>
            <a:r>
              <a:rPr lang="en-US" sz="2000" b="1" dirty="0" smtClean="0"/>
              <a:t>Death </a:t>
            </a:r>
            <a:r>
              <a:rPr lang="en-US" sz="2000" b="1" dirty="0"/>
              <a:t>Claims </a:t>
            </a:r>
            <a:r>
              <a:rPr lang="en-US" sz="2000" b="1" dirty="0" smtClean="0"/>
              <a:t>:</a:t>
            </a:r>
          </a:p>
          <a:p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Claim form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Attending Doctor’s Report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Original Death Certificate</a:t>
            </a:r>
          </a:p>
          <a:p>
            <a:pPr marL="457200" indent="-457200">
              <a:buAutoNum type="arabicPeriod" startAt="4"/>
            </a:pPr>
            <a:r>
              <a:rPr lang="en-US" sz="2000" dirty="0" smtClean="0"/>
              <a:t>Original/ Attested Post Mortem/ Coroner’s report</a:t>
            </a:r>
          </a:p>
          <a:p>
            <a:pPr marL="457200" indent="-457200">
              <a:buAutoNum type="arabicPeriod" startAt="5"/>
            </a:pPr>
            <a:r>
              <a:rPr lang="en-US" sz="2000" dirty="0" smtClean="0"/>
              <a:t>Attested copy of FIR/ </a:t>
            </a:r>
            <a:r>
              <a:rPr lang="en-US" sz="2000" dirty="0" err="1" smtClean="0"/>
              <a:t>Panchnama</a:t>
            </a:r>
            <a:endParaRPr lang="en-US" sz="2000" dirty="0" smtClean="0"/>
          </a:p>
          <a:p>
            <a:pPr marL="457200" indent="-457200">
              <a:buAutoNum type="arabicPeriod" startAt="6"/>
            </a:pPr>
            <a:r>
              <a:rPr lang="en-US" sz="2000" dirty="0" smtClean="0"/>
              <a:t>Police Inquest report, where applicable</a:t>
            </a:r>
          </a:p>
          <a:p>
            <a:endParaRPr lang="en-US" sz="2000" dirty="0" smtClean="0"/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50007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Claims – Submission 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1143000"/>
            <a:ext cx="8381999" cy="4378325"/>
          </a:xfrm>
        </p:spPr>
        <p:txBody>
          <a:bodyPr/>
          <a:lstStyle/>
          <a:p>
            <a:r>
              <a:rPr lang="en-US" sz="2000" b="1" dirty="0"/>
              <a:t>Following documents to be submitted for reimbursement</a:t>
            </a:r>
            <a:r>
              <a:rPr lang="en-US" sz="2000" b="1" dirty="0" smtClean="0"/>
              <a:t>:</a:t>
            </a:r>
          </a:p>
          <a:p>
            <a:endParaRPr lang="en-US" sz="2000" b="1" dirty="0"/>
          </a:p>
          <a:p>
            <a:r>
              <a:rPr lang="en-US" sz="2000" b="1" dirty="0"/>
              <a:t>Dismemberment/Disablement </a:t>
            </a:r>
            <a:r>
              <a:rPr lang="en-US" sz="2000" b="1" dirty="0" smtClean="0"/>
              <a:t>Claims :</a:t>
            </a:r>
          </a:p>
          <a:p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Claim </a:t>
            </a:r>
            <a:r>
              <a:rPr lang="en-US" sz="2000" dirty="0"/>
              <a:t>form 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Attending </a:t>
            </a:r>
            <a:r>
              <a:rPr lang="en-US" sz="2000" dirty="0"/>
              <a:t>Doctor’s Report 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Original Disability </a:t>
            </a:r>
            <a:r>
              <a:rPr lang="en-US" sz="2000" dirty="0"/>
              <a:t>Certificate </a:t>
            </a:r>
            <a:r>
              <a:rPr lang="en-US" sz="2000" dirty="0" smtClean="0"/>
              <a:t>from the Doctor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Investigation/Lab </a:t>
            </a:r>
            <a:r>
              <a:rPr lang="en-US" sz="2000" dirty="0"/>
              <a:t>reports (</a:t>
            </a:r>
            <a:r>
              <a:rPr lang="en-US" sz="2000" dirty="0" smtClean="0"/>
              <a:t>x-rays &amp;reports </a:t>
            </a:r>
            <a:r>
              <a:rPr lang="en-US" sz="2000" dirty="0"/>
              <a:t>etc</a:t>
            </a:r>
            <a:r>
              <a:rPr lang="en-US" sz="2000" dirty="0" smtClean="0"/>
              <a:t>.), other medical case papers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Original Admission/discharge card, if </a:t>
            </a:r>
            <a:r>
              <a:rPr lang="en-US" sz="2000" dirty="0" smtClean="0"/>
              <a:t>hospitalized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Police Inquest report, where applicable</a:t>
            </a:r>
          </a:p>
          <a:p>
            <a:r>
              <a:rPr lang="en-US" sz="2000" dirty="0" smtClean="0"/>
              <a:t>7.    In </a:t>
            </a:r>
            <a:r>
              <a:rPr lang="en-US" sz="2000" dirty="0"/>
              <a:t>case of PTD PPD claims </a:t>
            </a:r>
            <a:r>
              <a:rPr lang="en-US" sz="2000" dirty="0" smtClean="0"/>
              <a:t>- Disability </a:t>
            </a:r>
            <a:r>
              <a:rPr lang="en-US" sz="2000" dirty="0"/>
              <a:t>certificate from Govt.</a:t>
            </a:r>
          </a:p>
          <a:p>
            <a:r>
              <a:rPr lang="en-US" sz="2000" dirty="0" smtClean="0"/>
              <a:t>       Registered </a:t>
            </a:r>
            <a:r>
              <a:rPr lang="en-US" sz="2000" dirty="0"/>
              <a:t>Medical </a:t>
            </a:r>
            <a:r>
              <a:rPr lang="en-US" sz="2000" dirty="0" err="1"/>
              <a:t>Practioners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50007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Claims – Submission 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600" y="990600"/>
            <a:ext cx="8381999" cy="4378325"/>
          </a:xfrm>
        </p:spPr>
        <p:txBody>
          <a:bodyPr/>
          <a:lstStyle/>
          <a:p>
            <a:r>
              <a:rPr lang="en-US" sz="1800" b="1" dirty="0"/>
              <a:t>Document submission:</a:t>
            </a:r>
          </a:p>
          <a:p>
            <a:r>
              <a:rPr lang="en-US" sz="1800" dirty="0"/>
              <a:t>You need to submit the claim documents to Future </a:t>
            </a:r>
            <a:r>
              <a:rPr lang="en-US" sz="1800" dirty="0" err="1"/>
              <a:t>Generali</a:t>
            </a:r>
            <a:r>
              <a:rPr lang="en-US" sz="1800" dirty="0"/>
              <a:t> India </a:t>
            </a:r>
            <a:r>
              <a:rPr lang="en-US" sz="1800" dirty="0" smtClean="0"/>
              <a:t>Insurance Company </a:t>
            </a:r>
            <a:r>
              <a:rPr lang="en-US" sz="1800" dirty="0"/>
              <a:t>Limited within 7 days of the completion of treatment</a:t>
            </a:r>
          </a:p>
          <a:p>
            <a:r>
              <a:rPr lang="en-US" sz="1800" b="1" dirty="0"/>
              <a:t>Deficient documents</a:t>
            </a:r>
            <a:r>
              <a:rPr lang="en-US" sz="1800" dirty="0"/>
              <a:t>:</a:t>
            </a:r>
          </a:p>
          <a:p>
            <a:r>
              <a:rPr lang="en-US" sz="1800" dirty="0"/>
              <a:t>Future </a:t>
            </a:r>
            <a:r>
              <a:rPr lang="en-US" sz="1800" dirty="0" err="1"/>
              <a:t>Generali</a:t>
            </a:r>
            <a:r>
              <a:rPr lang="en-US" sz="1800" dirty="0"/>
              <a:t> will send you the deficiency for incomplete/</a:t>
            </a:r>
          </a:p>
          <a:p>
            <a:r>
              <a:rPr lang="en-US" sz="1800" dirty="0"/>
              <a:t>missing/additional documents in the form of deficiency letter within 7 days </a:t>
            </a:r>
            <a:r>
              <a:rPr lang="en-US" sz="1800" dirty="0" smtClean="0"/>
              <a:t>of receipt </a:t>
            </a:r>
            <a:r>
              <a:rPr lang="en-US" sz="1800" dirty="0"/>
              <a:t>of submitted claim documents</a:t>
            </a:r>
          </a:p>
          <a:p>
            <a:r>
              <a:rPr lang="en-US" sz="1800" dirty="0"/>
              <a:t>Reminder letter will be send if there is no revert on deficient documents</a:t>
            </a:r>
          </a:p>
          <a:p>
            <a:r>
              <a:rPr lang="en-US" sz="1800" dirty="0"/>
              <a:t>Claim will be closed for non submission of deficient documents </a:t>
            </a:r>
            <a:r>
              <a:rPr lang="en-US" sz="1800" dirty="0" err="1"/>
              <a:t>inspite</a:t>
            </a:r>
            <a:r>
              <a:rPr lang="en-US" sz="1800" dirty="0"/>
              <a:t> of</a:t>
            </a:r>
          </a:p>
          <a:p>
            <a:r>
              <a:rPr lang="en-US" sz="1800" dirty="0"/>
              <a:t>reminder letter.</a:t>
            </a:r>
          </a:p>
          <a:p>
            <a:r>
              <a:rPr lang="en-US" sz="1800" b="1" dirty="0"/>
              <a:t>Claim Repudiation:</a:t>
            </a:r>
          </a:p>
          <a:p>
            <a:r>
              <a:rPr lang="en-US" sz="1800" dirty="0"/>
              <a:t>Future </a:t>
            </a:r>
            <a:r>
              <a:rPr lang="en-US" sz="1800" dirty="0" err="1"/>
              <a:t>Generali</a:t>
            </a:r>
            <a:r>
              <a:rPr lang="en-US" sz="1800" dirty="0"/>
              <a:t> will send the Repudiation letter for inadmissible claims </a:t>
            </a:r>
            <a:r>
              <a:rPr lang="en-US" sz="1800" dirty="0" smtClean="0"/>
              <a:t>with explanation </a:t>
            </a:r>
            <a:r>
              <a:rPr lang="en-US" sz="1800" dirty="0"/>
              <a:t>for repudiation</a:t>
            </a:r>
          </a:p>
          <a:p>
            <a:r>
              <a:rPr lang="en-US" sz="1800" b="1" dirty="0"/>
              <a:t>Settlement:</a:t>
            </a:r>
          </a:p>
          <a:p>
            <a:r>
              <a:rPr lang="en-US" sz="1800" dirty="0"/>
              <a:t>Future </a:t>
            </a:r>
            <a:r>
              <a:rPr lang="en-US" sz="1800" dirty="0" err="1"/>
              <a:t>Generali</a:t>
            </a:r>
            <a:r>
              <a:rPr lang="en-US" sz="1800" dirty="0"/>
              <a:t> will settle the claim in 15 days of submitting complete set </a:t>
            </a:r>
            <a:r>
              <a:rPr lang="en-US" sz="1800" dirty="0" smtClean="0"/>
              <a:t>of claim </a:t>
            </a:r>
            <a:r>
              <a:rPr lang="en-US" sz="1800" dirty="0"/>
              <a:t>documents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14676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400" b="1" dirty="0" smtClean="0"/>
              <a:t>Template – Employer Employee Group  </a:t>
            </a:r>
            <a:endParaRPr lang="en-US" sz="24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995967"/>
              </p:ext>
            </p:extLst>
          </p:nvPr>
        </p:nvGraphicFramePr>
        <p:xfrm>
          <a:off x="228600" y="609602"/>
          <a:ext cx="8686799" cy="60197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95567"/>
                <a:gridCol w="419033"/>
                <a:gridCol w="1679116"/>
                <a:gridCol w="743256"/>
                <a:gridCol w="689058"/>
                <a:gridCol w="1014235"/>
                <a:gridCol w="722610"/>
                <a:gridCol w="495504"/>
                <a:gridCol w="828420"/>
              </a:tblGrid>
              <a:tr h="25254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1" i="0" u="none" strike="noStrike">
                        <a:solidFill>
                          <a:srgbClr val="C00000"/>
                        </a:solidFill>
                        <a:effectLst/>
                        <a:latin typeface="Garamond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Future Generali India Insurance Company Limited</a:t>
                      </a:r>
                      <a:endParaRPr lang="it-IT" sz="1400" b="1" i="0" u="none" strike="noStrike">
                        <a:solidFill>
                          <a:srgbClr val="C00000"/>
                        </a:solidFill>
                        <a:effectLst/>
                        <a:latin typeface="Garamond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556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63444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Group Personal Accident Template for Premium Quote</a:t>
                      </a:r>
                      <a:endParaRPr lang="en-US" sz="1050" b="1" i="0" u="none" strike="noStrike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6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CORPORATE DETAILS</a:t>
                      </a:r>
                      <a:endParaRPr lang="en-US" sz="1000" b="1" i="0" u="none" strike="noStrike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5566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Full Name of the Organisation</a:t>
                      </a:r>
                      <a:endParaRPr lang="en-US" sz="1000" b="1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66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Business (What is the organization into ?)</a:t>
                      </a:r>
                      <a:endParaRPr lang="en-US" sz="1000" b="1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66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Employer/Employee relationship</a:t>
                      </a:r>
                      <a:endParaRPr lang="en-US" sz="1000" b="1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Yes/ No</a:t>
                      </a:r>
                      <a:endParaRPr lang="en-US" sz="1000" b="0" i="0" u="none" strike="noStrike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132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If there is no employer-employee relationship, please specify the relation</a:t>
                      </a:r>
                      <a:endParaRPr lang="en-US" sz="1000" b="1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66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Existing Cover</a:t>
                      </a:r>
                      <a:endParaRPr lang="en-US" sz="1000" b="1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Yes/ No</a:t>
                      </a:r>
                      <a:endParaRPr lang="en-US" sz="1000" b="0" i="0" u="none" strike="noStrike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132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Expiry Date</a:t>
                      </a:r>
                      <a:endParaRPr lang="en-US" sz="1000" b="1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Please mention the date when the policy is expiring</a:t>
                      </a:r>
                      <a:endParaRPr lang="en-US" sz="1000" b="0" i="0" u="none" strike="noStrike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66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Insurer &amp; Branch</a:t>
                      </a:r>
                      <a:endParaRPr lang="en-US" sz="1000" b="1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66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Intermediary Channel Type</a:t>
                      </a:r>
                      <a:endParaRPr lang="en-US" sz="1000" b="1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1" i="0" u="none" strike="noStrike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66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Commission Requested</a:t>
                      </a:r>
                      <a:endParaRPr lang="en-US" sz="1000" b="1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1" i="0" u="none" strike="noStrike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6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Claims Experience: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62264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Year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Premium (Rs.) excluding Service Tax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Per mille rate (Rs.) excluding Service Tax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No. of Claims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Claims Amount(Rs.)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Claims ratio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556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Existing policy minus 3 years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556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Existing policy minus 2 years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556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Existing policy minus 1 year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556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Existing policy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5566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556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Please specify the claims type: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46698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In case of any major claims (Death or PTD), please specify the amount and count of such claims.</a:t>
                      </a:r>
                      <a:endParaRPr lang="en-US" sz="1000" b="0" i="0" u="none" strike="noStrike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66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Basis of sum insured: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gridSpan="6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Please specify the sum insured is how many times of the monthly income.</a:t>
                      </a:r>
                      <a:endParaRPr lang="en-US" sz="1000" b="1" i="0" u="none" strike="noStrike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66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Accidental Death cover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66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PTD and PPD cover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66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TTD cover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66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5566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Date</a:t>
                      </a:r>
                      <a:endParaRPr lang="en-US" sz="10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5566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5566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Place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Signature of the Proposer</a:t>
                      </a:r>
                      <a:endParaRPr lang="en-US" sz="10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5566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3957" y="714375"/>
            <a:ext cx="22193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400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400" b="1" dirty="0" smtClean="0"/>
              <a:t>Template – Students Group  </a:t>
            </a:r>
            <a:endParaRPr lang="en-US" sz="24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838200"/>
            <a:ext cx="14287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162691"/>
              </p:ext>
            </p:extLst>
          </p:nvPr>
        </p:nvGraphicFramePr>
        <p:xfrm>
          <a:off x="304800" y="685800"/>
          <a:ext cx="8610600" cy="60679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82594"/>
                <a:gridCol w="494685"/>
                <a:gridCol w="494685"/>
                <a:gridCol w="749755"/>
                <a:gridCol w="494685"/>
                <a:gridCol w="602896"/>
                <a:gridCol w="494685"/>
                <a:gridCol w="896615"/>
              </a:tblGrid>
              <a:tr h="109704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FGH/UW/GRP/08/06</a:t>
                      </a:r>
                      <a:endParaRPr lang="en-US" sz="9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97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28-Sep-16</a:t>
                      </a:r>
                      <a:endParaRPr lang="en-US" sz="9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70041">
                <a:tc gridSpan="3"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Future Generali India Insurance Company Limited</a:t>
                      </a:r>
                      <a:endParaRPr lang="it-IT" sz="1100" b="1" i="0" u="none" strike="noStrike" dirty="0">
                        <a:solidFill>
                          <a:srgbClr val="C00000"/>
                        </a:solidFill>
                        <a:effectLst/>
                        <a:latin typeface="Garamond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097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09704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900" u="sng" strike="noStrike" dirty="0">
                          <a:effectLst/>
                        </a:rPr>
                        <a:t>QUOTE SLIP FOR GROUP PERSONAL ACCIDENT POLICY</a:t>
                      </a:r>
                      <a:endParaRPr lang="en-US" sz="900" b="1" i="0" u="sng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97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          </a:t>
                      </a:r>
                      <a:endParaRPr lang="en-US" sz="9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0970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Name of the Institution : </a:t>
                      </a:r>
                      <a:endParaRPr lang="en-US" sz="9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97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Cover: </a:t>
                      </a:r>
                      <a:endParaRPr lang="en-US" sz="9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09704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1.Accidental Death</a:t>
                      </a:r>
                      <a:endParaRPr lang="en-US" sz="9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9704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2.Permanent Total Disablement </a:t>
                      </a:r>
                      <a:endParaRPr lang="en-US" sz="9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9704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3.Permanent Partial Disability</a:t>
                      </a:r>
                      <a:endParaRPr lang="en-US" sz="9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97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Sum insured is as per annexure.</a:t>
                      </a:r>
                      <a:endParaRPr lang="en-US" sz="9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097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This quote is subject to ……….. claim in the expiring policy.</a:t>
                      </a:r>
                      <a:endParaRPr lang="en-US" sz="9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097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The policy is on named basis.</a:t>
                      </a:r>
                      <a:endParaRPr lang="en-US" sz="9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151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009278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Proper/authentic attendance sheet to be maintained – (Standard / Division Wise)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At the time of claim, admission proof should be submitted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If the total number of students do not match on the date of loss, the claim would not be payable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On all or none basis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1. Onus of proof lies with the insured for student &amp; coverage under the policy for the person on behalf of whom the claim is made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2. At any point of time the total number of students should not exceed the total number of students declared under the policy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3. To furnish the total number of student on attendance sheet at the time of accident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4. Violation in number of student covered will prejudice claim under the policy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5. At any given time the attendance sheet / roll should be available for </a:t>
                      </a:r>
                      <a:r>
                        <a:rPr lang="en-US" sz="900" u="none" strike="noStrike" dirty="0" smtClean="0">
                          <a:effectLst/>
                        </a:rPr>
                        <a:t>Inspection Rest </a:t>
                      </a:r>
                      <a:r>
                        <a:rPr lang="en-US" sz="900" u="none" strike="noStrike" dirty="0">
                          <a:effectLst/>
                        </a:rPr>
                        <a:t>all as per </a:t>
                      </a:r>
                      <a:r>
                        <a:rPr lang="en-US" sz="900" u="none" strike="noStrike" dirty="0" err="1">
                          <a:effectLst/>
                        </a:rPr>
                        <a:t>std</a:t>
                      </a:r>
                      <a:r>
                        <a:rPr lang="en-US" sz="900" u="none" strike="noStrike" dirty="0">
                          <a:effectLst/>
                        </a:rPr>
                        <a:t> GPA terms and coverage’s</a:t>
                      </a:r>
                      <a:endParaRPr lang="en-US" sz="900" b="1" i="0" u="none" strike="noStrike" dirty="0">
                        <a:solidFill>
                          <a:srgbClr val="8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9704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No. of Students :</a:t>
                      </a:r>
                      <a:endParaRPr lang="en-US" sz="9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097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No. of Parents:</a:t>
                      </a:r>
                      <a:endParaRPr lang="en-US" sz="9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09704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Total Sum Insured</a:t>
                      </a:r>
                      <a:endParaRPr lang="en-US" sz="9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097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(A) Total Premium Payable (Excluding Service Tax)</a:t>
                      </a:r>
                      <a:endParaRPr lang="en-US" sz="9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Per mille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#DIV/0!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INR 0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097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(B) Service tax @</a:t>
                      </a:r>
                      <a:endParaRPr lang="en-US" sz="9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15%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INR 0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097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(C) Total Premium Payable (Including Service Tax) (A+B)</a:t>
                      </a:r>
                      <a:endParaRPr lang="en-US" sz="9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INR 0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151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Commission included</a:t>
                      </a:r>
                      <a:endParaRPr lang="en-US" sz="9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12.5%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0970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The above quote is valid for 15 days.</a:t>
                      </a:r>
                      <a:endParaRPr lang="en-US" sz="9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097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151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Exclusions:  Kindly refer our standard GPA policy wording</a:t>
                      </a:r>
                      <a:endParaRPr lang="en-US" sz="9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927000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US" sz="900" u="sng" strike="noStrike" dirty="0">
                          <a:effectLst/>
                        </a:rPr>
                        <a:t>Disclaimer:  Wherever Applicable </a:t>
                      </a:r>
                      <a:r>
                        <a:rPr lang="en-US" sz="900" u="none" strike="noStrike" dirty="0">
                          <a:effectLst/>
                        </a:rPr>
                        <a:t/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Disclaimer: 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1. Quote is valid for 15 days only.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2. Whenever cover for one named earning parent is given, in case of death of that earning parent our liability will be restricted to maximum 2 insured children only.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3. Students only above 5 years of age are covered under the policy.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4. In case the student is a minor - claim will be paid only to the parent of the student.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*  Policy will be on "All or none basis" only.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*  Rest all as per </a:t>
                      </a:r>
                      <a:r>
                        <a:rPr lang="en-US" sz="900" u="none" strike="noStrike" dirty="0" err="1">
                          <a:effectLst/>
                        </a:rPr>
                        <a:t>std</a:t>
                      </a:r>
                      <a:r>
                        <a:rPr lang="en-US" sz="900" u="none" strike="noStrike" dirty="0">
                          <a:effectLst/>
                        </a:rPr>
                        <a:t> Group Personal Accident policy terms and </a:t>
                      </a:r>
                      <a:r>
                        <a:rPr lang="en-US" sz="900" u="none" strike="noStrike" dirty="0" err="1">
                          <a:effectLst/>
                        </a:rPr>
                        <a:t>coverages</a:t>
                      </a:r>
                      <a:r>
                        <a:rPr lang="en-US" sz="900" u="none" strike="noStrike" dirty="0">
                          <a:effectLst/>
                        </a:rPr>
                        <a:t>.</a:t>
                      </a:r>
                      <a:endParaRPr lang="en-US" sz="9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970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Date</a:t>
                      </a:r>
                      <a:endParaRPr lang="en-US" sz="9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0970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Place</a:t>
                      </a:r>
                      <a:endParaRPr lang="en-US" sz="9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Signature of the Proposer</a:t>
                      </a:r>
                      <a:endParaRPr lang="en-US" sz="9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3957" y="781049"/>
            <a:ext cx="22193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866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533400" y="4343400"/>
            <a:ext cx="3581400" cy="338554"/>
          </a:xfrm>
        </p:spPr>
        <p:txBody>
          <a:bodyPr/>
          <a:lstStyle/>
          <a:p>
            <a:pPr lvl="0"/>
            <a:r>
              <a:rPr lang="en-US" dirty="0" smtClean="0"/>
              <a:t>www.futuregenerali.in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45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Definition of Group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47663" y="1714971"/>
            <a:ext cx="8391525" cy="4378325"/>
          </a:xfrm>
        </p:spPr>
        <p:txBody>
          <a:bodyPr/>
          <a:lstStyle/>
          <a:p>
            <a:r>
              <a:rPr lang="en-US" sz="2000" dirty="0"/>
              <a:t>• Group Personal Accident cover is also offered </a:t>
            </a:r>
            <a:r>
              <a:rPr lang="en-US" sz="2000" dirty="0" smtClean="0"/>
              <a:t>to educational </a:t>
            </a:r>
            <a:r>
              <a:rPr lang="en-US" sz="2000" dirty="0"/>
              <a:t>institutions like schools and colleges </a:t>
            </a:r>
            <a:r>
              <a:rPr lang="en-US" sz="2000" dirty="0" smtClean="0"/>
              <a:t>under which </a:t>
            </a:r>
            <a:r>
              <a:rPr lang="en-US" sz="2000" dirty="0"/>
              <a:t>we cover students, staff of the institution and </a:t>
            </a:r>
            <a:r>
              <a:rPr lang="en-US" sz="2000" dirty="0" smtClean="0"/>
              <a:t>even one </a:t>
            </a:r>
            <a:r>
              <a:rPr lang="en-US" sz="2000" dirty="0"/>
              <a:t>earning parent of the student at very </a:t>
            </a:r>
            <a:r>
              <a:rPr lang="en-US" sz="2000" dirty="0" smtClean="0"/>
              <a:t>discounted rates</a:t>
            </a:r>
            <a:r>
              <a:rPr lang="en-US" sz="2000" dirty="0"/>
              <a:t>, wherein the proposer should be the school or the</a:t>
            </a:r>
          </a:p>
          <a:p>
            <a:r>
              <a:rPr lang="en-US" sz="2000" dirty="0"/>
              <a:t>educational institutes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/>
              <a:t>• GPA is also offered to financial institutes like </a:t>
            </a:r>
            <a:r>
              <a:rPr lang="en-US" sz="2000" dirty="0" smtClean="0"/>
              <a:t>banks, covering </a:t>
            </a:r>
            <a:r>
              <a:rPr lang="en-US" sz="2000" dirty="0"/>
              <a:t>account holders, credit card holders, </a:t>
            </a:r>
            <a:r>
              <a:rPr lang="en-US" sz="2000" dirty="0" smtClean="0"/>
              <a:t>persons taking </a:t>
            </a:r>
            <a:r>
              <a:rPr lang="en-US" sz="2000" dirty="0"/>
              <a:t>loans </a:t>
            </a:r>
            <a:r>
              <a:rPr lang="en-US" sz="2000" dirty="0" err="1"/>
              <a:t>etc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76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/>
              <a:t>GROUP PERSONAL ACCIDENT </a:t>
            </a:r>
            <a:r>
              <a:rPr lang="en-US" sz="2800" b="1" dirty="0" smtClean="0"/>
              <a:t>POLICY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47663" y="1714971"/>
            <a:ext cx="8391525" cy="4378325"/>
          </a:xfrm>
        </p:spPr>
        <p:txBody>
          <a:bodyPr/>
          <a:lstStyle/>
          <a:p>
            <a:r>
              <a:rPr lang="en-US" sz="2000" dirty="0"/>
              <a:t>GROUP PERSONAL ACCIDENT POLICY</a:t>
            </a:r>
            <a:r>
              <a:rPr lang="en-US" sz="2000" dirty="0" smtClean="0"/>
              <a:t>:</a:t>
            </a:r>
          </a:p>
          <a:p>
            <a:endParaRPr lang="en-US" sz="2000" dirty="0"/>
          </a:p>
          <a:p>
            <a:r>
              <a:rPr lang="en-US" sz="2000" dirty="0"/>
              <a:t>Covers physical loss to an insured person due to </a:t>
            </a:r>
            <a:r>
              <a:rPr lang="en-US" sz="2000" dirty="0" smtClean="0"/>
              <a:t>an accidental </a:t>
            </a:r>
            <a:r>
              <a:rPr lang="en-US" sz="2000" dirty="0"/>
              <a:t>injury (including fatal). The policy pays </a:t>
            </a:r>
            <a:r>
              <a:rPr lang="en-US" sz="2000" dirty="0" smtClean="0"/>
              <a:t>for death </a:t>
            </a:r>
            <a:r>
              <a:rPr lang="en-US" sz="2000" dirty="0"/>
              <a:t>or disablement from accidental bodily </a:t>
            </a:r>
            <a:r>
              <a:rPr lang="en-US" sz="2000" dirty="0" smtClean="0"/>
              <a:t>injury happening </a:t>
            </a:r>
            <a:r>
              <a:rPr lang="en-US" sz="2000" dirty="0"/>
              <a:t>anywhere in the world.</a:t>
            </a:r>
          </a:p>
        </p:txBody>
      </p:sp>
    </p:spTree>
    <p:extLst>
      <p:ext uri="{BB962C8B-B14F-4D97-AF65-F5344CB8AC3E}">
        <p14:creationId xmlns:p14="http://schemas.microsoft.com/office/powerpoint/2010/main" val="362032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Age limits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47663" y="1714971"/>
            <a:ext cx="8391525" cy="4378325"/>
          </a:xfrm>
        </p:spPr>
        <p:txBody>
          <a:bodyPr/>
          <a:lstStyle/>
          <a:p>
            <a:r>
              <a:rPr lang="en-US" sz="2000" dirty="0"/>
              <a:t>• Any individual aged between 5 years and 70 years can</a:t>
            </a:r>
          </a:p>
          <a:p>
            <a:r>
              <a:rPr lang="en-US" sz="2000" dirty="0"/>
              <a:t>be insured under this policy.</a:t>
            </a:r>
          </a:p>
        </p:txBody>
      </p:sp>
    </p:spTree>
    <p:extLst>
      <p:ext uri="{BB962C8B-B14F-4D97-AF65-F5344CB8AC3E}">
        <p14:creationId xmlns:p14="http://schemas.microsoft.com/office/powerpoint/2010/main" val="301005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Coverage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47663" y="1714971"/>
            <a:ext cx="8391525" cy="4378325"/>
          </a:xfrm>
        </p:spPr>
        <p:txBody>
          <a:bodyPr/>
          <a:lstStyle/>
          <a:p>
            <a:r>
              <a:rPr lang="en-US" sz="2000" dirty="0"/>
              <a:t>The policy covers Death, Permanent Total </a:t>
            </a:r>
            <a:r>
              <a:rPr lang="en-US" sz="2000" dirty="0" smtClean="0"/>
              <a:t>Disability, Permanent </a:t>
            </a:r>
            <a:r>
              <a:rPr lang="en-US" sz="2000" dirty="0"/>
              <a:t>Partial Disability or Temporary Total </a:t>
            </a:r>
            <a:r>
              <a:rPr lang="en-US" sz="2000" dirty="0" smtClean="0"/>
              <a:t>Disability of </a:t>
            </a:r>
            <a:r>
              <a:rPr lang="en-US" sz="2000" dirty="0"/>
              <a:t>an insured person as a result of accidental </a:t>
            </a:r>
            <a:r>
              <a:rPr lang="en-US" sz="2000" dirty="0" smtClean="0"/>
              <a:t>bodily injury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516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Definitions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47663" y="1714971"/>
            <a:ext cx="8391525" cy="4378325"/>
          </a:xfrm>
        </p:spPr>
        <p:txBody>
          <a:bodyPr/>
          <a:lstStyle/>
          <a:p>
            <a:r>
              <a:rPr lang="en-US" sz="2000" dirty="0"/>
              <a:t>Permanent Total Disablement </a:t>
            </a:r>
            <a:r>
              <a:rPr lang="en-US" sz="2000" b="1" dirty="0"/>
              <a:t>(PTD)</a:t>
            </a:r>
          </a:p>
          <a:p>
            <a:r>
              <a:rPr lang="en-US" sz="2000" dirty="0"/>
              <a:t>Means disablement which entirely prevents an </a:t>
            </a:r>
            <a:r>
              <a:rPr lang="en-US" sz="2000" dirty="0" smtClean="0"/>
              <a:t>Insured Person </a:t>
            </a:r>
            <a:r>
              <a:rPr lang="en-US" sz="2000" dirty="0"/>
              <a:t>from attending to any Business or </a:t>
            </a:r>
            <a:r>
              <a:rPr lang="en-US" sz="2000" dirty="0" smtClean="0"/>
              <a:t>Occupation of </a:t>
            </a:r>
            <a:r>
              <a:rPr lang="en-US" sz="2000" dirty="0"/>
              <a:t>any and every kind and which lasts 12 months </a:t>
            </a:r>
            <a:r>
              <a:rPr lang="en-US" sz="2000" dirty="0" smtClean="0"/>
              <a:t>and at </a:t>
            </a:r>
            <a:r>
              <a:rPr lang="en-US" sz="2000" dirty="0"/>
              <a:t>the expiry of that period is beyond hope of</a:t>
            </a:r>
          </a:p>
          <a:p>
            <a:r>
              <a:rPr lang="en-US" sz="2000" dirty="0"/>
              <a:t>improvement.</a:t>
            </a:r>
          </a:p>
          <a:p>
            <a:endParaRPr lang="en-US" sz="2000" dirty="0" smtClean="0"/>
          </a:p>
          <a:p>
            <a:r>
              <a:rPr lang="en-US" sz="2000" dirty="0" smtClean="0"/>
              <a:t>Permanent </a:t>
            </a:r>
            <a:r>
              <a:rPr lang="en-US" sz="2000" dirty="0"/>
              <a:t>Partial Disability </a:t>
            </a:r>
            <a:r>
              <a:rPr lang="en-US" sz="2000" b="1" dirty="0"/>
              <a:t>(PPD)</a:t>
            </a:r>
          </a:p>
          <a:p>
            <a:r>
              <a:rPr lang="en-US" sz="2000" dirty="0"/>
              <a:t>Doctor certified total and continuous loss </a:t>
            </a:r>
            <a:r>
              <a:rPr lang="en-US" sz="2000" dirty="0" smtClean="0"/>
              <a:t>or impairment </a:t>
            </a:r>
            <a:r>
              <a:rPr lang="en-US" sz="2000" dirty="0"/>
              <a:t>of a body part or sensory organ specified .</a:t>
            </a:r>
          </a:p>
        </p:txBody>
      </p:sp>
    </p:spTree>
    <p:extLst>
      <p:ext uri="{BB962C8B-B14F-4D97-AF65-F5344CB8AC3E}">
        <p14:creationId xmlns:p14="http://schemas.microsoft.com/office/powerpoint/2010/main" val="373554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300" y="238919"/>
            <a:ext cx="8386686" cy="523081"/>
          </a:xfrm>
        </p:spPr>
        <p:txBody>
          <a:bodyPr/>
          <a:lstStyle/>
          <a:p>
            <a:r>
              <a:rPr lang="en-US" sz="2800" b="1" dirty="0" smtClean="0"/>
              <a:t>Definitions </a:t>
            </a:r>
            <a:endParaRPr 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47663" y="1714971"/>
            <a:ext cx="8391525" cy="4378325"/>
          </a:xfrm>
        </p:spPr>
        <p:txBody>
          <a:bodyPr/>
          <a:lstStyle/>
          <a:p>
            <a:r>
              <a:rPr lang="en-US" sz="2000" dirty="0"/>
              <a:t>Temporary Total Disablement </a:t>
            </a:r>
            <a:r>
              <a:rPr lang="en-US" sz="2000" b="1" dirty="0"/>
              <a:t>(TTD</a:t>
            </a:r>
            <a:r>
              <a:rPr lang="en-US" sz="2000" b="1" dirty="0" smtClean="0"/>
              <a:t>)</a:t>
            </a:r>
          </a:p>
          <a:p>
            <a:endParaRPr lang="en-US" sz="2000" b="1" dirty="0"/>
          </a:p>
          <a:p>
            <a:r>
              <a:rPr lang="en-US" sz="2000" dirty="0"/>
              <a:t>Means disablement which temporarily and </a:t>
            </a:r>
            <a:r>
              <a:rPr lang="en-US" sz="2000" dirty="0" smtClean="0"/>
              <a:t>totally prevents </a:t>
            </a:r>
            <a:r>
              <a:rPr lang="en-US" sz="2000" dirty="0"/>
              <a:t>the Insured Person from attending to </a:t>
            </a:r>
            <a:r>
              <a:rPr lang="en-US" sz="2000" dirty="0" smtClean="0"/>
              <a:t>the duties </a:t>
            </a:r>
            <a:r>
              <a:rPr lang="en-US" sz="2000" dirty="0"/>
              <a:t>of his usual business or occupation and shall </a:t>
            </a:r>
            <a:r>
              <a:rPr lang="en-US" sz="2000" dirty="0" smtClean="0"/>
              <a:t>be payable </a:t>
            </a:r>
            <a:r>
              <a:rPr lang="en-US" sz="2000" dirty="0"/>
              <a:t>for a maximum period of 100 weeks during</a:t>
            </a:r>
          </a:p>
          <a:p>
            <a:r>
              <a:rPr lang="en-US" sz="2000" dirty="0"/>
              <a:t>such disablement from the date on which the </a:t>
            </a:r>
            <a:r>
              <a:rPr lang="en-US" sz="2000" dirty="0" smtClean="0"/>
              <a:t>Insured person </a:t>
            </a:r>
            <a:r>
              <a:rPr lang="en-US" sz="2000" dirty="0"/>
              <a:t>first became disabled.</a:t>
            </a:r>
          </a:p>
        </p:txBody>
      </p:sp>
    </p:spTree>
    <p:extLst>
      <p:ext uri="{BB962C8B-B14F-4D97-AF65-F5344CB8AC3E}">
        <p14:creationId xmlns:p14="http://schemas.microsoft.com/office/powerpoint/2010/main" val="338593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Template New Guideline Feb 15 v1">
  <a:themeElements>
    <a:clrScheme name="Red 1.0 Primary pa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21B17"/>
      </a:accent1>
      <a:accent2>
        <a:srgbClr val="C21B17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sActive xmlns="34b09e2f-0383-41f5-b65e-e2b9199fb399">true</IsActi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E8C04F5C79047B0001AA4FE9C990D" ma:contentTypeVersion="2" ma:contentTypeDescription="Create a new document." ma:contentTypeScope="" ma:versionID="00f1901ad16a6ed1cc0136e9432b104e">
  <xsd:schema xmlns:xsd="http://www.w3.org/2001/XMLSchema" xmlns:xs="http://www.w3.org/2001/XMLSchema" xmlns:p="http://schemas.microsoft.com/office/2006/metadata/properties" xmlns:ns2="34b09e2f-0383-41f5-b65e-e2b9199fb399" xmlns:ns3="6e9a517d-cacc-4f94-8a1e-c930d5ece0fd" targetNamespace="http://schemas.microsoft.com/office/2006/metadata/properties" ma:root="true" ma:fieldsID="a6dd8442beca57d8f178589b703e9192" ns2:_="" ns3:_="">
    <xsd:import namespace="34b09e2f-0383-41f5-b65e-e2b9199fb399"/>
    <xsd:import namespace="6e9a517d-cacc-4f94-8a1e-c930d5ece0fd"/>
    <xsd:element name="properties">
      <xsd:complexType>
        <xsd:sequence>
          <xsd:element name="documentManagement">
            <xsd:complexType>
              <xsd:all>
                <xsd:element ref="ns2:IsActiv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b09e2f-0383-41f5-b65e-e2b9199fb399" elementFormDefault="qualified">
    <xsd:import namespace="http://schemas.microsoft.com/office/2006/documentManagement/types"/>
    <xsd:import namespace="http://schemas.microsoft.com/office/infopath/2007/PartnerControls"/>
    <xsd:element name="IsActive" ma:index="8" nillable="true" ma:displayName="IsActive" ma:default="1" ma:internalName="IsActi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9a517d-cacc-4f94-8a1e-c930d5ece0f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486187-1411-4006-9E8A-4537C721EEC6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6e9a517d-cacc-4f94-8a1e-c930d5ece0fd"/>
    <ds:schemaRef ds:uri="34b09e2f-0383-41f5-b65e-e2b9199fb399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4A08624-A2E8-4D0E-9ACA-0723F6C901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40E6FD7-D655-46BD-BA0B-C0744B0381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b09e2f-0383-41f5-b65e-e2b9199fb399"/>
    <ds:schemaRef ds:uri="6e9a517d-cacc-4f94-8a1e-c930d5ece0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Template New Guideline Feb 15 v1</Template>
  <TotalTime>50</TotalTime>
  <Words>3006</Words>
  <Application>Microsoft Office PowerPoint</Application>
  <PresentationFormat>On-screen Show (4:3)</PresentationFormat>
  <Paragraphs>609</Paragraphs>
  <Slides>37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Garamond</vt:lpstr>
      <vt:lpstr>PPT Template New Guideline Feb 15 v1</vt:lpstr>
      <vt:lpstr>Group Personal Accident</vt:lpstr>
      <vt:lpstr>Definition of Group </vt:lpstr>
      <vt:lpstr>Definition of Group </vt:lpstr>
      <vt:lpstr>Definition of Group </vt:lpstr>
      <vt:lpstr>GROUP PERSONAL ACCIDENT POLICY</vt:lpstr>
      <vt:lpstr>Age limits </vt:lpstr>
      <vt:lpstr>Coverage</vt:lpstr>
      <vt:lpstr>Definitions </vt:lpstr>
      <vt:lpstr>Definitions </vt:lpstr>
      <vt:lpstr>Coverage </vt:lpstr>
      <vt:lpstr>Benefit Table </vt:lpstr>
      <vt:lpstr>Coverage</vt:lpstr>
      <vt:lpstr>Coverage</vt:lpstr>
      <vt:lpstr>Coverage</vt:lpstr>
      <vt:lpstr>Coverage</vt:lpstr>
      <vt:lpstr>Coverage</vt:lpstr>
      <vt:lpstr>Coverage</vt:lpstr>
      <vt:lpstr>Coverage</vt:lpstr>
      <vt:lpstr>Coverage</vt:lpstr>
      <vt:lpstr>Coverage</vt:lpstr>
      <vt:lpstr>Coverage</vt:lpstr>
      <vt:lpstr>Decline List</vt:lpstr>
      <vt:lpstr>Decline List</vt:lpstr>
      <vt:lpstr>Risk Categorization </vt:lpstr>
      <vt:lpstr>Risk Categorization </vt:lpstr>
      <vt:lpstr>Risk Categorization </vt:lpstr>
      <vt:lpstr>Basis of Sum Insured</vt:lpstr>
      <vt:lpstr>Exclusions</vt:lpstr>
      <vt:lpstr>Referral </vt:lpstr>
      <vt:lpstr>Claims - Intimation </vt:lpstr>
      <vt:lpstr>Claims – Submission  </vt:lpstr>
      <vt:lpstr>Claims – Submission  </vt:lpstr>
      <vt:lpstr>Claims – Submission  </vt:lpstr>
      <vt:lpstr>Claims – Submission  </vt:lpstr>
      <vt:lpstr>Template – Employer Employee Group  </vt:lpstr>
      <vt:lpstr>Template – Students Group 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Personal Accident - 2016</dc:title>
  <dc:creator>891693</dc:creator>
  <cp:lastModifiedBy>PRASHANT SHINDE</cp:lastModifiedBy>
  <cp:revision>6</cp:revision>
  <dcterms:created xsi:type="dcterms:W3CDTF">2015-03-31T04:48:40Z</dcterms:created>
  <dcterms:modified xsi:type="dcterms:W3CDTF">2021-01-07T08:55:20Z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0x010100632E8C04F5C79047B0001AA4FE9C990D</vt:lpwstr>
  </property>
</Properties>
</file>