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3" r:id="rId4"/>
  </p:sldMasterIdLst>
  <p:notesMasterIdLst>
    <p:notesMasterId r:id="rId17"/>
  </p:notesMasterIdLst>
  <p:handoutMasterIdLst>
    <p:handoutMasterId r:id="rId18"/>
  </p:handoutMasterIdLst>
  <p:sldIdLst>
    <p:sldId id="256" r:id="rId5"/>
    <p:sldId id="375" r:id="rId6"/>
    <p:sldId id="419" r:id="rId7"/>
    <p:sldId id="408" r:id="rId8"/>
    <p:sldId id="420" r:id="rId9"/>
    <p:sldId id="421" r:id="rId10"/>
    <p:sldId id="422" r:id="rId11"/>
    <p:sldId id="410" r:id="rId12"/>
    <p:sldId id="411" r:id="rId13"/>
    <p:sldId id="413" r:id="rId14"/>
    <p:sldId id="423" r:id="rId15"/>
    <p:sldId id="406" r:id="rId1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2D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85" autoAdjust="0"/>
  </p:normalViewPr>
  <p:slideViewPr>
    <p:cSldViewPr snapToGrid="0">
      <p:cViewPr varScale="1">
        <p:scale>
          <a:sx n="60" d="100"/>
          <a:sy n="60" d="100"/>
        </p:scale>
        <p:origin x="11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3B739A-9492-4C80-9E5E-B97E70521393}" type="datetime1">
              <a:rPr lang="en-IN"/>
              <a:pPr>
                <a:defRPr/>
              </a:pPr>
              <a:t>07-01-2021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5DC1796-CFBE-45D2-B343-9381B3762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09357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BF2A3A8-B6DF-4B7E-84BF-CC75286A7FB9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C2A0B43-AEFB-4336-BE11-57CD1BB0F96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277936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IN" smtClean="0"/>
          </a:p>
        </p:txBody>
      </p:sp>
      <p:sp>
        <p:nvSpPr>
          <p:cNvPr id="60421" name="Date Placeholder 4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F4D7C5-298A-46A4-935A-C9816C59C73D}" type="datetime1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07-01-2021</a:t>
            </a:fld>
            <a:endParaRPr lang="en-IN" smtClean="0"/>
          </a:p>
        </p:txBody>
      </p:sp>
      <p:sp>
        <p:nvSpPr>
          <p:cNvPr id="60422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IN" smtClean="0"/>
          </a:p>
        </p:txBody>
      </p:sp>
      <p:sp>
        <p:nvSpPr>
          <p:cNvPr id="60423" name="Slide Number Placeholder 6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298072-48AE-4B20-AF0A-7BBFA21595F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39914097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BF2A3A8-B6DF-4B7E-84BF-CC75286A7FB9}" type="datetime1">
              <a:rPr lang="en-IN" smtClean="0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C2A0B43-AEFB-4336-BE11-57CD1BB0F96A}" type="slidenum">
              <a:rPr lang="en-IN" smtClean="0"/>
              <a:pPr>
                <a:defRPr/>
              </a:pPr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27111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BF2A3A8-B6DF-4B7E-84BF-CC75286A7FB9}" type="datetime1">
              <a:rPr lang="en-IN" smtClean="0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C2A0B43-AEFB-4336-BE11-57CD1BB0F96A}" type="slidenum">
              <a:rPr lang="en-IN" smtClean="0"/>
              <a:pPr>
                <a:defRPr/>
              </a:pPr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1336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BF2A3A8-B6DF-4B7E-84BF-CC75286A7FB9}" type="datetime1">
              <a:rPr lang="en-IN" smtClean="0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C2A0B43-AEFB-4336-BE11-57CD1BB0F96A}" type="slidenum">
              <a:rPr lang="en-IN" smtClean="0"/>
              <a:pPr>
                <a:defRPr/>
              </a:pPr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7941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BF2A3A8-B6DF-4B7E-84BF-CC75286A7FB9}" type="datetime1">
              <a:rPr lang="en-IN" smtClean="0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C2A0B43-AEFB-4336-BE11-57CD1BB0F96A}" type="slidenum">
              <a:rPr lang="en-IN" smtClean="0"/>
              <a:pPr>
                <a:defRPr/>
              </a:pPr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2866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BF2A3A8-B6DF-4B7E-84BF-CC75286A7FB9}" type="datetime1">
              <a:rPr lang="en-IN" smtClean="0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C2A0B43-AEFB-4336-BE11-57CD1BB0F96A}" type="slidenum">
              <a:rPr lang="en-IN" smtClean="0"/>
              <a:pPr>
                <a:defRPr/>
              </a:pPr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6009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BF2A3A8-B6DF-4B7E-84BF-CC75286A7FB9}" type="datetime1">
              <a:rPr lang="en-IN" smtClean="0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C2A0B43-AEFB-4336-BE11-57CD1BB0F96A}" type="slidenum">
              <a:rPr lang="en-IN" smtClean="0"/>
              <a:pPr>
                <a:defRPr/>
              </a:pPr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4391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BF2A3A8-B6DF-4B7E-84BF-CC75286A7FB9}" type="datetime1">
              <a:rPr lang="en-IN" smtClean="0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C2A0B43-AEFB-4336-BE11-57CD1BB0F96A}" type="slidenum">
              <a:rPr lang="en-IN" smtClean="0"/>
              <a:pPr>
                <a:defRPr/>
              </a:pPr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7762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BF2A3A8-B6DF-4B7E-84BF-CC75286A7FB9}" type="datetime1">
              <a:rPr lang="en-IN" smtClean="0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C2A0B43-AEFB-4336-BE11-57CD1BB0F96A}" type="slidenum">
              <a:rPr lang="en-IN" smtClean="0"/>
              <a:pPr>
                <a:defRPr/>
              </a:pPr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1786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BF2A3A8-B6DF-4B7E-84BF-CC75286A7FB9}" type="datetime1">
              <a:rPr lang="en-IN" smtClean="0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C2A0B43-AEFB-4336-BE11-57CD1BB0F96A}" type="slidenum">
              <a:rPr lang="en-IN" smtClean="0"/>
              <a:pPr>
                <a:defRPr/>
              </a:pPr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30549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BF2A3A8-B6DF-4B7E-84BF-CC75286A7FB9}" type="datetime1">
              <a:rPr lang="en-IN" smtClean="0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C2A0B43-AEFB-4336-BE11-57CD1BB0F96A}" type="slidenum">
              <a:rPr lang="en-IN" smtClean="0"/>
              <a:pPr>
                <a:defRPr/>
              </a:pPr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9727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" y="114300"/>
            <a:ext cx="1981200" cy="69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3" cstate="print"/>
          <a:srcRect r="21049"/>
          <a:stretch>
            <a:fillRect/>
          </a:stretch>
        </p:blipFill>
        <p:spPr bwMode="auto">
          <a:xfrm>
            <a:off x="0" y="0"/>
            <a:ext cx="2000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11768138" y="52388"/>
            <a:ext cx="3841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E41616A-D734-484F-9B8E-B5D4F59A9498}" type="slidenum">
              <a:rPr lang="en-IN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DD1A5-6EFE-4A58-8517-957084001C97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 l="2" r="14960" b="85913"/>
          <a:stretch>
            <a:fillRect/>
          </a:stretch>
        </p:blipFill>
        <p:spPr bwMode="auto">
          <a:xfrm>
            <a:off x="0" y="0"/>
            <a:ext cx="2159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96488" y="6300788"/>
            <a:ext cx="18716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11768138" y="52388"/>
            <a:ext cx="3841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1E26C9E-7CF3-4008-B477-8BAC5696D4B3}" type="slidenum">
              <a:rPr lang="en-IN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63100-9B43-498C-BD88-8CB8A56EC51C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 l="2" r="14960" b="85913"/>
          <a:stretch>
            <a:fillRect/>
          </a:stretch>
        </p:blipFill>
        <p:spPr bwMode="auto">
          <a:xfrm>
            <a:off x="0" y="0"/>
            <a:ext cx="2159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96488" y="6300788"/>
            <a:ext cx="18716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11768138" y="52388"/>
            <a:ext cx="3841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A545F80-E2B4-40EC-BF64-6197D6235E80}" type="slidenum">
              <a:rPr lang="en-IN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IN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BDA4C-D1F5-4EAA-8D43-F9C949ADD78D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 l="2" r="14960" b="85913"/>
          <a:stretch>
            <a:fillRect/>
          </a:stretch>
        </p:blipFill>
        <p:spPr bwMode="auto">
          <a:xfrm>
            <a:off x="0" y="0"/>
            <a:ext cx="2159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71088" y="6326188"/>
            <a:ext cx="18716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11768138" y="52388"/>
            <a:ext cx="3841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962E831-D302-4152-A0A3-7F8A5B91E1A7}" type="slidenum">
              <a:rPr lang="en-IN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5A8B3-9AB3-4A07-A0F1-50D3FF585B19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 l="2" r="14960" b="85913"/>
          <a:stretch>
            <a:fillRect/>
          </a:stretch>
        </p:blipFill>
        <p:spPr bwMode="auto">
          <a:xfrm>
            <a:off x="0" y="0"/>
            <a:ext cx="2159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72688" y="6275388"/>
            <a:ext cx="18716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11768138" y="52388"/>
            <a:ext cx="3841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A71FA98-3E8C-4068-95A0-19C15FD6F41D}" type="slidenum">
              <a:rPr lang="en-IN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05C12-DF9B-48C8-9F3A-2CC7A133A966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rcRect l="2" r="14960" b="85913"/>
          <a:stretch>
            <a:fillRect/>
          </a:stretch>
        </p:blipFill>
        <p:spPr bwMode="auto">
          <a:xfrm>
            <a:off x="0" y="0"/>
            <a:ext cx="2159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71088" y="6275388"/>
            <a:ext cx="18716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1768138" y="52388"/>
            <a:ext cx="3841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8CC611D-81F2-4456-912F-4607ADB5AE43}" type="slidenum">
              <a:rPr lang="en-IN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A34F7-1706-4B44-90CA-D651964D175A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rcRect l="2" r="14960" b="85913"/>
          <a:stretch>
            <a:fillRect/>
          </a:stretch>
        </p:blipFill>
        <p:spPr bwMode="auto">
          <a:xfrm>
            <a:off x="0" y="0"/>
            <a:ext cx="2159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20288" y="6288088"/>
            <a:ext cx="18716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768138" y="52388"/>
            <a:ext cx="3841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BF72994-1817-48B6-A4D8-687AFB83F914}" type="slidenum">
              <a:rPr lang="en-IN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EE45F-53CD-425C-9042-99E2030FE44A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 cstate="print"/>
          <a:srcRect l="2" r="14960" b="85913"/>
          <a:stretch>
            <a:fillRect/>
          </a:stretch>
        </p:blipFill>
        <p:spPr bwMode="auto">
          <a:xfrm>
            <a:off x="0" y="0"/>
            <a:ext cx="2159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94888" y="6275388"/>
            <a:ext cx="18716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11768138" y="52388"/>
            <a:ext cx="3841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68984C2-B5B0-473F-A5B1-526F2A822F09}" type="slidenum">
              <a:rPr lang="en-IN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86828-9E7E-4E17-8E38-CD82FF1E95CC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125" y="215900"/>
            <a:ext cx="17780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11768138" y="52388"/>
            <a:ext cx="3841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18878A4-46B4-40C4-A20D-2B2A3A0922AB}" type="slidenum">
              <a:rPr lang="en-IN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IN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33400" y="4343400"/>
            <a:ext cx="3581400" cy="1323439"/>
          </a:xfrm>
          <a:prstGeom prst="rect">
            <a:avLst/>
          </a:prstGeom>
          <a:noFill/>
        </p:spPr>
        <p:txBody>
          <a:bodyPr rtlCol="0">
            <a:spAutoFit/>
          </a:bodyPr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lang="en-US" sz="1600" b="0" dirty="0">
                <a:solidFill>
                  <a:schemeClr val="bg1"/>
                </a:solidFill>
                <a:latin typeface="Arial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B7AC8-3002-48B5-BDBA-8711952F692C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rcRect l="2" r="14960" b="85913"/>
          <a:stretch>
            <a:fillRect/>
          </a:stretch>
        </p:blipFill>
        <p:spPr bwMode="auto">
          <a:xfrm>
            <a:off x="0" y="0"/>
            <a:ext cx="2159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71088" y="6275388"/>
            <a:ext cx="18716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1768138" y="52388"/>
            <a:ext cx="3841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06A287-BD47-4DA8-9EE0-235312FE6891}" type="slidenum">
              <a:rPr lang="en-IN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EAA40-5F9B-4B39-AA55-56707CA0A76E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rcRect l="2" r="14960" b="85913"/>
          <a:stretch>
            <a:fillRect/>
          </a:stretch>
        </p:blipFill>
        <p:spPr bwMode="auto">
          <a:xfrm>
            <a:off x="0" y="0"/>
            <a:ext cx="2159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96488" y="6300788"/>
            <a:ext cx="18716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1768138" y="52388"/>
            <a:ext cx="3841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682AF26-7979-40AB-AA98-68C944985F9D}" type="slidenum">
              <a:rPr lang="en-IN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5919D-FDCE-409E-B341-972D509E7720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5FD620-6196-4356-B74F-2A8DA2A83341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Prepared by : Lakshmikanth V G - Team L &amp; D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1E2D2A-975E-4C1D-B37E-6480962BC4B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transition spd="med"/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5397" y="1984855"/>
            <a:ext cx="8761206" cy="479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3215" y="163291"/>
            <a:ext cx="7565570" cy="1926770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50000"/>
                  <a:tint val="66000"/>
                  <a:satMod val="160000"/>
                </a:schemeClr>
              </a:gs>
              <a:gs pos="50000">
                <a:schemeClr val="accent3">
                  <a:lumMod val="50000"/>
                  <a:tint val="44500"/>
                  <a:satMod val="160000"/>
                </a:schemeClr>
              </a:gs>
              <a:gs pos="100000">
                <a:schemeClr val="accent3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N" b="1" dirty="0" smtClean="0">
                <a:ln w="11430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Group </a:t>
            </a:r>
            <a:r>
              <a:rPr lang="en-IN" b="1" dirty="0" err="1" smtClean="0">
                <a:ln w="11430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Mediclaim</a:t>
            </a:r>
            <a:r>
              <a:rPr lang="en-IN" b="1" dirty="0" smtClean="0">
                <a:ln w="11430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 Policy</a:t>
            </a:r>
            <a:endParaRPr lang="en-IN" b="1" dirty="0">
              <a:ln w="11430">
                <a:solidFill>
                  <a:schemeClr val="accent2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45FA943-9DD5-4061-97D6-3E9FA51AE8E1}" type="datetime1">
              <a:rPr lang="en-IN"/>
              <a:pPr>
                <a:defRPr/>
              </a:pPr>
              <a:t>07-01-2021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Prepared by : </a:t>
            </a:r>
            <a:r>
              <a:rPr lang="en-US" dirty="0" err="1"/>
              <a:t>Lakshmikanth</a:t>
            </a:r>
            <a:r>
              <a:rPr lang="en-US"/>
              <a:t> V G - Team L &amp; D</a:t>
            </a:r>
            <a:endParaRPr lang="en-I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C4DC847-C427-42E2-A728-F397BD96A0F2}" type="datetime1">
              <a:rPr lang="en-IN" smtClean="0"/>
              <a:pPr>
                <a:defRPr/>
              </a:pPr>
              <a:t>07-01-2021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by : Lakshmikanth V G - Team L &amp; D</a:t>
            </a:r>
            <a:endParaRPr lang="en-IN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62633" y="365125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cs typeface="Microsoft Sans Serif" pitchFamily="34" charset="0"/>
              </a:rPr>
              <a:t>Decline List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  <a:cs typeface="Microsoft Sans Serif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000590" y="571500"/>
            <a:ext cx="8001000" cy="568234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Hospitals.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Sports club.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Law firm.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Offshore Employees.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In-flight Employees.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pPr lvl="0"/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For a group less than 100 employees.</a:t>
            </a:r>
          </a:p>
          <a:p>
            <a:pPr lvl="0"/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pPr lvl="0"/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(Note: Small groups with more than 15 employees can be offered GMC)</a:t>
            </a:r>
          </a:p>
          <a:p>
            <a:endParaRPr lang="en-US" sz="2300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42" y="1975749"/>
            <a:ext cx="3897216" cy="3897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C4DC847-C427-42E2-A728-F397BD96A0F2}" type="datetime1">
              <a:rPr lang="en-IN" smtClean="0"/>
              <a:pPr>
                <a:defRPr/>
              </a:pPr>
              <a:t>07-01-2021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by : Lakshmikanth V G - Team L &amp; D</a:t>
            </a:r>
            <a:endParaRPr lang="en-IN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62633" y="365125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cs typeface="Microsoft Sans Serif" pitchFamily="34" charset="0"/>
              </a:rPr>
              <a:t>Exclusions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  <a:cs typeface="Microsoft Sans Serif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000590" y="571500"/>
            <a:ext cx="8001000" cy="568234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All expenses arising from AIDS and related diseases.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Cosmetic, aesthetic or related treatment.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Claims arising due to use of alcohol and/or intoxicating /psychotropic drugs whether prescribed or not.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War, invasion, acts of foreign enemies, hostilities (whether war be declared or not) civil war etc.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Intentional self injury.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Any claim directly or indirectly caused by or contributed to by nuclear weapons and materials.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The treatment of obesity (including morbid obesity) and other weight control programs, services and supplies.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Congenital external illness/disease/defect.</a:t>
            </a:r>
            <a:endParaRPr lang="en-US" sz="2300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42" y="1975749"/>
            <a:ext cx="3897216" cy="3897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0525" y="507061"/>
            <a:ext cx="6205921" cy="564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168407" y="334746"/>
            <a:ext cx="4457700" cy="9556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Aharoni" pitchFamily="2" charset="-79"/>
              </a:rPr>
              <a:t>Thank You</a:t>
            </a:r>
            <a:endParaRPr lang="en-US" sz="72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D6CD04F-C7FD-46E5-B027-0CD40568CA27}" type="datetime1">
              <a:rPr lang="en-IN"/>
              <a:pPr>
                <a:defRPr/>
              </a:pPr>
              <a:t>07-01-2021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Prepared by : Lakshmikanth V G - Team L &amp; D</a:t>
            </a:r>
            <a:endParaRPr lang="en-I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33" y="365125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cs typeface="Microsoft Sans Serif" pitchFamily="34" charset="0"/>
              </a:rPr>
              <a:t>Introduction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  <a:cs typeface="Microsoft Sans Seri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C4DC847-C427-42E2-A728-F397BD96A0F2}" type="datetime1">
              <a:rPr lang="en-IN" smtClean="0"/>
              <a:pPr>
                <a:defRPr/>
              </a:pPr>
              <a:t>07-01-2021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by : Lakshmikanth V G - Team L &amp; D</a:t>
            </a:r>
            <a:endParaRPr lang="en-IN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42678" y="1709729"/>
            <a:ext cx="3532993" cy="376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ounded Rectangle 7"/>
          <p:cNvSpPr/>
          <p:nvPr/>
        </p:nvSpPr>
        <p:spPr>
          <a:xfrm>
            <a:off x="571500" y="1649189"/>
            <a:ext cx="8001000" cy="462098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Group Mediclaim policy is offered to –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Groups, Companies, Institutions, wherein there is an employer - employee relationship.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Offered to students, wherein the proposer should be the school or the educational institutes.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The policy is issued in the name of the Group / Corporate body.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The names of the Employees / Dependents will form a part of the policy.</a:t>
            </a:r>
            <a:endParaRPr lang="en-US" sz="2300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33" y="365125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cs typeface="Microsoft Sans Serif" pitchFamily="34" charset="0"/>
              </a:rPr>
              <a:t>Types Of Group Mediclaim Policy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  <a:cs typeface="Microsoft Sans Seri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C4DC847-C427-42E2-A728-F397BD96A0F2}" type="datetime1">
              <a:rPr lang="en-IN" smtClean="0"/>
              <a:pPr>
                <a:defRPr/>
              </a:pPr>
              <a:t>07-01-2021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by : Lakshmikanth V G - Team L &amp; D</a:t>
            </a:r>
            <a:endParaRPr lang="en-IN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42678" y="1709729"/>
            <a:ext cx="3532993" cy="376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ounded Rectangle 7"/>
          <p:cNvSpPr/>
          <p:nvPr/>
        </p:nvSpPr>
        <p:spPr>
          <a:xfrm>
            <a:off x="571500" y="1649189"/>
            <a:ext cx="8001000" cy="462098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Group Standard Policy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In a Standard policy, every individual will be covered </a:t>
            </a:r>
            <a:r>
              <a:rPr lang="en-US" sz="2300" dirty="0" err="1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upto</a:t>
            </a:r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 the individual sum insured available.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Group Floater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In a Floater policy, the sum insured will float among the family members covered under the policy.</a:t>
            </a:r>
            <a:endParaRPr lang="en-US" sz="2300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1285" y="685790"/>
            <a:ext cx="3726724" cy="5453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33" y="365125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cs typeface="Microsoft Sans Serif" pitchFamily="34" charset="0"/>
              </a:rPr>
              <a:t>Standard Policy Coverage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  <a:cs typeface="Microsoft Sans Seri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C4DC847-C427-42E2-A728-F397BD96A0F2}" type="datetime1">
              <a:rPr lang="en-IN" smtClean="0"/>
              <a:pPr>
                <a:defRPr/>
              </a:pPr>
              <a:t>07-01-2021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by : Lakshmikanth V G - Team L &amp; D</a:t>
            </a:r>
            <a:endParaRPr lang="en-IN" dirty="0"/>
          </a:p>
        </p:txBody>
      </p:sp>
      <p:sp>
        <p:nvSpPr>
          <p:cNvPr id="13" name="Rounded Rectangle 12"/>
          <p:cNvSpPr/>
          <p:nvPr/>
        </p:nvSpPr>
        <p:spPr>
          <a:xfrm>
            <a:off x="571500" y="1649189"/>
            <a:ext cx="8001000" cy="462098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Room, Boarding Expenses as provided by the </a:t>
            </a:r>
            <a:r>
              <a:rPr lang="en-US" sz="2300" dirty="0" err="1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Hospitalisation</a:t>
            </a:r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 / Nursing Home.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Doctors fees.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Intensive Care Unit.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Nursing Expenses.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Surgical fees, operating theatre, Anesthesia, Blood, Oxygen and their administration, Physical therapy.</a:t>
            </a:r>
          </a:p>
          <a:p>
            <a:endParaRPr lang="en-US" sz="2300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1285" y="685790"/>
            <a:ext cx="3726724" cy="5453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33" y="365125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cs typeface="Microsoft Sans Serif" pitchFamily="34" charset="0"/>
              </a:rPr>
              <a:t>Standard Policy Coverage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  <a:cs typeface="Microsoft Sans Seri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C4DC847-C427-42E2-A728-F397BD96A0F2}" type="datetime1">
              <a:rPr lang="en-IN" smtClean="0"/>
              <a:pPr>
                <a:defRPr/>
              </a:pPr>
              <a:t>07-01-2021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by : Lakshmikanth V G - Team L &amp; D</a:t>
            </a:r>
            <a:endParaRPr lang="en-IN" dirty="0"/>
          </a:p>
        </p:txBody>
      </p:sp>
      <p:sp>
        <p:nvSpPr>
          <p:cNvPr id="13" name="Rounded Rectangle 12"/>
          <p:cNvSpPr/>
          <p:nvPr/>
        </p:nvSpPr>
        <p:spPr>
          <a:xfrm>
            <a:off x="571500" y="1649189"/>
            <a:ext cx="8001000" cy="462098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Drugs and medicines consumed on the premises.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Hospital miscellaneous services (such as laboratory, </a:t>
            </a:r>
            <a:r>
              <a:rPr lang="en-US" sz="2300" dirty="0" err="1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Xray</a:t>
            </a:r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, diagnostic tests).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Dressing, ordinary splints and plaster casts.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Cost of Prosthetic devices if implanted during a surgical procedure.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Pre-Hospitalization Expenses – up to 30 days and Post Hospitalization Expenses – up to 60 days</a:t>
            </a:r>
          </a:p>
          <a:p>
            <a:endParaRPr lang="en-US" sz="2300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1285" y="685790"/>
            <a:ext cx="3726724" cy="5453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33" y="365125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cs typeface="Microsoft Sans Serif" pitchFamily="34" charset="0"/>
              </a:rPr>
              <a:t>Add On Coverage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  <a:cs typeface="Microsoft Sans Seri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C4DC847-C427-42E2-A728-F397BD96A0F2}" type="datetime1">
              <a:rPr lang="en-IN" smtClean="0"/>
              <a:pPr>
                <a:defRPr/>
              </a:pPr>
              <a:t>07-01-2021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by : Lakshmikanth V G - Team L &amp; D</a:t>
            </a:r>
            <a:endParaRPr lang="en-IN" dirty="0"/>
          </a:p>
        </p:txBody>
      </p:sp>
      <p:sp>
        <p:nvSpPr>
          <p:cNvPr id="13" name="Rounded Rectangle 12"/>
          <p:cNvSpPr/>
          <p:nvPr/>
        </p:nvSpPr>
        <p:spPr>
          <a:xfrm>
            <a:off x="571500" y="1649189"/>
            <a:ext cx="8001000" cy="462098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Pre-existing diseases.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Waiver of one year waiting period.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Waiver of 30 days waiting Period.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Corporate buffer.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Maternity benefit.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Ambulance charges and OPD/Dental/Vision.</a:t>
            </a:r>
          </a:p>
          <a:p>
            <a:endParaRPr lang="en-US" sz="2300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33" y="365125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cs typeface="Microsoft Sans Serif" pitchFamily="34" charset="0"/>
              </a:rPr>
              <a:t>Claim Control Measures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  <a:cs typeface="Microsoft Sans Seri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C4DC847-C427-42E2-A728-F397BD96A0F2}" type="datetime1">
              <a:rPr lang="en-IN" smtClean="0"/>
              <a:pPr>
                <a:defRPr/>
              </a:pPr>
              <a:t>07-01-2021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by : Lakshmikanth V G - Team L &amp; D</a:t>
            </a:r>
            <a:endParaRPr lang="en-IN" dirty="0"/>
          </a:p>
        </p:txBody>
      </p:sp>
      <p:sp>
        <p:nvSpPr>
          <p:cNvPr id="13" name="Rounded Rectangle 12"/>
          <p:cNvSpPr/>
          <p:nvPr/>
        </p:nvSpPr>
        <p:spPr>
          <a:xfrm>
            <a:off x="571500" y="1649189"/>
            <a:ext cx="8001000" cy="462098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Co-payment.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Room rent restriction.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Excess/ Deductible.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Parent sum insured restriction.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Ailment wise capping.</a:t>
            </a:r>
          </a:p>
          <a:p>
            <a:endParaRPr lang="en-US" sz="2300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21487" y="1999685"/>
            <a:ext cx="3521525" cy="3797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C4DC847-C427-42E2-A728-F397BD96A0F2}" type="datetime1">
              <a:rPr lang="en-IN" smtClean="0"/>
              <a:pPr>
                <a:defRPr/>
              </a:pPr>
              <a:t>07-01-2021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by : Lakshmikanth V G - Team L &amp; D</a:t>
            </a:r>
            <a:endParaRPr lang="en-IN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62633" y="365125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cs typeface="Microsoft Sans Serif" pitchFamily="34" charset="0"/>
              </a:rPr>
              <a:t>Underwriting Information Required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  <a:cs typeface="Microsoft Sans Serif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000590" y="1600202"/>
            <a:ext cx="8001000" cy="46536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Full name of the Corporate/Institute/School.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The business of the Corporate.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Employer-Employee relationship.</a:t>
            </a:r>
            <a:endParaRPr lang="en-US" sz="2300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744" y="1997522"/>
            <a:ext cx="3875441" cy="3875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C4DC847-C427-42E2-A728-F397BD96A0F2}" type="datetime1">
              <a:rPr lang="en-IN" smtClean="0"/>
              <a:pPr>
                <a:defRPr/>
              </a:pPr>
              <a:t>07-01-2021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by : Lakshmikanth V G - Team L &amp; D</a:t>
            </a:r>
            <a:endParaRPr lang="en-IN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62633" y="365125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cs typeface="Microsoft Sans Serif" pitchFamily="34" charset="0"/>
              </a:rPr>
              <a:t>Types Of Proposal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  <a:cs typeface="Microsoft Sans Serif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000590" y="1600202"/>
            <a:ext cx="8001000" cy="46536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First time GMC.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Other Company renewal.</a:t>
            </a:r>
          </a:p>
          <a:p>
            <a:endParaRPr lang="en-US" sz="2300" dirty="0" smtClean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• Our Company renewal.</a:t>
            </a:r>
            <a:endParaRPr lang="en-US" sz="2300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14" y="1631492"/>
            <a:ext cx="3921700" cy="457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Active xmlns="34b09e2f-0383-41f5-b65e-e2b9199fb399">true</IsActi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E8C04F5C79047B0001AA4FE9C990D" ma:contentTypeVersion="2" ma:contentTypeDescription="Create a new document." ma:contentTypeScope="" ma:versionID="00f1901ad16a6ed1cc0136e9432b104e">
  <xsd:schema xmlns:xsd="http://www.w3.org/2001/XMLSchema" xmlns:xs="http://www.w3.org/2001/XMLSchema" xmlns:p="http://schemas.microsoft.com/office/2006/metadata/properties" xmlns:ns2="34b09e2f-0383-41f5-b65e-e2b9199fb399" xmlns:ns3="6e9a517d-cacc-4f94-8a1e-c930d5ece0fd" targetNamespace="http://schemas.microsoft.com/office/2006/metadata/properties" ma:root="true" ma:fieldsID="a6dd8442beca57d8f178589b703e9192" ns2:_="" ns3:_="">
    <xsd:import namespace="34b09e2f-0383-41f5-b65e-e2b9199fb399"/>
    <xsd:import namespace="6e9a517d-cacc-4f94-8a1e-c930d5ece0fd"/>
    <xsd:element name="properties">
      <xsd:complexType>
        <xsd:sequence>
          <xsd:element name="documentManagement">
            <xsd:complexType>
              <xsd:all>
                <xsd:element ref="ns2:IsActiv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09e2f-0383-41f5-b65e-e2b9199fb399" elementFormDefault="qualified">
    <xsd:import namespace="http://schemas.microsoft.com/office/2006/documentManagement/types"/>
    <xsd:import namespace="http://schemas.microsoft.com/office/infopath/2007/PartnerControls"/>
    <xsd:element name="IsActive" ma:index="8" nillable="true" ma:displayName="IsActive" ma:default="1" ma:internalName="IsActi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9a517d-cacc-4f94-8a1e-c930d5ece0f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C09DE5-428D-4474-8D70-EA85D0A776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590657-DAE3-4318-BBC3-5C2D39697AC9}">
  <ds:schemaRefs>
    <ds:schemaRef ds:uri="http://purl.org/dc/elements/1.1/"/>
    <ds:schemaRef ds:uri="6e9a517d-cacc-4f94-8a1e-c930d5ece0fd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34b09e2f-0383-41f5-b65e-e2b9199fb399"/>
  </ds:schemaRefs>
</ds:datastoreItem>
</file>

<file path=customXml/itemProps3.xml><?xml version="1.0" encoding="utf-8"?>
<ds:datastoreItem xmlns:ds="http://schemas.openxmlformats.org/officeDocument/2006/customXml" ds:itemID="{4DFDEB0C-1235-4D04-B38D-721F4D7452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b09e2f-0383-41f5-b65e-e2b9199fb399"/>
    <ds:schemaRef ds:uri="6e9a517d-cacc-4f94-8a1e-c930d5ece0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5354</TotalTime>
  <Words>659</Words>
  <Application>Microsoft Office PowerPoint</Application>
  <PresentationFormat>Widescreen</PresentationFormat>
  <Paragraphs>141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Aharoni</vt:lpstr>
      <vt:lpstr>Arial</vt:lpstr>
      <vt:lpstr>Arial Narrow</vt:lpstr>
      <vt:lpstr>Calibri</vt:lpstr>
      <vt:lpstr>Calibri Light</vt:lpstr>
      <vt:lpstr>Microsoft Sans Serif</vt:lpstr>
      <vt:lpstr>Office Theme</vt:lpstr>
      <vt:lpstr>Group Mediclaim Policy</vt:lpstr>
      <vt:lpstr>Introduction</vt:lpstr>
      <vt:lpstr>Types Of Group Mediclaim Policy</vt:lpstr>
      <vt:lpstr>Standard Policy Coverage</vt:lpstr>
      <vt:lpstr>Standard Policy Coverage</vt:lpstr>
      <vt:lpstr>Add On Coverage</vt:lpstr>
      <vt:lpstr>Claim Control Measures</vt:lpstr>
      <vt:lpstr>Underwriting Information Required</vt:lpstr>
      <vt:lpstr>Types Of Proposal</vt:lpstr>
      <vt:lpstr>Decline List</vt:lpstr>
      <vt:lpstr>Exclusions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Health - 2016</dc:title>
  <dc:creator>LAKSHMIKANTH V.G</dc:creator>
  <cp:lastModifiedBy>PRASHANT SHINDE</cp:lastModifiedBy>
  <cp:revision>637</cp:revision>
  <dcterms:created xsi:type="dcterms:W3CDTF">2015-08-13T04:25:48Z</dcterms:created>
  <dcterms:modified xsi:type="dcterms:W3CDTF">2021-01-07T08:51:31Z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0x010100632E8C04F5C79047B0001AA4FE9C990D</vt:lpwstr>
  </property>
</Properties>
</file>