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 id="2147483663" r:id="rId6"/>
  </p:sldMasterIdLst>
  <p:notesMasterIdLst>
    <p:notesMasterId r:id="rId104"/>
  </p:notesMasterIdLst>
  <p:handoutMasterIdLst>
    <p:handoutMasterId r:id="rId105"/>
  </p:handoutMasterIdLst>
  <p:sldIdLst>
    <p:sldId id="257" r:id="rId7"/>
    <p:sldId id="482" r:id="rId8"/>
    <p:sldId id="321" r:id="rId9"/>
    <p:sldId id="344" r:id="rId10"/>
    <p:sldId id="361" r:id="rId11"/>
    <p:sldId id="362" r:id="rId12"/>
    <p:sldId id="363" r:id="rId13"/>
    <p:sldId id="364" r:id="rId14"/>
    <p:sldId id="365" r:id="rId15"/>
    <p:sldId id="367" r:id="rId16"/>
    <p:sldId id="368" r:id="rId17"/>
    <p:sldId id="369" r:id="rId18"/>
    <p:sldId id="370" r:id="rId19"/>
    <p:sldId id="371" r:id="rId20"/>
    <p:sldId id="345" r:id="rId21"/>
    <p:sldId id="481" r:id="rId22"/>
    <p:sldId id="350" r:id="rId23"/>
    <p:sldId id="372"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2" r:id="rId40"/>
    <p:sldId id="391" r:id="rId41"/>
    <p:sldId id="393" r:id="rId42"/>
    <p:sldId id="394" r:id="rId43"/>
    <p:sldId id="395" r:id="rId44"/>
    <p:sldId id="396" r:id="rId45"/>
    <p:sldId id="351" r:id="rId46"/>
    <p:sldId id="397" r:id="rId47"/>
    <p:sldId id="398" r:id="rId48"/>
    <p:sldId id="400" r:id="rId49"/>
    <p:sldId id="401" r:id="rId50"/>
    <p:sldId id="402" r:id="rId51"/>
    <p:sldId id="403" r:id="rId52"/>
    <p:sldId id="404" r:id="rId53"/>
    <p:sldId id="405" r:id="rId54"/>
    <p:sldId id="406" r:id="rId55"/>
    <p:sldId id="407" r:id="rId56"/>
    <p:sldId id="408" r:id="rId57"/>
    <p:sldId id="409" r:id="rId58"/>
    <p:sldId id="399" r:id="rId59"/>
    <p:sldId id="478" r:id="rId60"/>
    <p:sldId id="479" r:id="rId61"/>
    <p:sldId id="480" r:id="rId62"/>
    <p:sldId id="410" r:id="rId63"/>
    <p:sldId id="434" r:id="rId64"/>
    <p:sldId id="435" r:id="rId65"/>
    <p:sldId id="436" r:id="rId66"/>
    <p:sldId id="437" r:id="rId67"/>
    <p:sldId id="438" r:id="rId68"/>
    <p:sldId id="439" r:id="rId69"/>
    <p:sldId id="440" r:id="rId70"/>
    <p:sldId id="441" r:id="rId71"/>
    <p:sldId id="443" r:id="rId72"/>
    <p:sldId id="444" r:id="rId73"/>
    <p:sldId id="445" r:id="rId74"/>
    <p:sldId id="455" r:id="rId75"/>
    <p:sldId id="456" r:id="rId76"/>
    <p:sldId id="458" r:id="rId77"/>
    <p:sldId id="457" r:id="rId78"/>
    <p:sldId id="447" r:id="rId79"/>
    <p:sldId id="448" r:id="rId80"/>
    <p:sldId id="449" r:id="rId81"/>
    <p:sldId id="460" r:id="rId82"/>
    <p:sldId id="459" r:id="rId83"/>
    <p:sldId id="450" r:id="rId84"/>
    <p:sldId id="461" r:id="rId85"/>
    <p:sldId id="451" r:id="rId86"/>
    <p:sldId id="452" r:id="rId87"/>
    <p:sldId id="453" r:id="rId88"/>
    <p:sldId id="454" r:id="rId89"/>
    <p:sldId id="462" r:id="rId90"/>
    <p:sldId id="467" r:id="rId91"/>
    <p:sldId id="463" r:id="rId92"/>
    <p:sldId id="468" r:id="rId93"/>
    <p:sldId id="464" r:id="rId94"/>
    <p:sldId id="469" r:id="rId95"/>
    <p:sldId id="473" r:id="rId96"/>
    <p:sldId id="470" r:id="rId97"/>
    <p:sldId id="471" r:id="rId98"/>
    <p:sldId id="472" r:id="rId99"/>
    <p:sldId id="465" r:id="rId100"/>
    <p:sldId id="474" r:id="rId101"/>
    <p:sldId id="477" r:id="rId102"/>
    <p:sldId id="475" r:id="rId10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1C1D"/>
    <a:srgbClr val="C2171B"/>
    <a:srgbClr val="C21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viewProps" Target="viewProps.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theme" Target="theme/theme1.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tableStyles" Target="tableStyle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1A5230-869E-44A8-BDC8-839C0C1423BE}" type="doc">
      <dgm:prSet loTypeId="urn:microsoft.com/office/officeart/2005/8/layout/hProcess6" loCatId="process" qsTypeId="urn:microsoft.com/office/officeart/2005/8/quickstyle/3d1" qsCatId="3D" csTypeId="urn:microsoft.com/office/officeart/2005/8/colors/colorful1" csCatId="colorful" phldr="1"/>
      <dgm:spPr/>
      <dgm:t>
        <a:bodyPr/>
        <a:lstStyle/>
        <a:p>
          <a:endParaRPr lang="en-US"/>
        </a:p>
      </dgm:t>
    </dgm:pt>
    <dgm:pt modelId="{54E93D11-6A05-4959-9352-AE4BF468F540}">
      <dgm:prSet phldrT="[Text]"/>
      <dgm:spPr/>
      <dgm:t>
        <a:bodyPr/>
        <a:lstStyle/>
        <a:p>
          <a:r>
            <a:rPr lang="en-US" dirty="0" smtClean="0"/>
            <a:t>Start </a:t>
          </a:r>
          <a:endParaRPr lang="en-US" dirty="0"/>
        </a:p>
      </dgm:t>
    </dgm:pt>
    <dgm:pt modelId="{CC381ECB-320C-4B5D-BE09-B017B5DF63BF}" type="parTrans" cxnId="{42F450E0-6A94-4069-9F2B-11AAA9CB0825}">
      <dgm:prSet/>
      <dgm:spPr/>
      <dgm:t>
        <a:bodyPr/>
        <a:lstStyle/>
        <a:p>
          <a:endParaRPr lang="en-US"/>
        </a:p>
      </dgm:t>
    </dgm:pt>
    <dgm:pt modelId="{64A3BA4D-BC38-44C1-A6E5-3ABF1D989082}" type="sibTrans" cxnId="{42F450E0-6A94-4069-9F2B-11AAA9CB0825}">
      <dgm:prSet/>
      <dgm:spPr/>
      <dgm:t>
        <a:bodyPr/>
        <a:lstStyle/>
        <a:p>
          <a:endParaRPr lang="en-US"/>
        </a:p>
      </dgm:t>
    </dgm:pt>
    <dgm:pt modelId="{D8E51522-0E61-41A9-A2B1-842A16795003}">
      <dgm:prSet phldrT="[Text]"/>
      <dgm:spPr/>
      <dgm:t>
        <a:bodyPr/>
        <a:lstStyle/>
        <a:p>
          <a:r>
            <a:rPr lang="en-US" dirty="0" smtClean="0"/>
            <a:t>Policy Start Date or </a:t>
          </a:r>
          <a:endParaRPr lang="en-US" dirty="0"/>
        </a:p>
      </dgm:t>
    </dgm:pt>
    <dgm:pt modelId="{988159BA-1BD1-4980-B942-856C39DF6FC9}" type="parTrans" cxnId="{4FE0D070-F98B-4817-8321-10CAE976642B}">
      <dgm:prSet/>
      <dgm:spPr/>
      <dgm:t>
        <a:bodyPr/>
        <a:lstStyle/>
        <a:p>
          <a:endParaRPr lang="en-US"/>
        </a:p>
      </dgm:t>
    </dgm:pt>
    <dgm:pt modelId="{44491BE0-5796-48F3-9BCA-BAF0600B7397}" type="sibTrans" cxnId="{4FE0D070-F98B-4817-8321-10CAE976642B}">
      <dgm:prSet/>
      <dgm:spPr/>
      <dgm:t>
        <a:bodyPr/>
        <a:lstStyle/>
        <a:p>
          <a:endParaRPr lang="en-US"/>
        </a:p>
      </dgm:t>
    </dgm:pt>
    <dgm:pt modelId="{F9AE4234-41C5-4FC1-B4B3-0ACA7A5C3746}">
      <dgm:prSet phldrT="[Text]"/>
      <dgm:spPr/>
      <dgm:t>
        <a:bodyPr/>
        <a:lstStyle/>
        <a:p>
          <a:r>
            <a:rPr lang="en-US" dirty="0" smtClean="0"/>
            <a:t>Unloading of Material </a:t>
          </a:r>
          <a:endParaRPr lang="en-US" dirty="0"/>
        </a:p>
      </dgm:t>
    </dgm:pt>
    <dgm:pt modelId="{A3A917D8-5521-433F-B303-6D740745E18B}" type="parTrans" cxnId="{50321415-78C6-46A0-ACD6-1919CD2332E3}">
      <dgm:prSet/>
      <dgm:spPr/>
      <dgm:t>
        <a:bodyPr/>
        <a:lstStyle/>
        <a:p>
          <a:endParaRPr lang="en-US"/>
        </a:p>
      </dgm:t>
    </dgm:pt>
    <dgm:pt modelId="{DDF52823-B6A6-4E11-B8B3-A705180278A8}" type="sibTrans" cxnId="{50321415-78C6-46A0-ACD6-1919CD2332E3}">
      <dgm:prSet/>
      <dgm:spPr/>
      <dgm:t>
        <a:bodyPr/>
        <a:lstStyle/>
        <a:p>
          <a:endParaRPr lang="en-US"/>
        </a:p>
      </dgm:t>
    </dgm:pt>
    <dgm:pt modelId="{6C22B429-60C1-4408-9733-D6E4BBDA2DC3}">
      <dgm:prSet phldrT="[Text]"/>
      <dgm:spPr/>
      <dgm:t>
        <a:bodyPr/>
        <a:lstStyle/>
        <a:p>
          <a:r>
            <a:rPr lang="en-US" dirty="0" smtClean="0"/>
            <a:t>Put to Use</a:t>
          </a:r>
          <a:endParaRPr lang="en-US" dirty="0"/>
        </a:p>
      </dgm:t>
    </dgm:pt>
    <dgm:pt modelId="{777453EE-F71F-4552-917E-FDD7147DF846}" type="parTrans" cxnId="{5FE88C99-52C9-418D-864A-6CB028EC7CE4}">
      <dgm:prSet/>
      <dgm:spPr/>
      <dgm:t>
        <a:bodyPr/>
        <a:lstStyle/>
        <a:p>
          <a:endParaRPr lang="en-US"/>
        </a:p>
      </dgm:t>
    </dgm:pt>
    <dgm:pt modelId="{51ACFA29-309B-4F66-ADEA-9A6BEB872EDA}" type="sibTrans" cxnId="{5FE88C99-52C9-418D-864A-6CB028EC7CE4}">
      <dgm:prSet/>
      <dgm:spPr/>
      <dgm:t>
        <a:bodyPr/>
        <a:lstStyle/>
        <a:p>
          <a:endParaRPr lang="en-US"/>
        </a:p>
      </dgm:t>
    </dgm:pt>
    <dgm:pt modelId="{330A2FD4-C92D-48B1-A6C1-AE2D0987D873}">
      <dgm:prSet phldrT="[Text]"/>
      <dgm:spPr/>
      <dgm:t>
        <a:bodyPr/>
        <a:lstStyle/>
        <a:p>
          <a:r>
            <a:rPr lang="en-US" dirty="0" smtClean="0"/>
            <a:t>Liability </a:t>
          </a:r>
          <a:r>
            <a:rPr lang="en-US" u="sng" dirty="0" smtClean="0"/>
            <a:t>ceases</a:t>
          </a:r>
          <a:r>
            <a:rPr lang="en-US" dirty="0" smtClean="0"/>
            <a:t> for parts of insured  property put to use </a:t>
          </a:r>
          <a:endParaRPr lang="en-US" dirty="0"/>
        </a:p>
      </dgm:t>
    </dgm:pt>
    <dgm:pt modelId="{16E035FF-6934-4058-9CA9-5DED391A28EC}" type="parTrans" cxnId="{25C32538-F985-44B5-B948-5288B43699AA}">
      <dgm:prSet/>
      <dgm:spPr/>
      <dgm:t>
        <a:bodyPr/>
        <a:lstStyle/>
        <a:p>
          <a:endParaRPr lang="en-US"/>
        </a:p>
      </dgm:t>
    </dgm:pt>
    <dgm:pt modelId="{B2EE7616-8EA8-4AA3-A895-8EBD3280BA94}" type="sibTrans" cxnId="{25C32538-F985-44B5-B948-5288B43699AA}">
      <dgm:prSet/>
      <dgm:spPr/>
      <dgm:t>
        <a:bodyPr/>
        <a:lstStyle/>
        <a:p>
          <a:endParaRPr lang="en-US"/>
        </a:p>
      </dgm:t>
    </dgm:pt>
    <dgm:pt modelId="{2418867B-ADCA-499E-BD04-6A9CDA64C666}">
      <dgm:prSet phldrT="[Text]"/>
      <dgm:spPr/>
      <dgm:t>
        <a:bodyPr/>
        <a:lstStyle/>
        <a:p>
          <a:r>
            <a:rPr lang="en-US" dirty="0" smtClean="0"/>
            <a:t>End </a:t>
          </a:r>
          <a:endParaRPr lang="en-US" dirty="0"/>
        </a:p>
      </dgm:t>
    </dgm:pt>
    <dgm:pt modelId="{55CB69E2-0E79-432C-978D-7FEDC667F839}" type="parTrans" cxnId="{8190F9F2-A408-4653-AD06-1B3A8DF8746D}">
      <dgm:prSet/>
      <dgm:spPr/>
      <dgm:t>
        <a:bodyPr/>
        <a:lstStyle/>
        <a:p>
          <a:endParaRPr lang="en-US"/>
        </a:p>
      </dgm:t>
    </dgm:pt>
    <dgm:pt modelId="{75CEDFCD-C050-4894-8768-6F0BA5F2279E}" type="sibTrans" cxnId="{8190F9F2-A408-4653-AD06-1B3A8DF8746D}">
      <dgm:prSet/>
      <dgm:spPr/>
      <dgm:t>
        <a:bodyPr/>
        <a:lstStyle/>
        <a:p>
          <a:endParaRPr lang="en-US"/>
        </a:p>
      </dgm:t>
    </dgm:pt>
    <dgm:pt modelId="{744E0551-EA60-46B1-B7CA-EB4B099EB691}">
      <dgm:prSet phldrT="[Text]"/>
      <dgm:spPr/>
      <dgm:t>
        <a:bodyPr/>
        <a:lstStyle/>
        <a:p>
          <a:r>
            <a:rPr lang="en-US" dirty="0" smtClean="0"/>
            <a:t>Policy expiry or</a:t>
          </a:r>
          <a:endParaRPr lang="en-US" dirty="0"/>
        </a:p>
      </dgm:t>
    </dgm:pt>
    <dgm:pt modelId="{FAEEB06F-138A-4D54-9A82-AB4F05E4238A}" type="parTrans" cxnId="{D838CFCD-6469-4FAD-8D98-5707B1C1E3F8}">
      <dgm:prSet/>
      <dgm:spPr/>
      <dgm:t>
        <a:bodyPr/>
        <a:lstStyle/>
        <a:p>
          <a:endParaRPr lang="en-US"/>
        </a:p>
      </dgm:t>
    </dgm:pt>
    <dgm:pt modelId="{B86390CD-2CE5-4B7C-9E93-353A7E078132}" type="sibTrans" cxnId="{D838CFCD-6469-4FAD-8D98-5707B1C1E3F8}">
      <dgm:prSet/>
      <dgm:spPr/>
      <dgm:t>
        <a:bodyPr/>
        <a:lstStyle/>
        <a:p>
          <a:endParaRPr lang="en-US"/>
        </a:p>
      </dgm:t>
    </dgm:pt>
    <dgm:pt modelId="{E255F9D2-F6F6-47BA-8060-87FA0D76DF87}">
      <dgm:prSet phldrT="[Text]"/>
      <dgm:spPr/>
      <dgm:t>
        <a:bodyPr/>
        <a:lstStyle/>
        <a:p>
          <a:r>
            <a:rPr lang="en-US" dirty="0" smtClean="0"/>
            <a:t>Extended date </a:t>
          </a:r>
          <a:endParaRPr lang="en-US" dirty="0"/>
        </a:p>
      </dgm:t>
    </dgm:pt>
    <dgm:pt modelId="{C5D4F3E2-8215-4F30-AE43-4AE3D54074C1}" type="parTrans" cxnId="{97A2EF1A-558C-4A4A-9A22-8FA62DEF2055}">
      <dgm:prSet/>
      <dgm:spPr/>
      <dgm:t>
        <a:bodyPr/>
        <a:lstStyle/>
        <a:p>
          <a:endParaRPr lang="en-US"/>
        </a:p>
      </dgm:t>
    </dgm:pt>
    <dgm:pt modelId="{6880D302-3AF5-4CA0-BBD7-63D073E0422D}" type="sibTrans" cxnId="{97A2EF1A-558C-4A4A-9A22-8FA62DEF2055}">
      <dgm:prSet/>
      <dgm:spPr/>
      <dgm:t>
        <a:bodyPr/>
        <a:lstStyle/>
        <a:p>
          <a:endParaRPr lang="en-US"/>
        </a:p>
      </dgm:t>
    </dgm:pt>
    <dgm:pt modelId="{51055515-4509-4087-9991-20816B4042F3}" type="pres">
      <dgm:prSet presAssocID="{A61A5230-869E-44A8-BDC8-839C0C1423BE}" presName="theList" presStyleCnt="0">
        <dgm:presLayoutVars>
          <dgm:dir/>
          <dgm:animLvl val="lvl"/>
          <dgm:resizeHandles val="exact"/>
        </dgm:presLayoutVars>
      </dgm:prSet>
      <dgm:spPr/>
      <dgm:t>
        <a:bodyPr/>
        <a:lstStyle/>
        <a:p>
          <a:endParaRPr lang="en-US"/>
        </a:p>
      </dgm:t>
    </dgm:pt>
    <dgm:pt modelId="{66990043-D007-4E82-BB7C-2E6FC9AC8F2D}" type="pres">
      <dgm:prSet presAssocID="{54E93D11-6A05-4959-9352-AE4BF468F540}" presName="compNode" presStyleCnt="0"/>
      <dgm:spPr/>
    </dgm:pt>
    <dgm:pt modelId="{5529AD94-9F4A-4F80-9B1B-5FC3CCE3E0CF}" type="pres">
      <dgm:prSet presAssocID="{54E93D11-6A05-4959-9352-AE4BF468F540}" presName="noGeometry" presStyleCnt="0"/>
      <dgm:spPr/>
    </dgm:pt>
    <dgm:pt modelId="{EF104527-DBF9-4382-8459-EB4710805B9E}" type="pres">
      <dgm:prSet presAssocID="{54E93D11-6A05-4959-9352-AE4BF468F540}" presName="childTextVisible" presStyleLbl="bgAccFollowNode1" presStyleIdx="0" presStyleCnt="3">
        <dgm:presLayoutVars>
          <dgm:bulletEnabled val="1"/>
        </dgm:presLayoutVars>
      </dgm:prSet>
      <dgm:spPr/>
      <dgm:t>
        <a:bodyPr/>
        <a:lstStyle/>
        <a:p>
          <a:endParaRPr lang="en-US"/>
        </a:p>
      </dgm:t>
    </dgm:pt>
    <dgm:pt modelId="{C9304872-2141-459D-A1BF-E52D61F68105}" type="pres">
      <dgm:prSet presAssocID="{54E93D11-6A05-4959-9352-AE4BF468F540}" presName="childTextHidden" presStyleLbl="bgAccFollowNode1" presStyleIdx="0" presStyleCnt="3"/>
      <dgm:spPr/>
      <dgm:t>
        <a:bodyPr/>
        <a:lstStyle/>
        <a:p>
          <a:endParaRPr lang="en-US"/>
        </a:p>
      </dgm:t>
    </dgm:pt>
    <dgm:pt modelId="{B31CCE65-9897-4A36-9670-899BA6E9DBF0}" type="pres">
      <dgm:prSet presAssocID="{54E93D11-6A05-4959-9352-AE4BF468F540}" presName="parentText" presStyleLbl="node1" presStyleIdx="0" presStyleCnt="3">
        <dgm:presLayoutVars>
          <dgm:chMax val="1"/>
          <dgm:bulletEnabled val="1"/>
        </dgm:presLayoutVars>
      </dgm:prSet>
      <dgm:spPr/>
      <dgm:t>
        <a:bodyPr/>
        <a:lstStyle/>
        <a:p>
          <a:endParaRPr lang="en-US"/>
        </a:p>
      </dgm:t>
    </dgm:pt>
    <dgm:pt modelId="{B1204637-560D-4758-9184-1632F6375E17}" type="pres">
      <dgm:prSet presAssocID="{54E93D11-6A05-4959-9352-AE4BF468F540}" presName="aSpace" presStyleCnt="0"/>
      <dgm:spPr/>
    </dgm:pt>
    <dgm:pt modelId="{B6ABD8A2-3B7B-4D4C-A5B6-1498A8FFAE87}" type="pres">
      <dgm:prSet presAssocID="{6C22B429-60C1-4408-9733-D6E4BBDA2DC3}" presName="compNode" presStyleCnt="0"/>
      <dgm:spPr/>
    </dgm:pt>
    <dgm:pt modelId="{2FB4D8C5-F408-48EF-B8CD-1379F06FEBDF}" type="pres">
      <dgm:prSet presAssocID="{6C22B429-60C1-4408-9733-D6E4BBDA2DC3}" presName="noGeometry" presStyleCnt="0"/>
      <dgm:spPr/>
    </dgm:pt>
    <dgm:pt modelId="{BE494A80-1953-45A3-B70E-86AA2ADA6F04}" type="pres">
      <dgm:prSet presAssocID="{6C22B429-60C1-4408-9733-D6E4BBDA2DC3}" presName="childTextVisible" presStyleLbl="bgAccFollowNode1" presStyleIdx="1" presStyleCnt="3">
        <dgm:presLayoutVars>
          <dgm:bulletEnabled val="1"/>
        </dgm:presLayoutVars>
      </dgm:prSet>
      <dgm:spPr/>
      <dgm:t>
        <a:bodyPr/>
        <a:lstStyle/>
        <a:p>
          <a:endParaRPr lang="en-US"/>
        </a:p>
      </dgm:t>
    </dgm:pt>
    <dgm:pt modelId="{91197C2F-9261-43E1-BE5C-E44F1039A8C8}" type="pres">
      <dgm:prSet presAssocID="{6C22B429-60C1-4408-9733-D6E4BBDA2DC3}" presName="childTextHidden" presStyleLbl="bgAccFollowNode1" presStyleIdx="1" presStyleCnt="3"/>
      <dgm:spPr/>
      <dgm:t>
        <a:bodyPr/>
        <a:lstStyle/>
        <a:p>
          <a:endParaRPr lang="en-US"/>
        </a:p>
      </dgm:t>
    </dgm:pt>
    <dgm:pt modelId="{9DD8E7F0-9D49-4B26-AA80-10857EB6184E}" type="pres">
      <dgm:prSet presAssocID="{6C22B429-60C1-4408-9733-D6E4BBDA2DC3}" presName="parentText" presStyleLbl="node1" presStyleIdx="1" presStyleCnt="3">
        <dgm:presLayoutVars>
          <dgm:chMax val="1"/>
          <dgm:bulletEnabled val="1"/>
        </dgm:presLayoutVars>
      </dgm:prSet>
      <dgm:spPr/>
      <dgm:t>
        <a:bodyPr/>
        <a:lstStyle/>
        <a:p>
          <a:endParaRPr lang="en-US"/>
        </a:p>
      </dgm:t>
    </dgm:pt>
    <dgm:pt modelId="{578C2E73-27EA-4CFB-A8CA-972F7B34308F}" type="pres">
      <dgm:prSet presAssocID="{6C22B429-60C1-4408-9733-D6E4BBDA2DC3}" presName="aSpace" presStyleCnt="0"/>
      <dgm:spPr/>
    </dgm:pt>
    <dgm:pt modelId="{99DD6E98-3BB4-4B4D-BAFF-25EDE89FF7BD}" type="pres">
      <dgm:prSet presAssocID="{2418867B-ADCA-499E-BD04-6A9CDA64C666}" presName="compNode" presStyleCnt="0"/>
      <dgm:spPr/>
    </dgm:pt>
    <dgm:pt modelId="{360DBDE1-BF23-4365-B1C6-96F6EA21445F}" type="pres">
      <dgm:prSet presAssocID="{2418867B-ADCA-499E-BD04-6A9CDA64C666}" presName="noGeometry" presStyleCnt="0"/>
      <dgm:spPr/>
    </dgm:pt>
    <dgm:pt modelId="{33355129-F3A3-4021-9B4F-4D806241EFCA}" type="pres">
      <dgm:prSet presAssocID="{2418867B-ADCA-499E-BD04-6A9CDA64C666}" presName="childTextVisible" presStyleLbl="bgAccFollowNode1" presStyleIdx="2" presStyleCnt="3">
        <dgm:presLayoutVars>
          <dgm:bulletEnabled val="1"/>
        </dgm:presLayoutVars>
      </dgm:prSet>
      <dgm:spPr/>
      <dgm:t>
        <a:bodyPr/>
        <a:lstStyle/>
        <a:p>
          <a:endParaRPr lang="en-US"/>
        </a:p>
      </dgm:t>
    </dgm:pt>
    <dgm:pt modelId="{C4FCDD2D-6963-4C00-A3A7-D902768EB27D}" type="pres">
      <dgm:prSet presAssocID="{2418867B-ADCA-499E-BD04-6A9CDA64C666}" presName="childTextHidden" presStyleLbl="bgAccFollowNode1" presStyleIdx="2" presStyleCnt="3"/>
      <dgm:spPr/>
      <dgm:t>
        <a:bodyPr/>
        <a:lstStyle/>
        <a:p>
          <a:endParaRPr lang="en-US"/>
        </a:p>
      </dgm:t>
    </dgm:pt>
    <dgm:pt modelId="{74F71F0E-B624-45D3-AEA1-7CB86C26FBBB}" type="pres">
      <dgm:prSet presAssocID="{2418867B-ADCA-499E-BD04-6A9CDA64C666}" presName="parentText" presStyleLbl="node1" presStyleIdx="2" presStyleCnt="3">
        <dgm:presLayoutVars>
          <dgm:chMax val="1"/>
          <dgm:bulletEnabled val="1"/>
        </dgm:presLayoutVars>
      </dgm:prSet>
      <dgm:spPr/>
      <dgm:t>
        <a:bodyPr/>
        <a:lstStyle/>
        <a:p>
          <a:endParaRPr lang="en-US"/>
        </a:p>
      </dgm:t>
    </dgm:pt>
  </dgm:ptLst>
  <dgm:cxnLst>
    <dgm:cxn modelId="{8D0F315D-8254-492E-B468-257ED8D4E619}" type="presOf" srcId="{330A2FD4-C92D-48B1-A6C1-AE2D0987D873}" destId="{91197C2F-9261-43E1-BE5C-E44F1039A8C8}" srcOrd="1" destOrd="0" presId="urn:microsoft.com/office/officeart/2005/8/layout/hProcess6"/>
    <dgm:cxn modelId="{DDBF7652-002C-46DC-8D2D-0EDDE7F42DBA}" type="presOf" srcId="{E255F9D2-F6F6-47BA-8060-87FA0D76DF87}" destId="{C4FCDD2D-6963-4C00-A3A7-D902768EB27D}" srcOrd="1" destOrd="1" presId="urn:microsoft.com/office/officeart/2005/8/layout/hProcess6"/>
    <dgm:cxn modelId="{4FE0D070-F98B-4817-8321-10CAE976642B}" srcId="{54E93D11-6A05-4959-9352-AE4BF468F540}" destId="{D8E51522-0E61-41A9-A2B1-842A16795003}" srcOrd="0" destOrd="0" parTransId="{988159BA-1BD1-4980-B942-856C39DF6FC9}" sibTransId="{44491BE0-5796-48F3-9BCA-BAF0600B7397}"/>
    <dgm:cxn modelId="{299479F1-1B75-48AE-BDBF-FBC9D8FB85AA}" type="presOf" srcId="{F9AE4234-41C5-4FC1-B4B3-0ACA7A5C3746}" destId="{C9304872-2141-459D-A1BF-E52D61F68105}" srcOrd="1" destOrd="1" presId="urn:microsoft.com/office/officeart/2005/8/layout/hProcess6"/>
    <dgm:cxn modelId="{EC02B1DA-FBF0-4478-89BA-F5FB6A01DBE7}" type="presOf" srcId="{54E93D11-6A05-4959-9352-AE4BF468F540}" destId="{B31CCE65-9897-4A36-9670-899BA6E9DBF0}" srcOrd="0" destOrd="0" presId="urn:microsoft.com/office/officeart/2005/8/layout/hProcess6"/>
    <dgm:cxn modelId="{D838CFCD-6469-4FAD-8D98-5707B1C1E3F8}" srcId="{2418867B-ADCA-499E-BD04-6A9CDA64C666}" destId="{744E0551-EA60-46B1-B7CA-EB4B099EB691}" srcOrd="0" destOrd="0" parTransId="{FAEEB06F-138A-4D54-9A82-AB4F05E4238A}" sibTransId="{B86390CD-2CE5-4B7C-9E93-353A7E078132}"/>
    <dgm:cxn modelId="{A4F06B66-6570-43DB-9EF3-B96ADFB9F371}" type="presOf" srcId="{D8E51522-0E61-41A9-A2B1-842A16795003}" destId="{C9304872-2141-459D-A1BF-E52D61F68105}" srcOrd="1" destOrd="0" presId="urn:microsoft.com/office/officeart/2005/8/layout/hProcess6"/>
    <dgm:cxn modelId="{50DDC5CE-3330-4961-A49D-276AA20CFA23}" type="presOf" srcId="{D8E51522-0E61-41A9-A2B1-842A16795003}" destId="{EF104527-DBF9-4382-8459-EB4710805B9E}" srcOrd="0" destOrd="0" presId="urn:microsoft.com/office/officeart/2005/8/layout/hProcess6"/>
    <dgm:cxn modelId="{50321415-78C6-46A0-ACD6-1919CD2332E3}" srcId="{54E93D11-6A05-4959-9352-AE4BF468F540}" destId="{F9AE4234-41C5-4FC1-B4B3-0ACA7A5C3746}" srcOrd="1" destOrd="0" parTransId="{A3A917D8-5521-433F-B303-6D740745E18B}" sibTransId="{DDF52823-B6A6-4E11-B8B3-A705180278A8}"/>
    <dgm:cxn modelId="{03AE1C84-2442-49B5-864C-649707E2D41A}" type="presOf" srcId="{A61A5230-869E-44A8-BDC8-839C0C1423BE}" destId="{51055515-4509-4087-9991-20816B4042F3}" srcOrd="0" destOrd="0" presId="urn:microsoft.com/office/officeart/2005/8/layout/hProcess6"/>
    <dgm:cxn modelId="{8190F9F2-A408-4653-AD06-1B3A8DF8746D}" srcId="{A61A5230-869E-44A8-BDC8-839C0C1423BE}" destId="{2418867B-ADCA-499E-BD04-6A9CDA64C666}" srcOrd="2" destOrd="0" parTransId="{55CB69E2-0E79-432C-978D-7FEDC667F839}" sibTransId="{75CEDFCD-C050-4894-8768-6F0BA5F2279E}"/>
    <dgm:cxn modelId="{97A2EF1A-558C-4A4A-9A22-8FA62DEF2055}" srcId="{2418867B-ADCA-499E-BD04-6A9CDA64C666}" destId="{E255F9D2-F6F6-47BA-8060-87FA0D76DF87}" srcOrd="1" destOrd="0" parTransId="{C5D4F3E2-8215-4F30-AE43-4AE3D54074C1}" sibTransId="{6880D302-3AF5-4CA0-BBD7-63D073E0422D}"/>
    <dgm:cxn modelId="{5EF2F27A-8D22-4BE5-83F1-32163EA5CDE0}" type="presOf" srcId="{330A2FD4-C92D-48B1-A6C1-AE2D0987D873}" destId="{BE494A80-1953-45A3-B70E-86AA2ADA6F04}" srcOrd="0" destOrd="0" presId="urn:microsoft.com/office/officeart/2005/8/layout/hProcess6"/>
    <dgm:cxn modelId="{217E27FD-E8CE-4C48-9FCE-C8651DBC62AE}" type="presOf" srcId="{E255F9D2-F6F6-47BA-8060-87FA0D76DF87}" destId="{33355129-F3A3-4021-9B4F-4D806241EFCA}" srcOrd="0" destOrd="1" presId="urn:microsoft.com/office/officeart/2005/8/layout/hProcess6"/>
    <dgm:cxn modelId="{5F9C19AD-1A58-44D7-B3EA-B8DC03163AFA}" type="presOf" srcId="{744E0551-EA60-46B1-B7CA-EB4B099EB691}" destId="{C4FCDD2D-6963-4C00-A3A7-D902768EB27D}" srcOrd="1" destOrd="0" presId="urn:microsoft.com/office/officeart/2005/8/layout/hProcess6"/>
    <dgm:cxn modelId="{B1184F31-5FAB-4C27-BAA7-73EAD897CEB0}" type="presOf" srcId="{F9AE4234-41C5-4FC1-B4B3-0ACA7A5C3746}" destId="{EF104527-DBF9-4382-8459-EB4710805B9E}" srcOrd="0" destOrd="1" presId="urn:microsoft.com/office/officeart/2005/8/layout/hProcess6"/>
    <dgm:cxn modelId="{25C32538-F985-44B5-B948-5288B43699AA}" srcId="{6C22B429-60C1-4408-9733-D6E4BBDA2DC3}" destId="{330A2FD4-C92D-48B1-A6C1-AE2D0987D873}" srcOrd="0" destOrd="0" parTransId="{16E035FF-6934-4058-9CA9-5DED391A28EC}" sibTransId="{B2EE7616-8EA8-4AA3-A895-8EBD3280BA94}"/>
    <dgm:cxn modelId="{D11CB69A-CDEB-4365-9ACE-E2299152B6D2}" type="presOf" srcId="{6C22B429-60C1-4408-9733-D6E4BBDA2DC3}" destId="{9DD8E7F0-9D49-4B26-AA80-10857EB6184E}" srcOrd="0" destOrd="0" presId="urn:microsoft.com/office/officeart/2005/8/layout/hProcess6"/>
    <dgm:cxn modelId="{BAAC77D6-F4A9-4CA5-BD5B-628489F5C06C}" type="presOf" srcId="{2418867B-ADCA-499E-BD04-6A9CDA64C666}" destId="{74F71F0E-B624-45D3-AEA1-7CB86C26FBBB}" srcOrd="0" destOrd="0" presId="urn:microsoft.com/office/officeart/2005/8/layout/hProcess6"/>
    <dgm:cxn modelId="{964B3A97-F179-4833-9B74-9CE4B3989CBA}" type="presOf" srcId="{744E0551-EA60-46B1-B7CA-EB4B099EB691}" destId="{33355129-F3A3-4021-9B4F-4D806241EFCA}" srcOrd="0" destOrd="0" presId="urn:microsoft.com/office/officeart/2005/8/layout/hProcess6"/>
    <dgm:cxn modelId="{42F450E0-6A94-4069-9F2B-11AAA9CB0825}" srcId="{A61A5230-869E-44A8-BDC8-839C0C1423BE}" destId="{54E93D11-6A05-4959-9352-AE4BF468F540}" srcOrd="0" destOrd="0" parTransId="{CC381ECB-320C-4B5D-BE09-B017B5DF63BF}" sibTransId="{64A3BA4D-BC38-44C1-A6E5-3ABF1D989082}"/>
    <dgm:cxn modelId="{5FE88C99-52C9-418D-864A-6CB028EC7CE4}" srcId="{A61A5230-869E-44A8-BDC8-839C0C1423BE}" destId="{6C22B429-60C1-4408-9733-D6E4BBDA2DC3}" srcOrd="1" destOrd="0" parTransId="{777453EE-F71F-4552-917E-FDD7147DF846}" sibTransId="{51ACFA29-309B-4F66-ADEA-9A6BEB872EDA}"/>
    <dgm:cxn modelId="{7C626AF8-2026-4B4D-9A54-F4AA2D00E0B9}" type="presParOf" srcId="{51055515-4509-4087-9991-20816B4042F3}" destId="{66990043-D007-4E82-BB7C-2E6FC9AC8F2D}" srcOrd="0" destOrd="0" presId="urn:microsoft.com/office/officeart/2005/8/layout/hProcess6"/>
    <dgm:cxn modelId="{3CC0D705-E10A-4F9D-A6B0-1649891AB686}" type="presParOf" srcId="{66990043-D007-4E82-BB7C-2E6FC9AC8F2D}" destId="{5529AD94-9F4A-4F80-9B1B-5FC3CCE3E0CF}" srcOrd="0" destOrd="0" presId="urn:microsoft.com/office/officeart/2005/8/layout/hProcess6"/>
    <dgm:cxn modelId="{BD6DACDC-09BE-411A-AA6C-CD337028E073}" type="presParOf" srcId="{66990043-D007-4E82-BB7C-2E6FC9AC8F2D}" destId="{EF104527-DBF9-4382-8459-EB4710805B9E}" srcOrd="1" destOrd="0" presId="urn:microsoft.com/office/officeart/2005/8/layout/hProcess6"/>
    <dgm:cxn modelId="{2BD063EE-B3CB-4916-B99B-FA8E5D77820E}" type="presParOf" srcId="{66990043-D007-4E82-BB7C-2E6FC9AC8F2D}" destId="{C9304872-2141-459D-A1BF-E52D61F68105}" srcOrd="2" destOrd="0" presId="urn:microsoft.com/office/officeart/2005/8/layout/hProcess6"/>
    <dgm:cxn modelId="{BA27879B-1708-4044-AF78-BF9095B7B576}" type="presParOf" srcId="{66990043-D007-4E82-BB7C-2E6FC9AC8F2D}" destId="{B31CCE65-9897-4A36-9670-899BA6E9DBF0}" srcOrd="3" destOrd="0" presId="urn:microsoft.com/office/officeart/2005/8/layout/hProcess6"/>
    <dgm:cxn modelId="{AEA5FF39-9CF5-4A4D-A19B-8A5919990CCA}" type="presParOf" srcId="{51055515-4509-4087-9991-20816B4042F3}" destId="{B1204637-560D-4758-9184-1632F6375E17}" srcOrd="1" destOrd="0" presId="urn:microsoft.com/office/officeart/2005/8/layout/hProcess6"/>
    <dgm:cxn modelId="{81BFE652-10C8-4BBF-B76B-CEF268A036F3}" type="presParOf" srcId="{51055515-4509-4087-9991-20816B4042F3}" destId="{B6ABD8A2-3B7B-4D4C-A5B6-1498A8FFAE87}" srcOrd="2" destOrd="0" presId="urn:microsoft.com/office/officeart/2005/8/layout/hProcess6"/>
    <dgm:cxn modelId="{B3AE182B-9A51-494A-A2A1-5965E0FB25E5}" type="presParOf" srcId="{B6ABD8A2-3B7B-4D4C-A5B6-1498A8FFAE87}" destId="{2FB4D8C5-F408-48EF-B8CD-1379F06FEBDF}" srcOrd="0" destOrd="0" presId="urn:microsoft.com/office/officeart/2005/8/layout/hProcess6"/>
    <dgm:cxn modelId="{784787FE-35CE-4824-8C4E-660325F3FFB6}" type="presParOf" srcId="{B6ABD8A2-3B7B-4D4C-A5B6-1498A8FFAE87}" destId="{BE494A80-1953-45A3-B70E-86AA2ADA6F04}" srcOrd="1" destOrd="0" presId="urn:microsoft.com/office/officeart/2005/8/layout/hProcess6"/>
    <dgm:cxn modelId="{F9905461-863B-4384-A057-643949CBF970}" type="presParOf" srcId="{B6ABD8A2-3B7B-4D4C-A5B6-1498A8FFAE87}" destId="{91197C2F-9261-43E1-BE5C-E44F1039A8C8}" srcOrd="2" destOrd="0" presId="urn:microsoft.com/office/officeart/2005/8/layout/hProcess6"/>
    <dgm:cxn modelId="{FAF8D6D9-742E-41E5-8503-2CC4D45685F6}" type="presParOf" srcId="{B6ABD8A2-3B7B-4D4C-A5B6-1498A8FFAE87}" destId="{9DD8E7F0-9D49-4B26-AA80-10857EB6184E}" srcOrd="3" destOrd="0" presId="urn:microsoft.com/office/officeart/2005/8/layout/hProcess6"/>
    <dgm:cxn modelId="{44362DDC-9633-4B63-8B3E-0885EF18528F}" type="presParOf" srcId="{51055515-4509-4087-9991-20816B4042F3}" destId="{578C2E73-27EA-4CFB-A8CA-972F7B34308F}" srcOrd="3" destOrd="0" presId="urn:microsoft.com/office/officeart/2005/8/layout/hProcess6"/>
    <dgm:cxn modelId="{19702A7E-DC8F-42C4-82A1-1FCD15A82802}" type="presParOf" srcId="{51055515-4509-4087-9991-20816B4042F3}" destId="{99DD6E98-3BB4-4B4D-BAFF-25EDE89FF7BD}" srcOrd="4" destOrd="0" presId="urn:microsoft.com/office/officeart/2005/8/layout/hProcess6"/>
    <dgm:cxn modelId="{41B58AA0-69B0-43DF-B7D1-ACAF6AD30AF4}" type="presParOf" srcId="{99DD6E98-3BB4-4B4D-BAFF-25EDE89FF7BD}" destId="{360DBDE1-BF23-4365-B1C6-96F6EA21445F}" srcOrd="0" destOrd="0" presId="urn:microsoft.com/office/officeart/2005/8/layout/hProcess6"/>
    <dgm:cxn modelId="{F028295C-F00D-4E14-AB59-D789EB95EB79}" type="presParOf" srcId="{99DD6E98-3BB4-4B4D-BAFF-25EDE89FF7BD}" destId="{33355129-F3A3-4021-9B4F-4D806241EFCA}" srcOrd="1" destOrd="0" presId="urn:microsoft.com/office/officeart/2005/8/layout/hProcess6"/>
    <dgm:cxn modelId="{D607C085-DBEF-4F4E-A65B-3F9E1BEF7EEC}" type="presParOf" srcId="{99DD6E98-3BB4-4B4D-BAFF-25EDE89FF7BD}" destId="{C4FCDD2D-6963-4C00-A3A7-D902768EB27D}" srcOrd="2" destOrd="0" presId="urn:microsoft.com/office/officeart/2005/8/layout/hProcess6"/>
    <dgm:cxn modelId="{93FF4846-605F-49C7-88DE-0887159B59F4}" type="presParOf" srcId="{99DD6E98-3BB4-4B4D-BAFF-25EDE89FF7BD}" destId="{74F71F0E-B624-45D3-AEA1-7CB86C26FBBB}"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1A5230-869E-44A8-BDC8-839C0C1423BE}" type="doc">
      <dgm:prSet loTypeId="urn:microsoft.com/office/officeart/2005/8/layout/hProcess6" loCatId="process" qsTypeId="urn:microsoft.com/office/officeart/2005/8/quickstyle/3d1" qsCatId="3D" csTypeId="urn:microsoft.com/office/officeart/2005/8/colors/colorful1" csCatId="colorful" phldr="1"/>
      <dgm:spPr/>
      <dgm:t>
        <a:bodyPr/>
        <a:lstStyle/>
        <a:p>
          <a:endParaRPr lang="en-US"/>
        </a:p>
      </dgm:t>
    </dgm:pt>
    <dgm:pt modelId="{54E93D11-6A05-4959-9352-AE4BF468F540}">
      <dgm:prSet phldrT="[Text]"/>
      <dgm:spPr/>
      <dgm:t>
        <a:bodyPr/>
        <a:lstStyle/>
        <a:p>
          <a:r>
            <a:rPr lang="en-US" dirty="0" smtClean="0"/>
            <a:t>Start </a:t>
          </a:r>
          <a:endParaRPr lang="en-US" dirty="0"/>
        </a:p>
      </dgm:t>
    </dgm:pt>
    <dgm:pt modelId="{CC381ECB-320C-4B5D-BE09-B017B5DF63BF}" type="parTrans" cxnId="{42F450E0-6A94-4069-9F2B-11AAA9CB0825}">
      <dgm:prSet/>
      <dgm:spPr/>
      <dgm:t>
        <a:bodyPr/>
        <a:lstStyle/>
        <a:p>
          <a:endParaRPr lang="en-US"/>
        </a:p>
      </dgm:t>
    </dgm:pt>
    <dgm:pt modelId="{64A3BA4D-BC38-44C1-A6E5-3ABF1D989082}" type="sibTrans" cxnId="{42F450E0-6A94-4069-9F2B-11AAA9CB0825}">
      <dgm:prSet/>
      <dgm:spPr/>
      <dgm:t>
        <a:bodyPr/>
        <a:lstStyle/>
        <a:p>
          <a:endParaRPr lang="en-US"/>
        </a:p>
      </dgm:t>
    </dgm:pt>
    <dgm:pt modelId="{D8E51522-0E61-41A9-A2B1-842A16795003}">
      <dgm:prSet phldrT="[Text]"/>
      <dgm:spPr/>
      <dgm:t>
        <a:bodyPr/>
        <a:lstStyle/>
        <a:p>
          <a:r>
            <a:rPr lang="en-US" dirty="0" smtClean="0"/>
            <a:t>Policy Start Date or </a:t>
          </a:r>
          <a:endParaRPr lang="en-US" dirty="0"/>
        </a:p>
      </dgm:t>
    </dgm:pt>
    <dgm:pt modelId="{988159BA-1BD1-4980-B942-856C39DF6FC9}" type="parTrans" cxnId="{4FE0D070-F98B-4817-8321-10CAE976642B}">
      <dgm:prSet/>
      <dgm:spPr/>
      <dgm:t>
        <a:bodyPr/>
        <a:lstStyle/>
        <a:p>
          <a:endParaRPr lang="en-US"/>
        </a:p>
      </dgm:t>
    </dgm:pt>
    <dgm:pt modelId="{44491BE0-5796-48F3-9BCA-BAF0600B7397}" type="sibTrans" cxnId="{4FE0D070-F98B-4817-8321-10CAE976642B}">
      <dgm:prSet/>
      <dgm:spPr/>
      <dgm:t>
        <a:bodyPr/>
        <a:lstStyle/>
        <a:p>
          <a:endParaRPr lang="en-US"/>
        </a:p>
      </dgm:t>
    </dgm:pt>
    <dgm:pt modelId="{F9AE4234-41C5-4FC1-B4B3-0ACA7A5C3746}">
      <dgm:prSet phldrT="[Text]"/>
      <dgm:spPr/>
      <dgm:t>
        <a:bodyPr/>
        <a:lstStyle/>
        <a:p>
          <a:r>
            <a:rPr lang="en-US" dirty="0" smtClean="0"/>
            <a:t>Unloading of Material </a:t>
          </a:r>
          <a:endParaRPr lang="en-US" dirty="0"/>
        </a:p>
      </dgm:t>
    </dgm:pt>
    <dgm:pt modelId="{A3A917D8-5521-433F-B303-6D740745E18B}" type="parTrans" cxnId="{50321415-78C6-46A0-ACD6-1919CD2332E3}">
      <dgm:prSet/>
      <dgm:spPr/>
      <dgm:t>
        <a:bodyPr/>
        <a:lstStyle/>
        <a:p>
          <a:endParaRPr lang="en-US"/>
        </a:p>
      </dgm:t>
    </dgm:pt>
    <dgm:pt modelId="{DDF52823-B6A6-4E11-B8B3-A705180278A8}" type="sibTrans" cxnId="{50321415-78C6-46A0-ACD6-1919CD2332E3}">
      <dgm:prSet/>
      <dgm:spPr/>
      <dgm:t>
        <a:bodyPr/>
        <a:lstStyle/>
        <a:p>
          <a:endParaRPr lang="en-US"/>
        </a:p>
      </dgm:t>
    </dgm:pt>
    <dgm:pt modelId="{6C22B429-60C1-4408-9733-D6E4BBDA2DC3}">
      <dgm:prSet phldrT="[Text]"/>
      <dgm:spPr/>
      <dgm:t>
        <a:bodyPr/>
        <a:lstStyle/>
        <a:p>
          <a:r>
            <a:rPr lang="en-US" dirty="0" smtClean="0"/>
            <a:t>Put to Use</a:t>
          </a:r>
          <a:endParaRPr lang="en-US" dirty="0"/>
        </a:p>
      </dgm:t>
    </dgm:pt>
    <dgm:pt modelId="{777453EE-F71F-4552-917E-FDD7147DF846}" type="parTrans" cxnId="{5FE88C99-52C9-418D-864A-6CB028EC7CE4}">
      <dgm:prSet/>
      <dgm:spPr/>
      <dgm:t>
        <a:bodyPr/>
        <a:lstStyle/>
        <a:p>
          <a:endParaRPr lang="en-US"/>
        </a:p>
      </dgm:t>
    </dgm:pt>
    <dgm:pt modelId="{51ACFA29-309B-4F66-ADEA-9A6BEB872EDA}" type="sibTrans" cxnId="{5FE88C99-52C9-418D-864A-6CB028EC7CE4}">
      <dgm:prSet/>
      <dgm:spPr/>
      <dgm:t>
        <a:bodyPr/>
        <a:lstStyle/>
        <a:p>
          <a:endParaRPr lang="en-US"/>
        </a:p>
      </dgm:t>
    </dgm:pt>
    <dgm:pt modelId="{330A2FD4-C92D-48B1-A6C1-AE2D0987D873}">
      <dgm:prSet phldrT="[Text]"/>
      <dgm:spPr/>
      <dgm:t>
        <a:bodyPr/>
        <a:lstStyle/>
        <a:p>
          <a:r>
            <a:rPr lang="en-US" dirty="0" smtClean="0"/>
            <a:t>Liability </a:t>
          </a:r>
          <a:r>
            <a:rPr lang="en-US" u="sng" dirty="0" smtClean="0"/>
            <a:t>ceases</a:t>
          </a:r>
          <a:r>
            <a:rPr lang="en-US" dirty="0" smtClean="0"/>
            <a:t> for parts of plant or machinery which are put to use </a:t>
          </a:r>
          <a:endParaRPr lang="en-US" dirty="0"/>
        </a:p>
      </dgm:t>
    </dgm:pt>
    <dgm:pt modelId="{16E035FF-6934-4058-9CA9-5DED391A28EC}" type="parTrans" cxnId="{25C32538-F985-44B5-B948-5288B43699AA}">
      <dgm:prSet/>
      <dgm:spPr/>
      <dgm:t>
        <a:bodyPr/>
        <a:lstStyle/>
        <a:p>
          <a:endParaRPr lang="en-US"/>
        </a:p>
      </dgm:t>
    </dgm:pt>
    <dgm:pt modelId="{B2EE7616-8EA8-4AA3-A895-8EBD3280BA94}" type="sibTrans" cxnId="{25C32538-F985-44B5-B948-5288B43699AA}">
      <dgm:prSet/>
      <dgm:spPr/>
      <dgm:t>
        <a:bodyPr/>
        <a:lstStyle/>
        <a:p>
          <a:endParaRPr lang="en-US"/>
        </a:p>
      </dgm:t>
    </dgm:pt>
    <dgm:pt modelId="{2418867B-ADCA-499E-BD04-6A9CDA64C666}">
      <dgm:prSet phldrT="[Text]"/>
      <dgm:spPr/>
      <dgm:t>
        <a:bodyPr/>
        <a:lstStyle/>
        <a:p>
          <a:r>
            <a:rPr lang="en-US" dirty="0" smtClean="0"/>
            <a:t>End </a:t>
          </a:r>
          <a:endParaRPr lang="en-US" dirty="0"/>
        </a:p>
      </dgm:t>
    </dgm:pt>
    <dgm:pt modelId="{55CB69E2-0E79-432C-978D-7FEDC667F839}" type="parTrans" cxnId="{8190F9F2-A408-4653-AD06-1B3A8DF8746D}">
      <dgm:prSet/>
      <dgm:spPr/>
      <dgm:t>
        <a:bodyPr/>
        <a:lstStyle/>
        <a:p>
          <a:endParaRPr lang="en-US"/>
        </a:p>
      </dgm:t>
    </dgm:pt>
    <dgm:pt modelId="{75CEDFCD-C050-4894-8768-6F0BA5F2279E}" type="sibTrans" cxnId="{8190F9F2-A408-4653-AD06-1B3A8DF8746D}">
      <dgm:prSet/>
      <dgm:spPr/>
      <dgm:t>
        <a:bodyPr/>
        <a:lstStyle/>
        <a:p>
          <a:endParaRPr lang="en-US"/>
        </a:p>
      </dgm:t>
    </dgm:pt>
    <dgm:pt modelId="{744E0551-EA60-46B1-B7CA-EB4B099EB691}">
      <dgm:prSet phldrT="[Text]"/>
      <dgm:spPr/>
      <dgm:t>
        <a:bodyPr/>
        <a:lstStyle/>
        <a:p>
          <a:r>
            <a:rPr lang="en-US" dirty="0" smtClean="0"/>
            <a:t>1</a:t>
          </a:r>
          <a:r>
            <a:rPr lang="en-US" baseline="30000" dirty="0" smtClean="0"/>
            <a:t>st</a:t>
          </a:r>
          <a:r>
            <a:rPr lang="en-US" dirty="0" smtClean="0"/>
            <a:t> test operation or test loading is concluded</a:t>
          </a:r>
          <a:endParaRPr lang="en-US" dirty="0"/>
        </a:p>
      </dgm:t>
    </dgm:pt>
    <dgm:pt modelId="{FAEEB06F-138A-4D54-9A82-AB4F05E4238A}" type="parTrans" cxnId="{D838CFCD-6469-4FAD-8D98-5707B1C1E3F8}">
      <dgm:prSet/>
      <dgm:spPr/>
      <dgm:t>
        <a:bodyPr/>
        <a:lstStyle/>
        <a:p>
          <a:endParaRPr lang="en-US"/>
        </a:p>
      </dgm:t>
    </dgm:pt>
    <dgm:pt modelId="{B86390CD-2CE5-4B7C-9E93-353A7E078132}" type="sibTrans" cxnId="{D838CFCD-6469-4FAD-8D98-5707B1C1E3F8}">
      <dgm:prSet/>
      <dgm:spPr/>
      <dgm:t>
        <a:bodyPr/>
        <a:lstStyle/>
        <a:p>
          <a:endParaRPr lang="en-US"/>
        </a:p>
      </dgm:t>
    </dgm:pt>
    <dgm:pt modelId="{E255F9D2-F6F6-47BA-8060-87FA0D76DF87}">
      <dgm:prSet phldrT="[Text]"/>
      <dgm:spPr/>
      <dgm:t>
        <a:bodyPr/>
        <a:lstStyle/>
        <a:p>
          <a:r>
            <a:rPr lang="en-US" dirty="0" smtClean="0"/>
            <a:t>Extended date  </a:t>
          </a:r>
          <a:endParaRPr lang="en-US" dirty="0"/>
        </a:p>
      </dgm:t>
    </dgm:pt>
    <dgm:pt modelId="{6880D302-3AF5-4CA0-BBD7-63D073E0422D}" type="sibTrans" cxnId="{97A2EF1A-558C-4A4A-9A22-8FA62DEF2055}">
      <dgm:prSet/>
      <dgm:spPr/>
      <dgm:t>
        <a:bodyPr/>
        <a:lstStyle/>
        <a:p>
          <a:endParaRPr lang="en-US"/>
        </a:p>
      </dgm:t>
    </dgm:pt>
    <dgm:pt modelId="{C5D4F3E2-8215-4F30-AE43-4AE3D54074C1}" type="parTrans" cxnId="{97A2EF1A-558C-4A4A-9A22-8FA62DEF2055}">
      <dgm:prSet/>
      <dgm:spPr/>
      <dgm:t>
        <a:bodyPr/>
        <a:lstStyle/>
        <a:p>
          <a:endParaRPr lang="en-US"/>
        </a:p>
      </dgm:t>
    </dgm:pt>
    <dgm:pt modelId="{51055515-4509-4087-9991-20816B4042F3}" type="pres">
      <dgm:prSet presAssocID="{A61A5230-869E-44A8-BDC8-839C0C1423BE}" presName="theList" presStyleCnt="0">
        <dgm:presLayoutVars>
          <dgm:dir/>
          <dgm:animLvl val="lvl"/>
          <dgm:resizeHandles val="exact"/>
        </dgm:presLayoutVars>
      </dgm:prSet>
      <dgm:spPr/>
      <dgm:t>
        <a:bodyPr/>
        <a:lstStyle/>
        <a:p>
          <a:endParaRPr lang="en-US"/>
        </a:p>
      </dgm:t>
    </dgm:pt>
    <dgm:pt modelId="{66990043-D007-4E82-BB7C-2E6FC9AC8F2D}" type="pres">
      <dgm:prSet presAssocID="{54E93D11-6A05-4959-9352-AE4BF468F540}" presName="compNode" presStyleCnt="0"/>
      <dgm:spPr/>
    </dgm:pt>
    <dgm:pt modelId="{5529AD94-9F4A-4F80-9B1B-5FC3CCE3E0CF}" type="pres">
      <dgm:prSet presAssocID="{54E93D11-6A05-4959-9352-AE4BF468F540}" presName="noGeometry" presStyleCnt="0"/>
      <dgm:spPr/>
    </dgm:pt>
    <dgm:pt modelId="{EF104527-DBF9-4382-8459-EB4710805B9E}" type="pres">
      <dgm:prSet presAssocID="{54E93D11-6A05-4959-9352-AE4BF468F540}" presName="childTextVisible" presStyleLbl="bgAccFollowNode1" presStyleIdx="0" presStyleCnt="3">
        <dgm:presLayoutVars>
          <dgm:bulletEnabled val="1"/>
        </dgm:presLayoutVars>
      </dgm:prSet>
      <dgm:spPr/>
      <dgm:t>
        <a:bodyPr/>
        <a:lstStyle/>
        <a:p>
          <a:endParaRPr lang="en-US"/>
        </a:p>
      </dgm:t>
    </dgm:pt>
    <dgm:pt modelId="{C9304872-2141-459D-A1BF-E52D61F68105}" type="pres">
      <dgm:prSet presAssocID="{54E93D11-6A05-4959-9352-AE4BF468F540}" presName="childTextHidden" presStyleLbl="bgAccFollowNode1" presStyleIdx="0" presStyleCnt="3"/>
      <dgm:spPr/>
      <dgm:t>
        <a:bodyPr/>
        <a:lstStyle/>
        <a:p>
          <a:endParaRPr lang="en-US"/>
        </a:p>
      </dgm:t>
    </dgm:pt>
    <dgm:pt modelId="{B31CCE65-9897-4A36-9670-899BA6E9DBF0}" type="pres">
      <dgm:prSet presAssocID="{54E93D11-6A05-4959-9352-AE4BF468F540}" presName="parentText" presStyleLbl="node1" presStyleIdx="0" presStyleCnt="3">
        <dgm:presLayoutVars>
          <dgm:chMax val="1"/>
          <dgm:bulletEnabled val="1"/>
        </dgm:presLayoutVars>
      </dgm:prSet>
      <dgm:spPr/>
      <dgm:t>
        <a:bodyPr/>
        <a:lstStyle/>
        <a:p>
          <a:endParaRPr lang="en-US"/>
        </a:p>
      </dgm:t>
    </dgm:pt>
    <dgm:pt modelId="{B1204637-560D-4758-9184-1632F6375E17}" type="pres">
      <dgm:prSet presAssocID="{54E93D11-6A05-4959-9352-AE4BF468F540}" presName="aSpace" presStyleCnt="0"/>
      <dgm:spPr/>
    </dgm:pt>
    <dgm:pt modelId="{B6ABD8A2-3B7B-4D4C-A5B6-1498A8FFAE87}" type="pres">
      <dgm:prSet presAssocID="{6C22B429-60C1-4408-9733-D6E4BBDA2DC3}" presName="compNode" presStyleCnt="0"/>
      <dgm:spPr/>
    </dgm:pt>
    <dgm:pt modelId="{2FB4D8C5-F408-48EF-B8CD-1379F06FEBDF}" type="pres">
      <dgm:prSet presAssocID="{6C22B429-60C1-4408-9733-D6E4BBDA2DC3}" presName="noGeometry" presStyleCnt="0"/>
      <dgm:spPr/>
    </dgm:pt>
    <dgm:pt modelId="{BE494A80-1953-45A3-B70E-86AA2ADA6F04}" type="pres">
      <dgm:prSet presAssocID="{6C22B429-60C1-4408-9733-D6E4BBDA2DC3}" presName="childTextVisible" presStyleLbl="bgAccFollowNode1" presStyleIdx="1" presStyleCnt="3">
        <dgm:presLayoutVars>
          <dgm:bulletEnabled val="1"/>
        </dgm:presLayoutVars>
      </dgm:prSet>
      <dgm:spPr/>
      <dgm:t>
        <a:bodyPr/>
        <a:lstStyle/>
        <a:p>
          <a:endParaRPr lang="en-US"/>
        </a:p>
      </dgm:t>
    </dgm:pt>
    <dgm:pt modelId="{91197C2F-9261-43E1-BE5C-E44F1039A8C8}" type="pres">
      <dgm:prSet presAssocID="{6C22B429-60C1-4408-9733-D6E4BBDA2DC3}" presName="childTextHidden" presStyleLbl="bgAccFollowNode1" presStyleIdx="1" presStyleCnt="3"/>
      <dgm:spPr/>
      <dgm:t>
        <a:bodyPr/>
        <a:lstStyle/>
        <a:p>
          <a:endParaRPr lang="en-US"/>
        </a:p>
      </dgm:t>
    </dgm:pt>
    <dgm:pt modelId="{9DD8E7F0-9D49-4B26-AA80-10857EB6184E}" type="pres">
      <dgm:prSet presAssocID="{6C22B429-60C1-4408-9733-D6E4BBDA2DC3}" presName="parentText" presStyleLbl="node1" presStyleIdx="1" presStyleCnt="3">
        <dgm:presLayoutVars>
          <dgm:chMax val="1"/>
          <dgm:bulletEnabled val="1"/>
        </dgm:presLayoutVars>
      </dgm:prSet>
      <dgm:spPr/>
      <dgm:t>
        <a:bodyPr/>
        <a:lstStyle/>
        <a:p>
          <a:endParaRPr lang="en-US"/>
        </a:p>
      </dgm:t>
    </dgm:pt>
    <dgm:pt modelId="{578C2E73-27EA-4CFB-A8CA-972F7B34308F}" type="pres">
      <dgm:prSet presAssocID="{6C22B429-60C1-4408-9733-D6E4BBDA2DC3}" presName="aSpace" presStyleCnt="0"/>
      <dgm:spPr/>
    </dgm:pt>
    <dgm:pt modelId="{99DD6E98-3BB4-4B4D-BAFF-25EDE89FF7BD}" type="pres">
      <dgm:prSet presAssocID="{2418867B-ADCA-499E-BD04-6A9CDA64C666}" presName="compNode" presStyleCnt="0"/>
      <dgm:spPr/>
    </dgm:pt>
    <dgm:pt modelId="{360DBDE1-BF23-4365-B1C6-96F6EA21445F}" type="pres">
      <dgm:prSet presAssocID="{2418867B-ADCA-499E-BD04-6A9CDA64C666}" presName="noGeometry" presStyleCnt="0"/>
      <dgm:spPr/>
    </dgm:pt>
    <dgm:pt modelId="{33355129-F3A3-4021-9B4F-4D806241EFCA}" type="pres">
      <dgm:prSet presAssocID="{2418867B-ADCA-499E-BD04-6A9CDA64C666}" presName="childTextVisible" presStyleLbl="bgAccFollowNode1" presStyleIdx="2" presStyleCnt="3">
        <dgm:presLayoutVars>
          <dgm:bulletEnabled val="1"/>
        </dgm:presLayoutVars>
      </dgm:prSet>
      <dgm:spPr/>
      <dgm:t>
        <a:bodyPr/>
        <a:lstStyle/>
        <a:p>
          <a:endParaRPr lang="en-US"/>
        </a:p>
      </dgm:t>
    </dgm:pt>
    <dgm:pt modelId="{C4FCDD2D-6963-4C00-A3A7-D902768EB27D}" type="pres">
      <dgm:prSet presAssocID="{2418867B-ADCA-499E-BD04-6A9CDA64C666}" presName="childTextHidden" presStyleLbl="bgAccFollowNode1" presStyleIdx="2" presStyleCnt="3"/>
      <dgm:spPr/>
      <dgm:t>
        <a:bodyPr/>
        <a:lstStyle/>
        <a:p>
          <a:endParaRPr lang="en-US"/>
        </a:p>
      </dgm:t>
    </dgm:pt>
    <dgm:pt modelId="{74F71F0E-B624-45D3-AEA1-7CB86C26FBBB}" type="pres">
      <dgm:prSet presAssocID="{2418867B-ADCA-499E-BD04-6A9CDA64C666}" presName="parentText" presStyleLbl="node1" presStyleIdx="2" presStyleCnt="3">
        <dgm:presLayoutVars>
          <dgm:chMax val="1"/>
          <dgm:bulletEnabled val="1"/>
        </dgm:presLayoutVars>
      </dgm:prSet>
      <dgm:spPr/>
      <dgm:t>
        <a:bodyPr/>
        <a:lstStyle/>
        <a:p>
          <a:endParaRPr lang="en-US"/>
        </a:p>
      </dgm:t>
    </dgm:pt>
  </dgm:ptLst>
  <dgm:cxnLst>
    <dgm:cxn modelId="{4FE0D070-F98B-4817-8321-10CAE976642B}" srcId="{54E93D11-6A05-4959-9352-AE4BF468F540}" destId="{D8E51522-0E61-41A9-A2B1-842A16795003}" srcOrd="0" destOrd="0" parTransId="{988159BA-1BD1-4980-B942-856C39DF6FC9}" sibTransId="{44491BE0-5796-48F3-9BCA-BAF0600B7397}"/>
    <dgm:cxn modelId="{41D2F4AE-058A-4FBF-8153-3F9F754F304B}" type="presOf" srcId="{6C22B429-60C1-4408-9733-D6E4BBDA2DC3}" destId="{9DD8E7F0-9D49-4B26-AA80-10857EB6184E}" srcOrd="0" destOrd="0" presId="urn:microsoft.com/office/officeart/2005/8/layout/hProcess6"/>
    <dgm:cxn modelId="{D838CFCD-6469-4FAD-8D98-5707B1C1E3F8}" srcId="{2418867B-ADCA-499E-BD04-6A9CDA64C666}" destId="{744E0551-EA60-46B1-B7CA-EB4B099EB691}" srcOrd="0" destOrd="0" parTransId="{FAEEB06F-138A-4D54-9A82-AB4F05E4238A}" sibTransId="{B86390CD-2CE5-4B7C-9E93-353A7E078132}"/>
    <dgm:cxn modelId="{B1219B8E-E2C1-4FAE-8789-606F766CE5BE}" type="presOf" srcId="{2418867B-ADCA-499E-BD04-6A9CDA64C666}" destId="{74F71F0E-B624-45D3-AEA1-7CB86C26FBBB}" srcOrd="0" destOrd="0" presId="urn:microsoft.com/office/officeart/2005/8/layout/hProcess6"/>
    <dgm:cxn modelId="{701E6830-0474-4E9E-A2D3-7D5339C917FF}" type="presOf" srcId="{744E0551-EA60-46B1-B7CA-EB4B099EB691}" destId="{C4FCDD2D-6963-4C00-A3A7-D902768EB27D}" srcOrd="1" destOrd="0" presId="urn:microsoft.com/office/officeart/2005/8/layout/hProcess6"/>
    <dgm:cxn modelId="{CD8962E2-B41F-41BB-86BA-94E9B191745A}" type="presOf" srcId="{A61A5230-869E-44A8-BDC8-839C0C1423BE}" destId="{51055515-4509-4087-9991-20816B4042F3}" srcOrd="0" destOrd="0" presId="urn:microsoft.com/office/officeart/2005/8/layout/hProcess6"/>
    <dgm:cxn modelId="{50321415-78C6-46A0-ACD6-1919CD2332E3}" srcId="{54E93D11-6A05-4959-9352-AE4BF468F540}" destId="{F9AE4234-41C5-4FC1-B4B3-0ACA7A5C3746}" srcOrd="1" destOrd="0" parTransId="{A3A917D8-5521-433F-B303-6D740745E18B}" sibTransId="{DDF52823-B6A6-4E11-B8B3-A705180278A8}"/>
    <dgm:cxn modelId="{8CCE1BED-24AC-416F-8DC7-A9FF77746AD0}" type="presOf" srcId="{E255F9D2-F6F6-47BA-8060-87FA0D76DF87}" destId="{C4FCDD2D-6963-4C00-A3A7-D902768EB27D}" srcOrd="1" destOrd="1" presId="urn:microsoft.com/office/officeart/2005/8/layout/hProcess6"/>
    <dgm:cxn modelId="{F2BB6B2D-6367-4AF9-AEB5-2EBB6ABC3E1C}" type="presOf" srcId="{F9AE4234-41C5-4FC1-B4B3-0ACA7A5C3746}" destId="{EF104527-DBF9-4382-8459-EB4710805B9E}" srcOrd="0" destOrd="1" presId="urn:microsoft.com/office/officeart/2005/8/layout/hProcess6"/>
    <dgm:cxn modelId="{8190F9F2-A408-4653-AD06-1B3A8DF8746D}" srcId="{A61A5230-869E-44A8-BDC8-839C0C1423BE}" destId="{2418867B-ADCA-499E-BD04-6A9CDA64C666}" srcOrd="2" destOrd="0" parTransId="{55CB69E2-0E79-432C-978D-7FEDC667F839}" sibTransId="{75CEDFCD-C050-4894-8768-6F0BA5F2279E}"/>
    <dgm:cxn modelId="{97A2EF1A-558C-4A4A-9A22-8FA62DEF2055}" srcId="{2418867B-ADCA-499E-BD04-6A9CDA64C666}" destId="{E255F9D2-F6F6-47BA-8060-87FA0D76DF87}" srcOrd="1" destOrd="0" parTransId="{C5D4F3E2-8215-4F30-AE43-4AE3D54074C1}" sibTransId="{6880D302-3AF5-4CA0-BBD7-63D073E0422D}"/>
    <dgm:cxn modelId="{E28448C9-610E-4AD1-AB41-B3410C1CDC4C}" type="presOf" srcId="{D8E51522-0E61-41A9-A2B1-842A16795003}" destId="{C9304872-2141-459D-A1BF-E52D61F68105}" srcOrd="1" destOrd="0" presId="urn:microsoft.com/office/officeart/2005/8/layout/hProcess6"/>
    <dgm:cxn modelId="{DB2B7ADC-5D6C-4B68-9598-BE559AAEE722}" type="presOf" srcId="{330A2FD4-C92D-48B1-A6C1-AE2D0987D873}" destId="{BE494A80-1953-45A3-B70E-86AA2ADA6F04}" srcOrd="0" destOrd="0" presId="urn:microsoft.com/office/officeart/2005/8/layout/hProcess6"/>
    <dgm:cxn modelId="{D0D79107-547F-45D3-AEA6-DE800FE13F95}" type="presOf" srcId="{330A2FD4-C92D-48B1-A6C1-AE2D0987D873}" destId="{91197C2F-9261-43E1-BE5C-E44F1039A8C8}" srcOrd="1" destOrd="0" presId="urn:microsoft.com/office/officeart/2005/8/layout/hProcess6"/>
    <dgm:cxn modelId="{2427D9FD-766E-4A16-9C86-576A6440E044}" type="presOf" srcId="{F9AE4234-41C5-4FC1-B4B3-0ACA7A5C3746}" destId="{C9304872-2141-459D-A1BF-E52D61F68105}" srcOrd="1" destOrd="1" presId="urn:microsoft.com/office/officeart/2005/8/layout/hProcess6"/>
    <dgm:cxn modelId="{0C1AB989-095D-4979-BBE8-C16C2EEE39B1}" type="presOf" srcId="{E255F9D2-F6F6-47BA-8060-87FA0D76DF87}" destId="{33355129-F3A3-4021-9B4F-4D806241EFCA}" srcOrd="0" destOrd="1" presId="urn:microsoft.com/office/officeart/2005/8/layout/hProcess6"/>
    <dgm:cxn modelId="{25C32538-F985-44B5-B948-5288B43699AA}" srcId="{6C22B429-60C1-4408-9733-D6E4BBDA2DC3}" destId="{330A2FD4-C92D-48B1-A6C1-AE2D0987D873}" srcOrd="0" destOrd="0" parTransId="{16E035FF-6934-4058-9CA9-5DED391A28EC}" sibTransId="{B2EE7616-8EA8-4AA3-A895-8EBD3280BA94}"/>
    <dgm:cxn modelId="{9B3E9C8A-74C4-48DF-B4C8-4A670483B5E4}" type="presOf" srcId="{54E93D11-6A05-4959-9352-AE4BF468F540}" destId="{B31CCE65-9897-4A36-9670-899BA6E9DBF0}" srcOrd="0" destOrd="0" presId="urn:microsoft.com/office/officeart/2005/8/layout/hProcess6"/>
    <dgm:cxn modelId="{1D97AA88-A9F7-4F34-92A4-6B1B93033D34}" type="presOf" srcId="{D8E51522-0E61-41A9-A2B1-842A16795003}" destId="{EF104527-DBF9-4382-8459-EB4710805B9E}" srcOrd="0" destOrd="0" presId="urn:microsoft.com/office/officeart/2005/8/layout/hProcess6"/>
    <dgm:cxn modelId="{42F450E0-6A94-4069-9F2B-11AAA9CB0825}" srcId="{A61A5230-869E-44A8-BDC8-839C0C1423BE}" destId="{54E93D11-6A05-4959-9352-AE4BF468F540}" srcOrd="0" destOrd="0" parTransId="{CC381ECB-320C-4B5D-BE09-B017B5DF63BF}" sibTransId="{64A3BA4D-BC38-44C1-A6E5-3ABF1D989082}"/>
    <dgm:cxn modelId="{5FE88C99-52C9-418D-864A-6CB028EC7CE4}" srcId="{A61A5230-869E-44A8-BDC8-839C0C1423BE}" destId="{6C22B429-60C1-4408-9733-D6E4BBDA2DC3}" srcOrd="1" destOrd="0" parTransId="{777453EE-F71F-4552-917E-FDD7147DF846}" sibTransId="{51ACFA29-309B-4F66-ADEA-9A6BEB872EDA}"/>
    <dgm:cxn modelId="{583E215B-EEF1-4919-8D1A-D12D59B6D81A}" type="presOf" srcId="{744E0551-EA60-46B1-B7CA-EB4B099EB691}" destId="{33355129-F3A3-4021-9B4F-4D806241EFCA}" srcOrd="0" destOrd="0" presId="urn:microsoft.com/office/officeart/2005/8/layout/hProcess6"/>
    <dgm:cxn modelId="{B3B977C8-F602-47C0-AFB9-26D7717C75CD}" type="presParOf" srcId="{51055515-4509-4087-9991-20816B4042F3}" destId="{66990043-D007-4E82-BB7C-2E6FC9AC8F2D}" srcOrd="0" destOrd="0" presId="urn:microsoft.com/office/officeart/2005/8/layout/hProcess6"/>
    <dgm:cxn modelId="{967F26E7-E043-4D73-AE36-4645A849F131}" type="presParOf" srcId="{66990043-D007-4E82-BB7C-2E6FC9AC8F2D}" destId="{5529AD94-9F4A-4F80-9B1B-5FC3CCE3E0CF}" srcOrd="0" destOrd="0" presId="urn:microsoft.com/office/officeart/2005/8/layout/hProcess6"/>
    <dgm:cxn modelId="{B873FC28-9100-400D-8398-B19295B0CB8F}" type="presParOf" srcId="{66990043-D007-4E82-BB7C-2E6FC9AC8F2D}" destId="{EF104527-DBF9-4382-8459-EB4710805B9E}" srcOrd="1" destOrd="0" presId="urn:microsoft.com/office/officeart/2005/8/layout/hProcess6"/>
    <dgm:cxn modelId="{1536851D-E247-48FA-9343-22A6C16B10BA}" type="presParOf" srcId="{66990043-D007-4E82-BB7C-2E6FC9AC8F2D}" destId="{C9304872-2141-459D-A1BF-E52D61F68105}" srcOrd="2" destOrd="0" presId="urn:microsoft.com/office/officeart/2005/8/layout/hProcess6"/>
    <dgm:cxn modelId="{8DB10295-FC70-45B5-A16B-EBC259EB3934}" type="presParOf" srcId="{66990043-D007-4E82-BB7C-2E6FC9AC8F2D}" destId="{B31CCE65-9897-4A36-9670-899BA6E9DBF0}" srcOrd="3" destOrd="0" presId="urn:microsoft.com/office/officeart/2005/8/layout/hProcess6"/>
    <dgm:cxn modelId="{D143C91B-6F22-4EC4-8734-6F0BFE5BDC0C}" type="presParOf" srcId="{51055515-4509-4087-9991-20816B4042F3}" destId="{B1204637-560D-4758-9184-1632F6375E17}" srcOrd="1" destOrd="0" presId="urn:microsoft.com/office/officeart/2005/8/layout/hProcess6"/>
    <dgm:cxn modelId="{1F684AB8-52B9-4752-973E-48BFA5C6242A}" type="presParOf" srcId="{51055515-4509-4087-9991-20816B4042F3}" destId="{B6ABD8A2-3B7B-4D4C-A5B6-1498A8FFAE87}" srcOrd="2" destOrd="0" presId="urn:microsoft.com/office/officeart/2005/8/layout/hProcess6"/>
    <dgm:cxn modelId="{40A4DD4B-0CF8-4EF1-B562-979716CE7B38}" type="presParOf" srcId="{B6ABD8A2-3B7B-4D4C-A5B6-1498A8FFAE87}" destId="{2FB4D8C5-F408-48EF-B8CD-1379F06FEBDF}" srcOrd="0" destOrd="0" presId="urn:microsoft.com/office/officeart/2005/8/layout/hProcess6"/>
    <dgm:cxn modelId="{69107221-98F3-41B2-8E7A-06C4DFE7F476}" type="presParOf" srcId="{B6ABD8A2-3B7B-4D4C-A5B6-1498A8FFAE87}" destId="{BE494A80-1953-45A3-B70E-86AA2ADA6F04}" srcOrd="1" destOrd="0" presId="urn:microsoft.com/office/officeart/2005/8/layout/hProcess6"/>
    <dgm:cxn modelId="{72BE0F9E-746F-4101-882F-738635AB9C8D}" type="presParOf" srcId="{B6ABD8A2-3B7B-4D4C-A5B6-1498A8FFAE87}" destId="{91197C2F-9261-43E1-BE5C-E44F1039A8C8}" srcOrd="2" destOrd="0" presId="urn:microsoft.com/office/officeart/2005/8/layout/hProcess6"/>
    <dgm:cxn modelId="{A1626319-E181-4D37-8C2C-38E5E2BB7066}" type="presParOf" srcId="{B6ABD8A2-3B7B-4D4C-A5B6-1498A8FFAE87}" destId="{9DD8E7F0-9D49-4B26-AA80-10857EB6184E}" srcOrd="3" destOrd="0" presId="urn:microsoft.com/office/officeart/2005/8/layout/hProcess6"/>
    <dgm:cxn modelId="{69E0D624-DAD4-42E6-8738-B1B327EBE615}" type="presParOf" srcId="{51055515-4509-4087-9991-20816B4042F3}" destId="{578C2E73-27EA-4CFB-A8CA-972F7B34308F}" srcOrd="3" destOrd="0" presId="urn:microsoft.com/office/officeart/2005/8/layout/hProcess6"/>
    <dgm:cxn modelId="{0CDFFFE2-89C7-40DF-A87F-87B1BDBE7CCC}" type="presParOf" srcId="{51055515-4509-4087-9991-20816B4042F3}" destId="{99DD6E98-3BB4-4B4D-BAFF-25EDE89FF7BD}" srcOrd="4" destOrd="0" presId="urn:microsoft.com/office/officeart/2005/8/layout/hProcess6"/>
    <dgm:cxn modelId="{7801E82D-F6D9-409E-97ED-2A97C20389DF}" type="presParOf" srcId="{99DD6E98-3BB4-4B4D-BAFF-25EDE89FF7BD}" destId="{360DBDE1-BF23-4365-B1C6-96F6EA21445F}" srcOrd="0" destOrd="0" presId="urn:microsoft.com/office/officeart/2005/8/layout/hProcess6"/>
    <dgm:cxn modelId="{7ED5254D-6302-4CF9-9F77-2C1A62B7034A}" type="presParOf" srcId="{99DD6E98-3BB4-4B4D-BAFF-25EDE89FF7BD}" destId="{33355129-F3A3-4021-9B4F-4D806241EFCA}" srcOrd="1" destOrd="0" presId="urn:microsoft.com/office/officeart/2005/8/layout/hProcess6"/>
    <dgm:cxn modelId="{323E230E-443C-4050-9B3A-5CF7058E7BA2}" type="presParOf" srcId="{99DD6E98-3BB4-4B4D-BAFF-25EDE89FF7BD}" destId="{C4FCDD2D-6963-4C00-A3A7-D902768EB27D}" srcOrd="2" destOrd="0" presId="urn:microsoft.com/office/officeart/2005/8/layout/hProcess6"/>
    <dgm:cxn modelId="{5878897F-3B5C-4747-B758-B5D1AEE172C2}" type="presParOf" srcId="{99DD6E98-3BB4-4B4D-BAFF-25EDE89FF7BD}" destId="{74F71F0E-B624-45D3-AEA1-7CB86C26FBBB}"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C899D33-B787-46BF-B637-9CBA41D113B4}" type="datetimeFigureOut">
              <a:rPr lang="en-US" smtClean="0"/>
              <a:pPr/>
              <a:t>1/7/2021</a:t>
            </a:fld>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E5CA28C-5506-4457-8C45-FE1A74DEAA6D}" type="slidenum">
              <a:rPr lang="en-US" smtClean="0"/>
              <a:pPr/>
              <a:t>‹#›</a:t>
            </a:fld>
            <a:endParaRPr lang="en-US" dirty="0"/>
          </a:p>
        </p:txBody>
      </p:sp>
    </p:spTree>
    <p:extLst>
      <p:ext uri="{BB962C8B-B14F-4D97-AF65-F5344CB8AC3E}">
        <p14:creationId xmlns:p14="http://schemas.microsoft.com/office/powerpoint/2010/main" val="1602668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61A21D4-D214-4692-95FB-55E08BA4AE7F}" type="datetimeFigureOut">
              <a:rPr lang="en-US" smtClean="0"/>
              <a:pPr/>
              <a:t>1/7/2021</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AF6382E-5C9E-4466-8E71-BDE8826A59B9}" type="slidenum">
              <a:rPr lang="en-US" smtClean="0"/>
              <a:pPr/>
              <a:t>‹#›</a:t>
            </a:fld>
            <a:endParaRPr lang="en-US" dirty="0"/>
          </a:p>
        </p:txBody>
      </p:sp>
    </p:spTree>
    <p:extLst>
      <p:ext uri="{BB962C8B-B14F-4D97-AF65-F5344CB8AC3E}">
        <p14:creationId xmlns:p14="http://schemas.microsoft.com/office/powerpoint/2010/main" val="48831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31F0AD6-D341-4B29-A7FC-9FA725A03317}" type="slidenum">
              <a:rPr lang="en-US" smtClean="0"/>
              <a:pPr/>
              <a:t>1</a:t>
            </a:fld>
            <a:endParaRPr lang="en-US" dirty="0"/>
          </a:p>
        </p:txBody>
      </p:sp>
    </p:spTree>
    <p:extLst>
      <p:ext uri="{BB962C8B-B14F-4D97-AF65-F5344CB8AC3E}">
        <p14:creationId xmlns:p14="http://schemas.microsoft.com/office/powerpoint/2010/main" val="187809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F6382E-5C9E-4466-8E71-BDE8826A59B9}" type="slidenum">
              <a:rPr lang="en-US" smtClean="0"/>
              <a:pPr/>
              <a:t>3</a:t>
            </a:fld>
            <a:endParaRPr lang="en-US" dirty="0"/>
          </a:p>
        </p:txBody>
      </p:sp>
    </p:spTree>
    <p:extLst>
      <p:ext uri="{BB962C8B-B14F-4D97-AF65-F5344CB8AC3E}">
        <p14:creationId xmlns:p14="http://schemas.microsoft.com/office/powerpoint/2010/main" val="166676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F6382E-5C9E-4466-8E71-BDE8826A59B9}" type="slidenum">
              <a:rPr lang="en-US" smtClean="0"/>
              <a:pPr/>
              <a:t>41</a:t>
            </a:fld>
            <a:endParaRPr lang="en-US" dirty="0"/>
          </a:p>
        </p:txBody>
      </p:sp>
    </p:spTree>
    <p:extLst>
      <p:ext uri="{BB962C8B-B14F-4D97-AF65-F5344CB8AC3E}">
        <p14:creationId xmlns:p14="http://schemas.microsoft.com/office/powerpoint/2010/main" val="1242811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02 White">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347300" y="2130426"/>
            <a:ext cx="8386686" cy="869098"/>
          </a:xfrm>
        </p:spPr>
        <p:txBody>
          <a:bodyPr/>
          <a:lstStyle>
            <a:lvl1pPr algn="l">
              <a:lnSpc>
                <a:spcPts val="3500"/>
              </a:lnSpc>
              <a:defRPr baseline="0">
                <a:solidFill>
                  <a:schemeClr val="tx2"/>
                </a:solidFill>
              </a:defRPr>
            </a:lvl1pPr>
          </a:lstStyle>
          <a:p>
            <a:r>
              <a:rPr lang="it-IT" dirty="0" smtClean="0"/>
              <a:t>Presentation Title</a:t>
            </a:r>
            <a:br>
              <a:rPr lang="it-IT" dirty="0" smtClean="0"/>
            </a:br>
            <a:r>
              <a:rPr lang="it-IT" dirty="0" err="1" smtClean="0"/>
              <a:t>Arial</a:t>
            </a:r>
            <a:r>
              <a:rPr lang="it-IT" dirty="0" smtClean="0"/>
              <a:t> </a:t>
            </a:r>
            <a:r>
              <a:rPr lang="it-IT" dirty="0" err="1" smtClean="0"/>
              <a:t>Bold</a:t>
            </a:r>
            <a:r>
              <a:rPr lang="it-IT" dirty="0" smtClean="0"/>
              <a:t> 33/35pt</a:t>
            </a:r>
            <a:endParaRPr lang="it-IT" dirty="0"/>
          </a:p>
        </p:txBody>
      </p:sp>
      <p:sp>
        <p:nvSpPr>
          <p:cNvPr id="3" name="Sottotitolo 2"/>
          <p:cNvSpPr>
            <a:spLocks noGrp="1"/>
          </p:cNvSpPr>
          <p:nvPr>
            <p:ph type="subTitle" idx="1" hasCustomPrompt="1"/>
          </p:nvPr>
        </p:nvSpPr>
        <p:spPr>
          <a:xfrm>
            <a:off x="347300" y="3105306"/>
            <a:ext cx="8386686" cy="712269"/>
          </a:xfrm>
          <a:prstGeom prst="rect">
            <a:avLst/>
          </a:prstGeom>
        </p:spPr>
        <p:txBody>
          <a:bodyPr lIns="0" tIns="0" rIns="0" bIns="0">
            <a:noAutofit/>
          </a:bodyPr>
          <a:lstStyle>
            <a:lvl1pPr marL="0" indent="0" algn="l">
              <a:lnSpc>
                <a:spcPts val="2400"/>
              </a:lnSpc>
              <a:spcBef>
                <a:spcPts val="0"/>
              </a:spcBef>
              <a:buNone/>
              <a:defRPr sz="200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Presentation </a:t>
            </a:r>
            <a:r>
              <a:rPr lang="it-IT" dirty="0" err="1" smtClean="0"/>
              <a:t>Subtitle</a:t>
            </a:r>
            <a:r>
              <a:rPr lang="it-IT" dirty="0" smtClean="0"/>
              <a:t/>
            </a:r>
            <a:br>
              <a:rPr lang="it-IT" dirty="0" smtClean="0"/>
            </a:br>
            <a:r>
              <a:rPr lang="it-IT" dirty="0" err="1" smtClean="0"/>
              <a:t>Arial</a:t>
            </a:r>
            <a:r>
              <a:rPr lang="it-IT" dirty="0" smtClean="0"/>
              <a:t> Regular 20/24pt</a:t>
            </a:r>
            <a:endParaRPr lang="it-IT" dirty="0"/>
          </a:p>
        </p:txBody>
      </p:sp>
      <p:pic>
        <p:nvPicPr>
          <p:cNvPr id="18" name="Picture 17"/>
          <p:cNvPicPr>
            <a:picLocks noChangeAspect="1"/>
          </p:cNvPicPr>
          <p:nvPr userDrawn="1"/>
        </p:nvPicPr>
        <p:blipFill rotWithShape="1">
          <a:blip r:embed="rId2" cstate="print"/>
          <a:srcRect r="21050"/>
          <a:stretch/>
        </p:blipFill>
        <p:spPr>
          <a:xfrm>
            <a:off x="0" y="0"/>
            <a:ext cx="200533" cy="6858000"/>
          </a:xfrm>
          <a:prstGeom prst="rect">
            <a:avLst/>
          </a:prstGeom>
        </p:spPr>
      </p:pic>
      <p:pic>
        <p:nvPicPr>
          <p:cNvPr id="15974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1" y="152401"/>
            <a:ext cx="1981199" cy="6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5970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Text: 1 column">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700">
                <a:solidFill>
                  <a:schemeClr val="tx2"/>
                </a:solidFill>
              </a:defRPr>
            </a:lvl1pPr>
          </a:lstStyle>
          <a:p>
            <a:fld id="{C465A074-71B0-1C47-A455-7677837C124E}" type="slidenum">
              <a:rPr lang="it-IT" smtClean="0"/>
              <a:pPr/>
              <a:t>‹#›</a:t>
            </a:fld>
            <a:endParaRPr lang="it-IT" dirty="0"/>
          </a:p>
        </p:txBody>
      </p:sp>
      <p:sp>
        <p:nvSpPr>
          <p:cNvPr id="14" name="Titolo 1"/>
          <p:cNvSpPr>
            <a:spLocks noGrp="1"/>
          </p:cNvSpPr>
          <p:nvPr>
            <p:ph type="ctrTitle" hasCustomPrompt="1"/>
          </p:nvPr>
        </p:nvSpPr>
        <p:spPr>
          <a:xfrm>
            <a:off x="347300" y="442999"/>
            <a:ext cx="8386686" cy="282129"/>
          </a:xfrm>
        </p:spPr>
        <p:txBody>
          <a:bodyPr>
            <a:spAutoFit/>
          </a:bodyPr>
          <a:lstStyle>
            <a:lvl1pPr>
              <a:lnSpc>
                <a:spcPts val="2200"/>
              </a:lnSpc>
              <a:defRPr sz="2000" b="0" i="0" baseline="0">
                <a:solidFill>
                  <a:schemeClr val="tx2"/>
                </a:solidFill>
              </a:defRPr>
            </a:lvl1pPr>
          </a:lstStyle>
          <a:p>
            <a:r>
              <a:rPr lang="it-IT" dirty="0" smtClean="0"/>
              <a:t>Slide Title</a:t>
            </a:r>
            <a:endParaRPr lang="it-IT" dirty="0"/>
          </a:p>
        </p:txBody>
      </p:sp>
      <p:sp>
        <p:nvSpPr>
          <p:cNvPr id="15" name="Sottotitolo 2"/>
          <p:cNvSpPr>
            <a:spLocks noGrp="1"/>
          </p:cNvSpPr>
          <p:nvPr>
            <p:ph type="subTitle" idx="1" hasCustomPrompt="1"/>
          </p:nvPr>
        </p:nvSpPr>
        <p:spPr>
          <a:xfrm>
            <a:off x="347300" y="751762"/>
            <a:ext cx="8386686" cy="290712"/>
          </a:xfrm>
          <a:prstGeom prst="rect">
            <a:avLst/>
          </a:prstGeom>
        </p:spPr>
        <p:txBody>
          <a:bodyPr lIns="0" tIns="36000" rIns="0" bIns="36000">
            <a:sp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endParaRPr lang="it-IT" dirty="0"/>
          </a:p>
        </p:txBody>
      </p:sp>
      <p:sp>
        <p:nvSpPr>
          <p:cNvPr id="19" name="Segnaposto testo 18"/>
          <p:cNvSpPr>
            <a:spLocks noGrp="1"/>
          </p:cNvSpPr>
          <p:nvPr>
            <p:ph type="body" sz="quarter" idx="14"/>
          </p:nvPr>
        </p:nvSpPr>
        <p:spPr>
          <a:xfrm>
            <a:off x="347663" y="1682750"/>
            <a:ext cx="8391525" cy="4378325"/>
          </a:xfrm>
          <a:prstGeom prst="rect">
            <a:avLst/>
          </a:prstGeo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8" name="Segnaposto testo 15"/>
          <p:cNvSpPr>
            <a:spLocks noGrp="1"/>
          </p:cNvSpPr>
          <p:nvPr>
            <p:ph type="body" sz="quarter" idx="13" hasCustomPrompt="1"/>
          </p:nvPr>
        </p:nvSpPr>
        <p:spPr>
          <a:xfrm>
            <a:off x="347300" y="273559"/>
            <a:ext cx="2223124" cy="115990"/>
          </a:xfrm>
          <a:prstGeom prst="rect">
            <a:avLst/>
          </a:prstGeo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pic>
        <p:nvPicPr>
          <p:cNvPr id="16077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5892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de Text: 1 column">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700">
                <a:solidFill>
                  <a:schemeClr val="tx2"/>
                </a:solidFill>
              </a:defRPr>
            </a:lvl1pPr>
          </a:lstStyle>
          <a:p>
            <a:fld id="{C465A074-71B0-1C47-A455-7677837C124E}" type="slidenum">
              <a:rPr lang="it-IT" smtClean="0"/>
              <a:pPr/>
              <a:t>‹#›</a:t>
            </a:fld>
            <a:endParaRPr lang="it-IT" dirty="0"/>
          </a:p>
        </p:txBody>
      </p:sp>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pic>
        <p:nvPicPr>
          <p:cNvPr id="16077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11"/>
          <p:cNvSpPr>
            <a:spLocks noGrp="1"/>
          </p:cNvSpPr>
          <p:nvPr>
            <p:ph sz="half" idx="1"/>
          </p:nvPr>
        </p:nvSpPr>
        <p:spPr>
          <a:xfrm>
            <a:off x="457200" y="1600200"/>
            <a:ext cx="4038600" cy="4525963"/>
          </a:xfrm>
          <a:prstGeom prst="rect">
            <a:avLst/>
          </a:prstGeom>
        </p:spPr>
        <p:txBody>
          <a:bodyPr/>
          <a:lstStyle/>
          <a:p>
            <a:endParaRPr lang="en-IN" dirty="0"/>
          </a:p>
        </p:txBody>
      </p:sp>
      <p:sp>
        <p:nvSpPr>
          <p:cNvPr id="11" name="Content Placeholder 12"/>
          <p:cNvSpPr>
            <a:spLocks noGrp="1"/>
          </p:cNvSpPr>
          <p:nvPr>
            <p:ph sz="half" idx="2"/>
          </p:nvPr>
        </p:nvSpPr>
        <p:spPr>
          <a:xfrm>
            <a:off x="4648200" y="1600200"/>
            <a:ext cx="4038600" cy="4525963"/>
          </a:xfrm>
          <a:prstGeom prst="rect">
            <a:avLst/>
          </a:prstGeom>
        </p:spPr>
        <p:txBody>
          <a:bodyPr/>
          <a:lstStyle/>
          <a:p>
            <a:endParaRPr lang="en-IN"/>
          </a:p>
        </p:txBody>
      </p:sp>
    </p:spTree>
    <p:extLst>
      <p:ext uri="{BB962C8B-B14F-4D97-AF65-F5344CB8AC3E}">
        <p14:creationId xmlns:p14="http://schemas.microsoft.com/office/powerpoint/2010/main" val="39592879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srcRect l="1" r="14959" b="85913"/>
          <a:stretch/>
        </p:blipFill>
        <p:spPr>
          <a:xfrm>
            <a:off x="0" y="0"/>
            <a:ext cx="216000" cy="966080"/>
          </a:xfrm>
          <a:prstGeom prst="rect">
            <a:avLst/>
          </a:prstGeom>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ctrTitle"/>
          </p:nvPr>
        </p:nvSpPr>
        <p:spPr>
          <a:xfrm>
            <a:off x="347300" y="442999"/>
            <a:ext cx="8386686" cy="282129"/>
          </a:xfrm>
        </p:spPr>
        <p:txBody>
          <a:bodyPr/>
          <a:lstStyle/>
          <a:p>
            <a:endParaRPr lang="en-IN" dirty="0"/>
          </a:p>
        </p:txBody>
      </p:sp>
      <p:sp>
        <p:nvSpPr>
          <p:cNvPr id="7" name="Subtitle 4"/>
          <p:cNvSpPr>
            <a:spLocks noGrp="1"/>
          </p:cNvSpPr>
          <p:nvPr>
            <p:ph type="subTitle" idx="1"/>
          </p:nvPr>
        </p:nvSpPr>
        <p:spPr>
          <a:xfrm>
            <a:off x="347300" y="751762"/>
            <a:ext cx="8386686" cy="290712"/>
          </a:xfrm>
          <a:prstGeom prst="rect">
            <a:avLst/>
          </a:prstGeom>
        </p:spPr>
        <p:txBody>
          <a:bodyPr/>
          <a:lstStyle/>
          <a:p>
            <a:endParaRPr lang="en-IN"/>
          </a:p>
        </p:txBody>
      </p:sp>
      <p:sp>
        <p:nvSpPr>
          <p:cNvPr id="8" name="Text Placeholder 5"/>
          <p:cNvSpPr>
            <a:spLocks noGrp="1"/>
          </p:cNvSpPr>
          <p:nvPr>
            <p:ph type="body" sz="quarter" idx="13"/>
          </p:nvPr>
        </p:nvSpPr>
        <p:spPr>
          <a:xfrm>
            <a:off x="347300" y="273559"/>
            <a:ext cx="2223124" cy="115990"/>
          </a:xfrm>
          <a:prstGeom prst="rect">
            <a:avLst/>
          </a:prstGeom>
        </p:spPr>
        <p:txBody>
          <a:bodyPr>
            <a:normAutofit fontScale="25000" lnSpcReduction="20000"/>
          </a:bodyPr>
          <a:lstStyle/>
          <a:p>
            <a:endParaRPr lang="en-IN" dirty="0"/>
          </a:p>
        </p:txBody>
      </p:sp>
      <p:sp>
        <p:nvSpPr>
          <p:cNvPr id="9" name="Content Placeholder 11"/>
          <p:cNvSpPr>
            <a:spLocks noGrp="1"/>
          </p:cNvSpPr>
          <p:nvPr>
            <p:ph sz="half" idx="14"/>
          </p:nvPr>
        </p:nvSpPr>
        <p:spPr>
          <a:xfrm>
            <a:off x="457200" y="1600200"/>
            <a:ext cx="4038600" cy="4525963"/>
          </a:xfrm>
          <a:prstGeom prst="rect">
            <a:avLst/>
          </a:prstGeom>
        </p:spPr>
        <p:txBody>
          <a:bodyPr/>
          <a:lstStyle/>
          <a:p>
            <a:endParaRPr lang="en-IN" dirty="0"/>
          </a:p>
        </p:txBody>
      </p:sp>
      <p:sp>
        <p:nvSpPr>
          <p:cNvPr id="10" name="Content Placeholder 12"/>
          <p:cNvSpPr>
            <a:spLocks noGrp="1"/>
          </p:cNvSpPr>
          <p:nvPr>
            <p:ph sz="half" idx="2"/>
          </p:nvPr>
        </p:nvSpPr>
        <p:spPr>
          <a:xfrm>
            <a:off x="4648200" y="1600200"/>
            <a:ext cx="4038600" cy="4525963"/>
          </a:xfrm>
          <a:prstGeom prst="rect">
            <a:avLst/>
          </a:prstGeom>
        </p:spPr>
        <p:txBody>
          <a:bodyPr/>
          <a:lstStyle/>
          <a:p>
            <a:endParaRPr lang="en-IN"/>
          </a:p>
        </p:txBody>
      </p:sp>
      <p:sp>
        <p:nvSpPr>
          <p:cNvPr id="11"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700">
                <a:solidFill>
                  <a:schemeClr val="tx2"/>
                </a:solidFill>
              </a:defRPr>
            </a:lvl1pPr>
          </a:lstStyle>
          <a:p>
            <a:fld id="{C465A074-71B0-1C47-A455-7677837C124E}" type="slidenum">
              <a:rPr lang="it-IT" smtClean="0"/>
              <a:pPr/>
              <a:t>‹#›</a:t>
            </a:fld>
            <a:endParaRPr lang="it-IT" dirty="0"/>
          </a:p>
        </p:txBody>
      </p:sp>
    </p:spTree>
    <p:extLst>
      <p:ext uri="{BB962C8B-B14F-4D97-AF65-F5344CB8AC3E}">
        <p14:creationId xmlns:p14="http://schemas.microsoft.com/office/powerpoint/2010/main" val="798847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rotWithShape="1">
          <a:blip r:embed="rId3" cstate="print"/>
          <a:srcRect l="1" r="14959" b="85913"/>
          <a:stretch/>
        </p:blipFill>
        <p:spPr>
          <a:xfrm>
            <a:off x="0" y="0"/>
            <a:ext cx="216000" cy="966080"/>
          </a:xfrm>
          <a:prstGeom prst="rect">
            <a:avLst/>
          </a:prstGeom>
        </p:spPr>
      </p:pic>
      <p:sp>
        <p:nvSpPr>
          <p:cNvPr id="6" name="Title 3"/>
          <p:cNvSpPr>
            <a:spLocks noGrp="1"/>
          </p:cNvSpPr>
          <p:nvPr>
            <p:ph type="ctrTitle"/>
          </p:nvPr>
        </p:nvSpPr>
        <p:spPr>
          <a:xfrm>
            <a:off x="347300" y="442999"/>
            <a:ext cx="8386686" cy="282129"/>
          </a:xfrm>
        </p:spPr>
        <p:txBody>
          <a:bodyPr/>
          <a:lstStyle/>
          <a:p>
            <a:endParaRPr lang="en-IN" dirty="0"/>
          </a:p>
        </p:txBody>
      </p:sp>
      <p:sp>
        <p:nvSpPr>
          <p:cNvPr id="7" name="Subtitle 4"/>
          <p:cNvSpPr>
            <a:spLocks noGrp="1"/>
          </p:cNvSpPr>
          <p:nvPr>
            <p:ph type="subTitle" idx="1"/>
          </p:nvPr>
        </p:nvSpPr>
        <p:spPr>
          <a:xfrm>
            <a:off x="347300" y="751762"/>
            <a:ext cx="8386686" cy="290712"/>
          </a:xfrm>
          <a:prstGeom prst="rect">
            <a:avLst/>
          </a:prstGeom>
        </p:spPr>
        <p:txBody>
          <a:bodyPr/>
          <a:lstStyle/>
          <a:p>
            <a:endParaRPr lang="en-IN" dirty="0"/>
          </a:p>
        </p:txBody>
      </p:sp>
      <p:sp>
        <p:nvSpPr>
          <p:cNvPr id="8" name="Text Placeholder 5"/>
          <p:cNvSpPr>
            <a:spLocks noGrp="1"/>
          </p:cNvSpPr>
          <p:nvPr>
            <p:ph type="body" sz="quarter" idx="13"/>
          </p:nvPr>
        </p:nvSpPr>
        <p:spPr>
          <a:xfrm>
            <a:off x="347300" y="273559"/>
            <a:ext cx="2223124" cy="115990"/>
          </a:xfrm>
          <a:prstGeom prst="rect">
            <a:avLst/>
          </a:prstGeom>
        </p:spPr>
        <p:txBody>
          <a:bodyPr>
            <a:normAutofit fontScale="25000" lnSpcReduction="20000"/>
          </a:bodyPr>
          <a:lstStyle/>
          <a:p>
            <a:endParaRPr lang="en-IN" dirty="0"/>
          </a:p>
        </p:txBody>
      </p:sp>
      <p:sp>
        <p:nvSpPr>
          <p:cNvPr id="10" name="Picture Placeholder 2"/>
          <p:cNvSpPr>
            <a:spLocks noGrp="1"/>
          </p:cNvSpPr>
          <p:nvPr>
            <p:ph type="pic" idx="14"/>
          </p:nvPr>
        </p:nvSpPr>
        <p:spPr>
          <a:xfrm>
            <a:off x="685800" y="1600199"/>
            <a:ext cx="7772400" cy="3203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p:cNvSpPr>
            <a:spLocks noGrp="1"/>
          </p:cNvSpPr>
          <p:nvPr>
            <p:ph type="body" sz="half" idx="2"/>
          </p:nvPr>
        </p:nvSpPr>
        <p:spPr>
          <a:xfrm>
            <a:off x="685800" y="4953000"/>
            <a:ext cx="7772400" cy="129539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700">
                <a:solidFill>
                  <a:schemeClr val="tx2"/>
                </a:solidFill>
              </a:defRPr>
            </a:lvl1pPr>
          </a:lstStyle>
          <a:p>
            <a:fld id="{C465A074-71B0-1C47-A455-7677837C124E}" type="slidenum">
              <a:rPr lang="it-IT" smtClean="0"/>
              <a:pPr/>
              <a:t>‹#›</a:t>
            </a:fld>
            <a:endParaRPr lang="it-IT" dirty="0"/>
          </a:p>
        </p:txBody>
      </p:sp>
    </p:spTree>
    <p:extLst>
      <p:ext uri="{BB962C8B-B14F-4D97-AF65-F5344CB8AC3E}">
        <p14:creationId xmlns:p14="http://schemas.microsoft.com/office/powerpoint/2010/main" val="3330040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Text Placeholder 2"/>
          <p:cNvSpPr>
            <a:spLocks noGrp="1"/>
          </p:cNvSpPr>
          <p:nvPr>
            <p:ph idx="14"/>
          </p:nvPr>
        </p:nvSpPr>
        <p:spPr>
          <a:xfrm>
            <a:off x="457200" y="1600200"/>
            <a:ext cx="8229600" cy="28955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Text Placeholder 2"/>
          <p:cNvSpPr>
            <a:spLocks noGrp="1"/>
          </p:cNvSpPr>
          <p:nvPr>
            <p:ph idx="15"/>
          </p:nvPr>
        </p:nvSpPr>
        <p:spPr>
          <a:xfrm>
            <a:off x="457200" y="4724400"/>
            <a:ext cx="8229600" cy="685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rotWithShape="1">
          <a:blip r:embed="rId3" cstate="print"/>
          <a:srcRect l="1" r="14959" b="85913"/>
          <a:stretch/>
        </p:blipFill>
        <p:spPr>
          <a:xfrm>
            <a:off x="0" y="0"/>
            <a:ext cx="216000" cy="966080"/>
          </a:xfrm>
          <a:prstGeom prst="rect">
            <a:avLst/>
          </a:prstGeom>
        </p:spPr>
      </p:pic>
      <p:sp>
        <p:nvSpPr>
          <p:cNvPr id="7" name="Title 3"/>
          <p:cNvSpPr>
            <a:spLocks noGrp="1"/>
          </p:cNvSpPr>
          <p:nvPr>
            <p:ph type="ctrTitle"/>
          </p:nvPr>
        </p:nvSpPr>
        <p:spPr>
          <a:xfrm>
            <a:off x="347300" y="442999"/>
            <a:ext cx="8386686" cy="282129"/>
          </a:xfrm>
        </p:spPr>
        <p:txBody>
          <a:bodyPr/>
          <a:lstStyle/>
          <a:p>
            <a:endParaRPr lang="en-IN" dirty="0"/>
          </a:p>
        </p:txBody>
      </p:sp>
      <p:sp>
        <p:nvSpPr>
          <p:cNvPr id="8" name="Subtitle 4"/>
          <p:cNvSpPr>
            <a:spLocks noGrp="1"/>
          </p:cNvSpPr>
          <p:nvPr>
            <p:ph type="subTitle" idx="1"/>
          </p:nvPr>
        </p:nvSpPr>
        <p:spPr>
          <a:xfrm>
            <a:off x="347300" y="751762"/>
            <a:ext cx="8386686" cy="290712"/>
          </a:xfrm>
          <a:prstGeom prst="rect">
            <a:avLst/>
          </a:prstGeom>
        </p:spPr>
        <p:txBody>
          <a:bodyPr/>
          <a:lstStyle/>
          <a:p>
            <a:endParaRPr lang="en-IN" dirty="0"/>
          </a:p>
        </p:txBody>
      </p:sp>
      <p:sp>
        <p:nvSpPr>
          <p:cNvPr id="9" name="Text Placeholder 5"/>
          <p:cNvSpPr>
            <a:spLocks noGrp="1"/>
          </p:cNvSpPr>
          <p:nvPr>
            <p:ph type="body" sz="quarter" idx="13"/>
          </p:nvPr>
        </p:nvSpPr>
        <p:spPr>
          <a:xfrm>
            <a:off x="347300" y="273559"/>
            <a:ext cx="2223124" cy="115990"/>
          </a:xfrm>
          <a:prstGeom prst="rect">
            <a:avLst/>
          </a:prstGeom>
        </p:spPr>
        <p:txBody>
          <a:bodyPr>
            <a:normAutofit fontScale="25000" lnSpcReduction="20000"/>
          </a:bodyPr>
          <a:lstStyle/>
          <a:p>
            <a:endParaRPr lang="en-IN" dirty="0"/>
          </a:p>
        </p:txBody>
      </p:sp>
      <p:sp>
        <p:nvSpPr>
          <p:cNvPr id="10"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700">
                <a:solidFill>
                  <a:schemeClr val="tx2"/>
                </a:solidFill>
              </a:defRPr>
            </a:lvl1pPr>
          </a:lstStyle>
          <a:p>
            <a:fld id="{C465A074-71B0-1C47-A455-7677837C124E}" type="slidenum">
              <a:rPr lang="it-IT" smtClean="0"/>
              <a:pPr/>
              <a:t>‹#›</a:t>
            </a:fld>
            <a:endParaRPr lang="it-IT" dirty="0"/>
          </a:p>
        </p:txBody>
      </p:sp>
    </p:spTree>
    <p:extLst>
      <p:ext uri="{BB962C8B-B14F-4D97-AF65-F5344CB8AC3E}">
        <p14:creationId xmlns:p14="http://schemas.microsoft.com/office/powerpoint/2010/main" val="896989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4" name="Slide Number Placeholder 3"/>
          <p:cNvSpPr txBox="1">
            <a:spLocks/>
          </p:cNvSpPr>
          <p:nvPr userDrawn="1"/>
        </p:nvSpPr>
        <p:spPr>
          <a:xfrm>
            <a:off x="44196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Presentation Title</a:t>
            </a:r>
            <a:endParaRPr lang="en-US" sz="1100" dirty="0">
              <a:solidFill>
                <a:srgbClr val="C21B17"/>
              </a:solidFill>
              <a:latin typeface="Arial" pitchFamily="34" charset="0"/>
              <a:cs typeface="Arial" pitchFamily="34" charset="0"/>
            </a:endParaRPr>
          </a:p>
        </p:txBody>
      </p:sp>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ctrTitle"/>
          </p:nvPr>
        </p:nvSpPr>
        <p:spPr>
          <a:xfrm>
            <a:off x="347300" y="442999"/>
            <a:ext cx="8386686" cy="282129"/>
          </a:xfrm>
        </p:spPr>
        <p:txBody>
          <a:bodyPr/>
          <a:lstStyle/>
          <a:p>
            <a:endParaRPr lang="en-IN" dirty="0"/>
          </a:p>
        </p:txBody>
      </p:sp>
      <p:sp>
        <p:nvSpPr>
          <p:cNvPr id="7" name="Subtitle 4"/>
          <p:cNvSpPr>
            <a:spLocks noGrp="1"/>
          </p:cNvSpPr>
          <p:nvPr>
            <p:ph type="subTitle" idx="1"/>
          </p:nvPr>
        </p:nvSpPr>
        <p:spPr>
          <a:xfrm>
            <a:off x="347300" y="751762"/>
            <a:ext cx="8386686" cy="290712"/>
          </a:xfrm>
          <a:prstGeom prst="rect">
            <a:avLst/>
          </a:prstGeom>
        </p:spPr>
        <p:txBody>
          <a:bodyPr/>
          <a:lstStyle/>
          <a:p>
            <a:endParaRPr lang="en-IN" dirty="0"/>
          </a:p>
        </p:txBody>
      </p:sp>
      <p:sp>
        <p:nvSpPr>
          <p:cNvPr id="8" name="Text Placeholder 5"/>
          <p:cNvSpPr>
            <a:spLocks noGrp="1"/>
          </p:cNvSpPr>
          <p:nvPr>
            <p:ph type="body" sz="quarter" idx="13"/>
          </p:nvPr>
        </p:nvSpPr>
        <p:spPr>
          <a:xfrm>
            <a:off x="347300" y="273559"/>
            <a:ext cx="2223124" cy="115990"/>
          </a:xfrm>
          <a:prstGeom prst="rect">
            <a:avLst/>
          </a:prstGeom>
        </p:spPr>
        <p:txBody>
          <a:bodyPr>
            <a:normAutofit fontScale="25000" lnSpcReduction="20000"/>
          </a:bodyPr>
          <a:lstStyle/>
          <a:p>
            <a:endParaRPr lang="en-IN" dirty="0"/>
          </a:p>
        </p:txBody>
      </p:sp>
      <p:sp>
        <p:nvSpPr>
          <p:cNvPr id="10" name="Text Placeholder 2"/>
          <p:cNvSpPr>
            <a:spLocks noGrp="1"/>
          </p:cNvSpPr>
          <p:nvPr>
            <p:ph idx="14"/>
          </p:nvPr>
        </p:nvSpPr>
        <p:spPr>
          <a:xfrm>
            <a:off x="457200" y="1600200"/>
            <a:ext cx="8229600" cy="28955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Text Placeholder 2"/>
          <p:cNvSpPr>
            <a:spLocks noGrp="1"/>
          </p:cNvSpPr>
          <p:nvPr>
            <p:ph idx="15"/>
          </p:nvPr>
        </p:nvSpPr>
        <p:spPr>
          <a:xfrm>
            <a:off x="457200" y="4724400"/>
            <a:ext cx="8229600" cy="685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2"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700">
                <a:solidFill>
                  <a:schemeClr val="tx2"/>
                </a:solidFill>
              </a:defRPr>
            </a:lvl1pPr>
          </a:lstStyle>
          <a:p>
            <a:fld id="{C465A074-71B0-1C47-A455-7677837C124E}" type="slidenum">
              <a:rPr lang="it-IT" smtClean="0"/>
              <a:pPr/>
              <a:t>‹#›</a:t>
            </a:fld>
            <a:endParaRPr lang="it-IT" dirty="0"/>
          </a:p>
        </p:txBody>
      </p:sp>
    </p:spTree>
    <p:extLst>
      <p:ext uri="{BB962C8B-B14F-4D97-AF65-F5344CB8AC3E}">
        <p14:creationId xmlns:p14="http://schemas.microsoft.com/office/powerpoint/2010/main" val="66519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21C1D"/>
        </a:solidFill>
        <a:effectLst/>
      </p:bgPr>
    </p:bg>
    <p:spTree>
      <p:nvGrpSpPr>
        <p:cNvPr id="1" name=""/>
        <p:cNvGrpSpPr/>
        <p:nvPr/>
      </p:nvGrpSpPr>
      <p:grpSpPr>
        <a:xfrm>
          <a:off x="0" y="0"/>
          <a:ext cx="0" cy="0"/>
          <a:chOff x="0" y="0"/>
          <a:chExt cx="0" cy="0"/>
        </a:xfrm>
      </p:grpSpPr>
      <p:pic>
        <p:nvPicPr>
          <p:cNvPr id="1372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125" y="216246"/>
            <a:ext cx="1777653" cy="69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91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5E2B201-C609-427C-A9E1-A40784AB8913}" type="datetime8">
              <a:rPr lang="en-US" smtClean="0"/>
              <a:t>1/7/2021 1:39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84368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E44FBA4-8545-41FE-8FFE-DFCF9FDF615D}" type="datetime8">
              <a:rPr lang="en-US" smtClean="0"/>
              <a:t>1/7/2021 1:39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1987446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AD3BB-82E5-4F57-AC84-6803DB8381D3}" type="datetime8">
              <a:rPr lang="en-US" smtClean="0"/>
              <a:t>1/7/2021 1:39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1488418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C91B8FF-8ECA-4C38-B188-BE47BE28EE14}" type="datetime8">
              <a:rPr lang="en-US" smtClean="0"/>
              <a:t>1/7/2021 1:39 PM</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3340965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C69CF6A-8F19-46C1-AAF5-FF60AB93A47D}" type="datetime8">
              <a:rPr lang="en-US" smtClean="0"/>
              <a:t>1/7/2021 1:39 PM</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1697331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6C65AE5-88B7-4C18-B27A-A5F9D317F962}" type="datetime8">
              <a:rPr lang="en-US" smtClean="0"/>
              <a:t>1/7/2021 1:39 PM</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2139442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80665-D4FB-4326-82F4-73F13C2C5EF4}" type="datetime8">
              <a:rPr lang="en-US" smtClean="0"/>
              <a:t>1/7/2021 1:39 PM</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1828410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3310F-D8D5-49F0-BC03-B18623BF7048}" type="datetime8">
              <a:rPr lang="en-US" smtClean="0"/>
              <a:t>1/7/2021 1:39 PM</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2277948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24801-32B3-4AE4-931E-A6931B4FF094}" type="datetime8">
              <a:rPr lang="en-US" smtClean="0"/>
              <a:t>1/7/2021 1:39 PM</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3922178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A00B0E4-B564-4FEA-AC4D-6555B5E49045}" type="datetime8">
              <a:rPr lang="en-US" smtClean="0"/>
              <a:t>1/7/2021 1:39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96391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359471A-B840-4687-9081-AA2B9A097A48}" type="datetime8">
              <a:rPr lang="en-US" smtClean="0"/>
              <a:t>1/7/2021 1:39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1056550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FF392C6-4DF9-4454-B1AE-C26054A7168B}" type="datetime8">
              <a:rPr lang="en-US" smtClean="0"/>
              <a:t>1/7/2021 1:39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2022964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E3AF51F-F645-4517-B833-14B703DFAB3E}" type="datetime8">
              <a:rPr lang="en-US" smtClean="0"/>
              <a:t>1/7/2021 1:39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3718540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4687C5-6201-4840-8004-B858B5D22FE8}" type="datetime8">
              <a:rPr lang="en-US" smtClean="0"/>
              <a:t>1/7/2021 1:39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2692286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CCF8743-91DE-4716-90AC-E3AB3CB7EE6E}" type="datetime8">
              <a:rPr lang="en-US" smtClean="0"/>
              <a:t>1/7/2021 1:39 PM</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1372912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B473B77-7C4C-45E9-B859-36B7197E0A4C}" type="datetime8">
              <a:rPr lang="en-US" smtClean="0"/>
              <a:t>1/7/2021 1:39 PM</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289497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35C0FCB-E8D1-4FBB-A834-8674AD352046}" type="datetime8">
              <a:rPr lang="en-US" smtClean="0"/>
              <a:t>1/7/2021 1:39 PM</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1433054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2BF2A-8854-4F94-8CBC-1C0C8CA7FA9E}" type="datetime8">
              <a:rPr lang="en-US" smtClean="0"/>
              <a:t>1/7/2021 1:39 PM</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1666183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3E29C-AF4B-493F-8126-4EB87D816B9D}" type="datetime8">
              <a:rPr lang="en-US" smtClean="0"/>
              <a:t>1/7/2021 1:39 PM</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429319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8DC1D7-5477-4045-A472-3B2869BAF338}" type="datetime8">
              <a:rPr lang="en-US" smtClean="0"/>
              <a:t>1/7/2021 1:39 PM</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91875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92080BE-69C0-4F93-953B-F5CF1EFA1DFC}" type="datetime8">
              <a:rPr lang="en-US" smtClean="0"/>
              <a:t>1/7/2021 1:39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3139004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044479E-2D2F-4884-AC7E-0C622B630E3B}" type="datetime8">
              <a:rPr lang="en-US" smtClean="0"/>
              <a:t>1/7/2021 1:39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73625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87" r:id="rId15"/>
    <p:sldLayoutId id="2147483688" r:id="rId16"/>
    <p:sldLayoutId id="2147483691" r:id="rId17"/>
    <p:sldLayoutId id="2147483689" r:id="rId18"/>
    <p:sldLayoutId id="2147483690" r:id="rId19"/>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FE884-9F0B-463E-93DC-1CA3DB3567DC}" type="datetime8">
              <a:rPr lang="en-US" smtClean="0"/>
              <a:t>1/7/2021 1:39 PM</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2A6C8-12ED-461B-8B06-E9CEA7E3C9EF}" type="slidenum">
              <a:rPr lang="en-IN" smtClean="0"/>
              <a:t>‹#›</a:t>
            </a:fld>
            <a:endParaRPr lang="en-IN" dirty="0"/>
          </a:p>
        </p:txBody>
      </p:sp>
    </p:spTree>
    <p:extLst>
      <p:ext uri="{BB962C8B-B14F-4D97-AF65-F5344CB8AC3E}">
        <p14:creationId xmlns:p14="http://schemas.microsoft.com/office/powerpoint/2010/main" val="17106622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4A4F4-8B0F-4CDE-BCE6-AEC0F9D13C0E}" type="datetime8">
              <a:rPr lang="en-US" smtClean="0"/>
              <a:t>1/7/2021 1:39 PM</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59E64-C3CA-44DE-AB34-A051856962C3}" type="slidenum">
              <a:rPr lang="en-IN" smtClean="0"/>
              <a:t>‹#›</a:t>
            </a:fld>
            <a:endParaRPr lang="en-IN" dirty="0"/>
          </a:p>
        </p:txBody>
      </p:sp>
    </p:spTree>
    <p:extLst>
      <p:ext uri="{BB962C8B-B14F-4D97-AF65-F5344CB8AC3E}">
        <p14:creationId xmlns:p14="http://schemas.microsoft.com/office/powerpoint/2010/main" val="254861102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ags" Target="../tags/tag1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5.xml"/><Relationship Id="rId5" Type="http://schemas.openxmlformats.org/officeDocument/2006/relationships/image" Target="../media/image19.jp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14.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4.xml"/><Relationship Id="rId1" Type="http://schemas.openxmlformats.org/officeDocument/2006/relationships/tags" Target="../tags/tag26.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14.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14.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ags" Target="../tags/tag4.xml"/><Relationship Id="rId9"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14.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14.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4.xml"/><Relationship Id="rId1" Type="http://schemas.openxmlformats.org/officeDocument/2006/relationships/tags" Target="../tags/tag32.xml"/><Relationship Id="rId4" Type="http://schemas.openxmlformats.org/officeDocument/2006/relationships/image" Target="../media/image36.jp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4.xml"/><Relationship Id="rId1" Type="http://schemas.openxmlformats.org/officeDocument/2006/relationships/tags" Target="../tags/tag33.xml"/><Relationship Id="rId4" Type="http://schemas.openxmlformats.org/officeDocument/2006/relationships/image" Target="../media/image38.jp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4.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4.xml"/><Relationship Id="rId1" Type="http://schemas.openxmlformats.org/officeDocument/2006/relationships/tags" Target="../tags/tag35.xml"/><Relationship Id="rId6" Type="http://schemas.microsoft.com/office/2007/relationships/hdphoto" Target="../media/hdphoto5.wdp"/><Relationship Id="rId5" Type="http://schemas.openxmlformats.org/officeDocument/2006/relationships/image" Target="../media/image41.png"/><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4.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4.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slideLayout" Target="../slideLayouts/slideLayout14.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41.xml"/><Relationship Id="rId7" Type="http://schemas.openxmlformats.org/officeDocument/2006/relationships/oleObject" Target="../embeddings/oleObject2.bin"/><Relationship Id="rId2" Type="http://schemas.openxmlformats.org/officeDocument/2006/relationships/tags" Target="../tags/tag40.xml"/><Relationship Id="rId1" Type="http://schemas.openxmlformats.org/officeDocument/2006/relationships/vmlDrawing" Target="../drawings/vmlDrawing2.vml"/><Relationship Id="rId6" Type="http://schemas.openxmlformats.org/officeDocument/2006/relationships/notesSlide" Target="../notesSlides/notesSlide3.xml"/><Relationship Id="rId5" Type="http://schemas.openxmlformats.org/officeDocument/2006/relationships/slideLayout" Target="../slideLayouts/slideLayout13.xml"/><Relationship Id="rId4" Type="http://schemas.openxmlformats.org/officeDocument/2006/relationships/tags" Target="../tags/tag42.xml"/><Relationship Id="rId9" Type="http://schemas.openxmlformats.org/officeDocument/2006/relationships/image" Target="../media/image45.jpg"/></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4.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4.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4.xml"/><Relationship Id="rId1" Type="http://schemas.openxmlformats.org/officeDocument/2006/relationships/tags" Target="../tags/tag4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14.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4.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slideLayout" Target="../slideLayouts/slideLayout14.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ags" Target="../tags/tag52.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14.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9.jpg"/><Relationship Id="rId1" Type="http://schemas.openxmlformats.org/officeDocument/2006/relationships/slideLayout" Target="../slideLayouts/slideLayout15.xml"/><Relationship Id="rId5" Type="http://schemas.openxmlformats.org/officeDocument/2006/relationships/image" Target="../media/image48.png"/><Relationship Id="rId4" Type="http://schemas.microsoft.com/office/2007/relationships/hdphoto" Target="../media/hdphoto6.wdp"/></Relationships>
</file>

<file path=ppt/slides/_rels/slide5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9.png"/><Relationship Id="rId1" Type="http://schemas.openxmlformats.org/officeDocument/2006/relationships/slideLayout" Target="../slideLayouts/slideLayout15.xml"/><Relationship Id="rId5" Type="http://schemas.microsoft.com/office/2007/relationships/hdphoto" Target="../media/hdphoto8.wdp"/><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1.png"/><Relationship Id="rId1" Type="http://schemas.openxmlformats.org/officeDocument/2006/relationships/slideLayout" Target="../slideLayouts/slideLayout15.xml"/><Relationship Id="rId5" Type="http://schemas.microsoft.com/office/2007/relationships/hdphoto" Target="../media/hdphoto10.wdp"/><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4.xml"/><Relationship Id="rId1" Type="http://schemas.openxmlformats.org/officeDocument/2006/relationships/tags" Target="../tags/tag54.xml"/></Relationships>
</file>

<file path=ppt/slides/_rels/slide5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4.xml"/><Relationship Id="rId1" Type="http://schemas.openxmlformats.org/officeDocument/2006/relationships/tags" Target="../tags/tag55.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14.xml"/><Relationship Id="rId1" Type="http://schemas.openxmlformats.org/officeDocument/2006/relationships/tags" Target="../tags/tag5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4.xml"/><Relationship Id="rId1" Type="http://schemas.openxmlformats.org/officeDocument/2006/relationships/tags" Target="../tags/tag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14.xml"/><Relationship Id="rId1" Type="http://schemas.openxmlformats.org/officeDocument/2006/relationships/tags" Target="../tags/tag57.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14.xml"/><Relationship Id="rId1" Type="http://schemas.openxmlformats.org/officeDocument/2006/relationships/tags" Target="../tags/tag58.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14.xml"/><Relationship Id="rId1" Type="http://schemas.openxmlformats.org/officeDocument/2006/relationships/tags" Target="../tags/tag59.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14.xml"/><Relationship Id="rId1" Type="http://schemas.openxmlformats.org/officeDocument/2006/relationships/tags" Target="../tags/tag60.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4.xml"/><Relationship Id="rId1" Type="http://schemas.openxmlformats.org/officeDocument/2006/relationships/tags" Target="../tags/tag61.xml"/><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14.xml"/><Relationship Id="rId1" Type="http://schemas.openxmlformats.org/officeDocument/2006/relationships/tags" Target="../tags/tag62.xml"/><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slideLayout" Target="../slideLayouts/slideLayout14.xml"/><Relationship Id="rId1" Type="http://schemas.openxmlformats.org/officeDocument/2006/relationships/tags" Target="../tags/tag63.xml"/></Relationships>
</file>

<file path=ppt/slides/_rels/slide6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14.xml"/><Relationship Id="rId1" Type="http://schemas.openxmlformats.org/officeDocument/2006/relationships/tags" Target="../tags/tag64.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14.xml"/><Relationship Id="rId1" Type="http://schemas.openxmlformats.org/officeDocument/2006/relationships/tags" Target="../tags/tag65.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14.xml"/><Relationship Id="rId1" Type="http://schemas.openxmlformats.org/officeDocument/2006/relationships/tags" Target="../tags/tag6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14.xml"/><Relationship Id="rId1" Type="http://schemas.openxmlformats.org/officeDocument/2006/relationships/tags" Target="../tags/tag67.xml"/></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14.xml"/><Relationship Id="rId1" Type="http://schemas.openxmlformats.org/officeDocument/2006/relationships/tags" Target="../tags/tag68.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14.xml"/><Relationship Id="rId1" Type="http://schemas.openxmlformats.org/officeDocument/2006/relationships/tags" Target="../tags/tag69.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14.xml"/><Relationship Id="rId1" Type="http://schemas.openxmlformats.org/officeDocument/2006/relationships/tags" Target="../tags/tag70.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14.xml"/><Relationship Id="rId1" Type="http://schemas.openxmlformats.org/officeDocument/2006/relationships/tags" Target="../tags/tag71.xml"/></Relationships>
</file>

<file path=ppt/slides/_rels/slide7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slideLayout" Target="../slideLayouts/slideLayout14.xml"/><Relationship Id="rId1" Type="http://schemas.openxmlformats.org/officeDocument/2006/relationships/tags" Target="../tags/tag72.xml"/></Relationships>
</file>

<file path=ppt/slides/_rels/slide7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slideLayout" Target="../slideLayouts/slideLayout14.xml"/><Relationship Id="rId1" Type="http://schemas.openxmlformats.org/officeDocument/2006/relationships/tags" Target="../tags/tag73.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4.xml"/></Relationships>
</file>

<file path=ppt/slides/_rels/slide7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14.xml"/><Relationship Id="rId1" Type="http://schemas.openxmlformats.org/officeDocument/2006/relationships/tags" Target="../tags/tag75.xml"/></Relationships>
</file>

<file path=ppt/slides/_rels/slide7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14.xml"/><Relationship Id="rId1" Type="http://schemas.openxmlformats.org/officeDocument/2006/relationships/tags" Target="../tags/tag7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14.xml"/><Relationship Id="rId1" Type="http://schemas.openxmlformats.org/officeDocument/2006/relationships/tags" Target="../tags/tag77.xml"/></Relationships>
</file>

<file path=ppt/slides/_rels/slide8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14.xml"/><Relationship Id="rId1" Type="http://schemas.openxmlformats.org/officeDocument/2006/relationships/tags" Target="../tags/tag78.xml"/></Relationships>
</file>

<file path=ppt/slides/_rels/slide8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slideLayout" Target="../slideLayouts/slideLayout14.xml"/><Relationship Id="rId1" Type="http://schemas.openxmlformats.org/officeDocument/2006/relationships/tags" Target="../tags/tag79.xml"/></Relationships>
</file>

<file path=ppt/slides/_rels/slide8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4.xml"/><Relationship Id="rId1" Type="http://schemas.openxmlformats.org/officeDocument/2006/relationships/tags" Target="../tags/tag80.xml"/></Relationships>
</file>

<file path=ppt/slides/_rels/slide8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4.xml"/><Relationship Id="rId1" Type="http://schemas.openxmlformats.org/officeDocument/2006/relationships/tags" Target="../tags/tag81.xml"/></Relationships>
</file>

<file path=ppt/slides/_rels/slide8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14.xml"/><Relationship Id="rId1" Type="http://schemas.openxmlformats.org/officeDocument/2006/relationships/tags" Target="../tags/tag82.xml"/></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4.xml"/><Relationship Id="rId1" Type="http://schemas.openxmlformats.org/officeDocument/2006/relationships/tags" Target="../tags/tag83.xml"/></Relationships>
</file>

<file path=ppt/slides/_rels/slide8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slideLayout" Target="../slideLayouts/slideLayout14.xml"/><Relationship Id="rId1" Type="http://schemas.openxmlformats.org/officeDocument/2006/relationships/tags" Target="../tags/tag84.xml"/></Relationships>
</file>

<file path=ppt/slides/_rels/slide8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14.xml"/><Relationship Id="rId1" Type="http://schemas.openxmlformats.org/officeDocument/2006/relationships/tags" Target="../tags/tag85.xml"/></Relationships>
</file>

<file path=ppt/slides/_rels/slide8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14.xml"/><Relationship Id="rId1" Type="http://schemas.openxmlformats.org/officeDocument/2006/relationships/tags" Target="../tags/tag8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slideLayout" Target="../slideLayouts/slideLayout14.xml"/><Relationship Id="rId1" Type="http://schemas.openxmlformats.org/officeDocument/2006/relationships/tags" Target="../tags/tag87.xml"/></Relationships>
</file>

<file path=ppt/slides/_rels/slide9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14.xml"/><Relationship Id="rId1" Type="http://schemas.openxmlformats.org/officeDocument/2006/relationships/tags" Target="../tags/tag88.xml"/></Relationships>
</file>

<file path=ppt/slides/_rels/slide9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slideLayout" Target="../slideLayouts/slideLayout14.xml"/><Relationship Id="rId1" Type="http://schemas.openxmlformats.org/officeDocument/2006/relationships/tags" Target="../tags/tag89.xml"/></Relationships>
</file>

<file path=ppt/slides/_rels/slide9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slideLayout" Target="../slideLayouts/slideLayout14.xml"/><Relationship Id="rId1" Type="http://schemas.openxmlformats.org/officeDocument/2006/relationships/tags" Target="../tags/tag90.xml"/></Relationships>
</file>

<file path=ppt/slides/_rels/slide9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slideLayout" Target="../slideLayouts/slideLayout14.xml"/><Relationship Id="rId1" Type="http://schemas.openxmlformats.org/officeDocument/2006/relationships/tags" Target="../tags/tag91.xml"/></Relationships>
</file>

<file path=ppt/slides/_rels/slide9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14.xml"/><Relationship Id="rId1" Type="http://schemas.openxmlformats.org/officeDocument/2006/relationships/tags" Target="../tags/tag92.xml"/></Relationships>
</file>

<file path=ppt/slides/_rels/slide9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4.xml"/><Relationship Id="rId1" Type="http://schemas.openxmlformats.org/officeDocument/2006/relationships/tags" Target="../tags/tag9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7"/>
          <p:cNvSpPr>
            <a:spLocks noGrp="1"/>
          </p:cNvSpPr>
          <p:nvPr>
            <p:ph type="subTitle" idx="1"/>
          </p:nvPr>
        </p:nvSpPr>
        <p:spPr>
          <a:xfrm>
            <a:off x="347300" y="3105307"/>
            <a:ext cx="8386686" cy="323694"/>
          </a:xfrm>
        </p:spPr>
        <p:txBody>
          <a:bodyPr/>
          <a:lstStyle/>
          <a:p>
            <a:r>
              <a:rPr lang="it-IT" dirty="0" smtClean="0">
                <a:latin typeface="Arial" pitchFamily="34" charset="0"/>
                <a:cs typeface="Arial" pitchFamily="34" charset="0"/>
              </a:rPr>
              <a:t>Product Presentation </a:t>
            </a:r>
            <a:endParaRPr lang="en-US" b="1" dirty="0" smtClean="0">
              <a:solidFill>
                <a:schemeClr val="tx1"/>
              </a:solidFill>
              <a:latin typeface="Arial" pitchFamily="34" charset="0"/>
              <a:cs typeface="Arial" pitchFamily="34" charset="0"/>
            </a:endParaRPr>
          </a:p>
        </p:txBody>
      </p:sp>
      <p:sp>
        <p:nvSpPr>
          <p:cNvPr id="7" name="Title 1"/>
          <p:cNvSpPr txBox="1">
            <a:spLocks/>
          </p:cNvSpPr>
          <p:nvPr/>
        </p:nvSpPr>
        <p:spPr>
          <a:xfrm>
            <a:off x="308914" y="2166189"/>
            <a:ext cx="8386686" cy="561124"/>
          </a:xfrm>
          <a:prstGeom prst="rect">
            <a:avLst/>
          </a:prstGeom>
        </p:spPr>
        <p:txBody>
          <a:bodyPr vert="horz" lIns="0" tIns="0" rIns="0" bIns="0" rtlCol="0" anchor="t" anchorCtr="0">
            <a:noAutofit/>
          </a:bodyPr>
          <a:lstStyle>
            <a:lvl1pPr algn="l" defTabSz="457200" rtl="0" eaLnBrk="1" latinLnBrk="0" hangingPunct="1">
              <a:lnSpc>
                <a:spcPts val="3500"/>
              </a:lnSpc>
              <a:spcBef>
                <a:spcPct val="0"/>
              </a:spcBef>
              <a:buNone/>
              <a:defRPr sz="3300" b="1" i="0" kern="1200" baseline="0">
                <a:solidFill>
                  <a:schemeClr val="tx2"/>
                </a:solidFill>
                <a:latin typeface="Arial"/>
                <a:ea typeface="+mj-ea"/>
                <a:cs typeface="+mj-cs"/>
              </a:defRPr>
            </a:lvl1pPr>
          </a:lstStyle>
          <a:p>
            <a:r>
              <a:rPr lang="it-IT" dirty="0" smtClean="0">
                <a:solidFill>
                  <a:srgbClr val="C21B17"/>
                </a:solidFill>
              </a:rPr>
              <a:t>Engineering Line of Business  </a:t>
            </a:r>
            <a:endParaRPr lang="en-US" dirty="0">
              <a:solidFill>
                <a:srgbClr val="C21B17"/>
              </a:solidFill>
              <a:latin typeface="+mj-lt"/>
            </a:endParaRPr>
          </a:p>
        </p:txBody>
      </p:sp>
      <p:sp>
        <p:nvSpPr>
          <p:cNvPr id="6" name="Slide Number Placeholder 5"/>
          <p:cNvSpPr txBox="1">
            <a:spLocks/>
          </p:cNvSpPr>
          <p:nvPr/>
        </p:nvSpPr>
        <p:spPr>
          <a:xfrm>
            <a:off x="304800" y="6248400"/>
            <a:ext cx="1295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14" y="3657600"/>
            <a:ext cx="7539686" cy="2514600"/>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312625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0114" y="1601640"/>
            <a:ext cx="8310486" cy="4525963"/>
          </a:xfrm>
        </p:spPr>
        <p:txBody>
          <a:bodyPr/>
          <a:lstStyle/>
          <a:p>
            <a:pPr marL="457200" lvl="1" indent="0">
              <a:buNone/>
            </a:pPr>
            <a:r>
              <a:rPr lang="en-US" sz="1400" dirty="0" smtClean="0">
                <a:solidFill>
                  <a:srgbClr val="C21B17"/>
                </a:solidFill>
                <a:latin typeface="Arial" pitchFamily="34" charset="0"/>
                <a:cs typeface="Arial" pitchFamily="34" charset="0"/>
              </a:rPr>
              <a:t>   </a:t>
            </a:r>
          </a:p>
          <a:p>
            <a:pPr marL="457200" lvl="1" indent="0">
              <a:buNone/>
            </a:pPr>
            <a:endParaRPr lang="en-US" sz="1400" dirty="0">
              <a:solidFill>
                <a:srgbClr val="C21B17"/>
              </a:solidFill>
              <a:latin typeface="Arial" pitchFamily="34" charset="0"/>
              <a:cs typeface="Arial" pitchFamily="34" charset="0"/>
            </a:endParaRPr>
          </a:p>
          <a:p>
            <a:pPr lvl="1">
              <a:buFont typeface="Wingdings" pitchFamily="2" charset="2"/>
              <a:buChar char="§"/>
            </a:pPr>
            <a:r>
              <a:rPr lang="en-US" sz="1400" b="1" dirty="0" smtClean="0">
                <a:solidFill>
                  <a:srgbClr val="C21B17"/>
                </a:solidFill>
                <a:latin typeface="Arial" pitchFamily="34" charset="0"/>
                <a:cs typeface="Arial" pitchFamily="34" charset="0"/>
              </a:rPr>
              <a:t>Section-1: Exclusions </a:t>
            </a:r>
          </a:p>
          <a:p>
            <a:pPr lvl="1">
              <a:buFont typeface="Wingdings" pitchFamily="2" charset="2"/>
              <a:buChar char="§"/>
            </a:pPr>
            <a:endParaRPr lang="en-US" sz="1400" dirty="0">
              <a:solidFill>
                <a:srgbClr val="C21B17"/>
              </a:solidFill>
              <a:latin typeface="Arial" pitchFamily="34" charset="0"/>
              <a:cs typeface="Arial" pitchFamily="34" charset="0"/>
            </a:endParaRPr>
          </a:p>
          <a:p>
            <a:pPr marL="685800" lvl="1" indent="-228600">
              <a:buAutoNum type="arabicPeriod"/>
            </a:pPr>
            <a:r>
              <a:rPr lang="en-US" sz="1400" dirty="0" smtClean="0">
                <a:solidFill>
                  <a:srgbClr val="C21B17"/>
                </a:solidFill>
                <a:latin typeface="Arial" pitchFamily="34" charset="0"/>
                <a:cs typeface="Arial" pitchFamily="34" charset="0"/>
              </a:rPr>
              <a:t>Policy excess</a:t>
            </a:r>
          </a:p>
          <a:p>
            <a:pPr marL="685800" lvl="1" indent="-228600">
              <a:buAutoNum type="arabicPeriod"/>
            </a:pPr>
            <a:r>
              <a:rPr lang="en-US" sz="1400" dirty="0" smtClean="0">
                <a:solidFill>
                  <a:srgbClr val="C21B17"/>
                </a:solidFill>
                <a:latin typeface="Arial" pitchFamily="34" charset="0"/>
                <a:cs typeface="Arial" pitchFamily="34" charset="0"/>
              </a:rPr>
              <a:t>Loss discovered only at the time of taking inventory </a:t>
            </a:r>
            <a:endParaRPr lang="en-US" sz="1400" dirty="0">
              <a:solidFill>
                <a:srgbClr val="C21B17"/>
              </a:solidFill>
              <a:latin typeface="Arial" pitchFamily="34" charset="0"/>
              <a:cs typeface="Arial" pitchFamily="34" charset="0"/>
            </a:endParaRPr>
          </a:p>
          <a:p>
            <a:pPr marL="685800" lvl="1" indent="-228600">
              <a:buAutoNum type="arabicPeriod"/>
            </a:pPr>
            <a:r>
              <a:rPr lang="en-US" sz="1400" dirty="0" smtClean="0">
                <a:solidFill>
                  <a:srgbClr val="C21B17"/>
                </a:solidFill>
                <a:latin typeface="Arial" pitchFamily="34" charset="0"/>
                <a:cs typeface="Arial" pitchFamily="34" charset="0"/>
              </a:rPr>
              <a:t>Normal wear and tear , gradual deterioration</a:t>
            </a:r>
          </a:p>
          <a:p>
            <a:pPr marL="685800" lvl="1" indent="-228600">
              <a:buAutoNum type="arabicPeriod"/>
            </a:pPr>
            <a:r>
              <a:rPr lang="en-US" sz="1400" dirty="0" smtClean="0">
                <a:solidFill>
                  <a:srgbClr val="C21B17"/>
                </a:solidFill>
                <a:latin typeface="Arial" pitchFamily="34" charset="0"/>
                <a:cs typeface="Arial" pitchFamily="34" charset="0"/>
              </a:rPr>
              <a:t>Loss or damage due to faulty design</a:t>
            </a:r>
          </a:p>
          <a:p>
            <a:pPr marL="685800" lvl="1" indent="-228600">
              <a:buAutoNum type="arabicPeriod"/>
            </a:pPr>
            <a:r>
              <a:rPr lang="en-US" sz="1400" dirty="0" smtClean="0">
                <a:solidFill>
                  <a:srgbClr val="C21B17"/>
                </a:solidFill>
                <a:latin typeface="Arial" pitchFamily="34" charset="0"/>
                <a:cs typeface="Arial" pitchFamily="34" charset="0"/>
              </a:rPr>
              <a:t>Cost of repair, rectification, or replacement of defective material and workmanship , but this exclusion shall be limited to items immediately affected</a:t>
            </a:r>
          </a:p>
          <a:p>
            <a:pPr marL="685800" lvl="1" indent="-228600">
              <a:buAutoNum type="arabicPeriod"/>
            </a:pPr>
            <a:r>
              <a:rPr lang="en-US" sz="1400" dirty="0" smtClean="0">
                <a:solidFill>
                  <a:srgbClr val="C21B17"/>
                </a:solidFill>
                <a:latin typeface="Arial" pitchFamily="34" charset="0"/>
                <a:cs typeface="Arial" pitchFamily="34" charset="0"/>
              </a:rPr>
              <a:t>Cost necessary for rectification or correction of any error </a:t>
            </a:r>
          </a:p>
          <a:p>
            <a:pPr marL="685800" lvl="1" indent="-228600">
              <a:buAutoNum type="arabicPeriod"/>
            </a:pPr>
            <a:r>
              <a:rPr lang="en-US" sz="1400" dirty="0" smtClean="0">
                <a:solidFill>
                  <a:srgbClr val="C21B17"/>
                </a:solidFill>
                <a:latin typeface="Arial" pitchFamily="34" charset="0"/>
                <a:cs typeface="Arial" pitchFamily="34" charset="0"/>
              </a:rPr>
              <a:t>Loss or damage to files, folders, currency, notes, securities, packing material</a:t>
            </a:r>
          </a:p>
          <a:p>
            <a:pPr marL="685800" lvl="1" indent="-228600">
              <a:buAutoNum type="arabicPeriod"/>
            </a:pPr>
            <a:r>
              <a:rPr lang="en-US" sz="1400" dirty="0" smtClean="0">
                <a:solidFill>
                  <a:srgbClr val="C21B17"/>
                </a:solidFill>
                <a:latin typeface="Arial" pitchFamily="34" charset="0"/>
                <a:cs typeface="Arial" pitchFamily="34" charset="0"/>
              </a:rPr>
              <a:t>Damage or penalty du to insured’s non fulfillment of terms of delivery or completion of contract </a:t>
            </a:r>
          </a:p>
          <a:p>
            <a:pPr marL="685800" lvl="1" indent="-228600">
              <a:buAutoNum type="arabicPeriod"/>
            </a:pPr>
            <a:r>
              <a:rPr lang="en-US" sz="1400" dirty="0" smtClean="0">
                <a:solidFill>
                  <a:srgbClr val="C21B17"/>
                </a:solidFill>
                <a:latin typeface="Arial" pitchFamily="34" charset="0"/>
                <a:cs typeface="Arial" pitchFamily="34" charset="0"/>
              </a:rPr>
              <a:t>Loss or damage to vehicle licensed for general road use or water borne machinery / equipment </a:t>
            </a: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Contractors All Risk Insurance Policy</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304800" y="1651720"/>
            <a:ext cx="8462886" cy="276999"/>
          </a:xfrm>
          <a:prstGeom prst="rect">
            <a:avLst/>
          </a:prstGeom>
        </p:spPr>
        <p:txBody>
          <a:bodyPr wrap="square">
            <a:spAutoFit/>
          </a:bodyPr>
          <a:lstStyle/>
          <a:p>
            <a:r>
              <a:rPr lang="en-US" sz="1200" b="1" dirty="0">
                <a:solidFill>
                  <a:srgbClr val="C21B17"/>
                </a:solidFill>
                <a:latin typeface="Arial" pitchFamily="34" charset="0"/>
                <a:cs typeface="Arial" pitchFamily="34" charset="0"/>
              </a:rPr>
              <a:t>Standard Policy </a:t>
            </a:r>
            <a:r>
              <a:rPr lang="en-US" sz="1200" b="1" dirty="0" smtClean="0">
                <a:solidFill>
                  <a:srgbClr val="C21B17"/>
                </a:solidFill>
                <a:latin typeface="Arial" pitchFamily="34" charset="0"/>
                <a:cs typeface="Arial" pitchFamily="34" charset="0"/>
              </a:rPr>
              <a:t>Form  </a:t>
            </a:r>
            <a:endParaRPr lang="en-US" sz="1200" b="1"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465A074-71B0-1C47-A455-7677837C124E}" type="slidenum">
              <a:rPr lang="it-IT" smtClean="0"/>
              <a:pPr/>
              <a:t>10</a:t>
            </a:fld>
            <a:endParaRPr lang="it-IT"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777519"/>
            <a:ext cx="1469812" cy="1476374"/>
          </a:xfrm>
          <a:prstGeom prst="rect">
            <a:avLst/>
          </a:prstGeom>
          <a:effectLst>
            <a:glow rad="228600">
              <a:schemeClr val="accent2">
                <a:satMod val="175000"/>
                <a:alpha val="40000"/>
              </a:schemeClr>
            </a:glow>
          </a:effectLst>
        </p:spPr>
      </p:pic>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2855575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0114" y="1601640"/>
            <a:ext cx="8310486" cy="4525963"/>
          </a:xfrm>
        </p:spPr>
        <p:txBody>
          <a:bodyPr/>
          <a:lstStyle/>
          <a:p>
            <a:pPr marL="457200" lvl="1" indent="0">
              <a:buNone/>
            </a:pPr>
            <a:endParaRPr lang="en-US" sz="1200" dirty="0" smtClean="0">
              <a:solidFill>
                <a:srgbClr val="C21B17"/>
              </a:solidFill>
              <a:latin typeface="Arial" pitchFamily="34" charset="0"/>
              <a:cs typeface="Arial" pitchFamily="34" charset="0"/>
            </a:endParaRPr>
          </a:p>
          <a:p>
            <a:pPr marL="457200" lvl="1" indent="0">
              <a:buNone/>
            </a:pPr>
            <a:endParaRPr lang="en-US" sz="12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Contractors All Risk Insurance Policy</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762000" y="1905000"/>
            <a:ext cx="7853286" cy="4401205"/>
          </a:xfrm>
          <a:prstGeom prst="rect">
            <a:avLst/>
          </a:prstGeom>
        </p:spPr>
        <p:txBody>
          <a:bodyPr wrap="square">
            <a:spAutoFit/>
          </a:bodyPr>
          <a:lstStyle/>
          <a:p>
            <a:pPr marL="171450" indent="-171450">
              <a:buFont typeface="Arial" pitchFamily="34" charset="0"/>
              <a:buChar char="•"/>
            </a:pPr>
            <a:r>
              <a:rPr lang="en-US" sz="1400" b="1" dirty="0" smtClean="0">
                <a:solidFill>
                  <a:srgbClr val="C21B17"/>
                </a:solidFill>
                <a:latin typeface="Arial" pitchFamily="34" charset="0"/>
                <a:cs typeface="Arial" pitchFamily="34" charset="0"/>
              </a:rPr>
              <a:t>Section 1- Provisions </a:t>
            </a:r>
          </a:p>
          <a:p>
            <a:endParaRPr lang="en-US" sz="1400" b="1" dirty="0">
              <a:solidFill>
                <a:srgbClr val="C21B17"/>
              </a:solidFill>
              <a:latin typeface="Arial" pitchFamily="34" charset="0"/>
              <a:cs typeface="Arial" pitchFamily="34" charset="0"/>
            </a:endParaRPr>
          </a:p>
          <a:p>
            <a:pPr marL="228600" indent="-228600">
              <a:buFont typeface="+mj-lt"/>
              <a:buAutoNum type="arabicPeriod"/>
            </a:pPr>
            <a:r>
              <a:rPr lang="en-US" sz="1400" dirty="0" smtClean="0">
                <a:solidFill>
                  <a:srgbClr val="C21B17"/>
                </a:solidFill>
                <a:latin typeface="Arial" pitchFamily="34" charset="0"/>
                <a:cs typeface="Arial" pitchFamily="34" charset="0"/>
              </a:rPr>
              <a:t>Memo 1- Underinsurance</a:t>
            </a:r>
          </a:p>
          <a:p>
            <a:pPr marL="228600" indent="-228600">
              <a:buFont typeface="+mj-lt"/>
              <a:buAutoNum type="arabicPeriod"/>
            </a:pPr>
            <a:r>
              <a:rPr lang="en-US" sz="1400" dirty="0" smtClean="0">
                <a:solidFill>
                  <a:srgbClr val="C21B17"/>
                </a:solidFill>
                <a:latin typeface="Arial" pitchFamily="34" charset="0"/>
                <a:cs typeface="Arial" pitchFamily="34" charset="0"/>
              </a:rPr>
              <a:t>Memo 2- Adjustment of premium on completion of project (increase or decrease in prime cost of material is not to be considered)</a:t>
            </a:r>
          </a:p>
          <a:p>
            <a:pPr marL="228600" indent="-228600">
              <a:buFont typeface="+mj-lt"/>
              <a:buAutoNum type="arabicPeriod"/>
            </a:pPr>
            <a:r>
              <a:rPr lang="en-US" sz="1400" dirty="0" smtClean="0">
                <a:solidFill>
                  <a:srgbClr val="C21B17"/>
                </a:solidFill>
                <a:latin typeface="Arial" pitchFamily="34" charset="0"/>
                <a:cs typeface="Arial" pitchFamily="34" charset="0"/>
              </a:rPr>
              <a:t>Memo 3- Reinstatement of sum insured after loss (by paying pro rata extra for balance period)</a:t>
            </a:r>
          </a:p>
          <a:p>
            <a:pPr marL="228600" indent="-228600">
              <a:buFont typeface="+mj-lt"/>
              <a:buAutoNum type="arabicPeriod"/>
            </a:pPr>
            <a:r>
              <a:rPr lang="en-US" sz="1400" dirty="0" smtClean="0">
                <a:solidFill>
                  <a:srgbClr val="C21B17"/>
                </a:solidFill>
                <a:latin typeface="Arial" pitchFamily="34" charset="0"/>
                <a:cs typeface="Arial" pitchFamily="34" charset="0"/>
              </a:rPr>
              <a:t>Memo 4- Basis of loss settlement (in case of repairable loss- cost of repair less salvage; in case of total loss – actual cost  of the property less salvage)</a:t>
            </a:r>
          </a:p>
          <a:p>
            <a:pPr marL="228600" indent="-228600">
              <a:buFont typeface="+mj-lt"/>
              <a:buAutoNum type="arabicPeriod"/>
            </a:pPr>
            <a:r>
              <a:rPr lang="en-US" sz="1400" dirty="0" smtClean="0">
                <a:solidFill>
                  <a:srgbClr val="C21B17"/>
                </a:solidFill>
                <a:latin typeface="Arial" pitchFamily="34" charset="0"/>
                <a:cs typeface="Arial" pitchFamily="34" charset="0"/>
              </a:rPr>
              <a:t>Memo 5-  Extra charges like overtime, holiday wages, express freight are not covered by this policy, unless agreed</a:t>
            </a:r>
          </a:p>
          <a:p>
            <a:pPr marL="228600" indent="-228600">
              <a:buFont typeface="+mj-lt"/>
              <a:buAutoNum type="arabicPeriod"/>
            </a:pPr>
            <a:r>
              <a:rPr lang="en-US" sz="1400" dirty="0" smtClean="0">
                <a:solidFill>
                  <a:srgbClr val="C21B17"/>
                </a:solidFill>
                <a:latin typeface="Arial" pitchFamily="34" charset="0"/>
                <a:cs typeface="Arial" pitchFamily="34" charset="0"/>
              </a:rPr>
              <a:t>Memo 6- Construction Plant and Machinery (Loss or damage due to Its own explosion or breakdown is excluded)</a:t>
            </a:r>
          </a:p>
          <a:p>
            <a:pPr marL="228600" indent="-228600">
              <a:buFont typeface="+mj-lt"/>
              <a:buAutoNum type="arabicPeriod"/>
            </a:pPr>
            <a:r>
              <a:rPr lang="en-US" sz="1400" dirty="0" smtClean="0">
                <a:solidFill>
                  <a:srgbClr val="C21B17"/>
                </a:solidFill>
                <a:latin typeface="Arial" pitchFamily="34" charset="0"/>
                <a:cs typeface="Arial" pitchFamily="34" charset="0"/>
              </a:rPr>
              <a:t>Mem0 7- Surrounding property  (In care custody control of Principal or Contractor )  </a:t>
            </a:r>
          </a:p>
          <a:p>
            <a:pPr marL="228600" indent="-228600">
              <a:buAutoNum type="arabicPeriod" startAt="8"/>
            </a:pPr>
            <a:r>
              <a:rPr lang="en-US" sz="1400" dirty="0" smtClean="0">
                <a:solidFill>
                  <a:srgbClr val="C21B17"/>
                </a:solidFill>
                <a:latin typeface="Arial" pitchFamily="34" charset="0"/>
                <a:cs typeface="Arial" pitchFamily="34" charset="0"/>
              </a:rPr>
              <a:t>Memo 8- Major Perils/ AOG Perils (EQ, Landslide, Rockslide, Subsidence, Flood, Inundation, Storm , Tempest, Hurricane, Cyclone, Lightning, other Atmospheric disturbances and Collapse); Water damage for wet risks</a:t>
            </a:r>
          </a:p>
          <a:p>
            <a:pPr marL="228600" indent="-228600">
              <a:buAutoNum type="arabicPeriod" startAt="8"/>
            </a:pPr>
            <a:r>
              <a:rPr lang="en-US" sz="1400" dirty="0" smtClean="0">
                <a:solidFill>
                  <a:srgbClr val="C21B17"/>
                </a:solidFill>
                <a:latin typeface="Arial" pitchFamily="34" charset="0"/>
                <a:cs typeface="Arial" pitchFamily="34" charset="0"/>
              </a:rPr>
              <a:t>Memo 9-   Reinstatement of limit of indemnity for extensions is allowed  however TPL can be reinstated only up to 1 </a:t>
            </a:r>
            <a:r>
              <a:rPr lang="en-US" sz="1400" dirty="0" err="1" smtClean="0">
                <a:solidFill>
                  <a:srgbClr val="C21B17"/>
                </a:solidFill>
                <a:latin typeface="Arial" pitchFamily="34" charset="0"/>
                <a:cs typeface="Arial" pitchFamily="34" charset="0"/>
              </a:rPr>
              <a:t>crore</a:t>
            </a:r>
            <a:r>
              <a:rPr lang="en-US" sz="1400" dirty="0" smtClean="0">
                <a:solidFill>
                  <a:srgbClr val="C21B17"/>
                </a:solidFill>
                <a:latin typeface="Arial" pitchFamily="34" charset="0"/>
                <a:cs typeface="Arial" pitchFamily="34" charset="0"/>
              </a:rPr>
              <a:t> during entire policy period.   </a:t>
            </a:r>
          </a:p>
          <a:p>
            <a:pPr marL="228600" indent="-228600">
              <a:buAutoNum type="arabicPeriod" startAt="8"/>
            </a:pPr>
            <a:r>
              <a:rPr lang="en-US" sz="1400" dirty="0" smtClean="0">
                <a:solidFill>
                  <a:srgbClr val="C21B17"/>
                </a:solidFill>
                <a:latin typeface="Arial" pitchFamily="34" charset="0"/>
                <a:cs typeface="Arial" pitchFamily="34" charset="0"/>
              </a:rPr>
              <a:t>Memo 10- Third party liability cover cannot be granted during extended maintenance </a:t>
            </a:r>
          </a:p>
          <a:p>
            <a:endParaRPr lang="en-US" sz="1400"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ectangle 10"/>
          <p:cNvSpPr/>
          <p:nvPr/>
        </p:nvSpPr>
        <p:spPr>
          <a:xfrm>
            <a:off x="304800" y="1600200"/>
            <a:ext cx="8462886" cy="276999"/>
          </a:xfrm>
          <a:prstGeom prst="rect">
            <a:avLst/>
          </a:prstGeom>
        </p:spPr>
        <p:txBody>
          <a:bodyPr wrap="square">
            <a:spAutoFit/>
          </a:bodyPr>
          <a:lstStyle/>
          <a:p>
            <a:r>
              <a:rPr lang="en-US" sz="1200" b="1" dirty="0">
                <a:solidFill>
                  <a:srgbClr val="C21B17"/>
                </a:solidFill>
                <a:latin typeface="Arial" pitchFamily="34" charset="0"/>
                <a:cs typeface="Arial" pitchFamily="34" charset="0"/>
              </a:rPr>
              <a:t>Standard Policy </a:t>
            </a:r>
            <a:r>
              <a:rPr lang="en-US" sz="1200" b="1" dirty="0" smtClean="0">
                <a:solidFill>
                  <a:srgbClr val="C21B17"/>
                </a:solidFill>
                <a:latin typeface="Arial" pitchFamily="34" charset="0"/>
                <a:cs typeface="Arial" pitchFamily="34" charset="0"/>
              </a:rPr>
              <a:t>Form  </a:t>
            </a:r>
            <a:endParaRPr lang="en-US" sz="1200" b="1" dirty="0">
              <a:solidFill>
                <a:srgbClr val="C21B17"/>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465A074-71B0-1C47-A455-7677837C124E}" type="slidenum">
              <a:rPr lang="it-IT" smtClean="0"/>
              <a:pPr/>
              <a:t>11</a:t>
            </a:fld>
            <a:endParaRPr lang="it-IT" dirty="0"/>
          </a:p>
        </p:txBody>
      </p:sp>
      <p:sp>
        <p:nvSpPr>
          <p:cNvPr id="13"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2855575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0114" y="1601640"/>
            <a:ext cx="8310486" cy="4525963"/>
          </a:xfrm>
        </p:spPr>
        <p:txBody>
          <a:bodyPr/>
          <a:lstStyle/>
          <a:p>
            <a:pPr marL="457200" lvl="1" indent="0">
              <a:buNone/>
            </a:pPr>
            <a:endParaRPr lang="en-US" sz="1200" dirty="0" smtClean="0">
              <a:solidFill>
                <a:srgbClr val="C21B17"/>
              </a:solidFill>
              <a:latin typeface="Arial" pitchFamily="34" charset="0"/>
              <a:cs typeface="Arial" pitchFamily="34" charset="0"/>
            </a:endParaRPr>
          </a:p>
          <a:p>
            <a:pPr marL="457200" lvl="1" indent="0">
              <a:buNone/>
            </a:pPr>
            <a:endParaRPr lang="en-US" sz="12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Contractors All Risk Insurance Policy</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762000" y="1905000"/>
            <a:ext cx="7853286" cy="3108543"/>
          </a:xfrm>
          <a:prstGeom prst="rect">
            <a:avLst/>
          </a:prstGeom>
        </p:spPr>
        <p:txBody>
          <a:bodyPr wrap="square">
            <a:spAutoFit/>
          </a:bodyPr>
          <a:lstStyle/>
          <a:p>
            <a:pPr marL="171450" indent="-171450">
              <a:buFont typeface="Arial" pitchFamily="34" charset="0"/>
              <a:buChar char="•"/>
            </a:pPr>
            <a:r>
              <a:rPr lang="en-US" sz="1400" b="1" dirty="0" smtClean="0">
                <a:solidFill>
                  <a:srgbClr val="C21B17"/>
                </a:solidFill>
                <a:latin typeface="Arial" pitchFamily="34" charset="0"/>
                <a:cs typeface="Arial" pitchFamily="34" charset="0"/>
              </a:rPr>
              <a:t>Section 2- Third Party Liability </a:t>
            </a:r>
          </a:p>
          <a:p>
            <a:endParaRPr lang="en-US" sz="1400" b="1" dirty="0">
              <a:solidFill>
                <a:srgbClr val="C21B17"/>
              </a:solidFill>
              <a:latin typeface="Arial" pitchFamily="34" charset="0"/>
              <a:cs typeface="Arial" pitchFamily="34" charset="0"/>
            </a:endParaRPr>
          </a:p>
          <a:p>
            <a:pPr marL="228600" indent="-228600">
              <a:buFont typeface="+mj-lt"/>
              <a:buAutoNum type="arabicPeriod"/>
            </a:pPr>
            <a:r>
              <a:rPr lang="en-US" sz="1400" dirty="0" smtClean="0">
                <a:solidFill>
                  <a:srgbClr val="C21B17"/>
                </a:solidFill>
                <a:latin typeface="Arial" pitchFamily="34" charset="0"/>
                <a:cs typeface="Arial" pitchFamily="34" charset="0"/>
              </a:rPr>
              <a:t>Legal liability for accidental loss or damage caused to property of other persons  including property held in trust by or under custody of the insured for which he is responsible excluding property used in connection with construction.</a:t>
            </a:r>
          </a:p>
          <a:p>
            <a:pPr marL="228600" indent="-228600">
              <a:buFont typeface="+mj-lt"/>
              <a:buAutoNum type="arabicPeriod"/>
            </a:pPr>
            <a:r>
              <a:rPr lang="en-US" sz="1400" dirty="0" smtClean="0">
                <a:solidFill>
                  <a:srgbClr val="C21B17"/>
                </a:solidFill>
                <a:latin typeface="Arial" pitchFamily="34" charset="0"/>
                <a:cs typeface="Arial" pitchFamily="34" charset="0"/>
              </a:rPr>
              <a:t>Legal liability (liability under contract excepted)  for fatal or non fatal injury to any person other than insured’s employees, workmen, or employees of owner of the works or premises or any firm connected with project, or members of insured family </a:t>
            </a:r>
          </a:p>
          <a:p>
            <a:endParaRPr lang="en-US" sz="1400" dirty="0">
              <a:solidFill>
                <a:srgbClr val="C21B17"/>
              </a:solidFill>
              <a:latin typeface="Arial" pitchFamily="34" charset="0"/>
              <a:cs typeface="Arial" pitchFamily="34" charset="0"/>
            </a:endParaRPr>
          </a:p>
          <a:p>
            <a:r>
              <a:rPr lang="en-US" sz="1400" dirty="0" smtClean="0">
                <a:solidFill>
                  <a:srgbClr val="C21B17"/>
                </a:solidFill>
                <a:latin typeface="Arial" pitchFamily="34" charset="0"/>
                <a:cs typeface="Arial" pitchFamily="34" charset="0"/>
              </a:rPr>
              <a:t>In respect of claim for compensation to which indemnity </a:t>
            </a:r>
            <a:r>
              <a:rPr lang="en-US" sz="1400" dirty="0">
                <a:solidFill>
                  <a:srgbClr val="C21B17"/>
                </a:solidFill>
                <a:latin typeface="Arial" pitchFamily="34" charset="0"/>
                <a:cs typeface="Arial" pitchFamily="34" charset="0"/>
              </a:rPr>
              <a:t> </a:t>
            </a:r>
            <a:r>
              <a:rPr lang="en-US" sz="1400" dirty="0" smtClean="0">
                <a:solidFill>
                  <a:srgbClr val="C21B17"/>
                </a:solidFill>
                <a:latin typeface="Arial" pitchFamily="34" charset="0"/>
                <a:cs typeface="Arial" pitchFamily="34" charset="0"/>
              </a:rPr>
              <a:t>applies, company will in addition indemnify the insured against-</a:t>
            </a:r>
          </a:p>
          <a:p>
            <a:endParaRPr lang="en-US" sz="1400" dirty="0">
              <a:solidFill>
                <a:srgbClr val="C21B17"/>
              </a:solidFill>
              <a:latin typeface="Arial" pitchFamily="34" charset="0"/>
              <a:cs typeface="Arial" pitchFamily="34" charset="0"/>
            </a:endParaRPr>
          </a:p>
          <a:p>
            <a:pPr marL="228600" indent="-228600">
              <a:buAutoNum type="arabicPeriod"/>
            </a:pPr>
            <a:r>
              <a:rPr lang="en-US" sz="1400" dirty="0" smtClean="0">
                <a:solidFill>
                  <a:srgbClr val="C21B17"/>
                </a:solidFill>
                <a:latin typeface="Arial" pitchFamily="34" charset="0"/>
                <a:cs typeface="Arial" pitchFamily="34" charset="0"/>
              </a:rPr>
              <a:t>All cost and expenses of litigation recovered by any claimant from the insured </a:t>
            </a:r>
          </a:p>
          <a:p>
            <a:pPr marL="228600" indent="-228600">
              <a:buAutoNum type="arabicPeriod"/>
            </a:pPr>
            <a:r>
              <a:rPr lang="en-US" sz="1400" dirty="0" smtClean="0">
                <a:solidFill>
                  <a:srgbClr val="C21B17"/>
                </a:solidFill>
                <a:latin typeface="Arial" pitchFamily="34" charset="0"/>
                <a:cs typeface="Arial" pitchFamily="34" charset="0"/>
              </a:rPr>
              <a:t>All cost and expenses incurred with written consent of the company </a:t>
            </a:r>
            <a:endParaRPr lang="en-US" sz="1400"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ectangle 10"/>
          <p:cNvSpPr/>
          <p:nvPr/>
        </p:nvSpPr>
        <p:spPr>
          <a:xfrm>
            <a:off x="304800" y="1600200"/>
            <a:ext cx="8462886" cy="276999"/>
          </a:xfrm>
          <a:prstGeom prst="rect">
            <a:avLst/>
          </a:prstGeom>
        </p:spPr>
        <p:txBody>
          <a:bodyPr wrap="square">
            <a:spAutoFit/>
          </a:bodyPr>
          <a:lstStyle/>
          <a:p>
            <a:r>
              <a:rPr lang="en-US" sz="1200" b="1" dirty="0">
                <a:solidFill>
                  <a:srgbClr val="C21B17"/>
                </a:solidFill>
                <a:latin typeface="Arial" pitchFamily="34" charset="0"/>
                <a:cs typeface="Arial" pitchFamily="34" charset="0"/>
              </a:rPr>
              <a:t>Standard Policy </a:t>
            </a:r>
            <a:r>
              <a:rPr lang="en-US" sz="1200" b="1" dirty="0" smtClean="0">
                <a:solidFill>
                  <a:srgbClr val="C21B17"/>
                </a:solidFill>
                <a:latin typeface="Arial" pitchFamily="34" charset="0"/>
                <a:cs typeface="Arial" pitchFamily="34" charset="0"/>
              </a:rPr>
              <a:t>Form  </a:t>
            </a:r>
            <a:endParaRPr lang="en-US" sz="1200" b="1" dirty="0">
              <a:solidFill>
                <a:srgbClr val="C21B17"/>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999232"/>
            <a:ext cx="1600200" cy="1096767"/>
          </a:xfrm>
          <a:prstGeom prst="rect">
            <a:avLst/>
          </a:prstGeom>
          <a:effectLst>
            <a:glow rad="228600">
              <a:schemeClr val="accent6">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12</a:t>
            </a:fld>
            <a:endParaRPr lang="it-IT" dirty="0"/>
          </a:p>
        </p:txBody>
      </p:sp>
      <p:sp>
        <p:nvSpPr>
          <p:cNvPr id="13"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2045224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0114" y="1601640"/>
            <a:ext cx="8310486" cy="4525963"/>
          </a:xfrm>
        </p:spPr>
        <p:txBody>
          <a:bodyPr/>
          <a:lstStyle/>
          <a:p>
            <a:pPr marL="457200" lvl="1" indent="0">
              <a:buNone/>
            </a:pPr>
            <a:endParaRPr lang="en-US" sz="1200" dirty="0" smtClean="0">
              <a:solidFill>
                <a:srgbClr val="C21B17"/>
              </a:solidFill>
              <a:latin typeface="Arial" pitchFamily="34" charset="0"/>
              <a:cs typeface="Arial" pitchFamily="34" charset="0"/>
            </a:endParaRPr>
          </a:p>
          <a:p>
            <a:pPr marL="457200" lvl="1" indent="0">
              <a:buNone/>
            </a:pPr>
            <a:endParaRPr lang="en-US" sz="12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Contractors All Risk Insurance Policy</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762000" y="1905000"/>
            <a:ext cx="7853286" cy="3754874"/>
          </a:xfrm>
          <a:prstGeom prst="rect">
            <a:avLst/>
          </a:prstGeom>
        </p:spPr>
        <p:txBody>
          <a:bodyPr wrap="square">
            <a:spAutoFit/>
          </a:bodyPr>
          <a:lstStyle/>
          <a:p>
            <a:pPr marL="171450" indent="-171450">
              <a:buFont typeface="Arial" pitchFamily="34" charset="0"/>
              <a:buChar char="•"/>
            </a:pPr>
            <a:r>
              <a:rPr lang="en-US" sz="1400" b="1" dirty="0" smtClean="0">
                <a:solidFill>
                  <a:srgbClr val="C21B17"/>
                </a:solidFill>
                <a:latin typeface="Arial" pitchFamily="34" charset="0"/>
                <a:cs typeface="Arial" pitchFamily="34" charset="0"/>
              </a:rPr>
              <a:t>Exclusions- Third Party Liability </a:t>
            </a:r>
          </a:p>
          <a:p>
            <a:endParaRPr lang="en-US" sz="1400" b="1" dirty="0">
              <a:solidFill>
                <a:srgbClr val="C21B17"/>
              </a:solidFill>
              <a:latin typeface="Arial" pitchFamily="34" charset="0"/>
              <a:cs typeface="Arial" pitchFamily="34" charset="0"/>
            </a:endParaRPr>
          </a:p>
          <a:p>
            <a:pPr marL="228600" indent="-228600">
              <a:buFont typeface="+mj-lt"/>
              <a:buAutoNum type="arabicPeriod"/>
            </a:pPr>
            <a:r>
              <a:rPr lang="en-US" sz="1400" dirty="0" smtClean="0">
                <a:solidFill>
                  <a:srgbClr val="C21B17"/>
                </a:solidFill>
                <a:latin typeface="Arial" pitchFamily="34" charset="0"/>
                <a:cs typeface="Arial" pitchFamily="34" charset="0"/>
              </a:rPr>
              <a:t>Excess for TPPD claims</a:t>
            </a:r>
          </a:p>
          <a:p>
            <a:pPr marL="228600" indent="-228600">
              <a:buFont typeface="+mj-lt"/>
              <a:buAutoNum type="arabicPeriod"/>
            </a:pPr>
            <a:r>
              <a:rPr lang="en-US" sz="1400" dirty="0" smtClean="0">
                <a:solidFill>
                  <a:srgbClr val="C21B17"/>
                </a:solidFill>
                <a:latin typeface="Arial" pitchFamily="34" charset="0"/>
                <a:cs typeface="Arial" pitchFamily="34" charset="0"/>
              </a:rPr>
              <a:t>Expenditure for doing, redoing, making good, repairing or replacing anything covered or coverable under section 1</a:t>
            </a:r>
          </a:p>
          <a:p>
            <a:pPr marL="228600" indent="-228600">
              <a:buFont typeface="+mj-lt"/>
              <a:buAutoNum type="arabicPeriod"/>
            </a:pPr>
            <a:r>
              <a:rPr lang="en-US" sz="1400" dirty="0" smtClean="0">
                <a:solidFill>
                  <a:srgbClr val="C21B17"/>
                </a:solidFill>
                <a:latin typeface="Arial" pitchFamily="34" charset="0"/>
                <a:cs typeface="Arial" pitchFamily="34" charset="0"/>
              </a:rPr>
              <a:t>Liability consequent upon bodily injury to or illness of any employees  of contractor, principal or any other firm connected with the project or members of their families </a:t>
            </a:r>
          </a:p>
          <a:p>
            <a:pPr marL="228600" indent="-228600">
              <a:buFont typeface="+mj-lt"/>
              <a:buAutoNum type="arabicPeriod"/>
            </a:pPr>
            <a:r>
              <a:rPr lang="en-US" sz="1400" dirty="0" smtClean="0">
                <a:solidFill>
                  <a:srgbClr val="C21B17"/>
                </a:solidFill>
                <a:latin typeface="Arial" pitchFamily="34" charset="0"/>
                <a:cs typeface="Arial" pitchFamily="34" charset="0"/>
              </a:rPr>
              <a:t>Loss of or damage to property belonging to or held </a:t>
            </a:r>
            <a:r>
              <a:rPr lang="en-US" sz="1400" dirty="0">
                <a:solidFill>
                  <a:srgbClr val="C21B17"/>
                </a:solidFill>
                <a:latin typeface="Arial" pitchFamily="34" charset="0"/>
                <a:cs typeface="Arial" pitchFamily="34" charset="0"/>
              </a:rPr>
              <a:t>in </a:t>
            </a:r>
            <a:r>
              <a:rPr lang="en-US" sz="1400" dirty="0" smtClean="0">
                <a:solidFill>
                  <a:srgbClr val="C21B17"/>
                </a:solidFill>
                <a:latin typeface="Arial" pitchFamily="34" charset="0"/>
                <a:cs typeface="Arial" pitchFamily="34" charset="0"/>
              </a:rPr>
              <a:t>care, custody, control of contractor, principal, or any firm connected with the project, or an employee or workmen of the aforementioned </a:t>
            </a:r>
          </a:p>
          <a:p>
            <a:pPr marL="228600" indent="-228600">
              <a:buFont typeface="+mj-lt"/>
              <a:buAutoNum type="arabicPeriod"/>
            </a:pPr>
            <a:r>
              <a:rPr lang="en-US" sz="1400" dirty="0" smtClean="0">
                <a:solidFill>
                  <a:srgbClr val="C21B17"/>
                </a:solidFill>
                <a:latin typeface="Arial" pitchFamily="34" charset="0"/>
                <a:cs typeface="Arial" pitchFamily="34" charset="0"/>
              </a:rPr>
              <a:t>Liability consequent upon any accident caused by vehicle licensed for general road use or waterborne vessels or aircraft</a:t>
            </a:r>
          </a:p>
          <a:p>
            <a:pPr marL="228600" indent="-228600">
              <a:buFont typeface="+mj-lt"/>
              <a:buAutoNum type="arabicPeriod"/>
            </a:pPr>
            <a:r>
              <a:rPr lang="en-US" sz="1400" dirty="0" smtClean="0">
                <a:solidFill>
                  <a:srgbClr val="C21B17"/>
                </a:solidFill>
                <a:latin typeface="Arial" pitchFamily="34" charset="0"/>
                <a:cs typeface="Arial" pitchFamily="34" charset="0"/>
              </a:rPr>
              <a:t>Any contractual agreement to pay any sum by way of indemnity unless such liability would have attached even in absence of such agreement  </a:t>
            </a:r>
            <a:endParaRPr lang="en-US" sz="1400" dirty="0">
              <a:solidFill>
                <a:srgbClr val="C21B17"/>
              </a:solidFill>
              <a:latin typeface="Arial" pitchFamily="34" charset="0"/>
              <a:cs typeface="Arial" pitchFamily="34" charset="0"/>
            </a:endParaRPr>
          </a:p>
          <a:p>
            <a:pPr marL="228600" indent="-228600">
              <a:buFont typeface="+mj-lt"/>
              <a:buAutoNum type="arabicPeriod"/>
            </a:pPr>
            <a:endParaRPr lang="en-US" sz="1400" dirty="0" smtClean="0">
              <a:solidFill>
                <a:srgbClr val="C21B17"/>
              </a:solidFill>
              <a:latin typeface="Arial" pitchFamily="34" charset="0"/>
              <a:cs typeface="Arial" pitchFamily="34" charset="0"/>
            </a:endParaRPr>
          </a:p>
          <a:p>
            <a:pPr marL="228600" indent="-228600">
              <a:buFont typeface="+mj-lt"/>
              <a:buAutoNum type="arabicPeriod"/>
            </a:pPr>
            <a:endParaRPr lang="en-US" sz="1400" dirty="0" smtClean="0">
              <a:solidFill>
                <a:srgbClr val="C21B17"/>
              </a:solidFill>
              <a:latin typeface="Arial" pitchFamily="34" charset="0"/>
              <a:cs typeface="Arial" pitchFamily="34" charset="0"/>
            </a:endParaRPr>
          </a:p>
          <a:p>
            <a:pPr marL="228600" indent="-228600">
              <a:buFont typeface="+mj-lt"/>
              <a:buAutoNum type="arabicPeriod"/>
            </a:pPr>
            <a:endParaRPr lang="en-US" sz="1400"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ectangle 10"/>
          <p:cNvSpPr/>
          <p:nvPr/>
        </p:nvSpPr>
        <p:spPr>
          <a:xfrm>
            <a:off x="304800" y="1600200"/>
            <a:ext cx="8462886" cy="276999"/>
          </a:xfrm>
          <a:prstGeom prst="rect">
            <a:avLst/>
          </a:prstGeom>
        </p:spPr>
        <p:txBody>
          <a:bodyPr wrap="square">
            <a:spAutoFit/>
          </a:bodyPr>
          <a:lstStyle/>
          <a:p>
            <a:r>
              <a:rPr lang="en-US" sz="1200" b="1" dirty="0">
                <a:solidFill>
                  <a:srgbClr val="C21B17"/>
                </a:solidFill>
                <a:latin typeface="Arial" pitchFamily="34" charset="0"/>
                <a:cs typeface="Arial" pitchFamily="34" charset="0"/>
              </a:rPr>
              <a:t>Standard Policy </a:t>
            </a:r>
            <a:r>
              <a:rPr lang="en-US" sz="1200" b="1" dirty="0" smtClean="0">
                <a:solidFill>
                  <a:srgbClr val="C21B17"/>
                </a:solidFill>
                <a:latin typeface="Arial" pitchFamily="34" charset="0"/>
                <a:cs typeface="Arial" pitchFamily="34" charset="0"/>
              </a:rPr>
              <a:t>Form  </a:t>
            </a:r>
            <a:endParaRPr lang="en-US" sz="1200" b="1" dirty="0">
              <a:solidFill>
                <a:srgbClr val="C21B17"/>
              </a:solidFill>
              <a:latin typeface="Arial" pitchFamily="34" charset="0"/>
              <a:cs typeface="Arial" pitchFamily="34" charset="0"/>
            </a:endParaRP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934200" y="4876800"/>
            <a:ext cx="1219200" cy="1219200"/>
          </a:xfrm>
          <a:prstGeom prst="rect">
            <a:avLst/>
          </a:prstGeom>
          <a:effectLst>
            <a:glow rad="228600">
              <a:schemeClr val="accent6">
                <a:satMod val="175000"/>
                <a:alpha val="40000"/>
              </a:schemeClr>
            </a:glow>
          </a:effectLst>
        </p:spPr>
      </p:pic>
      <p:sp>
        <p:nvSpPr>
          <p:cNvPr id="2" name="Slide Number Placeholder 1"/>
          <p:cNvSpPr>
            <a:spLocks noGrp="1"/>
          </p:cNvSpPr>
          <p:nvPr>
            <p:ph type="sldNum" sz="quarter" idx="12"/>
          </p:nvPr>
        </p:nvSpPr>
        <p:spPr/>
        <p:txBody>
          <a:bodyPr/>
          <a:lstStyle/>
          <a:p>
            <a:fld id="{C465A074-71B0-1C47-A455-7677837C124E}" type="slidenum">
              <a:rPr lang="it-IT" smtClean="0"/>
              <a:pPr/>
              <a:t>13</a:t>
            </a:fld>
            <a:endParaRPr lang="it-IT" dirty="0"/>
          </a:p>
        </p:txBody>
      </p:sp>
      <p:sp>
        <p:nvSpPr>
          <p:cNvPr id="15"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4064151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0114" y="1601640"/>
            <a:ext cx="8310486" cy="4525963"/>
          </a:xfrm>
        </p:spPr>
        <p:txBody>
          <a:bodyPr/>
          <a:lstStyle/>
          <a:p>
            <a:pPr marL="457200" lvl="1" indent="0">
              <a:buNone/>
            </a:pPr>
            <a:endParaRPr lang="en-US" sz="1200" dirty="0" smtClean="0">
              <a:solidFill>
                <a:srgbClr val="C21B17"/>
              </a:solidFill>
              <a:latin typeface="Arial" pitchFamily="34" charset="0"/>
              <a:cs typeface="Arial" pitchFamily="34" charset="0"/>
            </a:endParaRPr>
          </a:p>
          <a:p>
            <a:pPr marL="457200" lvl="1" indent="0">
              <a:buNone/>
            </a:pPr>
            <a:endParaRPr lang="en-US" sz="12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Contractors All Risk Insurance Policy</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762000" y="1905000"/>
            <a:ext cx="7853286" cy="3970318"/>
          </a:xfrm>
          <a:prstGeom prst="rect">
            <a:avLst/>
          </a:prstGeom>
        </p:spPr>
        <p:txBody>
          <a:bodyPr wrap="square">
            <a:spAutoFit/>
          </a:bodyPr>
          <a:lstStyle/>
          <a:p>
            <a:pPr marL="171450" indent="-171450">
              <a:buFont typeface="Arial" pitchFamily="34" charset="0"/>
              <a:buChar char="•"/>
            </a:pPr>
            <a:r>
              <a:rPr lang="en-US" sz="1400" b="1" dirty="0" smtClean="0">
                <a:solidFill>
                  <a:srgbClr val="C21B17"/>
                </a:solidFill>
                <a:latin typeface="Arial" pitchFamily="34" charset="0"/>
                <a:cs typeface="Arial" pitchFamily="34" charset="0"/>
              </a:rPr>
              <a:t>Conditions- Third Party Liability </a:t>
            </a:r>
          </a:p>
          <a:p>
            <a:endParaRPr lang="en-US" sz="1400" b="1" dirty="0">
              <a:solidFill>
                <a:srgbClr val="C21B17"/>
              </a:solidFill>
              <a:latin typeface="Arial" pitchFamily="34" charset="0"/>
              <a:cs typeface="Arial" pitchFamily="34" charset="0"/>
            </a:endParaRPr>
          </a:p>
          <a:p>
            <a:r>
              <a:rPr lang="en-US" sz="1400" dirty="0">
                <a:solidFill>
                  <a:srgbClr val="C21B17"/>
                </a:solidFill>
                <a:latin typeface="Arial" pitchFamily="34" charset="0"/>
                <a:cs typeface="Arial" pitchFamily="34" charset="0"/>
              </a:rPr>
              <a:t>1. No admission, offer, promise, payment or indemnity shall be made or given by or on behalf of the Insured without the written consent of the Company who shall be entitled if they so desire, to take over and conduct in the name of the Insured the </a:t>
            </a:r>
            <a:r>
              <a:rPr lang="en-US" sz="1400" dirty="0" err="1">
                <a:solidFill>
                  <a:srgbClr val="C21B17"/>
                </a:solidFill>
                <a:latin typeface="Arial" pitchFamily="34" charset="0"/>
                <a:cs typeface="Arial" pitchFamily="34" charset="0"/>
              </a:rPr>
              <a:t>defence</a:t>
            </a:r>
            <a:r>
              <a:rPr lang="en-US" sz="1400" dirty="0">
                <a:solidFill>
                  <a:srgbClr val="C21B17"/>
                </a:solidFill>
                <a:latin typeface="Arial" pitchFamily="34" charset="0"/>
                <a:cs typeface="Arial" pitchFamily="34" charset="0"/>
              </a:rPr>
              <a:t> or settlement of any claim or to prosecute for their own benefit in the name of the Insured any claim for indemnity or damage or otherwise and shall have full discretion in the conduct of any proceedings or in the settlement of any claim and the Insured shall give all such information and assistance as the Company may require. </a:t>
            </a:r>
          </a:p>
          <a:p>
            <a:endParaRPr lang="en-US" sz="1400" dirty="0">
              <a:solidFill>
                <a:srgbClr val="C21B17"/>
              </a:solidFill>
              <a:latin typeface="Arial" pitchFamily="34" charset="0"/>
              <a:cs typeface="Arial" pitchFamily="34" charset="0"/>
            </a:endParaRPr>
          </a:p>
          <a:p>
            <a:r>
              <a:rPr lang="en-US" sz="1400" dirty="0">
                <a:solidFill>
                  <a:srgbClr val="C21B17"/>
                </a:solidFill>
                <a:latin typeface="Arial" pitchFamily="34" charset="0"/>
                <a:cs typeface="Arial" pitchFamily="34" charset="0"/>
              </a:rPr>
              <a:t>2. The Company may, so far as any accident is concerned, pay to the Insured the limit of indemnity for any one accident, any one period, but deducting therefrom in such case any sum/s already paid as compensation in respect thereof or any lesser sum for which the claim or claims arising from such accident can be settled and the company shall thereafter be under no further liability in respect of such accident under this section. </a:t>
            </a:r>
          </a:p>
          <a:p>
            <a:pPr marL="228600" indent="-228600">
              <a:buFont typeface="+mj-lt"/>
              <a:buAutoNum type="arabicPeriod"/>
            </a:pPr>
            <a:endParaRPr lang="en-US" sz="1400" dirty="0" smtClean="0">
              <a:solidFill>
                <a:srgbClr val="C21B17"/>
              </a:solidFill>
              <a:latin typeface="Arial" pitchFamily="34" charset="0"/>
              <a:cs typeface="Arial" pitchFamily="34" charset="0"/>
            </a:endParaRPr>
          </a:p>
          <a:p>
            <a:pPr marL="228600" indent="-228600">
              <a:buFont typeface="+mj-lt"/>
              <a:buAutoNum type="arabicPeriod"/>
            </a:pPr>
            <a:endParaRPr lang="en-US" sz="1400" dirty="0" smtClean="0">
              <a:solidFill>
                <a:srgbClr val="C21B17"/>
              </a:solidFill>
              <a:latin typeface="Arial" pitchFamily="34" charset="0"/>
              <a:cs typeface="Arial" pitchFamily="34" charset="0"/>
            </a:endParaRPr>
          </a:p>
          <a:p>
            <a:pPr marL="228600" indent="-228600">
              <a:buFont typeface="+mj-lt"/>
              <a:buAutoNum type="arabicPeriod"/>
            </a:pPr>
            <a:endParaRPr lang="en-US" sz="1400"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ectangle 10"/>
          <p:cNvSpPr/>
          <p:nvPr/>
        </p:nvSpPr>
        <p:spPr>
          <a:xfrm>
            <a:off x="304800" y="1600200"/>
            <a:ext cx="8462886" cy="276999"/>
          </a:xfrm>
          <a:prstGeom prst="rect">
            <a:avLst/>
          </a:prstGeom>
        </p:spPr>
        <p:txBody>
          <a:bodyPr wrap="square">
            <a:spAutoFit/>
          </a:bodyPr>
          <a:lstStyle/>
          <a:p>
            <a:r>
              <a:rPr lang="en-US" sz="1200" b="1" dirty="0">
                <a:solidFill>
                  <a:srgbClr val="C21B17"/>
                </a:solidFill>
                <a:latin typeface="Arial" pitchFamily="34" charset="0"/>
                <a:cs typeface="Arial" pitchFamily="34" charset="0"/>
              </a:rPr>
              <a:t>Standard Policy </a:t>
            </a:r>
            <a:r>
              <a:rPr lang="en-US" sz="1200" b="1" dirty="0" smtClean="0">
                <a:solidFill>
                  <a:srgbClr val="C21B17"/>
                </a:solidFill>
                <a:latin typeface="Arial" pitchFamily="34" charset="0"/>
                <a:cs typeface="Arial" pitchFamily="34" charset="0"/>
              </a:rPr>
              <a:t>Form  </a:t>
            </a:r>
            <a:endParaRPr lang="en-US" sz="1200" b="1" dirty="0">
              <a:solidFill>
                <a:srgbClr val="C21B17"/>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991734"/>
            <a:ext cx="2819400" cy="1104266"/>
          </a:xfrm>
          <a:prstGeom prst="rect">
            <a:avLst/>
          </a:prstGeom>
          <a:effectLst>
            <a:glow rad="228600">
              <a:schemeClr val="accent6">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14</a:t>
            </a:fld>
            <a:endParaRPr lang="it-IT" dirty="0"/>
          </a:p>
        </p:txBody>
      </p:sp>
      <p:sp>
        <p:nvSpPr>
          <p:cNvPr id="13"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935693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Autofit/>
          </a:bodyPr>
          <a:lstStyle/>
          <a:p>
            <a:pPr algn="l"/>
            <a:r>
              <a:rPr lang="en-US" sz="2000" dirty="0" smtClean="0">
                <a:solidFill>
                  <a:srgbClr val="C21B17"/>
                </a:solidFill>
                <a:latin typeface="Arial" pitchFamily="34" charset="0"/>
                <a:cs typeface="Arial" pitchFamily="34" charset="0"/>
              </a:rPr>
              <a:t>Project Insurance                 Contractors All Risk Insurance </a:t>
            </a:r>
            <a:endParaRPr lang="en-IN" sz="2000" dirty="0">
              <a:solidFill>
                <a:srgbClr val="C21B17"/>
              </a:solidFill>
              <a:latin typeface="Arial" pitchFamily="34" charset="0"/>
              <a:cs typeface="Arial" pitchFamily="34" charset="0"/>
            </a:endParaRPr>
          </a:p>
        </p:txBody>
      </p:sp>
      <p:sp>
        <p:nvSpPr>
          <p:cNvPr id="10" name="Text Placeholder 9"/>
          <p:cNvSpPr>
            <a:spLocks noGrp="1"/>
          </p:cNvSpPr>
          <p:nvPr>
            <p:ph type="body" sz="quarter" idx="13"/>
          </p:nvPr>
        </p:nvSpPr>
        <p:spPr>
          <a:xfrm>
            <a:off x="347300" y="228600"/>
            <a:ext cx="2223124" cy="160949"/>
          </a:xfrm>
        </p:spPr>
        <p:txBody>
          <a:bodyPr>
            <a:noAutofit/>
          </a:bodyPr>
          <a:lstStyle/>
          <a:p>
            <a:pPr marL="0" inden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01</a:t>
            </a:r>
            <a:endParaRPr lang="en-IN" sz="900" dirty="0">
              <a:solidFill>
                <a:srgbClr val="C21B17"/>
              </a:solidFill>
            </a:endParaRPr>
          </a:p>
        </p:txBody>
      </p:sp>
      <p:sp>
        <p:nvSpPr>
          <p:cNvPr id="11" name="Subtitle 8"/>
          <p:cNvSpPr>
            <a:spLocks noGrp="1"/>
          </p:cNvSpPr>
          <p:nvPr>
            <p:ph type="subTitle" idx="1"/>
          </p:nvPr>
        </p:nvSpPr>
        <p:spPr>
          <a:xfrm>
            <a:off x="347300" y="751762"/>
            <a:ext cx="8386686" cy="290712"/>
          </a:xfrm>
        </p:spPr>
        <p:txBody>
          <a:bodyPr/>
          <a:lstStyle/>
          <a:p>
            <a:pPr marL="0" indent="0">
              <a:buNone/>
            </a:pPr>
            <a:r>
              <a:rPr lang="en-US" sz="1500" dirty="0" smtClean="0">
                <a:solidFill>
                  <a:schemeClr val="bg1">
                    <a:lumMod val="50000"/>
                  </a:schemeClr>
                </a:solidFill>
                <a:latin typeface="Arial" pitchFamily="34" charset="0"/>
                <a:cs typeface="Arial" pitchFamily="34" charset="0"/>
              </a:rPr>
              <a:t>Rate Schedule e.g.  </a:t>
            </a:r>
            <a:endParaRPr lang="en-IN" sz="1500" dirty="0">
              <a:solidFill>
                <a:schemeClr val="bg1">
                  <a:lumMod val="50000"/>
                </a:schemeClr>
              </a:solidFill>
              <a:latin typeface="Arial" pitchFamily="34" charset="0"/>
              <a:cs typeface="Arial" pitchFamily="34" charset="0"/>
            </a:endParaRPr>
          </a:p>
        </p:txBody>
      </p:sp>
      <p:sp>
        <p:nvSpPr>
          <p:cNvPr id="7"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5" name="Striped Right Arrow 14"/>
          <p:cNvSpPr/>
          <p:nvPr/>
        </p:nvSpPr>
        <p:spPr>
          <a:xfrm>
            <a:off x="2438400" y="533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37218" name="Picture 2"/>
          <p:cNvPicPr>
            <a:picLocks noChangeAspect="1" noChangeArrowheads="1"/>
          </p:cNvPicPr>
          <p:nvPr/>
        </p:nvPicPr>
        <p:blipFill rotWithShape="1">
          <a:blip r:embed="rId2">
            <a:duotone>
              <a:prstClr val="black"/>
              <a:schemeClr val="accent6">
                <a:lumMod val="40000"/>
                <a:lumOff val="60000"/>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b="26601"/>
          <a:stretch/>
        </p:blipFill>
        <p:spPr bwMode="auto">
          <a:xfrm>
            <a:off x="457200" y="1600200"/>
            <a:ext cx="8305800"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3" name="Picture 7"/>
          <p:cNvPicPr>
            <a:picLocks noChangeAspect="1" noChangeArrowheads="1"/>
          </p:cNvPicPr>
          <p:nvPr/>
        </p:nvPicPr>
        <p:blipFill>
          <a:blip r:embed="rId4">
            <a:duotone>
              <a:prstClr val="black"/>
              <a:schemeClr val="accent6">
                <a:lumMod val="40000"/>
                <a:lumOff val="60000"/>
                <a:tint val="45000"/>
                <a:satMod val="400000"/>
              </a:schemeClr>
            </a:duotone>
            <a:extLst>
              <a:ext uri="{28A0092B-C50C-407E-A947-70E740481C1C}">
                <a14:useLocalDpi xmlns:a14="http://schemas.microsoft.com/office/drawing/2010/main" val="0"/>
              </a:ext>
            </a:extLst>
          </a:blip>
          <a:srcRect/>
          <a:stretch>
            <a:fillRect/>
          </a:stretch>
        </p:blipFill>
        <p:spPr bwMode="auto">
          <a:xfrm>
            <a:off x="457200" y="3943350"/>
            <a:ext cx="83058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867275"/>
            <a:ext cx="3505200" cy="1304925"/>
          </a:xfrm>
          <a:prstGeom prst="rect">
            <a:avLst/>
          </a:prstGeom>
          <a:effectLst>
            <a:glow rad="228600">
              <a:schemeClr val="accent6">
                <a:satMod val="175000"/>
                <a:alpha val="40000"/>
              </a:schemeClr>
            </a:glow>
          </a:effectLst>
        </p:spPr>
      </p:pic>
      <p:sp>
        <p:nvSpPr>
          <p:cNvPr id="2" name="Slide Number Placeholder 1"/>
          <p:cNvSpPr>
            <a:spLocks noGrp="1"/>
          </p:cNvSpPr>
          <p:nvPr>
            <p:ph type="sldNum" sz="quarter" idx="12"/>
          </p:nvPr>
        </p:nvSpPr>
        <p:spPr/>
        <p:txBody>
          <a:bodyPr/>
          <a:lstStyle/>
          <a:p>
            <a:fld id="{C465A074-71B0-1C47-A455-7677837C124E}" type="slidenum">
              <a:rPr lang="it-IT" smtClean="0"/>
              <a:pPr/>
              <a:t>15</a:t>
            </a:fld>
            <a:endParaRPr lang="it-IT" dirty="0"/>
          </a:p>
        </p:txBody>
      </p:sp>
    </p:spTree>
    <p:extLst>
      <p:ext uri="{BB962C8B-B14F-4D97-AF65-F5344CB8AC3E}">
        <p14:creationId xmlns:p14="http://schemas.microsoft.com/office/powerpoint/2010/main" val="4223363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Autofit/>
          </a:bodyPr>
          <a:lstStyle/>
          <a:p>
            <a:pPr algn="l"/>
            <a:r>
              <a:rPr lang="en-US" sz="2000" dirty="0" smtClean="0">
                <a:solidFill>
                  <a:srgbClr val="C21B17"/>
                </a:solidFill>
                <a:latin typeface="Arial" pitchFamily="34" charset="0"/>
                <a:cs typeface="Arial" pitchFamily="34" charset="0"/>
              </a:rPr>
              <a:t>Project Insurance                 Contractors All Risk Insurance </a:t>
            </a:r>
            <a:endParaRPr lang="en-IN" sz="2000" dirty="0">
              <a:solidFill>
                <a:srgbClr val="C21B17"/>
              </a:solidFill>
              <a:latin typeface="Arial" pitchFamily="34" charset="0"/>
              <a:cs typeface="Arial" pitchFamily="34" charset="0"/>
            </a:endParaRPr>
          </a:p>
        </p:txBody>
      </p:sp>
      <p:sp>
        <p:nvSpPr>
          <p:cNvPr id="10" name="Text Placeholder 9"/>
          <p:cNvSpPr>
            <a:spLocks noGrp="1"/>
          </p:cNvSpPr>
          <p:nvPr>
            <p:ph type="body" sz="quarter" idx="13"/>
          </p:nvPr>
        </p:nvSpPr>
        <p:spPr>
          <a:xfrm>
            <a:off x="347300" y="228600"/>
            <a:ext cx="2223124" cy="160949"/>
          </a:xfrm>
        </p:spPr>
        <p:txBody>
          <a:bodyPr>
            <a:noAutofit/>
          </a:bodyPr>
          <a:lstStyle/>
          <a:p>
            <a:pPr marL="0" inden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01</a:t>
            </a:r>
            <a:endParaRPr lang="en-IN" sz="900" dirty="0">
              <a:solidFill>
                <a:srgbClr val="C21B17"/>
              </a:solidFill>
            </a:endParaRPr>
          </a:p>
        </p:txBody>
      </p:sp>
      <p:sp>
        <p:nvSpPr>
          <p:cNvPr id="11" name="Subtitle 8"/>
          <p:cNvSpPr>
            <a:spLocks noGrp="1"/>
          </p:cNvSpPr>
          <p:nvPr>
            <p:ph type="subTitle" idx="1"/>
          </p:nvPr>
        </p:nvSpPr>
        <p:spPr>
          <a:xfrm>
            <a:off x="347300" y="751762"/>
            <a:ext cx="8386686" cy="290712"/>
          </a:xfrm>
        </p:spPr>
        <p:txBody>
          <a:bodyPr/>
          <a:lstStyle/>
          <a:p>
            <a:pPr marL="0" indent="0">
              <a:buNone/>
            </a:pPr>
            <a:r>
              <a:rPr lang="en-US" sz="1500" dirty="0" smtClean="0">
                <a:solidFill>
                  <a:schemeClr val="bg1">
                    <a:lumMod val="50000"/>
                  </a:schemeClr>
                </a:solidFill>
                <a:latin typeface="Arial" pitchFamily="34" charset="0"/>
                <a:cs typeface="Arial" pitchFamily="34" charset="0"/>
              </a:rPr>
              <a:t>Rating method for projects above 100 Cr. Under CAR/ EAR  </a:t>
            </a:r>
            <a:endParaRPr lang="en-IN" sz="1500" dirty="0">
              <a:solidFill>
                <a:schemeClr val="bg1">
                  <a:lumMod val="50000"/>
                </a:schemeClr>
              </a:solidFill>
              <a:latin typeface="Arial" pitchFamily="34" charset="0"/>
              <a:cs typeface="Arial" pitchFamily="34" charset="0"/>
            </a:endParaRPr>
          </a:p>
        </p:txBody>
      </p:sp>
      <p:sp>
        <p:nvSpPr>
          <p:cNvPr id="7"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5" name="Striped Right Arrow 14"/>
          <p:cNvSpPr/>
          <p:nvPr/>
        </p:nvSpPr>
        <p:spPr>
          <a:xfrm>
            <a:off x="2438400" y="533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16</a:t>
            </a:fld>
            <a:endParaRPr lang="it-IT" dirty="0"/>
          </a:p>
        </p:txBody>
      </p:sp>
      <p:sp>
        <p:nvSpPr>
          <p:cNvPr id="3" name="Rectangle 2"/>
          <p:cNvSpPr/>
          <p:nvPr/>
        </p:nvSpPr>
        <p:spPr>
          <a:xfrm>
            <a:off x="457200" y="1600200"/>
            <a:ext cx="7772400" cy="2893100"/>
          </a:xfrm>
          <a:prstGeom prst="rect">
            <a:avLst/>
          </a:prstGeom>
        </p:spPr>
        <p:txBody>
          <a:bodyPr wrap="square">
            <a:spAutoFit/>
          </a:bodyPr>
          <a:lstStyle/>
          <a:p>
            <a:endParaRPr lang="en-US" sz="1400" dirty="0">
              <a:solidFill>
                <a:srgbClr val="C21C1D"/>
              </a:solidFill>
              <a:latin typeface="Arial" pitchFamily="34" charset="0"/>
              <a:cs typeface="Arial" pitchFamily="34" charset="0"/>
            </a:endParaRPr>
          </a:p>
          <a:p>
            <a:pPr marL="228600" indent="-228600">
              <a:buAutoNum type="arabicPeriod"/>
            </a:pPr>
            <a:r>
              <a:rPr lang="en-US" sz="1400" dirty="0" smtClean="0">
                <a:solidFill>
                  <a:srgbClr val="C21C1D"/>
                </a:solidFill>
                <a:latin typeface="Arial" pitchFamily="34" charset="0"/>
                <a:cs typeface="Arial" pitchFamily="34" charset="0"/>
              </a:rPr>
              <a:t>Compute </a:t>
            </a:r>
            <a:r>
              <a:rPr lang="en-US" sz="1400" dirty="0">
                <a:solidFill>
                  <a:srgbClr val="C21C1D"/>
                </a:solidFill>
                <a:latin typeface="Arial" pitchFamily="34" charset="0"/>
                <a:cs typeface="Arial" pitchFamily="34" charset="0"/>
              </a:rPr>
              <a:t>basic rate as per EAR/SCE/CAR tariffs without application of discounts. </a:t>
            </a:r>
            <a:endParaRPr lang="en-US" sz="1400" dirty="0" smtClean="0">
              <a:solidFill>
                <a:srgbClr val="C21C1D"/>
              </a:solidFill>
              <a:latin typeface="Arial" pitchFamily="34" charset="0"/>
              <a:cs typeface="Arial" pitchFamily="34" charset="0"/>
            </a:endParaRPr>
          </a:p>
          <a:p>
            <a:endParaRPr lang="en-US" sz="1400" dirty="0">
              <a:solidFill>
                <a:srgbClr val="C21C1D"/>
              </a:solidFill>
              <a:latin typeface="Arial" pitchFamily="34" charset="0"/>
              <a:cs typeface="Arial" pitchFamily="34" charset="0"/>
            </a:endParaRPr>
          </a:p>
          <a:p>
            <a:r>
              <a:rPr lang="en-US" sz="1400" dirty="0">
                <a:solidFill>
                  <a:srgbClr val="C21C1D"/>
                </a:solidFill>
                <a:latin typeface="Arial" pitchFamily="34" charset="0"/>
                <a:cs typeface="Arial" pitchFamily="34" charset="0"/>
              </a:rPr>
              <a:t>2. Apply Volume discount on the basic rate as per p</a:t>
            </a:r>
            <a:r>
              <a:rPr lang="en-US" sz="1400" dirty="0" smtClean="0">
                <a:solidFill>
                  <a:srgbClr val="C21C1D"/>
                </a:solidFill>
                <a:latin typeface="Arial" pitchFamily="34" charset="0"/>
                <a:cs typeface="Arial" pitchFamily="34" charset="0"/>
              </a:rPr>
              <a:t>rescribed Scale</a:t>
            </a:r>
            <a:endParaRPr lang="en-US" sz="1400" dirty="0">
              <a:solidFill>
                <a:srgbClr val="C21C1D"/>
              </a:solidFill>
              <a:latin typeface="Arial" pitchFamily="34" charset="0"/>
              <a:cs typeface="Arial" pitchFamily="34" charset="0"/>
            </a:endParaRPr>
          </a:p>
          <a:p>
            <a:endParaRPr lang="en-US" sz="1400" dirty="0">
              <a:solidFill>
                <a:srgbClr val="C21C1D"/>
              </a:solidFill>
              <a:latin typeface="Arial" pitchFamily="34" charset="0"/>
              <a:cs typeface="Arial" pitchFamily="34" charset="0"/>
            </a:endParaRPr>
          </a:p>
          <a:p>
            <a:r>
              <a:rPr lang="en-US" sz="1400" dirty="0">
                <a:solidFill>
                  <a:srgbClr val="C21C1D"/>
                </a:solidFill>
                <a:latin typeface="Arial" pitchFamily="34" charset="0"/>
                <a:cs typeface="Arial" pitchFamily="34" charset="0"/>
              </a:rPr>
              <a:t>3. Apply Voluntary Excess Discount on the net rate arrived as in (2) above, as per the </a:t>
            </a:r>
            <a:r>
              <a:rPr lang="en-US" sz="1400" dirty="0" smtClean="0">
                <a:solidFill>
                  <a:srgbClr val="C21C1D"/>
                </a:solidFill>
                <a:latin typeface="Arial" pitchFamily="34" charset="0"/>
                <a:cs typeface="Arial" pitchFamily="34" charset="0"/>
              </a:rPr>
              <a:t>prescribed scale</a:t>
            </a:r>
            <a:endParaRPr lang="en-US" sz="1400" dirty="0">
              <a:solidFill>
                <a:srgbClr val="C21C1D"/>
              </a:solidFill>
              <a:latin typeface="Arial" pitchFamily="34" charset="0"/>
              <a:cs typeface="Arial" pitchFamily="34" charset="0"/>
            </a:endParaRPr>
          </a:p>
          <a:p>
            <a:endParaRPr lang="en-US" sz="1400" dirty="0">
              <a:solidFill>
                <a:srgbClr val="C21C1D"/>
              </a:solidFill>
              <a:latin typeface="Arial" pitchFamily="34" charset="0"/>
              <a:cs typeface="Arial" pitchFamily="34" charset="0"/>
            </a:endParaRPr>
          </a:p>
          <a:p>
            <a:r>
              <a:rPr lang="en-US" sz="1400" dirty="0" smtClean="0">
                <a:solidFill>
                  <a:srgbClr val="C21C1D"/>
                </a:solidFill>
                <a:latin typeface="Arial" pitchFamily="34" charset="0"/>
                <a:cs typeface="Arial" pitchFamily="34" charset="0"/>
              </a:rPr>
              <a:t>4</a:t>
            </a:r>
            <a:r>
              <a:rPr lang="en-US" sz="1400" dirty="0">
                <a:solidFill>
                  <a:srgbClr val="C21C1D"/>
                </a:solidFill>
                <a:latin typeface="Arial" pitchFamily="34" charset="0"/>
                <a:cs typeface="Arial" pitchFamily="34" charset="0"/>
              </a:rPr>
              <a:t>. Adjust the net rate as arrived in (3) above, by addition/subtraction of the following additional extras/reductions corresponding to various additional covers listed in the Annexure - 2 to arrive at the overall net rate. </a:t>
            </a:r>
          </a:p>
          <a:p>
            <a:endParaRPr lang="en-US" sz="1400" dirty="0">
              <a:solidFill>
                <a:srgbClr val="C21C1D"/>
              </a:solidFill>
              <a:latin typeface="Arial" pitchFamily="34" charset="0"/>
              <a:cs typeface="Arial" pitchFamily="34" charset="0"/>
            </a:endParaRPr>
          </a:p>
          <a:p>
            <a:r>
              <a:rPr lang="en-US" sz="1400" dirty="0">
                <a:solidFill>
                  <a:srgbClr val="C21C1D"/>
                </a:solidFill>
                <a:latin typeface="Arial" pitchFamily="34" charset="0"/>
                <a:cs typeface="Arial" pitchFamily="34" charset="0"/>
              </a:rPr>
              <a:t>	</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8925" y="4495800"/>
            <a:ext cx="2847975" cy="160020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1127766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4038600" cy="4525963"/>
          </a:xfrm>
        </p:spPr>
        <p:txBody>
          <a:bodyPr/>
          <a:lstStyle/>
          <a:p>
            <a:r>
              <a:rPr lang="en-US" sz="1400" dirty="0" smtClean="0">
                <a:solidFill>
                  <a:srgbClr val="C21B17"/>
                </a:solidFill>
                <a:latin typeface="Arial" pitchFamily="34" charset="0"/>
                <a:cs typeface="Arial" pitchFamily="34" charset="0"/>
              </a:rPr>
              <a:t>CAR Tariff</a:t>
            </a:r>
          </a:p>
          <a:p>
            <a:pPr lvl="1">
              <a:buFont typeface="Wingdings" pitchFamily="2" charset="2"/>
              <a:buChar char="§"/>
            </a:pPr>
            <a:r>
              <a:rPr lang="en-US" sz="1400" b="1" dirty="0" smtClean="0">
                <a:solidFill>
                  <a:srgbClr val="C21B17"/>
                </a:solidFill>
                <a:latin typeface="Arial" pitchFamily="34" charset="0"/>
                <a:cs typeface="Arial" pitchFamily="34" charset="0"/>
              </a:rPr>
              <a:t>General Rules and Regulations </a:t>
            </a:r>
          </a:p>
          <a:p>
            <a:pPr lvl="1">
              <a:buFont typeface="Wingdings" pitchFamily="2" charset="2"/>
              <a:buChar char="§"/>
            </a:pPr>
            <a:r>
              <a:rPr lang="en-US" sz="1400" dirty="0" smtClean="0">
                <a:solidFill>
                  <a:srgbClr val="C21B17"/>
                </a:solidFill>
                <a:latin typeface="Arial" pitchFamily="34" charset="0"/>
                <a:cs typeface="Arial" pitchFamily="34" charset="0"/>
              </a:rPr>
              <a:t>Standard Policy Form </a:t>
            </a:r>
            <a:endParaRPr lang="en-US" sz="1400" dirty="0">
              <a:solidFill>
                <a:srgbClr val="C21B17"/>
              </a:solidFill>
              <a:latin typeface="Arial" pitchFamily="34" charset="0"/>
              <a:cs typeface="Arial" pitchFamily="34" charset="0"/>
            </a:endParaRPr>
          </a:p>
          <a:p>
            <a:pPr lvl="1">
              <a:buFont typeface="Wingdings" pitchFamily="2" charset="2"/>
              <a:buChar char="§"/>
            </a:pPr>
            <a:r>
              <a:rPr lang="en-US" sz="1400" dirty="0" smtClean="0">
                <a:solidFill>
                  <a:srgbClr val="C21B17"/>
                </a:solidFill>
                <a:latin typeface="Arial" pitchFamily="34" charset="0"/>
                <a:cs typeface="Arial" pitchFamily="34" charset="0"/>
              </a:rPr>
              <a:t>Proposal </a:t>
            </a:r>
          </a:p>
          <a:p>
            <a:pPr lvl="1">
              <a:buFont typeface="Wingdings" pitchFamily="2" charset="2"/>
              <a:buChar char="§"/>
            </a:pPr>
            <a:r>
              <a:rPr lang="en-US" sz="1400" dirty="0" smtClean="0">
                <a:solidFill>
                  <a:srgbClr val="C21B17"/>
                </a:solidFill>
                <a:latin typeface="Arial" pitchFamily="34" charset="0"/>
                <a:cs typeface="Arial" pitchFamily="34" charset="0"/>
              </a:rPr>
              <a:t>Rating Schedule (</a:t>
            </a:r>
            <a:r>
              <a:rPr lang="en-US" sz="1400" dirty="0">
                <a:solidFill>
                  <a:srgbClr val="C21B17"/>
                </a:solidFill>
                <a:latin typeface="Arial" pitchFamily="34" charset="0"/>
                <a:cs typeface="Arial" pitchFamily="34" charset="0"/>
              </a:rPr>
              <a:t>G</a:t>
            </a:r>
            <a:r>
              <a:rPr lang="en-US" sz="1400" dirty="0" smtClean="0">
                <a:solidFill>
                  <a:srgbClr val="C21B17"/>
                </a:solidFill>
                <a:latin typeface="Arial" pitchFamily="34" charset="0"/>
                <a:cs typeface="Arial" pitchFamily="34" charset="0"/>
              </a:rPr>
              <a:t>roup 1-4)</a:t>
            </a:r>
          </a:p>
          <a:p>
            <a:pPr lvl="1">
              <a:buFont typeface="Wingdings" pitchFamily="2" charset="2"/>
              <a:buChar char="§"/>
            </a:pPr>
            <a:r>
              <a:rPr lang="en-US" sz="1400" dirty="0" smtClean="0">
                <a:solidFill>
                  <a:srgbClr val="C21B17"/>
                </a:solidFill>
                <a:latin typeface="Arial" pitchFamily="34" charset="0"/>
                <a:cs typeface="Arial" pitchFamily="34" charset="0"/>
              </a:rPr>
              <a:t>Declined Risk</a:t>
            </a:r>
          </a:p>
          <a:p>
            <a:pPr lvl="1">
              <a:buFont typeface="Wingdings" pitchFamily="2" charset="2"/>
              <a:buChar char="§"/>
            </a:pPr>
            <a:r>
              <a:rPr lang="en-US" sz="1400" dirty="0" smtClean="0">
                <a:solidFill>
                  <a:srgbClr val="C21B17"/>
                </a:solidFill>
                <a:latin typeface="Arial" pitchFamily="34" charset="0"/>
                <a:cs typeface="Arial" pitchFamily="34" charset="0"/>
              </a:rPr>
              <a:t>Excess</a:t>
            </a:r>
          </a:p>
          <a:p>
            <a:pPr lvl="1">
              <a:buFont typeface="Wingdings" pitchFamily="2" charset="2"/>
              <a:buChar char="§"/>
            </a:pPr>
            <a:r>
              <a:rPr lang="en-US" sz="1400" dirty="0" smtClean="0">
                <a:solidFill>
                  <a:srgbClr val="C21B17"/>
                </a:solidFill>
                <a:latin typeface="Arial" pitchFamily="34" charset="0"/>
                <a:cs typeface="Arial" pitchFamily="34" charset="0"/>
              </a:rPr>
              <a:t>Escalation Provision</a:t>
            </a:r>
          </a:p>
          <a:p>
            <a:pPr lvl="1">
              <a:buFont typeface="Wingdings" pitchFamily="2" charset="2"/>
              <a:buChar char="§"/>
            </a:pPr>
            <a:r>
              <a:rPr lang="en-US" sz="1400" dirty="0" smtClean="0">
                <a:solidFill>
                  <a:srgbClr val="C21B17"/>
                </a:solidFill>
                <a:latin typeface="Arial" pitchFamily="34" charset="0"/>
                <a:cs typeface="Arial" pitchFamily="34" charset="0"/>
              </a:rPr>
              <a:t>Option to Insure under MB/ EEI</a:t>
            </a:r>
          </a:p>
          <a:p>
            <a:pPr lvl="1">
              <a:buFont typeface="Wingdings" pitchFamily="2" charset="2"/>
              <a:buChar char="§"/>
            </a:pPr>
            <a:r>
              <a:rPr lang="en-US" sz="1400" dirty="0" smtClean="0">
                <a:solidFill>
                  <a:srgbClr val="C21B17"/>
                </a:solidFill>
                <a:latin typeface="Arial" pitchFamily="34" charset="0"/>
                <a:cs typeface="Arial" pitchFamily="34" charset="0"/>
              </a:rPr>
              <a:t>Additional Rates </a:t>
            </a:r>
          </a:p>
          <a:p>
            <a:pPr lvl="1">
              <a:buFont typeface="Wingdings" pitchFamily="2" charset="2"/>
              <a:buChar char="§"/>
            </a:pPr>
            <a:r>
              <a:rPr lang="en-US" sz="1400" dirty="0" smtClean="0">
                <a:solidFill>
                  <a:srgbClr val="C21B17"/>
                </a:solidFill>
                <a:latin typeface="Arial" pitchFamily="34" charset="0"/>
                <a:cs typeface="Arial" pitchFamily="34" charset="0"/>
              </a:rPr>
              <a:t>Endorsements  </a:t>
            </a:r>
          </a:p>
          <a:p>
            <a:pPr marL="457200" lvl="1" indent="0">
              <a:buNone/>
            </a:pPr>
            <a:endParaRPr lang="en-US" sz="1400" dirty="0">
              <a:solidFill>
                <a:srgbClr val="C21B17"/>
              </a:solidFill>
              <a:latin typeface="Arial" pitchFamily="34" charset="0"/>
              <a:cs typeface="Arial" pitchFamily="34" charset="0"/>
            </a:endParaRPr>
          </a:p>
          <a:p>
            <a:pPr lvl="1">
              <a:buFont typeface="Wingdings" pitchFamily="2" charset="2"/>
              <a:buChar char="§"/>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35" name="Content Placeholder 32"/>
          <p:cNvSpPr>
            <a:spLocks noGrp="1"/>
          </p:cNvSpPr>
          <p:nvPr>
            <p:ph sz="half" idx="1"/>
          </p:nvPr>
        </p:nvSpPr>
        <p:spPr>
          <a:xfrm>
            <a:off x="4572000" y="1143000"/>
            <a:ext cx="4419600" cy="4525963"/>
          </a:xfrm>
        </p:spPr>
        <p:txBody>
          <a:bodyPr/>
          <a:lstStyle/>
          <a:p>
            <a:pPr marL="0" indent="0">
              <a:buNone/>
            </a:pPr>
            <a:r>
              <a:rPr lang="en-US" sz="1400" b="1" dirty="0" smtClean="0">
                <a:solidFill>
                  <a:srgbClr val="C21B17"/>
                </a:solidFill>
                <a:latin typeface="Arial" pitchFamily="34" charset="0"/>
                <a:cs typeface="Arial" pitchFamily="34" charset="0"/>
              </a:rPr>
              <a:t>General Regulations </a:t>
            </a:r>
          </a:p>
          <a:p>
            <a:r>
              <a:rPr lang="en-US" sz="1200" dirty="0" smtClean="0">
                <a:solidFill>
                  <a:srgbClr val="C21B17"/>
                </a:solidFill>
                <a:latin typeface="Arial" pitchFamily="34" charset="0"/>
                <a:cs typeface="Arial" pitchFamily="34" charset="0"/>
              </a:rPr>
              <a:t>Jurisdiction</a:t>
            </a:r>
          </a:p>
          <a:p>
            <a:r>
              <a:rPr lang="en-US" sz="1200" dirty="0" smtClean="0">
                <a:solidFill>
                  <a:srgbClr val="C21B17"/>
                </a:solidFill>
                <a:latin typeface="Arial" pitchFamily="34" charset="0"/>
                <a:cs typeface="Arial" pitchFamily="34" charset="0"/>
              </a:rPr>
              <a:t>Scope</a:t>
            </a:r>
          </a:p>
          <a:p>
            <a:r>
              <a:rPr lang="en-US" sz="1200" dirty="0" smtClean="0">
                <a:solidFill>
                  <a:srgbClr val="C21B17"/>
                </a:solidFill>
                <a:latin typeface="Arial" pitchFamily="34" charset="0"/>
                <a:cs typeface="Arial" pitchFamily="34" charset="0"/>
              </a:rPr>
              <a:t>Sum Insured </a:t>
            </a:r>
          </a:p>
          <a:p>
            <a:r>
              <a:rPr lang="en-US" sz="1200" dirty="0" smtClean="0">
                <a:solidFill>
                  <a:srgbClr val="C21B17"/>
                </a:solidFill>
                <a:latin typeface="Arial" pitchFamily="34" charset="0"/>
                <a:cs typeface="Arial" pitchFamily="34" charset="0"/>
              </a:rPr>
              <a:t>Marine/ Transit Risks</a:t>
            </a:r>
          </a:p>
          <a:p>
            <a:r>
              <a:rPr lang="en-US" sz="1200" dirty="0" smtClean="0">
                <a:solidFill>
                  <a:srgbClr val="C21B17"/>
                </a:solidFill>
                <a:latin typeface="Arial" pitchFamily="34" charset="0"/>
                <a:cs typeface="Arial" pitchFamily="34" charset="0"/>
              </a:rPr>
              <a:t>Sub contracts forming part of a Project</a:t>
            </a:r>
          </a:p>
          <a:p>
            <a:r>
              <a:rPr lang="en-US" sz="1200" dirty="0" smtClean="0">
                <a:solidFill>
                  <a:srgbClr val="C21B17"/>
                </a:solidFill>
                <a:latin typeface="Arial" pitchFamily="34" charset="0"/>
                <a:cs typeface="Arial" pitchFamily="34" charset="0"/>
              </a:rPr>
              <a:t>Computation of Premium </a:t>
            </a:r>
          </a:p>
          <a:p>
            <a:r>
              <a:rPr lang="en-US" sz="1200" dirty="0" smtClean="0">
                <a:solidFill>
                  <a:srgbClr val="C21B17"/>
                </a:solidFill>
                <a:latin typeface="Arial" pitchFamily="34" charset="0"/>
                <a:cs typeface="Arial" pitchFamily="34" charset="0"/>
              </a:rPr>
              <a:t>Storage rate at fabricators </a:t>
            </a:r>
            <a:r>
              <a:rPr lang="en-US" sz="1200" dirty="0">
                <a:solidFill>
                  <a:srgbClr val="C21B17"/>
                </a:solidFill>
                <a:latin typeface="Arial" pitchFamily="34" charset="0"/>
                <a:cs typeface="Arial" pitchFamily="34" charset="0"/>
              </a:rPr>
              <a:t>p</a:t>
            </a:r>
            <a:r>
              <a:rPr lang="en-US" sz="1200" dirty="0" smtClean="0">
                <a:solidFill>
                  <a:srgbClr val="C21B17"/>
                </a:solidFill>
                <a:latin typeface="Arial" pitchFamily="34" charset="0"/>
                <a:cs typeface="Arial" pitchFamily="34" charset="0"/>
              </a:rPr>
              <a:t>remises/ workshop</a:t>
            </a:r>
          </a:p>
          <a:p>
            <a:r>
              <a:rPr lang="en-US" sz="1200" dirty="0" smtClean="0">
                <a:solidFill>
                  <a:srgbClr val="C21B17"/>
                </a:solidFill>
                <a:latin typeface="Arial" pitchFamily="34" charset="0"/>
                <a:cs typeface="Arial" pitchFamily="34" charset="0"/>
              </a:rPr>
              <a:t>Additional rates for Earthquake </a:t>
            </a:r>
          </a:p>
          <a:p>
            <a:r>
              <a:rPr lang="en-US" sz="1200" dirty="0" smtClean="0">
                <a:solidFill>
                  <a:srgbClr val="C21B17"/>
                </a:solidFill>
                <a:latin typeface="Arial" pitchFamily="34" charset="0"/>
                <a:cs typeface="Arial" pitchFamily="34" charset="0"/>
              </a:rPr>
              <a:t>Mid term increase in sum insured </a:t>
            </a:r>
          </a:p>
          <a:p>
            <a:r>
              <a:rPr lang="en-US" sz="1200" dirty="0" smtClean="0">
                <a:solidFill>
                  <a:srgbClr val="C21B17"/>
                </a:solidFill>
                <a:latin typeface="Arial" pitchFamily="34" charset="0"/>
                <a:cs typeface="Arial" pitchFamily="34" charset="0"/>
              </a:rPr>
              <a:t>Excess for claims ‘AOG perils’</a:t>
            </a:r>
          </a:p>
          <a:p>
            <a:r>
              <a:rPr lang="en-US" sz="1200" dirty="0" smtClean="0">
                <a:solidFill>
                  <a:srgbClr val="C21B17"/>
                </a:solidFill>
                <a:latin typeface="Arial" pitchFamily="34" charset="0"/>
                <a:cs typeface="Arial" pitchFamily="34" charset="0"/>
              </a:rPr>
              <a:t>Discount for Higher Excess &amp; Volume Discount </a:t>
            </a:r>
          </a:p>
          <a:p>
            <a:r>
              <a:rPr lang="en-US" sz="1200" dirty="0" smtClean="0">
                <a:solidFill>
                  <a:srgbClr val="C21B17"/>
                </a:solidFill>
                <a:latin typeface="Arial" pitchFamily="34" charset="0"/>
                <a:cs typeface="Arial" pitchFamily="34" charset="0"/>
              </a:rPr>
              <a:t>Clearance and removal of debris</a:t>
            </a:r>
          </a:p>
          <a:p>
            <a:r>
              <a:rPr lang="en-US" sz="1200" dirty="0" smtClean="0">
                <a:solidFill>
                  <a:srgbClr val="C21B17"/>
                </a:solidFill>
                <a:latin typeface="Arial" pitchFamily="34" charset="0"/>
                <a:cs typeface="Arial" pitchFamily="34" charset="0"/>
              </a:rPr>
              <a:t>Third party liability cover</a:t>
            </a:r>
          </a:p>
          <a:p>
            <a:r>
              <a:rPr lang="en-US" sz="1200" dirty="0" smtClean="0">
                <a:solidFill>
                  <a:srgbClr val="C21B17"/>
                </a:solidFill>
                <a:latin typeface="Arial" pitchFamily="34" charset="0"/>
                <a:cs typeface="Arial" pitchFamily="34" charset="0"/>
              </a:rPr>
              <a:t>Surrounding property of the insured</a:t>
            </a:r>
          </a:p>
          <a:p>
            <a:r>
              <a:rPr lang="en-US" sz="1200" dirty="0" smtClean="0">
                <a:solidFill>
                  <a:srgbClr val="C21B17"/>
                </a:solidFill>
                <a:latin typeface="Arial" pitchFamily="34" charset="0"/>
                <a:cs typeface="Arial" pitchFamily="34" charset="0"/>
              </a:rPr>
              <a:t>Escalation provision</a:t>
            </a:r>
          </a:p>
          <a:p>
            <a:r>
              <a:rPr lang="en-US" sz="1200" dirty="0" smtClean="0">
                <a:solidFill>
                  <a:srgbClr val="C21B17"/>
                </a:solidFill>
                <a:latin typeface="Arial" pitchFamily="34" charset="0"/>
                <a:cs typeface="Arial" pitchFamily="34" charset="0"/>
              </a:rPr>
              <a:t>Additional rate for express freight (excl. Air), holiday, overtime rates</a:t>
            </a:r>
          </a:p>
          <a:p>
            <a:r>
              <a:rPr lang="en-US" sz="1200" dirty="0" smtClean="0">
                <a:solidFill>
                  <a:srgbClr val="C21B17"/>
                </a:solidFill>
                <a:latin typeface="Arial" pitchFamily="34" charset="0"/>
                <a:cs typeface="Arial" pitchFamily="34" charset="0"/>
              </a:rPr>
              <a:t>Additional rate for Airfreight only</a:t>
            </a:r>
          </a:p>
          <a:p>
            <a:r>
              <a:rPr lang="en-US" sz="1200" dirty="0" smtClean="0">
                <a:solidFill>
                  <a:srgbClr val="C21B17"/>
                </a:solidFill>
                <a:latin typeface="Arial" pitchFamily="34" charset="0"/>
                <a:cs typeface="Arial" pitchFamily="34" charset="0"/>
              </a:rPr>
              <a:t>Additional customs duty</a:t>
            </a:r>
          </a:p>
          <a:p>
            <a:r>
              <a:rPr lang="en-US" sz="1200" dirty="0" smtClean="0">
                <a:solidFill>
                  <a:srgbClr val="C21B17"/>
                </a:solidFill>
                <a:latin typeface="Arial" pitchFamily="34" charset="0"/>
                <a:cs typeface="Arial" pitchFamily="34" charset="0"/>
              </a:rPr>
              <a:t>Construction machinery plant and equipment</a:t>
            </a:r>
          </a:p>
          <a:p>
            <a:r>
              <a:rPr lang="en-US" sz="1200" dirty="0" smtClean="0">
                <a:solidFill>
                  <a:srgbClr val="C21B17"/>
                </a:solidFill>
                <a:latin typeface="Arial" pitchFamily="34" charset="0"/>
                <a:cs typeface="Arial" pitchFamily="34" charset="0"/>
              </a:rPr>
              <a:t>Extension rates</a:t>
            </a:r>
          </a:p>
          <a:p>
            <a:r>
              <a:rPr lang="en-US" sz="1200" dirty="0" smtClean="0">
                <a:solidFill>
                  <a:srgbClr val="C21B17"/>
                </a:solidFill>
                <a:latin typeface="Arial" pitchFamily="34" charset="0"/>
                <a:cs typeface="Arial" pitchFamily="34" charset="0"/>
              </a:rPr>
              <a:t>Claims discount/ loading on Extension rates</a:t>
            </a:r>
          </a:p>
          <a:p>
            <a:r>
              <a:rPr lang="en-US" sz="1200" dirty="0" smtClean="0">
                <a:solidFill>
                  <a:srgbClr val="C21B17"/>
                </a:solidFill>
                <a:latin typeface="Arial" pitchFamily="34" charset="0"/>
                <a:cs typeface="Arial" pitchFamily="34" charset="0"/>
              </a:rPr>
              <a:t>Maintenance visit and extended maintenance cover </a:t>
            </a:r>
          </a:p>
          <a:p>
            <a:r>
              <a:rPr lang="en-US" sz="1200" dirty="0" smtClean="0">
                <a:solidFill>
                  <a:srgbClr val="C21B17"/>
                </a:solidFill>
                <a:latin typeface="Arial" pitchFamily="34" charset="0"/>
                <a:cs typeface="Arial" pitchFamily="34" charset="0"/>
              </a:rPr>
              <a:t>Refund on early completion of project  </a:t>
            </a:r>
          </a:p>
          <a:p>
            <a:pPr marL="0" indent="0">
              <a:buNone/>
            </a:pPr>
            <a:r>
              <a:rPr lang="en-US" sz="1200" dirty="0" smtClean="0">
                <a:solidFill>
                  <a:srgbClr val="C21B17"/>
                </a:solidFill>
                <a:latin typeface="Arial" pitchFamily="34" charset="0"/>
                <a:cs typeface="Arial" pitchFamily="34" charset="0"/>
              </a:rPr>
              <a:t> </a:t>
            </a:r>
          </a:p>
          <a:p>
            <a:endParaRPr lang="en-US" sz="1200" dirty="0" smtClean="0">
              <a:solidFill>
                <a:srgbClr val="C21B17"/>
              </a:solidFill>
              <a:latin typeface="Arial" pitchFamily="34" charset="0"/>
              <a:cs typeface="Arial" pitchFamily="34" charset="0"/>
            </a:endParaRPr>
          </a:p>
          <a:p>
            <a:pPr lvl="1">
              <a:buFont typeface="Wingdings" pitchFamily="2" charset="2"/>
              <a:buChar char="§"/>
            </a:pPr>
            <a:endParaRPr lang="en-IN" sz="12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1" name="Striped Right Arrow 10"/>
          <p:cNvSpPr/>
          <p:nvPr/>
        </p:nvSpPr>
        <p:spPr>
          <a:xfrm>
            <a:off x="3962400" y="1905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17</a:t>
            </a:fld>
            <a:endParaRPr lang="it-IT"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4267200"/>
            <a:ext cx="2079833" cy="1885950"/>
          </a:xfrm>
          <a:prstGeom prst="rect">
            <a:avLst/>
          </a:prstGeom>
          <a:effectLst>
            <a:glow rad="228600">
              <a:schemeClr val="accent1">
                <a:satMod val="175000"/>
                <a:alpha val="40000"/>
              </a:schemeClr>
            </a:glow>
          </a:effectLst>
        </p:spPr>
      </p:pic>
      <p:sp>
        <p:nvSpPr>
          <p:cNvPr id="13"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1922287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Jurisdiction </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Tariff applies to all risks located in India with sum insured up to 1500 Cr</a:t>
            </a: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CAR tariff applies to all risks for which the value of civil works involved is </a:t>
            </a:r>
            <a:r>
              <a:rPr lang="en-US" sz="1400" b="1" u="sng" dirty="0" smtClean="0">
                <a:solidFill>
                  <a:srgbClr val="C21B17"/>
                </a:solidFill>
                <a:latin typeface="Arial" pitchFamily="34" charset="0"/>
                <a:cs typeface="Arial" pitchFamily="34" charset="0"/>
              </a:rPr>
              <a:t>more than 50% </a:t>
            </a:r>
            <a:r>
              <a:rPr lang="en-US" sz="1400" dirty="0" smtClean="0">
                <a:solidFill>
                  <a:srgbClr val="C21B17"/>
                </a:solidFill>
                <a:latin typeface="Arial" pitchFamily="34" charset="0"/>
                <a:cs typeface="Arial" pitchFamily="34" charset="0"/>
              </a:rPr>
              <a:t>of the total contract value </a:t>
            </a:r>
          </a:p>
          <a:p>
            <a:pPr lvl="1"/>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8194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975" y="3416299"/>
            <a:ext cx="4162425" cy="2734879"/>
          </a:xfrm>
          <a:prstGeom prst="rect">
            <a:avLst/>
          </a:prstGeom>
          <a:effectLst>
            <a:glow rad="228600">
              <a:schemeClr val="accent6">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18</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3264204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Sum Insured</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Sums Insured on the following items are to be taken into account for arriving at total sum insured for CAR Insurance </a:t>
            </a: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Marine (Imports) landed cost at site </a:t>
            </a:r>
          </a:p>
          <a:p>
            <a:pPr lvl="1"/>
            <a:r>
              <a:rPr lang="en-US" sz="1400" dirty="0" smtClean="0">
                <a:solidFill>
                  <a:srgbClr val="C21B17"/>
                </a:solidFill>
                <a:latin typeface="Arial" pitchFamily="34" charset="0"/>
                <a:cs typeface="Arial" pitchFamily="34" charset="0"/>
              </a:rPr>
              <a:t>Marine (Indigenous) landed cost at site </a:t>
            </a:r>
          </a:p>
          <a:p>
            <a:pPr lvl="1"/>
            <a:r>
              <a:rPr lang="en-US" sz="1400" dirty="0" smtClean="0">
                <a:solidFill>
                  <a:srgbClr val="C21B17"/>
                </a:solidFill>
                <a:latin typeface="Arial" pitchFamily="34" charset="0"/>
                <a:cs typeface="Arial" pitchFamily="34" charset="0"/>
              </a:rPr>
              <a:t>Cost of construction</a:t>
            </a:r>
          </a:p>
          <a:p>
            <a:pPr lvl="1"/>
            <a:r>
              <a:rPr lang="en-US" sz="1400" dirty="0" smtClean="0">
                <a:solidFill>
                  <a:srgbClr val="C21B17"/>
                </a:solidFill>
                <a:latin typeface="Arial" pitchFamily="34" charset="0"/>
                <a:cs typeface="Arial" pitchFamily="34" charset="0"/>
              </a:rPr>
              <a:t>Permanent civil engineering works</a:t>
            </a:r>
          </a:p>
          <a:p>
            <a:pPr lvl="1"/>
            <a:r>
              <a:rPr lang="en-US" sz="1400" dirty="0" smtClean="0">
                <a:solidFill>
                  <a:srgbClr val="C21B17"/>
                </a:solidFill>
                <a:latin typeface="Arial" pitchFamily="34" charset="0"/>
                <a:cs typeface="Arial" pitchFamily="34" charset="0"/>
              </a:rPr>
              <a:t>Half the escalated amount, if escalation is opted for</a:t>
            </a:r>
          </a:p>
          <a:p>
            <a:pPr lvl="1"/>
            <a:r>
              <a:rPr lang="en-US" sz="1400" dirty="0" smtClean="0">
                <a:solidFill>
                  <a:srgbClr val="C21B17"/>
                </a:solidFill>
                <a:latin typeface="Arial" pitchFamily="34" charset="0"/>
                <a:cs typeface="Arial" pitchFamily="34" charset="0"/>
              </a:rPr>
              <a:t>Preoperative expenses</a:t>
            </a: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600" y="4419600"/>
            <a:ext cx="2794000" cy="1676400"/>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19</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471983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143000"/>
            <a:ext cx="8153400" cy="5120832"/>
          </a:xfrm>
          <a:prstGeom prst="rect">
            <a:avLst/>
          </a:prstGeom>
        </p:spPr>
      </p:pic>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Engineering LOB                    Premium over the years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465A074-71B0-1C47-A455-7677837C124E}" type="slidenum">
              <a:rPr lang="it-IT" smtClean="0"/>
              <a:pPr/>
              <a:t>2</a:t>
            </a:fld>
            <a:endParaRPr lang="it-IT" dirty="0"/>
          </a:p>
        </p:txBody>
      </p:sp>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00</a:t>
            </a:r>
            <a:endParaRPr lang="en-IN" sz="900" dirty="0">
              <a:solidFill>
                <a:srgbClr val="C21B17"/>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67525476"/>
              </p:ext>
            </p:extLst>
          </p:nvPr>
        </p:nvGraphicFramePr>
        <p:xfrm>
          <a:off x="533400" y="3223445"/>
          <a:ext cx="8153399" cy="3024955"/>
        </p:xfrm>
        <a:graphic>
          <a:graphicData uri="http://schemas.openxmlformats.org/drawingml/2006/table">
            <a:tbl>
              <a:tblPr firstRow="1" bandRow="1">
                <a:tableStyleId>{BDBED569-4797-4DF1-A0F4-6AAB3CD982D8}</a:tableStyleId>
              </a:tblPr>
              <a:tblGrid>
                <a:gridCol w="1606874"/>
                <a:gridCol w="1606874"/>
                <a:gridCol w="1487847"/>
                <a:gridCol w="1725902"/>
                <a:gridCol w="1725902"/>
              </a:tblGrid>
              <a:tr h="1371231">
                <a:tc>
                  <a:txBody>
                    <a:bodyPr/>
                    <a:lstStyle/>
                    <a:p>
                      <a:r>
                        <a:rPr lang="en-US" sz="2000" dirty="0" smtClean="0"/>
                        <a:t>Premium in Cr.</a:t>
                      </a:r>
                      <a:endParaRPr lang="en-US" sz="2000" dirty="0">
                        <a:solidFill>
                          <a:srgbClr val="C21C1D"/>
                        </a:solidFill>
                      </a:endParaRPr>
                    </a:p>
                  </a:txBody>
                  <a:tcPr/>
                </a:tc>
                <a:tc>
                  <a:txBody>
                    <a:bodyPr/>
                    <a:lstStyle/>
                    <a:p>
                      <a:r>
                        <a:rPr lang="en-US" sz="2000" dirty="0" smtClean="0"/>
                        <a:t>2013-14</a:t>
                      </a:r>
                      <a:endParaRPr lang="en-US" sz="2000" dirty="0">
                        <a:solidFill>
                          <a:srgbClr val="C21C1D"/>
                        </a:solidFill>
                      </a:endParaRPr>
                    </a:p>
                  </a:txBody>
                  <a:tcPr/>
                </a:tc>
                <a:tc>
                  <a:txBody>
                    <a:bodyPr/>
                    <a:lstStyle/>
                    <a:p>
                      <a:r>
                        <a:rPr lang="en-US" sz="2000" dirty="0" smtClean="0"/>
                        <a:t>2014-15</a:t>
                      </a:r>
                      <a:endParaRPr lang="en-US" sz="2000" dirty="0">
                        <a:solidFill>
                          <a:srgbClr val="C21C1D"/>
                        </a:solidFill>
                      </a:endParaRPr>
                    </a:p>
                  </a:txBody>
                  <a:tcPr/>
                </a:tc>
                <a:tc>
                  <a:txBody>
                    <a:bodyPr/>
                    <a:lstStyle/>
                    <a:p>
                      <a:r>
                        <a:rPr lang="en-US" sz="2000" dirty="0" smtClean="0"/>
                        <a:t>2015-16</a:t>
                      </a:r>
                      <a:endParaRPr lang="en-US" sz="2000" dirty="0">
                        <a:solidFill>
                          <a:srgbClr val="C21C1D"/>
                        </a:solidFill>
                      </a:endParaRPr>
                    </a:p>
                  </a:txBody>
                  <a:tcPr/>
                </a:tc>
                <a:tc>
                  <a:txBody>
                    <a:bodyPr/>
                    <a:lstStyle/>
                    <a:p>
                      <a:r>
                        <a:rPr lang="en-US" sz="2000" dirty="0" smtClean="0">
                          <a:solidFill>
                            <a:schemeClr val="tx1"/>
                          </a:solidFill>
                        </a:rPr>
                        <a:t>2016-17 (till Aug)</a:t>
                      </a:r>
                      <a:endParaRPr lang="en-US" sz="2000" dirty="0">
                        <a:solidFill>
                          <a:schemeClr val="tx1"/>
                        </a:solidFill>
                      </a:endParaRPr>
                    </a:p>
                  </a:txBody>
                  <a:tcPr/>
                </a:tc>
              </a:tr>
              <a:tr h="647884">
                <a:tc>
                  <a:txBody>
                    <a:bodyPr/>
                    <a:lstStyle/>
                    <a:p>
                      <a:r>
                        <a:rPr lang="en-US" sz="2000" dirty="0" smtClean="0"/>
                        <a:t>Industry Total</a:t>
                      </a:r>
                      <a:endParaRPr lang="en-US" sz="2000" dirty="0">
                        <a:solidFill>
                          <a:srgbClr val="C21C1D"/>
                        </a:solidFill>
                      </a:endParaRPr>
                    </a:p>
                  </a:txBody>
                  <a:tcPr/>
                </a:tc>
                <a:tc>
                  <a:txBody>
                    <a:bodyPr/>
                    <a:lstStyle/>
                    <a:p>
                      <a:r>
                        <a:rPr lang="en-US" sz="2000" dirty="0" smtClean="0"/>
                        <a:t>2476</a:t>
                      </a:r>
                      <a:endParaRPr lang="en-US" sz="2000" dirty="0">
                        <a:solidFill>
                          <a:srgbClr val="C21C1D"/>
                        </a:solidFill>
                      </a:endParaRPr>
                    </a:p>
                  </a:txBody>
                  <a:tcPr/>
                </a:tc>
                <a:tc>
                  <a:txBody>
                    <a:bodyPr/>
                    <a:lstStyle/>
                    <a:p>
                      <a:r>
                        <a:rPr lang="en-US" sz="2000" dirty="0" smtClean="0"/>
                        <a:t>2336</a:t>
                      </a:r>
                      <a:endParaRPr lang="en-US" sz="2000" dirty="0">
                        <a:solidFill>
                          <a:srgbClr val="C21C1D"/>
                        </a:solidFill>
                      </a:endParaRPr>
                    </a:p>
                  </a:txBody>
                  <a:tcPr/>
                </a:tc>
                <a:tc>
                  <a:txBody>
                    <a:bodyPr/>
                    <a:lstStyle/>
                    <a:p>
                      <a:r>
                        <a:rPr lang="en-US" sz="2000" dirty="0" smtClean="0">
                          <a:solidFill>
                            <a:schemeClr val="tx1"/>
                          </a:solidFill>
                        </a:rPr>
                        <a:t>2372</a:t>
                      </a:r>
                      <a:endParaRPr lang="en-US" sz="2000" dirty="0">
                        <a:solidFill>
                          <a:schemeClr val="tx1"/>
                        </a:solidFill>
                      </a:endParaRPr>
                    </a:p>
                  </a:txBody>
                  <a:tcPr/>
                </a:tc>
                <a:tc>
                  <a:txBody>
                    <a:bodyPr/>
                    <a:lstStyle/>
                    <a:p>
                      <a:r>
                        <a:rPr lang="en-US" sz="2000" b="1" dirty="0" smtClean="0">
                          <a:solidFill>
                            <a:schemeClr val="tx1"/>
                          </a:solidFill>
                        </a:rPr>
                        <a:t>974.72</a:t>
                      </a:r>
                      <a:endParaRPr lang="en-US" sz="2000" b="1" dirty="0">
                        <a:solidFill>
                          <a:schemeClr val="tx1"/>
                        </a:solidFill>
                      </a:endParaRPr>
                    </a:p>
                  </a:txBody>
                  <a:tcPr/>
                </a:tc>
              </a:tr>
              <a:tr h="647884">
                <a:tc>
                  <a:txBody>
                    <a:bodyPr/>
                    <a:lstStyle/>
                    <a:p>
                      <a:r>
                        <a:rPr lang="en-US" sz="2000" dirty="0" smtClean="0"/>
                        <a:t>Future </a:t>
                      </a:r>
                      <a:r>
                        <a:rPr lang="en-US" sz="2000" dirty="0" err="1" smtClean="0"/>
                        <a:t>Generali</a:t>
                      </a:r>
                      <a:r>
                        <a:rPr lang="en-US" sz="2000" baseline="0" dirty="0" smtClean="0"/>
                        <a:t> India</a:t>
                      </a:r>
                      <a:endParaRPr lang="en-US" sz="2000" dirty="0">
                        <a:solidFill>
                          <a:srgbClr val="C21C1D"/>
                        </a:solidFill>
                      </a:endParaRPr>
                    </a:p>
                  </a:txBody>
                  <a:tcPr/>
                </a:tc>
                <a:tc>
                  <a:txBody>
                    <a:bodyPr/>
                    <a:lstStyle/>
                    <a:p>
                      <a:r>
                        <a:rPr lang="en-US" sz="2000" dirty="0" smtClean="0"/>
                        <a:t>38.06</a:t>
                      </a:r>
                      <a:endParaRPr lang="en-US" sz="2000" dirty="0">
                        <a:solidFill>
                          <a:srgbClr val="C21C1D"/>
                        </a:solidFill>
                      </a:endParaRPr>
                    </a:p>
                  </a:txBody>
                  <a:tcPr/>
                </a:tc>
                <a:tc>
                  <a:txBody>
                    <a:bodyPr/>
                    <a:lstStyle/>
                    <a:p>
                      <a:r>
                        <a:rPr lang="en-US" sz="2000" dirty="0" smtClean="0"/>
                        <a:t>37.93</a:t>
                      </a:r>
                      <a:endParaRPr lang="en-US" sz="2000" dirty="0">
                        <a:solidFill>
                          <a:srgbClr val="C21C1D"/>
                        </a:solidFill>
                      </a:endParaRPr>
                    </a:p>
                  </a:txBody>
                  <a:tcPr/>
                </a:tc>
                <a:tc>
                  <a:txBody>
                    <a:bodyPr/>
                    <a:lstStyle/>
                    <a:p>
                      <a:r>
                        <a:rPr lang="en-US" sz="2000" dirty="0" smtClean="0">
                          <a:solidFill>
                            <a:schemeClr val="tx1"/>
                          </a:solidFill>
                        </a:rPr>
                        <a:t>37.21</a:t>
                      </a:r>
                      <a:endParaRPr lang="en-US" sz="2000" dirty="0">
                        <a:solidFill>
                          <a:schemeClr val="tx1"/>
                        </a:solidFill>
                      </a:endParaRPr>
                    </a:p>
                  </a:txBody>
                  <a:tcPr/>
                </a:tc>
                <a:tc>
                  <a:txBody>
                    <a:bodyPr/>
                    <a:lstStyle/>
                    <a:p>
                      <a:endParaRPr lang="en-US" sz="2000" dirty="0">
                        <a:solidFill>
                          <a:srgbClr val="C21C1D"/>
                        </a:solidFill>
                      </a:endParaRPr>
                    </a:p>
                  </a:txBody>
                  <a:tcPr/>
                </a:tc>
              </a:tr>
            </a:tbl>
          </a:graphicData>
        </a:graphic>
      </p:graphicFrame>
      <p:sp>
        <p:nvSpPr>
          <p:cNvPr id="15" name="Rectangle 14"/>
          <p:cNvSpPr/>
          <p:nvPr/>
        </p:nvSpPr>
        <p:spPr>
          <a:xfrm>
            <a:off x="604914" y="3810000"/>
            <a:ext cx="7853286" cy="830997"/>
          </a:xfrm>
          <a:prstGeom prst="rect">
            <a:avLst/>
          </a:prstGeom>
        </p:spPr>
        <p:txBody>
          <a:bodyPr wrap="square">
            <a:spAutoFit/>
          </a:bodyPr>
          <a:lstStyle/>
          <a:p>
            <a:r>
              <a:rPr lang="en-US" sz="1600" b="1" dirty="0" smtClean="0">
                <a:solidFill>
                  <a:schemeClr val="bg1"/>
                </a:solidFill>
                <a:latin typeface="Arial" pitchFamily="34" charset="0"/>
                <a:cs typeface="Arial" pitchFamily="34" charset="0"/>
              </a:rPr>
              <a:t>Industry premium is flat over past couple of years due to intense competition.</a:t>
            </a:r>
          </a:p>
          <a:p>
            <a:r>
              <a:rPr lang="en-US" sz="1600" b="1" dirty="0" smtClean="0">
                <a:solidFill>
                  <a:schemeClr val="bg1"/>
                </a:solidFill>
                <a:latin typeface="Arial" pitchFamily="34" charset="0"/>
                <a:cs typeface="Arial" pitchFamily="34" charset="0"/>
              </a:rPr>
              <a:t>As Indian economy recovers engineering insurance premium may grow substantially in near future.  </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27162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Marine/ Transit Risks </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Marine transit connected to CAR insurance of any project in </a:t>
            </a:r>
            <a:r>
              <a:rPr lang="en-US" sz="1400" dirty="0">
                <a:solidFill>
                  <a:srgbClr val="C21B17"/>
                </a:solidFill>
                <a:latin typeface="Arial" pitchFamily="34" charset="0"/>
                <a:cs typeface="Arial" pitchFamily="34" charset="0"/>
              </a:rPr>
              <a:t>I</a:t>
            </a:r>
            <a:r>
              <a:rPr lang="en-US" sz="1400" dirty="0" smtClean="0">
                <a:solidFill>
                  <a:srgbClr val="C21B17"/>
                </a:solidFill>
                <a:latin typeface="Arial" pitchFamily="34" charset="0"/>
                <a:cs typeface="Arial" pitchFamily="34" charset="0"/>
              </a:rPr>
              <a:t>ndia may be placed simultaneously or later  on in one combined policy or separate policies.</a:t>
            </a: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The loss due to breakage of glass can however  be covered by payments of additional premium </a:t>
            </a:r>
          </a:p>
          <a:p>
            <a:pPr marL="685800" lvl="1" indent="-228600">
              <a:buAutoNum type="arabicPeriod"/>
            </a:pPr>
            <a:r>
              <a:rPr lang="en-US" sz="1400" dirty="0" smtClean="0">
                <a:solidFill>
                  <a:srgbClr val="C21B17"/>
                </a:solidFill>
                <a:latin typeface="Arial" pitchFamily="34" charset="0"/>
                <a:cs typeface="Arial" pitchFamily="34" charset="0"/>
              </a:rPr>
              <a:t>CAR rates to be loaded by 25%</a:t>
            </a:r>
          </a:p>
          <a:p>
            <a:pPr marL="685800" lvl="1" indent="-228600">
              <a:buAutoNum type="arabicPeriod"/>
            </a:pPr>
            <a:r>
              <a:rPr lang="en-US" sz="1400" dirty="0" smtClean="0">
                <a:solidFill>
                  <a:srgbClr val="C21B17"/>
                </a:solidFill>
                <a:latin typeface="Arial" pitchFamily="34" charset="0"/>
                <a:cs typeface="Arial" pitchFamily="34" charset="0"/>
              </a:rPr>
              <a:t>Excess on glass items shall be 10% of aggregate sum insured on all glass items </a:t>
            </a: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4429125"/>
            <a:ext cx="2619375" cy="1743075"/>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20</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374484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Subcontracts forming part of project</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Irrespective of whether the project value has been broken into sections and orders/ contracts are placed with different suppliers, contractors or sub contractors or insured carry out work themselves departmentally , the insurances for all such sub contracts are subject to these regulations </a:t>
            </a:r>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450" y="4419600"/>
            <a:ext cx="2724150" cy="1752600"/>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21</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2875708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Computation of premium </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Premium shall be computed for the total period commencing from </a:t>
            </a:r>
          </a:p>
          <a:p>
            <a:pPr lvl="1"/>
            <a:endParaRPr lang="en-US" sz="1400" dirty="0">
              <a:solidFill>
                <a:srgbClr val="C21B17"/>
              </a:solidFill>
              <a:latin typeface="Arial" pitchFamily="34" charset="0"/>
              <a:cs typeface="Arial" pitchFamily="34" charset="0"/>
            </a:endParaRPr>
          </a:p>
          <a:p>
            <a:pPr marL="685800" lvl="1" indent="-228600">
              <a:buAutoNum type="arabicPeriod"/>
            </a:pPr>
            <a:r>
              <a:rPr lang="en-US" sz="1400" dirty="0" smtClean="0">
                <a:solidFill>
                  <a:srgbClr val="C21B17"/>
                </a:solidFill>
                <a:latin typeface="Arial" pitchFamily="34" charset="0"/>
                <a:cs typeface="Arial" pitchFamily="34" charset="0"/>
              </a:rPr>
              <a:t>Commencement of work or</a:t>
            </a:r>
          </a:p>
          <a:p>
            <a:pPr marL="685800" lvl="1" indent="-228600">
              <a:buAutoNum type="arabicPeriod"/>
            </a:pPr>
            <a:r>
              <a:rPr lang="en-US" sz="1400" dirty="0" smtClean="0">
                <a:solidFill>
                  <a:srgbClr val="C21B17"/>
                </a:solidFill>
                <a:latin typeface="Arial" pitchFamily="34" charset="0"/>
                <a:cs typeface="Arial" pitchFamily="34" charset="0"/>
              </a:rPr>
              <a:t>Date of arrival of first consignment at the project site </a:t>
            </a:r>
          </a:p>
          <a:p>
            <a:pPr marL="685800" lvl="1" indent="-228600">
              <a:buAutoNum type="arabicPeriod"/>
            </a:pPr>
            <a:endParaRPr lang="en-US" sz="1400" dirty="0">
              <a:solidFill>
                <a:srgbClr val="C21B17"/>
              </a:solidFill>
              <a:latin typeface="Arial" pitchFamily="34" charset="0"/>
              <a:cs typeface="Arial" pitchFamily="34" charset="0"/>
            </a:endParaRPr>
          </a:p>
          <a:p>
            <a:pPr marL="457200" lvl="1" indent="0">
              <a:buNone/>
            </a:pPr>
            <a:r>
              <a:rPr lang="en-US" sz="1400" b="1" dirty="0" smtClean="0">
                <a:solidFill>
                  <a:srgbClr val="C21B17"/>
                </a:solidFill>
                <a:latin typeface="Arial" pitchFamily="34" charset="0"/>
                <a:cs typeface="Arial" pitchFamily="34" charset="0"/>
              </a:rPr>
              <a:t>Whichever is earlier </a:t>
            </a:r>
          </a:p>
          <a:p>
            <a:pPr marL="457200" lvl="1" indent="0">
              <a:buNone/>
            </a:pPr>
            <a:r>
              <a:rPr lang="en-US" sz="1400" dirty="0" smtClean="0">
                <a:solidFill>
                  <a:srgbClr val="C21B17"/>
                </a:solidFill>
                <a:latin typeface="Arial" pitchFamily="34" charset="0"/>
                <a:cs typeface="Arial" pitchFamily="34" charset="0"/>
              </a:rPr>
              <a:t> </a:t>
            </a:r>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8194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216" y="4572000"/>
            <a:ext cx="4424860" cy="1581150"/>
          </a:xfrm>
          <a:prstGeom prst="rect">
            <a:avLst/>
          </a:prstGeom>
          <a:effectLst>
            <a:glow rad="228600">
              <a:schemeClr val="accent2">
                <a:satMod val="175000"/>
                <a:alpha val="40000"/>
              </a:schemeClr>
            </a:glow>
          </a:effectLst>
        </p:spPr>
      </p:pic>
      <p:sp>
        <p:nvSpPr>
          <p:cNvPr id="2" name="Slide Number Placeholder 1"/>
          <p:cNvSpPr>
            <a:spLocks noGrp="1"/>
          </p:cNvSpPr>
          <p:nvPr>
            <p:ph type="sldNum" sz="quarter" idx="12"/>
          </p:nvPr>
        </p:nvSpPr>
        <p:spPr/>
        <p:txBody>
          <a:bodyPr/>
          <a:lstStyle/>
          <a:p>
            <a:fld id="{C465A074-71B0-1C47-A455-7677837C124E}" type="slidenum">
              <a:rPr lang="it-IT" smtClean="0"/>
              <a:pPr/>
              <a:t>22</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3512141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Storage rate at fabricators premises/ workshop</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Can be covered as an extension to CAR policy </a:t>
            </a:r>
          </a:p>
          <a:p>
            <a:pPr lvl="1"/>
            <a:endParaRPr lang="en-US" sz="1400" dirty="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Rate charged – 0.30 per mille per annum </a:t>
            </a:r>
          </a:p>
          <a:p>
            <a:pPr marL="457200" lvl="1" indent="0">
              <a:buNone/>
            </a:pPr>
            <a:endParaRPr lang="en-US" sz="1400" dirty="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Excess – INR 1500 per claim  </a:t>
            </a:r>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1" y="4219817"/>
            <a:ext cx="2819400" cy="1876183"/>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23</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750666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Additional rates for Earthquake </a:t>
            </a:r>
          </a:p>
          <a:p>
            <a:pPr marL="457200" lvl="1" indent="0">
              <a:buNone/>
            </a:pPr>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Irrespective of sum insured for </a:t>
            </a:r>
            <a:r>
              <a:rPr lang="en-US" sz="1400" dirty="0" smtClean="0">
                <a:solidFill>
                  <a:srgbClr val="C21B17"/>
                </a:solidFill>
                <a:latin typeface="Arial" pitchFamily="34" charset="0"/>
                <a:cs typeface="Arial" pitchFamily="34" charset="0"/>
              </a:rPr>
              <a:t>CAR</a:t>
            </a:r>
            <a:r>
              <a:rPr lang="en-US" sz="1400" dirty="0">
                <a:solidFill>
                  <a:srgbClr val="C21B17"/>
                </a:solidFill>
                <a:latin typeface="Arial" pitchFamily="34" charset="0"/>
                <a:cs typeface="Arial" pitchFamily="34" charset="0"/>
              </a:rPr>
              <a:t>, additional rates for Earthquake are to be charged according to the earthquake zone as per Fire tariff  </a:t>
            </a: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4667250"/>
            <a:ext cx="3028950" cy="1504950"/>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24</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3493000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Mid term increase in sum insured </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Where sum insured under CAR policy is increased midterm , premium on additional sum insured at applicable CAR rate is charged </a:t>
            </a: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It is not permissible to charge pro rated premium on additional sum insured </a:t>
            </a: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Mid term increase in sum insured shall be affected only after the same has been recorded in the policy by the company before occurrence of any claim.</a:t>
            </a: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700" y="4419600"/>
            <a:ext cx="2628900" cy="1752600"/>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25</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4161741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Excess for claims ‘AOG perils’</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Rate schedule prescribes minimum excess for collapse claims and claims arising out of  act of god perils </a:t>
            </a: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Minimum </a:t>
            </a:r>
            <a:r>
              <a:rPr lang="en-US" sz="1400" dirty="0">
                <a:solidFill>
                  <a:srgbClr val="C21B17"/>
                </a:solidFill>
                <a:latin typeface="Arial" pitchFamily="34" charset="0"/>
                <a:cs typeface="Arial" pitchFamily="34" charset="0"/>
              </a:rPr>
              <a:t>rate for AOG in project insurance is 0.15 per mille </a:t>
            </a:r>
          </a:p>
          <a:p>
            <a:pPr lvl="1"/>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Minimum excess will be 5X minimum excess as per tariff </a:t>
            </a: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247590"/>
            <a:ext cx="1828800" cy="1896035"/>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26</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1918566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Discount for Higher </a:t>
            </a:r>
            <a:r>
              <a:rPr lang="en-US" sz="1400" b="1" dirty="0" smtClean="0">
                <a:solidFill>
                  <a:srgbClr val="C21B17"/>
                </a:solidFill>
                <a:latin typeface="Arial" pitchFamily="34" charset="0"/>
                <a:cs typeface="Arial" pitchFamily="34" charset="0"/>
              </a:rPr>
              <a:t>Excess</a:t>
            </a:r>
          </a:p>
          <a:p>
            <a:endParaRPr lang="en-US" sz="1400" b="1"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All rates are subject to minimum excess per claim and excess is prescribed separately for Normal and AOG/ collapse claims.</a:t>
            </a: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Discount for opting higher excess (Normal&amp; AOG) can be allowed  in CAR rate as under </a:t>
            </a:r>
          </a:p>
          <a:p>
            <a:pPr lvl="1"/>
            <a:endParaRPr lang="en-US" sz="1400" dirty="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  </a:t>
            </a: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8194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37218"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104900" y="3429000"/>
            <a:ext cx="69342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465A074-71B0-1C47-A455-7677837C124E}" type="slidenum">
              <a:rPr lang="it-IT" smtClean="0"/>
              <a:pPr/>
              <a:t>27</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3146043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Clearance and removal of debris</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Rate applicable to CAR policy will be charged on the limit of sum insured fixed for  </a:t>
            </a:r>
            <a:r>
              <a:rPr lang="en-US" sz="1400" dirty="0">
                <a:solidFill>
                  <a:srgbClr val="C21B17"/>
                </a:solidFill>
                <a:latin typeface="Arial" pitchFamily="34" charset="0"/>
                <a:cs typeface="Arial" pitchFamily="34" charset="0"/>
              </a:rPr>
              <a:t>Clearance and removal of debris</a:t>
            </a:r>
          </a:p>
          <a:p>
            <a:pPr lvl="1"/>
            <a:endParaRPr lang="en-US" sz="1400" dirty="0" smtClean="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The policy excesses should apply to </a:t>
            </a:r>
            <a:r>
              <a:rPr lang="en-US" sz="1400" dirty="0">
                <a:solidFill>
                  <a:srgbClr val="C21B17"/>
                </a:solidFill>
                <a:latin typeface="Arial" pitchFamily="34" charset="0"/>
                <a:cs typeface="Arial" pitchFamily="34" charset="0"/>
              </a:rPr>
              <a:t>Clearance and removal of </a:t>
            </a:r>
            <a:r>
              <a:rPr lang="en-US" sz="1400" dirty="0" smtClean="0">
                <a:solidFill>
                  <a:srgbClr val="C21B17"/>
                </a:solidFill>
                <a:latin typeface="Arial" pitchFamily="34" charset="0"/>
                <a:cs typeface="Arial" pitchFamily="34" charset="0"/>
              </a:rPr>
              <a:t>debris claims </a:t>
            </a:r>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225" y="4267200"/>
            <a:ext cx="2926080" cy="1901952"/>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28</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194709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Third party liability cover</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Rate applicable to CAR policy will be charged on the limit of sum insured fixed for  Third party liability cover up to the following limits</a:t>
            </a:r>
          </a:p>
          <a:p>
            <a:pPr marL="457200" lvl="1" indent="0">
              <a:buNone/>
            </a:pPr>
            <a:endParaRPr lang="en-US" sz="1400" dirty="0" smtClean="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For policies with SI up to 10 Cr : TPL SI up to 1 Cr</a:t>
            </a: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For policies with SI above 10 Cr : TPL SI up to 10 Cr or 10% of total erected value </a:t>
            </a:r>
            <a:r>
              <a:rPr lang="en-US" sz="1400" dirty="0">
                <a:solidFill>
                  <a:srgbClr val="C21B17"/>
                </a:solidFill>
                <a:latin typeface="Arial" pitchFamily="34" charset="0"/>
                <a:cs typeface="Arial" pitchFamily="34" charset="0"/>
              </a:rPr>
              <a:t>o</a:t>
            </a:r>
            <a:r>
              <a:rPr lang="en-US" sz="1400" dirty="0" smtClean="0">
                <a:solidFill>
                  <a:srgbClr val="C21B17"/>
                </a:solidFill>
                <a:latin typeface="Arial" pitchFamily="34" charset="0"/>
                <a:cs typeface="Arial" pitchFamily="34" charset="0"/>
              </a:rPr>
              <a:t>f project , whichever is less  </a:t>
            </a: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8194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326" y="4279900"/>
            <a:ext cx="2806700" cy="1892300"/>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29</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1168089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ggetto 21" hidden="1"/>
          <p:cNvGraphicFramePr>
            <a:graphicFrameLocks noChangeAspect="1"/>
          </p:cNvGraphicFramePr>
          <p:nvPr>
            <p:custDataLst>
              <p:tags r:id="rId2"/>
            </p:custDataLst>
            <p:extLst>
              <p:ext uri="{D42A27DB-BD31-4B8C-83A1-F6EECF244321}">
                <p14:modId xmlns:p14="http://schemas.microsoft.com/office/powerpoint/2010/main" val="245533094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6378"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tangolo 5"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it-IT" sz="700" b="1" dirty="0">
              <a:latin typeface="Arial Regular"/>
              <a:cs typeface="Arial"/>
              <a:sym typeface="Arial Regular"/>
            </a:endParaRPr>
          </a:p>
        </p:txBody>
      </p:sp>
      <p:sp>
        <p:nvSpPr>
          <p:cNvPr id="5" name="Title 4"/>
          <p:cNvSpPr>
            <a:spLocks noGrp="1"/>
          </p:cNvSpPr>
          <p:nvPr>
            <p:ph type="ctrTitle"/>
            <p:custDataLst>
              <p:tags r:id="rId4"/>
            </p:custDataLst>
          </p:nvPr>
        </p:nvSpPr>
        <p:spPr>
          <a:xfrm>
            <a:off x="347300" y="625116"/>
            <a:ext cx="8386686" cy="374461"/>
          </a:xfrm>
        </p:spPr>
        <p:txBody>
          <a:bodyPr/>
          <a:lstStyle/>
          <a:p>
            <a:pPr algn="l" defTabSz="457200"/>
            <a:r>
              <a:rPr lang="it-IT" dirty="0" smtClean="0">
                <a:solidFill>
                  <a:srgbClr val="C21B17"/>
                </a:solidFill>
                <a:latin typeface="Arial" pitchFamily="34" charset="0"/>
                <a:cs typeface="Arial" pitchFamily="34" charset="0"/>
              </a:rPr>
              <a:t>Section 01 </a:t>
            </a:r>
            <a:endParaRPr lang="en-US" dirty="0">
              <a:solidFill>
                <a:srgbClr val="C21B17"/>
              </a:solidFill>
              <a:latin typeface="Arial" pitchFamily="34" charset="0"/>
              <a:cs typeface="Arial" pitchFamily="34" charset="0"/>
            </a:endParaRPr>
          </a:p>
        </p:txBody>
      </p:sp>
      <p:sp>
        <p:nvSpPr>
          <p:cNvPr id="7" name="Sottotitolo 7"/>
          <p:cNvSpPr>
            <a:spLocks noGrp="1"/>
          </p:cNvSpPr>
          <p:nvPr>
            <p:ph type="subTitle" idx="1"/>
          </p:nvPr>
        </p:nvSpPr>
        <p:spPr>
          <a:xfrm>
            <a:off x="347300" y="3105307"/>
            <a:ext cx="8386686" cy="290712"/>
          </a:xfrm>
        </p:spPr>
        <p:txBody>
          <a:bodyPr/>
          <a:lstStyle/>
          <a:p>
            <a:r>
              <a:rPr lang="it-IT" dirty="0" smtClean="0">
                <a:latin typeface="Arial" pitchFamily="34" charset="0"/>
                <a:cs typeface="Arial" pitchFamily="34" charset="0"/>
              </a:rPr>
              <a:t>Contractors All Risk </a:t>
            </a:r>
            <a:endParaRPr lang="en-US" b="1" dirty="0" smtClean="0">
              <a:solidFill>
                <a:schemeClr val="tx1"/>
              </a:solidFill>
              <a:latin typeface="Arial" pitchFamily="34" charset="0"/>
              <a:cs typeface="Arial" pitchFamily="34" charset="0"/>
            </a:endParaRPr>
          </a:p>
        </p:txBody>
      </p:sp>
      <p:sp>
        <p:nvSpPr>
          <p:cNvPr id="8" name="Title 1"/>
          <p:cNvSpPr txBox="1">
            <a:spLocks/>
          </p:cNvSpPr>
          <p:nvPr/>
        </p:nvSpPr>
        <p:spPr>
          <a:xfrm>
            <a:off x="308914" y="2166189"/>
            <a:ext cx="8386686" cy="561124"/>
          </a:xfrm>
          <a:prstGeom prst="rect">
            <a:avLst/>
          </a:prstGeom>
        </p:spPr>
        <p:txBody>
          <a:bodyPr vert="horz" lIns="0" tIns="0" rIns="0" bIns="0" rtlCol="0" anchor="t" anchorCtr="0">
            <a:noAutofit/>
          </a:bodyPr>
          <a:lstStyle>
            <a:lvl1pPr algn="l" defTabSz="457200" rtl="0" eaLnBrk="1" latinLnBrk="0" hangingPunct="1">
              <a:lnSpc>
                <a:spcPts val="3500"/>
              </a:lnSpc>
              <a:spcBef>
                <a:spcPct val="0"/>
              </a:spcBef>
              <a:buNone/>
              <a:defRPr sz="3300" b="1" i="0" kern="1200" baseline="0">
                <a:solidFill>
                  <a:schemeClr val="tx2"/>
                </a:solidFill>
                <a:latin typeface="Arial"/>
                <a:ea typeface="+mj-ea"/>
                <a:cs typeface="+mj-cs"/>
              </a:defRPr>
            </a:lvl1pPr>
          </a:lstStyle>
          <a:p>
            <a:r>
              <a:rPr lang="it-IT" dirty="0" smtClean="0">
                <a:solidFill>
                  <a:srgbClr val="C21B17"/>
                </a:solidFill>
              </a:rPr>
              <a:t>Project Insurance </a:t>
            </a:r>
            <a:endParaRPr lang="en-US" dirty="0">
              <a:solidFill>
                <a:srgbClr val="C21B17"/>
              </a:solidFill>
              <a:latin typeface="+mj-lt"/>
            </a:endParaRPr>
          </a:p>
        </p:txBody>
      </p:sp>
      <p:sp>
        <p:nvSpPr>
          <p:cNvPr id="9"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 </a:t>
            </a:r>
            <a:endParaRPr lang="en-US" sz="1100" dirty="0">
              <a:solidFill>
                <a:srgbClr val="C21B17"/>
              </a:solidFill>
              <a:latin typeface="Arial" pitchFamily="34" charset="0"/>
              <a:cs typeface="Arial" pitchFamily="34" charset="0"/>
            </a:endParaRPr>
          </a:p>
        </p:txBody>
      </p:sp>
      <p:sp>
        <p:nvSpPr>
          <p:cNvPr id="2" name="AutoShape 115" descr="civil engineering માટે છબી પરિણામ"/>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117" descr="civil engineering માટે છબી પરિણામ"/>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400" y="3454400"/>
            <a:ext cx="7272499" cy="2641600"/>
          </a:xfrm>
          <a:prstGeom prst="rect">
            <a:avLst/>
          </a:prstGeom>
          <a:effectLst>
            <a:glow rad="228600">
              <a:schemeClr val="accent1">
                <a:satMod val="175000"/>
                <a:alpha val="40000"/>
              </a:schemeClr>
            </a:glow>
          </a:effectLst>
        </p:spPr>
      </p:pic>
      <p:sp>
        <p:nvSpPr>
          <p:cNvPr id="4" name="Slide Number Placeholder 3"/>
          <p:cNvSpPr>
            <a:spLocks noGrp="1"/>
          </p:cNvSpPr>
          <p:nvPr>
            <p:ph type="sldNum" sz="quarter" idx="12"/>
          </p:nvPr>
        </p:nvSpPr>
        <p:spPr/>
        <p:txBody>
          <a:bodyPr/>
          <a:lstStyle/>
          <a:p>
            <a:fld id="{C465A074-71B0-1C47-A455-7677837C124E}" type="slidenum">
              <a:rPr lang="it-IT" smtClean="0"/>
              <a:pPr/>
              <a:t>3</a:t>
            </a:fld>
            <a:endParaRPr lang="it-IT" dirty="0"/>
          </a:p>
        </p:txBody>
      </p:sp>
    </p:spTree>
    <p:extLst>
      <p:ext uri="{BB962C8B-B14F-4D97-AF65-F5344CB8AC3E}">
        <p14:creationId xmlns:p14="http://schemas.microsoft.com/office/powerpoint/2010/main" val="1143779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Surrounding property cover </a:t>
            </a:r>
            <a:endParaRPr lang="en-US" sz="1400" b="1"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50% of rate </a:t>
            </a:r>
            <a:r>
              <a:rPr lang="en-US" sz="1400" dirty="0">
                <a:solidFill>
                  <a:srgbClr val="C21B17"/>
                </a:solidFill>
                <a:latin typeface="Arial" pitchFamily="34" charset="0"/>
                <a:cs typeface="Arial" pitchFamily="34" charset="0"/>
              </a:rPr>
              <a:t>applicable to CAR policy will be charged on the limit of sum insured fixed for  </a:t>
            </a:r>
            <a:r>
              <a:rPr lang="en-US" sz="1400" dirty="0" smtClean="0">
                <a:solidFill>
                  <a:srgbClr val="C21B17"/>
                </a:solidFill>
                <a:latin typeface="Arial" pitchFamily="34" charset="0"/>
                <a:cs typeface="Arial" pitchFamily="34" charset="0"/>
              </a:rPr>
              <a:t>Surrounding property </a:t>
            </a:r>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The policy excesses should apply to </a:t>
            </a:r>
            <a:r>
              <a:rPr lang="en-US" sz="1400" dirty="0" smtClean="0">
                <a:solidFill>
                  <a:srgbClr val="C21B17"/>
                </a:solidFill>
                <a:latin typeface="Arial" pitchFamily="34" charset="0"/>
                <a:cs typeface="Arial" pitchFamily="34" charset="0"/>
              </a:rPr>
              <a:t>Surrounding property claims </a:t>
            </a:r>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30</a:t>
            </a:fld>
            <a:endParaRPr lang="it-IT" dirty="0"/>
          </a:p>
        </p:txBody>
      </p:sp>
      <p:sp>
        <p:nvSpPr>
          <p:cNvPr id="8"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40846695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Escalation provision</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Escalation benefit shall be limited to 50% of Sum insured for CAR (the limit may be expressed in either percentage or in amount) and will be permitted only once at the time of inception of policy.</a:t>
            </a:r>
          </a:p>
          <a:p>
            <a:pPr lvl="1"/>
            <a:endParaRPr lang="en-US" sz="1400" dirty="0" smtClean="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Rate charged for escalation will be CAR policy rate but applied on 50% of escalation limit selected </a:t>
            </a: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267200"/>
            <a:ext cx="1885950" cy="1885950"/>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31</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795828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Additional rate for express freight (excl. Air), holiday, overtime rates</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Rate charged for additional rate for express freight will be Basic CAR policy rate (excluding extras for earthquake, etc</a:t>
            </a:r>
            <a:r>
              <a:rPr lang="en-US" sz="1400" dirty="0">
                <a:solidFill>
                  <a:srgbClr val="C21B17"/>
                </a:solidFill>
                <a:latin typeface="Arial" pitchFamily="34" charset="0"/>
                <a:cs typeface="Arial" pitchFamily="34" charset="0"/>
              </a:rPr>
              <a:t>.</a:t>
            </a:r>
            <a:r>
              <a:rPr lang="en-US" sz="1400" dirty="0" smtClean="0">
                <a:solidFill>
                  <a:srgbClr val="C21B17"/>
                </a:solidFill>
                <a:latin typeface="Arial" pitchFamily="34" charset="0"/>
                <a:cs typeface="Arial" pitchFamily="34" charset="0"/>
              </a:rPr>
              <a:t>) and  applied on limit selected </a:t>
            </a: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675" y="4724400"/>
            <a:ext cx="2447925" cy="1409700"/>
          </a:xfrm>
          <a:prstGeom prst="rect">
            <a:avLst/>
          </a:prstGeom>
          <a:effectLst>
            <a:glow rad="228600">
              <a:schemeClr val="accent2">
                <a:satMod val="175000"/>
                <a:alpha val="40000"/>
              </a:schemeClr>
            </a:glow>
          </a:effectLst>
        </p:spPr>
      </p:pic>
      <p:sp>
        <p:nvSpPr>
          <p:cNvPr id="2" name="Slide Number Placeholder 1"/>
          <p:cNvSpPr>
            <a:spLocks noGrp="1"/>
          </p:cNvSpPr>
          <p:nvPr>
            <p:ph type="sldNum" sz="quarter" idx="12"/>
          </p:nvPr>
        </p:nvSpPr>
        <p:spPr/>
        <p:txBody>
          <a:bodyPr/>
          <a:lstStyle/>
          <a:p>
            <a:fld id="{C465A074-71B0-1C47-A455-7677837C124E}" type="slidenum">
              <a:rPr lang="it-IT" smtClean="0"/>
              <a:pPr/>
              <a:t>32</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2551118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Additional rate for </a:t>
            </a:r>
            <a:r>
              <a:rPr lang="en-US" sz="1400" b="1" dirty="0" smtClean="0">
                <a:solidFill>
                  <a:srgbClr val="C21B17"/>
                </a:solidFill>
                <a:latin typeface="Arial" pitchFamily="34" charset="0"/>
                <a:cs typeface="Arial" pitchFamily="34" charset="0"/>
              </a:rPr>
              <a:t>Air freight only </a:t>
            </a:r>
            <a:endParaRPr lang="en-US" sz="1400" b="1"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Rate charged for additional rate for Air freight will be as under </a:t>
            </a: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062" y="2743200"/>
            <a:ext cx="475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4267200"/>
            <a:ext cx="2514600" cy="1771650"/>
          </a:xfrm>
          <a:prstGeom prst="rect">
            <a:avLst/>
          </a:prstGeom>
          <a:effectLst>
            <a:glow rad="228600">
              <a:schemeClr val="accent2">
                <a:satMod val="175000"/>
                <a:alpha val="40000"/>
              </a:schemeClr>
            </a:glow>
          </a:effectLst>
        </p:spPr>
      </p:pic>
      <p:sp>
        <p:nvSpPr>
          <p:cNvPr id="2" name="Slide Number Placeholder 1"/>
          <p:cNvSpPr>
            <a:spLocks noGrp="1"/>
          </p:cNvSpPr>
          <p:nvPr>
            <p:ph type="sldNum" sz="quarter" idx="12"/>
          </p:nvPr>
        </p:nvSpPr>
        <p:spPr/>
        <p:txBody>
          <a:bodyPr/>
          <a:lstStyle/>
          <a:p>
            <a:fld id="{C465A074-71B0-1C47-A455-7677837C124E}" type="slidenum">
              <a:rPr lang="it-IT" smtClean="0"/>
              <a:pPr/>
              <a:t>33</a:t>
            </a:fld>
            <a:endParaRPr lang="it-IT" dirty="0"/>
          </a:p>
        </p:txBody>
      </p:sp>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61017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Additional customs duty</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Rate charged for additional rate for Air freight will be as under </a:t>
            </a:r>
          </a:p>
          <a:p>
            <a:pPr lvl="1"/>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Cover will be on first loss basis  and can be expressed as either percentage or amount</a:t>
            </a: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The amount can be reinstated  in the event of loss</a:t>
            </a: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39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2514600"/>
            <a:ext cx="73247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4951012"/>
            <a:ext cx="2343150" cy="1202138"/>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34</a:t>
            </a:fld>
            <a:endParaRPr lang="it-IT" dirty="0"/>
          </a:p>
        </p:txBody>
      </p:sp>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4234039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Construction machinery plant and equipment</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Separate sum insured is fixed for CPM equipment used for CAR projects </a:t>
            </a: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Where such Sum Insured does not exceed 5% of CAR sum insured  or 25 Lac  (whichever is lower), the same can be covered under CAR policy at CAR policy rates and excesses </a:t>
            </a: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Where such sum insured exceeds 5% of CAR sum insured or 25 Lac , the same should be insured </a:t>
            </a:r>
            <a:r>
              <a:rPr lang="en-US" sz="1400" dirty="0" err="1" smtClean="0">
                <a:solidFill>
                  <a:srgbClr val="C21B17"/>
                </a:solidFill>
                <a:latin typeface="Arial" pitchFamily="34" charset="0"/>
                <a:cs typeface="Arial" pitchFamily="34" charset="0"/>
              </a:rPr>
              <a:t>seperately</a:t>
            </a:r>
            <a:r>
              <a:rPr lang="en-US" sz="1400" dirty="0" smtClean="0">
                <a:solidFill>
                  <a:srgbClr val="C21B17"/>
                </a:solidFill>
                <a:latin typeface="Arial" pitchFamily="34" charset="0"/>
                <a:cs typeface="Arial" pitchFamily="34" charset="0"/>
              </a:rPr>
              <a:t> under CPM policy. </a:t>
            </a:r>
          </a:p>
          <a:p>
            <a:pPr lvl="1"/>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8194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4299233"/>
            <a:ext cx="1952625" cy="1815817"/>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35</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29943371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Extension </a:t>
            </a:r>
            <a:r>
              <a:rPr lang="en-US" sz="1400" b="1" dirty="0" smtClean="0">
                <a:solidFill>
                  <a:srgbClr val="C21B17"/>
                </a:solidFill>
                <a:latin typeface="Arial" pitchFamily="34" charset="0"/>
                <a:cs typeface="Arial" pitchFamily="34" charset="0"/>
              </a:rPr>
              <a:t>rates (for extension of insurance beyond policy period)</a:t>
            </a:r>
            <a:endParaRPr lang="en-US" sz="1400" b="1"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0290"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14400" y="2057399"/>
            <a:ext cx="7340180"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1" name="Picture 3"/>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14400" y="5181600"/>
            <a:ext cx="7348538"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465A074-71B0-1C47-A455-7677837C124E}" type="slidenum">
              <a:rPr lang="it-IT" smtClean="0"/>
              <a:pPr/>
              <a:t>36</a:t>
            </a:fld>
            <a:endParaRPr lang="it-IT" dirty="0"/>
          </a:p>
        </p:txBody>
      </p:sp>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2140790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Claims discount/ loading on Extension rates</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Discounts/ loading is applicable to proposals above 100 Cr, and shall apply on extension rates  as under </a:t>
            </a:r>
          </a:p>
          <a:p>
            <a:pPr marL="457200" lvl="1" indent="0">
              <a:buNone/>
            </a:pPr>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Maximum </a:t>
            </a:r>
            <a:r>
              <a:rPr lang="en-US" sz="1400" dirty="0">
                <a:solidFill>
                  <a:srgbClr val="C21B17"/>
                </a:solidFill>
                <a:latin typeface="Arial" pitchFamily="34" charset="0"/>
                <a:cs typeface="Arial" pitchFamily="34" charset="0"/>
              </a:rPr>
              <a:t>discount applicable is 60% and final rate after applying all discounts should not be less than 40% of basic CAR rate </a:t>
            </a: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48399"/>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1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2667000"/>
            <a:ext cx="7350966"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465A074-71B0-1C47-A455-7677837C124E}" type="slidenum">
              <a:rPr lang="it-IT" smtClean="0"/>
              <a:pPr/>
              <a:t>37</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395997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Maintenance </a:t>
            </a:r>
            <a:r>
              <a:rPr lang="en-US" sz="1400" b="1" dirty="0">
                <a:solidFill>
                  <a:srgbClr val="C21B17"/>
                </a:solidFill>
                <a:latin typeface="Arial" pitchFamily="34" charset="0"/>
                <a:cs typeface="Arial" pitchFamily="34" charset="0"/>
              </a:rPr>
              <a:t>visit and extended maintenance cover</a:t>
            </a: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r>
              <a:rPr lang="en-IN" sz="1400" dirty="0" smtClean="0">
                <a:solidFill>
                  <a:srgbClr val="C21B17"/>
                </a:solidFill>
                <a:latin typeface="Arial" pitchFamily="34" charset="0"/>
                <a:cs typeface="Arial" pitchFamily="34" charset="0"/>
              </a:rPr>
              <a:t>Extended maintenance can be given for any period exceeding 12 months as required under the  contract </a:t>
            </a:r>
          </a:p>
          <a:p>
            <a:pPr lvl="1"/>
            <a:r>
              <a:rPr lang="en-IN" sz="1400" dirty="0" smtClean="0">
                <a:solidFill>
                  <a:srgbClr val="C21B17"/>
                </a:solidFill>
                <a:latin typeface="Arial" pitchFamily="34" charset="0"/>
                <a:cs typeface="Arial" pitchFamily="34" charset="0"/>
              </a:rPr>
              <a:t>In </a:t>
            </a:r>
            <a:r>
              <a:rPr lang="en-IN" sz="1400" dirty="0">
                <a:solidFill>
                  <a:srgbClr val="C21B17"/>
                </a:solidFill>
                <a:latin typeface="Arial" pitchFamily="34" charset="0"/>
                <a:cs typeface="Arial" pitchFamily="34" charset="0"/>
              </a:rPr>
              <a:t>case of deletion of </a:t>
            </a:r>
            <a:r>
              <a:rPr lang="en-US" sz="1400" dirty="0">
                <a:solidFill>
                  <a:srgbClr val="C21B17"/>
                </a:solidFill>
                <a:latin typeface="Arial" pitchFamily="34" charset="0"/>
                <a:cs typeface="Arial" pitchFamily="34" charset="0"/>
              </a:rPr>
              <a:t>Maintenance visit and extended maintenance cover availed at inception of </a:t>
            </a:r>
            <a:r>
              <a:rPr lang="en-US" sz="1400" dirty="0" smtClean="0">
                <a:solidFill>
                  <a:srgbClr val="C21B17"/>
                </a:solidFill>
                <a:latin typeface="Arial" pitchFamily="34" charset="0"/>
                <a:cs typeface="Arial" pitchFamily="34" charset="0"/>
              </a:rPr>
              <a:t>policy before attachment of risk , refund </a:t>
            </a:r>
            <a:r>
              <a:rPr lang="en-US" sz="1400" dirty="0">
                <a:solidFill>
                  <a:srgbClr val="C21B17"/>
                </a:solidFill>
                <a:latin typeface="Arial" pitchFamily="34" charset="0"/>
                <a:cs typeface="Arial" pitchFamily="34" charset="0"/>
              </a:rPr>
              <a:t>may be given by retaining 25% of  premium under this extension.  </a:t>
            </a:r>
            <a:endParaRPr lang="en-US" sz="1400" dirty="0" smtClean="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No refund if risk is attached </a:t>
            </a:r>
            <a:endParaRPr lang="en-US" sz="1400" dirty="0">
              <a:solidFill>
                <a:srgbClr val="C21B17"/>
              </a:solidFill>
              <a:latin typeface="Arial" pitchFamily="34" charset="0"/>
              <a:cs typeface="Arial" pitchFamily="34" charset="0"/>
            </a:endParaRPr>
          </a:p>
          <a:p>
            <a:pPr marL="457200" lvl="1" indent="0">
              <a:buNone/>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2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57578"/>
            <a:ext cx="7367588" cy="266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465A074-71B0-1C47-A455-7677837C124E}" type="slidenum">
              <a:rPr lang="it-IT" smtClean="0"/>
              <a:pPr/>
              <a:t>38</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2676126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Refund </a:t>
            </a:r>
            <a:r>
              <a:rPr lang="en-US" sz="1400" b="1" dirty="0">
                <a:solidFill>
                  <a:srgbClr val="C21B17"/>
                </a:solidFill>
                <a:latin typeface="Arial" pitchFamily="34" charset="0"/>
                <a:cs typeface="Arial" pitchFamily="34" charset="0"/>
              </a:rPr>
              <a:t>on early completion of project  </a:t>
            </a:r>
          </a:p>
          <a:p>
            <a:pPr marL="0" indent="0">
              <a:buNone/>
            </a:pPr>
            <a:r>
              <a:rPr lang="en-US" sz="1400" dirty="0">
                <a:solidFill>
                  <a:srgbClr val="C21B17"/>
                </a:solidFill>
                <a:latin typeface="Arial" pitchFamily="34" charset="0"/>
                <a:cs typeface="Arial" pitchFamily="34" charset="0"/>
              </a:rPr>
              <a:t> </a:t>
            </a:r>
          </a:p>
          <a:p>
            <a:pPr lvl="1"/>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Refund of premium, arising out of  cancellation of policy due to abandonment, double insurance or early completion of project  can be allowed subject to following conditions </a:t>
            </a:r>
          </a:p>
          <a:p>
            <a:pPr marL="457200" lvl="1" indent="0">
              <a:buFont typeface="Arial" pitchFamily="34" charset="0"/>
              <a:buNone/>
            </a:pPr>
            <a:endParaRPr lang="en-US" sz="1400" dirty="0">
              <a:solidFill>
                <a:srgbClr val="C21B17"/>
              </a:solidFill>
              <a:latin typeface="Arial" pitchFamily="34" charset="0"/>
              <a:cs typeface="Arial" pitchFamily="34" charset="0"/>
            </a:endParaRPr>
          </a:p>
          <a:p>
            <a:pPr marL="685800" lvl="1" indent="-228600">
              <a:buFont typeface="Arial" pitchFamily="34" charset="0"/>
              <a:buAutoNum type="arabicPeriod"/>
            </a:pPr>
            <a:r>
              <a:rPr lang="en-US" sz="1400" dirty="0" smtClean="0">
                <a:solidFill>
                  <a:srgbClr val="C21B17"/>
                </a:solidFill>
                <a:latin typeface="Arial" pitchFamily="34" charset="0"/>
                <a:cs typeface="Arial" pitchFamily="34" charset="0"/>
              </a:rPr>
              <a:t>Period of insurance is 18 months or higher</a:t>
            </a:r>
          </a:p>
          <a:p>
            <a:pPr marL="685800" lvl="1" indent="-228600">
              <a:buFont typeface="Arial" pitchFamily="34" charset="0"/>
              <a:buAutoNum type="arabicPeriod"/>
            </a:pPr>
            <a:r>
              <a:rPr lang="en-US" sz="1400" dirty="0" smtClean="0">
                <a:solidFill>
                  <a:srgbClr val="C21B17"/>
                </a:solidFill>
                <a:latin typeface="Arial" pitchFamily="34" charset="0"/>
                <a:cs typeface="Arial" pitchFamily="34" charset="0"/>
              </a:rPr>
              <a:t>Notice of early completion is given in advance to the insurer before completion </a:t>
            </a:r>
          </a:p>
          <a:p>
            <a:pPr marL="685800" lvl="1" indent="-228600">
              <a:buFont typeface="Arial" pitchFamily="34" charset="0"/>
              <a:buAutoNum type="arabicPeriod"/>
            </a:pPr>
            <a:r>
              <a:rPr lang="en-US" sz="1400" dirty="0" smtClean="0">
                <a:solidFill>
                  <a:srgbClr val="C21B17"/>
                </a:solidFill>
                <a:latin typeface="Arial" pitchFamily="34" charset="0"/>
                <a:cs typeface="Arial" pitchFamily="34" charset="0"/>
              </a:rPr>
              <a:t>Claims experience is less than 60%</a:t>
            </a:r>
          </a:p>
          <a:p>
            <a:pPr marL="685800" lvl="1" indent="-228600">
              <a:buFont typeface="Arial" pitchFamily="34" charset="0"/>
              <a:buAutoNum type="arabicPeriod"/>
            </a:pPr>
            <a:r>
              <a:rPr lang="en-US" sz="1400" dirty="0" smtClean="0">
                <a:solidFill>
                  <a:srgbClr val="C21B17"/>
                </a:solidFill>
                <a:latin typeface="Arial" pitchFamily="34" charset="0"/>
                <a:cs typeface="Arial" pitchFamily="34" charset="0"/>
              </a:rPr>
              <a:t>The original policy  period is not exceeding the contract period as per contractual clause </a:t>
            </a:r>
          </a:p>
          <a:p>
            <a:pPr marL="685800" lvl="1" indent="-228600">
              <a:buFont typeface="Arial" pitchFamily="34" charset="0"/>
              <a:buAutoNum type="arabicPeriod"/>
            </a:pPr>
            <a:r>
              <a:rPr lang="en-US" sz="1400" dirty="0" smtClean="0">
                <a:solidFill>
                  <a:srgbClr val="C21B17"/>
                </a:solidFill>
                <a:latin typeface="Arial" pitchFamily="34" charset="0"/>
                <a:cs typeface="Arial" pitchFamily="34" charset="0"/>
              </a:rPr>
              <a:t>The minimum period for which refund can be claimed is 3 months </a:t>
            </a:r>
          </a:p>
          <a:p>
            <a:pPr marL="685800" lvl="1" indent="-228600">
              <a:buFont typeface="Arial" pitchFamily="34" charset="0"/>
              <a:buAutoNum type="arabicPeriod"/>
            </a:pPr>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300" y="4495800"/>
            <a:ext cx="2197100" cy="1647825"/>
          </a:xfrm>
          <a:prstGeom prst="rect">
            <a:avLst/>
          </a:prstGeom>
          <a:effectLst>
            <a:glow rad="228600">
              <a:schemeClr val="accent2">
                <a:satMod val="175000"/>
                <a:alpha val="40000"/>
              </a:schemeClr>
            </a:glow>
          </a:effectLst>
        </p:spPr>
      </p:pic>
      <p:sp>
        <p:nvSpPr>
          <p:cNvPr id="2" name="Slide Number Placeholder 1"/>
          <p:cNvSpPr>
            <a:spLocks noGrp="1"/>
          </p:cNvSpPr>
          <p:nvPr>
            <p:ph type="sldNum" sz="quarter" idx="12"/>
          </p:nvPr>
        </p:nvSpPr>
        <p:spPr/>
        <p:txBody>
          <a:bodyPr/>
          <a:lstStyle/>
          <a:p>
            <a:fld id="{C465A074-71B0-1C47-A455-7677837C124E}" type="slidenum">
              <a:rPr lang="it-IT" smtClean="0"/>
              <a:pPr/>
              <a:t>39</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554139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76400"/>
            <a:ext cx="4038600" cy="4525963"/>
          </a:xfrm>
        </p:spPr>
        <p:txBody>
          <a:bodyPr/>
          <a:lstStyle/>
          <a:p>
            <a:r>
              <a:rPr lang="en-US" sz="1400" dirty="0" smtClean="0">
                <a:solidFill>
                  <a:srgbClr val="C21B17"/>
                </a:solidFill>
                <a:latin typeface="Arial" pitchFamily="34" charset="0"/>
                <a:cs typeface="Arial" pitchFamily="34" charset="0"/>
              </a:rPr>
              <a:t>CAR Tariff</a:t>
            </a:r>
          </a:p>
          <a:p>
            <a:pPr lvl="1">
              <a:buFont typeface="Wingdings" pitchFamily="2" charset="2"/>
              <a:buChar char="§"/>
            </a:pPr>
            <a:r>
              <a:rPr lang="en-US" sz="1400" dirty="0" smtClean="0">
                <a:solidFill>
                  <a:srgbClr val="C21B17"/>
                </a:solidFill>
                <a:latin typeface="Arial" pitchFamily="34" charset="0"/>
                <a:cs typeface="Arial" pitchFamily="34" charset="0"/>
              </a:rPr>
              <a:t>General Rules and Regulations </a:t>
            </a:r>
          </a:p>
          <a:p>
            <a:pPr lvl="1">
              <a:buFont typeface="Wingdings" pitchFamily="2" charset="2"/>
              <a:buChar char="§"/>
            </a:pPr>
            <a:r>
              <a:rPr lang="en-US" sz="1400" b="1" dirty="0" smtClean="0">
                <a:solidFill>
                  <a:srgbClr val="C21B17"/>
                </a:solidFill>
                <a:latin typeface="Arial" pitchFamily="34" charset="0"/>
                <a:cs typeface="Arial" pitchFamily="34" charset="0"/>
              </a:rPr>
              <a:t>Standard Policy Form </a:t>
            </a:r>
            <a:endParaRPr lang="en-US" sz="1400" b="1" dirty="0">
              <a:solidFill>
                <a:srgbClr val="C21B17"/>
              </a:solidFill>
              <a:latin typeface="Arial" pitchFamily="34" charset="0"/>
              <a:cs typeface="Arial" pitchFamily="34" charset="0"/>
            </a:endParaRPr>
          </a:p>
          <a:p>
            <a:pPr lvl="1">
              <a:buFont typeface="Wingdings" pitchFamily="2" charset="2"/>
              <a:buChar char="§"/>
            </a:pPr>
            <a:r>
              <a:rPr lang="en-US" sz="1400" dirty="0" smtClean="0">
                <a:solidFill>
                  <a:srgbClr val="C21B17"/>
                </a:solidFill>
                <a:latin typeface="Arial" pitchFamily="34" charset="0"/>
                <a:cs typeface="Arial" pitchFamily="34" charset="0"/>
              </a:rPr>
              <a:t>Proposal </a:t>
            </a:r>
          </a:p>
          <a:p>
            <a:pPr lvl="1">
              <a:buFont typeface="Wingdings" pitchFamily="2" charset="2"/>
              <a:buChar char="§"/>
            </a:pPr>
            <a:r>
              <a:rPr lang="en-US" sz="1400" dirty="0" smtClean="0">
                <a:solidFill>
                  <a:srgbClr val="C21B17"/>
                </a:solidFill>
                <a:latin typeface="Arial" pitchFamily="34" charset="0"/>
                <a:cs typeface="Arial" pitchFamily="34" charset="0"/>
              </a:rPr>
              <a:t>Rating Schedule (</a:t>
            </a:r>
            <a:r>
              <a:rPr lang="en-US" sz="1400" dirty="0">
                <a:solidFill>
                  <a:srgbClr val="C21B17"/>
                </a:solidFill>
                <a:latin typeface="Arial" pitchFamily="34" charset="0"/>
                <a:cs typeface="Arial" pitchFamily="34" charset="0"/>
              </a:rPr>
              <a:t>G</a:t>
            </a:r>
            <a:r>
              <a:rPr lang="en-US" sz="1400" dirty="0" smtClean="0">
                <a:solidFill>
                  <a:srgbClr val="C21B17"/>
                </a:solidFill>
                <a:latin typeface="Arial" pitchFamily="34" charset="0"/>
                <a:cs typeface="Arial" pitchFamily="34" charset="0"/>
              </a:rPr>
              <a:t>roup 1-4)</a:t>
            </a:r>
          </a:p>
          <a:p>
            <a:pPr lvl="1">
              <a:buFont typeface="Wingdings" pitchFamily="2" charset="2"/>
              <a:buChar char="§"/>
            </a:pPr>
            <a:r>
              <a:rPr lang="en-US" sz="1400" dirty="0" smtClean="0">
                <a:solidFill>
                  <a:srgbClr val="C21B17"/>
                </a:solidFill>
                <a:latin typeface="Arial" pitchFamily="34" charset="0"/>
                <a:cs typeface="Arial" pitchFamily="34" charset="0"/>
              </a:rPr>
              <a:t>Declined Risk</a:t>
            </a:r>
          </a:p>
          <a:p>
            <a:pPr lvl="1">
              <a:buFont typeface="Wingdings" pitchFamily="2" charset="2"/>
              <a:buChar char="§"/>
            </a:pPr>
            <a:r>
              <a:rPr lang="en-US" sz="1400" dirty="0" smtClean="0">
                <a:solidFill>
                  <a:srgbClr val="C21B17"/>
                </a:solidFill>
                <a:latin typeface="Arial" pitchFamily="34" charset="0"/>
                <a:cs typeface="Arial" pitchFamily="34" charset="0"/>
              </a:rPr>
              <a:t>Excess</a:t>
            </a:r>
          </a:p>
          <a:p>
            <a:pPr lvl="1">
              <a:buFont typeface="Wingdings" pitchFamily="2" charset="2"/>
              <a:buChar char="§"/>
            </a:pPr>
            <a:r>
              <a:rPr lang="en-US" sz="1400" dirty="0" smtClean="0">
                <a:solidFill>
                  <a:srgbClr val="C21B17"/>
                </a:solidFill>
                <a:latin typeface="Arial" pitchFamily="34" charset="0"/>
                <a:cs typeface="Arial" pitchFamily="34" charset="0"/>
              </a:rPr>
              <a:t>Escalation Provision</a:t>
            </a:r>
          </a:p>
          <a:p>
            <a:pPr lvl="1">
              <a:buFont typeface="Wingdings" pitchFamily="2" charset="2"/>
              <a:buChar char="§"/>
            </a:pPr>
            <a:r>
              <a:rPr lang="en-US" sz="1400" dirty="0" smtClean="0">
                <a:solidFill>
                  <a:srgbClr val="C21B17"/>
                </a:solidFill>
                <a:latin typeface="Arial" pitchFamily="34" charset="0"/>
                <a:cs typeface="Arial" pitchFamily="34" charset="0"/>
              </a:rPr>
              <a:t>Option to Insure under MB/ EEI</a:t>
            </a:r>
          </a:p>
          <a:p>
            <a:pPr lvl="1">
              <a:buFont typeface="Wingdings" pitchFamily="2" charset="2"/>
              <a:buChar char="§"/>
            </a:pPr>
            <a:r>
              <a:rPr lang="en-US" sz="1400" dirty="0" smtClean="0">
                <a:solidFill>
                  <a:srgbClr val="C21B17"/>
                </a:solidFill>
                <a:latin typeface="Arial" pitchFamily="34" charset="0"/>
                <a:cs typeface="Arial" pitchFamily="34" charset="0"/>
              </a:rPr>
              <a:t>Additional Rates </a:t>
            </a:r>
          </a:p>
          <a:p>
            <a:pPr lvl="1">
              <a:buFont typeface="Wingdings" pitchFamily="2" charset="2"/>
              <a:buChar char="§"/>
            </a:pPr>
            <a:r>
              <a:rPr lang="en-US" sz="1400" dirty="0" smtClean="0">
                <a:solidFill>
                  <a:srgbClr val="C21B17"/>
                </a:solidFill>
                <a:latin typeface="Arial" pitchFamily="34" charset="0"/>
                <a:cs typeface="Arial" pitchFamily="34" charset="0"/>
              </a:rPr>
              <a:t>Endorsements  </a:t>
            </a:r>
          </a:p>
          <a:p>
            <a:pPr marL="457200" lvl="1" indent="0">
              <a:buNone/>
            </a:pPr>
            <a:endParaRPr lang="en-US" sz="1400" dirty="0">
              <a:solidFill>
                <a:srgbClr val="C21B17"/>
              </a:solidFill>
              <a:latin typeface="Arial" pitchFamily="34" charset="0"/>
              <a:cs typeface="Arial" pitchFamily="34" charset="0"/>
            </a:endParaRPr>
          </a:p>
          <a:p>
            <a:pPr lvl="1">
              <a:buFont typeface="Wingdings" pitchFamily="2" charset="2"/>
              <a:buChar char="§"/>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35" name="Content Placeholder 32"/>
          <p:cNvSpPr>
            <a:spLocks noGrp="1"/>
          </p:cNvSpPr>
          <p:nvPr>
            <p:ph sz="half" idx="1"/>
          </p:nvPr>
        </p:nvSpPr>
        <p:spPr>
          <a:xfrm>
            <a:off x="4876800" y="1143000"/>
            <a:ext cx="4038600" cy="4525963"/>
          </a:xfrm>
        </p:spPr>
        <p:txBody>
          <a:bodyPr/>
          <a:lstStyle/>
          <a:p>
            <a:pPr marL="0" indent="0">
              <a:buNone/>
            </a:pPr>
            <a:r>
              <a:rPr lang="en-US" sz="1400" b="1" dirty="0" smtClean="0">
                <a:solidFill>
                  <a:srgbClr val="C21B17"/>
                </a:solidFill>
                <a:latin typeface="Arial" pitchFamily="34" charset="0"/>
                <a:cs typeface="Arial" pitchFamily="34" charset="0"/>
              </a:rPr>
              <a:t>Standard Policy Form</a:t>
            </a:r>
          </a:p>
          <a:p>
            <a:r>
              <a:rPr lang="en-US" sz="1400" dirty="0" smtClean="0">
                <a:solidFill>
                  <a:srgbClr val="C21B17"/>
                </a:solidFill>
                <a:latin typeface="Arial" pitchFamily="34" charset="0"/>
                <a:cs typeface="Arial" pitchFamily="34" charset="0"/>
              </a:rPr>
              <a:t>General Exclusions </a:t>
            </a:r>
          </a:p>
          <a:p>
            <a:r>
              <a:rPr lang="en-US" sz="1400" dirty="0" smtClean="0">
                <a:solidFill>
                  <a:srgbClr val="C21B17"/>
                </a:solidFill>
                <a:latin typeface="Arial" pitchFamily="34" charset="0"/>
                <a:cs typeface="Arial" pitchFamily="34" charset="0"/>
              </a:rPr>
              <a:t>Period of Cover</a:t>
            </a:r>
          </a:p>
          <a:p>
            <a:r>
              <a:rPr lang="en-US" sz="1400" dirty="0" smtClean="0">
                <a:solidFill>
                  <a:srgbClr val="C21B17"/>
                </a:solidFill>
                <a:latin typeface="Arial" pitchFamily="34" charset="0"/>
                <a:cs typeface="Arial" pitchFamily="34" charset="0"/>
              </a:rPr>
              <a:t>General Conditions </a:t>
            </a:r>
          </a:p>
          <a:p>
            <a:r>
              <a:rPr lang="en-US" sz="1400" b="1" dirty="0" smtClean="0">
                <a:solidFill>
                  <a:srgbClr val="C21B17"/>
                </a:solidFill>
                <a:latin typeface="Arial" pitchFamily="34" charset="0"/>
                <a:cs typeface="Arial" pitchFamily="34" charset="0"/>
              </a:rPr>
              <a:t>Section 1 –Material Damage </a:t>
            </a:r>
          </a:p>
          <a:p>
            <a:r>
              <a:rPr lang="en-US" sz="1400" dirty="0" smtClean="0">
                <a:solidFill>
                  <a:srgbClr val="C21B17"/>
                </a:solidFill>
                <a:latin typeface="Arial" pitchFamily="34" charset="0"/>
                <a:cs typeface="Arial" pitchFamily="34" charset="0"/>
              </a:rPr>
              <a:t>Exclusions to Section 1</a:t>
            </a:r>
          </a:p>
          <a:p>
            <a:r>
              <a:rPr lang="en-US" sz="1400" dirty="0" smtClean="0">
                <a:solidFill>
                  <a:srgbClr val="C21B17"/>
                </a:solidFill>
                <a:latin typeface="Arial" pitchFamily="34" charset="0"/>
                <a:cs typeface="Arial" pitchFamily="34" charset="0"/>
              </a:rPr>
              <a:t>Provisions applying to Section -1 </a:t>
            </a:r>
          </a:p>
          <a:p>
            <a:pPr marL="0" indent="0">
              <a:buNone/>
            </a:pPr>
            <a:r>
              <a:rPr lang="en-US" sz="1400" dirty="0">
                <a:solidFill>
                  <a:srgbClr val="C21B17"/>
                </a:solidFill>
                <a:latin typeface="Arial" pitchFamily="34" charset="0"/>
                <a:cs typeface="Arial" pitchFamily="34" charset="0"/>
              </a:rPr>
              <a:t> </a:t>
            </a:r>
            <a:r>
              <a:rPr lang="en-US" sz="1400" dirty="0" smtClean="0">
                <a:solidFill>
                  <a:srgbClr val="C21B17"/>
                </a:solidFill>
                <a:latin typeface="Arial" pitchFamily="34" charset="0"/>
                <a:cs typeface="Arial" pitchFamily="34" charset="0"/>
              </a:rPr>
              <a:t>       Memo 1- Sum Insured </a:t>
            </a:r>
          </a:p>
          <a:p>
            <a:pPr marL="0" indent="0">
              <a:buNone/>
            </a:pPr>
            <a:r>
              <a:rPr lang="en-US" sz="1400" dirty="0">
                <a:solidFill>
                  <a:srgbClr val="C21B17"/>
                </a:solidFill>
                <a:latin typeface="Arial" pitchFamily="34" charset="0"/>
                <a:cs typeface="Arial" pitchFamily="34" charset="0"/>
              </a:rPr>
              <a:t> </a:t>
            </a:r>
            <a:r>
              <a:rPr lang="en-US" sz="1400" dirty="0" smtClean="0">
                <a:solidFill>
                  <a:srgbClr val="C21B17"/>
                </a:solidFill>
                <a:latin typeface="Arial" pitchFamily="34" charset="0"/>
                <a:cs typeface="Arial" pitchFamily="34" charset="0"/>
              </a:rPr>
              <a:t>       Memo 2- Premium Adjustment</a:t>
            </a:r>
          </a:p>
          <a:p>
            <a:pPr marL="0" indent="0">
              <a:buNone/>
            </a:pPr>
            <a:r>
              <a:rPr lang="en-US" sz="1400" dirty="0">
                <a:solidFill>
                  <a:srgbClr val="C21B17"/>
                </a:solidFill>
                <a:latin typeface="Arial" pitchFamily="34" charset="0"/>
                <a:cs typeface="Arial" pitchFamily="34" charset="0"/>
              </a:rPr>
              <a:t> </a:t>
            </a:r>
            <a:r>
              <a:rPr lang="en-US" sz="1400" dirty="0" smtClean="0">
                <a:solidFill>
                  <a:srgbClr val="C21B17"/>
                </a:solidFill>
                <a:latin typeface="Arial" pitchFamily="34" charset="0"/>
                <a:cs typeface="Arial" pitchFamily="34" charset="0"/>
              </a:rPr>
              <a:t>       Memo 3- Reinstatement of Sum Insured</a:t>
            </a:r>
          </a:p>
          <a:p>
            <a:pPr marL="0" indent="0">
              <a:buNone/>
            </a:pPr>
            <a:r>
              <a:rPr lang="en-US" sz="1400" dirty="0">
                <a:solidFill>
                  <a:srgbClr val="C21B17"/>
                </a:solidFill>
                <a:latin typeface="Arial" pitchFamily="34" charset="0"/>
                <a:cs typeface="Arial" pitchFamily="34" charset="0"/>
              </a:rPr>
              <a:t> </a:t>
            </a:r>
            <a:r>
              <a:rPr lang="en-US" sz="1400" dirty="0" smtClean="0">
                <a:solidFill>
                  <a:srgbClr val="C21B17"/>
                </a:solidFill>
                <a:latin typeface="Arial" pitchFamily="34" charset="0"/>
                <a:cs typeface="Arial" pitchFamily="34" charset="0"/>
              </a:rPr>
              <a:t>       Memo 4- Basis of Loss Settlement </a:t>
            </a:r>
          </a:p>
          <a:p>
            <a:pPr marL="0" indent="0">
              <a:buNone/>
            </a:pPr>
            <a:r>
              <a:rPr lang="en-US" sz="1400" dirty="0">
                <a:solidFill>
                  <a:srgbClr val="C21B17"/>
                </a:solidFill>
                <a:latin typeface="Arial" pitchFamily="34" charset="0"/>
                <a:cs typeface="Arial" pitchFamily="34" charset="0"/>
              </a:rPr>
              <a:t> </a:t>
            </a:r>
            <a:r>
              <a:rPr lang="en-US" sz="1400" dirty="0" smtClean="0">
                <a:solidFill>
                  <a:srgbClr val="C21B17"/>
                </a:solidFill>
                <a:latin typeface="Arial" pitchFamily="34" charset="0"/>
                <a:cs typeface="Arial" pitchFamily="34" charset="0"/>
              </a:rPr>
              <a:t>       Memo 5- Extension of Cover</a:t>
            </a:r>
          </a:p>
          <a:p>
            <a:pPr marL="0" indent="0">
              <a:buNone/>
            </a:pPr>
            <a:r>
              <a:rPr lang="en-US" sz="1400" dirty="0">
                <a:solidFill>
                  <a:srgbClr val="C21B17"/>
                </a:solidFill>
                <a:latin typeface="Arial" pitchFamily="34" charset="0"/>
                <a:cs typeface="Arial" pitchFamily="34" charset="0"/>
              </a:rPr>
              <a:t> </a:t>
            </a:r>
            <a:r>
              <a:rPr lang="en-US" sz="1400" dirty="0" smtClean="0">
                <a:solidFill>
                  <a:srgbClr val="C21B17"/>
                </a:solidFill>
                <a:latin typeface="Arial" pitchFamily="34" charset="0"/>
                <a:cs typeface="Arial" pitchFamily="34" charset="0"/>
              </a:rPr>
              <a:t>       Memo 6- Construction Plant &amp; Machinery</a:t>
            </a:r>
          </a:p>
          <a:p>
            <a:pPr marL="0" indent="0">
              <a:buNone/>
            </a:pPr>
            <a:r>
              <a:rPr lang="en-US" sz="1400" dirty="0">
                <a:solidFill>
                  <a:srgbClr val="C21B17"/>
                </a:solidFill>
                <a:latin typeface="Arial" pitchFamily="34" charset="0"/>
                <a:cs typeface="Arial" pitchFamily="34" charset="0"/>
              </a:rPr>
              <a:t> </a:t>
            </a:r>
            <a:r>
              <a:rPr lang="en-US" sz="1400" dirty="0" smtClean="0">
                <a:solidFill>
                  <a:srgbClr val="C21B17"/>
                </a:solidFill>
                <a:latin typeface="Arial" pitchFamily="34" charset="0"/>
                <a:cs typeface="Arial" pitchFamily="34" charset="0"/>
              </a:rPr>
              <a:t>       Memo 7- Surrounding Property </a:t>
            </a:r>
          </a:p>
          <a:p>
            <a:pPr marL="0" indent="0">
              <a:buNone/>
            </a:pPr>
            <a:r>
              <a:rPr lang="en-US" sz="1400" dirty="0">
                <a:solidFill>
                  <a:srgbClr val="C21B17"/>
                </a:solidFill>
                <a:latin typeface="Arial" pitchFamily="34" charset="0"/>
                <a:cs typeface="Arial" pitchFamily="34" charset="0"/>
              </a:rPr>
              <a:t> </a:t>
            </a:r>
            <a:r>
              <a:rPr lang="en-US" sz="1400" dirty="0" smtClean="0">
                <a:solidFill>
                  <a:srgbClr val="C21B17"/>
                </a:solidFill>
                <a:latin typeface="Arial" pitchFamily="34" charset="0"/>
                <a:cs typeface="Arial" pitchFamily="34" charset="0"/>
              </a:rPr>
              <a:t>       Memo 8- Major Perils/ AOG Perils </a:t>
            </a:r>
          </a:p>
          <a:p>
            <a:pPr marL="0" indent="0">
              <a:buNone/>
            </a:pPr>
            <a:r>
              <a:rPr lang="en-US" sz="1400" dirty="0">
                <a:solidFill>
                  <a:srgbClr val="C21B17"/>
                </a:solidFill>
                <a:latin typeface="Arial" pitchFamily="34" charset="0"/>
                <a:cs typeface="Arial" pitchFamily="34" charset="0"/>
              </a:rPr>
              <a:t> </a:t>
            </a:r>
            <a:r>
              <a:rPr lang="en-US" sz="1400" dirty="0" smtClean="0">
                <a:solidFill>
                  <a:srgbClr val="C21B17"/>
                </a:solidFill>
                <a:latin typeface="Arial" pitchFamily="34" charset="0"/>
                <a:cs typeface="Arial" pitchFamily="34" charset="0"/>
              </a:rPr>
              <a:t>       Memo 9- Reinstatement of Indemnity Limit </a:t>
            </a:r>
          </a:p>
          <a:p>
            <a:pPr marL="0" indent="0">
              <a:buNone/>
            </a:pPr>
            <a:r>
              <a:rPr lang="en-US" sz="1400" dirty="0">
                <a:solidFill>
                  <a:srgbClr val="C21B17"/>
                </a:solidFill>
                <a:latin typeface="Arial" pitchFamily="34" charset="0"/>
                <a:cs typeface="Arial" pitchFamily="34" charset="0"/>
              </a:rPr>
              <a:t> </a:t>
            </a:r>
            <a:r>
              <a:rPr lang="en-US" sz="1400" dirty="0" smtClean="0">
                <a:solidFill>
                  <a:srgbClr val="C21B17"/>
                </a:solidFill>
                <a:latin typeface="Arial" pitchFamily="34" charset="0"/>
                <a:cs typeface="Arial" pitchFamily="34" charset="0"/>
              </a:rPr>
              <a:t>       Memo 10- Third Party Liability </a:t>
            </a:r>
          </a:p>
          <a:p>
            <a:r>
              <a:rPr lang="en-US" sz="1400" b="1" dirty="0" smtClean="0">
                <a:solidFill>
                  <a:srgbClr val="C21B17"/>
                </a:solidFill>
                <a:latin typeface="Arial" pitchFamily="34" charset="0"/>
                <a:cs typeface="Arial" pitchFamily="34" charset="0"/>
              </a:rPr>
              <a:t>Section 2- Third Party Liability </a:t>
            </a:r>
          </a:p>
          <a:p>
            <a:r>
              <a:rPr lang="en-US" sz="1400" dirty="0" smtClean="0">
                <a:solidFill>
                  <a:srgbClr val="C21B17"/>
                </a:solidFill>
                <a:latin typeface="Arial" pitchFamily="34" charset="0"/>
                <a:cs typeface="Arial" pitchFamily="34" charset="0"/>
              </a:rPr>
              <a:t>Exclusions to Section -2</a:t>
            </a:r>
          </a:p>
          <a:p>
            <a:r>
              <a:rPr lang="en-US" sz="1400" dirty="0" smtClean="0">
                <a:solidFill>
                  <a:srgbClr val="C21B17"/>
                </a:solidFill>
                <a:latin typeface="Arial" pitchFamily="34" charset="0"/>
                <a:cs typeface="Arial" pitchFamily="34" charset="0"/>
              </a:rPr>
              <a:t>Conditions applying to Section -2 </a:t>
            </a:r>
            <a:endParaRPr lang="en-US" sz="1400" dirty="0">
              <a:solidFill>
                <a:srgbClr val="C21B17"/>
              </a:solidFill>
              <a:latin typeface="Arial" pitchFamily="34" charset="0"/>
              <a:cs typeface="Arial" pitchFamily="34" charset="0"/>
            </a:endParaRPr>
          </a:p>
          <a:p>
            <a:pPr lvl="1">
              <a:buFont typeface="Wingdings" pitchFamily="2" charset="2"/>
              <a:buChar char="§"/>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2" name="Striped Right Arrow 1"/>
          <p:cNvSpPr/>
          <p:nvPr/>
        </p:nvSpPr>
        <p:spPr>
          <a:xfrm>
            <a:off x="3276600" y="2286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4343400"/>
            <a:ext cx="1981199" cy="1796511"/>
          </a:xfrm>
          <a:prstGeom prst="rect">
            <a:avLst/>
          </a:prstGeom>
          <a:effectLst>
            <a:glow rad="228600">
              <a:schemeClr val="accent6">
                <a:satMod val="175000"/>
                <a:alpha val="40000"/>
              </a:schemeClr>
            </a:glow>
          </a:effectLst>
        </p:spPr>
      </p:pic>
      <p:sp>
        <p:nvSpPr>
          <p:cNvPr id="4" name="Slide Number Placeholder 3"/>
          <p:cNvSpPr>
            <a:spLocks noGrp="1"/>
          </p:cNvSpPr>
          <p:nvPr>
            <p:ph type="sldNum" sz="quarter" idx="12"/>
          </p:nvPr>
        </p:nvSpPr>
        <p:spPr/>
        <p:txBody>
          <a:bodyPr/>
          <a:lstStyle/>
          <a:p>
            <a:fld id="{C465A074-71B0-1C47-A455-7677837C124E}" type="slidenum">
              <a:rPr lang="it-IT" smtClean="0"/>
              <a:pPr/>
              <a:t>4</a:t>
            </a:fld>
            <a:endParaRPr lang="it-IT" dirty="0"/>
          </a:p>
        </p:txBody>
      </p:sp>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10238885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76400"/>
            <a:ext cx="4038600" cy="4525963"/>
          </a:xfrm>
        </p:spPr>
        <p:txBody>
          <a:bodyPr/>
          <a:lstStyle/>
          <a:p>
            <a:r>
              <a:rPr lang="en-US" sz="1400" dirty="0" smtClean="0">
                <a:solidFill>
                  <a:srgbClr val="C21B17"/>
                </a:solidFill>
                <a:latin typeface="Arial" pitchFamily="34" charset="0"/>
                <a:cs typeface="Arial" pitchFamily="34" charset="0"/>
              </a:rPr>
              <a:t>CAR Tariff</a:t>
            </a:r>
          </a:p>
          <a:p>
            <a:pPr lvl="1">
              <a:buFont typeface="Wingdings" pitchFamily="2" charset="2"/>
              <a:buChar char="§"/>
            </a:pPr>
            <a:r>
              <a:rPr lang="en-US" sz="1400" dirty="0" smtClean="0">
                <a:solidFill>
                  <a:srgbClr val="C21B17"/>
                </a:solidFill>
                <a:latin typeface="Arial" pitchFamily="34" charset="0"/>
                <a:cs typeface="Arial" pitchFamily="34" charset="0"/>
              </a:rPr>
              <a:t>General Rules and Regulations </a:t>
            </a:r>
          </a:p>
          <a:p>
            <a:pPr lvl="1">
              <a:buFont typeface="Wingdings" pitchFamily="2" charset="2"/>
              <a:buChar char="§"/>
            </a:pPr>
            <a:r>
              <a:rPr lang="en-US" sz="1400" dirty="0" smtClean="0">
                <a:solidFill>
                  <a:srgbClr val="C21B17"/>
                </a:solidFill>
                <a:latin typeface="Arial" pitchFamily="34" charset="0"/>
                <a:cs typeface="Arial" pitchFamily="34" charset="0"/>
              </a:rPr>
              <a:t>Standard Policy Form </a:t>
            </a:r>
            <a:endParaRPr lang="en-US" sz="1400" dirty="0">
              <a:solidFill>
                <a:srgbClr val="C21B17"/>
              </a:solidFill>
              <a:latin typeface="Arial" pitchFamily="34" charset="0"/>
              <a:cs typeface="Arial" pitchFamily="34" charset="0"/>
            </a:endParaRPr>
          </a:p>
          <a:p>
            <a:pPr lvl="1">
              <a:buFont typeface="Wingdings" pitchFamily="2" charset="2"/>
              <a:buChar char="§"/>
            </a:pPr>
            <a:r>
              <a:rPr lang="en-US" sz="1400" dirty="0" smtClean="0">
                <a:solidFill>
                  <a:srgbClr val="C21B17"/>
                </a:solidFill>
                <a:latin typeface="Arial" pitchFamily="34" charset="0"/>
                <a:cs typeface="Arial" pitchFamily="34" charset="0"/>
              </a:rPr>
              <a:t>Proposal </a:t>
            </a:r>
          </a:p>
          <a:p>
            <a:pPr lvl="1">
              <a:buFont typeface="Wingdings" pitchFamily="2" charset="2"/>
              <a:buChar char="§"/>
            </a:pPr>
            <a:r>
              <a:rPr lang="en-US" sz="1400" dirty="0" smtClean="0">
                <a:solidFill>
                  <a:srgbClr val="C21B17"/>
                </a:solidFill>
                <a:latin typeface="Arial" pitchFamily="34" charset="0"/>
                <a:cs typeface="Arial" pitchFamily="34" charset="0"/>
              </a:rPr>
              <a:t>Rating Schedule (</a:t>
            </a:r>
            <a:r>
              <a:rPr lang="en-US" sz="1400" dirty="0">
                <a:solidFill>
                  <a:srgbClr val="C21B17"/>
                </a:solidFill>
                <a:latin typeface="Arial" pitchFamily="34" charset="0"/>
                <a:cs typeface="Arial" pitchFamily="34" charset="0"/>
              </a:rPr>
              <a:t>G</a:t>
            </a:r>
            <a:r>
              <a:rPr lang="en-US" sz="1400" dirty="0" smtClean="0">
                <a:solidFill>
                  <a:srgbClr val="C21B17"/>
                </a:solidFill>
                <a:latin typeface="Arial" pitchFamily="34" charset="0"/>
                <a:cs typeface="Arial" pitchFamily="34" charset="0"/>
              </a:rPr>
              <a:t>roup 1-4)</a:t>
            </a:r>
          </a:p>
          <a:p>
            <a:pPr lvl="1">
              <a:buFont typeface="Wingdings" pitchFamily="2" charset="2"/>
              <a:buChar char="§"/>
            </a:pPr>
            <a:r>
              <a:rPr lang="en-US" sz="1400" dirty="0" smtClean="0">
                <a:solidFill>
                  <a:srgbClr val="C21B17"/>
                </a:solidFill>
                <a:latin typeface="Arial" pitchFamily="34" charset="0"/>
                <a:cs typeface="Arial" pitchFamily="34" charset="0"/>
              </a:rPr>
              <a:t>Declined Risk</a:t>
            </a:r>
          </a:p>
          <a:p>
            <a:pPr lvl="1">
              <a:buFont typeface="Wingdings" pitchFamily="2" charset="2"/>
              <a:buChar char="§"/>
            </a:pPr>
            <a:r>
              <a:rPr lang="en-US" sz="1400" dirty="0" smtClean="0">
                <a:solidFill>
                  <a:srgbClr val="C21B17"/>
                </a:solidFill>
                <a:latin typeface="Arial" pitchFamily="34" charset="0"/>
                <a:cs typeface="Arial" pitchFamily="34" charset="0"/>
              </a:rPr>
              <a:t>Excess</a:t>
            </a:r>
          </a:p>
          <a:p>
            <a:pPr lvl="1">
              <a:buFont typeface="Wingdings" pitchFamily="2" charset="2"/>
              <a:buChar char="§"/>
            </a:pPr>
            <a:r>
              <a:rPr lang="en-US" sz="1400" dirty="0" smtClean="0">
                <a:solidFill>
                  <a:srgbClr val="C21B17"/>
                </a:solidFill>
                <a:latin typeface="Arial" pitchFamily="34" charset="0"/>
                <a:cs typeface="Arial" pitchFamily="34" charset="0"/>
              </a:rPr>
              <a:t>Escalation Provision</a:t>
            </a:r>
          </a:p>
          <a:p>
            <a:pPr lvl="1">
              <a:buFont typeface="Wingdings" pitchFamily="2" charset="2"/>
              <a:buChar char="§"/>
            </a:pPr>
            <a:r>
              <a:rPr lang="en-US" sz="1400" dirty="0" smtClean="0">
                <a:solidFill>
                  <a:srgbClr val="C21B17"/>
                </a:solidFill>
                <a:latin typeface="Arial" pitchFamily="34" charset="0"/>
                <a:cs typeface="Arial" pitchFamily="34" charset="0"/>
              </a:rPr>
              <a:t>Option to Insure under MB/ EEI</a:t>
            </a:r>
          </a:p>
          <a:p>
            <a:pPr lvl="1">
              <a:buFont typeface="Wingdings" pitchFamily="2" charset="2"/>
              <a:buChar char="§"/>
            </a:pPr>
            <a:r>
              <a:rPr lang="en-US" sz="1400" dirty="0" smtClean="0">
                <a:solidFill>
                  <a:srgbClr val="C21B17"/>
                </a:solidFill>
                <a:latin typeface="Arial" pitchFamily="34" charset="0"/>
                <a:cs typeface="Arial" pitchFamily="34" charset="0"/>
              </a:rPr>
              <a:t>Additional Rates </a:t>
            </a:r>
          </a:p>
          <a:p>
            <a:pPr lvl="1">
              <a:buFont typeface="Wingdings" pitchFamily="2" charset="2"/>
              <a:buChar char="§"/>
            </a:pPr>
            <a:r>
              <a:rPr lang="en-US" sz="1400" b="1" dirty="0" smtClean="0">
                <a:solidFill>
                  <a:srgbClr val="C21B17"/>
                </a:solidFill>
                <a:latin typeface="Arial" pitchFamily="34" charset="0"/>
                <a:cs typeface="Arial" pitchFamily="34" charset="0"/>
              </a:rPr>
              <a:t>Endorsements </a:t>
            </a:r>
            <a:r>
              <a:rPr lang="en-US" sz="1400" dirty="0" smtClean="0">
                <a:solidFill>
                  <a:srgbClr val="C21B17"/>
                </a:solidFill>
                <a:latin typeface="Arial" pitchFamily="34" charset="0"/>
                <a:cs typeface="Arial" pitchFamily="34" charset="0"/>
              </a:rPr>
              <a:t> </a:t>
            </a:r>
          </a:p>
          <a:p>
            <a:pPr marL="457200" lvl="1" indent="0">
              <a:buNone/>
            </a:pPr>
            <a:endParaRPr lang="en-US" sz="1400" dirty="0">
              <a:solidFill>
                <a:srgbClr val="C21B17"/>
              </a:solidFill>
              <a:latin typeface="Arial" pitchFamily="34" charset="0"/>
              <a:cs typeface="Arial" pitchFamily="34" charset="0"/>
            </a:endParaRPr>
          </a:p>
          <a:p>
            <a:pPr lvl="1">
              <a:buFont typeface="Wingdings" pitchFamily="2" charset="2"/>
              <a:buChar char="§"/>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Contractors All Risk Insurance Policy</a:t>
            </a:r>
            <a:endParaRPr lang="en-US" sz="2000" dirty="0">
              <a:solidFill>
                <a:srgbClr val="C21B17"/>
              </a:solidFill>
              <a:latin typeface="Arial" pitchFamily="34" charset="0"/>
              <a:cs typeface="Arial" pitchFamily="34" charset="0"/>
            </a:endParaRPr>
          </a:p>
        </p:txBody>
      </p:sp>
      <p:sp>
        <p:nvSpPr>
          <p:cNvPr id="35" name="Content Placeholder 32"/>
          <p:cNvSpPr>
            <a:spLocks noGrp="1"/>
          </p:cNvSpPr>
          <p:nvPr>
            <p:ph sz="half" idx="1"/>
          </p:nvPr>
        </p:nvSpPr>
        <p:spPr>
          <a:xfrm>
            <a:off x="4572000" y="1600200"/>
            <a:ext cx="4419600" cy="4525963"/>
          </a:xfrm>
        </p:spPr>
        <p:txBody>
          <a:bodyPr/>
          <a:lstStyle/>
          <a:p>
            <a:pPr marL="0" indent="0">
              <a:buNone/>
            </a:pPr>
            <a:r>
              <a:rPr lang="en-US" sz="1400" b="1" dirty="0" smtClean="0">
                <a:solidFill>
                  <a:srgbClr val="C21B17"/>
                </a:solidFill>
                <a:latin typeface="Arial" pitchFamily="34" charset="0"/>
                <a:cs typeface="Arial" pitchFamily="34" charset="0"/>
              </a:rPr>
              <a:t>Endorsements</a:t>
            </a:r>
          </a:p>
          <a:p>
            <a:r>
              <a:rPr lang="en-US" sz="1200" dirty="0" smtClean="0">
                <a:solidFill>
                  <a:srgbClr val="C21B17"/>
                </a:solidFill>
                <a:latin typeface="Arial" pitchFamily="34" charset="0"/>
                <a:cs typeface="Arial" pitchFamily="34" charset="0"/>
              </a:rPr>
              <a:t>Pipeline construction </a:t>
            </a:r>
          </a:p>
          <a:p>
            <a:r>
              <a:rPr lang="en-US" sz="1200" dirty="0" smtClean="0">
                <a:solidFill>
                  <a:srgbClr val="C21B17"/>
                </a:solidFill>
                <a:latin typeface="Arial" pitchFamily="34" charset="0"/>
                <a:cs typeface="Arial" pitchFamily="34" charset="0"/>
              </a:rPr>
              <a:t>Exclusion of loss of stabilizing fluid </a:t>
            </a:r>
          </a:p>
          <a:p>
            <a:r>
              <a:rPr lang="en-US" sz="1200" dirty="0" smtClean="0">
                <a:solidFill>
                  <a:srgbClr val="C21B17"/>
                </a:solidFill>
                <a:latin typeface="Arial" pitchFamily="34" charset="0"/>
                <a:cs typeface="Arial" pitchFamily="34" charset="0"/>
              </a:rPr>
              <a:t>Road construction</a:t>
            </a:r>
          </a:p>
          <a:p>
            <a:r>
              <a:rPr lang="en-US" sz="1200" dirty="0" smtClean="0">
                <a:solidFill>
                  <a:srgbClr val="C21B17"/>
                </a:solidFill>
                <a:latin typeface="Arial" pitchFamily="34" charset="0"/>
                <a:cs typeface="Arial" pitchFamily="34" charset="0"/>
              </a:rPr>
              <a:t>Piling construction</a:t>
            </a:r>
          </a:p>
          <a:p>
            <a:r>
              <a:rPr lang="en-US" sz="1200" dirty="0" smtClean="0">
                <a:solidFill>
                  <a:srgbClr val="C21B17"/>
                </a:solidFill>
                <a:latin typeface="Arial" pitchFamily="34" charset="0"/>
                <a:cs typeface="Arial" pitchFamily="34" charset="0"/>
              </a:rPr>
              <a:t>Abandonment of shafts </a:t>
            </a:r>
          </a:p>
          <a:p>
            <a:r>
              <a:rPr lang="en-US" sz="1200" dirty="0" smtClean="0">
                <a:solidFill>
                  <a:srgbClr val="C21B17"/>
                </a:solidFill>
                <a:latin typeface="Arial" pitchFamily="34" charset="0"/>
                <a:cs typeface="Arial" pitchFamily="34" charset="0"/>
              </a:rPr>
              <a:t>Crops, forests, cultivated areas</a:t>
            </a:r>
          </a:p>
          <a:p>
            <a:r>
              <a:rPr lang="en-US" sz="1200" dirty="0" smtClean="0">
                <a:solidFill>
                  <a:srgbClr val="C21B17"/>
                </a:solidFill>
                <a:latin typeface="Arial" pitchFamily="34" charset="0"/>
                <a:cs typeface="Arial" pitchFamily="34" charset="0"/>
              </a:rPr>
              <a:t>Existing underground cables</a:t>
            </a:r>
          </a:p>
          <a:p>
            <a:r>
              <a:rPr lang="en-US" sz="1200" dirty="0" smtClean="0">
                <a:solidFill>
                  <a:srgbClr val="C21B17"/>
                </a:solidFill>
                <a:latin typeface="Arial" pitchFamily="34" charset="0"/>
                <a:cs typeface="Arial" pitchFamily="34" charset="0"/>
              </a:rPr>
              <a:t>Contract works time schedule</a:t>
            </a:r>
          </a:p>
          <a:p>
            <a:r>
              <a:rPr lang="en-US" sz="1200" dirty="0" smtClean="0">
                <a:solidFill>
                  <a:srgbClr val="C21B17"/>
                </a:solidFill>
                <a:latin typeface="Arial" pitchFamily="34" charset="0"/>
                <a:cs typeface="Arial" pitchFamily="34" charset="0"/>
              </a:rPr>
              <a:t>Temporary access roads</a:t>
            </a:r>
          </a:p>
          <a:p>
            <a:r>
              <a:rPr lang="en-US" sz="1200" dirty="0" smtClean="0">
                <a:solidFill>
                  <a:srgbClr val="C21B17"/>
                </a:solidFill>
                <a:latin typeface="Arial" pitchFamily="34" charset="0"/>
                <a:cs typeface="Arial" pitchFamily="34" charset="0"/>
              </a:rPr>
              <a:t>Special conditions concerning construction of dam and water reservoir</a:t>
            </a:r>
          </a:p>
          <a:p>
            <a:r>
              <a:rPr lang="en-US" sz="1200" dirty="0" smtClean="0">
                <a:solidFill>
                  <a:srgbClr val="C21B17"/>
                </a:solidFill>
                <a:latin typeface="Arial" pitchFamily="34" charset="0"/>
                <a:cs typeface="Arial" pitchFamily="34" charset="0"/>
              </a:rPr>
              <a:t>Special </a:t>
            </a:r>
            <a:r>
              <a:rPr lang="en-US" sz="1200" dirty="0">
                <a:solidFill>
                  <a:srgbClr val="C21B17"/>
                </a:solidFill>
                <a:latin typeface="Arial" pitchFamily="34" charset="0"/>
                <a:cs typeface="Arial" pitchFamily="34" charset="0"/>
              </a:rPr>
              <a:t>conditions </a:t>
            </a:r>
            <a:r>
              <a:rPr lang="en-US" sz="1200" dirty="0" smtClean="0">
                <a:solidFill>
                  <a:srgbClr val="C21B17"/>
                </a:solidFill>
                <a:latin typeface="Arial" pitchFamily="34" charset="0"/>
                <a:cs typeface="Arial" pitchFamily="34" charset="0"/>
              </a:rPr>
              <a:t>concerning safety measures with respect to precipitation, flood and inundation </a:t>
            </a:r>
          </a:p>
          <a:p>
            <a:r>
              <a:rPr lang="en-US" sz="1200" dirty="0">
                <a:solidFill>
                  <a:srgbClr val="C21B17"/>
                </a:solidFill>
                <a:latin typeface="Arial" pitchFamily="34" charset="0"/>
                <a:cs typeface="Arial" pitchFamily="34" charset="0"/>
              </a:rPr>
              <a:t>Special conditions </a:t>
            </a:r>
            <a:r>
              <a:rPr lang="en-US" sz="1200" dirty="0" smtClean="0">
                <a:solidFill>
                  <a:srgbClr val="C21B17"/>
                </a:solidFill>
                <a:latin typeface="Arial" pitchFamily="34" charset="0"/>
                <a:cs typeface="Arial" pitchFamily="34" charset="0"/>
              </a:rPr>
              <a:t>concerning removal of debris from landslide</a:t>
            </a:r>
          </a:p>
          <a:p>
            <a:r>
              <a:rPr lang="en-US" sz="1200" dirty="0" smtClean="0">
                <a:solidFill>
                  <a:srgbClr val="C21B17"/>
                </a:solidFill>
                <a:latin typeface="Arial" pitchFamily="34" charset="0"/>
                <a:cs typeface="Arial" pitchFamily="34" charset="0"/>
              </a:rPr>
              <a:t>Endorsement for escalation provision</a:t>
            </a:r>
          </a:p>
          <a:p>
            <a:pPr marL="0" indent="0">
              <a:buNone/>
            </a:pPr>
            <a:endParaRPr lang="en-US" sz="1200" dirty="0" smtClean="0">
              <a:solidFill>
                <a:srgbClr val="C21B17"/>
              </a:solidFill>
              <a:latin typeface="Arial" pitchFamily="34" charset="0"/>
              <a:cs typeface="Arial" pitchFamily="34" charset="0"/>
            </a:endParaRPr>
          </a:p>
          <a:p>
            <a:endParaRPr lang="en-US" sz="1200" b="1" dirty="0" smtClean="0">
              <a:solidFill>
                <a:srgbClr val="C21B17"/>
              </a:solidFill>
              <a:latin typeface="Arial" pitchFamily="34" charset="0"/>
              <a:cs typeface="Arial" pitchFamily="34" charset="0"/>
            </a:endParaRPr>
          </a:p>
          <a:p>
            <a:endParaRPr lang="en-US" sz="1200" b="1" dirty="0" smtClean="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1" name="Striped Right Arrow 10"/>
          <p:cNvSpPr/>
          <p:nvPr/>
        </p:nvSpPr>
        <p:spPr>
          <a:xfrm>
            <a:off x="2743200" y="4343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40</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26085644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ggetto 21" hidden="1"/>
          <p:cNvGraphicFramePr>
            <a:graphicFrameLocks noChangeAspect="1"/>
          </p:cNvGraphicFramePr>
          <p:nvPr>
            <p:custDataLst>
              <p:tags r:id="rId2"/>
            </p:custDataLst>
            <p:extLst>
              <p:ext uri="{D42A27DB-BD31-4B8C-83A1-F6EECF244321}">
                <p14:modId xmlns:p14="http://schemas.microsoft.com/office/powerpoint/2010/main" val="331297711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7283"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tangolo 5"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it-IT" sz="700" b="1" dirty="0">
              <a:latin typeface="Arial Regular"/>
              <a:cs typeface="Arial"/>
              <a:sym typeface="Arial Regular"/>
            </a:endParaRPr>
          </a:p>
        </p:txBody>
      </p:sp>
      <p:sp>
        <p:nvSpPr>
          <p:cNvPr id="5" name="Title 4"/>
          <p:cNvSpPr>
            <a:spLocks noGrp="1"/>
          </p:cNvSpPr>
          <p:nvPr>
            <p:ph type="ctrTitle"/>
            <p:custDataLst>
              <p:tags r:id="rId4"/>
            </p:custDataLst>
          </p:nvPr>
        </p:nvSpPr>
        <p:spPr>
          <a:xfrm>
            <a:off x="347300" y="625116"/>
            <a:ext cx="8386686" cy="374461"/>
          </a:xfrm>
        </p:spPr>
        <p:txBody>
          <a:bodyPr/>
          <a:lstStyle/>
          <a:p>
            <a:pPr algn="l" defTabSz="457200"/>
            <a:r>
              <a:rPr lang="it-IT" dirty="0" smtClean="0">
                <a:solidFill>
                  <a:srgbClr val="C21B17"/>
                </a:solidFill>
                <a:latin typeface="Arial" pitchFamily="34" charset="0"/>
                <a:cs typeface="Arial" pitchFamily="34" charset="0"/>
              </a:rPr>
              <a:t>Section 02 </a:t>
            </a:r>
            <a:endParaRPr lang="en-US" dirty="0">
              <a:solidFill>
                <a:srgbClr val="C21B17"/>
              </a:solidFill>
              <a:latin typeface="Arial" pitchFamily="34" charset="0"/>
              <a:cs typeface="Arial" pitchFamily="34" charset="0"/>
            </a:endParaRPr>
          </a:p>
        </p:txBody>
      </p:sp>
      <p:sp>
        <p:nvSpPr>
          <p:cNvPr id="7" name="Sottotitolo 7"/>
          <p:cNvSpPr>
            <a:spLocks noGrp="1"/>
          </p:cNvSpPr>
          <p:nvPr>
            <p:ph type="subTitle" idx="1"/>
          </p:nvPr>
        </p:nvSpPr>
        <p:spPr>
          <a:xfrm>
            <a:off x="347300" y="3105307"/>
            <a:ext cx="8386686" cy="290712"/>
          </a:xfrm>
        </p:spPr>
        <p:txBody>
          <a:bodyPr/>
          <a:lstStyle/>
          <a:p>
            <a:r>
              <a:rPr lang="it-IT" dirty="0" smtClean="0">
                <a:latin typeface="Arial" pitchFamily="34" charset="0"/>
                <a:cs typeface="Arial" pitchFamily="34" charset="0"/>
              </a:rPr>
              <a:t>Erection All Risk </a:t>
            </a:r>
            <a:endParaRPr lang="en-US" b="1" dirty="0" smtClean="0">
              <a:solidFill>
                <a:schemeClr val="tx1"/>
              </a:solidFill>
              <a:latin typeface="Arial" pitchFamily="34" charset="0"/>
              <a:cs typeface="Arial" pitchFamily="34" charset="0"/>
            </a:endParaRPr>
          </a:p>
        </p:txBody>
      </p:sp>
      <p:sp>
        <p:nvSpPr>
          <p:cNvPr id="8" name="Title 1"/>
          <p:cNvSpPr txBox="1">
            <a:spLocks/>
          </p:cNvSpPr>
          <p:nvPr/>
        </p:nvSpPr>
        <p:spPr>
          <a:xfrm>
            <a:off x="308914" y="2166189"/>
            <a:ext cx="8386686" cy="561124"/>
          </a:xfrm>
          <a:prstGeom prst="rect">
            <a:avLst/>
          </a:prstGeom>
        </p:spPr>
        <p:txBody>
          <a:bodyPr vert="horz" lIns="0" tIns="0" rIns="0" bIns="0" rtlCol="0" anchor="t" anchorCtr="0">
            <a:noAutofit/>
          </a:bodyPr>
          <a:lstStyle>
            <a:lvl1pPr algn="l" defTabSz="457200" rtl="0" eaLnBrk="1" latinLnBrk="0" hangingPunct="1">
              <a:lnSpc>
                <a:spcPts val="3500"/>
              </a:lnSpc>
              <a:spcBef>
                <a:spcPct val="0"/>
              </a:spcBef>
              <a:buNone/>
              <a:defRPr sz="3300" b="1" i="0" kern="1200" baseline="0">
                <a:solidFill>
                  <a:schemeClr val="tx2"/>
                </a:solidFill>
                <a:latin typeface="Arial"/>
                <a:ea typeface="+mj-ea"/>
                <a:cs typeface="+mj-cs"/>
              </a:defRPr>
            </a:lvl1pPr>
          </a:lstStyle>
          <a:p>
            <a:r>
              <a:rPr lang="it-IT" dirty="0" smtClean="0">
                <a:solidFill>
                  <a:srgbClr val="C21B17"/>
                </a:solidFill>
              </a:rPr>
              <a:t>Project Insurance </a:t>
            </a:r>
            <a:endParaRPr lang="en-US" dirty="0">
              <a:solidFill>
                <a:srgbClr val="C21B17"/>
              </a:solidFill>
              <a:latin typeface="+mj-lt"/>
            </a:endParaRPr>
          </a:p>
        </p:txBody>
      </p:sp>
      <p:sp>
        <p:nvSpPr>
          <p:cNvPr id="9"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 </a:t>
            </a:r>
            <a:endParaRPr lang="en-US" sz="1100" dirty="0">
              <a:solidFill>
                <a:srgbClr val="C21B17"/>
              </a:solidFill>
              <a:latin typeface="Arial" pitchFamily="34" charset="0"/>
              <a:cs typeface="Arial" pitchFamily="34" charset="0"/>
            </a:endParaRPr>
          </a:p>
        </p:txBody>
      </p:sp>
      <p:sp>
        <p:nvSpPr>
          <p:cNvPr id="2" name="AutoShape 115" descr="civil engineering માટે છબી પરિણામ"/>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17" descr="civil engineering માટે છબી પરિણામ"/>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400" y="3657600"/>
            <a:ext cx="7234886" cy="2373544"/>
          </a:xfrm>
          <a:prstGeom prst="rect">
            <a:avLst/>
          </a:prstGeom>
          <a:effectLst>
            <a:glow rad="228600">
              <a:schemeClr val="accent1">
                <a:satMod val="175000"/>
                <a:alpha val="40000"/>
              </a:schemeClr>
            </a:glow>
          </a:effectLst>
        </p:spPr>
      </p:pic>
      <p:sp>
        <p:nvSpPr>
          <p:cNvPr id="4" name="Slide Number Placeholder 3"/>
          <p:cNvSpPr>
            <a:spLocks noGrp="1"/>
          </p:cNvSpPr>
          <p:nvPr>
            <p:ph type="sldNum" sz="quarter" idx="12"/>
          </p:nvPr>
        </p:nvSpPr>
        <p:spPr/>
        <p:txBody>
          <a:bodyPr/>
          <a:lstStyle/>
          <a:p>
            <a:fld id="{C465A074-71B0-1C47-A455-7677837C124E}" type="slidenum">
              <a:rPr lang="it-IT" smtClean="0"/>
              <a:pPr/>
              <a:t>41</a:t>
            </a:fld>
            <a:endParaRPr lang="it-IT" dirty="0"/>
          </a:p>
        </p:txBody>
      </p:sp>
    </p:spTree>
    <p:extLst>
      <p:ext uri="{BB962C8B-B14F-4D97-AF65-F5344CB8AC3E}">
        <p14:creationId xmlns:p14="http://schemas.microsoft.com/office/powerpoint/2010/main" val="33343697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76400"/>
            <a:ext cx="4038600" cy="4525963"/>
          </a:xfrm>
        </p:spPr>
        <p:txBody>
          <a:bodyPr/>
          <a:lstStyle/>
          <a:p>
            <a:r>
              <a:rPr lang="en-US" sz="1400" dirty="0">
                <a:solidFill>
                  <a:srgbClr val="C21B17"/>
                </a:solidFill>
                <a:latin typeface="Arial" pitchFamily="34" charset="0"/>
                <a:cs typeface="Arial" pitchFamily="34" charset="0"/>
              </a:rPr>
              <a:t>E</a:t>
            </a:r>
            <a:r>
              <a:rPr lang="en-US" sz="1400" dirty="0" smtClean="0">
                <a:solidFill>
                  <a:srgbClr val="C21B17"/>
                </a:solidFill>
                <a:latin typeface="Arial" pitchFamily="34" charset="0"/>
                <a:cs typeface="Arial" pitchFamily="34" charset="0"/>
              </a:rPr>
              <a:t>AR Tariff</a:t>
            </a:r>
          </a:p>
          <a:p>
            <a:pPr lvl="1">
              <a:buFont typeface="Wingdings" pitchFamily="2" charset="2"/>
              <a:buChar char="§"/>
            </a:pPr>
            <a:r>
              <a:rPr lang="en-US" sz="1400" dirty="0" smtClean="0">
                <a:solidFill>
                  <a:srgbClr val="C21B17"/>
                </a:solidFill>
                <a:latin typeface="Arial" pitchFamily="34" charset="0"/>
                <a:cs typeface="Arial" pitchFamily="34" charset="0"/>
              </a:rPr>
              <a:t>General Rules and Regulations </a:t>
            </a:r>
          </a:p>
          <a:p>
            <a:pPr lvl="1">
              <a:buFont typeface="Wingdings" pitchFamily="2" charset="2"/>
              <a:buChar char="§"/>
            </a:pPr>
            <a:r>
              <a:rPr lang="en-US" sz="1400" dirty="0" smtClean="0">
                <a:solidFill>
                  <a:srgbClr val="C21B17"/>
                </a:solidFill>
                <a:latin typeface="Arial" pitchFamily="34" charset="0"/>
                <a:cs typeface="Arial" pitchFamily="34" charset="0"/>
              </a:rPr>
              <a:t>Schedule</a:t>
            </a:r>
          </a:p>
          <a:p>
            <a:pPr lvl="1">
              <a:buFont typeface="Wingdings" pitchFamily="2" charset="2"/>
              <a:buChar char="§"/>
            </a:pPr>
            <a:r>
              <a:rPr lang="en-US" sz="1400" b="1" dirty="0" smtClean="0">
                <a:solidFill>
                  <a:srgbClr val="C21B17"/>
                </a:solidFill>
                <a:latin typeface="Arial" pitchFamily="34" charset="0"/>
                <a:cs typeface="Arial" pitchFamily="34" charset="0"/>
              </a:rPr>
              <a:t>Standard Policy Form </a:t>
            </a:r>
            <a:endParaRPr lang="en-US" sz="1400" b="1" dirty="0">
              <a:solidFill>
                <a:srgbClr val="C21B17"/>
              </a:solidFill>
              <a:latin typeface="Arial" pitchFamily="34" charset="0"/>
              <a:cs typeface="Arial" pitchFamily="34" charset="0"/>
            </a:endParaRPr>
          </a:p>
          <a:p>
            <a:pPr lvl="1">
              <a:buFont typeface="Wingdings" pitchFamily="2" charset="2"/>
              <a:buChar char="§"/>
            </a:pPr>
            <a:r>
              <a:rPr lang="en-US" sz="1400" dirty="0" smtClean="0">
                <a:solidFill>
                  <a:srgbClr val="C21B17"/>
                </a:solidFill>
                <a:latin typeface="Arial" pitchFamily="34" charset="0"/>
                <a:cs typeface="Arial" pitchFamily="34" charset="0"/>
              </a:rPr>
              <a:t>Proposal </a:t>
            </a:r>
          </a:p>
          <a:p>
            <a:pPr lvl="1">
              <a:buFont typeface="Wingdings" pitchFamily="2" charset="2"/>
              <a:buChar char="§"/>
            </a:pPr>
            <a:r>
              <a:rPr lang="en-US" sz="1400" dirty="0" smtClean="0">
                <a:solidFill>
                  <a:srgbClr val="C21B17"/>
                </a:solidFill>
                <a:latin typeface="Arial" pitchFamily="34" charset="0"/>
                <a:cs typeface="Arial" pitchFamily="34" charset="0"/>
              </a:rPr>
              <a:t>Rating Schedule </a:t>
            </a:r>
          </a:p>
          <a:p>
            <a:pPr lvl="1">
              <a:buFont typeface="Wingdings" pitchFamily="2" charset="2"/>
              <a:buChar char="§"/>
            </a:pPr>
            <a:r>
              <a:rPr lang="en-US" sz="1400" dirty="0" smtClean="0">
                <a:solidFill>
                  <a:srgbClr val="C21B17"/>
                </a:solidFill>
                <a:latin typeface="Arial" pitchFamily="34" charset="0"/>
                <a:cs typeface="Arial" pitchFamily="34" charset="0"/>
              </a:rPr>
              <a:t>Endorsements  </a:t>
            </a:r>
          </a:p>
          <a:p>
            <a:pPr marL="457200" lvl="1" indent="0">
              <a:buNone/>
            </a:pPr>
            <a:endParaRPr lang="en-US" sz="1400" dirty="0">
              <a:solidFill>
                <a:srgbClr val="C21B17"/>
              </a:solidFill>
              <a:latin typeface="Arial" pitchFamily="34" charset="0"/>
              <a:cs typeface="Arial" pitchFamily="34" charset="0"/>
            </a:endParaRPr>
          </a:p>
          <a:p>
            <a:pPr lvl="1">
              <a:buFont typeface="Wingdings" pitchFamily="2" charset="2"/>
              <a:buChar char="§"/>
            </a:pPr>
            <a:endParaRPr lang="en-US" sz="1400" dirty="0" smtClean="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lvl="1">
              <a:buFont typeface="Wingdings" pitchFamily="2" charset="2"/>
              <a:buChar char="§"/>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35" name="Content Placeholder 32"/>
          <p:cNvSpPr>
            <a:spLocks noGrp="1"/>
          </p:cNvSpPr>
          <p:nvPr>
            <p:ph sz="half" idx="1"/>
          </p:nvPr>
        </p:nvSpPr>
        <p:spPr>
          <a:xfrm>
            <a:off x="4876800" y="1676400"/>
            <a:ext cx="4038600" cy="4525963"/>
          </a:xfrm>
        </p:spPr>
        <p:txBody>
          <a:bodyPr/>
          <a:lstStyle/>
          <a:p>
            <a:pPr marL="0" indent="0">
              <a:buNone/>
            </a:pPr>
            <a:r>
              <a:rPr lang="en-US" sz="1400" b="1" dirty="0" smtClean="0">
                <a:solidFill>
                  <a:srgbClr val="C21B17"/>
                </a:solidFill>
                <a:latin typeface="Arial" pitchFamily="34" charset="0"/>
                <a:cs typeface="Arial" pitchFamily="34" charset="0"/>
              </a:rPr>
              <a:t>Standard Policy Form</a:t>
            </a:r>
          </a:p>
          <a:p>
            <a:r>
              <a:rPr lang="en-US" sz="1200" dirty="0" smtClean="0">
                <a:solidFill>
                  <a:srgbClr val="C21B17"/>
                </a:solidFill>
                <a:latin typeface="Arial" pitchFamily="34" charset="0"/>
                <a:cs typeface="Arial" pitchFamily="34" charset="0"/>
              </a:rPr>
              <a:t>General Exclusions </a:t>
            </a:r>
          </a:p>
          <a:p>
            <a:r>
              <a:rPr lang="en-US" sz="1200" dirty="0" smtClean="0">
                <a:solidFill>
                  <a:srgbClr val="C21B17"/>
                </a:solidFill>
                <a:latin typeface="Arial" pitchFamily="34" charset="0"/>
                <a:cs typeface="Arial" pitchFamily="34" charset="0"/>
              </a:rPr>
              <a:t>Period of Cover</a:t>
            </a:r>
          </a:p>
          <a:p>
            <a:r>
              <a:rPr lang="en-US" sz="1200" dirty="0" smtClean="0">
                <a:solidFill>
                  <a:srgbClr val="C21B17"/>
                </a:solidFill>
                <a:latin typeface="Arial" pitchFamily="34" charset="0"/>
                <a:cs typeface="Arial" pitchFamily="34" charset="0"/>
              </a:rPr>
              <a:t>General Conditions </a:t>
            </a:r>
          </a:p>
          <a:p>
            <a:r>
              <a:rPr lang="en-US" sz="1200" b="1" dirty="0" smtClean="0">
                <a:solidFill>
                  <a:srgbClr val="C21B17"/>
                </a:solidFill>
                <a:latin typeface="Arial" pitchFamily="34" charset="0"/>
                <a:cs typeface="Arial" pitchFamily="34" charset="0"/>
              </a:rPr>
              <a:t>Section 1 –Material Damage </a:t>
            </a:r>
          </a:p>
          <a:p>
            <a:r>
              <a:rPr lang="en-US" sz="1200" dirty="0" smtClean="0">
                <a:solidFill>
                  <a:srgbClr val="C21B17"/>
                </a:solidFill>
                <a:latin typeface="Arial" pitchFamily="34" charset="0"/>
                <a:cs typeface="Arial" pitchFamily="34" charset="0"/>
              </a:rPr>
              <a:t>Exclusions to Section 1</a:t>
            </a:r>
          </a:p>
          <a:p>
            <a:r>
              <a:rPr lang="en-US" sz="1200" dirty="0" smtClean="0">
                <a:solidFill>
                  <a:srgbClr val="C21B17"/>
                </a:solidFill>
                <a:latin typeface="Arial" pitchFamily="34" charset="0"/>
                <a:cs typeface="Arial" pitchFamily="34" charset="0"/>
              </a:rPr>
              <a:t>Provisions applying to Section -1 </a:t>
            </a:r>
          </a:p>
          <a:p>
            <a:pPr marL="0" indent="0">
              <a:buNone/>
            </a:pPr>
            <a:r>
              <a:rPr lang="en-US" sz="1200" dirty="0">
                <a:solidFill>
                  <a:srgbClr val="C21B17"/>
                </a:solidFill>
                <a:latin typeface="Arial" pitchFamily="34" charset="0"/>
                <a:cs typeface="Arial" pitchFamily="34" charset="0"/>
              </a:rPr>
              <a:t> </a:t>
            </a:r>
            <a:r>
              <a:rPr lang="en-US" sz="1200" dirty="0" smtClean="0">
                <a:solidFill>
                  <a:srgbClr val="C21B17"/>
                </a:solidFill>
                <a:latin typeface="Arial" pitchFamily="34" charset="0"/>
                <a:cs typeface="Arial" pitchFamily="34" charset="0"/>
              </a:rPr>
              <a:t>       Memo 1- Sum Insured </a:t>
            </a:r>
          </a:p>
          <a:p>
            <a:pPr marL="0" indent="0">
              <a:buNone/>
            </a:pPr>
            <a:r>
              <a:rPr lang="en-US" sz="1200" dirty="0">
                <a:solidFill>
                  <a:srgbClr val="C21B17"/>
                </a:solidFill>
                <a:latin typeface="Arial" pitchFamily="34" charset="0"/>
                <a:cs typeface="Arial" pitchFamily="34" charset="0"/>
              </a:rPr>
              <a:t> </a:t>
            </a:r>
            <a:r>
              <a:rPr lang="en-US" sz="1200" dirty="0" smtClean="0">
                <a:solidFill>
                  <a:srgbClr val="C21B17"/>
                </a:solidFill>
                <a:latin typeface="Arial" pitchFamily="34" charset="0"/>
                <a:cs typeface="Arial" pitchFamily="34" charset="0"/>
              </a:rPr>
              <a:t>       Memo 2- Premium Adjustment</a:t>
            </a:r>
          </a:p>
          <a:p>
            <a:pPr marL="0" indent="0">
              <a:buNone/>
            </a:pPr>
            <a:r>
              <a:rPr lang="en-US" sz="1200" dirty="0">
                <a:solidFill>
                  <a:srgbClr val="C21B17"/>
                </a:solidFill>
                <a:latin typeface="Arial" pitchFamily="34" charset="0"/>
                <a:cs typeface="Arial" pitchFamily="34" charset="0"/>
              </a:rPr>
              <a:t> </a:t>
            </a:r>
            <a:r>
              <a:rPr lang="en-US" sz="1200" dirty="0" smtClean="0">
                <a:solidFill>
                  <a:srgbClr val="C21B17"/>
                </a:solidFill>
                <a:latin typeface="Arial" pitchFamily="34" charset="0"/>
                <a:cs typeface="Arial" pitchFamily="34" charset="0"/>
              </a:rPr>
              <a:t>       Memo 3- Reinstatement of Sum Insured</a:t>
            </a:r>
          </a:p>
          <a:p>
            <a:pPr marL="0" indent="0">
              <a:buNone/>
            </a:pPr>
            <a:r>
              <a:rPr lang="en-US" sz="1200" dirty="0">
                <a:solidFill>
                  <a:srgbClr val="C21B17"/>
                </a:solidFill>
                <a:latin typeface="Arial" pitchFamily="34" charset="0"/>
                <a:cs typeface="Arial" pitchFamily="34" charset="0"/>
              </a:rPr>
              <a:t> </a:t>
            </a:r>
            <a:r>
              <a:rPr lang="en-US" sz="1200" dirty="0" smtClean="0">
                <a:solidFill>
                  <a:srgbClr val="C21B17"/>
                </a:solidFill>
                <a:latin typeface="Arial" pitchFamily="34" charset="0"/>
                <a:cs typeface="Arial" pitchFamily="34" charset="0"/>
              </a:rPr>
              <a:t>       Memo 4- Basis of Loss Settlement </a:t>
            </a:r>
          </a:p>
          <a:p>
            <a:pPr marL="0" indent="0">
              <a:buNone/>
            </a:pPr>
            <a:r>
              <a:rPr lang="en-US" sz="1200" dirty="0">
                <a:solidFill>
                  <a:srgbClr val="C21B17"/>
                </a:solidFill>
                <a:latin typeface="Arial" pitchFamily="34" charset="0"/>
                <a:cs typeface="Arial" pitchFamily="34" charset="0"/>
              </a:rPr>
              <a:t> </a:t>
            </a:r>
            <a:r>
              <a:rPr lang="en-US" sz="1200" dirty="0" smtClean="0">
                <a:solidFill>
                  <a:srgbClr val="C21B17"/>
                </a:solidFill>
                <a:latin typeface="Arial" pitchFamily="34" charset="0"/>
                <a:cs typeface="Arial" pitchFamily="34" charset="0"/>
              </a:rPr>
              <a:t>       Memo 5- Extension of Cover</a:t>
            </a:r>
          </a:p>
          <a:p>
            <a:pPr marL="0" indent="0">
              <a:buNone/>
            </a:pPr>
            <a:r>
              <a:rPr lang="en-US" sz="1200" dirty="0">
                <a:solidFill>
                  <a:srgbClr val="C21B17"/>
                </a:solidFill>
                <a:latin typeface="Arial" pitchFamily="34" charset="0"/>
                <a:cs typeface="Arial" pitchFamily="34" charset="0"/>
              </a:rPr>
              <a:t> </a:t>
            </a:r>
            <a:r>
              <a:rPr lang="en-US" sz="1200" dirty="0" smtClean="0">
                <a:solidFill>
                  <a:srgbClr val="C21B17"/>
                </a:solidFill>
                <a:latin typeface="Arial" pitchFamily="34" charset="0"/>
                <a:cs typeface="Arial" pitchFamily="34" charset="0"/>
              </a:rPr>
              <a:t>       Memo 6- Construction Plant &amp; Machinery</a:t>
            </a:r>
          </a:p>
          <a:p>
            <a:pPr marL="0" indent="0">
              <a:buNone/>
            </a:pPr>
            <a:r>
              <a:rPr lang="en-US" sz="1200" dirty="0">
                <a:solidFill>
                  <a:srgbClr val="C21B17"/>
                </a:solidFill>
                <a:latin typeface="Arial" pitchFamily="34" charset="0"/>
                <a:cs typeface="Arial" pitchFamily="34" charset="0"/>
              </a:rPr>
              <a:t> </a:t>
            </a:r>
            <a:r>
              <a:rPr lang="en-US" sz="1200" dirty="0" smtClean="0">
                <a:solidFill>
                  <a:srgbClr val="C21B17"/>
                </a:solidFill>
                <a:latin typeface="Arial" pitchFamily="34" charset="0"/>
                <a:cs typeface="Arial" pitchFamily="34" charset="0"/>
              </a:rPr>
              <a:t>       Memo 7- Surrounding Property </a:t>
            </a:r>
          </a:p>
          <a:p>
            <a:pPr marL="0" indent="0">
              <a:buNone/>
            </a:pPr>
            <a:r>
              <a:rPr lang="en-US" sz="1200" dirty="0">
                <a:solidFill>
                  <a:srgbClr val="C21B17"/>
                </a:solidFill>
                <a:latin typeface="Arial" pitchFamily="34" charset="0"/>
                <a:cs typeface="Arial" pitchFamily="34" charset="0"/>
              </a:rPr>
              <a:t> </a:t>
            </a:r>
            <a:r>
              <a:rPr lang="en-US" sz="1200" dirty="0" smtClean="0">
                <a:solidFill>
                  <a:srgbClr val="C21B17"/>
                </a:solidFill>
                <a:latin typeface="Arial" pitchFamily="34" charset="0"/>
                <a:cs typeface="Arial" pitchFamily="34" charset="0"/>
              </a:rPr>
              <a:t>       Memo 8- Major Perils/ AOG Perils </a:t>
            </a:r>
          </a:p>
          <a:p>
            <a:r>
              <a:rPr lang="en-US" sz="1200" b="1" dirty="0" smtClean="0">
                <a:solidFill>
                  <a:srgbClr val="C21B17"/>
                </a:solidFill>
                <a:latin typeface="Arial" pitchFamily="34" charset="0"/>
                <a:cs typeface="Arial" pitchFamily="34" charset="0"/>
              </a:rPr>
              <a:t>Section 2- Third Party Liability </a:t>
            </a:r>
          </a:p>
          <a:p>
            <a:r>
              <a:rPr lang="en-US" sz="1200" dirty="0" smtClean="0">
                <a:solidFill>
                  <a:srgbClr val="C21B17"/>
                </a:solidFill>
                <a:latin typeface="Arial" pitchFamily="34" charset="0"/>
                <a:cs typeface="Arial" pitchFamily="34" charset="0"/>
              </a:rPr>
              <a:t>Exclusions to Section -2</a:t>
            </a:r>
          </a:p>
          <a:p>
            <a:r>
              <a:rPr lang="en-US" sz="1200" dirty="0" smtClean="0">
                <a:solidFill>
                  <a:srgbClr val="C21B17"/>
                </a:solidFill>
                <a:latin typeface="Arial" pitchFamily="34" charset="0"/>
                <a:cs typeface="Arial" pitchFamily="34" charset="0"/>
              </a:rPr>
              <a:t>Conditions applying to Section -2 </a:t>
            </a:r>
            <a:endParaRPr lang="en-US" sz="1200" dirty="0">
              <a:solidFill>
                <a:srgbClr val="C21B17"/>
              </a:solidFill>
              <a:latin typeface="Arial" pitchFamily="34" charset="0"/>
              <a:cs typeface="Arial" pitchFamily="34" charset="0"/>
            </a:endParaRPr>
          </a:p>
          <a:p>
            <a:pPr lvl="1">
              <a:buFont typeface="Wingdings" pitchFamily="2" charset="2"/>
              <a:buChar char="§"/>
            </a:pPr>
            <a:endParaRPr lang="en-US" sz="1200" dirty="0" smtClean="0">
              <a:solidFill>
                <a:srgbClr val="C21B17"/>
              </a:solidFill>
              <a:latin typeface="Arial" pitchFamily="34" charset="0"/>
              <a:cs typeface="Arial" pitchFamily="34" charset="0"/>
            </a:endParaRPr>
          </a:p>
          <a:p>
            <a:pPr lvl="1">
              <a:buFont typeface="Wingdings" pitchFamily="2" charset="2"/>
              <a:buChar char="§"/>
            </a:pPr>
            <a:endParaRPr lang="en-IN" sz="12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2" name="Striped Right Arrow 1"/>
          <p:cNvSpPr/>
          <p:nvPr/>
        </p:nvSpPr>
        <p:spPr>
          <a:xfrm>
            <a:off x="3276600" y="25146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4343400"/>
            <a:ext cx="1981199" cy="1796511"/>
          </a:xfrm>
          <a:prstGeom prst="rect">
            <a:avLst/>
          </a:prstGeom>
          <a:effectLst>
            <a:glow rad="228600">
              <a:schemeClr val="accent6">
                <a:satMod val="175000"/>
                <a:alpha val="40000"/>
              </a:schemeClr>
            </a:glow>
          </a:effectLst>
        </p:spPr>
      </p:pic>
      <p:sp>
        <p:nvSpPr>
          <p:cNvPr id="4" name="Slide Number Placeholder 3"/>
          <p:cNvSpPr>
            <a:spLocks noGrp="1"/>
          </p:cNvSpPr>
          <p:nvPr>
            <p:ph type="sldNum" sz="quarter" idx="12"/>
          </p:nvPr>
        </p:nvSpPr>
        <p:spPr/>
        <p:txBody>
          <a:bodyPr/>
          <a:lstStyle/>
          <a:p>
            <a:fld id="{C465A074-71B0-1C47-A455-7677837C124E}" type="slidenum">
              <a:rPr lang="it-IT" smtClean="0"/>
              <a:pPr/>
              <a:t>42</a:t>
            </a:fld>
            <a:endParaRPr lang="it-IT" dirty="0"/>
          </a:p>
        </p:txBody>
      </p:sp>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3460382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0114" y="1601640"/>
            <a:ext cx="8310486" cy="4525963"/>
          </a:xfrm>
        </p:spPr>
        <p:txBody>
          <a:bodyPr/>
          <a:lstStyle/>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lvl="1">
              <a:buFont typeface="Wingdings" pitchFamily="2" charset="2"/>
              <a:buChar char="§"/>
            </a:pPr>
            <a:r>
              <a:rPr lang="en-US" sz="1400" b="1" dirty="0">
                <a:solidFill>
                  <a:srgbClr val="C21B17"/>
                </a:solidFill>
                <a:latin typeface="Arial" pitchFamily="34" charset="0"/>
                <a:cs typeface="Arial" pitchFamily="34" charset="0"/>
              </a:rPr>
              <a:t>General </a:t>
            </a:r>
            <a:r>
              <a:rPr lang="en-US" sz="1400" b="1" dirty="0" smtClean="0">
                <a:solidFill>
                  <a:srgbClr val="C21B17"/>
                </a:solidFill>
                <a:latin typeface="Arial" pitchFamily="34" charset="0"/>
                <a:cs typeface="Arial" pitchFamily="34" charset="0"/>
              </a:rPr>
              <a:t>Exclusions</a:t>
            </a:r>
          </a:p>
          <a:p>
            <a:pPr lvl="1">
              <a:buFont typeface="Wingdings" pitchFamily="2" charset="2"/>
              <a:buChar char="§"/>
            </a:pPr>
            <a:endParaRPr lang="en-US" sz="1400" dirty="0">
              <a:solidFill>
                <a:srgbClr val="C21B17"/>
              </a:solidFill>
              <a:latin typeface="Arial" pitchFamily="34" charset="0"/>
              <a:cs typeface="Arial" pitchFamily="34" charset="0"/>
            </a:endParaRPr>
          </a:p>
          <a:p>
            <a:pPr lvl="1">
              <a:buFont typeface="Wingdings" pitchFamily="2" charset="2"/>
              <a:buChar char="§"/>
            </a:pPr>
            <a:endParaRPr lang="en-US" sz="1400" dirty="0" smtClean="0">
              <a:solidFill>
                <a:srgbClr val="C21B17"/>
              </a:solidFill>
              <a:latin typeface="Arial" pitchFamily="34" charset="0"/>
              <a:cs typeface="Arial" pitchFamily="34" charset="0"/>
            </a:endParaRPr>
          </a:p>
          <a:p>
            <a:pPr lvl="1">
              <a:buFont typeface="Wingdings" pitchFamily="2" charset="2"/>
              <a:buChar char="§"/>
            </a:pPr>
            <a:r>
              <a:rPr lang="en-US" sz="1400" dirty="0" smtClean="0">
                <a:solidFill>
                  <a:srgbClr val="C21B17"/>
                </a:solidFill>
                <a:latin typeface="Arial" pitchFamily="34" charset="0"/>
                <a:cs typeface="Arial" pitchFamily="34" charset="0"/>
              </a:rPr>
              <a:t>War perils </a:t>
            </a:r>
          </a:p>
          <a:p>
            <a:pPr lvl="1">
              <a:buFont typeface="Wingdings" pitchFamily="2" charset="2"/>
              <a:buChar char="§"/>
            </a:pPr>
            <a:r>
              <a:rPr lang="en-US" sz="1400" dirty="0" smtClean="0">
                <a:solidFill>
                  <a:srgbClr val="C21B17"/>
                </a:solidFill>
                <a:latin typeface="Arial" pitchFamily="34" charset="0"/>
                <a:cs typeface="Arial" pitchFamily="34" charset="0"/>
              </a:rPr>
              <a:t>Nuclear  perils </a:t>
            </a:r>
          </a:p>
          <a:p>
            <a:pPr lvl="1">
              <a:buFont typeface="Wingdings" pitchFamily="2" charset="2"/>
              <a:buChar char="§"/>
            </a:pPr>
            <a:r>
              <a:rPr lang="en-US" sz="1400" dirty="0" smtClean="0">
                <a:solidFill>
                  <a:srgbClr val="C21B17"/>
                </a:solidFill>
                <a:latin typeface="Arial" pitchFamily="34" charset="0"/>
                <a:cs typeface="Arial" pitchFamily="34" charset="0"/>
              </a:rPr>
              <a:t>Willful act or Willful negligence of the Insured or his responsible representatives </a:t>
            </a:r>
          </a:p>
          <a:p>
            <a:pPr lvl="1">
              <a:buFont typeface="Wingdings" pitchFamily="2" charset="2"/>
              <a:buChar char="§"/>
            </a:pPr>
            <a:r>
              <a:rPr lang="en-US" sz="1400" dirty="0" smtClean="0">
                <a:solidFill>
                  <a:srgbClr val="C21B17"/>
                </a:solidFill>
                <a:latin typeface="Arial" pitchFamily="34" charset="0"/>
                <a:cs typeface="Arial" pitchFamily="34" charset="0"/>
              </a:rPr>
              <a:t>Cessation of work whether total or partial </a:t>
            </a:r>
            <a:endParaRPr lang="en-US" sz="1400" dirty="0">
              <a:solidFill>
                <a:srgbClr val="C21B17"/>
              </a:solidFill>
              <a:latin typeface="Arial" pitchFamily="34" charset="0"/>
              <a:cs typeface="Arial" pitchFamily="34" charset="0"/>
            </a:endParaRPr>
          </a:p>
          <a:p>
            <a:pPr lvl="1">
              <a:buFont typeface="Wingdings" pitchFamily="2" charset="2"/>
              <a:buChar char="§"/>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US" sz="1400" dirty="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 Burden of proof is on the Insured if the company disclaims liability </a:t>
            </a:r>
          </a:p>
          <a:p>
            <a:pPr lvl="1">
              <a:buFont typeface="Wingdings" pitchFamily="2" charset="2"/>
              <a:buChar char="§"/>
            </a:pPr>
            <a:endParaRPr lang="en-US" sz="1400" dirty="0" smtClean="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Erection All Risk Insurance Policy</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304800" y="1651720"/>
            <a:ext cx="8462886" cy="276999"/>
          </a:xfrm>
          <a:prstGeom prst="rect">
            <a:avLst/>
          </a:prstGeom>
        </p:spPr>
        <p:txBody>
          <a:bodyPr wrap="square">
            <a:spAutoFit/>
          </a:bodyPr>
          <a:lstStyle/>
          <a:p>
            <a:r>
              <a:rPr lang="en-US" sz="1200" b="1" dirty="0">
                <a:solidFill>
                  <a:srgbClr val="C21B17"/>
                </a:solidFill>
                <a:latin typeface="Arial" pitchFamily="34" charset="0"/>
                <a:cs typeface="Arial" pitchFamily="34" charset="0"/>
              </a:rPr>
              <a:t>Standard Policy </a:t>
            </a:r>
            <a:r>
              <a:rPr lang="en-US" sz="1200" b="1" dirty="0" smtClean="0">
                <a:solidFill>
                  <a:srgbClr val="C21B17"/>
                </a:solidFill>
                <a:latin typeface="Arial" pitchFamily="34" charset="0"/>
                <a:cs typeface="Arial" pitchFamily="34" charset="0"/>
              </a:rPr>
              <a:t>Form  </a:t>
            </a:r>
            <a:endParaRPr lang="en-US" sz="1200" b="1"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838" y="4495800"/>
            <a:ext cx="2043811" cy="1689100"/>
          </a:xfrm>
          <a:prstGeom prst="rect">
            <a:avLst/>
          </a:prstGeom>
          <a:effectLst>
            <a:glow rad="228600">
              <a:schemeClr val="accent6">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43</a:t>
            </a:fld>
            <a:endParaRPr lang="it-IT" dirty="0"/>
          </a:p>
        </p:txBody>
      </p:sp>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34178896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0114" y="1601640"/>
            <a:ext cx="8310486" cy="4525963"/>
          </a:xfrm>
        </p:spPr>
        <p:txBody>
          <a:bodyPr/>
          <a:lstStyle/>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b="1" dirty="0">
              <a:solidFill>
                <a:srgbClr val="C21B17"/>
              </a:solidFill>
              <a:latin typeface="Arial" pitchFamily="34" charset="0"/>
              <a:cs typeface="Arial" pitchFamily="34" charset="0"/>
            </a:endParaRPr>
          </a:p>
          <a:p>
            <a:pPr lvl="1">
              <a:buFont typeface="Wingdings" pitchFamily="2" charset="2"/>
              <a:buChar char="§"/>
            </a:pPr>
            <a:r>
              <a:rPr lang="en-US" sz="1400" b="1" dirty="0" smtClean="0">
                <a:solidFill>
                  <a:srgbClr val="C21B17"/>
                </a:solidFill>
                <a:latin typeface="Arial" pitchFamily="34" charset="0"/>
                <a:cs typeface="Arial" pitchFamily="34" charset="0"/>
              </a:rPr>
              <a:t>Period of Cover                       Erection period </a:t>
            </a:r>
          </a:p>
          <a:p>
            <a:pPr lvl="1">
              <a:buFont typeface="Wingdings" pitchFamily="2" charset="2"/>
              <a:buChar char="§"/>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Erection All Risk Insurance Policy</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304800" y="1651720"/>
            <a:ext cx="8462886" cy="276999"/>
          </a:xfrm>
          <a:prstGeom prst="rect">
            <a:avLst/>
          </a:prstGeom>
        </p:spPr>
        <p:txBody>
          <a:bodyPr wrap="square">
            <a:spAutoFit/>
          </a:bodyPr>
          <a:lstStyle/>
          <a:p>
            <a:r>
              <a:rPr lang="en-US" sz="1200" b="1" dirty="0">
                <a:solidFill>
                  <a:srgbClr val="C21B17"/>
                </a:solidFill>
                <a:latin typeface="Arial" pitchFamily="34" charset="0"/>
                <a:cs typeface="Arial" pitchFamily="34" charset="0"/>
              </a:rPr>
              <a:t>Standard Policy </a:t>
            </a:r>
            <a:r>
              <a:rPr lang="en-US" sz="1200" b="1" dirty="0" smtClean="0">
                <a:solidFill>
                  <a:srgbClr val="C21B17"/>
                </a:solidFill>
                <a:latin typeface="Arial" pitchFamily="34" charset="0"/>
                <a:cs typeface="Arial" pitchFamily="34" charset="0"/>
              </a:rPr>
              <a:t>Form  </a:t>
            </a:r>
            <a:endParaRPr lang="en-US" sz="1200" b="1"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Striped Right Arrow 10"/>
          <p:cNvSpPr/>
          <p:nvPr/>
        </p:nvSpPr>
        <p:spPr>
          <a:xfrm>
            <a:off x="2667000" y="22098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4318451"/>
              </p:ext>
            </p:extLst>
          </p:nvPr>
        </p:nvGraphicFramePr>
        <p:xfrm>
          <a:off x="228600" y="2590800"/>
          <a:ext cx="8763000" cy="233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81000" y="5124271"/>
            <a:ext cx="8305800" cy="1354217"/>
          </a:xfrm>
          <a:prstGeom prst="rect">
            <a:avLst/>
          </a:prstGeom>
        </p:spPr>
        <p:txBody>
          <a:bodyPr wrap="square">
            <a:spAutoFit/>
          </a:bodyPr>
          <a:lstStyle/>
          <a:p>
            <a:pPr marL="228600" indent="-228600">
              <a:buFont typeface="+mj-lt"/>
              <a:buAutoNum type="arabicPeriod"/>
            </a:pPr>
            <a:r>
              <a:rPr lang="en-US" sz="1400" dirty="0">
                <a:solidFill>
                  <a:srgbClr val="C21B17"/>
                </a:solidFill>
                <a:latin typeface="Arial" pitchFamily="34" charset="0"/>
                <a:cs typeface="Arial" pitchFamily="34" charset="0"/>
              </a:rPr>
              <a:t>In case after the expiry of four weeks of trial running, approval of the plant is not given by the concerned Authorities the cover for the extended period of further trial running can be covered at extra premium to be arranged before hand. </a:t>
            </a:r>
          </a:p>
          <a:p>
            <a:pPr marL="228600" indent="-228600">
              <a:buFont typeface="+mj-lt"/>
              <a:buAutoNum type="arabicPeriod"/>
            </a:pPr>
            <a:r>
              <a:rPr lang="en-US" sz="1400" dirty="0" smtClean="0">
                <a:solidFill>
                  <a:srgbClr val="C21B17"/>
                </a:solidFill>
                <a:latin typeface="Arial" pitchFamily="34" charset="0"/>
                <a:cs typeface="Arial" pitchFamily="34" charset="0"/>
              </a:rPr>
              <a:t>In </a:t>
            </a:r>
            <a:r>
              <a:rPr lang="en-US" sz="1400" dirty="0">
                <a:solidFill>
                  <a:srgbClr val="C21B17"/>
                </a:solidFill>
                <a:latin typeface="Arial" pitchFamily="34" charset="0"/>
                <a:cs typeface="Arial" pitchFamily="34" charset="0"/>
              </a:rPr>
              <a:t>the case of second-hand/used property, the insurance hereunder shall however, cease immediately on the commencement of the testing. </a:t>
            </a:r>
            <a:endParaRPr lang="en-US" sz="1400" dirty="0" smtClean="0">
              <a:solidFill>
                <a:srgbClr val="C21B17"/>
              </a:solidFill>
              <a:latin typeface="Arial" pitchFamily="34" charset="0"/>
              <a:cs typeface="Arial" pitchFamily="34" charset="0"/>
            </a:endParaRPr>
          </a:p>
          <a:p>
            <a:pPr marL="228600" indent="-228600">
              <a:buFont typeface="+mj-lt"/>
              <a:buAutoNum type="arabicPeriod"/>
            </a:pPr>
            <a:endParaRPr lang="en-US" sz="1200" dirty="0">
              <a:solidFill>
                <a:srgbClr val="C21B17"/>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C465A074-71B0-1C47-A455-7677837C124E}" type="slidenum">
              <a:rPr lang="it-IT" smtClean="0"/>
              <a:pPr/>
              <a:t>44</a:t>
            </a:fld>
            <a:endParaRPr lang="it-IT" dirty="0"/>
          </a:p>
        </p:txBody>
      </p:sp>
      <p:sp>
        <p:nvSpPr>
          <p:cNvPr id="13"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32460071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0114" y="1601640"/>
            <a:ext cx="8310486" cy="4525963"/>
          </a:xfrm>
        </p:spPr>
        <p:txBody>
          <a:bodyPr/>
          <a:lstStyle/>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lvl="1">
              <a:buFont typeface="Wingdings" pitchFamily="2" charset="2"/>
              <a:buChar char="§"/>
            </a:pPr>
            <a:r>
              <a:rPr lang="en-US" sz="1400" b="1" dirty="0">
                <a:solidFill>
                  <a:srgbClr val="C21B17"/>
                </a:solidFill>
                <a:latin typeface="Arial" pitchFamily="34" charset="0"/>
                <a:cs typeface="Arial" pitchFamily="34" charset="0"/>
              </a:rPr>
              <a:t>General </a:t>
            </a:r>
            <a:r>
              <a:rPr lang="en-US" sz="1400" b="1" dirty="0" smtClean="0">
                <a:solidFill>
                  <a:srgbClr val="C21B17"/>
                </a:solidFill>
                <a:latin typeface="Arial" pitchFamily="34" charset="0"/>
                <a:cs typeface="Arial" pitchFamily="34" charset="0"/>
              </a:rPr>
              <a:t>Conditions</a:t>
            </a:r>
          </a:p>
          <a:p>
            <a:pPr lvl="1">
              <a:buFont typeface="Wingdings" pitchFamily="2" charset="2"/>
              <a:buChar char="§"/>
            </a:pPr>
            <a:endParaRPr lang="en-US" sz="1400" dirty="0">
              <a:solidFill>
                <a:srgbClr val="C21B17"/>
              </a:solidFill>
              <a:latin typeface="Arial" pitchFamily="34" charset="0"/>
              <a:cs typeface="Arial" pitchFamily="34" charset="0"/>
            </a:endParaRPr>
          </a:p>
          <a:p>
            <a:pPr marL="685800" lvl="1" indent="-228600">
              <a:buFont typeface="+mj-lt"/>
              <a:buAutoNum type="arabicPeriod"/>
            </a:pPr>
            <a:r>
              <a:rPr lang="en-US" sz="1400" dirty="0" smtClean="0">
                <a:solidFill>
                  <a:srgbClr val="C21B17"/>
                </a:solidFill>
                <a:latin typeface="Arial" pitchFamily="34" charset="0"/>
                <a:cs typeface="Arial" pitchFamily="34" charset="0"/>
              </a:rPr>
              <a:t>Due observance and fulfillment of terms of this policy </a:t>
            </a:r>
          </a:p>
          <a:p>
            <a:pPr marL="685800" lvl="1" indent="-228600">
              <a:buFont typeface="+mj-lt"/>
              <a:buAutoNum type="arabicPeriod"/>
            </a:pPr>
            <a:r>
              <a:rPr lang="en-US" sz="1400" dirty="0" smtClean="0">
                <a:solidFill>
                  <a:srgbClr val="C21B17"/>
                </a:solidFill>
                <a:latin typeface="Arial" pitchFamily="34" charset="0"/>
                <a:cs typeface="Arial" pitchFamily="34" charset="0"/>
              </a:rPr>
              <a:t>Insured to take all reasonable precautions and comply with reasonable recommendations to prevent loss/ damage</a:t>
            </a:r>
          </a:p>
          <a:p>
            <a:pPr marL="685800" lvl="1" indent="-228600">
              <a:buFont typeface="+mj-lt"/>
              <a:buAutoNum type="arabicPeriod"/>
            </a:pPr>
            <a:r>
              <a:rPr lang="en-US" sz="1400" dirty="0" smtClean="0">
                <a:solidFill>
                  <a:srgbClr val="C21B17"/>
                </a:solidFill>
                <a:latin typeface="Arial" pitchFamily="34" charset="0"/>
                <a:cs typeface="Arial" pitchFamily="34" charset="0"/>
              </a:rPr>
              <a:t>A. Right of Entry</a:t>
            </a:r>
          </a:p>
          <a:p>
            <a:pPr marL="685800" lvl="1" indent="-228600">
              <a:buAutoNum type="arabicPeriod" startAt="3"/>
            </a:pPr>
            <a:r>
              <a:rPr lang="en-US" sz="1400" dirty="0" smtClean="0">
                <a:solidFill>
                  <a:srgbClr val="C21B17"/>
                </a:solidFill>
                <a:latin typeface="Arial" pitchFamily="34" charset="0"/>
                <a:cs typeface="Arial" pitchFamily="34" charset="0"/>
              </a:rPr>
              <a:t>B. Immediate notice of Material Change in Risk </a:t>
            </a:r>
          </a:p>
          <a:p>
            <a:pPr marL="685800" lvl="1" indent="-228600">
              <a:buAutoNum type="arabicPeriod" startAt="3"/>
            </a:pPr>
            <a:r>
              <a:rPr lang="en-US" sz="1400" dirty="0" smtClean="0">
                <a:solidFill>
                  <a:srgbClr val="C21B17"/>
                </a:solidFill>
                <a:latin typeface="Arial" pitchFamily="34" charset="0"/>
                <a:cs typeface="Arial" pitchFamily="34" charset="0"/>
              </a:rPr>
              <a:t>A. Immediately notify any occurrence which may lead to claim under this policy </a:t>
            </a:r>
          </a:p>
          <a:p>
            <a:pPr marL="685800" lvl="1" indent="-228600">
              <a:buAutoNum type="arabicPeriod" startAt="4"/>
            </a:pPr>
            <a:r>
              <a:rPr lang="en-US" sz="1400" dirty="0" smtClean="0">
                <a:solidFill>
                  <a:srgbClr val="C21B17"/>
                </a:solidFill>
                <a:latin typeface="Arial" pitchFamily="34" charset="0"/>
                <a:cs typeface="Arial" pitchFamily="34" charset="0"/>
              </a:rPr>
              <a:t>B. Take all steps to minimize the extent of loss/ damage </a:t>
            </a:r>
          </a:p>
          <a:p>
            <a:pPr marL="457200" lvl="1" indent="0">
              <a:buNone/>
            </a:pPr>
            <a:r>
              <a:rPr lang="en-US" sz="1400" dirty="0" smtClean="0">
                <a:solidFill>
                  <a:srgbClr val="C21B17"/>
                </a:solidFill>
                <a:latin typeface="Arial" pitchFamily="34" charset="0"/>
                <a:cs typeface="Arial" pitchFamily="34" charset="0"/>
              </a:rPr>
              <a:t>4.  C. Preserve affected parts and make them available for inspection</a:t>
            </a:r>
          </a:p>
          <a:p>
            <a:pPr marL="685800" lvl="1" indent="-228600">
              <a:buAutoNum type="arabicPeriod" startAt="4"/>
            </a:pPr>
            <a:r>
              <a:rPr lang="en-US" sz="1400" dirty="0" smtClean="0">
                <a:solidFill>
                  <a:srgbClr val="C21B17"/>
                </a:solidFill>
                <a:latin typeface="Arial" pitchFamily="34" charset="0"/>
                <a:cs typeface="Arial" pitchFamily="34" charset="0"/>
              </a:rPr>
              <a:t>D. Furnish all such information and documentary evidence as the company may require</a:t>
            </a:r>
          </a:p>
          <a:p>
            <a:pPr marL="457200" lvl="1" indent="0">
              <a:buNone/>
            </a:pPr>
            <a:r>
              <a:rPr lang="en-US" sz="1400" dirty="0" smtClean="0">
                <a:solidFill>
                  <a:srgbClr val="C21B17"/>
                </a:solidFill>
                <a:latin typeface="Arial" pitchFamily="34" charset="0"/>
                <a:cs typeface="Arial" pitchFamily="34" charset="0"/>
              </a:rPr>
              <a:t>4.  E. Inform police in case of loss due to theft or burglary </a:t>
            </a: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Company shall not be liable for any loss/ damage, in case no notice has been received by the company within 14 days of its occurrence.  </a:t>
            </a:r>
            <a:endParaRPr lang="en-US" sz="1400" dirty="0">
              <a:solidFill>
                <a:srgbClr val="C21B17"/>
              </a:solidFill>
              <a:latin typeface="Arial" pitchFamily="34" charset="0"/>
              <a:cs typeface="Arial" pitchFamily="34" charset="0"/>
            </a:endParaRPr>
          </a:p>
          <a:p>
            <a:pPr lvl="1">
              <a:buFont typeface="Wingdings" pitchFamily="2" charset="2"/>
              <a:buChar char="§"/>
            </a:pPr>
            <a:endParaRPr lang="en-US" sz="1400" dirty="0" smtClean="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Erection All Risk Insurance Policy</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304800" y="1651720"/>
            <a:ext cx="8462886" cy="276999"/>
          </a:xfrm>
          <a:prstGeom prst="rect">
            <a:avLst/>
          </a:prstGeom>
        </p:spPr>
        <p:txBody>
          <a:bodyPr wrap="square">
            <a:spAutoFit/>
          </a:bodyPr>
          <a:lstStyle/>
          <a:p>
            <a:r>
              <a:rPr lang="en-US" sz="1200" b="1" dirty="0">
                <a:solidFill>
                  <a:srgbClr val="C21B17"/>
                </a:solidFill>
                <a:latin typeface="Arial" pitchFamily="34" charset="0"/>
                <a:cs typeface="Arial" pitchFamily="34" charset="0"/>
              </a:rPr>
              <a:t>Standard Policy </a:t>
            </a:r>
            <a:r>
              <a:rPr lang="en-US" sz="1200" b="1" dirty="0" smtClean="0">
                <a:solidFill>
                  <a:srgbClr val="C21B17"/>
                </a:solidFill>
                <a:latin typeface="Arial" pitchFamily="34" charset="0"/>
                <a:cs typeface="Arial" pitchFamily="34" charset="0"/>
              </a:rPr>
              <a:t>Form  </a:t>
            </a:r>
            <a:endParaRPr lang="en-US" sz="1200" b="1"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45</a:t>
            </a:fld>
            <a:endParaRPr lang="it-IT" dirty="0"/>
          </a:p>
        </p:txBody>
      </p:sp>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37469988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0114" y="1601640"/>
            <a:ext cx="8310486" cy="4525963"/>
          </a:xfrm>
        </p:spPr>
        <p:txBody>
          <a:bodyPr/>
          <a:lstStyle/>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lvl="1">
              <a:buFont typeface="Wingdings" pitchFamily="2" charset="2"/>
              <a:buChar char="§"/>
            </a:pPr>
            <a:r>
              <a:rPr lang="en-US" sz="1400" b="1" dirty="0">
                <a:solidFill>
                  <a:srgbClr val="C21B17"/>
                </a:solidFill>
                <a:latin typeface="Arial" pitchFamily="34" charset="0"/>
                <a:cs typeface="Arial" pitchFamily="34" charset="0"/>
              </a:rPr>
              <a:t>General </a:t>
            </a:r>
            <a:r>
              <a:rPr lang="en-US" sz="1400" b="1" dirty="0" smtClean="0">
                <a:solidFill>
                  <a:srgbClr val="C21B17"/>
                </a:solidFill>
                <a:latin typeface="Arial" pitchFamily="34" charset="0"/>
                <a:cs typeface="Arial" pitchFamily="34" charset="0"/>
              </a:rPr>
              <a:t>Conditions</a:t>
            </a:r>
          </a:p>
          <a:p>
            <a:pPr lvl="1">
              <a:buFont typeface="Wingdings" pitchFamily="2" charset="2"/>
              <a:buChar char="§"/>
            </a:pPr>
            <a:endParaRPr lang="en-US" sz="1400" dirty="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5. Subrogation </a:t>
            </a:r>
          </a:p>
          <a:p>
            <a:pPr marL="457200" lvl="1" indent="0">
              <a:buNone/>
            </a:pPr>
            <a:r>
              <a:rPr lang="en-US" sz="1400" dirty="0" smtClean="0">
                <a:solidFill>
                  <a:srgbClr val="C21B17"/>
                </a:solidFill>
                <a:latin typeface="Arial" pitchFamily="34" charset="0"/>
                <a:cs typeface="Arial" pitchFamily="34" charset="0"/>
              </a:rPr>
              <a:t>6. Arbitration</a:t>
            </a:r>
          </a:p>
          <a:p>
            <a:pPr marL="457200" lvl="1" indent="0">
              <a:buNone/>
            </a:pPr>
            <a:r>
              <a:rPr lang="en-US" sz="1400" dirty="0" smtClean="0">
                <a:solidFill>
                  <a:srgbClr val="C21B17"/>
                </a:solidFill>
                <a:latin typeface="Arial" pitchFamily="34" charset="0"/>
                <a:cs typeface="Arial" pitchFamily="34" charset="0"/>
              </a:rPr>
              <a:t>7. Claim considered abandoned after 3 months of rejection, in case no suit is filed</a:t>
            </a:r>
          </a:p>
          <a:p>
            <a:pPr marL="457200" lvl="1" indent="0">
              <a:buNone/>
            </a:pPr>
            <a:r>
              <a:rPr lang="en-US" sz="1400" dirty="0" smtClean="0">
                <a:solidFill>
                  <a:srgbClr val="C21B17"/>
                </a:solidFill>
                <a:latin typeface="Arial" pitchFamily="34" charset="0"/>
                <a:cs typeface="Arial" pitchFamily="34" charset="0"/>
              </a:rPr>
              <a:t>8. Condition of Contribution (Multiple Insurance)</a:t>
            </a:r>
          </a:p>
          <a:p>
            <a:pPr marL="457200" lvl="1" indent="0">
              <a:buNone/>
            </a:pPr>
            <a:r>
              <a:rPr lang="en-US" sz="1400" dirty="0" smtClean="0">
                <a:solidFill>
                  <a:srgbClr val="C21B17"/>
                </a:solidFill>
                <a:latin typeface="Arial" pitchFamily="34" charset="0"/>
                <a:cs typeface="Arial" pitchFamily="34" charset="0"/>
              </a:rPr>
              <a:t>9. Appropriate refund on termination at request of Insured (LR of less than 60% and Minimum 3 months unexpired period)</a:t>
            </a:r>
          </a:p>
          <a:p>
            <a:pPr marL="457200" lvl="1" indent="0">
              <a:buNone/>
            </a:pPr>
            <a:r>
              <a:rPr lang="en-US" sz="1400" dirty="0" smtClean="0">
                <a:solidFill>
                  <a:srgbClr val="C21B17"/>
                </a:solidFill>
                <a:latin typeface="Arial" pitchFamily="34" charset="0"/>
                <a:cs typeface="Arial" pitchFamily="34" charset="0"/>
              </a:rPr>
              <a:t>10. Rate able refund if cancelled by the underwriters by giving 15 days notice </a:t>
            </a:r>
          </a:p>
          <a:p>
            <a:pPr marL="457200" lvl="1" indent="0">
              <a:buNone/>
            </a:pPr>
            <a:endParaRPr lang="en-US" sz="1400" dirty="0" smtClean="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Erection All Risk Insurance Policy</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304800" y="1651720"/>
            <a:ext cx="8462886" cy="276999"/>
          </a:xfrm>
          <a:prstGeom prst="rect">
            <a:avLst/>
          </a:prstGeom>
        </p:spPr>
        <p:txBody>
          <a:bodyPr wrap="square">
            <a:spAutoFit/>
          </a:bodyPr>
          <a:lstStyle/>
          <a:p>
            <a:r>
              <a:rPr lang="en-US" sz="1200" b="1" dirty="0">
                <a:solidFill>
                  <a:srgbClr val="C21B17"/>
                </a:solidFill>
                <a:latin typeface="Arial" pitchFamily="34" charset="0"/>
                <a:cs typeface="Arial" pitchFamily="34" charset="0"/>
              </a:rPr>
              <a:t>Standard Policy </a:t>
            </a:r>
            <a:r>
              <a:rPr lang="en-US" sz="1200" b="1" dirty="0" smtClean="0">
                <a:solidFill>
                  <a:srgbClr val="C21B17"/>
                </a:solidFill>
                <a:latin typeface="Arial" pitchFamily="34" charset="0"/>
                <a:cs typeface="Arial" pitchFamily="34" charset="0"/>
              </a:rPr>
              <a:t>Form  </a:t>
            </a:r>
            <a:endParaRPr lang="en-US" sz="1200" b="1"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267200"/>
            <a:ext cx="1905000" cy="1905000"/>
          </a:xfrm>
          <a:prstGeom prst="rect">
            <a:avLst/>
          </a:prstGeom>
        </p:spPr>
      </p:pic>
      <p:sp>
        <p:nvSpPr>
          <p:cNvPr id="3" name="Slide Number Placeholder 2"/>
          <p:cNvSpPr>
            <a:spLocks noGrp="1"/>
          </p:cNvSpPr>
          <p:nvPr>
            <p:ph type="sldNum" sz="quarter" idx="12"/>
          </p:nvPr>
        </p:nvSpPr>
        <p:spPr/>
        <p:txBody>
          <a:bodyPr/>
          <a:lstStyle/>
          <a:p>
            <a:fld id="{C465A074-71B0-1C47-A455-7677837C124E}" type="slidenum">
              <a:rPr lang="it-IT" smtClean="0"/>
              <a:pPr/>
              <a:t>46</a:t>
            </a:fld>
            <a:endParaRPr lang="it-IT" dirty="0"/>
          </a:p>
        </p:txBody>
      </p:sp>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8903956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0114" y="1601640"/>
            <a:ext cx="8310486" cy="4525963"/>
          </a:xfrm>
        </p:spPr>
        <p:txBody>
          <a:bodyPr/>
          <a:lstStyle/>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lvl="1">
              <a:buFont typeface="Wingdings" pitchFamily="2" charset="2"/>
              <a:buChar char="§"/>
            </a:pPr>
            <a:r>
              <a:rPr lang="en-US" sz="1400" b="1" dirty="0" smtClean="0">
                <a:solidFill>
                  <a:srgbClr val="C21B17"/>
                </a:solidFill>
                <a:latin typeface="Arial" pitchFamily="34" charset="0"/>
                <a:cs typeface="Arial" pitchFamily="34" charset="0"/>
              </a:rPr>
              <a:t>Section-1 Material Damage </a:t>
            </a:r>
          </a:p>
          <a:p>
            <a:pPr lvl="1">
              <a:buFont typeface="Wingdings" pitchFamily="2" charset="2"/>
              <a:buChar char="§"/>
            </a:pPr>
            <a:endParaRPr lang="en-US" sz="1400" dirty="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Company will indemnify the insured subject to exclusions and conditions that if, Insured property of any part thereof is </a:t>
            </a:r>
            <a:r>
              <a:rPr lang="en-US" sz="1400" b="1" u="sng" dirty="0" smtClean="0">
                <a:solidFill>
                  <a:srgbClr val="C21B17"/>
                </a:solidFill>
                <a:latin typeface="Arial" pitchFamily="34" charset="0"/>
                <a:cs typeface="Arial" pitchFamily="34" charset="0"/>
              </a:rPr>
              <a:t>LOST, DAMAGED or DESTROYED by ANY CAUSE,</a:t>
            </a:r>
            <a:r>
              <a:rPr lang="en-US" sz="1400" dirty="0" smtClean="0">
                <a:solidFill>
                  <a:srgbClr val="C21B17"/>
                </a:solidFill>
                <a:latin typeface="Arial" pitchFamily="34" charset="0"/>
                <a:cs typeface="Arial" pitchFamily="34" charset="0"/>
              </a:rPr>
              <a:t> other than those specifically excluded. </a:t>
            </a:r>
          </a:p>
          <a:p>
            <a:pPr marL="457200" lvl="1" indent="0">
              <a:buNone/>
            </a:pPr>
            <a:r>
              <a:rPr lang="en-US" sz="1400" b="1" u="sng" dirty="0" smtClean="0">
                <a:solidFill>
                  <a:srgbClr val="C21B17"/>
                </a:solidFill>
                <a:latin typeface="Arial" pitchFamily="34" charset="0"/>
                <a:cs typeface="Arial" pitchFamily="34" charset="0"/>
              </a:rPr>
              <a:t>In a manner necessitating replacement or repair </a:t>
            </a:r>
            <a:r>
              <a:rPr lang="en-US" sz="1400" dirty="0" smtClean="0">
                <a:solidFill>
                  <a:srgbClr val="C21B17"/>
                </a:solidFill>
                <a:latin typeface="Arial" pitchFamily="34" charset="0"/>
                <a:cs typeface="Arial" pitchFamily="34" charset="0"/>
              </a:rPr>
              <a:t>, </a:t>
            </a:r>
          </a:p>
          <a:p>
            <a:pPr marL="457200" lvl="1" indent="0">
              <a:buNone/>
            </a:pPr>
            <a:r>
              <a:rPr lang="en-US" sz="1400" dirty="0" smtClean="0">
                <a:solidFill>
                  <a:srgbClr val="C21B17"/>
                </a:solidFill>
                <a:latin typeface="Arial" pitchFamily="34" charset="0"/>
                <a:cs typeface="Arial" pitchFamily="34" charset="0"/>
              </a:rPr>
              <a:t>The company will pay or make good all such loss  or damage up to an amount  not exceeding in respect of each of the items  specified in the schedule the sum set opposite thereto and </a:t>
            </a:r>
            <a:r>
              <a:rPr lang="en-US" sz="1400" b="1" u="sng" dirty="0" smtClean="0">
                <a:solidFill>
                  <a:srgbClr val="C21B17"/>
                </a:solidFill>
                <a:latin typeface="Arial" pitchFamily="34" charset="0"/>
                <a:cs typeface="Arial" pitchFamily="34" charset="0"/>
              </a:rPr>
              <a:t>not exceeding in whole the total sum insured   </a:t>
            </a:r>
          </a:p>
          <a:p>
            <a:pPr marL="457200" lvl="1" indent="0">
              <a:buNone/>
            </a:pPr>
            <a:r>
              <a:rPr lang="en-US" sz="1400" dirty="0" smtClean="0">
                <a:solidFill>
                  <a:srgbClr val="C21B17"/>
                </a:solidFill>
                <a:latin typeface="Arial" pitchFamily="34" charset="0"/>
                <a:cs typeface="Arial" pitchFamily="34" charset="0"/>
              </a:rPr>
              <a:t>The company will also reimburse the insured for the cost of clearance and removal of debris following an event giving rise to an admissible claim under the policy , </a:t>
            </a:r>
            <a:r>
              <a:rPr lang="en-US" sz="1400" b="1" u="sng" dirty="0" smtClean="0">
                <a:solidFill>
                  <a:srgbClr val="C21B17"/>
                </a:solidFill>
                <a:latin typeface="Arial" pitchFamily="34" charset="0"/>
                <a:cs typeface="Arial" pitchFamily="34" charset="0"/>
              </a:rPr>
              <a:t>but not exceeding the sum (if any) mentioned in the schedule.  </a:t>
            </a: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Erection All Risk Insurance Policy</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304800" y="1651720"/>
            <a:ext cx="8462886" cy="307777"/>
          </a:xfrm>
          <a:prstGeom prst="rect">
            <a:avLst/>
          </a:prstGeom>
        </p:spPr>
        <p:txBody>
          <a:bodyPr wrap="square">
            <a:spAutoFit/>
          </a:bodyPr>
          <a:lstStyle/>
          <a:p>
            <a:r>
              <a:rPr lang="en-US" sz="1400" b="1" dirty="0">
                <a:solidFill>
                  <a:srgbClr val="C21B17"/>
                </a:solidFill>
                <a:latin typeface="Arial" pitchFamily="34" charset="0"/>
                <a:cs typeface="Arial" pitchFamily="34" charset="0"/>
              </a:rPr>
              <a:t>Standard Policy </a:t>
            </a:r>
            <a:r>
              <a:rPr lang="en-US" sz="1400" b="1" dirty="0" smtClean="0">
                <a:solidFill>
                  <a:srgbClr val="C21B17"/>
                </a:solidFill>
                <a:latin typeface="Arial" pitchFamily="34" charset="0"/>
                <a:cs typeface="Arial" pitchFamily="34" charset="0"/>
              </a:rPr>
              <a:t>Form  </a:t>
            </a:r>
            <a:endParaRPr lang="en-US" sz="1400" b="1"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5029200"/>
            <a:ext cx="3886200" cy="1124953"/>
          </a:xfrm>
          <a:prstGeom prst="rect">
            <a:avLst/>
          </a:prstGeom>
          <a:effectLst>
            <a:glow rad="228600">
              <a:schemeClr val="accent1">
                <a:satMod val="175000"/>
                <a:alpha val="40000"/>
              </a:schemeClr>
            </a:glow>
          </a:effectLst>
        </p:spPr>
      </p:pic>
      <p:sp>
        <p:nvSpPr>
          <p:cNvPr id="2" name="Slide Number Placeholder 1"/>
          <p:cNvSpPr>
            <a:spLocks noGrp="1"/>
          </p:cNvSpPr>
          <p:nvPr>
            <p:ph type="sldNum" sz="quarter" idx="12"/>
          </p:nvPr>
        </p:nvSpPr>
        <p:spPr/>
        <p:txBody>
          <a:bodyPr/>
          <a:lstStyle/>
          <a:p>
            <a:fld id="{C465A074-71B0-1C47-A455-7677837C124E}" type="slidenum">
              <a:rPr lang="it-IT" smtClean="0"/>
              <a:pPr/>
              <a:t>47</a:t>
            </a:fld>
            <a:endParaRPr lang="it-IT" dirty="0"/>
          </a:p>
        </p:txBody>
      </p:sp>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9868545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4800" y="1600200"/>
            <a:ext cx="8310486" cy="4525963"/>
          </a:xfrm>
        </p:spPr>
        <p:txBody>
          <a:bodyPr/>
          <a:lstStyle/>
          <a:p>
            <a:pPr marL="457200" lvl="1" indent="0">
              <a:buNone/>
            </a:pPr>
            <a:r>
              <a:rPr lang="en-US" sz="1400" dirty="0" smtClean="0">
                <a:solidFill>
                  <a:srgbClr val="C21B17"/>
                </a:solidFill>
                <a:latin typeface="Arial" pitchFamily="34" charset="0"/>
                <a:cs typeface="Arial" pitchFamily="34" charset="0"/>
              </a:rPr>
              <a:t>   </a:t>
            </a:r>
          </a:p>
          <a:p>
            <a:pPr marL="457200" lvl="1" indent="0">
              <a:buNone/>
            </a:pPr>
            <a:endParaRPr lang="en-US" sz="1400" dirty="0">
              <a:solidFill>
                <a:srgbClr val="C21B17"/>
              </a:solidFill>
              <a:latin typeface="Arial" pitchFamily="34" charset="0"/>
              <a:cs typeface="Arial" pitchFamily="34" charset="0"/>
            </a:endParaRPr>
          </a:p>
          <a:p>
            <a:pPr lvl="1">
              <a:buFont typeface="Wingdings" pitchFamily="2" charset="2"/>
              <a:buChar char="§"/>
            </a:pPr>
            <a:r>
              <a:rPr lang="en-US" sz="1400" b="1" dirty="0" smtClean="0">
                <a:solidFill>
                  <a:srgbClr val="C21B17"/>
                </a:solidFill>
                <a:latin typeface="Arial" pitchFamily="34" charset="0"/>
                <a:cs typeface="Arial" pitchFamily="34" charset="0"/>
              </a:rPr>
              <a:t>Section-1: Exclusions </a:t>
            </a:r>
          </a:p>
          <a:p>
            <a:pPr lvl="1">
              <a:buFont typeface="Wingdings" pitchFamily="2" charset="2"/>
              <a:buChar char="§"/>
            </a:pPr>
            <a:endParaRPr lang="en-US" sz="1400" dirty="0">
              <a:solidFill>
                <a:srgbClr val="C21B17"/>
              </a:solidFill>
              <a:latin typeface="Arial" pitchFamily="34" charset="0"/>
              <a:cs typeface="Arial" pitchFamily="34" charset="0"/>
            </a:endParaRPr>
          </a:p>
          <a:p>
            <a:pPr marL="685800" lvl="1" indent="-228600">
              <a:buAutoNum type="arabicPeriod"/>
            </a:pPr>
            <a:r>
              <a:rPr lang="en-US" sz="1400" dirty="0" smtClean="0">
                <a:solidFill>
                  <a:srgbClr val="C21B17"/>
                </a:solidFill>
                <a:latin typeface="Arial" pitchFamily="34" charset="0"/>
                <a:cs typeface="Arial" pitchFamily="34" charset="0"/>
              </a:rPr>
              <a:t>Policy excess</a:t>
            </a:r>
          </a:p>
          <a:p>
            <a:pPr marL="685800" lvl="1" indent="-228600">
              <a:buAutoNum type="arabicPeriod"/>
            </a:pPr>
            <a:r>
              <a:rPr lang="en-US" sz="1400" dirty="0" smtClean="0">
                <a:solidFill>
                  <a:srgbClr val="C21B17"/>
                </a:solidFill>
                <a:latin typeface="Arial" pitchFamily="34" charset="0"/>
                <a:cs typeface="Arial" pitchFamily="34" charset="0"/>
              </a:rPr>
              <a:t>Loss discovered only at the time of taking inventory </a:t>
            </a:r>
            <a:endParaRPr lang="en-US" sz="1400" dirty="0">
              <a:solidFill>
                <a:srgbClr val="C21B17"/>
              </a:solidFill>
              <a:latin typeface="Arial" pitchFamily="34" charset="0"/>
              <a:cs typeface="Arial" pitchFamily="34" charset="0"/>
            </a:endParaRPr>
          </a:p>
          <a:p>
            <a:pPr marL="685800" lvl="1" indent="-228600">
              <a:buAutoNum type="arabicPeriod"/>
            </a:pPr>
            <a:r>
              <a:rPr lang="en-US" sz="1400" dirty="0" smtClean="0">
                <a:solidFill>
                  <a:srgbClr val="C21B17"/>
                </a:solidFill>
                <a:latin typeface="Arial" pitchFamily="34" charset="0"/>
                <a:cs typeface="Arial" pitchFamily="34" charset="0"/>
              </a:rPr>
              <a:t>Normal wear and tear , gradual deterioration</a:t>
            </a:r>
          </a:p>
          <a:p>
            <a:pPr marL="685800" lvl="1" indent="-228600">
              <a:buAutoNum type="arabicPeriod"/>
            </a:pPr>
            <a:r>
              <a:rPr lang="en-US" sz="1400" dirty="0" smtClean="0">
                <a:solidFill>
                  <a:srgbClr val="C21B17"/>
                </a:solidFill>
                <a:latin typeface="Arial" pitchFamily="34" charset="0"/>
                <a:cs typeface="Arial" pitchFamily="34" charset="0"/>
              </a:rPr>
              <a:t>Loss or damage due to faulty design, defective material or casting, bad workmanship other than faults in erection</a:t>
            </a:r>
          </a:p>
          <a:p>
            <a:pPr marL="457200" lvl="1" indent="0">
              <a:buNone/>
            </a:pPr>
            <a:r>
              <a:rPr lang="en-US" sz="1400" b="1" dirty="0" smtClean="0">
                <a:solidFill>
                  <a:srgbClr val="C21B17"/>
                </a:solidFill>
                <a:latin typeface="Arial" pitchFamily="34" charset="0"/>
                <a:cs typeface="Arial" pitchFamily="34" charset="0"/>
              </a:rPr>
              <a:t>This </a:t>
            </a:r>
            <a:r>
              <a:rPr lang="en-US" sz="1400" b="1" dirty="0">
                <a:solidFill>
                  <a:srgbClr val="C21B17"/>
                </a:solidFill>
                <a:latin typeface="Arial" pitchFamily="34" charset="0"/>
                <a:cs typeface="Arial" pitchFamily="34" charset="0"/>
              </a:rPr>
              <a:t>exclusion shall be limited to the items immediately affected </a:t>
            </a:r>
            <a:r>
              <a:rPr lang="en-US" sz="1400" b="1" dirty="0" smtClean="0">
                <a:solidFill>
                  <a:srgbClr val="C21B17"/>
                </a:solidFill>
                <a:latin typeface="Arial" pitchFamily="34" charset="0"/>
                <a:cs typeface="Arial" pitchFamily="34" charset="0"/>
              </a:rPr>
              <a:t> and </a:t>
            </a:r>
            <a:r>
              <a:rPr lang="en-US" sz="1400" b="1" dirty="0">
                <a:solidFill>
                  <a:srgbClr val="C21B17"/>
                </a:solidFill>
                <a:latin typeface="Arial" pitchFamily="34" charset="0"/>
                <a:cs typeface="Arial" pitchFamily="34" charset="0"/>
              </a:rPr>
              <a:t>shall not be deemed to exclude loss </a:t>
            </a:r>
            <a:r>
              <a:rPr lang="en-US" sz="1400" b="1" dirty="0" smtClean="0">
                <a:solidFill>
                  <a:srgbClr val="C21B17"/>
                </a:solidFill>
                <a:latin typeface="Arial" pitchFamily="34" charset="0"/>
                <a:cs typeface="Arial" pitchFamily="34" charset="0"/>
              </a:rPr>
              <a:t>or damage </a:t>
            </a:r>
            <a:r>
              <a:rPr lang="en-US" sz="1400" b="1" dirty="0">
                <a:solidFill>
                  <a:srgbClr val="C21B17"/>
                </a:solidFill>
                <a:latin typeface="Arial" pitchFamily="34" charset="0"/>
                <a:cs typeface="Arial" pitchFamily="34" charset="0"/>
              </a:rPr>
              <a:t>to other insured items </a:t>
            </a:r>
            <a:r>
              <a:rPr lang="en-US" sz="1400" b="1" dirty="0" smtClean="0">
                <a:solidFill>
                  <a:srgbClr val="C21B17"/>
                </a:solidFill>
                <a:latin typeface="Arial" pitchFamily="34" charset="0"/>
                <a:cs typeface="Arial" pitchFamily="34" charset="0"/>
              </a:rPr>
              <a:t> resulting </a:t>
            </a:r>
            <a:r>
              <a:rPr lang="en-US" sz="1400" b="1" dirty="0">
                <a:solidFill>
                  <a:srgbClr val="C21B17"/>
                </a:solidFill>
                <a:latin typeface="Arial" pitchFamily="34" charset="0"/>
                <a:cs typeface="Arial" pitchFamily="34" charset="0"/>
              </a:rPr>
              <a:t>from such excluded </a:t>
            </a:r>
            <a:r>
              <a:rPr lang="en-US" sz="1400" b="1" dirty="0" smtClean="0">
                <a:solidFill>
                  <a:srgbClr val="C21B17"/>
                </a:solidFill>
                <a:latin typeface="Arial" pitchFamily="34" charset="0"/>
                <a:cs typeface="Arial" pitchFamily="34" charset="0"/>
              </a:rPr>
              <a:t>perils </a:t>
            </a:r>
            <a:endParaRPr lang="en-US" sz="1400" b="1" dirty="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5.  Cost necessary for rectification or correction of any error </a:t>
            </a:r>
          </a:p>
          <a:p>
            <a:pPr marL="457200" lvl="1" indent="0">
              <a:buNone/>
            </a:pPr>
            <a:r>
              <a:rPr lang="en-US" sz="1400" dirty="0" smtClean="0">
                <a:solidFill>
                  <a:srgbClr val="C21B17"/>
                </a:solidFill>
                <a:latin typeface="Arial" pitchFamily="34" charset="0"/>
                <a:cs typeface="Arial" pitchFamily="34" charset="0"/>
              </a:rPr>
              <a:t>6.   Loss or damage to files, folders, currency, notes, securities, packing material</a:t>
            </a:r>
          </a:p>
          <a:p>
            <a:pPr marL="457200" lvl="1" indent="0">
              <a:buNone/>
            </a:pPr>
            <a:r>
              <a:rPr lang="en-US" sz="1400" dirty="0" smtClean="0">
                <a:solidFill>
                  <a:srgbClr val="C21B17"/>
                </a:solidFill>
                <a:latin typeface="Arial" pitchFamily="34" charset="0"/>
                <a:cs typeface="Arial" pitchFamily="34" charset="0"/>
              </a:rPr>
              <a:t>7.   Damage or penalty du to insured’s non fulfillment of terms of delivery or completion of contract </a:t>
            </a: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Erection All Risk Insurance Policy</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304800" y="1651720"/>
            <a:ext cx="8462886" cy="276999"/>
          </a:xfrm>
          <a:prstGeom prst="rect">
            <a:avLst/>
          </a:prstGeom>
        </p:spPr>
        <p:txBody>
          <a:bodyPr wrap="square">
            <a:spAutoFit/>
          </a:bodyPr>
          <a:lstStyle/>
          <a:p>
            <a:r>
              <a:rPr lang="en-US" sz="1200" b="1" dirty="0">
                <a:solidFill>
                  <a:srgbClr val="C21B17"/>
                </a:solidFill>
                <a:latin typeface="Arial" pitchFamily="34" charset="0"/>
                <a:cs typeface="Arial" pitchFamily="34" charset="0"/>
              </a:rPr>
              <a:t>Standard Policy </a:t>
            </a:r>
            <a:r>
              <a:rPr lang="en-US" sz="1200" b="1" dirty="0" smtClean="0">
                <a:solidFill>
                  <a:srgbClr val="C21B17"/>
                </a:solidFill>
                <a:latin typeface="Arial" pitchFamily="34" charset="0"/>
                <a:cs typeface="Arial" pitchFamily="34" charset="0"/>
              </a:rPr>
              <a:t>Form  </a:t>
            </a:r>
            <a:endParaRPr lang="en-US" sz="1200" b="1"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48</a:t>
            </a:fld>
            <a:endParaRPr lang="it-IT"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588" y="1651720"/>
            <a:ext cx="1469812" cy="1476374"/>
          </a:xfrm>
          <a:prstGeom prst="rect">
            <a:avLst/>
          </a:prstGeom>
          <a:effectLst>
            <a:glow rad="228600">
              <a:schemeClr val="accent2">
                <a:satMod val="175000"/>
                <a:alpha val="40000"/>
              </a:schemeClr>
            </a:glow>
          </a:effectLst>
        </p:spPr>
      </p:pic>
      <p:sp>
        <p:nvSpPr>
          <p:cNvPr id="13"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17713990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0114" y="1601640"/>
            <a:ext cx="8310486" cy="4525963"/>
          </a:xfrm>
        </p:spPr>
        <p:txBody>
          <a:bodyPr/>
          <a:lstStyle/>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Erection All Risk Insurance Policy</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762000" y="1905000"/>
            <a:ext cx="7853286" cy="3046988"/>
          </a:xfrm>
          <a:prstGeom prst="rect">
            <a:avLst/>
          </a:prstGeom>
        </p:spPr>
        <p:txBody>
          <a:bodyPr wrap="square">
            <a:spAutoFit/>
          </a:bodyPr>
          <a:lstStyle/>
          <a:p>
            <a:pPr marL="171450" indent="-171450">
              <a:buFont typeface="Arial" pitchFamily="34" charset="0"/>
              <a:buChar char="•"/>
            </a:pPr>
            <a:r>
              <a:rPr lang="en-US" sz="1400" b="1" dirty="0" smtClean="0">
                <a:solidFill>
                  <a:srgbClr val="C21B17"/>
                </a:solidFill>
                <a:latin typeface="Arial" pitchFamily="34" charset="0"/>
                <a:cs typeface="Arial" pitchFamily="34" charset="0"/>
              </a:rPr>
              <a:t>Section 1- Provisions </a:t>
            </a:r>
          </a:p>
          <a:p>
            <a:endParaRPr lang="en-US" sz="1400" b="1" dirty="0">
              <a:solidFill>
                <a:srgbClr val="C21B17"/>
              </a:solidFill>
              <a:latin typeface="Arial" pitchFamily="34" charset="0"/>
              <a:cs typeface="Arial" pitchFamily="34" charset="0"/>
            </a:endParaRPr>
          </a:p>
          <a:p>
            <a:pPr marL="228600" indent="-228600">
              <a:buFont typeface="+mj-lt"/>
              <a:buAutoNum type="arabicPeriod"/>
            </a:pPr>
            <a:r>
              <a:rPr lang="en-US" sz="1400" dirty="0" smtClean="0">
                <a:solidFill>
                  <a:srgbClr val="C21B17"/>
                </a:solidFill>
                <a:latin typeface="Arial" pitchFamily="34" charset="0"/>
                <a:cs typeface="Arial" pitchFamily="34" charset="0"/>
              </a:rPr>
              <a:t>Memo 1- Underinsurance</a:t>
            </a:r>
          </a:p>
          <a:p>
            <a:pPr marL="228600" indent="-228600">
              <a:buFont typeface="+mj-lt"/>
              <a:buAutoNum type="arabicPeriod"/>
            </a:pPr>
            <a:r>
              <a:rPr lang="en-US" sz="1400" dirty="0" smtClean="0">
                <a:solidFill>
                  <a:srgbClr val="C21B17"/>
                </a:solidFill>
                <a:latin typeface="Arial" pitchFamily="34" charset="0"/>
                <a:cs typeface="Arial" pitchFamily="34" charset="0"/>
              </a:rPr>
              <a:t>Memo 2- Adjustment of premium on completion of project (increase or decrease in prime cost of material is not to be considered)</a:t>
            </a:r>
          </a:p>
          <a:p>
            <a:pPr marL="228600" indent="-228600">
              <a:buFont typeface="+mj-lt"/>
              <a:buAutoNum type="arabicPeriod"/>
            </a:pPr>
            <a:r>
              <a:rPr lang="en-US" sz="1400" dirty="0" smtClean="0">
                <a:solidFill>
                  <a:srgbClr val="C21B17"/>
                </a:solidFill>
                <a:latin typeface="Arial" pitchFamily="34" charset="0"/>
                <a:cs typeface="Arial" pitchFamily="34" charset="0"/>
              </a:rPr>
              <a:t>Memo 3- Basis of loss settlement (in case of repairable loss- cost of repair less salvage; in case of total loss – actual cost  of the property less salvage)</a:t>
            </a:r>
          </a:p>
          <a:p>
            <a:pPr marL="228600" indent="-228600">
              <a:buFont typeface="+mj-lt"/>
              <a:buAutoNum type="arabicPeriod"/>
            </a:pPr>
            <a:r>
              <a:rPr lang="en-US" sz="1400" dirty="0" smtClean="0">
                <a:solidFill>
                  <a:srgbClr val="C21B17"/>
                </a:solidFill>
                <a:latin typeface="Arial" pitchFamily="34" charset="0"/>
                <a:cs typeface="Arial" pitchFamily="34" charset="0"/>
              </a:rPr>
              <a:t>Memo </a:t>
            </a:r>
            <a:r>
              <a:rPr lang="en-US" sz="1400" dirty="0">
                <a:solidFill>
                  <a:srgbClr val="C21B17"/>
                </a:solidFill>
                <a:latin typeface="Arial" pitchFamily="34" charset="0"/>
                <a:cs typeface="Arial" pitchFamily="34" charset="0"/>
              </a:rPr>
              <a:t>4</a:t>
            </a:r>
            <a:r>
              <a:rPr lang="en-US" sz="1400" dirty="0" smtClean="0">
                <a:solidFill>
                  <a:srgbClr val="C21B17"/>
                </a:solidFill>
                <a:latin typeface="Arial" pitchFamily="34" charset="0"/>
                <a:cs typeface="Arial" pitchFamily="34" charset="0"/>
              </a:rPr>
              <a:t>- Construction Plant and Machinery (Loss or damage due to Its own explosion or breakdown is excluded)</a:t>
            </a:r>
          </a:p>
          <a:p>
            <a:pPr marL="228600" indent="-228600">
              <a:buFont typeface="+mj-lt"/>
              <a:buAutoNum type="arabicPeriod"/>
            </a:pPr>
            <a:r>
              <a:rPr lang="en-US" sz="1400" dirty="0" smtClean="0">
                <a:solidFill>
                  <a:srgbClr val="C21B17"/>
                </a:solidFill>
                <a:latin typeface="Arial" pitchFamily="34" charset="0"/>
                <a:cs typeface="Arial" pitchFamily="34" charset="0"/>
              </a:rPr>
              <a:t>Memo 5- Surrounding property  (In care custody control of Principal or Contractor )  </a:t>
            </a:r>
          </a:p>
          <a:p>
            <a:r>
              <a:rPr lang="en-US" sz="1400" dirty="0" smtClean="0">
                <a:solidFill>
                  <a:srgbClr val="C21B17"/>
                </a:solidFill>
                <a:latin typeface="Arial" pitchFamily="34" charset="0"/>
                <a:cs typeface="Arial" pitchFamily="34" charset="0"/>
              </a:rPr>
              <a:t>6.  Memo 6- Major Perils/ AOG Perils (EQ, Landslide, Rockslide, Subsidence, Flood, Inundation, Storm , tempest,   Hurricane, Cyclone, Lightning, other Atmospheric disturbances)</a:t>
            </a:r>
            <a:endParaRPr lang="en-US" sz="1400" dirty="0">
              <a:solidFill>
                <a:srgbClr val="C21B17"/>
              </a:solidFill>
              <a:latin typeface="Arial" pitchFamily="34" charset="0"/>
              <a:cs typeface="Arial" pitchFamily="34" charset="0"/>
            </a:endParaRPr>
          </a:p>
          <a:p>
            <a:pPr marL="228600" indent="-228600">
              <a:buAutoNum type="arabicPeriod" startAt="8"/>
            </a:pPr>
            <a:endParaRPr lang="en-US" sz="1200" dirty="0" smtClean="0">
              <a:solidFill>
                <a:srgbClr val="C21B17"/>
              </a:solidFill>
              <a:latin typeface="Arial" pitchFamily="34" charset="0"/>
              <a:cs typeface="Arial" pitchFamily="34" charset="0"/>
            </a:endParaRPr>
          </a:p>
          <a:p>
            <a:endParaRPr lang="en-US" sz="1200"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ectangle 10"/>
          <p:cNvSpPr/>
          <p:nvPr/>
        </p:nvSpPr>
        <p:spPr>
          <a:xfrm>
            <a:off x="304800" y="1600200"/>
            <a:ext cx="8462886" cy="307777"/>
          </a:xfrm>
          <a:prstGeom prst="rect">
            <a:avLst/>
          </a:prstGeom>
        </p:spPr>
        <p:txBody>
          <a:bodyPr wrap="square">
            <a:spAutoFit/>
          </a:bodyPr>
          <a:lstStyle/>
          <a:p>
            <a:r>
              <a:rPr lang="en-US" sz="1400" b="1" dirty="0">
                <a:solidFill>
                  <a:srgbClr val="C21B17"/>
                </a:solidFill>
                <a:latin typeface="Arial" pitchFamily="34" charset="0"/>
                <a:cs typeface="Arial" pitchFamily="34" charset="0"/>
              </a:rPr>
              <a:t>Standard Policy </a:t>
            </a:r>
            <a:r>
              <a:rPr lang="en-US" sz="1400" b="1" dirty="0" smtClean="0">
                <a:solidFill>
                  <a:srgbClr val="C21B17"/>
                </a:solidFill>
                <a:latin typeface="Arial" pitchFamily="34" charset="0"/>
                <a:cs typeface="Arial" pitchFamily="34" charset="0"/>
              </a:rPr>
              <a:t>Form  </a:t>
            </a:r>
            <a:endParaRPr lang="en-US" sz="1400" b="1" dirty="0">
              <a:solidFill>
                <a:srgbClr val="C21B17"/>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465A074-71B0-1C47-A455-7677837C124E}" type="slidenum">
              <a:rPr lang="it-IT" smtClean="0"/>
              <a:pPr/>
              <a:t>49</a:t>
            </a:fld>
            <a:endParaRPr lang="it-IT"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648200"/>
            <a:ext cx="1524000" cy="1524000"/>
          </a:xfrm>
          <a:prstGeom prst="rect">
            <a:avLst/>
          </a:prstGeom>
          <a:effectLst>
            <a:glow rad="228600">
              <a:schemeClr val="accent2">
                <a:satMod val="175000"/>
                <a:alpha val="40000"/>
              </a:schemeClr>
            </a:glow>
          </a:effectLst>
        </p:spPr>
      </p:pic>
      <p:sp>
        <p:nvSpPr>
          <p:cNvPr id="13"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1781428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0114" y="1601640"/>
            <a:ext cx="8310486" cy="4525963"/>
          </a:xfrm>
        </p:spPr>
        <p:txBody>
          <a:bodyPr/>
          <a:lstStyle/>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lvl="1">
              <a:buFont typeface="Wingdings" pitchFamily="2" charset="2"/>
              <a:buChar char="§"/>
            </a:pPr>
            <a:r>
              <a:rPr lang="en-US" sz="1400" b="1" dirty="0">
                <a:solidFill>
                  <a:srgbClr val="C21B17"/>
                </a:solidFill>
                <a:latin typeface="Arial" pitchFamily="34" charset="0"/>
                <a:cs typeface="Arial" pitchFamily="34" charset="0"/>
              </a:rPr>
              <a:t>General </a:t>
            </a:r>
            <a:r>
              <a:rPr lang="en-US" sz="1400" b="1" dirty="0" smtClean="0">
                <a:solidFill>
                  <a:srgbClr val="C21B17"/>
                </a:solidFill>
                <a:latin typeface="Arial" pitchFamily="34" charset="0"/>
                <a:cs typeface="Arial" pitchFamily="34" charset="0"/>
              </a:rPr>
              <a:t>Exclusions</a:t>
            </a:r>
          </a:p>
          <a:p>
            <a:pPr lvl="1">
              <a:buFont typeface="Wingdings" pitchFamily="2" charset="2"/>
              <a:buChar char="§"/>
            </a:pPr>
            <a:endParaRPr lang="en-US" sz="1400" dirty="0">
              <a:solidFill>
                <a:srgbClr val="C21B17"/>
              </a:solidFill>
              <a:latin typeface="Arial" pitchFamily="34" charset="0"/>
              <a:cs typeface="Arial" pitchFamily="34" charset="0"/>
            </a:endParaRPr>
          </a:p>
          <a:p>
            <a:pPr lvl="1">
              <a:buFont typeface="Wingdings" pitchFamily="2" charset="2"/>
              <a:buChar char="§"/>
            </a:pPr>
            <a:endParaRPr lang="en-US" sz="1400" dirty="0" smtClean="0">
              <a:solidFill>
                <a:srgbClr val="C21B17"/>
              </a:solidFill>
              <a:latin typeface="Arial" pitchFamily="34" charset="0"/>
              <a:cs typeface="Arial" pitchFamily="34" charset="0"/>
            </a:endParaRPr>
          </a:p>
          <a:p>
            <a:pPr lvl="1">
              <a:buFont typeface="Wingdings" pitchFamily="2" charset="2"/>
              <a:buChar char="§"/>
            </a:pPr>
            <a:r>
              <a:rPr lang="en-US" sz="1400" dirty="0" smtClean="0">
                <a:solidFill>
                  <a:srgbClr val="C21B17"/>
                </a:solidFill>
                <a:latin typeface="Arial" pitchFamily="34" charset="0"/>
                <a:cs typeface="Arial" pitchFamily="34" charset="0"/>
              </a:rPr>
              <a:t>War perils </a:t>
            </a:r>
          </a:p>
          <a:p>
            <a:pPr lvl="1">
              <a:buFont typeface="Wingdings" pitchFamily="2" charset="2"/>
              <a:buChar char="§"/>
            </a:pPr>
            <a:r>
              <a:rPr lang="en-US" sz="1400" dirty="0" smtClean="0">
                <a:solidFill>
                  <a:srgbClr val="C21B17"/>
                </a:solidFill>
                <a:latin typeface="Arial" pitchFamily="34" charset="0"/>
                <a:cs typeface="Arial" pitchFamily="34" charset="0"/>
              </a:rPr>
              <a:t>Nuclear  perils </a:t>
            </a:r>
          </a:p>
          <a:p>
            <a:pPr lvl="1">
              <a:buFont typeface="Wingdings" pitchFamily="2" charset="2"/>
              <a:buChar char="§"/>
            </a:pPr>
            <a:r>
              <a:rPr lang="en-US" sz="1400" dirty="0" smtClean="0">
                <a:solidFill>
                  <a:srgbClr val="C21B17"/>
                </a:solidFill>
                <a:latin typeface="Arial" pitchFamily="34" charset="0"/>
                <a:cs typeface="Arial" pitchFamily="34" charset="0"/>
              </a:rPr>
              <a:t>Willful act or Willful negligence of the Insured or his responsible representatives </a:t>
            </a:r>
          </a:p>
          <a:p>
            <a:pPr lvl="1">
              <a:buFont typeface="Wingdings" pitchFamily="2" charset="2"/>
              <a:buChar char="§"/>
            </a:pPr>
            <a:r>
              <a:rPr lang="en-US" sz="1400" dirty="0" smtClean="0">
                <a:solidFill>
                  <a:srgbClr val="C21B17"/>
                </a:solidFill>
                <a:latin typeface="Arial" pitchFamily="34" charset="0"/>
                <a:cs typeface="Arial" pitchFamily="34" charset="0"/>
              </a:rPr>
              <a:t>Cessation of work whether total or partial </a:t>
            </a:r>
            <a:endParaRPr lang="en-US" sz="1400" dirty="0">
              <a:solidFill>
                <a:srgbClr val="C21B17"/>
              </a:solidFill>
              <a:latin typeface="Arial" pitchFamily="34" charset="0"/>
              <a:cs typeface="Arial" pitchFamily="34" charset="0"/>
            </a:endParaRPr>
          </a:p>
          <a:p>
            <a:pPr lvl="1">
              <a:buFont typeface="Wingdings" pitchFamily="2" charset="2"/>
              <a:buChar char="§"/>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US" sz="1400" dirty="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 Burden of proof is on the Insured if the company disclaims liability </a:t>
            </a:r>
          </a:p>
          <a:p>
            <a:pPr lvl="1">
              <a:buFont typeface="Wingdings" pitchFamily="2" charset="2"/>
              <a:buChar char="§"/>
            </a:pPr>
            <a:endParaRPr lang="en-US" sz="1400" dirty="0" smtClean="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Contractors All Risk Insurance Policy</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304800" y="1651720"/>
            <a:ext cx="8462886" cy="276999"/>
          </a:xfrm>
          <a:prstGeom prst="rect">
            <a:avLst/>
          </a:prstGeom>
        </p:spPr>
        <p:txBody>
          <a:bodyPr wrap="square">
            <a:spAutoFit/>
          </a:bodyPr>
          <a:lstStyle/>
          <a:p>
            <a:r>
              <a:rPr lang="en-US" sz="1200" b="1" dirty="0">
                <a:solidFill>
                  <a:srgbClr val="C21B17"/>
                </a:solidFill>
                <a:latin typeface="Arial" pitchFamily="34" charset="0"/>
                <a:cs typeface="Arial" pitchFamily="34" charset="0"/>
              </a:rPr>
              <a:t>Standard Policy </a:t>
            </a:r>
            <a:r>
              <a:rPr lang="en-US" sz="1200" b="1" dirty="0" smtClean="0">
                <a:solidFill>
                  <a:srgbClr val="C21B17"/>
                </a:solidFill>
                <a:latin typeface="Arial" pitchFamily="34" charset="0"/>
                <a:cs typeface="Arial" pitchFamily="34" charset="0"/>
              </a:rPr>
              <a:t>Form  </a:t>
            </a:r>
            <a:endParaRPr lang="en-US" sz="1200" b="1"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279900"/>
            <a:ext cx="2305050" cy="1905000"/>
          </a:xfrm>
          <a:prstGeom prst="rect">
            <a:avLst/>
          </a:prstGeom>
          <a:effectLst>
            <a:glow rad="228600">
              <a:schemeClr val="accent6">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5</a:t>
            </a:fld>
            <a:endParaRPr lang="it-IT" dirty="0"/>
          </a:p>
        </p:txBody>
      </p:sp>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8949455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0114" y="1601640"/>
            <a:ext cx="8310486" cy="4525963"/>
          </a:xfrm>
        </p:spPr>
        <p:txBody>
          <a:bodyPr/>
          <a:lstStyle/>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Erection All Risk Insurance Policy</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762000" y="1905000"/>
            <a:ext cx="7853286" cy="3108543"/>
          </a:xfrm>
          <a:prstGeom prst="rect">
            <a:avLst/>
          </a:prstGeom>
        </p:spPr>
        <p:txBody>
          <a:bodyPr wrap="square">
            <a:spAutoFit/>
          </a:bodyPr>
          <a:lstStyle/>
          <a:p>
            <a:pPr marL="171450" indent="-171450">
              <a:buFont typeface="Arial" pitchFamily="34" charset="0"/>
              <a:buChar char="•"/>
            </a:pPr>
            <a:r>
              <a:rPr lang="en-US" sz="1400" b="1" dirty="0" smtClean="0">
                <a:solidFill>
                  <a:srgbClr val="C21B17"/>
                </a:solidFill>
                <a:latin typeface="Arial" pitchFamily="34" charset="0"/>
                <a:cs typeface="Arial" pitchFamily="34" charset="0"/>
              </a:rPr>
              <a:t>Section 2- Third Party Liability </a:t>
            </a:r>
          </a:p>
          <a:p>
            <a:endParaRPr lang="en-US" sz="1400" b="1" dirty="0">
              <a:solidFill>
                <a:srgbClr val="C21B17"/>
              </a:solidFill>
              <a:latin typeface="Arial" pitchFamily="34" charset="0"/>
              <a:cs typeface="Arial" pitchFamily="34" charset="0"/>
            </a:endParaRPr>
          </a:p>
          <a:p>
            <a:pPr marL="228600" indent="-228600">
              <a:buFont typeface="+mj-lt"/>
              <a:buAutoNum type="arabicPeriod"/>
            </a:pPr>
            <a:r>
              <a:rPr lang="en-US" sz="1400" dirty="0" smtClean="0">
                <a:solidFill>
                  <a:srgbClr val="C21B17"/>
                </a:solidFill>
                <a:latin typeface="Arial" pitchFamily="34" charset="0"/>
                <a:cs typeface="Arial" pitchFamily="34" charset="0"/>
              </a:rPr>
              <a:t>Legal liability for accidental loss or damage caused to property of other persons  including property held in trust by or under custody of the insured for which he is responsible excluding property used in connection with construction.</a:t>
            </a:r>
          </a:p>
          <a:p>
            <a:pPr marL="228600" indent="-228600">
              <a:buFont typeface="+mj-lt"/>
              <a:buAutoNum type="arabicPeriod"/>
            </a:pPr>
            <a:r>
              <a:rPr lang="en-US" sz="1400" dirty="0" smtClean="0">
                <a:solidFill>
                  <a:srgbClr val="C21B17"/>
                </a:solidFill>
                <a:latin typeface="Arial" pitchFamily="34" charset="0"/>
                <a:cs typeface="Arial" pitchFamily="34" charset="0"/>
              </a:rPr>
              <a:t>Legal liability (liability under contract excepted)  for fatal or non fatal injury to any person other than insured’s employees, workmen, or employees of owner of the works or premises or any firm connected with project, or members of insured family </a:t>
            </a:r>
          </a:p>
          <a:p>
            <a:endParaRPr lang="en-US" sz="1400" dirty="0">
              <a:solidFill>
                <a:srgbClr val="C21B17"/>
              </a:solidFill>
              <a:latin typeface="Arial" pitchFamily="34" charset="0"/>
              <a:cs typeface="Arial" pitchFamily="34" charset="0"/>
            </a:endParaRPr>
          </a:p>
          <a:p>
            <a:r>
              <a:rPr lang="en-US" sz="1400" dirty="0" smtClean="0">
                <a:solidFill>
                  <a:srgbClr val="C21B17"/>
                </a:solidFill>
                <a:latin typeface="Arial" pitchFamily="34" charset="0"/>
                <a:cs typeface="Arial" pitchFamily="34" charset="0"/>
              </a:rPr>
              <a:t>In respect of claim for compensation to which indemnity </a:t>
            </a:r>
            <a:r>
              <a:rPr lang="en-US" sz="1400" dirty="0">
                <a:solidFill>
                  <a:srgbClr val="C21B17"/>
                </a:solidFill>
                <a:latin typeface="Arial" pitchFamily="34" charset="0"/>
                <a:cs typeface="Arial" pitchFamily="34" charset="0"/>
              </a:rPr>
              <a:t> </a:t>
            </a:r>
            <a:r>
              <a:rPr lang="en-US" sz="1400" dirty="0" smtClean="0">
                <a:solidFill>
                  <a:srgbClr val="C21B17"/>
                </a:solidFill>
                <a:latin typeface="Arial" pitchFamily="34" charset="0"/>
                <a:cs typeface="Arial" pitchFamily="34" charset="0"/>
              </a:rPr>
              <a:t>applies, company will in addition indemnify the insured against-</a:t>
            </a:r>
          </a:p>
          <a:p>
            <a:endParaRPr lang="en-US" sz="1400" dirty="0">
              <a:solidFill>
                <a:srgbClr val="C21B17"/>
              </a:solidFill>
              <a:latin typeface="Arial" pitchFamily="34" charset="0"/>
              <a:cs typeface="Arial" pitchFamily="34" charset="0"/>
            </a:endParaRPr>
          </a:p>
          <a:p>
            <a:pPr marL="228600" indent="-228600">
              <a:buAutoNum type="arabicPeriod"/>
            </a:pPr>
            <a:r>
              <a:rPr lang="en-US" sz="1400" dirty="0" smtClean="0">
                <a:solidFill>
                  <a:srgbClr val="C21B17"/>
                </a:solidFill>
                <a:latin typeface="Arial" pitchFamily="34" charset="0"/>
                <a:cs typeface="Arial" pitchFamily="34" charset="0"/>
              </a:rPr>
              <a:t>All cost and expenses of litigation recovered by any claimant from the insured </a:t>
            </a:r>
          </a:p>
          <a:p>
            <a:pPr marL="228600" indent="-228600">
              <a:buAutoNum type="arabicPeriod"/>
            </a:pPr>
            <a:r>
              <a:rPr lang="en-US" sz="1400" dirty="0" smtClean="0">
                <a:solidFill>
                  <a:srgbClr val="C21B17"/>
                </a:solidFill>
                <a:latin typeface="Arial" pitchFamily="34" charset="0"/>
                <a:cs typeface="Arial" pitchFamily="34" charset="0"/>
              </a:rPr>
              <a:t>All cost and expenses incurred with written consent of the company </a:t>
            </a:r>
            <a:endParaRPr lang="en-US" sz="1400"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ectangle 10"/>
          <p:cNvSpPr/>
          <p:nvPr/>
        </p:nvSpPr>
        <p:spPr>
          <a:xfrm>
            <a:off x="304800" y="1600200"/>
            <a:ext cx="8462886" cy="307777"/>
          </a:xfrm>
          <a:prstGeom prst="rect">
            <a:avLst/>
          </a:prstGeom>
        </p:spPr>
        <p:txBody>
          <a:bodyPr wrap="square">
            <a:spAutoFit/>
          </a:bodyPr>
          <a:lstStyle/>
          <a:p>
            <a:r>
              <a:rPr lang="en-US" sz="1400" b="1" dirty="0">
                <a:solidFill>
                  <a:srgbClr val="C21B17"/>
                </a:solidFill>
                <a:latin typeface="Arial" pitchFamily="34" charset="0"/>
                <a:cs typeface="Arial" pitchFamily="34" charset="0"/>
              </a:rPr>
              <a:t>Standard Policy </a:t>
            </a:r>
            <a:r>
              <a:rPr lang="en-US" sz="1400" b="1" dirty="0" smtClean="0">
                <a:solidFill>
                  <a:srgbClr val="C21B17"/>
                </a:solidFill>
                <a:latin typeface="Arial" pitchFamily="34" charset="0"/>
                <a:cs typeface="Arial" pitchFamily="34" charset="0"/>
              </a:rPr>
              <a:t>Form  </a:t>
            </a:r>
            <a:endParaRPr lang="en-US" sz="1400" b="1" dirty="0">
              <a:solidFill>
                <a:srgbClr val="C21B17"/>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078" y="5013542"/>
            <a:ext cx="1579322" cy="1082457"/>
          </a:xfrm>
          <a:prstGeom prst="rect">
            <a:avLst/>
          </a:prstGeom>
          <a:effectLst>
            <a:glow rad="228600">
              <a:schemeClr val="accent6">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50</a:t>
            </a:fld>
            <a:endParaRPr lang="it-IT" dirty="0"/>
          </a:p>
        </p:txBody>
      </p:sp>
      <p:sp>
        <p:nvSpPr>
          <p:cNvPr id="13"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9096244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0114" y="1601640"/>
            <a:ext cx="8310486" cy="4525963"/>
          </a:xfrm>
        </p:spPr>
        <p:txBody>
          <a:bodyPr/>
          <a:lstStyle/>
          <a:p>
            <a:pPr marL="457200" lvl="1" indent="0">
              <a:buNone/>
            </a:pPr>
            <a:endParaRPr lang="en-US" sz="1200" dirty="0" smtClean="0">
              <a:solidFill>
                <a:srgbClr val="C21B17"/>
              </a:solidFill>
              <a:latin typeface="Arial" pitchFamily="34" charset="0"/>
              <a:cs typeface="Arial" pitchFamily="34" charset="0"/>
            </a:endParaRPr>
          </a:p>
          <a:p>
            <a:pPr marL="457200" lvl="1" indent="0">
              <a:buNone/>
            </a:pPr>
            <a:endParaRPr lang="en-US" sz="12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Erection All Risk Insurance Policy</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762000" y="1905000"/>
            <a:ext cx="7853286" cy="3754874"/>
          </a:xfrm>
          <a:prstGeom prst="rect">
            <a:avLst/>
          </a:prstGeom>
        </p:spPr>
        <p:txBody>
          <a:bodyPr wrap="square">
            <a:spAutoFit/>
          </a:bodyPr>
          <a:lstStyle/>
          <a:p>
            <a:pPr marL="171450" indent="-171450">
              <a:buFont typeface="Arial" pitchFamily="34" charset="0"/>
              <a:buChar char="•"/>
            </a:pPr>
            <a:r>
              <a:rPr lang="en-US" sz="1400" b="1" dirty="0" smtClean="0">
                <a:solidFill>
                  <a:srgbClr val="C21B17"/>
                </a:solidFill>
                <a:latin typeface="Arial" pitchFamily="34" charset="0"/>
                <a:cs typeface="Arial" pitchFamily="34" charset="0"/>
              </a:rPr>
              <a:t>Exclusions- Third Party Liability </a:t>
            </a:r>
          </a:p>
          <a:p>
            <a:endParaRPr lang="en-US" sz="1400" b="1" dirty="0">
              <a:solidFill>
                <a:srgbClr val="C21B17"/>
              </a:solidFill>
              <a:latin typeface="Arial" pitchFamily="34" charset="0"/>
              <a:cs typeface="Arial" pitchFamily="34" charset="0"/>
            </a:endParaRPr>
          </a:p>
          <a:p>
            <a:pPr marL="228600" indent="-228600">
              <a:buFont typeface="+mj-lt"/>
              <a:buAutoNum type="arabicPeriod"/>
            </a:pPr>
            <a:r>
              <a:rPr lang="en-US" sz="1400" dirty="0" smtClean="0">
                <a:solidFill>
                  <a:srgbClr val="C21B17"/>
                </a:solidFill>
                <a:latin typeface="Arial" pitchFamily="34" charset="0"/>
                <a:cs typeface="Arial" pitchFamily="34" charset="0"/>
              </a:rPr>
              <a:t>Excess for TPPD claims</a:t>
            </a:r>
          </a:p>
          <a:p>
            <a:pPr marL="228600" indent="-228600">
              <a:buFont typeface="+mj-lt"/>
              <a:buAutoNum type="arabicPeriod"/>
            </a:pPr>
            <a:r>
              <a:rPr lang="en-US" sz="1400" dirty="0" smtClean="0">
                <a:solidFill>
                  <a:srgbClr val="C21B17"/>
                </a:solidFill>
                <a:latin typeface="Arial" pitchFamily="34" charset="0"/>
                <a:cs typeface="Arial" pitchFamily="34" charset="0"/>
              </a:rPr>
              <a:t>Expenditure for doing, redoing, making good, repairing or replacing anything covered or coverable under section 1</a:t>
            </a:r>
          </a:p>
          <a:p>
            <a:pPr marL="228600" indent="-228600">
              <a:buFont typeface="+mj-lt"/>
              <a:buAutoNum type="arabicPeriod"/>
            </a:pPr>
            <a:r>
              <a:rPr lang="en-US" sz="1400" dirty="0" smtClean="0">
                <a:solidFill>
                  <a:srgbClr val="C21B17"/>
                </a:solidFill>
                <a:latin typeface="Arial" pitchFamily="34" charset="0"/>
                <a:cs typeface="Arial" pitchFamily="34" charset="0"/>
              </a:rPr>
              <a:t>Liability consequent upon bodily injury to or illness of any employees  of contractor, principal or any other firm connected with the project or members of their families </a:t>
            </a:r>
          </a:p>
          <a:p>
            <a:pPr marL="228600" indent="-228600">
              <a:buFont typeface="+mj-lt"/>
              <a:buAutoNum type="arabicPeriod"/>
            </a:pPr>
            <a:r>
              <a:rPr lang="en-US" sz="1400" dirty="0" smtClean="0">
                <a:solidFill>
                  <a:srgbClr val="C21B17"/>
                </a:solidFill>
                <a:latin typeface="Arial" pitchFamily="34" charset="0"/>
                <a:cs typeface="Arial" pitchFamily="34" charset="0"/>
              </a:rPr>
              <a:t>Loss of or damage to property belonging to or held </a:t>
            </a:r>
            <a:r>
              <a:rPr lang="en-US" sz="1400" dirty="0">
                <a:solidFill>
                  <a:srgbClr val="C21B17"/>
                </a:solidFill>
                <a:latin typeface="Arial" pitchFamily="34" charset="0"/>
                <a:cs typeface="Arial" pitchFamily="34" charset="0"/>
              </a:rPr>
              <a:t>in </a:t>
            </a:r>
            <a:r>
              <a:rPr lang="en-US" sz="1400" dirty="0" smtClean="0">
                <a:solidFill>
                  <a:srgbClr val="C21B17"/>
                </a:solidFill>
                <a:latin typeface="Arial" pitchFamily="34" charset="0"/>
                <a:cs typeface="Arial" pitchFamily="34" charset="0"/>
              </a:rPr>
              <a:t>care, custody, control of contractor, principal, or any firm connected with the project, or an employee or workmen of the aforementioned </a:t>
            </a:r>
          </a:p>
          <a:p>
            <a:pPr marL="228600" indent="-228600">
              <a:buFont typeface="+mj-lt"/>
              <a:buAutoNum type="arabicPeriod"/>
            </a:pPr>
            <a:r>
              <a:rPr lang="en-US" sz="1400" dirty="0" smtClean="0">
                <a:solidFill>
                  <a:srgbClr val="C21B17"/>
                </a:solidFill>
                <a:latin typeface="Arial" pitchFamily="34" charset="0"/>
                <a:cs typeface="Arial" pitchFamily="34" charset="0"/>
              </a:rPr>
              <a:t>Liability consequent upon any accident caused by vehicle licensed for general road use or waterborne vessels or aircraft</a:t>
            </a:r>
          </a:p>
          <a:p>
            <a:pPr marL="228600" indent="-228600">
              <a:buFont typeface="+mj-lt"/>
              <a:buAutoNum type="arabicPeriod"/>
            </a:pPr>
            <a:r>
              <a:rPr lang="en-US" sz="1400" dirty="0" smtClean="0">
                <a:solidFill>
                  <a:srgbClr val="C21B17"/>
                </a:solidFill>
                <a:latin typeface="Arial" pitchFamily="34" charset="0"/>
                <a:cs typeface="Arial" pitchFamily="34" charset="0"/>
              </a:rPr>
              <a:t>Any contractual agreement to pay any sum by way of indemnity unless such liability would have attached even in absence of such agreement  </a:t>
            </a:r>
            <a:endParaRPr lang="en-US" sz="1400" dirty="0">
              <a:solidFill>
                <a:srgbClr val="C21B17"/>
              </a:solidFill>
              <a:latin typeface="Arial" pitchFamily="34" charset="0"/>
              <a:cs typeface="Arial" pitchFamily="34" charset="0"/>
            </a:endParaRPr>
          </a:p>
          <a:p>
            <a:pPr marL="228600" indent="-228600">
              <a:buFont typeface="+mj-lt"/>
              <a:buAutoNum type="arabicPeriod"/>
            </a:pPr>
            <a:endParaRPr lang="en-US" sz="1400" dirty="0" smtClean="0">
              <a:solidFill>
                <a:srgbClr val="C21B17"/>
              </a:solidFill>
              <a:latin typeface="Arial" pitchFamily="34" charset="0"/>
              <a:cs typeface="Arial" pitchFamily="34" charset="0"/>
            </a:endParaRPr>
          </a:p>
          <a:p>
            <a:pPr marL="228600" indent="-228600">
              <a:buFont typeface="+mj-lt"/>
              <a:buAutoNum type="arabicPeriod"/>
            </a:pPr>
            <a:endParaRPr lang="en-US" sz="1400" dirty="0" smtClean="0">
              <a:solidFill>
                <a:srgbClr val="C21B17"/>
              </a:solidFill>
              <a:latin typeface="Arial" pitchFamily="34" charset="0"/>
              <a:cs typeface="Arial" pitchFamily="34" charset="0"/>
            </a:endParaRPr>
          </a:p>
          <a:p>
            <a:pPr marL="228600" indent="-228600">
              <a:buFont typeface="+mj-lt"/>
              <a:buAutoNum type="arabicPeriod"/>
            </a:pPr>
            <a:endParaRPr lang="en-US" sz="1400"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ectangle 10"/>
          <p:cNvSpPr/>
          <p:nvPr/>
        </p:nvSpPr>
        <p:spPr>
          <a:xfrm>
            <a:off x="304800" y="1600200"/>
            <a:ext cx="8462886" cy="307777"/>
          </a:xfrm>
          <a:prstGeom prst="rect">
            <a:avLst/>
          </a:prstGeom>
        </p:spPr>
        <p:txBody>
          <a:bodyPr wrap="square">
            <a:spAutoFit/>
          </a:bodyPr>
          <a:lstStyle/>
          <a:p>
            <a:r>
              <a:rPr lang="en-US" sz="1400" b="1" dirty="0">
                <a:solidFill>
                  <a:srgbClr val="C21B17"/>
                </a:solidFill>
                <a:latin typeface="Arial" pitchFamily="34" charset="0"/>
                <a:cs typeface="Arial" pitchFamily="34" charset="0"/>
              </a:rPr>
              <a:t>Standard Policy </a:t>
            </a:r>
            <a:r>
              <a:rPr lang="en-US" sz="1400" b="1" dirty="0" smtClean="0">
                <a:solidFill>
                  <a:srgbClr val="C21B17"/>
                </a:solidFill>
                <a:latin typeface="Arial" pitchFamily="34" charset="0"/>
                <a:cs typeface="Arial" pitchFamily="34" charset="0"/>
              </a:rPr>
              <a:t>Form  </a:t>
            </a:r>
            <a:endParaRPr lang="en-US" sz="1400" b="1" dirty="0">
              <a:solidFill>
                <a:srgbClr val="C21B17"/>
              </a:solidFill>
              <a:latin typeface="Arial" pitchFamily="34" charset="0"/>
              <a:cs typeface="Arial" pitchFamily="34" charset="0"/>
            </a:endParaRP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934200" y="4876800"/>
            <a:ext cx="1219200" cy="1219200"/>
          </a:xfrm>
          <a:prstGeom prst="rect">
            <a:avLst/>
          </a:prstGeom>
          <a:effectLst>
            <a:glow rad="228600">
              <a:schemeClr val="accent6">
                <a:satMod val="175000"/>
                <a:alpha val="40000"/>
              </a:schemeClr>
            </a:glow>
          </a:effectLst>
        </p:spPr>
      </p:pic>
      <p:sp>
        <p:nvSpPr>
          <p:cNvPr id="2" name="Slide Number Placeholder 1"/>
          <p:cNvSpPr>
            <a:spLocks noGrp="1"/>
          </p:cNvSpPr>
          <p:nvPr>
            <p:ph type="sldNum" sz="quarter" idx="12"/>
          </p:nvPr>
        </p:nvSpPr>
        <p:spPr/>
        <p:txBody>
          <a:bodyPr/>
          <a:lstStyle/>
          <a:p>
            <a:fld id="{C465A074-71B0-1C47-A455-7677837C124E}" type="slidenum">
              <a:rPr lang="it-IT" smtClean="0"/>
              <a:pPr/>
              <a:t>51</a:t>
            </a:fld>
            <a:endParaRPr lang="it-IT" dirty="0"/>
          </a:p>
        </p:txBody>
      </p:sp>
      <p:sp>
        <p:nvSpPr>
          <p:cNvPr id="15"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35049704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0114" y="1601640"/>
            <a:ext cx="8310486" cy="4525963"/>
          </a:xfrm>
        </p:spPr>
        <p:txBody>
          <a:bodyPr/>
          <a:lstStyle/>
          <a:p>
            <a:pPr marL="457200" lvl="1" indent="0">
              <a:buNone/>
            </a:pPr>
            <a:endParaRPr lang="en-US" sz="1200" dirty="0" smtClean="0">
              <a:solidFill>
                <a:srgbClr val="C21B17"/>
              </a:solidFill>
              <a:latin typeface="Arial" pitchFamily="34" charset="0"/>
              <a:cs typeface="Arial" pitchFamily="34" charset="0"/>
            </a:endParaRPr>
          </a:p>
          <a:p>
            <a:pPr marL="457200" lvl="1" indent="0">
              <a:buNone/>
            </a:pPr>
            <a:endParaRPr lang="en-US" sz="12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Erection All Risk Insurance Policy</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762000" y="1905000"/>
            <a:ext cx="7853286" cy="3970318"/>
          </a:xfrm>
          <a:prstGeom prst="rect">
            <a:avLst/>
          </a:prstGeom>
        </p:spPr>
        <p:txBody>
          <a:bodyPr wrap="square">
            <a:spAutoFit/>
          </a:bodyPr>
          <a:lstStyle/>
          <a:p>
            <a:pPr marL="171450" indent="-171450">
              <a:buFont typeface="Arial" pitchFamily="34" charset="0"/>
              <a:buChar char="•"/>
            </a:pPr>
            <a:r>
              <a:rPr lang="en-US" sz="1400" b="1" dirty="0" smtClean="0">
                <a:solidFill>
                  <a:srgbClr val="C21B17"/>
                </a:solidFill>
                <a:latin typeface="Arial" pitchFamily="34" charset="0"/>
                <a:cs typeface="Arial" pitchFamily="34" charset="0"/>
              </a:rPr>
              <a:t>Conditions- Third Party Liability </a:t>
            </a:r>
          </a:p>
          <a:p>
            <a:endParaRPr lang="en-US" sz="1400" b="1" dirty="0">
              <a:solidFill>
                <a:srgbClr val="C21B17"/>
              </a:solidFill>
              <a:latin typeface="Arial" pitchFamily="34" charset="0"/>
              <a:cs typeface="Arial" pitchFamily="34" charset="0"/>
            </a:endParaRPr>
          </a:p>
          <a:p>
            <a:r>
              <a:rPr lang="en-US" sz="1400" dirty="0">
                <a:solidFill>
                  <a:srgbClr val="C21B17"/>
                </a:solidFill>
                <a:latin typeface="Arial" pitchFamily="34" charset="0"/>
                <a:cs typeface="Arial" pitchFamily="34" charset="0"/>
              </a:rPr>
              <a:t>1. No admission, offer, promise, payment or indemnity shall be made or given by or on behalf of the Insured without the written consent of the Company who shall be entitled if they so desire, to take over and conduct in the name of the Insured the </a:t>
            </a:r>
            <a:r>
              <a:rPr lang="en-US" sz="1400" dirty="0" err="1">
                <a:solidFill>
                  <a:srgbClr val="C21B17"/>
                </a:solidFill>
                <a:latin typeface="Arial" pitchFamily="34" charset="0"/>
                <a:cs typeface="Arial" pitchFamily="34" charset="0"/>
              </a:rPr>
              <a:t>defence</a:t>
            </a:r>
            <a:r>
              <a:rPr lang="en-US" sz="1400" dirty="0">
                <a:solidFill>
                  <a:srgbClr val="C21B17"/>
                </a:solidFill>
                <a:latin typeface="Arial" pitchFamily="34" charset="0"/>
                <a:cs typeface="Arial" pitchFamily="34" charset="0"/>
              </a:rPr>
              <a:t> or settlement of any claim or to prosecute for their own benefit in the name of the Insured any claim for indemnity or damage or otherwise and shall have full discretion in the conduct of any proceedings or in the settlement of any claim and the Insured shall give all such information and assistance as the Company may require. </a:t>
            </a:r>
          </a:p>
          <a:p>
            <a:endParaRPr lang="en-US" sz="1400" dirty="0">
              <a:solidFill>
                <a:srgbClr val="C21B17"/>
              </a:solidFill>
              <a:latin typeface="Arial" pitchFamily="34" charset="0"/>
              <a:cs typeface="Arial" pitchFamily="34" charset="0"/>
            </a:endParaRPr>
          </a:p>
          <a:p>
            <a:r>
              <a:rPr lang="en-US" sz="1400" dirty="0">
                <a:solidFill>
                  <a:srgbClr val="C21B17"/>
                </a:solidFill>
                <a:latin typeface="Arial" pitchFamily="34" charset="0"/>
                <a:cs typeface="Arial" pitchFamily="34" charset="0"/>
              </a:rPr>
              <a:t>2. The Company may, so far as any accident is concerned, pay to the Insured the limit of indemnity for any one accident, any one period, but deducting therefrom in such case any sum/s already paid as compensation in respect thereof or any lesser sum for which the claim or claims arising from such accident can be settled and the company shall thereafter be under no further liability in respect of such accident under this section. </a:t>
            </a:r>
          </a:p>
          <a:p>
            <a:pPr marL="228600" indent="-228600">
              <a:buFont typeface="+mj-lt"/>
              <a:buAutoNum type="arabicPeriod"/>
            </a:pPr>
            <a:endParaRPr lang="en-US" sz="1400" dirty="0" smtClean="0">
              <a:solidFill>
                <a:srgbClr val="C21B17"/>
              </a:solidFill>
              <a:latin typeface="Arial" pitchFamily="34" charset="0"/>
              <a:cs typeface="Arial" pitchFamily="34" charset="0"/>
            </a:endParaRPr>
          </a:p>
          <a:p>
            <a:pPr marL="228600" indent="-228600">
              <a:buFont typeface="+mj-lt"/>
              <a:buAutoNum type="arabicPeriod"/>
            </a:pPr>
            <a:endParaRPr lang="en-US" sz="1400" dirty="0" smtClean="0">
              <a:solidFill>
                <a:srgbClr val="C21B17"/>
              </a:solidFill>
              <a:latin typeface="Arial" pitchFamily="34" charset="0"/>
              <a:cs typeface="Arial" pitchFamily="34" charset="0"/>
            </a:endParaRPr>
          </a:p>
          <a:p>
            <a:pPr marL="228600" indent="-228600">
              <a:buFont typeface="+mj-lt"/>
              <a:buAutoNum type="arabicPeriod"/>
            </a:pPr>
            <a:endParaRPr lang="en-US" sz="1400"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ectangle 10"/>
          <p:cNvSpPr/>
          <p:nvPr/>
        </p:nvSpPr>
        <p:spPr>
          <a:xfrm>
            <a:off x="304800" y="1600200"/>
            <a:ext cx="8462886" cy="307777"/>
          </a:xfrm>
          <a:prstGeom prst="rect">
            <a:avLst/>
          </a:prstGeom>
        </p:spPr>
        <p:txBody>
          <a:bodyPr wrap="square">
            <a:spAutoFit/>
          </a:bodyPr>
          <a:lstStyle/>
          <a:p>
            <a:r>
              <a:rPr lang="en-US" sz="1400" b="1" dirty="0">
                <a:solidFill>
                  <a:srgbClr val="C21B17"/>
                </a:solidFill>
                <a:latin typeface="Arial" pitchFamily="34" charset="0"/>
                <a:cs typeface="Arial" pitchFamily="34" charset="0"/>
              </a:rPr>
              <a:t>Standard Policy </a:t>
            </a:r>
            <a:r>
              <a:rPr lang="en-US" sz="1400" b="1" dirty="0" smtClean="0">
                <a:solidFill>
                  <a:srgbClr val="C21B17"/>
                </a:solidFill>
                <a:latin typeface="Arial" pitchFamily="34" charset="0"/>
                <a:cs typeface="Arial" pitchFamily="34" charset="0"/>
              </a:rPr>
              <a:t>Form  </a:t>
            </a:r>
            <a:endParaRPr lang="en-US" sz="1400" b="1" dirty="0">
              <a:solidFill>
                <a:srgbClr val="C21B17"/>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5021579"/>
            <a:ext cx="2743200" cy="1074421"/>
          </a:xfrm>
          <a:prstGeom prst="rect">
            <a:avLst/>
          </a:prstGeom>
          <a:effectLst>
            <a:glow rad="228600">
              <a:schemeClr val="accent6">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52</a:t>
            </a:fld>
            <a:endParaRPr lang="it-IT" dirty="0"/>
          </a:p>
        </p:txBody>
      </p:sp>
      <p:sp>
        <p:nvSpPr>
          <p:cNvPr id="13"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37285903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Autofit/>
          </a:bodyPr>
          <a:lstStyle/>
          <a:p>
            <a:pPr algn="l"/>
            <a:r>
              <a:rPr lang="en-US" sz="2000" dirty="0" smtClean="0">
                <a:solidFill>
                  <a:srgbClr val="C21B17"/>
                </a:solidFill>
                <a:latin typeface="Arial" pitchFamily="34" charset="0"/>
                <a:cs typeface="Arial" pitchFamily="34" charset="0"/>
              </a:rPr>
              <a:t>Project Insurance                 Erection All Risk Insurance </a:t>
            </a:r>
            <a:endParaRPr lang="en-IN" sz="2000" dirty="0">
              <a:solidFill>
                <a:srgbClr val="C21B17"/>
              </a:solidFill>
              <a:latin typeface="Arial" pitchFamily="34" charset="0"/>
              <a:cs typeface="Arial" pitchFamily="34" charset="0"/>
            </a:endParaRPr>
          </a:p>
        </p:txBody>
      </p:sp>
      <p:sp>
        <p:nvSpPr>
          <p:cNvPr id="10" name="Text Placeholder 9"/>
          <p:cNvSpPr>
            <a:spLocks noGrp="1"/>
          </p:cNvSpPr>
          <p:nvPr>
            <p:ph type="body" sz="quarter" idx="13"/>
          </p:nvPr>
        </p:nvSpPr>
        <p:spPr>
          <a:xfrm>
            <a:off x="347300" y="228600"/>
            <a:ext cx="2223124" cy="160949"/>
          </a:xfrm>
        </p:spPr>
        <p:txBody>
          <a:bodyPr>
            <a:noAutofit/>
          </a:bodyPr>
          <a:lstStyle/>
          <a:p>
            <a:pPr marL="0" inden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
        <p:nvSpPr>
          <p:cNvPr id="11" name="Subtitle 8"/>
          <p:cNvSpPr>
            <a:spLocks noGrp="1"/>
          </p:cNvSpPr>
          <p:nvPr>
            <p:ph type="subTitle" idx="1"/>
          </p:nvPr>
        </p:nvSpPr>
        <p:spPr>
          <a:xfrm>
            <a:off x="347300" y="751762"/>
            <a:ext cx="8386686" cy="290712"/>
          </a:xfrm>
        </p:spPr>
        <p:txBody>
          <a:bodyPr/>
          <a:lstStyle/>
          <a:p>
            <a:pPr marL="0" indent="0">
              <a:buNone/>
            </a:pPr>
            <a:r>
              <a:rPr lang="en-US" sz="1500" dirty="0" smtClean="0">
                <a:solidFill>
                  <a:schemeClr val="bg1">
                    <a:lumMod val="50000"/>
                  </a:schemeClr>
                </a:solidFill>
                <a:latin typeface="Arial" pitchFamily="34" charset="0"/>
                <a:cs typeface="Arial" pitchFamily="34" charset="0"/>
              </a:rPr>
              <a:t>Rate Schedule e.g.  </a:t>
            </a:r>
            <a:endParaRPr lang="en-IN" sz="1500" dirty="0">
              <a:solidFill>
                <a:schemeClr val="bg1">
                  <a:lumMod val="50000"/>
                </a:schemeClr>
              </a:solidFill>
              <a:latin typeface="Arial" pitchFamily="34" charset="0"/>
              <a:cs typeface="Arial" pitchFamily="34" charset="0"/>
            </a:endParaRPr>
          </a:p>
        </p:txBody>
      </p:sp>
      <p:sp>
        <p:nvSpPr>
          <p:cNvPr id="7"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5" name="Striped Right Arrow 14"/>
          <p:cNvSpPr/>
          <p:nvPr/>
        </p:nvSpPr>
        <p:spPr>
          <a:xfrm>
            <a:off x="2438400" y="533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867275"/>
            <a:ext cx="3505200" cy="1304925"/>
          </a:xfrm>
          <a:prstGeom prst="rect">
            <a:avLst/>
          </a:prstGeom>
          <a:effectLst>
            <a:glow rad="228600">
              <a:schemeClr val="accent6">
                <a:satMod val="175000"/>
                <a:alpha val="40000"/>
              </a:schemeClr>
            </a:glow>
          </a:effectLst>
        </p:spPr>
      </p:pic>
      <p:pic>
        <p:nvPicPr>
          <p:cNvPr id="138242" name="Picture 2"/>
          <p:cNvPicPr>
            <a:picLocks noChangeAspect="1" noChangeArrowheads="1"/>
          </p:cNvPicPr>
          <p:nvPr/>
        </p:nvPicPr>
        <p:blipFill>
          <a:blip r:embed="rId3">
            <a:duotone>
              <a:prstClr val="black"/>
              <a:schemeClr val="accent6">
                <a:lumMod val="40000"/>
                <a:lumOff val="60000"/>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57200" y="1600200"/>
            <a:ext cx="8153400" cy="192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43" name="Picture 3"/>
          <p:cNvPicPr>
            <a:picLocks noChangeAspect="1" noChangeArrowheads="1"/>
          </p:cNvPicPr>
          <p:nvPr/>
        </p:nvPicPr>
        <p:blipFill>
          <a:blip r:embed="rId5">
            <a:duotone>
              <a:prstClr val="black"/>
              <a:schemeClr val="accent6">
                <a:lumMod val="40000"/>
                <a:lumOff val="60000"/>
                <a:tint val="45000"/>
                <a:satMod val="400000"/>
              </a:schemeClr>
            </a:duotone>
            <a:extLst>
              <a:ext uri="{28A0092B-C50C-407E-A947-70E740481C1C}">
                <a14:useLocalDpi xmlns:a14="http://schemas.microsoft.com/office/drawing/2010/main" val="0"/>
              </a:ext>
            </a:extLst>
          </a:blip>
          <a:srcRect/>
          <a:stretch>
            <a:fillRect/>
          </a:stretch>
        </p:blipFill>
        <p:spPr bwMode="auto">
          <a:xfrm>
            <a:off x="457200" y="3600450"/>
            <a:ext cx="8162926"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465A074-71B0-1C47-A455-7677837C124E}" type="slidenum">
              <a:rPr lang="it-IT" smtClean="0"/>
              <a:pPr/>
              <a:t>53</a:t>
            </a:fld>
            <a:endParaRPr lang="it-IT" dirty="0"/>
          </a:p>
        </p:txBody>
      </p:sp>
    </p:spTree>
    <p:extLst>
      <p:ext uri="{BB962C8B-B14F-4D97-AF65-F5344CB8AC3E}">
        <p14:creationId xmlns:p14="http://schemas.microsoft.com/office/powerpoint/2010/main" val="30654570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Autofit/>
          </a:bodyPr>
          <a:lstStyle/>
          <a:p>
            <a:pPr algn="l"/>
            <a:r>
              <a:rPr lang="en-US" sz="2000" dirty="0" smtClean="0">
                <a:solidFill>
                  <a:srgbClr val="C21B17"/>
                </a:solidFill>
                <a:latin typeface="Arial" pitchFamily="34" charset="0"/>
                <a:cs typeface="Arial" pitchFamily="34" charset="0"/>
              </a:rPr>
              <a:t>Project Insurance                 Erection All Risk Insurance </a:t>
            </a:r>
            <a:endParaRPr lang="en-IN" sz="2000" dirty="0">
              <a:solidFill>
                <a:srgbClr val="C21B17"/>
              </a:solidFill>
              <a:latin typeface="Arial" pitchFamily="34" charset="0"/>
              <a:cs typeface="Arial" pitchFamily="34" charset="0"/>
            </a:endParaRPr>
          </a:p>
        </p:txBody>
      </p:sp>
      <p:sp>
        <p:nvSpPr>
          <p:cNvPr id="10" name="Text Placeholder 9"/>
          <p:cNvSpPr>
            <a:spLocks noGrp="1"/>
          </p:cNvSpPr>
          <p:nvPr>
            <p:ph type="body" sz="quarter" idx="13"/>
          </p:nvPr>
        </p:nvSpPr>
        <p:spPr>
          <a:xfrm>
            <a:off x="347300" y="228600"/>
            <a:ext cx="2223124" cy="160949"/>
          </a:xfrm>
        </p:spPr>
        <p:txBody>
          <a:bodyPr>
            <a:noAutofit/>
          </a:bodyPr>
          <a:lstStyle/>
          <a:p>
            <a:pPr marL="0" inden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
        <p:nvSpPr>
          <p:cNvPr id="11" name="Subtitle 8"/>
          <p:cNvSpPr>
            <a:spLocks noGrp="1"/>
          </p:cNvSpPr>
          <p:nvPr>
            <p:ph type="subTitle" idx="1"/>
          </p:nvPr>
        </p:nvSpPr>
        <p:spPr>
          <a:xfrm>
            <a:off x="347300" y="751762"/>
            <a:ext cx="8386686" cy="290712"/>
          </a:xfrm>
        </p:spPr>
        <p:txBody>
          <a:bodyPr/>
          <a:lstStyle/>
          <a:p>
            <a:pPr marL="0" indent="0">
              <a:buNone/>
            </a:pPr>
            <a:r>
              <a:rPr lang="en-US" sz="1500" dirty="0" smtClean="0">
                <a:solidFill>
                  <a:schemeClr val="bg1">
                    <a:lumMod val="50000"/>
                  </a:schemeClr>
                </a:solidFill>
                <a:latin typeface="Arial" pitchFamily="34" charset="0"/>
                <a:cs typeface="Arial" pitchFamily="34" charset="0"/>
              </a:rPr>
              <a:t>Additional covers  </a:t>
            </a:r>
            <a:endParaRPr lang="en-IN" sz="1500" dirty="0">
              <a:solidFill>
                <a:schemeClr val="bg1">
                  <a:lumMod val="50000"/>
                </a:schemeClr>
              </a:solidFill>
              <a:latin typeface="Arial" pitchFamily="34" charset="0"/>
              <a:cs typeface="Arial" pitchFamily="34" charset="0"/>
            </a:endParaRPr>
          </a:p>
        </p:txBody>
      </p:sp>
      <p:sp>
        <p:nvSpPr>
          <p:cNvPr id="7"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5" name="Striped Right Arrow 14"/>
          <p:cNvSpPr/>
          <p:nvPr/>
        </p:nvSpPr>
        <p:spPr>
          <a:xfrm>
            <a:off x="2438400" y="533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54</a:t>
            </a:fld>
            <a:endParaRPr lang="it-IT" dirty="0"/>
          </a:p>
        </p:txBody>
      </p:sp>
      <p:pic>
        <p:nvPicPr>
          <p:cNvPr id="5" name="Picture 3"/>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14400" y="1271290"/>
            <a:ext cx="7315200" cy="307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44"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t="5045"/>
          <a:stretch/>
        </p:blipFill>
        <p:spPr bwMode="auto">
          <a:xfrm>
            <a:off x="914400" y="4343400"/>
            <a:ext cx="7315200" cy="180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5142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Autofit/>
          </a:bodyPr>
          <a:lstStyle/>
          <a:p>
            <a:pPr algn="l"/>
            <a:r>
              <a:rPr lang="en-US" sz="2000" dirty="0" smtClean="0">
                <a:solidFill>
                  <a:srgbClr val="C21B17"/>
                </a:solidFill>
                <a:latin typeface="Arial" pitchFamily="34" charset="0"/>
                <a:cs typeface="Arial" pitchFamily="34" charset="0"/>
              </a:rPr>
              <a:t>Project Insurance                 Erection All Risk Insurance </a:t>
            </a:r>
            <a:endParaRPr lang="en-IN" sz="2000" dirty="0">
              <a:solidFill>
                <a:srgbClr val="C21B17"/>
              </a:solidFill>
              <a:latin typeface="Arial" pitchFamily="34" charset="0"/>
              <a:cs typeface="Arial" pitchFamily="34" charset="0"/>
            </a:endParaRPr>
          </a:p>
        </p:txBody>
      </p:sp>
      <p:sp>
        <p:nvSpPr>
          <p:cNvPr id="10" name="Text Placeholder 9"/>
          <p:cNvSpPr>
            <a:spLocks noGrp="1"/>
          </p:cNvSpPr>
          <p:nvPr>
            <p:ph type="body" sz="quarter" idx="13"/>
          </p:nvPr>
        </p:nvSpPr>
        <p:spPr>
          <a:xfrm>
            <a:off x="347300" y="228600"/>
            <a:ext cx="2223124" cy="160949"/>
          </a:xfrm>
        </p:spPr>
        <p:txBody>
          <a:bodyPr>
            <a:noAutofit/>
          </a:bodyPr>
          <a:lstStyle/>
          <a:p>
            <a:pPr marL="0" inden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
        <p:nvSpPr>
          <p:cNvPr id="11" name="Subtitle 8"/>
          <p:cNvSpPr>
            <a:spLocks noGrp="1"/>
          </p:cNvSpPr>
          <p:nvPr>
            <p:ph type="subTitle" idx="1"/>
          </p:nvPr>
        </p:nvSpPr>
        <p:spPr>
          <a:xfrm>
            <a:off x="347300" y="751762"/>
            <a:ext cx="8386686" cy="290712"/>
          </a:xfrm>
        </p:spPr>
        <p:txBody>
          <a:bodyPr/>
          <a:lstStyle/>
          <a:p>
            <a:pPr marL="0" indent="0">
              <a:buNone/>
            </a:pPr>
            <a:r>
              <a:rPr lang="en-US" sz="1500" dirty="0" smtClean="0">
                <a:solidFill>
                  <a:schemeClr val="bg1">
                    <a:lumMod val="50000"/>
                  </a:schemeClr>
                </a:solidFill>
                <a:latin typeface="Arial" pitchFamily="34" charset="0"/>
                <a:cs typeface="Arial" pitchFamily="34" charset="0"/>
              </a:rPr>
              <a:t>Additional covers  </a:t>
            </a:r>
            <a:endParaRPr lang="en-IN" sz="1500" dirty="0">
              <a:solidFill>
                <a:schemeClr val="bg1">
                  <a:lumMod val="50000"/>
                </a:schemeClr>
              </a:solidFill>
              <a:latin typeface="Arial" pitchFamily="34" charset="0"/>
              <a:cs typeface="Arial" pitchFamily="34" charset="0"/>
            </a:endParaRPr>
          </a:p>
        </p:txBody>
      </p:sp>
      <p:sp>
        <p:nvSpPr>
          <p:cNvPr id="7"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5" name="Striped Right Arrow 14"/>
          <p:cNvSpPr/>
          <p:nvPr/>
        </p:nvSpPr>
        <p:spPr>
          <a:xfrm>
            <a:off x="2438400" y="533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55</a:t>
            </a:fld>
            <a:endParaRPr lang="it-IT" dirty="0"/>
          </a:p>
        </p:txBody>
      </p:sp>
      <p:pic>
        <p:nvPicPr>
          <p:cNvPr id="139267" name="Picture 3"/>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38200" y="1193800"/>
            <a:ext cx="7391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b="15316"/>
          <a:stretch/>
        </p:blipFill>
        <p:spPr bwMode="auto">
          <a:xfrm>
            <a:off x="868680" y="5029201"/>
            <a:ext cx="7360920" cy="118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01286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Autofit/>
          </a:bodyPr>
          <a:lstStyle/>
          <a:p>
            <a:pPr algn="l"/>
            <a:r>
              <a:rPr lang="en-US" sz="2000" dirty="0" smtClean="0">
                <a:solidFill>
                  <a:srgbClr val="C21B17"/>
                </a:solidFill>
                <a:latin typeface="Arial" pitchFamily="34" charset="0"/>
                <a:cs typeface="Arial" pitchFamily="34" charset="0"/>
              </a:rPr>
              <a:t>Project Insurance                 Erection All Risk Insurance </a:t>
            </a:r>
            <a:endParaRPr lang="en-IN" sz="2000" dirty="0">
              <a:solidFill>
                <a:srgbClr val="C21B17"/>
              </a:solidFill>
              <a:latin typeface="Arial" pitchFamily="34" charset="0"/>
              <a:cs typeface="Arial" pitchFamily="34" charset="0"/>
            </a:endParaRPr>
          </a:p>
        </p:txBody>
      </p:sp>
      <p:sp>
        <p:nvSpPr>
          <p:cNvPr id="10" name="Text Placeholder 9"/>
          <p:cNvSpPr>
            <a:spLocks noGrp="1"/>
          </p:cNvSpPr>
          <p:nvPr>
            <p:ph type="body" sz="quarter" idx="13"/>
          </p:nvPr>
        </p:nvSpPr>
        <p:spPr>
          <a:xfrm>
            <a:off x="347300" y="228600"/>
            <a:ext cx="2223124" cy="160949"/>
          </a:xfrm>
        </p:spPr>
        <p:txBody>
          <a:bodyPr>
            <a:noAutofit/>
          </a:bodyPr>
          <a:lstStyle/>
          <a:p>
            <a:pPr marL="0" inden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
        <p:nvSpPr>
          <p:cNvPr id="11" name="Subtitle 8"/>
          <p:cNvSpPr>
            <a:spLocks noGrp="1"/>
          </p:cNvSpPr>
          <p:nvPr>
            <p:ph type="subTitle" idx="1"/>
          </p:nvPr>
        </p:nvSpPr>
        <p:spPr>
          <a:xfrm>
            <a:off x="347300" y="751762"/>
            <a:ext cx="8386686" cy="290712"/>
          </a:xfrm>
        </p:spPr>
        <p:txBody>
          <a:bodyPr/>
          <a:lstStyle/>
          <a:p>
            <a:pPr marL="0" indent="0">
              <a:buNone/>
            </a:pPr>
            <a:r>
              <a:rPr lang="en-US" sz="1500" dirty="0" smtClean="0">
                <a:solidFill>
                  <a:schemeClr val="bg1">
                    <a:lumMod val="50000"/>
                  </a:schemeClr>
                </a:solidFill>
                <a:latin typeface="Arial" pitchFamily="34" charset="0"/>
                <a:cs typeface="Arial" pitchFamily="34" charset="0"/>
              </a:rPr>
              <a:t>Rating method for projects above 100 Cr. Under CAR/ EAR  </a:t>
            </a:r>
            <a:endParaRPr lang="en-IN" sz="1500" dirty="0">
              <a:solidFill>
                <a:schemeClr val="bg1">
                  <a:lumMod val="50000"/>
                </a:schemeClr>
              </a:solidFill>
              <a:latin typeface="Arial" pitchFamily="34" charset="0"/>
              <a:cs typeface="Arial" pitchFamily="34" charset="0"/>
            </a:endParaRPr>
          </a:p>
        </p:txBody>
      </p:sp>
      <p:sp>
        <p:nvSpPr>
          <p:cNvPr id="7"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5" name="Striped Right Arrow 14"/>
          <p:cNvSpPr/>
          <p:nvPr/>
        </p:nvSpPr>
        <p:spPr>
          <a:xfrm>
            <a:off x="2438400" y="533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56</a:t>
            </a:fld>
            <a:endParaRPr lang="it-IT" dirty="0"/>
          </a:p>
        </p:txBody>
      </p:sp>
      <p:sp>
        <p:nvSpPr>
          <p:cNvPr id="3" name="Rectangle 2"/>
          <p:cNvSpPr/>
          <p:nvPr/>
        </p:nvSpPr>
        <p:spPr>
          <a:xfrm>
            <a:off x="457200" y="1600200"/>
            <a:ext cx="7772400" cy="2893100"/>
          </a:xfrm>
          <a:prstGeom prst="rect">
            <a:avLst/>
          </a:prstGeom>
        </p:spPr>
        <p:txBody>
          <a:bodyPr wrap="square">
            <a:spAutoFit/>
          </a:bodyPr>
          <a:lstStyle/>
          <a:p>
            <a:endParaRPr lang="en-US" sz="1400" dirty="0">
              <a:solidFill>
                <a:srgbClr val="C21C1D"/>
              </a:solidFill>
              <a:latin typeface="Arial" pitchFamily="34" charset="0"/>
              <a:cs typeface="Arial" pitchFamily="34" charset="0"/>
            </a:endParaRPr>
          </a:p>
          <a:p>
            <a:pPr marL="228600" indent="-228600">
              <a:buAutoNum type="arabicPeriod"/>
            </a:pPr>
            <a:r>
              <a:rPr lang="en-US" sz="1400" dirty="0" smtClean="0">
                <a:solidFill>
                  <a:srgbClr val="C21C1D"/>
                </a:solidFill>
                <a:latin typeface="Arial" pitchFamily="34" charset="0"/>
                <a:cs typeface="Arial" pitchFamily="34" charset="0"/>
              </a:rPr>
              <a:t>Compute </a:t>
            </a:r>
            <a:r>
              <a:rPr lang="en-US" sz="1400" dirty="0">
                <a:solidFill>
                  <a:srgbClr val="C21C1D"/>
                </a:solidFill>
                <a:latin typeface="Arial" pitchFamily="34" charset="0"/>
                <a:cs typeface="Arial" pitchFamily="34" charset="0"/>
              </a:rPr>
              <a:t>basic rate as per EAR/SCE/CAR tariffs without application of discounts. </a:t>
            </a:r>
            <a:endParaRPr lang="en-US" sz="1400" dirty="0" smtClean="0">
              <a:solidFill>
                <a:srgbClr val="C21C1D"/>
              </a:solidFill>
              <a:latin typeface="Arial" pitchFamily="34" charset="0"/>
              <a:cs typeface="Arial" pitchFamily="34" charset="0"/>
            </a:endParaRPr>
          </a:p>
          <a:p>
            <a:endParaRPr lang="en-US" sz="1400" dirty="0">
              <a:solidFill>
                <a:srgbClr val="C21C1D"/>
              </a:solidFill>
              <a:latin typeface="Arial" pitchFamily="34" charset="0"/>
              <a:cs typeface="Arial" pitchFamily="34" charset="0"/>
            </a:endParaRPr>
          </a:p>
          <a:p>
            <a:r>
              <a:rPr lang="en-US" sz="1400" dirty="0">
                <a:solidFill>
                  <a:srgbClr val="C21C1D"/>
                </a:solidFill>
                <a:latin typeface="Arial" pitchFamily="34" charset="0"/>
                <a:cs typeface="Arial" pitchFamily="34" charset="0"/>
              </a:rPr>
              <a:t>2. Apply Volume discount on the basic rate as per p</a:t>
            </a:r>
            <a:r>
              <a:rPr lang="en-US" sz="1400" dirty="0" smtClean="0">
                <a:solidFill>
                  <a:srgbClr val="C21C1D"/>
                </a:solidFill>
                <a:latin typeface="Arial" pitchFamily="34" charset="0"/>
                <a:cs typeface="Arial" pitchFamily="34" charset="0"/>
              </a:rPr>
              <a:t>rescribed Scale</a:t>
            </a:r>
            <a:endParaRPr lang="en-US" sz="1400" dirty="0">
              <a:solidFill>
                <a:srgbClr val="C21C1D"/>
              </a:solidFill>
              <a:latin typeface="Arial" pitchFamily="34" charset="0"/>
              <a:cs typeface="Arial" pitchFamily="34" charset="0"/>
            </a:endParaRPr>
          </a:p>
          <a:p>
            <a:endParaRPr lang="en-US" sz="1400" dirty="0">
              <a:solidFill>
                <a:srgbClr val="C21C1D"/>
              </a:solidFill>
              <a:latin typeface="Arial" pitchFamily="34" charset="0"/>
              <a:cs typeface="Arial" pitchFamily="34" charset="0"/>
            </a:endParaRPr>
          </a:p>
          <a:p>
            <a:r>
              <a:rPr lang="en-US" sz="1400" dirty="0">
                <a:solidFill>
                  <a:srgbClr val="C21C1D"/>
                </a:solidFill>
                <a:latin typeface="Arial" pitchFamily="34" charset="0"/>
                <a:cs typeface="Arial" pitchFamily="34" charset="0"/>
              </a:rPr>
              <a:t>3. Apply Voluntary Excess Discount on the net rate arrived as in (2) above, as per the </a:t>
            </a:r>
            <a:r>
              <a:rPr lang="en-US" sz="1400" dirty="0" smtClean="0">
                <a:solidFill>
                  <a:srgbClr val="C21C1D"/>
                </a:solidFill>
                <a:latin typeface="Arial" pitchFamily="34" charset="0"/>
                <a:cs typeface="Arial" pitchFamily="34" charset="0"/>
              </a:rPr>
              <a:t>prescribed scale</a:t>
            </a:r>
            <a:endParaRPr lang="en-US" sz="1400" dirty="0">
              <a:solidFill>
                <a:srgbClr val="C21C1D"/>
              </a:solidFill>
              <a:latin typeface="Arial" pitchFamily="34" charset="0"/>
              <a:cs typeface="Arial" pitchFamily="34" charset="0"/>
            </a:endParaRPr>
          </a:p>
          <a:p>
            <a:endParaRPr lang="en-US" sz="1400" dirty="0">
              <a:solidFill>
                <a:srgbClr val="C21C1D"/>
              </a:solidFill>
              <a:latin typeface="Arial" pitchFamily="34" charset="0"/>
              <a:cs typeface="Arial" pitchFamily="34" charset="0"/>
            </a:endParaRPr>
          </a:p>
          <a:p>
            <a:r>
              <a:rPr lang="en-US" sz="1400" dirty="0" smtClean="0">
                <a:solidFill>
                  <a:srgbClr val="C21C1D"/>
                </a:solidFill>
                <a:latin typeface="Arial" pitchFamily="34" charset="0"/>
                <a:cs typeface="Arial" pitchFamily="34" charset="0"/>
              </a:rPr>
              <a:t>4</a:t>
            </a:r>
            <a:r>
              <a:rPr lang="en-US" sz="1400" dirty="0">
                <a:solidFill>
                  <a:srgbClr val="C21C1D"/>
                </a:solidFill>
                <a:latin typeface="Arial" pitchFamily="34" charset="0"/>
                <a:cs typeface="Arial" pitchFamily="34" charset="0"/>
              </a:rPr>
              <a:t>. Adjust the net rate as arrived in (3) above, by addition/subtraction of the following additional extras/reductions corresponding to various additional covers listed in the Annexure - 2 to arrive at the overall net rate. </a:t>
            </a:r>
          </a:p>
          <a:p>
            <a:endParaRPr lang="en-US" sz="1400" dirty="0">
              <a:solidFill>
                <a:srgbClr val="C21C1D"/>
              </a:solidFill>
              <a:latin typeface="Arial" pitchFamily="34" charset="0"/>
              <a:cs typeface="Arial" pitchFamily="34" charset="0"/>
            </a:endParaRPr>
          </a:p>
          <a:p>
            <a:r>
              <a:rPr lang="en-US" sz="1400" dirty="0">
                <a:solidFill>
                  <a:srgbClr val="C21C1D"/>
                </a:solidFill>
                <a:latin typeface="Arial" pitchFamily="34" charset="0"/>
                <a:cs typeface="Arial" pitchFamily="34"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8925" y="4495800"/>
            <a:ext cx="2847975" cy="160020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8108489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76400"/>
            <a:ext cx="4038600" cy="4525963"/>
          </a:xfrm>
        </p:spPr>
        <p:txBody>
          <a:bodyPr/>
          <a:lstStyle/>
          <a:p>
            <a:r>
              <a:rPr lang="en-US" sz="1400" dirty="0" smtClean="0">
                <a:solidFill>
                  <a:srgbClr val="C21B17"/>
                </a:solidFill>
                <a:latin typeface="Arial" pitchFamily="34" charset="0"/>
                <a:cs typeface="Arial" pitchFamily="34" charset="0"/>
              </a:rPr>
              <a:t>EAR Tariff</a:t>
            </a:r>
          </a:p>
          <a:p>
            <a:pPr lvl="1">
              <a:buFont typeface="Wingdings" pitchFamily="2" charset="2"/>
              <a:buChar char="§"/>
            </a:pPr>
            <a:r>
              <a:rPr lang="en-US" sz="1400" b="1" dirty="0" smtClean="0">
                <a:solidFill>
                  <a:srgbClr val="C21B17"/>
                </a:solidFill>
                <a:latin typeface="Arial" pitchFamily="34" charset="0"/>
                <a:cs typeface="Arial" pitchFamily="34" charset="0"/>
              </a:rPr>
              <a:t>General Rules and Regulations </a:t>
            </a:r>
          </a:p>
          <a:p>
            <a:pPr lvl="1">
              <a:buFont typeface="Wingdings" pitchFamily="2" charset="2"/>
              <a:buChar char="§"/>
            </a:pPr>
            <a:r>
              <a:rPr lang="en-US" sz="1400" dirty="0" smtClean="0">
                <a:solidFill>
                  <a:srgbClr val="C21B17"/>
                </a:solidFill>
                <a:latin typeface="Arial" pitchFamily="34" charset="0"/>
                <a:cs typeface="Arial" pitchFamily="34" charset="0"/>
              </a:rPr>
              <a:t>Standard Policy Form </a:t>
            </a:r>
            <a:endParaRPr lang="en-US" sz="1400" dirty="0">
              <a:solidFill>
                <a:srgbClr val="C21B17"/>
              </a:solidFill>
              <a:latin typeface="Arial" pitchFamily="34" charset="0"/>
              <a:cs typeface="Arial" pitchFamily="34" charset="0"/>
            </a:endParaRPr>
          </a:p>
          <a:p>
            <a:pPr lvl="1">
              <a:buFont typeface="Wingdings" pitchFamily="2" charset="2"/>
              <a:buChar char="§"/>
            </a:pPr>
            <a:r>
              <a:rPr lang="en-US" sz="1400" dirty="0" smtClean="0">
                <a:solidFill>
                  <a:srgbClr val="C21B17"/>
                </a:solidFill>
                <a:latin typeface="Arial" pitchFamily="34" charset="0"/>
                <a:cs typeface="Arial" pitchFamily="34" charset="0"/>
              </a:rPr>
              <a:t>Proposal </a:t>
            </a:r>
          </a:p>
          <a:p>
            <a:pPr lvl="1">
              <a:buFont typeface="Wingdings" pitchFamily="2" charset="2"/>
              <a:buChar char="§"/>
            </a:pPr>
            <a:r>
              <a:rPr lang="en-US" sz="1400" dirty="0" smtClean="0">
                <a:solidFill>
                  <a:srgbClr val="C21B17"/>
                </a:solidFill>
                <a:latin typeface="Arial" pitchFamily="34" charset="0"/>
                <a:cs typeface="Arial" pitchFamily="34" charset="0"/>
              </a:rPr>
              <a:t>Rating Schedule </a:t>
            </a:r>
            <a:endParaRPr lang="en-US" sz="1400" dirty="0">
              <a:solidFill>
                <a:srgbClr val="C21B17"/>
              </a:solidFill>
              <a:latin typeface="Arial" pitchFamily="34" charset="0"/>
              <a:cs typeface="Arial" pitchFamily="34" charset="0"/>
            </a:endParaRPr>
          </a:p>
          <a:p>
            <a:pPr lvl="1">
              <a:buFont typeface="Wingdings" pitchFamily="2" charset="2"/>
              <a:buChar char="§"/>
            </a:pPr>
            <a:r>
              <a:rPr lang="en-US" sz="1400" dirty="0" smtClean="0">
                <a:solidFill>
                  <a:srgbClr val="C21B17"/>
                </a:solidFill>
                <a:latin typeface="Arial" pitchFamily="34" charset="0"/>
                <a:cs typeface="Arial" pitchFamily="34" charset="0"/>
              </a:rPr>
              <a:t>Declined Risk</a:t>
            </a:r>
          </a:p>
          <a:p>
            <a:pPr lvl="1">
              <a:buFont typeface="Wingdings" pitchFamily="2" charset="2"/>
              <a:buChar char="§"/>
            </a:pPr>
            <a:r>
              <a:rPr lang="en-US" sz="1400" dirty="0" smtClean="0">
                <a:solidFill>
                  <a:srgbClr val="C21B17"/>
                </a:solidFill>
                <a:latin typeface="Arial" pitchFamily="34" charset="0"/>
                <a:cs typeface="Arial" pitchFamily="34" charset="0"/>
              </a:rPr>
              <a:t>Excess</a:t>
            </a:r>
          </a:p>
          <a:p>
            <a:pPr lvl="1">
              <a:buFont typeface="Wingdings" pitchFamily="2" charset="2"/>
              <a:buChar char="§"/>
            </a:pPr>
            <a:r>
              <a:rPr lang="en-US" sz="1400" dirty="0" smtClean="0">
                <a:solidFill>
                  <a:srgbClr val="C21B17"/>
                </a:solidFill>
                <a:latin typeface="Arial" pitchFamily="34" charset="0"/>
                <a:cs typeface="Arial" pitchFamily="34" charset="0"/>
              </a:rPr>
              <a:t>Escalation Provision</a:t>
            </a:r>
          </a:p>
          <a:p>
            <a:pPr lvl="1">
              <a:buFont typeface="Wingdings" pitchFamily="2" charset="2"/>
              <a:buChar char="§"/>
            </a:pPr>
            <a:r>
              <a:rPr lang="en-US" sz="1400" dirty="0" smtClean="0">
                <a:solidFill>
                  <a:srgbClr val="C21B17"/>
                </a:solidFill>
                <a:latin typeface="Arial" pitchFamily="34" charset="0"/>
                <a:cs typeface="Arial" pitchFamily="34" charset="0"/>
              </a:rPr>
              <a:t>Option to Insure under MB/ EEI</a:t>
            </a:r>
          </a:p>
          <a:p>
            <a:pPr lvl="1">
              <a:buFont typeface="Wingdings" pitchFamily="2" charset="2"/>
              <a:buChar char="§"/>
            </a:pPr>
            <a:r>
              <a:rPr lang="en-US" sz="1400" dirty="0" smtClean="0">
                <a:solidFill>
                  <a:srgbClr val="C21B17"/>
                </a:solidFill>
                <a:latin typeface="Arial" pitchFamily="34" charset="0"/>
                <a:cs typeface="Arial" pitchFamily="34" charset="0"/>
              </a:rPr>
              <a:t>Additional Rates </a:t>
            </a:r>
          </a:p>
          <a:p>
            <a:pPr lvl="1">
              <a:buFont typeface="Wingdings" pitchFamily="2" charset="2"/>
              <a:buChar char="§"/>
            </a:pPr>
            <a:r>
              <a:rPr lang="en-US" sz="1400" dirty="0" smtClean="0">
                <a:solidFill>
                  <a:srgbClr val="C21B17"/>
                </a:solidFill>
                <a:latin typeface="Arial" pitchFamily="34" charset="0"/>
                <a:cs typeface="Arial" pitchFamily="34" charset="0"/>
              </a:rPr>
              <a:t>Endorsements  </a:t>
            </a:r>
          </a:p>
          <a:p>
            <a:pPr marL="457200" lvl="1" indent="0">
              <a:buNone/>
            </a:pPr>
            <a:endParaRPr lang="en-US" sz="1400" dirty="0">
              <a:solidFill>
                <a:srgbClr val="C21B17"/>
              </a:solidFill>
              <a:latin typeface="Arial" pitchFamily="34" charset="0"/>
              <a:cs typeface="Arial" pitchFamily="34" charset="0"/>
            </a:endParaRPr>
          </a:p>
          <a:p>
            <a:pPr lvl="1">
              <a:buFont typeface="Wingdings" pitchFamily="2" charset="2"/>
              <a:buChar char="§"/>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35" name="Content Placeholder 32"/>
          <p:cNvSpPr>
            <a:spLocks noGrp="1"/>
          </p:cNvSpPr>
          <p:nvPr>
            <p:ph sz="half" idx="1"/>
          </p:nvPr>
        </p:nvSpPr>
        <p:spPr>
          <a:xfrm>
            <a:off x="4572000" y="1524000"/>
            <a:ext cx="4419600" cy="4525963"/>
          </a:xfrm>
        </p:spPr>
        <p:txBody>
          <a:bodyPr/>
          <a:lstStyle/>
          <a:p>
            <a:pPr marL="0" indent="0">
              <a:buNone/>
            </a:pPr>
            <a:r>
              <a:rPr lang="en-US" sz="1400" b="1" dirty="0" smtClean="0">
                <a:solidFill>
                  <a:srgbClr val="C21B17"/>
                </a:solidFill>
                <a:latin typeface="Arial" pitchFamily="34" charset="0"/>
                <a:cs typeface="Arial" pitchFamily="34" charset="0"/>
              </a:rPr>
              <a:t>General Regulations </a:t>
            </a:r>
          </a:p>
          <a:p>
            <a:r>
              <a:rPr lang="en-US" sz="1200" dirty="0" smtClean="0">
                <a:solidFill>
                  <a:srgbClr val="C21B17"/>
                </a:solidFill>
                <a:latin typeface="Arial" pitchFamily="34" charset="0"/>
                <a:cs typeface="Arial" pitchFamily="34" charset="0"/>
              </a:rPr>
              <a:t>Jurisdiction</a:t>
            </a:r>
          </a:p>
          <a:p>
            <a:r>
              <a:rPr lang="en-US" sz="1200" dirty="0" smtClean="0">
                <a:solidFill>
                  <a:srgbClr val="C21B17"/>
                </a:solidFill>
                <a:latin typeface="Arial" pitchFamily="34" charset="0"/>
                <a:cs typeface="Arial" pitchFamily="34" charset="0"/>
              </a:rPr>
              <a:t>Scope</a:t>
            </a:r>
          </a:p>
          <a:p>
            <a:r>
              <a:rPr lang="en-US" sz="1200" dirty="0" smtClean="0">
                <a:solidFill>
                  <a:srgbClr val="C21B17"/>
                </a:solidFill>
                <a:latin typeface="Arial" pitchFamily="34" charset="0"/>
                <a:cs typeface="Arial" pitchFamily="34" charset="0"/>
              </a:rPr>
              <a:t>Marine/ Transit Risks</a:t>
            </a:r>
          </a:p>
          <a:p>
            <a:r>
              <a:rPr lang="en-US" sz="1200" dirty="0" smtClean="0">
                <a:solidFill>
                  <a:srgbClr val="C21B17"/>
                </a:solidFill>
                <a:latin typeface="Arial" pitchFamily="34" charset="0"/>
                <a:cs typeface="Arial" pitchFamily="34" charset="0"/>
              </a:rPr>
              <a:t>Sub contracts forming part of a Project</a:t>
            </a:r>
          </a:p>
          <a:p>
            <a:r>
              <a:rPr lang="en-US" sz="1200" dirty="0">
                <a:solidFill>
                  <a:srgbClr val="C21B17"/>
                </a:solidFill>
                <a:latin typeface="Arial" pitchFamily="34" charset="0"/>
                <a:cs typeface="Arial" pitchFamily="34" charset="0"/>
              </a:rPr>
              <a:t>Sum Insured</a:t>
            </a:r>
            <a:endParaRPr lang="en-US" sz="1200" dirty="0" smtClean="0">
              <a:solidFill>
                <a:srgbClr val="C21B17"/>
              </a:solidFill>
              <a:latin typeface="Arial" pitchFamily="34" charset="0"/>
              <a:cs typeface="Arial" pitchFamily="34" charset="0"/>
            </a:endParaRPr>
          </a:p>
          <a:p>
            <a:r>
              <a:rPr lang="en-US" sz="1200" dirty="0" smtClean="0">
                <a:solidFill>
                  <a:srgbClr val="C21B17"/>
                </a:solidFill>
                <a:latin typeface="Arial" pitchFamily="34" charset="0"/>
                <a:cs typeface="Arial" pitchFamily="34" charset="0"/>
              </a:rPr>
              <a:t>Storage rate at fabricators </a:t>
            </a:r>
            <a:r>
              <a:rPr lang="en-US" sz="1200" dirty="0">
                <a:solidFill>
                  <a:srgbClr val="C21B17"/>
                </a:solidFill>
                <a:latin typeface="Arial" pitchFamily="34" charset="0"/>
                <a:cs typeface="Arial" pitchFamily="34" charset="0"/>
              </a:rPr>
              <a:t>p</a:t>
            </a:r>
            <a:r>
              <a:rPr lang="en-US" sz="1200" dirty="0" smtClean="0">
                <a:solidFill>
                  <a:srgbClr val="C21B17"/>
                </a:solidFill>
                <a:latin typeface="Arial" pitchFamily="34" charset="0"/>
                <a:cs typeface="Arial" pitchFamily="34" charset="0"/>
              </a:rPr>
              <a:t>remises/ workshop</a:t>
            </a:r>
          </a:p>
          <a:p>
            <a:r>
              <a:rPr lang="en-US" sz="1200" dirty="0" smtClean="0">
                <a:solidFill>
                  <a:srgbClr val="C21B17"/>
                </a:solidFill>
                <a:latin typeface="Arial" pitchFamily="34" charset="0"/>
                <a:cs typeface="Arial" pitchFamily="34" charset="0"/>
              </a:rPr>
              <a:t>Erection All risk rates </a:t>
            </a:r>
          </a:p>
          <a:p>
            <a:r>
              <a:rPr lang="en-US" sz="1200" dirty="0" smtClean="0">
                <a:solidFill>
                  <a:srgbClr val="C21B17"/>
                </a:solidFill>
                <a:latin typeface="Arial" pitchFamily="34" charset="0"/>
                <a:cs typeface="Arial" pitchFamily="34" charset="0"/>
              </a:rPr>
              <a:t>Volume discount </a:t>
            </a:r>
          </a:p>
          <a:p>
            <a:r>
              <a:rPr lang="en-US" sz="1200" dirty="0" smtClean="0">
                <a:solidFill>
                  <a:srgbClr val="C21B17"/>
                </a:solidFill>
                <a:latin typeface="Arial" pitchFamily="34" charset="0"/>
                <a:cs typeface="Arial" pitchFamily="34" charset="0"/>
              </a:rPr>
              <a:t>Additional rate for dismantling cover</a:t>
            </a:r>
          </a:p>
          <a:p>
            <a:r>
              <a:rPr lang="en-US" sz="1200" dirty="0" smtClean="0">
                <a:solidFill>
                  <a:srgbClr val="C21B17"/>
                </a:solidFill>
                <a:latin typeface="Arial" pitchFamily="34" charset="0"/>
                <a:cs typeface="Arial" pitchFamily="34" charset="0"/>
              </a:rPr>
              <a:t>Additional rates for Earthquake </a:t>
            </a:r>
          </a:p>
          <a:p>
            <a:r>
              <a:rPr lang="en-US" sz="1200" dirty="0" smtClean="0">
                <a:solidFill>
                  <a:srgbClr val="C21B17"/>
                </a:solidFill>
                <a:latin typeface="Arial" pitchFamily="34" charset="0"/>
                <a:cs typeface="Arial" pitchFamily="34" charset="0"/>
              </a:rPr>
              <a:t>Excess for claims arising out of major perils / AOG</a:t>
            </a:r>
          </a:p>
          <a:p>
            <a:r>
              <a:rPr lang="en-US" sz="1200" dirty="0" smtClean="0">
                <a:solidFill>
                  <a:srgbClr val="C21B17"/>
                </a:solidFill>
                <a:latin typeface="Arial" pitchFamily="34" charset="0"/>
                <a:cs typeface="Arial" pitchFamily="34" charset="0"/>
              </a:rPr>
              <a:t>Rules for fire protection</a:t>
            </a:r>
          </a:p>
          <a:p>
            <a:r>
              <a:rPr lang="en-US" sz="1200" dirty="0" smtClean="0">
                <a:solidFill>
                  <a:srgbClr val="C21B17"/>
                </a:solidFill>
                <a:latin typeface="Arial" pitchFamily="34" charset="0"/>
                <a:cs typeface="Arial" pitchFamily="34" charset="0"/>
              </a:rPr>
              <a:t>Higher excess discount </a:t>
            </a:r>
          </a:p>
          <a:p>
            <a:r>
              <a:rPr lang="en-US" sz="1200" dirty="0" smtClean="0">
                <a:solidFill>
                  <a:srgbClr val="C21B17"/>
                </a:solidFill>
                <a:latin typeface="Arial" pitchFamily="34" charset="0"/>
                <a:cs typeface="Arial" pitchFamily="34" charset="0"/>
              </a:rPr>
              <a:t>Clearance and removal of debris</a:t>
            </a:r>
          </a:p>
          <a:p>
            <a:r>
              <a:rPr lang="en-US" sz="1200" dirty="0" smtClean="0">
                <a:solidFill>
                  <a:srgbClr val="C21B17"/>
                </a:solidFill>
                <a:latin typeface="Arial" pitchFamily="34" charset="0"/>
                <a:cs typeface="Arial" pitchFamily="34" charset="0"/>
              </a:rPr>
              <a:t>Third party liability cover/ Cross liability cover</a:t>
            </a:r>
          </a:p>
          <a:p>
            <a:r>
              <a:rPr lang="en-US" sz="1200" dirty="0">
                <a:solidFill>
                  <a:srgbClr val="C21B17"/>
                </a:solidFill>
                <a:latin typeface="Arial" pitchFamily="34" charset="0"/>
                <a:cs typeface="Arial" pitchFamily="34" charset="0"/>
              </a:rPr>
              <a:t>Terrorism cover</a:t>
            </a:r>
          </a:p>
          <a:p>
            <a:r>
              <a:rPr lang="en-US" sz="1200" dirty="0">
                <a:solidFill>
                  <a:srgbClr val="C21B17"/>
                </a:solidFill>
                <a:latin typeface="Arial" pitchFamily="34" charset="0"/>
                <a:cs typeface="Arial" pitchFamily="34" charset="0"/>
              </a:rPr>
              <a:t>Civil works</a:t>
            </a:r>
          </a:p>
          <a:p>
            <a:r>
              <a:rPr lang="en-US" sz="1200" dirty="0">
                <a:solidFill>
                  <a:srgbClr val="C21B17"/>
                </a:solidFill>
                <a:latin typeface="Arial" pitchFamily="34" charset="0"/>
                <a:cs typeface="Arial" pitchFamily="34" charset="0"/>
              </a:rPr>
              <a:t>Cost of erection</a:t>
            </a:r>
          </a:p>
          <a:p>
            <a:endParaRPr lang="en-US" sz="1200" dirty="0" smtClean="0">
              <a:solidFill>
                <a:srgbClr val="C21B17"/>
              </a:solidFill>
              <a:latin typeface="Arial" pitchFamily="34" charset="0"/>
              <a:cs typeface="Arial" pitchFamily="34" charset="0"/>
            </a:endParaRPr>
          </a:p>
          <a:p>
            <a:pPr marL="0" indent="0">
              <a:buNone/>
            </a:pPr>
            <a:endParaRPr lang="en-US" sz="1200" dirty="0" smtClean="0">
              <a:solidFill>
                <a:srgbClr val="C21B17"/>
              </a:solidFill>
              <a:latin typeface="Arial" pitchFamily="34" charset="0"/>
              <a:cs typeface="Arial" pitchFamily="34" charset="0"/>
            </a:endParaRPr>
          </a:p>
          <a:p>
            <a:endParaRPr lang="en-US" sz="1200" dirty="0" smtClean="0">
              <a:solidFill>
                <a:srgbClr val="C21B17"/>
              </a:solidFill>
              <a:latin typeface="Arial" pitchFamily="34" charset="0"/>
              <a:cs typeface="Arial" pitchFamily="34" charset="0"/>
            </a:endParaRPr>
          </a:p>
          <a:p>
            <a:endParaRPr lang="en-US" sz="1200" dirty="0" smtClean="0">
              <a:solidFill>
                <a:srgbClr val="C21B17"/>
              </a:solidFill>
              <a:latin typeface="Arial" pitchFamily="34" charset="0"/>
              <a:cs typeface="Arial" pitchFamily="34" charset="0"/>
            </a:endParaRPr>
          </a:p>
          <a:p>
            <a:pPr marL="0" indent="0">
              <a:buNone/>
            </a:pPr>
            <a:r>
              <a:rPr lang="en-US" sz="1200" dirty="0" smtClean="0">
                <a:solidFill>
                  <a:srgbClr val="C21B17"/>
                </a:solidFill>
                <a:latin typeface="Arial" pitchFamily="34" charset="0"/>
                <a:cs typeface="Arial" pitchFamily="34" charset="0"/>
              </a:rPr>
              <a:t> </a:t>
            </a:r>
          </a:p>
          <a:p>
            <a:endParaRPr lang="en-US" sz="1200" dirty="0" smtClean="0">
              <a:solidFill>
                <a:srgbClr val="C21B17"/>
              </a:solidFill>
              <a:latin typeface="Arial" pitchFamily="34" charset="0"/>
              <a:cs typeface="Arial" pitchFamily="34" charset="0"/>
            </a:endParaRPr>
          </a:p>
          <a:p>
            <a:pPr lvl="1">
              <a:buFont typeface="Wingdings" pitchFamily="2" charset="2"/>
              <a:buChar char="§"/>
            </a:pPr>
            <a:endParaRPr lang="en-IN" sz="12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1" name="Striped Right Arrow 10"/>
          <p:cNvSpPr/>
          <p:nvPr/>
        </p:nvSpPr>
        <p:spPr>
          <a:xfrm>
            <a:off x="3962400" y="19812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57</a:t>
            </a:fld>
            <a:endParaRPr lang="it-IT"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582978"/>
            <a:ext cx="1752600" cy="1589222"/>
          </a:xfrm>
          <a:prstGeom prst="rect">
            <a:avLst/>
          </a:prstGeom>
          <a:effectLst>
            <a:glow rad="228600">
              <a:schemeClr val="accent1">
                <a:satMod val="175000"/>
                <a:alpha val="40000"/>
              </a:schemeClr>
            </a:glow>
          </a:effectLst>
        </p:spPr>
      </p:pic>
      <p:sp>
        <p:nvSpPr>
          <p:cNvPr id="14"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9743040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76400"/>
            <a:ext cx="4038600" cy="4525963"/>
          </a:xfrm>
        </p:spPr>
        <p:txBody>
          <a:bodyPr/>
          <a:lstStyle/>
          <a:p>
            <a:r>
              <a:rPr lang="en-US" sz="1400" dirty="0">
                <a:solidFill>
                  <a:srgbClr val="C21B17"/>
                </a:solidFill>
                <a:latin typeface="Arial" pitchFamily="34" charset="0"/>
                <a:cs typeface="Arial" pitchFamily="34" charset="0"/>
              </a:rPr>
              <a:t>E</a:t>
            </a:r>
            <a:r>
              <a:rPr lang="en-US" sz="1400" dirty="0" smtClean="0">
                <a:solidFill>
                  <a:srgbClr val="C21B17"/>
                </a:solidFill>
                <a:latin typeface="Arial" pitchFamily="34" charset="0"/>
                <a:cs typeface="Arial" pitchFamily="34" charset="0"/>
              </a:rPr>
              <a:t>AR Tariff</a:t>
            </a:r>
          </a:p>
          <a:p>
            <a:pPr lvl="1">
              <a:buFont typeface="Wingdings" pitchFamily="2" charset="2"/>
              <a:buChar char="§"/>
            </a:pPr>
            <a:r>
              <a:rPr lang="en-US" sz="1400" b="1" dirty="0" smtClean="0">
                <a:solidFill>
                  <a:srgbClr val="C21B17"/>
                </a:solidFill>
                <a:latin typeface="Arial" pitchFamily="34" charset="0"/>
                <a:cs typeface="Arial" pitchFamily="34" charset="0"/>
              </a:rPr>
              <a:t>General Rules and Regulations </a:t>
            </a:r>
          </a:p>
          <a:p>
            <a:pPr lvl="1">
              <a:buFont typeface="Wingdings" pitchFamily="2" charset="2"/>
              <a:buChar char="§"/>
            </a:pPr>
            <a:r>
              <a:rPr lang="en-US" sz="1400" dirty="0" smtClean="0">
                <a:solidFill>
                  <a:srgbClr val="C21B17"/>
                </a:solidFill>
                <a:latin typeface="Arial" pitchFamily="34" charset="0"/>
                <a:cs typeface="Arial" pitchFamily="34" charset="0"/>
              </a:rPr>
              <a:t>Standard Policy Form </a:t>
            </a:r>
            <a:endParaRPr lang="en-US" sz="1400" dirty="0">
              <a:solidFill>
                <a:srgbClr val="C21B17"/>
              </a:solidFill>
              <a:latin typeface="Arial" pitchFamily="34" charset="0"/>
              <a:cs typeface="Arial" pitchFamily="34" charset="0"/>
            </a:endParaRPr>
          </a:p>
          <a:p>
            <a:pPr lvl="1">
              <a:buFont typeface="Wingdings" pitchFamily="2" charset="2"/>
              <a:buChar char="§"/>
            </a:pPr>
            <a:r>
              <a:rPr lang="en-US" sz="1400" dirty="0" smtClean="0">
                <a:solidFill>
                  <a:srgbClr val="C21B17"/>
                </a:solidFill>
                <a:latin typeface="Arial" pitchFamily="34" charset="0"/>
                <a:cs typeface="Arial" pitchFamily="34" charset="0"/>
              </a:rPr>
              <a:t>Proposal </a:t>
            </a:r>
          </a:p>
          <a:p>
            <a:pPr lvl="1">
              <a:buFont typeface="Wingdings" pitchFamily="2" charset="2"/>
              <a:buChar char="§"/>
            </a:pPr>
            <a:r>
              <a:rPr lang="en-US" sz="1400" dirty="0" smtClean="0">
                <a:solidFill>
                  <a:srgbClr val="C21B17"/>
                </a:solidFill>
                <a:latin typeface="Arial" pitchFamily="34" charset="0"/>
                <a:cs typeface="Arial" pitchFamily="34" charset="0"/>
              </a:rPr>
              <a:t>Rating Schedule </a:t>
            </a:r>
          </a:p>
          <a:p>
            <a:pPr lvl="1">
              <a:buFont typeface="Wingdings" pitchFamily="2" charset="2"/>
              <a:buChar char="§"/>
            </a:pPr>
            <a:r>
              <a:rPr lang="en-US" sz="1400" dirty="0" smtClean="0">
                <a:solidFill>
                  <a:srgbClr val="C21B17"/>
                </a:solidFill>
                <a:latin typeface="Arial" pitchFamily="34" charset="0"/>
                <a:cs typeface="Arial" pitchFamily="34" charset="0"/>
              </a:rPr>
              <a:t>Declined Risk</a:t>
            </a:r>
          </a:p>
          <a:p>
            <a:pPr lvl="1">
              <a:buFont typeface="Wingdings" pitchFamily="2" charset="2"/>
              <a:buChar char="§"/>
            </a:pPr>
            <a:r>
              <a:rPr lang="en-US" sz="1400" dirty="0" smtClean="0">
                <a:solidFill>
                  <a:srgbClr val="C21B17"/>
                </a:solidFill>
                <a:latin typeface="Arial" pitchFamily="34" charset="0"/>
                <a:cs typeface="Arial" pitchFamily="34" charset="0"/>
              </a:rPr>
              <a:t>Excess</a:t>
            </a:r>
          </a:p>
          <a:p>
            <a:pPr lvl="1">
              <a:buFont typeface="Wingdings" pitchFamily="2" charset="2"/>
              <a:buChar char="§"/>
            </a:pPr>
            <a:r>
              <a:rPr lang="en-US" sz="1400" dirty="0" smtClean="0">
                <a:solidFill>
                  <a:srgbClr val="C21B17"/>
                </a:solidFill>
                <a:latin typeface="Arial" pitchFamily="34" charset="0"/>
                <a:cs typeface="Arial" pitchFamily="34" charset="0"/>
              </a:rPr>
              <a:t>Escalation Provision</a:t>
            </a:r>
          </a:p>
          <a:p>
            <a:pPr lvl="1">
              <a:buFont typeface="Wingdings" pitchFamily="2" charset="2"/>
              <a:buChar char="§"/>
            </a:pPr>
            <a:r>
              <a:rPr lang="en-US" sz="1400" dirty="0" smtClean="0">
                <a:solidFill>
                  <a:srgbClr val="C21B17"/>
                </a:solidFill>
                <a:latin typeface="Arial" pitchFamily="34" charset="0"/>
                <a:cs typeface="Arial" pitchFamily="34" charset="0"/>
              </a:rPr>
              <a:t>Option to Insure under MB/ EEI</a:t>
            </a:r>
          </a:p>
          <a:p>
            <a:pPr lvl="1">
              <a:buFont typeface="Wingdings" pitchFamily="2" charset="2"/>
              <a:buChar char="§"/>
            </a:pPr>
            <a:r>
              <a:rPr lang="en-US" sz="1400" dirty="0" smtClean="0">
                <a:solidFill>
                  <a:srgbClr val="C21B17"/>
                </a:solidFill>
                <a:latin typeface="Arial" pitchFamily="34" charset="0"/>
                <a:cs typeface="Arial" pitchFamily="34" charset="0"/>
              </a:rPr>
              <a:t>Additional Rates </a:t>
            </a:r>
          </a:p>
          <a:p>
            <a:pPr lvl="1">
              <a:buFont typeface="Wingdings" pitchFamily="2" charset="2"/>
              <a:buChar char="§"/>
            </a:pPr>
            <a:r>
              <a:rPr lang="en-US" sz="1400" dirty="0" smtClean="0">
                <a:solidFill>
                  <a:srgbClr val="C21B17"/>
                </a:solidFill>
                <a:latin typeface="Arial" pitchFamily="34" charset="0"/>
                <a:cs typeface="Arial" pitchFamily="34" charset="0"/>
              </a:rPr>
              <a:t>Endorsements  </a:t>
            </a:r>
          </a:p>
          <a:p>
            <a:pPr marL="457200" lvl="1" indent="0">
              <a:buNone/>
            </a:pPr>
            <a:endParaRPr lang="en-US" sz="1400" dirty="0">
              <a:solidFill>
                <a:srgbClr val="C21B17"/>
              </a:solidFill>
              <a:latin typeface="Arial" pitchFamily="34" charset="0"/>
              <a:cs typeface="Arial" pitchFamily="34" charset="0"/>
            </a:endParaRPr>
          </a:p>
          <a:p>
            <a:pPr lvl="1">
              <a:buFont typeface="Wingdings" pitchFamily="2" charset="2"/>
              <a:buChar char="§"/>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35" name="Content Placeholder 32"/>
          <p:cNvSpPr>
            <a:spLocks noGrp="1"/>
          </p:cNvSpPr>
          <p:nvPr>
            <p:ph sz="half" idx="1"/>
          </p:nvPr>
        </p:nvSpPr>
        <p:spPr>
          <a:xfrm>
            <a:off x="4572000" y="1524000"/>
            <a:ext cx="4419600" cy="4525963"/>
          </a:xfrm>
        </p:spPr>
        <p:txBody>
          <a:bodyPr/>
          <a:lstStyle/>
          <a:p>
            <a:pPr marL="0" indent="0">
              <a:buNone/>
            </a:pPr>
            <a:r>
              <a:rPr lang="en-US" sz="1400" b="1" dirty="0" smtClean="0">
                <a:solidFill>
                  <a:srgbClr val="C21B17"/>
                </a:solidFill>
                <a:latin typeface="Arial" pitchFamily="34" charset="0"/>
                <a:cs typeface="Arial" pitchFamily="34" charset="0"/>
              </a:rPr>
              <a:t>General Regulations </a:t>
            </a:r>
          </a:p>
          <a:p>
            <a:r>
              <a:rPr lang="en-US" sz="1200" dirty="0" smtClean="0">
                <a:solidFill>
                  <a:srgbClr val="C21B17"/>
                </a:solidFill>
                <a:latin typeface="Arial" pitchFamily="34" charset="0"/>
                <a:cs typeface="Arial" pitchFamily="34" charset="0"/>
              </a:rPr>
              <a:t>Surrounding property</a:t>
            </a:r>
          </a:p>
          <a:p>
            <a:r>
              <a:rPr lang="en-US" sz="1200" dirty="0" smtClean="0">
                <a:solidFill>
                  <a:srgbClr val="C21B17"/>
                </a:solidFill>
                <a:latin typeface="Arial" pitchFamily="34" charset="0"/>
                <a:cs typeface="Arial" pitchFamily="34" charset="0"/>
              </a:rPr>
              <a:t>Escalation provision</a:t>
            </a:r>
          </a:p>
          <a:p>
            <a:r>
              <a:rPr lang="en-US" sz="1200" dirty="0" smtClean="0">
                <a:solidFill>
                  <a:srgbClr val="C21B17"/>
                </a:solidFill>
                <a:latin typeface="Arial" pitchFamily="34" charset="0"/>
                <a:cs typeface="Arial" pitchFamily="34" charset="0"/>
              </a:rPr>
              <a:t>Mid term increase in sum insured</a:t>
            </a:r>
          </a:p>
          <a:p>
            <a:r>
              <a:rPr lang="en-US" sz="1200" dirty="0" smtClean="0">
                <a:solidFill>
                  <a:srgbClr val="C21B17"/>
                </a:solidFill>
                <a:latin typeface="Arial" pitchFamily="34" charset="0"/>
                <a:cs typeface="Arial" pitchFamily="34" charset="0"/>
              </a:rPr>
              <a:t>Additional rate for express freight (Air excl.),  overtime</a:t>
            </a:r>
          </a:p>
          <a:p>
            <a:r>
              <a:rPr lang="en-US" sz="1200" dirty="0" smtClean="0">
                <a:solidFill>
                  <a:srgbClr val="C21B17"/>
                </a:solidFill>
                <a:latin typeface="Arial" pitchFamily="34" charset="0"/>
                <a:cs typeface="Arial" pitchFamily="34" charset="0"/>
              </a:rPr>
              <a:t>Additional rate for Airfreight only</a:t>
            </a:r>
          </a:p>
          <a:p>
            <a:r>
              <a:rPr lang="en-US" sz="1200" dirty="0" smtClean="0">
                <a:solidFill>
                  <a:srgbClr val="C21B17"/>
                </a:solidFill>
                <a:latin typeface="Arial" pitchFamily="34" charset="0"/>
                <a:cs typeface="Arial" pitchFamily="34" charset="0"/>
              </a:rPr>
              <a:t>Additional customs duty  </a:t>
            </a:r>
          </a:p>
          <a:p>
            <a:r>
              <a:rPr lang="en-US" sz="1200" dirty="0" smtClean="0">
                <a:solidFill>
                  <a:srgbClr val="C21B17"/>
                </a:solidFill>
                <a:latin typeface="Arial" pitchFamily="34" charset="0"/>
                <a:cs typeface="Arial" pitchFamily="34" charset="0"/>
              </a:rPr>
              <a:t>Construction Plant and Machinery </a:t>
            </a:r>
          </a:p>
          <a:p>
            <a:r>
              <a:rPr lang="en-US" sz="1200" dirty="0" smtClean="0">
                <a:solidFill>
                  <a:srgbClr val="C21B17"/>
                </a:solidFill>
                <a:latin typeface="Arial" pitchFamily="34" charset="0"/>
                <a:cs typeface="Arial" pitchFamily="34" charset="0"/>
              </a:rPr>
              <a:t>Rates for extension </a:t>
            </a:r>
          </a:p>
          <a:p>
            <a:r>
              <a:rPr lang="en-US" sz="1200" dirty="0" smtClean="0">
                <a:solidFill>
                  <a:srgbClr val="C21B17"/>
                </a:solidFill>
                <a:latin typeface="Arial" pitchFamily="34" charset="0"/>
                <a:cs typeface="Arial" pitchFamily="34" charset="0"/>
              </a:rPr>
              <a:t>Claim discount/ loading on extension rates</a:t>
            </a:r>
          </a:p>
          <a:p>
            <a:r>
              <a:rPr lang="en-US" sz="1200" dirty="0" smtClean="0">
                <a:solidFill>
                  <a:srgbClr val="C21B17"/>
                </a:solidFill>
                <a:latin typeface="Arial" pitchFamily="34" charset="0"/>
                <a:cs typeface="Arial" pitchFamily="34" charset="0"/>
              </a:rPr>
              <a:t>Rates for testing period extension</a:t>
            </a:r>
          </a:p>
          <a:p>
            <a:r>
              <a:rPr lang="en-US" sz="1200" dirty="0" smtClean="0">
                <a:solidFill>
                  <a:srgbClr val="C21B17"/>
                </a:solidFill>
                <a:latin typeface="Arial" pitchFamily="34" charset="0"/>
                <a:cs typeface="Arial" pitchFamily="34" charset="0"/>
              </a:rPr>
              <a:t>Mantainance </a:t>
            </a:r>
            <a:r>
              <a:rPr lang="en-US" sz="1200" dirty="0">
                <a:solidFill>
                  <a:srgbClr val="C21B17"/>
                </a:solidFill>
                <a:latin typeface="Arial" pitchFamily="34" charset="0"/>
                <a:cs typeface="Arial" pitchFamily="34" charset="0"/>
              </a:rPr>
              <a:t>v</a:t>
            </a:r>
            <a:r>
              <a:rPr lang="en-US" sz="1200" dirty="0" smtClean="0">
                <a:solidFill>
                  <a:srgbClr val="C21B17"/>
                </a:solidFill>
                <a:latin typeface="Arial" pitchFamily="34" charset="0"/>
                <a:cs typeface="Arial" pitchFamily="34" charset="0"/>
              </a:rPr>
              <a:t>isit cover and extended maintenance cover</a:t>
            </a:r>
          </a:p>
          <a:p>
            <a:r>
              <a:rPr lang="en-US" sz="1200" dirty="0" smtClean="0">
                <a:solidFill>
                  <a:srgbClr val="C21B17"/>
                </a:solidFill>
                <a:latin typeface="Arial" pitchFamily="34" charset="0"/>
                <a:cs typeface="Arial" pitchFamily="34" charset="0"/>
              </a:rPr>
              <a:t>Test run definition (Thermal power plants)</a:t>
            </a:r>
          </a:p>
          <a:p>
            <a:r>
              <a:rPr lang="en-US" sz="1200" dirty="0" smtClean="0">
                <a:solidFill>
                  <a:srgbClr val="C21B17"/>
                </a:solidFill>
                <a:latin typeface="Arial" pitchFamily="34" charset="0"/>
                <a:cs typeface="Arial" pitchFamily="34" charset="0"/>
              </a:rPr>
              <a:t>Testing period for plants (other than Thermal power)</a:t>
            </a:r>
          </a:p>
          <a:p>
            <a:r>
              <a:rPr lang="en-US" sz="1200" dirty="0" smtClean="0">
                <a:solidFill>
                  <a:srgbClr val="C21B17"/>
                </a:solidFill>
                <a:latin typeface="Arial" pitchFamily="34" charset="0"/>
                <a:cs typeface="Arial" pitchFamily="34" charset="0"/>
              </a:rPr>
              <a:t>Suspension of testing period  </a:t>
            </a:r>
          </a:p>
          <a:p>
            <a:r>
              <a:rPr lang="en-US" sz="1200" dirty="0" smtClean="0">
                <a:solidFill>
                  <a:srgbClr val="C21B17"/>
                </a:solidFill>
                <a:latin typeface="Arial" pitchFamily="34" charset="0"/>
                <a:cs typeface="Arial" pitchFamily="34" charset="0"/>
              </a:rPr>
              <a:t>Combined cycle power plants </a:t>
            </a:r>
          </a:p>
          <a:p>
            <a:r>
              <a:rPr lang="en-US" sz="1200" dirty="0" smtClean="0">
                <a:solidFill>
                  <a:srgbClr val="C21B17"/>
                </a:solidFill>
                <a:latin typeface="Arial" pitchFamily="34" charset="0"/>
                <a:cs typeface="Arial" pitchFamily="34" charset="0"/>
              </a:rPr>
              <a:t>Cover for catalyst (fertilizer and chemical plant)</a:t>
            </a:r>
          </a:p>
          <a:p>
            <a:r>
              <a:rPr lang="en-US" sz="1200" dirty="0" smtClean="0">
                <a:solidFill>
                  <a:srgbClr val="C21B17"/>
                </a:solidFill>
                <a:latin typeface="Arial" pitchFamily="34" charset="0"/>
                <a:cs typeface="Arial" pitchFamily="34" charset="0"/>
              </a:rPr>
              <a:t>Refund of premium for early completion</a:t>
            </a:r>
          </a:p>
          <a:p>
            <a:r>
              <a:rPr lang="en-US" sz="1200" dirty="0" smtClean="0">
                <a:solidFill>
                  <a:srgbClr val="C21B17"/>
                </a:solidFill>
                <a:latin typeface="Arial" pitchFamily="34" charset="0"/>
                <a:cs typeface="Arial" pitchFamily="34" charset="0"/>
              </a:rPr>
              <a:t>Refund of premium for cancellation</a:t>
            </a:r>
          </a:p>
          <a:p>
            <a:r>
              <a:rPr lang="en-US" sz="1200" dirty="0" smtClean="0">
                <a:solidFill>
                  <a:srgbClr val="C21B17"/>
                </a:solidFill>
                <a:latin typeface="Arial" pitchFamily="34" charset="0"/>
                <a:cs typeface="Arial" pitchFamily="34" charset="0"/>
              </a:rPr>
              <a:t>Gross rates</a:t>
            </a:r>
          </a:p>
          <a:p>
            <a:r>
              <a:rPr lang="en-US" sz="1200" dirty="0" smtClean="0">
                <a:solidFill>
                  <a:srgbClr val="C21B17"/>
                </a:solidFill>
                <a:latin typeface="Arial" pitchFamily="34" charset="0"/>
                <a:cs typeface="Arial" pitchFamily="34" charset="0"/>
              </a:rPr>
              <a:t>Issue for fire policy during testing period</a:t>
            </a:r>
          </a:p>
          <a:p>
            <a:endParaRPr lang="en-US" sz="1200" dirty="0" smtClean="0">
              <a:solidFill>
                <a:srgbClr val="C21B17"/>
              </a:solidFill>
              <a:latin typeface="Arial" pitchFamily="34" charset="0"/>
              <a:cs typeface="Arial" pitchFamily="34" charset="0"/>
            </a:endParaRPr>
          </a:p>
          <a:p>
            <a:endParaRPr lang="en-US" sz="1200" dirty="0" smtClean="0">
              <a:solidFill>
                <a:srgbClr val="C21B17"/>
              </a:solidFill>
              <a:latin typeface="Arial" pitchFamily="34" charset="0"/>
              <a:cs typeface="Arial" pitchFamily="34" charset="0"/>
            </a:endParaRPr>
          </a:p>
          <a:p>
            <a:endParaRPr lang="en-US" sz="1200" dirty="0" smtClean="0">
              <a:solidFill>
                <a:srgbClr val="C21B17"/>
              </a:solidFill>
              <a:latin typeface="Arial" pitchFamily="34" charset="0"/>
              <a:cs typeface="Arial" pitchFamily="34" charset="0"/>
            </a:endParaRPr>
          </a:p>
          <a:p>
            <a:endParaRPr lang="en-US" sz="1200" dirty="0" smtClean="0">
              <a:solidFill>
                <a:srgbClr val="C21B17"/>
              </a:solidFill>
              <a:latin typeface="Arial" pitchFamily="34" charset="0"/>
              <a:cs typeface="Arial" pitchFamily="34" charset="0"/>
            </a:endParaRPr>
          </a:p>
          <a:p>
            <a:pPr marL="0" indent="0">
              <a:buNone/>
            </a:pPr>
            <a:r>
              <a:rPr lang="en-US" sz="1200" dirty="0" smtClean="0">
                <a:solidFill>
                  <a:srgbClr val="C21B17"/>
                </a:solidFill>
                <a:latin typeface="Arial" pitchFamily="34" charset="0"/>
                <a:cs typeface="Arial" pitchFamily="34" charset="0"/>
              </a:rPr>
              <a:t> </a:t>
            </a:r>
          </a:p>
          <a:p>
            <a:endParaRPr lang="en-US" sz="1200" dirty="0" smtClean="0">
              <a:solidFill>
                <a:srgbClr val="C21B17"/>
              </a:solidFill>
              <a:latin typeface="Arial" pitchFamily="34" charset="0"/>
              <a:cs typeface="Arial" pitchFamily="34" charset="0"/>
            </a:endParaRPr>
          </a:p>
          <a:p>
            <a:pPr lvl="1">
              <a:buFont typeface="Wingdings" pitchFamily="2" charset="2"/>
              <a:buChar char="§"/>
            </a:pPr>
            <a:endParaRPr lang="en-IN" sz="12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1" name="Striped Right Arrow 10"/>
          <p:cNvSpPr/>
          <p:nvPr/>
        </p:nvSpPr>
        <p:spPr>
          <a:xfrm>
            <a:off x="3962400" y="19812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58</a:t>
            </a:fld>
            <a:endParaRPr lang="it-IT"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582978"/>
            <a:ext cx="1752600" cy="1589222"/>
          </a:xfrm>
          <a:prstGeom prst="rect">
            <a:avLst/>
          </a:prstGeom>
          <a:effectLst>
            <a:glow rad="228600">
              <a:schemeClr val="accent1">
                <a:satMod val="175000"/>
                <a:alpha val="40000"/>
              </a:schemeClr>
            </a:glow>
          </a:effectLst>
        </p:spPr>
      </p:pic>
      <p:sp>
        <p:nvSpPr>
          <p:cNvPr id="13"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12403125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Marine/ Transit Risks </a:t>
            </a:r>
          </a:p>
          <a:p>
            <a:pPr marL="457200" lvl="1" indent="0">
              <a:buNone/>
            </a:pPr>
            <a:endParaRPr lang="en-US" sz="1400" dirty="0">
              <a:solidFill>
                <a:srgbClr val="C21B17"/>
              </a:solidFill>
              <a:latin typeface="Arial" pitchFamily="34" charset="0"/>
              <a:cs typeface="Arial" pitchFamily="34" charset="0"/>
            </a:endParaRPr>
          </a:p>
          <a:p>
            <a:pPr marL="0" indent="0">
              <a:buNone/>
            </a:pPr>
            <a:r>
              <a:rPr lang="en-US" sz="1400" dirty="0">
                <a:solidFill>
                  <a:srgbClr val="C21B17"/>
                </a:solidFill>
                <a:latin typeface="Arial" pitchFamily="34" charset="0"/>
                <a:cs typeface="Arial" pitchFamily="34" charset="0"/>
              </a:rPr>
              <a:t>Where Marine/Transit Insurance connected with Erection All Risks Insurances of any project is placed in India simultaneously or later on in one combined or under separate Policies in one department or in different departments, the matter relating to Erection All Risks/Storage-Cum-Erection Cover is required to be underwritten, </a:t>
            </a:r>
            <a:r>
              <a:rPr lang="en-US" sz="1400" b="1" dirty="0">
                <a:solidFill>
                  <a:srgbClr val="C21B17"/>
                </a:solidFill>
                <a:latin typeface="Arial" pitchFamily="34" charset="0"/>
                <a:cs typeface="Arial" pitchFamily="34" charset="0"/>
              </a:rPr>
              <a:t>subject to these General Regulations. </a:t>
            </a:r>
          </a:p>
          <a:p>
            <a:pPr lvl="1"/>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4429125"/>
            <a:ext cx="2619375" cy="1743075"/>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59</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1401956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0114" y="1601640"/>
            <a:ext cx="8310486" cy="4525963"/>
          </a:xfrm>
        </p:spPr>
        <p:txBody>
          <a:bodyPr/>
          <a:lstStyle/>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b="1" dirty="0">
              <a:solidFill>
                <a:srgbClr val="C21B17"/>
              </a:solidFill>
              <a:latin typeface="Arial" pitchFamily="34" charset="0"/>
              <a:cs typeface="Arial" pitchFamily="34" charset="0"/>
            </a:endParaRPr>
          </a:p>
          <a:p>
            <a:pPr lvl="1">
              <a:buFont typeface="Wingdings" pitchFamily="2" charset="2"/>
              <a:buChar char="§"/>
            </a:pPr>
            <a:r>
              <a:rPr lang="en-US" sz="1400" b="1" dirty="0" smtClean="0">
                <a:solidFill>
                  <a:srgbClr val="C21B17"/>
                </a:solidFill>
                <a:latin typeface="Arial" pitchFamily="34" charset="0"/>
                <a:cs typeface="Arial" pitchFamily="34" charset="0"/>
              </a:rPr>
              <a:t>Period of Cover                       Construction period </a:t>
            </a:r>
          </a:p>
          <a:p>
            <a:pPr lvl="1">
              <a:buFont typeface="Wingdings" pitchFamily="2" charset="2"/>
              <a:buChar char="§"/>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Contractors All Risk Insurance Policy</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304800" y="1651720"/>
            <a:ext cx="8462886" cy="276999"/>
          </a:xfrm>
          <a:prstGeom prst="rect">
            <a:avLst/>
          </a:prstGeom>
        </p:spPr>
        <p:txBody>
          <a:bodyPr wrap="square">
            <a:spAutoFit/>
          </a:bodyPr>
          <a:lstStyle/>
          <a:p>
            <a:r>
              <a:rPr lang="en-US" sz="1200" b="1" dirty="0">
                <a:solidFill>
                  <a:srgbClr val="C21B17"/>
                </a:solidFill>
                <a:latin typeface="Arial" pitchFamily="34" charset="0"/>
                <a:cs typeface="Arial" pitchFamily="34" charset="0"/>
              </a:rPr>
              <a:t>Standard Policy </a:t>
            </a:r>
            <a:r>
              <a:rPr lang="en-US" sz="1200" b="1" dirty="0" smtClean="0">
                <a:solidFill>
                  <a:srgbClr val="C21B17"/>
                </a:solidFill>
                <a:latin typeface="Arial" pitchFamily="34" charset="0"/>
                <a:cs typeface="Arial" pitchFamily="34" charset="0"/>
              </a:rPr>
              <a:t>Form  </a:t>
            </a:r>
            <a:endParaRPr lang="en-US" sz="1200" b="1"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1" name="Striped Right Arrow 10"/>
          <p:cNvSpPr/>
          <p:nvPr/>
        </p:nvSpPr>
        <p:spPr>
          <a:xfrm>
            <a:off x="2667000" y="22098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graphicFrame>
        <p:nvGraphicFramePr>
          <p:cNvPr id="4" name="Diagram 3"/>
          <p:cNvGraphicFramePr/>
          <p:nvPr>
            <p:extLst>
              <p:ext uri="{D42A27DB-BD31-4B8C-83A1-F6EECF244321}">
                <p14:modId xmlns:p14="http://schemas.microsoft.com/office/powerpoint/2010/main" val="850397415"/>
              </p:ext>
            </p:extLst>
          </p:nvPr>
        </p:nvGraphicFramePr>
        <p:xfrm>
          <a:off x="228600" y="2590800"/>
          <a:ext cx="8763000" cy="233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C465A074-71B0-1C47-A455-7677837C124E}" type="slidenum">
              <a:rPr lang="it-IT" smtClean="0"/>
              <a:pPr/>
              <a:t>6</a:t>
            </a:fld>
            <a:endParaRPr lang="it-IT" dirty="0"/>
          </a:p>
        </p:txBody>
      </p:sp>
      <p:sp>
        <p:nvSpPr>
          <p:cNvPr id="13"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3492759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Subcontracts forming part of project</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Irrespective of whether the project value has been broken into sections and orders/ contracts are placed with different suppliers, contractors or sub contractors or insured carry out work themselves departmentally , the insurances for all such sub contracts are subject to these regulations </a:t>
            </a:r>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8194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450" y="4419600"/>
            <a:ext cx="2724150" cy="1752600"/>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60</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32197348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Sum Insured</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Sums Insured on the following items are to be taken into account for arriving at total sum insured for EAR Insurance </a:t>
            </a:r>
          </a:p>
          <a:p>
            <a:pPr marL="457200" lvl="1" indent="0">
              <a:buNone/>
            </a:pPr>
            <a:r>
              <a:rPr lang="en-US" sz="1400" dirty="0" smtClean="0">
                <a:solidFill>
                  <a:srgbClr val="C21B17"/>
                </a:solidFill>
                <a:latin typeface="Arial" pitchFamily="34" charset="0"/>
                <a:cs typeface="Arial" pitchFamily="34" charset="0"/>
              </a:rPr>
              <a:t>a</a:t>
            </a:r>
            <a:r>
              <a:rPr lang="en-US" sz="1400" dirty="0">
                <a:solidFill>
                  <a:srgbClr val="C21B17"/>
                </a:solidFill>
                <a:latin typeface="Arial" pitchFamily="34" charset="0"/>
                <a:cs typeface="Arial" pitchFamily="34" charset="0"/>
              </a:rPr>
              <a:t>) Marine (Imports) -landed cost at site </a:t>
            </a:r>
          </a:p>
          <a:p>
            <a:pPr marL="457200" lvl="1" indent="0">
              <a:buNone/>
            </a:pPr>
            <a:r>
              <a:rPr lang="en-US" sz="1400" dirty="0">
                <a:solidFill>
                  <a:srgbClr val="C21B17"/>
                </a:solidFill>
                <a:latin typeface="Arial" pitchFamily="34" charset="0"/>
                <a:cs typeface="Arial" pitchFamily="34" charset="0"/>
              </a:rPr>
              <a:t>b) Marine (Indigenous) -landed cost at site </a:t>
            </a:r>
          </a:p>
          <a:p>
            <a:pPr marL="457200" lvl="1" indent="0">
              <a:buNone/>
            </a:pPr>
            <a:r>
              <a:rPr lang="en-US" sz="1400" dirty="0">
                <a:solidFill>
                  <a:srgbClr val="C21B17"/>
                </a:solidFill>
                <a:latin typeface="Arial" pitchFamily="34" charset="0"/>
                <a:cs typeface="Arial" pitchFamily="34" charset="0"/>
              </a:rPr>
              <a:t>c) Cost of Erection (exclusive of preoperative expenses but inclusive of cost of visits of specialists and supervision charges). </a:t>
            </a:r>
          </a:p>
          <a:p>
            <a:pPr marL="457200" lvl="1" indent="0">
              <a:buNone/>
            </a:pPr>
            <a:r>
              <a:rPr lang="en-US" sz="1400" dirty="0">
                <a:solidFill>
                  <a:srgbClr val="C21B17"/>
                </a:solidFill>
                <a:latin typeface="Arial" pitchFamily="34" charset="0"/>
                <a:cs typeface="Arial" pitchFamily="34" charset="0"/>
              </a:rPr>
              <a:t>d) Permanent Civil Engineering Works </a:t>
            </a:r>
          </a:p>
          <a:p>
            <a:pPr marL="457200" lvl="1" indent="0">
              <a:buNone/>
            </a:pPr>
            <a:r>
              <a:rPr lang="en-US" sz="1400" dirty="0">
                <a:solidFill>
                  <a:srgbClr val="C21B17"/>
                </a:solidFill>
                <a:latin typeface="Arial" pitchFamily="34" charset="0"/>
                <a:cs typeface="Arial" pitchFamily="34" charset="0"/>
              </a:rPr>
              <a:t>e) Half the escalated value, if escalation is opted for. </a:t>
            </a:r>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DUTY </a:t>
            </a:r>
            <a:r>
              <a:rPr lang="en-US" sz="1400" dirty="0">
                <a:solidFill>
                  <a:srgbClr val="C21B17"/>
                </a:solidFill>
                <a:latin typeface="Arial" pitchFamily="34" charset="0"/>
                <a:cs typeface="Arial" pitchFamily="34" charset="0"/>
              </a:rPr>
              <a:t>IN CASE OF OVERSEAS CONSIGNMENTS – </a:t>
            </a:r>
            <a:endParaRPr lang="en-US" sz="1400" dirty="0" smtClean="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In </a:t>
            </a:r>
            <a:r>
              <a:rPr lang="en-US" sz="1400" dirty="0">
                <a:solidFill>
                  <a:srgbClr val="C21B17"/>
                </a:solidFill>
                <a:latin typeface="Arial" pitchFamily="34" charset="0"/>
                <a:cs typeface="Arial" pitchFamily="34" charset="0"/>
              </a:rPr>
              <a:t>respect of overseas consignments certain additional valuation on account of the following will get added to the CIF value, after the goods are cleared at the docks </a:t>
            </a:r>
          </a:p>
          <a:p>
            <a:pPr marL="457200" lvl="1" indent="0">
              <a:buNone/>
            </a:pPr>
            <a:r>
              <a:rPr lang="en-US" sz="1400" dirty="0">
                <a:solidFill>
                  <a:srgbClr val="C21B17"/>
                </a:solidFill>
                <a:latin typeface="Arial" pitchFamily="34" charset="0"/>
                <a:cs typeface="Arial" pitchFamily="34" charset="0"/>
              </a:rPr>
              <a:t>i) Custom Duty paid on clearance and </a:t>
            </a:r>
          </a:p>
          <a:p>
            <a:pPr marL="457200" lvl="1" indent="0">
              <a:buNone/>
            </a:pPr>
            <a:r>
              <a:rPr lang="en-US" sz="1400" dirty="0">
                <a:solidFill>
                  <a:srgbClr val="C21B17"/>
                </a:solidFill>
                <a:latin typeface="Arial" pitchFamily="34" charset="0"/>
                <a:cs typeface="Arial" pitchFamily="34" charset="0"/>
              </a:rPr>
              <a:t>ii) Clearing &amp; forwarding charges to the agents concerned. </a:t>
            </a:r>
          </a:p>
          <a:p>
            <a:pPr lvl="1"/>
            <a:endParaRPr lang="en-US" sz="1400" dirty="0">
              <a:solidFill>
                <a:srgbClr val="C21B17"/>
              </a:solidFill>
              <a:latin typeface="Arial" pitchFamily="34" charset="0"/>
              <a:cs typeface="Arial" pitchFamily="34" charset="0"/>
            </a:endParaRPr>
          </a:p>
          <a:p>
            <a:pPr marL="457200" lvl="1" indent="0">
              <a:buNone/>
            </a:pPr>
            <a:r>
              <a:rPr lang="en-US" sz="1400" dirty="0">
                <a:solidFill>
                  <a:srgbClr val="C21B17"/>
                </a:solidFill>
                <a:latin typeface="Arial" pitchFamily="34" charset="0"/>
                <a:cs typeface="Arial" pitchFamily="34" charset="0"/>
              </a:rPr>
              <a:t>In such cases the `Duty' can be covered at full rate applicable for Marine (imports). </a:t>
            </a: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8194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3505200"/>
            <a:ext cx="1600200" cy="960120"/>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61</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41976477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Storage rate at fabricators premises/ workshop</a:t>
            </a:r>
          </a:p>
          <a:p>
            <a:pPr marL="457200" lvl="1" indent="0">
              <a:buNone/>
            </a:pPr>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The Storage Risks at the </a:t>
            </a:r>
            <a:r>
              <a:rPr lang="en-US" sz="1400" dirty="0" err="1">
                <a:solidFill>
                  <a:srgbClr val="C21B17"/>
                </a:solidFill>
                <a:latin typeface="Arial" pitchFamily="34" charset="0"/>
                <a:cs typeface="Arial" pitchFamily="34" charset="0"/>
              </a:rPr>
              <a:t>Fabricator‟s</a:t>
            </a:r>
            <a:r>
              <a:rPr lang="en-US" sz="1400" dirty="0">
                <a:solidFill>
                  <a:srgbClr val="C21B17"/>
                </a:solidFill>
                <a:latin typeface="Arial" pitchFamily="34" charset="0"/>
                <a:cs typeface="Arial" pitchFamily="34" charset="0"/>
              </a:rPr>
              <a:t> Premises/Workshop can be covered </a:t>
            </a:r>
            <a:r>
              <a:rPr lang="en-US" sz="1400" dirty="0" smtClean="0">
                <a:solidFill>
                  <a:srgbClr val="C21B17"/>
                </a:solidFill>
                <a:latin typeface="Arial" pitchFamily="34" charset="0"/>
                <a:cs typeface="Arial" pitchFamily="34" charset="0"/>
              </a:rPr>
              <a:t> as </a:t>
            </a:r>
            <a:r>
              <a:rPr lang="en-US" sz="1400" dirty="0">
                <a:solidFill>
                  <a:srgbClr val="C21B17"/>
                </a:solidFill>
                <a:latin typeface="Arial" pitchFamily="34" charset="0"/>
                <a:cs typeface="Arial" pitchFamily="34" charset="0"/>
              </a:rPr>
              <a:t>an extension to the EAR/SCE policies and for such storage the Rate </a:t>
            </a:r>
            <a:r>
              <a:rPr lang="en-US" sz="1400" dirty="0" smtClean="0">
                <a:solidFill>
                  <a:srgbClr val="C21B17"/>
                </a:solidFill>
                <a:latin typeface="Arial" pitchFamily="34" charset="0"/>
                <a:cs typeface="Arial" pitchFamily="34" charset="0"/>
              </a:rPr>
              <a:t> and  Excess </a:t>
            </a:r>
            <a:r>
              <a:rPr lang="en-US" sz="1400" dirty="0">
                <a:solidFill>
                  <a:srgbClr val="C21B17"/>
                </a:solidFill>
                <a:latin typeface="Arial" pitchFamily="34" charset="0"/>
                <a:cs typeface="Arial" pitchFamily="34" charset="0"/>
              </a:rPr>
              <a:t>are as under – </a:t>
            </a:r>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Storage Rate </a:t>
            </a:r>
            <a:r>
              <a:rPr lang="en-US" sz="1400" dirty="0" err="1" smtClean="0">
                <a:solidFill>
                  <a:srgbClr val="C21B17"/>
                </a:solidFill>
                <a:latin typeface="Arial" pitchFamily="34" charset="0"/>
                <a:cs typeface="Arial" pitchFamily="34" charset="0"/>
              </a:rPr>
              <a:t>Rs</a:t>
            </a:r>
            <a:r>
              <a:rPr lang="en-US" sz="1400" dirty="0">
                <a:solidFill>
                  <a:srgbClr val="C21B17"/>
                </a:solidFill>
                <a:latin typeface="Arial" pitchFamily="34" charset="0"/>
                <a:cs typeface="Arial" pitchFamily="34" charset="0"/>
              </a:rPr>
              <a:t>. 0.30 per mille per month or part thereof 	</a:t>
            </a:r>
          </a:p>
          <a:p>
            <a:pPr lvl="1"/>
            <a:r>
              <a:rPr lang="en-US" sz="1400" dirty="0">
                <a:solidFill>
                  <a:srgbClr val="C21B17"/>
                </a:solidFill>
                <a:latin typeface="Arial" pitchFamily="34" charset="0"/>
                <a:cs typeface="Arial" pitchFamily="34" charset="0"/>
              </a:rPr>
              <a:t>Excess </a:t>
            </a:r>
            <a:r>
              <a:rPr lang="en-US" sz="1400" dirty="0" smtClean="0">
                <a:solidFill>
                  <a:srgbClr val="C21B17"/>
                </a:solidFill>
                <a:latin typeface="Arial" pitchFamily="34" charset="0"/>
                <a:cs typeface="Arial" pitchFamily="34" charset="0"/>
              </a:rPr>
              <a:t> </a:t>
            </a:r>
            <a:r>
              <a:rPr lang="en-US" sz="1400" dirty="0" err="1" smtClean="0">
                <a:solidFill>
                  <a:srgbClr val="C21B17"/>
                </a:solidFill>
                <a:latin typeface="Arial" pitchFamily="34" charset="0"/>
                <a:cs typeface="Arial" pitchFamily="34" charset="0"/>
              </a:rPr>
              <a:t>Rs</a:t>
            </a:r>
            <a:r>
              <a:rPr lang="en-US" sz="1400" dirty="0">
                <a:solidFill>
                  <a:srgbClr val="C21B17"/>
                </a:solidFill>
                <a:latin typeface="Arial" pitchFamily="34" charset="0"/>
                <a:cs typeface="Arial" pitchFamily="34" charset="0"/>
              </a:rPr>
              <a:t>. 5000 per claim during storage </a:t>
            </a:r>
          </a:p>
          <a:p>
            <a:pPr lvl="1"/>
            <a:r>
              <a:rPr lang="en-US" sz="1400" dirty="0">
                <a:solidFill>
                  <a:srgbClr val="C21B17"/>
                </a:solidFill>
                <a:latin typeface="Arial" pitchFamily="34" charset="0"/>
                <a:cs typeface="Arial" pitchFamily="34" charset="0"/>
              </a:rPr>
              <a:t>10 % claim amount subject to minimum of testing period excess per AOG/Fire/Explosion claim. 	</a:t>
            </a:r>
          </a:p>
          <a:p>
            <a:pPr lvl="1"/>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1" y="4219817"/>
            <a:ext cx="2819400" cy="1876183"/>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62</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11339065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Erection All Risk rates </a:t>
            </a:r>
          </a:p>
          <a:p>
            <a:pPr marL="457200" lvl="1" indent="0">
              <a:buNone/>
            </a:pPr>
            <a:endParaRPr lang="en-US" sz="1400" dirty="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1</a:t>
            </a:r>
            <a:r>
              <a:rPr lang="en-US" sz="1400" dirty="0">
                <a:solidFill>
                  <a:srgbClr val="C21B17"/>
                </a:solidFill>
                <a:latin typeface="Arial" pitchFamily="34" charset="0"/>
                <a:cs typeface="Arial" pitchFamily="34" charset="0"/>
              </a:rPr>
              <a:t>) Column No.4 of Rate Schedule- Prescribes rate for first two </a:t>
            </a:r>
            <a:r>
              <a:rPr lang="en-US" sz="1400" dirty="0" smtClean="0">
                <a:solidFill>
                  <a:srgbClr val="C21B17"/>
                </a:solidFill>
                <a:latin typeface="Arial" pitchFamily="34" charset="0"/>
                <a:cs typeface="Arial" pitchFamily="34" charset="0"/>
              </a:rPr>
              <a:t> months </a:t>
            </a:r>
            <a:r>
              <a:rPr lang="en-US" sz="1400" dirty="0">
                <a:solidFill>
                  <a:srgbClr val="C21B17"/>
                </a:solidFill>
                <a:latin typeface="Arial" pitchFamily="34" charset="0"/>
                <a:cs typeface="Arial" pitchFamily="34" charset="0"/>
              </a:rPr>
              <a:t>of the project period (first month plus one </a:t>
            </a:r>
            <a:r>
              <a:rPr lang="en-US" sz="1400" dirty="0" err="1">
                <a:solidFill>
                  <a:srgbClr val="C21B17"/>
                </a:solidFill>
                <a:latin typeface="Arial" pitchFamily="34" charset="0"/>
                <a:cs typeface="Arial" pitchFamily="34" charset="0"/>
              </a:rPr>
              <a:t>month‟s</a:t>
            </a:r>
            <a:r>
              <a:rPr lang="en-US" sz="1400" dirty="0">
                <a:solidFill>
                  <a:srgbClr val="C21B17"/>
                </a:solidFill>
                <a:latin typeface="Arial" pitchFamily="34" charset="0"/>
                <a:cs typeface="Arial" pitchFamily="34" charset="0"/>
              </a:rPr>
              <a:t> testing), the same rate will apply for EAR Insurances for a period of two months even where the testing cover is not required. </a:t>
            </a:r>
          </a:p>
          <a:p>
            <a:pPr marL="457200" lvl="1" indent="0">
              <a:buNone/>
            </a:pPr>
            <a:r>
              <a:rPr lang="en-US" sz="1400" dirty="0">
                <a:solidFill>
                  <a:srgbClr val="C21B17"/>
                </a:solidFill>
                <a:latin typeface="Arial" pitchFamily="34" charset="0"/>
                <a:cs typeface="Arial" pitchFamily="34" charset="0"/>
              </a:rPr>
              <a:t>Similarly, the rate prescribed under column No.4 will apply for EAR Insurances where the policy period (including testing period) is two months or less and the testing period is one month or less.  </a:t>
            </a:r>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2</a:t>
            </a:r>
            <a:r>
              <a:rPr lang="en-US" sz="1400" dirty="0">
                <a:solidFill>
                  <a:srgbClr val="C21B17"/>
                </a:solidFill>
                <a:latin typeface="Arial" pitchFamily="34" charset="0"/>
                <a:cs typeface="Arial" pitchFamily="34" charset="0"/>
              </a:rPr>
              <a:t>) EAR/SCE period - </a:t>
            </a:r>
          </a:p>
          <a:p>
            <a:pPr marL="457200" lvl="1" indent="0">
              <a:buNone/>
            </a:pPr>
            <a:r>
              <a:rPr lang="en-US" sz="1400" dirty="0">
                <a:solidFill>
                  <a:srgbClr val="C21B17"/>
                </a:solidFill>
                <a:latin typeface="Arial" pitchFamily="34" charset="0"/>
                <a:cs typeface="Arial" pitchFamily="34" charset="0"/>
              </a:rPr>
              <a:t>The EAR/SCE period has to commence from the date of arrival of first consignment at the site of erection. However, it may happen that in a few cases the Insured may take EAR/SCE insurance at a much later date. In all such cases irrespective of the date of commencement of the insurance, the SCE rate has to be computed for the total period commencing from the date of arrival of the first consignment at the site of erection. </a:t>
            </a:r>
          </a:p>
          <a:p>
            <a:pPr lvl="1"/>
            <a:endParaRPr lang="en-US" sz="1400" dirty="0" smtClean="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In all such cases the Insurers should clearly </a:t>
            </a:r>
            <a:endParaRPr lang="en-US" sz="1400" dirty="0" smtClean="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stipulate  that </a:t>
            </a:r>
            <a:r>
              <a:rPr lang="en-US" sz="1400" dirty="0">
                <a:solidFill>
                  <a:srgbClr val="C21B17"/>
                </a:solidFill>
                <a:latin typeface="Arial" pitchFamily="34" charset="0"/>
                <a:cs typeface="Arial" pitchFamily="34" charset="0"/>
              </a:rPr>
              <a:t>any damages which have taken place </a:t>
            </a:r>
            <a:endParaRPr lang="en-US" sz="1400" dirty="0" smtClean="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prior </a:t>
            </a:r>
            <a:r>
              <a:rPr lang="en-US" sz="1400" dirty="0">
                <a:solidFill>
                  <a:srgbClr val="C21B17"/>
                </a:solidFill>
                <a:latin typeface="Arial" pitchFamily="34" charset="0"/>
                <a:cs typeface="Arial" pitchFamily="34" charset="0"/>
              </a:rPr>
              <a:t>to </a:t>
            </a:r>
            <a:r>
              <a:rPr lang="en-US" sz="1400" dirty="0" smtClean="0">
                <a:solidFill>
                  <a:srgbClr val="C21B17"/>
                </a:solidFill>
                <a:latin typeface="Arial" pitchFamily="34" charset="0"/>
                <a:cs typeface="Arial" pitchFamily="34" charset="0"/>
              </a:rPr>
              <a:t>commencement </a:t>
            </a:r>
            <a:r>
              <a:rPr lang="en-US" sz="1400" dirty="0">
                <a:solidFill>
                  <a:srgbClr val="C21B17"/>
                </a:solidFill>
                <a:latin typeface="Arial" pitchFamily="34" charset="0"/>
                <a:cs typeface="Arial" pitchFamily="34" charset="0"/>
              </a:rPr>
              <a:t>of the insurance, are </a:t>
            </a:r>
          </a:p>
          <a:p>
            <a:pPr marL="457200" lvl="1" indent="0">
              <a:buNone/>
            </a:pPr>
            <a:r>
              <a:rPr lang="en-US" sz="1400" dirty="0" smtClean="0">
                <a:solidFill>
                  <a:srgbClr val="C21B17"/>
                </a:solidFill>
                <a:latin typeface="Arial" pitchFamily="34" charset="0"/>
                <a:cs typeface="Arial" pitchFamily="34" charset="0"/>
              </a:rPr>
              <a:t>not </a:t>
            </a:r>
            <a:r>
              <a:rPr lang="en-US" sz="1400" dirty="0">
                <a:solidFill>
                  <a:srgbClr val="C21B17"/>
                </a:solidFill>
                <a:latin typeface="Arial" pitchFamily="34" charset="0"/>
                <a:cs typeface="Arial" pitchFamily="34" charset="0"/>
              </a:rPr>
              <a:t>covered by </a:t>
            </a:r>
            <a:r>
              <a:rPr lang="en-US" sz="1400" dirty="0" smtClean="0">
                <a:solidFill>
                  <a:srgbClr val="C21B17"/>
                </a:solidFill>
                <a:latin typeface="Arial" pitchFamily="34" charset="0"/>
                <a:cs typeface="Arial" pitchFamily="34" charset="0"/>
              </a:rPr>
              <a:t>the </a:t>
            </a:r>
            <a:r>
              <a:rPr lang="en-US" sz="1400" dirty="0">
                <a:solidFill>
                  <a:srgbClr val="C21B17"/>
                </a:solidFill>
                <a:latin typeface="Arial" pitchFamily="34" charset="0"/>
                <a:cs typeface="Arial" pitchFamily="34" charset="0"/>
              </a:rPr>
              <a:t>policy. </a:t>
            </a:r>
          </a:p>
          <a:p>
            <a:pPr lvl="1"/>
            <a:endParaRPr lang="en-US" sz="1400" dirty="0">
              <a:solidFill>
                <a:srgbClr val="C21B17"/>
              </a:solidFill>
              <a:latin typeface="Arial" pitchFamily="34" charset="0"/>
              <a:cs typeface="Arial" pitchFamily="34" charset="0"/>
            </a:endParaRPr>
          </a:p>
          <a:p>
            <a:pPr lvl="1"/>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3582"/>
          <a:stretch/>
        </p:blipFill>
        <p:spPr>
          <a:xfrm>
            <a:off x="5486400" y="4834783"/>
            <a:ext cx="2819400" cy="1318367"/>
          </a:xfrm>
          <a:prstGeom prst="rect">
            <a:avLst/>
          </a:prstGeom>
          <a:effectLst>
            <a:glow rad="228600">
              <a:schemeClr val="accent2">
                <a:satMod val="175000"/>
                <a:alpha val="40000"/>
              </a:schemeClr>
            </a:glow>
          </a:effectLst>
        </p:spPr>
      </p:pic>
      <p:sp>
        <p:nvSpPr>
          <p:cNvPr id="2" name="Slide Number Placeholder 1"/>
          <p:cNvSpPr>
            <a:spLocks noGrp="1"/>
          </p:cNvSpPr>
          <p:nvPr>
            <p:ph type="sldNum" sz="quarter" idx="12"/>
          </p:nvPr>
        </p:nvSpPr>
        <p:spPr/>
        <p:txBody>
          <a:bodyPr/>
          <a:lstStyle/>
          <a:p>
            <a:fld id="{C465A074-71B0-1C47-A455-7677837C124E}" type="slidenum">
              <a:rPr lang="it-IT" smtClean="0"/>
              <a:pPr/>
              <a:t>63</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35144967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31800" y="1600200"/>
            <a:ext cx="8305800" cy="4525963"/>
          </a:xfrm>
        </p:spPr>
        <p:txBody>
          <a:bodyPr/>
          <a:lstStyle/>
          <a:p>
            <a:r>
              <a:rPr lang="en-US" sz="1400" b="1" dirty="0" smtClean="0">
                <a:solidFill>
                  <a:srgbClr val="C21B17"/>
                </a:solidFill>
                <a:latin typeface="Arial" pitchFamily="34" charset="0"/>
                <a:cs typeface="Arial" pitchFamily="34" charset="0"/>
              </a:rPr>
              <a:t>General Regulations                      Volume </a:t>
            </a:r>
            <a:r>
              <a:rPr lang="en-US" sz="1400" b="1" dirty="0">
                <a:solidFill>
                  <a:srgbClr val="C21B17"/>
                </a:solidFill>
                <a:latin typeface="Arial" pitchFamily="34" charset="0"/>
                <a:cs typeface="Arial" pitchFamily="34" charset="0"/>
              </a:rPr>
              <a:t>Discount </a:t>
            </a:r>
            <a:endParaRPr lang="en-US" sz="1400" b="1" dirty="0" smtClean="0">
              <a:solidFill>
                <a:srgbClr val="C21B17"/>
              </a:solidFill>
              <a:latin typeface="Arial" pitchFamily="34" charset="0"/>
              <a:cs typeface="Arial" pitchFamily="34" charset="0"/>
            </a:endParaRPr>
          </a:p>
          <a:p>
            <a:pPr marL="0" indent="0">
              <a:buNone/>
            </a:pPr>
            <a:endParaRPr lang="en-US" sz="1400" b="1" dirty="0">
              <a:solidFill>
                <a:srgbClr val="C21B17"/>
              </a:solidFill>
              <a:latin typeface="Arial" pitchFamily="34" charset="0"/>
              <a:cs typeface="Arial" pitchFamily="34" charset="0"/>
            </a:endParaRPr>
          </a:p>
          <a:p>
            <a:pPr lvl="1">
              <a:buAutoNum type="romanLcParenR"/>
            </a:pPr>
            <a:r>
              <a:rPr lang="en-US" sz="1400" dirty="0" smtClean="0">
                <a:solidFill>
                  <a:srgbClr val="C21B17"/>
                </a:solidFill>
                <a:latin typeface="Arial" pitchFamily="34" charset="0"/>
                <a:cs typeface="Arial" pitchFamily="34" charset="0"/>
              </a:rPr>
              <a:t>For </a:t>
            </a:r>
            <a:r>
              <a:rPr lang="en-US" sz="1400" dirty="0">
                <a:solidFill>
                  <a:srgbClr val="C21B17"/>
                </a:solidFill>
                <a:latin typeface="Arial" pitchFamily="34" charset="0"/>
                <a:cs typeface="Arial" pitchFamily="34" charset="0"/>
              </a:rPr>
              <a:t>projects with Sum Insured above </a:t>
            </a:r>
            <a:r>
              <a:rPr lang="en-US" sz="1400" dirty="0" err="1">
                <a:solidFill>
                  <a:srgbClr val="C21B17"/>
                </a:solidFill>
                <a:latin typeface="Arial" pitchFamily="34" charset="0"/>
                <a:cs typeface="Arial" pitchFamily="34" charset="0"/>
              </a:rPr>
              <a:t>Rs</a:t>
            </a:r>
            <a:r>
              <a:rPr lang="en-US" sz="1400" dirty="0">
                <a:solidFill>
                  <a:srgbClr val="C21B17"/>
                </a:solidFill>
                <a:latin typeface="Arial" pitchFamily="34" charset="0"/>
                <a:cs typeface="Arial" pitchFamily="34" charset="0"/>
              </a:rPr>
              <a:t>. 100 </a:t>
            </a:r>
            <a:r>
              <a:rPr lang="en-US" sz="1400" dirty="0" err="1">
                <a:solidFill>
                  <a:srgbClr val="C21B17"/>
                </a:solidFill>
                <a:latin typeface="Arial" pitchFamily="34" charset="0"/>
                <a:cs typeface="Arial" pitchFamily="34" charset="0"/>
              </a:rPr>
              <a:t>Crores</a:t>
            </a:r>
            <a:r>
              <a:rPr lang="en-US" sz="1400" dirty="0">
                <a:solidFill>
                  <a:srgbClr val="C21B17"/>
                </a:solidFill>
                <a:latin typeface="Arial" pitchFamily="34" charset="0"/>
                <a:cs typeface="Arial" pitchFamily="34" charset="0"/>
              </a:rPr>
              <a:t> and </a:t>
            </a:r>
            <a:r>
              <a:rPr lang="en-US" sz="1400" dirty="0" err="1">
                <a:solidFill>
                  <a:srgbClr val="C21B17"/>
                </a:solidFill>
                <a:latin typeface="Arial" pitchFamily="34" charset="0"/>
                <a:cs typeface="Arial" pitchFamily="34" charset="0"/>
              </a:rPr>
              <a:t>upto</a:t>
            </a:r>
            <a:r>
              <a:rPr lang="en-US" sz="1400" dirty="0">
                <a:solidFill>
                  <a:srgbClr val="C21B17"/>
                </a:solidFill>
                <a:latin typeface="Arial" pitchFamily="34" charset="0"/>
                <a:cs typeface="Arial" pitchFamily="34" charset="0"/>
              </a:rPr>
              <a:t> </a:t>
            </a:r>
            <a:r>
              <a:rPr lang="en-US" sz="1400" dirty="0" err="1">
                <a:solidFill>
                  <a:srgbClr val="C21B17"/>
                </a:solidFill>
                <a:latin typeface="Arial" pitchFamily="34" charset="0"/>
                <a:cs typeface="Arial" pitchFamily="34" charset="0"/>
              </a:rPr>
              <a:t>Rs</a:t>
            </a:r>
            <a:r>
              <a:rPr lang="en-US" sz="1400" dirty="0">
                <a:solidFill>
                  <a:srgbClr val="C21B17"/>
                </a:solidFill>
                <a:latin typeface="Arial" pitchFamily="34" charset="0"/>
                <a:cs typeface="Arial" pitchFamily="34" charset="0"/>
              </a:rPr>
              <a:t>. 1500 </a:t>
            </a:r>
            <a:r>
              <a:rPr lang="en-US" sz="1400" dirty="0" err="1">
                <a:solidFill>
                  <a:srgbClr val="C21B17"/>
                </a:solidFill>
                <a:latin typeface="Arial" pitchFamily="34" charset="0"/>
                <a:cs typeface="Arial" pitchFamily="34" charset="0"/>
              </a:rPr>
              <a:t>Crores</a:t>
            </a:r>
            <a:r>
              <a:rPr lang="en-US" sz="1400" dirty="0">
                <a:solidFill>
                  <a:srgbClr val="C21B17"/>
                </a:solidFill>
                <a:latin typeface="Arial" pitchFamily="34" charset="0"/>
                <a:cs typeface="Arial" pitchFamily="34" charset="0"/>
              </a:rPr>
              <a:t>, the applicable Volume Discount shall be as per „Annexure I‟. </a:t>
            </a:r>
            <a:endParaRPr lang="en-US" sz="1400" dirty="0" smtClean="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ii</a:t>
            </a:r>
            <a:r>
              <a:rPr lang="en-US" sz="1400" dirty="0">
                <a:solidFill>
                  <a:srgbClr val="C21B17"/>
                </a:solidFill>
                <a:latin typeface="Arial" pitchFamily="34" charset="0"/>
                <a:cs typeface="Arial" pitchFamily="34" charset="0"/>
              </a:rPr>
              <a:t>) Volume Discount will not be applicable for the following extensions: </a:t>
            </a:r>
          </a:p>
          <a:p>
            <a:pPr marL="457200" lvl="1" indent="0">
              <a:buNone/>
            </a:pPr>
            <a:r>
              <a:rPr lang="en-US" sz="1400" dirty="0" smtClean="0">
                <a:solidFill>
                  <a:srgbClr val="C21B17"/>
                </a:solidFill>
                <a:latin typeface="Arial" pitchFamily="34" charset="0"/>
                <a:cs typeface="Arial" pitchFamily="34" charset="0"/>
              </a:rPr>
              <a:t>a</a:t>
            </a:r>
            <a:r>
              <a:rPr lang="en-US" sz="1400" dirty="0">
                <a:solidFill>
                  <a:srgbClr val="C21B17"/>
                </a:solidFill>
                <a:latin typeface="Arial" pitchFamily="34" charset="0"/>
                <a:cs typeface="Arial" pitchFamily="34" charset="0"/>
              </a:rPr>
              <a:t>) Additional Rate for risks situated in Earthquake zone I &amp; II </a:t>
            </a:r>
          </a:p>
          <a:p>
            <a:pPr marL="457200" lvl="1" indent="0">
              <a:buNone/>
            </a:pPr>
            <a:r>
              <a:rPr lang="en-US" sz="1400" dirty="0">
                <a:solidFill>
                  <a:srgbClr val="C21B17"/>
                </a:solidFill>
                <a:latin typeface="Arial" pitchFamily="34" charset="0"/>
                <a:cs typeface="Arial" pitchFamily="34" charset="0"/>
              </a:rPr>
              <a:t>b) Additional Rate for testing of second hand machinery </a:t>
            </a:r>
          </a:p>
          <a:p>
            <a:pPr marL="457200" lvl="1" indent="0">
              <a:buNone/>
            </a:pPr>
            <a:r>
              <a:rPr lang="en-US" sz="1400" dirty="0">
                <a:solidFill>
                  <a:srgbClr val="C21B17"/>
                </a:solidFill>
                <a:latin typeface="Arial" pitchFamily="34" charset="0"/>
                <a:cs typeface="Arial" pitchFamily="34" charset="0"/>
              </a:rPr>
              <a:t>c) Policy Extension Rates </a:t>
            </a:r>
          </a:p>
          <a:p>
            <a:pPr marL="457200" lvl="1" indent="0">
              <a:buNone/>
            </a:pPr>
            <a:r>
              <a:rPr lang="en-US" sz="1400" dirty="0">
                <a:solidFill>
                  <a:srgbClr val="C21B17"/>
                </a:solidFill>
                <a:latin typeface="Arial" pitchFamily="34" charset="0"/>
                <a:cs typeface="Arial" pitchFamily="34" charset="0"/>
              </a:rPr>
              <a:t>d) Maintenance Period Rate </a:t>
            </a:r>
          </a:p>
          <a:p>
            <a:pPr marL="457200" lvl="1" indent="0">
              <a:buNone/>
            </a:pPr>
            <a:r>
              <a:rPr lang="en-US" sz="1400" dirty="0">
                <a:solidFill>
                  <a:srgbClr val="C21B17"/>
                </a:solidFill>
                <a:latin typeface="Arial" pitchFamily="34" charset="0"/>
                <a:cs typeface="Arial" pitchFamily="34" charset="0"/>
              </a:rPr>
              <a:t>e) Air freight </a:t>
            </a:r>
          </a:p>
          <a:p>
            <a:pPr marL="457200" lvl="1" indent="0">
              <a:buNone/>
            </a:pPr>
            <a:r>
              <a:rPr lang="en-US" sz="1400" dirty="0">
                <a:solidFill>
                  <a:srgbClr val="C21B17"/>
                </a:solidFill>
                <a:latin typeface="Arial" pitchFamily="34" charset="0"/>
                <a:cs typeface="Arial" pitchFamily="34" charset="0"/>
              </a:rPr>
              <a:t>f) Additional Custom Duty </a:t>
            </a:r>
          </a:p>
          <a:p>
            <a:pPr marL="457200" lvl="1" indent="0">
              <a:buNone/>
            </a:pPr>
            <a:r>
              <a:rPr lang="en-US" sz="1400" dirty="0">
                <a:solidFill>
                  <a:srgbClr val="C21B17"/>
                </a:solidFill>
                <a:latin typeface="Arial" pitchFamily="34" charset="0"/>
                <a:cs typeface="Arial" pitchFamily="34" charset="0"/>
              </a:rPr>
              <a:t>g) Fabricators premises extension </a:t>
            </a:r>
          </a:p>
          <a:p>
            <a:pPr marL="457200" lvl="1" indent="0">
              <a:buNone/>
            </a:pPr>
            <a:r>
              <a:rPr lang="en-US" sz="1400" dirty="0">
                <a:solidFill>
                  <a:srgbClr val="C21B17"/>
                </a:solidFill>
                <a:latin typeface="Arial" pitchFamily="34" charset="0"/>
                <a:cs typeface="Arial" pitchFamily="34" charset="0"/>
              </a:rPr>
              <a:t>h) Intermediate Storage </a:t>
            </a:r>
          </a:p>
          <a:p>
            <a:pPr marL="457200" lvl="1" indent="0">
              <a:buNone/>
            </a:pPr>
            <a:r>
              <a:rPr lang="en-US" sz="1400" dirty="0" smtClean="0">
                <a:solidFill>
                  <a:srgbClr val="C21B17"/>
                </a:solidFill>
                <a:latin typeface="Arial" pitchFamily="34" charset="0"/>
                <a:cs typeface="Arial" pitchFamily="34" charset="0"/>
              </a:rPr>
              <a:t>Note: No </a:t>
            </a:r>
            <a:r>
              <a:rPr lang="en-US" sz="1400" dirty="0">
                <a:solidFill>
                  <a:srgbClr val="C21B17"/>
                </a:solidFill>
                <a:latin typeface="Arial" pitchFamily="34" charset="0"/>
                <a:cs typeface="Arial" pitchFamily="34" charset="0"/>
              </a:rPr>
              <a:t>volume discount is applicable on this additional rate for testing of second hand machinery. </a:t>
            </a: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64</a:t>
            </a:fld>
            <a:endParaRPr lang="it-IT" dirty="0"/>
          </a:p>
        </p:txBody>
      </p:sp>
      <p:pic>
        <p:nvPicPr>
          <p:cNvPr id="138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791" y="2667000"/>
            <a:ext cx="412540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0725" y="2590800"/>
            <a:ext cx="2886075" cy="1236889"/>
          </a:xfrm>
          <a:prstGeom prst="rect">
            <a:avLst/>
          </a:prstGeom>
          <a:effectLst>
            <a:glow rad="228600">
              <a:schemeClr val="accent2">
                <a:satMod val="175000"/>
                <a:alpha val="40000"/>
              </a:schemeClr>
            </a:glow>
          </a:effectLst>
        </p:spPr>
      </p:pic>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32189795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Voluntary Excess</a:t>
            </a:r>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IN" sz="1400" dirty="0" smtClean="0">
              <a:solidFill>
                <a:srgbClr val="C21B17"/>
              </a:solidFill>
              <a:latin typeface="Arial" pitchFamily="34" charset="0"/>
              <a:cs typeface="Arial" pitchFamily="34" charset="0"/>
            </a:endParaRPr>
          </a:p>
          <a:p>
            <a:pPr lvl="1"/>
            <a:endParaRPr lang="en-IN" sz="1400" dirty="0">
              <a:solidFill>
                <a:srgbClr val="C21B17"/>
              </a:solidFill>
              <a:latin typeface="Arial" pitchFamily="34" charset="0"/>
              <a:cs typeface="Arial" pitchFamily="34" charset="0"/>
            </a:endParaRPr>
          </a:p>
          <a:p>
            <a:pPr lvl="1"/>
            <a:endParaRPr lang="en-IN" sz="1400" dirty="0" smtClean="0">
              <a:solidFill>
                <a:srgbClr val="C21B17"/>
              </a:solidFill>
              <a:latin typeface="Arial" pitchFamily="34" charset="0"/>
              <a:cs typeface="Arial" pitchFamily="34" charset="0"/>
            </a:endParaRPr>
          </a:p>
          <a:p>
            <a:pPr lvl="1"/>
            <a:endParaRPr lang="en-IN" sz="1400" dirty="0">
              <a:solidFill>
                <a:srgbClr val="C21B17"/>
              </a:solidFill>
              <a:latin typeface="Arial" pitchFamily="34" charset="0"/>
              <a:cs typeface="Arial" pitchFamily="34" charset="0"/>
            </a:endParaRPr>
          </a:p>
          <a:p>
            <a:pPr lvl="1"/>
            <a:endParaRPr lang="en-IN" sz="1400" dirty="0" smtClean="0">
              <a:solidFill>
                <a:srgbClr val="C21B17"/>
              </a:solidFill>
              <a:latin typeface="Arial" pitchFamily="34" charset="0"/>
              <a:cs typeface="Arial" pitchFamily="34" charset="0"/>
            </a:endParaRPr>
          </a:p>
          <a:p>
            <a:pPr lvl="1"/>
            <a:endParaRPr lang="en-IN" sz="1400" dirty="0">
              <a:solidFill>
                <a:srgbClr val="C21B17"/>
              </a:solidFill>
              <a:latin typeface="Arial" pitchFamily="34" charset="0"/>
              <a:cs typeface="Arial" pitchFamily="34" charset="0"/>
            </a:endParaRPr>
          </a:p>
          <a:p>
            <a:pPr lvl="1"/>
            <a:endParaRPr lang="en-IN" sz="1400" dirty="0" smtClean="0">
              <a:solidFill>
                <a:srgbClr val="C21B17"/>
              </a:solidFill>
              <a:latin typeface="Arial" pitchFamily="34" charset="0"/>
              <a:cs typeface="Arial" pitchFamily="34" charset="0"/>
            </a:endParaRPr>
          </a:p>
          <a:p>
            <a:pPr marL="457200" lvl="1" indent="0">
              <a:buNone/>
            </a:pPr>
            <a:r>
              <a:rPr lang="en-IN" sz="1400" b="1" dirty="0" smtClean="0">
                <a:solidFill>
                  <a:srgbClr val="C21B17"/>
                </a:solidFill>
                <a:latin typeface="Arial" pitchFamily="34" charset="0"/>
                <a:cs typeface="Arial" pitchFamily="34" charset="0"/>
              </a:rPr>
              <a:t>Note: Net discounted EAR/ SCE/ CAR rate shall not be </a:t>
            </a:r>
          </a:p>
          <a:p>
            <a:pPr marL="457200" lvl="1" indent="0">
              <a:buNone/>
            </a:pPr>
            <a:r>
              <a:rPr lang="en-IN" sz="1400" b="1" dirty="0" smtClean="0">
                <a:solidFill>
                  <a:srgbClr val="C21B17"/>
                </a:solidFill>
                <a:latin typeface="Arial" pitchFamily="34" charset="0"/>
                <a:cs typeface="Arial" pitchFamily="34" charset="0"/>
              </a:rPr>
              <a:t>less than  30% of basic rate </a:t>
            </a:r>
            <a:endParaRPr lang="en-IN" sz="1400" b="1"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465A074-71B0-1C47-A455-7677837C124E}" type="slidenum">
              <a:rPr lang="it-IT" smtClean="0"/>
              <a:pPr/>
              <a:t>65</a:t>
            </a:fld>
            <a:endParaRPr lang="it-IT" dirty="0"/>
          </a:p>
        </p:txBody>
      </p:sp>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8400"/>
            <a:ext cx="5105400" cy="278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636" y="4343400"/>
            <a:ext cx="1836964" cy="1828800"/>
          </a:xfrm>
          <a:prstGeom prst="rect">
            <a:avLst/>
          </a:prstGeom>
          <a:effectLst>
            <a:glow rad="228600">
              <a:schemeClr val="accent2">
                <a:satMod val="175000"/>
                <a:alpha val="40000"/>
              </a:schemeClr>
            </a:glow>
          </a:effectLst>
        </p:spPr>
      </p:pic>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5597442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Additional rate for dismantling cover</a:t>
            </a:r>
          </a:p>
          <a:p>
            <a:endParaRPr lang="en-US" sz="1400" b="1"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The </a:t>
            </a:r>
            <a:r>
              <a:rPr lang="en-US" sz="1400" dirty="0">
                <a:solidFill>
                  <a:srgbClr val="C21B17"/>
                </a:solidFill>
                <a:latin typeface="Arial" pitchFamily="34" charset="0"/>
                <a:cs typeface="Arial" pitchFamily="34" charset="0"/>
              </a:rPr>
              <a:t>Additional Rates for Dismantling Cover will be 60 % of the total SCE Rate irrespective of the period for </a:t>
            </a:r>
            <a:r>
              <a:rPr lang="en-US" sz="1400" dirty="0" smtClean="0">
                <a:solidFill>
                  <a:srgbClr val="C21B17"/>
                </a:solidFill>
                <a:latin typeface="Arial" pitchFamily="34" charset="0"/>
                <a:cs typeface="Arial" pitchFamily="34" charset="0"/>
              </a:rPr>
              <a:t>Dismantling</a:t>
            </a:r>
            <a:r>
              <a:rPr lang="en-US" sz="1400" dirty="0">
                <a:solidFill>
                  <a:srgbClr val="C21B17"/>
                </a:solidFill>
                <a:latin typeface="Arial" pitchFamily="34" charset="0"/>
                <a:cs typeface="Arial" pitchFamily="34" charset="0"/>
              </a:rPr>
              <a:t>.  </a:t>
            </a:r>
          </a:p>
          <a:p>
            <a:pPr lvl="1"/>
            <a:r>
              <a:rPr lang="en-US" sz="1400" dirty="0" smtClean="0">
                <a:solidFill>
                  <a:srgbClr val="C21B17"/>
                </a:solidFill>
                <a:latin typeface="Arial" pitchFamily="34" charset="0"/>
                <a:cs typeface="Arial" pitchFamily="34" charset="0"/>
              </a:rPr>
              <a:t>The </a:t>
            </a:r>
            <a:r>
              <a:rPr lang="en-US" sz="1400" dirty="0">
                <a:solidFill>
                  <a:srgbClr val="C21B17"/>
                </a:solidFill>
                <a:latin typeface="Arial" pitchFamily="34" charset="0"/>
                <a:cs typeface="Arial" pitchFamily="34" charset="0"/>
              </a:rPr>
              <a:t>Dismantling Extra of 60 % should be applied on the total EAR/SCE Rate excluding additional `Testing' and `Earthquake' Extras. </a:t>
            </a:r>
          </a:p>
          <a:p>
            <a:pPr marL="457200" lvl="1" indent="0">
              <a:buNone/>
            </a:pPr>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IN" sz="1400" dirty="0" smtClean="0">
              <a:solidFill>
                <a:srgbClr val="C21B17"/>
              </a:solidFill>
              <a:latin typeface="Arial" pitchFamily="34" charset="0"/>
              <a:cs typeface="Arial" pitchFamily="34" charset="0"/>
            </a:endParaRPr>
          </a:p>
          <a:p>
            <a:pPr lvl="1"/>
            <a:endParaRPr lang="en-IN" sz="1400" dirty="0">
              <a:solidFill>
                <a:srgbClr val="C21B17"/>
              </a:solidFill>
              <a:latin typeface="Arial" pitchFamily="34" charset="0"/>
              <a:cs typeface="Arial" pitchFamily="34" charset="0"/>
            </a:endParaRPr>
          </a:p>
          <a:p>
            <a:pPr lvl="1"/>
            <a:endParaRPr lang="en-IN" sz="1400" dirty="0" smtClean="0">
              <a:solidFill>
                <a:srgbClr val="C21B17"/>
              </a:solidFill>
              <a:latin typeface="Arial" pitchFamily="34" charset="0"/>
              <a:cs typeface="Arial" pitchFamily="34" charset="0"/>
            </a:endParaRPr>
          </a:p>
          <a:p>
            <a:pPr lvl="1"/>
            <a:endParaRPr lang="en-IN" sz="1400" dirty="0">
              <a:solidFill>
                <a:srgbClr val="C21B17"/>
              </a:solidFill>
              <a:latin typeface="Arial" pitchFamily="34" charset="0"/>
              <a:cs typeface="Arial" pitchFamily="34" charset="0"/>
            </a:endParaRPr>
          </a:p>
          <a:p>
            <a:pPr lvl="1"/>
            <a:endParaRPr lang="en-IN" sz="1400" dirty="0" smtClean="0">
              <a:solidFill>
                <a:srgbClr val="C21B17"/>
              </a:solidFill>
              <a:latin typeface="Arial" pitchFamily="34" charset="0"/>
              <a:cs typeface="Arial" pitchFamily="34" charset="0"/>
            </a:endParaRPr>
          </a:p>
          <a:p>
            <a:pPr lvl="1"/>
            <a:endParaRPr lang="en-IN" sz="1400" dirty="0">
              <a:solidFill>
                <a:srgbClr val="C21B17"/>
              </a:solidFill>
              <a:latin typeface="Arial" pitchFamily="34" charset="0"/>
              <a:cs typeface="Arial" pitchFamily="34" charset="0"/>
            </a:endParaRPr>
          </a:p>
          <a:p>
            <a:pPr lvl="1"/>
            <a:endParaRPr lang="en-IN" sz="1400" dirty="0" smtClean="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465A074-71B0-1C47-A455-7677837C124E}" type="slidenum">
              <a:rPr lang="it-IT" smtClean="0"/>
              <a:pPr/>
              <a:t>66</a:t>
            </a:fld>
            <a:endParaRPr lang="it-IT"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267200"/>
            <a:ext cx="2362200" cy="1933575"/>
          </a:xfrm>
          <a:prstGeom prst="rect">
            <a:avLst/>
          </a:prstGeom>
          <a:effectLst>
            <a:glow rad="228600">
              <a:schemeClr val="accent2">
                <a:satMod val="175000"/>
                <a:alpha val="40000"/>
              </a:schemeClr>
            </a:glow>
          </a:effectLst>
        </p:spPr>
      </p:pic>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42520532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Additional rates for Earthquake </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Irrespective of sum insured for EAR, additional rates for Earthquake are to be charged according to the earthquake zone as per Fire tariff  </a:t>
            </a:r>
          </a:p>
          <a:p>
            <a:pPr lvl="1"/>
            <a:endParaRPr lang="en-US" sz="1400" dirty="0" smtClean="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Earthquake </a:t>
            </a:r>
            <a:r>
              <a:rPr lang="en-US" sz="1400" dirty="0">
                <a:solidFill>
                  <a:srgbClr val="C21B17"/>
                </a:solidFill>
                <a:latin typeface="Arial" pitchFamily="34" charset="0"/>
                <a:cs typeface="Arial" pitchFamily="34" charset="0"/>
              </a:rPr>
              <a:t>cover on first loss basis - Earthquake cover could be granted on first loss basis with Sum Insured limits of 20% (OR 10%) of the total Sum Insured at the rates of 50 % (OR 40 %) of the tariff rate calculated on the total sum insured. </a:t>
            </a: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4667250"/>
            <a:ext cx="3028950" cy="1504950"/>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67</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30627453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Excess for claims ‘AOG perils’</a:t>
            </a: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Minimum rate for AOG in project insurance is 0.15 per mille </a:t>
            </a:r>
          </a:p>
          <a:p>
            <a:pPr lvl="1"/>
            <a:endParaRPr lang="en-US" sz="1400" dirty="0" smtClean="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Excess: </a:t>
            </a:r>
            <a:r>
              <a:rPr lang="en-US" sz="1400" dirty="0">
                <a:solidFill>
                  <a:srgbClr val="C21B17"/>
                </a:solidFill>
                <a:latin typeface="Arial" pitchFamily="34" charset="0"/>
                <a:cs typeface="Arial" pitchFamily="34" charset="0"/>
              </a:rPr>
              <a:t>10 % of the claim amount subject to a minimum of the Testing Period Excess with an upper limit of </a:t>
            </a:r>
            <a:r>
              <a:rPr lang="en-US" sz="1400" dirty="0" err="1">
                <a:solidFill>
                  <a:srgbClr val="C21B17"/>
                </a:solidFill>
                <a:latin typeface="Arial" pitchFamily="34" charset="0"/>
                <a:cs typeface="Arial" pitchFamily="34" charset="0"/>
              </a:rPr>
              <a:t>Rs</a:t>
            </a:r>
            <a:r>
              <a:rPr lang="en-US" sz="1400" dirty="0">
                <a:solidFill>
                  <a:srgbClr val="C21B17"/>
                </a:solidFill>
                <a:latin typeface="Arial" pitchFamily="34" charset="0"/>
                <a:cs typeface="Arial" pitchFamily="34" charset="0"/>
              </a:rPr>
              <a:t>. 5 </a:t>
            </a:r>
            <a:r>
              <a:rPr lang="en-US" sz="1400" dirty="0" err="1">
                <a:solidFill>
                  <a:srgbClr val="C21B17"/>
                </a:solidFill>
                <a:latin typeface="Arial" pitchFamily="34" charset="0"/>
                <a:cs typeface="Arial" pitchFamily="34" charset="0"/>
              </a:rPr>
              <a:t>Crores</a:t>
            </a:r>
            <a:r>
              <a:rPr lang="en-US" sz="1400" dirty="0">
                <a:solidFill>
                  <a:srgbClr val="C21B17"/>
                </a:solidFill>
                <a:latin typeface="Arial" pitchFamily="34" charset="0"/>
                <a:cs typeface="Arial" pitchFamily="34" charset="0"/>
              </a:rPr>
              <a:t>. </a:t>
            </a: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Minimum excess will be 5X minimum excess as per tariff </a:t>
            </a: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247590"/>
            <a:ext cx="1828800" cy="1896035"/>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68</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26895962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Rules for Fire Protection </a:t>
            </a:r>
            <a:endParaRPr lang="en-US" sz="1400" b="1"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For unprotected construction/erection sites of risks having Sum Insured less than </a:t>
            </a:r>
            <a:r>
              <a:rPr lang="en-US" sz="1400" dirty="0" err="1">
                <a:solidFill>
                  <a:srgbClr val="C21B17"/>
                </a:solidFill>
                <a:latin typeface="Arial" pitchFamily="34" charset="0"/>
                <a:cs typeface="Arial" pitchFamily="34" charset="0"/>
              </a:rPr>
              <a:t>Rs</a:t>
            </a:r>
            <a:r>
              <a:rPr lang="en-US" sz="1400" dirty="0">
                <a:solidFill>
                  <a:srgbClr val="C21B17"/>
                </a:solidFill>
                <a:latin typeface="Arial" pitchFamily="34" charset="0"/>
                <a:cs typeface="Arial" pitchFamily="34" charset="0"/>
              </a:rPr>
              <a:t>. 50 </a:t>
            </a:r>
            <a:r>
              <a:rPr lang="en-US" sz="1400" dirty="0" err="1">
                <a:solidFill>
                  <a:srgbClr val="C21B17"/>
                </a:solidFill>
                <a:latin typeface="Arial" pitchFamily="34" charset="0"/>
                <a:cs typeface="Arial" pitchFamily="34" charset="0"/>
              </a:rPr>
              <a:t>Crores</a:t>
            </a:r>
            <a:r>
              <a:rPr lang="en-US" sz="1400" dirty="0">
                <a:solidFill>
                  <a:srgbClr val="C21B17"/>
                </a:solidFill>
                <a:latin typeface="Arial" pitchFamily="34" charset="0"/>
                <a:cs typeface="Arial" pitchFamily="34" charset="0"/>
              </a:rPr>
              <a:t> excess applicable shall be 10% of claim amount subject to minimum of testing period excess with an upper limit of </a:t>
            </a:r>
            <a:r>
              <a:rPr lang="en-US" sz="1400" dirty="0" err="1">
                <a:solidFill>
                  <a:srgbClr val="C21B17"/>
                </a:solidFill>
                <a:latin typeface="Arial" pitchFamily="34" charset="0"/>
                <a:cs typeface="Arial" pitchFamily="34" charset="0"/>
              </a:rPr>
              <a:t>Rs</a:t>
            </a:r>
            <a:r>
              <a:rPr lang="en-US" sz="1400" dirty="0">
                <a:solidFill>
                  <a:srgbClr val="C21B17"/>
                </a:solidFill>
                <a:latin typeface="Arial" pitchFamily="34" charset="0"/>
                <a:cs typeface="Arial" pitchFamily="34" charset="0"/>
              </a:rPr>
              <a:t>. 2 </a:t>
            </a:r>
            <a:r>
              <a:rPr lang="en-US" sz="1400" dirty="0" err="1">
                <a:solidFill>
                  <a:srgbClr val="C21B17"/>
                </a:solidFill>
                <a:latin typeface="Arial" pitchFamily="34" charset="0"/>
                <a:cs typeface="Arial" pitchFamily="34" charset="0"/>
              </a:rPr>
              <a:t>Crores</a:t>
            </a:r>
            <a:r>
              <a:rPr lang="en-US" sz="1400" dirty="0">
                <a:solidFill>
                  <a:srgbClr val="C21B17"/>
                </a:solidFill>
                <a:latin typeface="Arial" pitchFamily="34" charset="0"/>
                <a:cs typeface="Arial" pitchFamily="34" charset="0"/>
              </a:rPr>
              <a:t>. </a:t>
            </a:r>
          </a:p>
          <a:p>
            <a:pPr lvl="1"/>
            <a:r>
              <a:rPr lang="en-US" sz="1400" dirty="0">
                <a:solidFill>
                  <a:srgbClr val="C21B17"/>
                </a:solidFill>
                <a:latin typeface="Arial" pitchFamily="34" charset="0"/>
                <a:cs typeface="Arial" pitchFamily="34" charset="0"/>
              </a:rPr>
              <a:t>In respect of Risks with Sum Insured of </a:t>
            </a:r>
            <a:r>
              <a:rPr lang="en-US" sz="1400" dirty="0" err="1">
                <a:solidFill>
                  <a:srgbClr val="C21B17"/>
                </a:solidFill>
                <a:latin typeface="Arial" pitchFamily="34" charset="0"/>
                <a:cs typeface="Arial" pitchFamily="34" charset="0"/>
              </a:rPr>
              <a:t>Rs</a:t>
            </a:r>
            <a:r>
              <a:rPr lang="en-US" sz="1400" dirty="0">
                <a:solidFill>
                  <a:srgbClr val="C21B17"/>
                </a:solidFill>
                <a:latin typeface="Arial" pitchFamily="34" charset="0"/>
                <a:cs typeface="Arial" pitchFamily="34" charset="0"/>
              </a:rPr>
              <a:t>. 50 </a:t>
            </a:r>
            <a:r>
              <a:rPr lang="en-US" sz="1400" dirty="0" err="1">
                <a:solidFill>
                  <a:srgbClr val="C21B17"/>
                </a:solidFill>
                <a:latin typeface="Arial" pitchFamily="34" charset="0"/>
                <a:cs typeface="Arial" pitchFamily="34" charset="0"/>
              </a:rPr>
              <a:t>Crores</a:t>
            </a:r>
            <a:r>
              <a:rPr lang="en-US" sz="1400" dirty="0">
                <a:solidFill>
                  <a:srgbClr val="C21B17"/>
                </a:solidFill>
                <a:latin typeface="Arial" pitchFamily="34" charset="0"/>
                <a:cs typeface="Arial" pitchFamily="34" charset="0"/>
              </a:rPr>
              <a:t> and above, the excess applicable shall be 20% of claim amount subject to minimum of testing period excess with an upper limit of </a:t>
            </a:r>
            <a:r>
              <a:rPr lang="en-US" sz="1400" dirty="0" err="1">
                <a:solidFill>
                  <a:srgbClr val="C21B17"/>
                </a:solidFill>
                <a:latin typeface="Arial" pitchFamily="34" charset="0"/>
                <a:cs typeface="Arial" pitchFamily="34" charset="0"/>
              </a:rPr>
              <a:t>Rs</a:t>
            </a:r>
            <a:r>
              <a:rPr lang="en-US" sz="1400" dirty="0">
                <a:solidFill>
                  <a:srgbClr val="C21B17"/>
                </a:solidFill>
                <a:latin typeface="Arial" pitchFamily="34" charset="0"/>
                <a:cs typeface="Arial" pitchFamily="34" charset="0"/>
              </a:rPr>
              <a:t>. 3 </a:t>
            </a:r>
            <a:r>
              <a:rPr lang="en-US" sz="1400" dirty="0" err="1">
                <a:solidFill>
                  <a:srgbClr val="C21B17"/>
                </a:solidFill>
                <a:latin typeface="Arial" pitchFamily="34" charset="0"/>
                <a:cs typeface="Arial" pitchFamily="34" charset="0"/>
              </a:rPr>
              <a:t>Crores</a:t>
            </a:r>
            <a:r>
              <a:rPr lang="en-US" sz="1400" dirty="0">
                <a:solidFill>
                  <a:srgbClr val="C21B17"/>
                </a:solidFill>
                <a:latin typeface="Arial" pitchFamily="34" charset="0"/>
                <a:cs typeface="Arial" pitchFamily="34" charset="0"/>
              </a:rPr>
              <a:t>. </a:t>
            </a:r>
          </a:p>
          <a:p>
            <a:pPr lvl="1"/>
            <a:r>
              <a:rPr lang="en-US" sz="1400" dirty="0">
                <a:solidFill>
                  <a:srgbClr val="C21B17"/>
                </a:solidFill>
                <a:latin typeface="Arial" pitchFamily="34" charset="0"/>
                <a:cs typeface="Arial" pitchFamily="34" charset="0"/>
              </a:rPr>
              <a:t>Insurers may reduce the excess to 10% of claim amount subject to minimum of testing period excess, with upper limit of </a:t>
            </a:r>
            <a:r>
              <a:rPr lang="en-US" sz="1400" dirty="0" err="1">
                <a:solidFill>
                  <a:srgbClr val="C21B17"/>
                </a:solidFill>
                <a:latin typeface="Arial" pitchFamily="34" charset="0"/>
                <a:cs typeface="Arial" pitchFamily="34" charset="0"/>
              </a:rPr>
              <a:t>Rs</a:t>
            </a:r>
            <a:r>
              <a:rPr lang="en-US" sz="1400" dirty="0">
                <a:solidFill>
                  <a:srgbClr val="C21B17"/>
                </a:solidFill>
                <a:latin typeface="Arial" pitchFamily="34" charset="0"/>
                <a:cs typeface="Arial" pitchFamily="34" charset="0"/>
              </a:rPr>
              <a:t>. 2 </a:t>
            </a:r>
            <a:r>
              <a:rPr lang="en-US" sz="1400" dirty="0" err="1">
                <a:solidFill>
                  <a:srgbClr val="C21B17"/>
                </a:solidFill>
                <a:latin typeface="Arial" pitchFamily="34" charset="0"/>
                <a:cs typeface="Arial" pitchFamily="34" charset="0"/>
              </a:rPr>
              <a:t>Crores</a:t>
            </a:r>
            <a:r>
              <a:rPr lang="en-US" sz="1400" dirty="0">
                <a:solidFill>
                  <a:srgbClr val="C21B17"/>
                </a:solidFill>
                <a:latin typeface="Arial" pitchFamily="34" charset="0"/>
                <a:cs typeface="Arial" pitchFamily="34" charset="0"/>
              </a:rPr>
              <a:t> wherever requirements under Rule 11A(I) below are complied with within first 25% of the project period OR 12 months whichever is less. </a:t>
            </a:r>
          </a:p>
          <a:p>
            <a:pPr lvl="1"/>
            <a:r>
              <a:rPr lang="en-US" sz="1400" dirty="0">
                <a:solidFill>
                  <a:srgbClr val="C21B17"/>
                </a:solidFill>
                <a:latin typeface="Arial" pitchFamily="34" charset="0"/>
                <a:cs typeface="Arial" pitchFamily="34" charset="0"/>
              </a:rPr>
              <a:t>Insurers may also grant 2.5% discount on EAR/SCE premium rates and reduce the excess for fire/explosion claims to 5 % of claim amount subject to minimum of testing period excess with an upper limit of </a:t>
            </a:r>
            <a:r>
              <a:rPr lang="en-US" sz="1400" dirty="0" err="1">
                <a:solidFill>
                  <a:srgbClr val="C21B17"/>
                </a:solidFill>
                <a:latin typeface="Arial" pitchFamily="34" charset="0"/>
                <a:cs typeface="Arial" pitchFamily="34" charset="0"/>
              </a:rPr>
              <a:t>Rs</a:t>
            </a:r>
            <a:r>
              <a:rPr lang="en-US" sz="1400" dirty="0">
                <a:solidFill>
                  <a:srgbClr val="C21B17"/>
                </a:solidFill>
                <a:latin typeface="Arial" pitchFamily="34" charset="0"/>
                <a:cs typeface="Arial" pitchFamily="34" charset="0"/>
              </a:rPr>
              <a:t>. 2 </a:t>
            </a:r>
            <a:r>
              <a:rPr lang="en-US" sz="1400" dirty="0" err="1">
                <a:solidFill>
                  <a:srgbClr val="C21B17"/>
                </a:solidFill>
                <a:latin typeface="Arial" pitchFamily="34" charset="0"/>
                <a:cs typeface="Arial" pitchFamily="34" charset="0"/>
              </a:rPr>
              <a:t>Crores</a:t>
            </a:r>
            <a:r>
              <a:rPr lang="en-US" sz="1400" dirty="0">
                <a:solidFill>
                  <a:srgbClr val="C21B17"/>
                </a:solidFill>
                <a:latin typeface="Arial" pitchFamily="34" charset="0"/>
                <a:cs typeface="Arial" pitchFamily="34" charset="0"/>
              </a:rPr>
              <a:t> in respect of proposals which comply with the relevant regulations under Rule 11 A(I) &amp; (II) within first 25 % of the project period OR 12 months whichever is less. </a:t>
            </a:r>
          </a:p>
          <a:p>
            <a:pPr marL="171450" lvl="1" indent="-171450">
              <a:buFont typeface="Wingdings" pitchFamily="2" charset="2"/>
              <a:buChar char="§"/>
            </a:pPr>
            <a:endParaRPr lang="en-US" sz="1400" dirty="0">
              <a:solidFill>
                <a:srgbClr val="C21B17"/>
              </a:solidFill>
              <a:latin typeface="Arial" pitchFamily="34" charset="0"/>
              <a:cs typeface="Arial" pitchFamily="34" charset="0"/>
            </a:endParaRPr>
          </a:p>
          <a:p>
            <a:pPr marL="171450" lvl="1" indent="-171450">
              <a:buFont typeface="Wingdings" pitchFamily="2" charset="2"/>
              <a:buChar char="§"/>
            </a:pPr>
            <a:endParaRPr lang="en-US" sz="1400" dirty="0">
              <a:solidFill>
                <a:srgbClr val="C21B17"/>
              </a:solidFill>
              <a:latin typeface="Arial" pitchFamily="34" charset="0"/>
              <a:cs typeface="Arial" pitchFamily="34" charset="0"/>
            </a:endParaRPr>
          </a:p>
          <a:p>
            <a:pPr marL="171450" lvl="1" indent="-171450">
              <a:buFont typeface="Wingdings" pitchFamily="2" charset="2"/>
              <a:buChar char="§"/>
            </a:pPr>
            <a:endParaRPr lang="en-US" sz="1400" dirty="0">
              <a:solidFill>
                <a:srgbClr val="C21B17"/>
              </a:solidFill>
              <a:latin typeface="Arial" pitchFamily="34" charset="0"/>
              <a:cs typeface="Arial" pitchFamily="34" charset="0"/>
            </a:endParaRPr>
          </a:p>
          <a:p>
            <a:pPr marL="171450" lvl="1" indent="-171450">
              <a:buFont typeface="Wingdings" pitchFamily="2" charset="2"/>
              <a:buChar char="§"/>
            </a:pPr>
            <a:endParaRPr lang="en-US" sz="1400" dirty="0">
              <a:solidFill>
                <a:srgbClr val="C21B17"/>
              </a:solidFill>
              <a:latin typeface="Arial" pitchFamily="34" charset="0"/>
              <a:cs typeface="Arial" pitchFamily="34" charset="0"/>
            </a:endParaRPr>
          </a:p>
          <a:p>
            <a:pPr marL="171450" lvl="1" indent="-171450">
              <a:buFont typeface="Wingdings" pitchFamily="2" charset="2"/>
              <a:buChar char="§"/>
            </a:pPr>
            <a:endParaRPr lang="en-US" sz="1400" dirty="0">
              <a:solidFill>
                <a:srgbClr val="C21B17"/>
              </a:solidFill>
              <a:latin typeface="Arial" pitchFamily="34" charset="0"/>
              <a:cs typeface="Arial" pitchFamily="34" charset="0"/>
            </a:endParaRPr>
          </a:p>
          <a:p>
            <a:pPr marL="171450" lvl="1" indent="-171450">
              <a:buFont typeface="Wingdings" pitchFamily="2" charset="2"/>
              <a:buChar char="§"/>
            </a:pPr>
            <a:endParaRPr lang="en-US" sz="1400" dirty="0">
              <a:solidFill>
                <a:srgbClr val="C21B17"/>
              </a:solidFill>
              <a:latin typeface="Arial" pitchFamily="34" charset="0"/>
              <a:cs typeface="Arial" pitchFamily="34" charset="0"/>
            </a:endParaRPr>
          </a:p>
          <a:p>
            <a:pPr marL="171450" lvl="1" indent="-171450">
              <a:buFont typeface="Wingdings" pitchFamily="2" charset="2"/>
              <a:buChar char="§"/>
            </a:pPr>
            <a:endParaRPr lang="en-US" sz="1400" dirty="0">
              <a:solidFill>
                <a:srgbClr val="C21B17"/>
              </a:solidFill>
              <a:latin typeface="Arial" pitchFamily="34" charset="0"/>
              <a:cs typeface="Arial" pitchFamily="34" charset="0"/>
            </a:endParaRPr>
          </a:p>
          <a:p>
            <a:pPr marL="171450" lvl="1" indent="-171450">
              <a:buFont typeface="Wingdings" pitchFamily="2" charset="2"/>
              <a:buChar char="§"/>
            </a:pPr>
            <a:endParaRPr lang="en-US" sz="1400" dirty="0">
              <a:solidFill>
                <a:srgbClr val="C21B17"/>
              </a:solidFill>
              <a:latin typeface="Arial" pitchFamily="34" charset="0"/>
              <a:cs typeface="Arial" pitchFamily="34" charset="0"/>
            </a:endParaRPr>
          </a:p>
          <a:p>
            <a:pPr marL="171450" lvl="1" indent="-171450">
              <a:buFont typeface="Wingdings" pitchFamily="2" charset="2"/>
              <a:buChar char="§"/>
            </a:pPr>
            <a:endParaRPr lang="en-US" sz="1400" dirty="0">
              <a:solidFill>
                <a:srgbClr val="C21B17"/>
              </a:solidFill>
              <a:latin typeface="Arial" pitchFamily="34" charset="0"/>
              <a:cs typeface="Arial" pitchFamily="34" charset="0"/>
            </a:endParaRPr>
          </a:p>
          <a:p>
            <a:pPr marL="171450" lvl="1" indent="-171450">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465A074-71B0-1C47-A455-7677837C124E}" type="slidenum">
              <a:rPr lang="it-IT" smtClean="0"/>
              <a:pPr/>
              <a:t>69</a:t>
            </a:fld>
            <a:endParaRPr lang="it-IT"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5116284"/>
            <a:ext cx="1524000" cy="979715"/>
          </a:xfrm>
          <a:prstGeom prst="rect">
            <a:avLst/>
          </a:prstGeom>
          <a:effectLst>
            <a:glow rad="228600">
              <a:schemeClr val="accent2">
                <a:satMod val="175000"/>
                <a:alpha val="40000"/>
              </a:schemeClr>
            </a:glow>
          </a:effectLst>
        </p:spPr>
      </p:pic>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115015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0114" y="1601640"/>
            <a:ext cx="8310486" cy="4525963"/>
          </a:xfrm>
        </p:spPr>
        <p:txBody>
          <a:bodyPr/>
          <a:lstStyle/>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lvl="1">
              <a:buFont typeface="Wingdings" pitchFamily="2" charset="2"/>
              <a:buChar char="§"/>
            </a:pPr>
            <a:r>
              <a:rPr lang="en-US" sz="1400" b="1" dirty="0">
                <a:solidFill>
                  <a:srgbClr val="C21B17"/>
                </a:solidFill>
                <a:latin typeface="Arial" pitchFamily="34" charset="0"/>
                <a:cs typeface="Arial" pitchFamily="34" charset="0"/>
              </a:rPr>
              <a:t>General </a:t>
            </a:r>
            <a:r>
              <a:rPr lang="en-US" sz="1400" b="1" dirty="0" smtClean="0">
                <a:solidFill>
                  <a:srgbClr val="C21B17"/>
                </a:solidFill>
                <a:latin typeface="Arial" pitchFamily="34" charset="0"/>
                <a:cs typeface="Arial" pitchFamily="34" charset="0"/>
              </a:rPr>
              <a:t>Conditions</a:t>
            </a:r>
          </a:p>
          <a:p>
            <a:pPr lvl="1">
              <a:buFont typeface="Wingdings" pitchFamily="2" charset="2"/>
              <a:buChar char="§"/>
            </a:pPr>
            <a:endParaRPr lang="en-US" sz="1400" dirty="0">
              <a:solidFill>
                <a:srgbClr val="C21B17"/>
              </a:solidFill>
              <a:latin typeface="Arial" pitchFamily="34" charset="0"/>
              <a:cs typeface="Arial" pitchFamily="34" charset="0"/>
            </a:endParaRPr>
          </a:p>
          <a:p>
            <a:pPr marL="685800" lvl="1" indent="-228600">
              <a:buFont typeface="+mj-lt"/>
              <a:buAutoNum type="arabicPeriod"/>
            </a:pPr>
            <a:r>
              <a:rPr lang="en-US" sz="1400" dirty="0" smtClean="0">
                <a:solidFill>
                  <a:srgbClr val="C21B17"/>
                </a:solidFill>
                <a:latin typeface="Arial" pitchFamily="34" charset="0"/>
                <a:cs typeface="Arial" pitchFamily="34" charset="0"/>
              </a:rPr>
              <a:t>Due observance and fulfillment of terms of this policy </a:t>
            </a:r>
          </a:p>
          <a:p>
            <a:pPr marL="685800" lvl="1" indent="-228600">
              <a:buFont typeface="+mj-lt"/>
              <a:buAutoNum type="arabicPeriod"/>
            </a:pPr>
            <a:r>
              <a:rPr lang="en-US" sz="1400" dirty="0" smtClean="0">
                <a:solidFill>
                  <a:srgbClr val="C21B17"/>
                </a:solidFill>
                <a:latin typeface="Arial" pitchFamily="34" charset="0"/>
                <a:cs typeface="Arial" pitchFamily="34" charset="0"/>
              </a:rPr>
              <a:t>Insured to take all reasonable precautions and comply with reasonable recommendations to prevent loss/ damage</a:t>
            </a:r>
          </a:p>
          <a:p>
            <a:pPr marL="685800" lvl="1" indent="-228600">
              <a:buFont typeface="+mj-lt"/>
              <a:buAutoNum type="arabicPeriod"/>
            </a:pPr>
            <a:r>
              <a:rPr lang="en-US" sz="1400" dirty="0" smtClean="0">
                <a:solidFill>
                  <a:srgbClr val="C21B17"/>
                </a:solidFill>
                <a:latin typeface="Arial" pitchFamily="34" charset="0"/>
                <a:cs typeface="Arial" pitchFamily="34" charset="0"/>
              </a:rPr>
              <a:t>A. Right of Entry</a:t>
            </a:r>
          </a:p>
          <a:p>
            <a:pPr marL="685800" lvl="1" indent="-228600">
              <a:buAutoNum type="arabicPeriod" startAt="3"/>
            </a:pPr>
            <a:r>
              <a:rPr lang="en-US" sz="1400" dirty="0" smtClean="0">
                <a:solidFill>
                  <a:srgbClr val="C21B17"/>
                </a:solidFill>
                <a:latin typeface="Arial" pitchFamily="34" charset="0"/>
                <a:cs typeface="Arial" pitchFamily="34" charset="0"/>
              </a:rPr>
              <a:t>B. Immediate notice of Material Change in Risk </a:t>
            </a:r>
          </a:p>
          <a:p>
            <a:pPr marL="685800" lvl="1" indent="-228600">
              <a:buAutoNum type="arabicPeriod" startAt="3"/>
            </a:pPr>
            <a:r>
              <a:rPr lang="en-US" sz="1400" dirty="0" smtClean="0">
                <a:solidFill>
                  <a:srgbClr val="C21B17"/>
                </a:solidFill>
                <a:latin typeface="Arial" pitchFamily="34" charset="0"/>
                <a:cs typeface="Arial" pitchFamily="34" charset="0"/>
              </a:rPr>
              <a:t>A. Immediately notify any occurrence which may lead to claim under this policy </a:t>
            </a:r>
          </a:p>
          <a:p>
            <a:pPr marL="685800" lvl="1" indent="-228600">
              <a:buAutoNum type="arabicPeriod" startAt="4"/>
            </a:pPr>
            <a:r>
              <a:rPr lang="en-US" sz="1400" dirty="0" smtClean="0">
                <a:solidFill>
                  <a:srgbClr val="C21B17"/>
                </a:solidFill>
                <a:latin typeface="Arial" pitchFamily="34" charset="0"/>
                <a:cs typeface="Arial" pitchFamily="34" charset="0"/>
              </a:rPr>
              <a:t>B. Take all steps to minimize the extent of loss/ damage </a:t>
            </a:r>
          </a:p>
          <a:p>
            <a:pPr marL="457200" lvl="1" indent="0">
              <a:buNone/>
            </a:pPr>
            <a:r>
              <a:rPr lang="en-US" sz="1400" dirty="0" smtClean="0">
                <a:solidFill>
                  <a:srgbClr val="C21B17"/>
                </a:solidFill>
                <a:latin typeface="Arial" pitchFamily="34" charset="0"/>
                <a:cs typeface="Arial" pitchFamily="34" charset="0"/>
              </a:rPr>
              <a:t>4.  C. Preserve affected parts and make them available for inspection</a:t>
            </a:r>
          </a:p>
          <a:p>
            <a:pPr marL="685800" lvl="1" indent="-228600">
              <a:buAutoNum type="arabicPeriod" startAt="4"/>
            </a:pPr>
            <a:r>
              <a:rPr lang="en-US" sz="1400" dirty="0" smtClean="0">
                <a:solidFill>
                  <a:srgbClr val="C21B17"/>
                </a:solidFill>
                <a:latin typeface="Arial" pitchFamily="34" charset="0"/>
                <a:cs typeface="Arial" pitchFamily="34" charset="0"/>
              </a:rPr>
              <a:t>D. Furnish all such information and documentary evidence as the company may require</a:t>
            </a:r>
          </a:p>
          <a:p>
            <a:pPr marL="457200" lvl="1" indent="0">
              <a:buNone/>
            </a:pPr>
            <a:r>
              <a:rPr lang="en-US" sz="1400" dirty="0" smtClean="0">
                <a:solidFill>
                  <a:srgbClr val="C21B17"/>
                </a:solidFill>
                <a:latin typeface="Arial" pitchFamily="34" charset="0"/>
                <a:cs typeface="Arial" pitchFamily="34" charset="0"/>
              </a:rPr>
              <a:t>4.  E. Inform police in case of loss due to theft or burglary </a:t>
            </a: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Company shall not be liable for any loss/ damage, in case no notice has been received by the company within 14 days of its occurrence.  </a:t>
            </a:r>
            <a:endParaRPr lang="en-US" sz="1400" dirty="0">
              <a:solidFill>
                <a:srgbClr val="C21B17"/>
              </a:solidFill>
              <a:latin typeface="Arial" pitchFamily="34" charset="0"/>
              <a:cs typeface="Arial" pitchFamily="34" charset="0"/>
            </a:endParaRPr>
          </a:p>
          <a:p>
            <a:pPr lvl="1">
              <a:buFont typeface="Wingdings" pitchFamily="2" charset="2"/>
              <a:buChar char="§"/>
            </a:pPr>
            <a:endParaRPr lang="en-US" sz="1400" dirty="0" smtClean="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Contractors All Risk Insurance Policy</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304800" y="1651720"/>
            <a:ext cx="8462886" cy="276999"/>
          </a:xfrm>
          <a:prstGeom prst="rect">
            <a:avLst/>
          </a:prstGeom>
        </p:spPr>
        <p:txBody>
          <a:bodyPr wrap="square">
            <a:spAutoFit/>
          </a:bodyPr>
          <a:lstStyle/>
          <a:p>
            <a:r>
              <a:rPr lang="en-US" sz="1200" b="1" dirty="0">
                <a:solidFill>
                  <a:srgbClr val="C21B17"/>
                </a:solidFill>
                <a:latin typeface="Arial" pitchFamily="34" charset="0"/>
                <a:cs typeface="Arial" pitchFamily="34" charset="0"/>
              </a:rPr>
              <a:t>Standard Policy </a:t>
            </a:r>
            <a:r>
              <a:rPr lang="en-US" sz="1200" b="1" dirty="0" smtClean="0">
                <a:solidFill>
                  <a:srgbClr val="C21B17"/>
                </a:solidFill>
                <a:latin typeface="Arial" pitchFamily="34" charset="0"/>
                <a:cs typeface="Arial" pitchFamily="34" charset="0"/>
              </a:rPr>
              <a:t>Form  </a:t>
            </a:r>
            <a:endParaRPr lang="en-US" sz="1200" b="1"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465A074-71B0-1C47-A455-7677837C124E}" type="slidenum">
              <a:rPr lang="it-IT" smtClean="0"/>
              <a:pPr/>
              <a:t>7</a:t>
            </a:fld>
            <a:endParaRPr lang="it-IT" dirty="0"/>
          </a:p>
        </p:txBody>
      </p:sp>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15328984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Rules for Fire Protection </a:t>
            </a:r>
            <a:endParaRPr lang="en-US" sz="1400" b="1" dirty="0">
              <a:solidFill>
                <a:srgbClr val="C21B17"/>
              </a:solidFill>
              <a:latin typeface="Arial" pitchFamily="34" charset="0"/>
              <a:cs typeface="Arial" pitchFamily="34" charset="0"/>
            </a:endParaRPr>
          </a:p>
          <a:p>
            <a:pPr marL="0" indent="0">
              <a:buNone/>
            </a:pPr>
            <a:endParaRPr lang="en-US" sz="1400" b="1" dirty="0">
              <a:solidFill>
                <a:srgbClr val="C21B17"/>
              </a:solidFill>
              <a:latin typeface="Arial" pitchFamily="34" charset="0"/>
              <a:cs typeface="Arial" pitchFamily="34" charset="0"/>
            </a:endParaRPr>
          </a:p>
          <a:p>
            <a:pPr marL="0" indent="0">
              <a:buNone/>
            </a:pPr>
            <a:r>
              <a:rPr lang="en-US" sz="1400" dirty="0" smtClean="0">
                <a:solidFill>
                  <a:srgbClr val="C21B17"/>
                </a:solidFill>
                <a:latin typeface="Arial" pitchFamily="34" charset="0"/>
                <a:cs typeface="Arial" pitchFamily="34" charset="0"/>
              </a:rPr>
              <a:t>A </a:t>
            </a:r>
            <a:r>
              <a:rPr lang="en-US" sz="1400" dirty="0">
                <a:solidFill>
                  <a:srgbClr val="C21B17"/>
                </a:solidFill>
                <a:latin typeface="Arial" pitchFamily="34" charset="0"/>
                <a:cs typeface="Arial" pitchFamily="34" charset="0"/>
              </a:rPr>
              <a:t>- Rules for Fire Protection </a:t>
            </a:r>
            <a:r>
              <a:rPr lang="en-US" sz="1400" dirty="0" smtClean="0">
                <a:solidFill>
                  <a:srgbClr val="C21B17"/>
                </a:solidFill>
                <a:latin typeface="Arial" pitchFamily="34" charset="0"/>
                <a:cs typeface="Arial" pitchFamily="34" charset="0"/>
              </a:rPr>
              <a:t>– </a:t>
            </a:r>
          </a:p>
          <a:p>
            <a:pPr lvl="1"/>
            <a:r>
              <a:rPr lang="en-US" sz="1400" dirty="0" smtClean="0">
                <a:solidFill>
                  <a:srgbClr val="C21B17"/>
                </a:solidFill>
                <a:latin typeface="Arial" pitchFamily="34" charset="0"/>
                <a:cs typeface="Arial" pitchFamily="34" charset="0"/>
              </a:rPr>
              <a:t>I</a:t>
            </a:r>
            <a:r>
              <a:rPr lang="en-US" sz="1400" dirty="0">
                <a:solidFill>
                  <a:srgbClr val="C21B17"/>
                </a:solidFill>
                <a:latin typeface="Arial" pitchFamily="34" charset="0"/>
                <a:cs typeface="Arial" pitchFamily="34" charset="0"/>
              </a:rPr>
              <a:t>) Minimum Compulsory Requirements applicable to all risks </a:t>
            </a:r>
            <a:r>
              <a:rPr lang="en-US" sz="1400" dirty="0" smtClean="0">
                <a:solidFill>
                  <a:srgbClr val="C21B17"/>
                </a:solidFill>
                <a:latin typeface="Arial" pitchFamily="34" charset="0"/>
                <a:cs typeface="Arial" pitchFamily="34" charset="0"/>
              </a:rPr>
              <a:t>irrespective </a:t>
            </a:r>
            <a:r>
              <a:rPr lang="en-US" sz="1400" dirty="0">
                <a:solidFill>
                  <a:srgbClr val="C21B17"/>
                </a:solidFill>
                <a:latin typeface="Arial" pitchFamily="34" charset="0"/>
                <a:cs typeface="Arial" pitchFamily="34" charset="0"/>
              </a:rPr>
              <a:t>of Sum Insured - </a:t>
            </a:r>
          </a:p>
          <a:p>
            <a:pPr marL="457200" lvl="1" indent="0">
              <a:buNone/>
            </a:pPr>
            <a:r>
              <a:rPr lang="en-US" sz="1400" dirty="0" smtClean="0">
                <a:solidFill>
                  <a:srgbClr val="C21B17"/>
                </a:solidFill>
                <a:latin typeface="Arial" pitchFamily="34" charset="0"/>
                <a:cs typeface="Arial" pitchFamily="34" charset="0"/>
              </a:rPr>
              <a:t>i</a:t>
            </a:r>
            <a:r>
              <a:rPr lang="en-US" sz="1400" dirty="0">
                <a:solidFill>
                  <a:srgbClr val="C21B17"/>
                </a:solidFill>
                <a:latin typeface="Arial" pitchFamily="34" charset="0"/>
                <a:cs typeface="Arial" pitchFamily="34" charset="0"/>
              </a:rPr>
              <a:t>) One portable fire extinguisher of Soda Acid or Water type for every 300 sq. m of storage/erection site area or small bore hose reels as per Relevant Section of Fire Protection Manual of TAC shall be provided. The location of fire extinguishers shall be conspicuously marked by clearly visible signs. Checking and maintenances at regular intervals shall be recorded. </a:t>
            </a:r>
          </a:p>
          <a:p>
            <a:pPr marL="457200" lvl="1" indent="0">
              <a:buNone/>
            </a:pPr>
            <a:r>
              <a:rPr lang="en-US" sz="1400" dirty="0" smtClean="0">
                <a:solidFill>
                  <a:srgbClr val="C21B17"/>
                </a:solidFill>
                <a:latin typeface="Arial" pitchFamily="34" charset="0"/>
                <a:cs typeface="Arial" pitchFamily="34" charset="0"/>
              </a:rPr>
              <a:t>ii</a:t>
            </a:r>
            <a:r>
              <a:rPr lang="en-US" sz="1400" dirty="0">
                <a:solidFill>
                  <a:srgbClr val="C21B17"/>
                </a:solidFill>
                <a:latin typeface="Arial" pitchFamily="34" charset="0"/>
                <a:cs typeface="Arial" pitchFamily="34" charset="0"/>
              </a:rPr>
              <a:t>) Trained fire fighting squad shall be maintained for the site. </a:t>
            </a:r>
          </a:p>
          <a:p>
            <a:pPr marL="457200" lvl="1" indent="0">
              <a:buNone/>
            </a:pPr>
            <a:r>
              <a:rPr lang="en-US" sz="1400" dirty="0" smtClean="0">
                <a:solidFill>
                  <a:srgbClr val="C21B17"/>
                </a:solidFill>
                <a:latin typeface="Arial" pitchFamily="34" charset="0"/>
                <a:cs typeface="Arial" pitchFamily="34" charset="0"/>
              </a:rPr>
              <a:t>iii</a:t>
            </a:r>
            <a:r>
              <a:rPr lang="en-US" sz="1400" dirty="0">
                <a:solidFill>
                  <a:srgbClr val="C21B17"/>
                </a:solidFill>
                <a:latin typeface="Arial" pitchFamily="34" charset="0"/>
                <a:cs typeface="Arial" pitchFamily="34" charset="0"/>
              </a:rPr>
              <a:t>) Watch and Ward facility shall be provided round the clock at the site/premises. </a:t>
            </a:r>
          </a:p>
          <a:p>
            <a:pPr marL="457200" lvl="1" indent="0">
              <a:buNone/>
            </a:pPr>
            <a:r>
              <a:rPr lang="en-US" sz="1400" dirty="0" smtClean="0">
                <a:solidFill>
                  <a:srgbClr val="C21B17"/>
                </a:solidFill>
                <a:latin typeface="Arial" pitchFamily="34" charset="0"/>
                <a:cs typeface="Arial" pitchFamily="34" charset="0"/>
              </a:rPr>
              <a:t>iv</a:t>
            </a:r>
            <a:r>
              <a:rPr lang="en-US" sz="1400" dirty="0">
                <a:solidFill>
                  <a:srgbClr val="C21B17"/>
                </a:solidFill>
                <a:latin typeface="Arial" pitchFamily="34" charset="0"/>
                <a:cs typeface="Arial" pitchFamily="34" charset="0"/>
              </a:rPr>
              <a:t>) One fire engine of 400 GPM x 100 PSI shall always be stationed at site. </a:t>
            </a:r>
          </a:p>
          <a:p>
            <a:pPr marL="457200" lvl="1" indent="0">
              <a:buNone/>
            </a:pPr>
            <a:r>
              <a:rPr lang="en-US" sz="1400" dirty="0" smtClean="0">
                <a:solidFill>
                  <a:srgbClr val="C21B17"/>
                </a:solidFill>
                <a:latin typeface="Arial" pitchFamily="34" charset="0"/>
                <a:cs typeface="Arial" pitchFamily="34" charset="0"/>
              </a:rPr>
              <a:t>Note </a:t>
            </a:r>
            <a:r>
              <a:rPr lang="en-US" sz="1400" dirty="0">
                <a:solidFill>
                  <a:srgbClr val="C21B17"/>
                </a:solidFill>
                <a:latin typeface="Arial" pitchFamily="34" charset="0"/>
                <a:cs typeface="Arial" pitchFamily="34" charset="0"/>
              </a:rPr>
              <a:t>- Not applicable to policy with Sum Insured </a:t>
            </a:r>
            <a:r>
              <a:rPr lang="en-US" sz="1400" dirty="0" err="1">
                <a:solidFill>
                  <a:srgbClr val="C21B17"/>
                </a:solidFill>
                <a:latin typeface="Arial" pitchFamily="34" charset="0"/>
                <a:cs typeface="Arial" pitchFamily="34" charset="0"/>
              </a:rPr>
              <a:t>upto</a:t>
            </a:r>
            <a:r>
              <a:rPr lang="en-US" sz="1400" dirty="0">
                <a:solidFill>
                  <a:srgbClr val="C21B17"/>
                </a:solidFill>
                <a:latin typeface="Arial" pitchFamily="34" charset="0"/>
                <a:cs typeface="Arial" pitchFamily="34" charset="0"/>
              </a:rPr>
              <a:t> </a:t>
            </a:r>
            <a:r>
              <a:rPr lang="en-US" sz="1400" dirty="0" err="1">
                <a:solidFill>
                  <a:srgbClr val="C21B17"/>
                </a:solidFill>
                <a:latin typeface="Arial" pitchFamily="34" charset="0"/>
                <a:cs typeface="Arial" pitchFamily="34" charset="0"/>
              </a:rPr>
              <a:t>Rs</a:t>
            </a:r>
            <a:r>
              <a:rPr lang="en-US" sz="1400" dirty="0">
                <a:solidFill>
                  <a:srgbClr val="C21B17"/>
                </a:solidFill>
                <a:latin typeface="Arial" pitchFamily="34" charset="0"/>
                <a:cs typeface="Arial" pitchFamily="34" charset="0"/>
              </a:rPr>
              <a:t>. 50 </a:t>
            </a:r>
            <a:r>
              <a:rPr lang="en-US" sz="1400" dirty="0" err="1">
                <a:solidFill>
                  <a:srgbClr val="C21B17"/>
                </a:solidFill>
                <a:latin typeface="Arial" pitchFamily="34" charset="0"/>
                <a:cs typeface="Arial" pitchFamily="34" charset="0"/>
              </a:rPr>
              <a:t>crores</a:t>
            </a:r>
            <a:r>
              <a:rPr lang="en-US" sz="1400" dirty="0">
                <a:solidFill>
                  <a:srgbClr val="C21B17"/>
                </a:solidFill>
                <a:latin typeface="Arial" pitchFamily="34" charset="0"/>
                <a:cs typeface="Arial" pitchFamily="34" charset="0"/>
              </a:rPr>
              <a:t> </a:t>
            </a:r>
          </a:p>
          <a:p>
            <a:pPr marL="457200" lvl="1" indent="0">
              <a:buNone/>
            </a:pPr>
            <a:r>
              <a:rPr lang="en-US" sz="1400" dirty="0">
                <a:solidFill>
                  <a:srgbClr val="C21B17"/>
                </a:solidFill>
                <a:latin typeface="Arial" pitchFamily="34" charset="0"/>
                <a:cs typeface="Arial" pitchFamily="34" charset="0"/>
              </a:rPr>
              <a:t>v) Materials and </a:t>
            </a:r>
            <a:r>
              <a:rPr lang="en-US" sz="1400" dirty="0" err="1">
                <a:solidFill>
                  <a:srgbClr val="C21B17"/>
                </a:solidFill>
                <a:latin typeface="Arial" pitchFamily="34" charset="0"/>
                <a:cs typeface="Arial" pitchFamily="34" charset="0"/>
              </a:rPr>
              <a:t>equipments</a:t>
            </a:r>
            <a:r>
              <a:rPr lang="en-US" sz="1400" dirty="0">
                <a:solidFill>
                  <a:srgbClr val="C21B17"/>
                </a:solidFill>
                <a:latin typeface="Arial" pitchFamily="34" charset="0"/>
                <a:cs typeface="Arial" pitchFamily="34" charset="0"/>
              </a:rPr>
              <a:t> stored in buildings (sheds) or in open area shall be divided into sub-units with the value, which shall not exceed 10% of the sum insured or </a:t>
            </a:r>
            <a:r>
              <a:rPr lang="en-US" sz="1400" dirty="0" err="1">
                <a:solidFill>
                  <a:srgbClr val="C21B17"/>
                </a:solidFill>
                <a:latin typeface="Arial" pitchFamily="34" charset="0"/>
                <a:cs typeface="Arial" pitchFamily="34" charset="0"/>
              </a:rPr>
              <a:t>Rs</a:t>
            </a:r>
            <a:r>
              <a:rPr lang="en-US" sz="1400" dirty="0">
                <a:solidFill>
                  <a:srgbClr val="C21B17"/>
                </a:solidFill>
                <a:latin typeface="Arial" pitchFamily="34" charset="0"/>
                <a:cs typeface="Arial" pitchFamily="34" charset="0"/>
              </a:rPr>
              <a:t>. 50 </a:t>
            </a:r>
            <a:r>
              <a:rPr lang="en-US" sz="1400" dirty="0" err="1">
                <a:solidFill>
                  <a:srgbClr val="C21B17"/>
                </a:solidFill>
                <a:latin typeface="Arial" pitchFamily="34" charset="0"/>
                <a:cs typeface="Arial" pitchFamily="34" charset="0"/>
              </a:rPr>
              <a:t>Crores</a:t>
            </a:r>
            <a:r>
              <a:rPr lang="en-US" sz="1400" dirty="0">
                <a:solidFill>
                  <a:srgbClr val="C21B17"/>
                </a:solidFill>
                <a:latin typeface="Arial" pitchFamily="34" charset="0"/>
                <a:cs typeface="Arial" pitchFamily="34" charset="0"/>
              </a:rPr>
              <a:t> whichever is less. Wherever value of single equipment stored exceeds this limit, its value shall be taken as the limit. The sub-units in open area shall be separated from each other by a distance of </a:t>
            </a:r>
            <a:r>
              <a:rPr lang="en-US" sz="1400" dirty="0" err="1">
                <a:solidFill>
                  <a:srgbClr val="C21B17"/>
                </a:solidFill>
                <a:latin typeface="Arial" pitchFamily="34" charset="0"/>
                <a:cs typeface="Arial" pitchFamily="34" charset="0"/>
              </a:rPr>
              <a:t>atleast</a:t>
            </a:r>
            <a:r>
              <a:rPr lang="en-US" sz="1400" dirty="0">
                <a:solidFill>
                  <a:srgbClr val="C21B17"/>
                </a:solidFill>
                <a:latin typeface="Arial" pitchFamily="34" charset="0"/>
                <a:cs typeface="Arial" pitchFamily="34" charset="0"/>
              </a:rPr>
              <a:t> 15 m. In case of storage buildings, firewalls of 9" thickness carried </a:t>
            </a:r>
            <a:r>
              <a:rPr lang="en-US" sz="1400" dirty="0" err="1">
                <a:solidFill>
                  <a:srgbClr val="C21B17"/>
                </a:solidFill>
                <a:latin typeface="Arial" pitchFamily="34" charset="0"/>
                <a:cs typeface="Arial" pitchFamily="34" charset="0"/>
              </a:rPr>
              <a:t>upto</a:t>
            </a:r>
            <a:r>
              <a:rPr lang="en-US" sz="1400" dirty="0">
                <a:solidFill>
                  <a:srgbClr val="C21B17"/>
                </a:solidFill>
                <a:latin typeface="Arial" pitchFamily="34" charset="0"/>
                <a:cs typeface="Arial" pitchFamily="34" charset="0"/>
              </a:rPr>
              <a:t> roof shall be erected without any wall openings between the sub-units. </a:t>
            </a:r>
          </a:p>
          <a:p>
            <a:pPr marL="457200" lvl="1" indent="0">
              <a:buNone/>
            </a:pPr>
            <a:r>
              <a:rPr lang="en-US" sz="1400" dirty="0" smtClean="0">
                <a:solidFill>
                  <a:srgbClr val="C21B17"/>
                </a:solidFill>
                <a:latin typeface="Arial" pitchFamily="34" charset="0"/>
                <a:cs typeface="Arial" pitchFamily="34" charset="0"/>
              </a:rPr>
              <a:t>vi</a:t>
            </a:r>
            <a:r>
              <a:rPr lang="en-US" sz="1400" dirty="0">
                <a:solidFill>
                  <a:srgbClr val="C21B17"/>
                </a:solidFill>
                <a:latin typeface="Arial" pitchFamily="34" charset="0"/>
                <a:cs typeface="Arial" pitchFamily="34" charset="0"/>
              </a:rPr>
              <a:t>) Packing materials, scaffolding etc. combustible materials and liquids and explosive substances should be stored at a 30 M safe distance from other buildings, plants and stores. </a:t>
            </a:r>
          </a:p>
          <a:p>
            <a:pPr marL="457200" lvl="1" indent="0">
              <a:buNone/>
            </a:pPr>
            <a:r>
              <a:rPr lang="en-US" sz="1400" dirty="0" smtClean="0">
                <a:solidFill>
                  <a:srgbClr val="C21B17"/>
                </a:solidFill>
                <a:latin typeface="Arial" pitchFamily="34" charset="0"/>
                <a:cs typeface="Arial" pitchFamily="34" charset="0"/>
              </a:rPr>
              <a:t>vii</a:t>
            </a:r>
            <a:r>
              <a:rPr lang="en-US" sz="1400" dirty="0">
                <a:solidFill>
                  <a:srgbClr val="C21B17"/>
                </a:solidFill>
                <a:latin typeface="Arial" pitchFamily="34" charset="0"/>
                <a:cs typeface="Arial" pitchFamily="34" charset="0"/>
              </a:rPr>
              <a:t>) Utmost attention should be paid to good </a:t>
            </a:r>
            <a:r>
              <a:rPr lang="en-US" sz="1400" dirty="0" smtClean="0">
                <a:solidFill>
                  <a:srgbClr val="C21B17"/>
                </a:solidFill>
                <a:latin typeface="Arial" pitchFamily="34" charset="0"/>
                <a:cs typeface="Arial" pitchFamily="34" charset="0"/>
              </a:rPr>
              <a:t>housekeeping</a:t>
            </a:r>
            <a:endParaRPr lang="en-US"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465A074-71B0-1C47-A455-7677837C124E}" type="slidenum">
              <a:rPr lang="it-IT" smtClean="0"/>
              <a:pPr/>
              <a:t>70</a:t>
            </a:fld>
            <a:endParaRPr lang="it-IT"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679121"/>
            <a:ext cx="1181100" cy="759279"/>
          </a:xfrm>
          <a:prstGeom prst="rect">
            <a:avLst/>
          </a:prstGeom>
          <a:effectLst>
            <a:glow rad="228600">
              <a:schemeClr val="accent2">
                <a:satMod val="175000"/>
                <a:alpha val="40000"/>
              </a:schemeClr>
            </a:glow>
          </a:effectLst>
        </p:spPr>
      </p:pic>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29288313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Rules for Fire Protection </a:t>
            </a:r>
            <a:endParaRPr lang="en-US" sz="1400" b="1" dirty="0">
              <a:solidFill>
                <a:srgbClr val="C21B17"/>
              </a:solidFill>
              <a:latin typeface="Arial" pitchFamily="34" charset="0"/>
              <a:cs typeface="Arial" pitchFamily="34" charset="0"/>
            </a:endParaRPr>
          </a:p>
          <a:p>
            <a:pPr marL="0" indent="0">
              <a:buNone/>
            </a:pPr>
            <a:endParaRPr lang="en-US" sz="1400" b="1" dirty="0">
              <a:solidFill>
                <a:srgbClr val="C21B17"/>
              </a:solidFill>
              <a:latin typeface="Arial" pitchFamily="34" charset="0"/>
              <a:cs typeface="Arial" pitchFamily="34" charset="0"/>
            </a:endParaRPr>
          </a:p>
          <a:p>
            <a:pPr marL="0" indent="0">
              <a:buNone/>
            </a:pPr>
            <a:r>
              <a:rPr lang="en-US" sz="1400" dirty="0" smtClean="0">
                <a:solidFill>
                  <a:srgbClr val="C21B17"/>
                </a:solidFill>
                <a:latin typeface="Arial" pitchFamily="34" charset="0"/>
                <a:cs typeface="Arial" pitchFamily="34" charset="0"/>
              </a:rPr>
              <a:t>A </a:t>
            </a:r>
            <a:r>
              <a:rPr lang="en-US" sz="1400" dirty="0">
                <a:solidFill>
                  <a:srgbClr val="C21B17"/>
                </a:solidFill>
                <a:latin typeface="Arial" pitchFamily="34" charset="0"/>
                <a:cs typeface="Arial" pitchFamily="34" charset="0"/>
              </a:rPr>
              <a:t>- Rules for Fire Protection </a:t>
            </a:r>
            <a:r>
              <a:rPr lang="en-US" sz="1400" dirty="0" smtClean="0">
                <a:solidFill>
                  <a:srgbClr val="C21B17"/>
                </a:solidFill>
                <a:latin typeface="Arial" pitchFamily="34" charset="0"/>
                <a:cs typeface="Arial" pitchFamily="34" charset="0"/>
              </a:rPr>
              <a:t>– </a:t>
            </a:r>
          </a:p>
          <a:p>
            <a:pPr marL="0" indent="0">
              <a:buNone/>
            </a:pPr>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I) Minimum Compulsory Requirements applicable to all risks </a:t>
            </a:r>
            <a:r>
              <a:rPr lang="en-US" sz="1400" dirty="0" smtClean="0">
                <a:solidFill>
                  <a:srgbClr val="C21B17"/>
                </a:solidFill>
                <a:latin typeface="Arial" pitchFamily="34" charset="0"/>
                <a:cs typeface="Arial" pitchFamily="34" charset="0"/>
              </a:rPr>
              <a:t>irrespective </a:t>
            </a:r>
            <a:r>
              <a:rPr lang="en-US" sz="1400" dirty="0">
                <a:solidFill>
                  <a:srgbClr val="C21B17"/>
                </a:solidFill>
                <a:latin typeface="Arial" pitchFamily="34" charset="0"/>
                <a:cs typeface="Arial" pitchFamily="34" charset="0"/>
              </a:rPr>
              <a:t>of Sum Insured - </a:t>
            </a:r>
          </a:p>
          <a:p>
            <a:pPr marL="457200" lvl="1" indent="0">
              <a:buNone/>
            </a:pPr>
            <a:r>
              <a:rPr lang="en-US" sz="1400" dirty="0" smtClean="0">
                <a:solidFill>
                  <a:srgbClr val="C21B17"/>
                </a:solidFill>
                <a:latin typeface="Arial" pitchFamily="34" charset="0"/>
                <a:cs typeface="Arial" pitchFamily="34" charset="0"/>
              </a:rPr>
              <a:t>vii</a:t>
            </a:r>
            <a:r>
              <a:rPr lang="en-US" sz="1400" dirty="0">
                <a:solidFill>
                  <a:srgbClr val="C21B17"/>
                </a:solidFill>
                <a:latin typeface="Arial" pitchFamily="34" charset="0"/>
                <a:cs typeface="Arial" pitchFamily="34" charset="0"/>
              </a:rPr>
              <a:t>) Utmost attention should be paid to good housekeeping such as - </a:t>
            </a:r>
          </a:p>
          <a:p>
            <a:pPr marL="457200" lvl="1" indent="0">
              <a:buNone/>
            </a:pPr>
            <a:r>
              <a:rPr lang="en-US" sz="1400" dirty="0" smtClean="0">
                <a:solidFill>
                  <a:srgbClr val="C21B17"/>
                </a:solidFill>
                <a:latin typeface="Arial" pitchFamily="34" charset="0"/>
                <a:cs typeface="Arial" pitchFamily="34" charset="0"/>
              </a:rPr>
              <a:t> </a:t>
            </a:r>
            <a:r>
              <a:rPr lang="en-US" sz="1400" dirty="0">
                <a:solidFill>
                  <a:srgbClr val="C21B17"/>
                </a:solidFill>
                <a:latin typeface="Arial" pitchFamily="34" charset="0"/>
                <a:cs typeface="Arial" pitchFamily="34" charset="0"/>
              </a:rPr>
              <a:t>Orderly storage; </a:t>
            </a:r>
          </a:p>
          <a:p>
            <a:pPr marL="457200" lvl="1" indent="0">
              <a:buNone/>
            </a:pPr>
            <a:r>
              <a:rPr lang="en-US" sz="1400" dirty="0">
                <a:solidFill>
                  <a:srgbClr val="C21B17"/>
                </a:solidFill>
                <a:latin typeface="Arial" pitchFamily="34" charset="0"/>
                <a:cs typeface="Arial" pitchFamily="34" charset="0"/>
              </a:rPr>
              <a:t> Periodic removal of combustible packing material, either by burning on site at a safe distance of 100 M or removal from the site; </a:t>
            </a:r>
          </a:p>
          <a:p>
            <a:pPr marL="457200" lvl="1" indent="0">
              <a:buNone/>
            </a:pPr>
            <a:r>
              <a:rPr lang="en-US" sz="1400" dirty="0">
                <a:solidFill>
                  <a:srgbClr val="C21B17"/>
                </a:solidFill>
                <a:latin typeface="Arial" pitchFamily="34" charset="0"/>
                <a:cs typeface="Arial" pitchFamily="34" charset="0"/>
              </a:rPr>
              <a:t> Clean-up of site </a:t>
            </a:r>
            <a:r>
              <a:rPr lang="en-US" sz="1400" dirty="0" err="1">
                <a:solidFill>
                  <a:srgbClr val="C21B17"/>
                </a:solidFill>
                <a:latin typeface="Arial" pitchFamily="34" charset="0"/>
                <a:cs typeface="Arial" pitchFamily="34" charset="0"/>
              </a:rPr>
              <a:t>atleast</a:t>
            </a:r>
            <a:r>
              <a:rPr lang="en-US" sz="1400" dirty="0">
                <a:solidFill>
                  <a:srgbClr val="C21B17"/>
                </a:solidFill>
                <a:latin typeface="Arial" pitchFamily="34" charset="0"/>
                <a:cs typeface="Arial" pitchFamily="34" charset="0"/>
              </a:rPr>
              <a:t> once a week; </a:t>
            </a:r>
          </a:p>
          <a:p>
            <a:pPr marL="457200" lvl="1" indent="0">
              <a:buNone/>
            </a:pPr>
            <a:r>
              <a:rPr lang="en-US" sz="1400" dirty="0" smtClean="0">
                <a:solidFill>
                  <a:srgbClr val="C21B17"/>
                </a:solidFill>
                <a:latin typeface="Arial" pitchFamily="34" charset="0"/>
                <a:cs typeface="Arial" pitchFamily="34" charset="0"/>
              </a:rPr>
              <a:t>viii</a:t>
            </a:r>
            <a:r>
              <a:rPr lang="en-US" sz="1400" dirty="0">
                <a:solidFill>
                  <a:srgbClr val="C21B17"/>
                </a:solidFill>
                <a:latin typeface="Arial" pitchFamily="34" charset="0"/>
                <a:cs typeface="Arial" pitchFamily="34" charset="0"/>
              </a:rPr>
              <a:t>) Open flame work (welding, cutting etc.) requires utmost caution. All combustible materials lying around must be removed or covered. </a:t>
            </a:r>
          </a:p>
          <a:p>
            <a:pPr marL="457200" lvl="1" indent="0">
              <a:buNone/>
            </a:pPr>
            <a:r>
              <a:rPr lang="en-US" sz="1400" dirty="0" smtClean="0">
                <a:solidFill>
                  <a:srgbClr val="C21B17"/>
                </a:solidFill>
                <a:latin typeface="Arial" pitchFamily="34" charset="0"/>
                <a:cs typeface="Arial" pitchFamily="34" charset="0"/>
              </a:rPr>
              <a:t>ix</a:t>
            </a:r>
            <a:r>
              <a:rPr lang="en-US" sz="1400" dirty="0">
                <a:solidFill>
                  <a:srgbClr val="C21B17"/>
                </a:solidFill>
                <a:latin typeface="Arial" pitchFamily="34" charset="0"/>
                <a:cs typeface="Arial" pitchFamily="34" charset="0"/>
              </a:rPr>
              <a:t>) Grass and/or any other vegetation in and around the site are regularly removed. </a:t>
            </a:r>
          </a:p>
          <a:p>
            <a:pPr marL="457200" lvl="1" indent="0">
              <a:buNone/>
            </a:pPr>
            <a:r>
              <a:rPr lang="en-US" sz="1400" dirty="0" smtClean="0">
                <a:solidFill>
                  <a:srgbClr val="C21B17"/>
                </a:solidFill>
                <a:latin typeface="Arial" pitchFamily="34" charset="0"/>
                <a:cs typeface="Arial" pitchFamily="34" charset="0"/>
              </a:rPr>
              <a:t>x</a:t>
            </a:r>
            <a:r>
              <a:rPr lang="en-US" sz="1400" dirty="0">
                <a:solidFill>
                  <a:srgbClr val="C21B17"/>
                </a:solidFill>
                <a:latin typeface="Arial" pitchFamily="34" charset="0"/>
                <a:cs typeface="Arial" pitchFamily="34" charset="0"/>
              </a:rPr>
              <a:t>) "No smoking" rules must be enforced in areas exposed to fire (stores etc.) and in the vicinity of hazardous operations. </a:t>
            </a:r>
          </a:p>
          <a:p>
            <a:pPr marL="457200" lvl="1" indent="0">
              <a:buNone/>
            </a:pPr>
            <a:r>
              <a:rPr lang="en-US" sz="1400" dirty="0" smtClean="0">
                <a:solidFill>
                  <a:srgbClr val="C21B17"/>
                </a:solidFill>
                <a:latin typeface="Arial" pitchFamily="34" charset="0"/>
                <a:cs typeface="Arial" pitchFamily="34" charset="0"/>
              </a:rPr>
              <a:t>xi</a:t>
            </a:r>
            <a:r>
              <a:rPr lang="en-US" sz="1400" dirty="0">
                <a:solidFill>
                  <a:srgbClr val="C21B17"/>
                </a:solidFill>
                <a:latin typeface="Arial" pitchFamily="34" charset="0"/>
                <a:cs typeface="Arial" pitchFamily="34" charset="0"/>
              </a:rPr>
              <a:t>) Living quarters should be well separated (100 M away) from construction site. </a:t>
            </a:r>
          </a:p>
          <a:p>
            <a:pPr marL="457200" lvl="1" indent="0">
              <a:buNone/>
            </a:pPr>
            <a:r>
              <a:rPr lang="en-US" sz="1400" dirty="0" smtClean="0">
                <a:solidFill>
                  <a:srgbClr val="C21B17"/>
                </a:solidFill>
                <a:latin typeface="Arial" pitchFamily="34" charset="0"/>
                <a:cs typeface="Arial" pitchFamily="34" charset="0"/>
              </a:rPr>
              <a:t>xii</a:t>
            </a:r>
            <a:r>
              <a:rPr lang="en-US" sz="1400" dirty="0">
                <a:solidFill>
                  <a:srgbClr val="C21B17"/>
                </a:solidFill>
                <a:latin typeface="Arial" pitchFamily="34" charset="0"/>
                <a:cs typeface="Arial" pitchFamily="34" charset="0"/>
              </a:rPr>
              <a:t>) In addition to above, the following fire prevention measures are recommended: </a:t>
            </a:r>
          </a:p>
          <a:p>
            <a:pPr marL="457200" lvl="1" indent="0">
              <a:buNone/>
            </a:pPr>
            <a:r>
              <a:rPr lang="en-US" sz="1400" dirty="0" smtClean="0">
                <a:solidFill>
                  <a:srgbClr val="C21B17"/>
                </a:solidFill>
                <a:latin typeface="Arial" pitchFamily="34" charset="0"/>
                <a:cs typeface="Arial" pitchFamily="34" charset="0"/>
              </a:rPr>
              <a:t>a</a:t>
            </a:r>
            <a:r>
              <a:rPr lang="en-US" sz="1400" dirty="0">
                <a:solidFill>
                  <a:srgbClr val="C21B17"/>
                </a:solidFill>
                <a:latin typeface="Arial" pitchFamily="34" charset="0"/>
                <a:cs typeface="Arial" pitchFamily="34" charset="0"/>
              </a:rPr>
              <a:t>) The site be secured by properly constructed fence. </a:t>
            </a:r>
          </a:p>
          <a:p>
            <a:pPr marL="457200" lvl="1" indent="0">
              <a:buNone/>
            </a:pPr>
            <a:r>
              <a:rPr lang="en-US" sz="1400" dirty="0" smtClean="0">
                <a:solidFill>
                  <a:srgbClr val="C21B17"/>
                </a:solidFill>
                <a:latin typeface="Arial" pitchFamily="34" charset="0"/>
                <a:cs typeface="Arial" pitchFamily="34" charset="0"/>
              </a:rPr>
              <a:t>b</a:t>
            </a:r>
            <a:r>
              <a:rPr lang="en-US" sz="1400" dirty="0">
                <a:solidFill>
                  <a:srgbClr val="C21B17"/>
                </a:solidFill>
                <a:latin typeface="Arial" pitchFamily="34" charset="0"/>
                <a:cs typeface="Arial" pitchFamily="34" charset="0"/>
              </a:rPr>
              <a:t>) Temporary buildings (offices, rest rooms, material stores etc.) be made of non - combustible materials. Safe distances of 15 M be kept between temporary buildings (this applies in particular to material stores). </a:t>
            </a: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465A074-71B0-1C47-A455-7677837C124E}" type="slidenum">
              <a:rPr lang="it-IT" smtClean="0"/>
              <a:pPr/>
              <a:t>71</a:t>
            </a:fld>
            <a:endParaRPr lang="it-IT"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300" y="1679121"/>
            <a:ext cx="1181100" cy="759279"/>
          </a:xfrm>
          <a:prstGeom prst="rect">
            <a:avLst/>
          </a:prstGeom>
          <a:effectLst>
            <a:glow rad="228600">
              <a:schemeClr val="accent2">
                <a:satMod val="175000"/>
                <a:alpha val="40000"/>
              </a:schemeClr>
            </a:glow>
          </a:effectLst>
        </p:spPr>
      </p:pic>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8466630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Rules for Fire Protection </a:t>
            </a:r>
            <a:endParaRPr lang="en-US" sz="1400" b="1" dirty="0">
              <a:solidFill>
                <a:srgbClr val="C21B17"/>
              </a:solidFill>
              <a:latin typeface="Arial" pitchFamily="34" charset="0"/>
              <a:cs typeface="Arial" pitchFamily="34" charset="0"/>
            </a:endParaRPr>
          </a:p>
          <a:p>
            <a:pPr marL="0" indent="0">
              <a:buNone/>
            </a:pPr>
            <a:endParaRPr lang="en-US" sz="1400" b="1" dirty="0">
              <a:solidFill>
                <a:srgbClr val="C21B17"/>
              </a:solidFill>
              <a:latin typeface="Arial" pitchFamily="34" charset="0"/>
              <a:cs typeface="Arial" pitchFamily="34" charset="0"/>
            </a:endParaRPr>
          </a:p>
          <a:p>
            <a:pPr marL="0" indent="0">
              <a:buNone/>
            </a:pPr>
            <a:r>
              <a:rPr lang="en-US" sz="1400" dirty="0" smtClean="0">
                <a:solidFill>
                  <a:srgbClr val="C21B17"/>
                </a:solidFill>
                <a:latin typeface="Arial" pitchFamily="34" charset="0"/>
                <a:cs typeface="Arial" pitchFamily="34" charset="0"/>
              </a:rPr>
              <a:t>A </a:t>
            </a:r>
            <a:r>
              <a:rPr lang="en-US" sz="1400" dirty="0">
                <a:solidFill>
                  <a:srgbClr val="C21B17"/>
                </a:solidFill>
                <a:latin typeface="Arial" pitchFamily="34" charset="0"/>
                <a:cs typeface="Arial" pitchFamily="34" charset="0"/>
              </a:rPr>
              <a:t>- Rules for Fire Protection </a:t>
            </a:r>
            <a:r>
              <a:rPr lang="en-US" sz="1400" dirty="0" smtClean="0">
                <a:solidFill>
                  <a:srgbClr val="C21B17"/>
                </a:solidFill>
                <a:latin typeface="Arial" pitchFamily="34" charset="0"/>
                <a:cs typeface="Arial" pitchFamily="34" charset="0"/>
              </a:rPr>
              <a:t>– </a:t>
            </a:r>
          </a:p>
          <a:p>
            <a:pPr marL="457200" lvl="1" indent="0">
              <a:buNone/>
            </a:pPr>
            <a:r>
              <a:rPr lang="en-US" sz="1400" dirty="0" smtClean="0">
                <a:solidFill>
                  <a:srgbClr val="C21B17"/>
                </a:solidFill>
                <a:latin typeface="Arial" pitchFamily="34" charset="0"/>
                <a:cs typeface="Arial" pitchFamily="34" charset="0"/>
              </a:rPr>
              <a:t>II</a:t>
            </a:r>
            <a:r>
              <a:rPr lang="en-US" sz="1400" dirty="0">
                <a:solidFill>
                  <a:srgbClr val="C21B17"/>
                </a:solidFill>
                <a:latin typeface="Arial" pitchFamily="34" charset="0"/>
                <a:cs typeface="Arial" pitchFamily="34" charset="0"/>
              </a:rPr>
              <a:t>) Additional Fire Protection Requirements for earning Discount on </a:t>
            </a:r>
            <a:r>
              <a:rPr lang="en-US" sz="1400" dirty="0" smtClean="0">
                <a:solidFill>
                  <a:srgbClr val="C21B17"/>
                </a:solidFill>
                <a:latin typeface="Arial" pitchFamily="34" charset="0"/>
                <a:cs typeface="Arial" pitchFamily="34" charset="0"/>
              </a:rPr>
              <a:t>EAR/SCE </a:t>
            </a:r>
            <a:r>
              <a:rPr lang="en-US" sz="1400" dirty="0">
                <a:solidFill>
                  <a:srgbClr val="C21B17"/>
                </a:solidFill>
                <a:latin typeface="Arial" pitchFamily="34" charset="0"/>
                <a:cs typeface="Arial" pitchFamily="34" charset="0"/>
              </a:rPr>
              <a:t>Premium– </a:t>
            </a:r>
          </a:p>
          <a:p>
            <a:pPr lvl="1"/>
            <a:r>
              <a:rPr lang="en-US" sz="1400" dirty="0">
                <a:solidFill>
                  <a:srgbClr val="C21B17"/>
                </a:solidFill>
                <a:latin typeface="Arial" pitchFamily="34" charset="0"/>
                <a:cs typeface="Arial" pitchFamily="34" charset="0"/>
              </a:rPr>
              <a:t>i) One fire engine or two trailer pumps of 400 GPM x 100 PSI shall be provided for every 10,000 </a:t>
            </a:r>
            <a:r>
              <a:rPr lang="en-US" sz="1400" dirty="0" err="1">
                <a:solidFill>
                  <a:srgbClr val="C21B17"/>
                </a:solidFill>
                <a:latin typeface="Arial" pitchFamily="34" charset="0"/>
                <a:cs typeface="Arial" pitchFamily="34" charset="0"/>
              </a:rPr>
              <a:t>Sq</a:t>
            </a:r>
            <a:r>
              <a:rPr lang="en-US" sz="1400" dirty="0">
                <a:solidFill>
                  <a:srgbClr val="C21B17"/>
                </a:solidFill>
                <a:latin typeface="Arial" pitchFamily="34" charset="0"/>
                <a:cs typeface="Arial" pitchFamily="34" charset="0"/>
              </a:rPr>
              <a:t>-m of largest storage site with maximum of two Fire Engines or 4 trailer pumps. In case of Trailer pumps, vehicular arrangements shall be available for towing them. (in lieu of item iv above) </a:t>
            </a:r>
          </a:p>
          <a:p>
            <a:pPr lvl="1"/>
            <a:r>
              <a:rPr lang="en-US" sz="1400" dirty="0" smtClean="0">
                <a:solidFill>
                  <a:srgbClr val="C21B17"/>
                </a:solidFill>
                <a:latin typeface="Arial" pitchFamily="34" charset="0"/>
                <a:cs typeface="Arial" pitchFamily="34" charset="0"/>
              </a:rPr>
              <a:t>ii</a:t>
            </a:r>
            <a:r>
              <a:rPr lang="en-US" sz="1400" dirty="0">
                <a:solidFill>
                  <a:srgbClr val="C21B17"/>
                </a:solidFill>
                <a:latin typeface="Arial" pitchFamily="34" charset="0"/>
                <a:cs typeface="Arial" pitchFamily="34" charset="0"/>
              </a:rPr>
              <a:t>) Static water tanks of </a:t>
            </a:r>
            <a:r>
              <a:rPr lang="en-US" sz="1400" dirty="0" err="1">
                <a:solidFill>
                  <a:srgbClr val="C21B17"/>
                </a:solidFill>
                <a:latin typeface="Arial" pitchFamily="34" charset="0"/>
                <a:cs typeface="Arial" pitchFamily="34" charset="0"/>
              </a:rPr>
              <a:t>atleast</a:t>
            </a:r>
            <a:r>
              <a:rPr lang="en-US" sz="1400" dirty="0">
                <a:solidFill>
                  <a:srgbClr val="C21B17"/>
                </a:solidFill>
                <a:latin typeface="Arial" pitchFamily="34" charset="0"/>
                <a:cs typeface="Arial" pitchFamily="34" charset="0"/>
              </a:rPr>
              <a:t> 10,000 gallons capacity shall be provided, which shall be so placed that no part of storage/erection site lies beyond 100 M of </a:t>
            </a:r>
            <a:r>
              <a:rPr lang="en-US" sz="1400" dirty="0" err="1">
                <a:solidFill>
                  <a:srgbClr val="C21B17"/>
                </a:solidFill>
                <a:latin typeface="Arial" pitchFamily="34" charset="0"/>
                <a:cs typeface="Arial" pitchFamily="34" charset="0"/>
              </a:rPr>
              <a:t>atleast</a:t>
            </a:r>
            <a:r>
              <a:rPr lang="en-US" sz="1400" dirty="0">
                <a:solidFill>
                  <a:srgbClr val="C21B17"/>
                </a:solidFill>
                <a:latin typeface="Arial" pitchFamily="34" charset="0"/>
                <a:cs typeface="Arial" pitchFamily="34" charset="0"/>
              </a:rPr>
              <a:t> 2 tanks (50 M in case of </a:t>
            </a:r>
            <a:r>
              <a:rPr lang="en-US" sz="1400" dirty="0" err="1">
                <a:solidFill>
                  <a:srgbClr val="C21B17"/>
                </a:solidFill>
                <a:latin typeface="Arial" pitchFamily="34" charset="0"/>
                <a:cs typeface="Arial" pitchFamily="34" charset="0"/>
              </a:rPr>
              <a:t>storeyed</a:t>
            </a:r>
            <a:r>
              <a:rPr lang="en-US" sz="1400" dirty="0">
                <a:solidFill>
                  <a:srgbClr val="C21B17"/>
                </a:solidFill>
                <a:latin typeface="Arial" pitchFamily="34" charset="0"/>
                <a:cs typeface="Arial" pitchFamily="34" charset="0"/>
              </a:rPr>
              <a:t> structures). </a:t>
            </a:r>
          </a:p>
          <a:p>
            <a:pPr marL="457200" lvl="1" indent="0">
              <a:buNone/>
            </a:pPr>
            <a:r>
              <a:rPr lang="en-US" sz="1400" dirty="0" smtClean="0">
                <a:solidFill>
                  <a:srgbClr val="C21B17"/>
                </a:solidFill>
                <a:latin typeface="Arial" pitchFamily="34" charset="0"/>
                <a:cs typeface="Arial" pitchFamily="34" charset="0"/>
              </a:rPr>
              <a:t>OR </a:t>
            </a:r>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Alternatively a temporary hydrant system with </a:t>
            </a:r>
            <a:r>
              <a:rPr lang="en-US" sz="1400" dirty="0" err="1">
                <a:solidFill>
                  <a:srgbClr val="C21B17"/>
                </a:solidFill>
                <a:latin typeface="Arial" pitchFamily="34" charset="0"/>
                <a:cs typeface="Arial" pitchFamily="34" charset="0"/>
              </a:rPr>
              <a:t>atleast</a:t>
            </a:r>
            <a:r>
              <a:rPr lang="en-US" sz="1400" dirty="0">
                <a:solidFill>
                  <a:srgbClr val="C21B17"/>
                </a:solidFill>
                <a:latin typeface="Arial" pitchFamily="34" charset="0"/>
                <a:cs typeface="Arial" pitchFamily="34" charset="0"/>
              </a:rPr>
              <a:t> 4" dia. hydrant mains shall be laid which shall always be </a:t>
            </a:r>
            <a:r>
              <a:rPr lang="en-US" sz="1400" dirty="0" err="1">
                <a:solidFill>
                  <a:srgbClr val="C21B17"/>
                </a:solidFill>
                <a:latin typeface="Arial" pitchFamily="34" charset="0"/>
                <a:cs typeface="Arial" pitchFamily="34" charset="0"/>
              </a:rPr>
              <a:t>pressurised</a:t>
            </a:r>
            <a:r>
              <a:rPr lang="en-US" sz="1400" dirty="0">
                <a:solidFill>
                  <a:srgbClr val="C21B17"/>
                </a:solidFill>
                <a:latin typeface="Arial" pitchFamily="34" charset="0"/>
                <a:cs typeface="Arial" pitchFamily="34" charset="0"/>
              </a:rPr>
              <a:t> to 1.0 KSC from where fire engines/Trailer pumps can draw their supply from a double hydrant (DH). Each DH may be taken as equivalent to a static water tank described above. Pumping capacity of the general water supply shall be in excess of 1,00,000 </a:t>
            </a:r>
            <a:r>
              <a:rPr lang="en-US" sz="1400" dirty="0" err="1">
                <a:solidFill>
                  <a:srgbClr val="C21B17"/>
                </a:solidFill>
                <a:latin typeface="Arial" pitchFamily="34" charset="0"/>
                <a:cs typeface="Arial" pitchFamily="34" charset="0"/>
              </a:rPr>
              <a:t>litres</a:t>
            </a:r>
            <a:r>
              <a:rPr lang="en-US" sz="1400" dirty="0">
                <a:solidFill>
                  <a:srgbClr val="C21B17"/>
                </a:solidFill>
                <a:latin typeface="Arial" pitchFamily="34" charset="0"/>
                <a:cs typeface="Arial" pitchFamily="34" charset="0"/>
              </a:rPr>
              <a:t>. </a:t>
            </a:r>
          </a:p>
          <a:p>
            <a:pPr lvl="1"/>
            <a:r>
              <a:rPr lang="en-US" sz="1400" dirty="0">
                <a:solidFill>
                  <a:srgbClr val="C21B17"/>
                </a:solidFill>
                <a:latin typeface="Arial" pitchFamily="34" charset="0"/>
                <a:cs typeface="Arial" pitchFamily="34" charset="0"/>
              </a:rPr>
              <a:t>iii) 36 hoses, 15 M long and 18 nozzles shall be provided to ensure that all parts of the contract works can be reached with water. </a:t>
            </a:r>
          </a:p>
          <a:p>
            <a:pPr lvl="1"/>
            <a:r>
              <a:rPr lang="en-US" sz="1400" dirty="0" smtClean="0">
                <a:solidFill>
                  <a:srgbClr val="C21B17"/>
                </a:solidFill>
                <a:latin typeface="Arial" pitchFamily="34" charset="0"/>
                <a:cs typeface="Arial" pitchFamily="34" charset="0"/>
              </a:rPr>
              <a:t>iv</a:t>
            </a:r>
            <a:r>
              <a:rPr lang="en-US" sz="1400" dirty="0">
                <a:solidFill>
                  <a:srgbClr val="C21B17"/>
                </a:solidFill>
                <a:latin typeface="Arial" pitchFamily="34" charset="0"/>
                <a:cs typeface="Arial" pitchFamily="34" charset="0"/>
              </a:rPr>
              <a:t>) Trained fire fighting squad consisting of </a:t>
            </a:r>
            <a:r>
              <a:rPr lang="en-US" sz="1400" dirty="0" err="1">
                <a:solidFill>
                  <a:srgbClr val="C21B17"/>
                </a:solidFill>
                <a:latin typeface="Arial" pitchFamily="34" charset="0"/>
                <a:cs typeface="Arial" pitchFamily="34" charset="0"/>
              </a:rPr>
              <a:t>atleast</a:t>
            </a:r>
            <a:r>
              <a:rPr lang="en-US" sz="1400" dirty="0">
                <a:solidFill>
                  <a:srgbClr val="C21B17"/>
                </a:solidFill>
                <a:latin typeface="Arial" pitchFamily="34" charset="0"/>
                <a:cs typeface="Arial" pitchFamily="34" charset="0"/>
              </a:rPr>
              <a:t> 8 persons per shift shall be maintained at the site. (in lieu of Item A I(ii) above) </a:t>
            </a: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465A074-71B0-1C47-A455-7677837C124E}" type="slidenum">
              <a:rPr lang="it-IT" smtClean="0"/>
              <a:pPr/>
              <a:t>72</a:t>
            </a:fld>
            <a:endParaRPr lang="it-IT"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300" y="1447800"/>
            <a:ext cx="1181100" cy="759279"/>
          </a:xfrm>
          <a:prstGeom prst="rect">
            <a:avLst/>
          </a:prstGeom>
          <a:effectLst>
            <a:glow rad="228600">
              <a:schemeClr val="accent2">
                <a:satMod val="175000"/>
                <a:alpha val="40000"/>
              </a:schemeClr>
            </a:glow>
          </a:effectLst>
        </p:spPr>
      </p:pic>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41276690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Clearance and removal of debris</a:t>
            </a:r>
          </a:p>
          <a:p>
            <a:pPr marL="457200" lvl="1" indent="0">
              <a:buNone/>
            </a:pPr>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The rate applicable for Storage-cum Erection cover is to be charged on the limit of Sum Insured fixed for `Clearance and Removal of Debris.' </a:t>
            </a:r>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Where the Project is a mix of both old and new machinery, the EAR/SCE Rate as applicable for the new machinery is to be charged on the limit of sum insured selected for Clearance and Removal of Debris. </a:t>
            </a:r>
          </a:p>
          <a:p>
            <a:pPr lvl="1"/>
            <a:endParaRPr lang="en-US" sz="1400" dirty="0" smtClean="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The policy excesses should apply to </a:t>
            </a:r>
            <a:r>
              <a:rPr lang="en-US" sz="1400" dirty="0">
                <a:solidFill>
                  <a:srgbClr val="C21B17"/>
                </a:solidFill>
                <a:latin typeface="Arial" pitchFamily="34" charset="0"/>
                <a:cs typeface="Arial" pitchFamily="34" charset="0"/>
              </a:rPr>
              <a:t>Clearance and removal of </a:t>
            </a:r>
            <a:r>
              <a:rPr lang="en-US" sz="1400" dirty="0" smtClean="0">
                <a:solidFill>
                  <a:srgbClr val="C21B17"/>
                </a:solidFill>
                <a:latin typeface="Arial" pitchFamily="34" charset="0"/>
                <a:cs typeface="Arial" pitchFamily="34" charset="0"/>
              </a:rPr>
              <a:t>debris claims </a:t>
            </a:r>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8194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225" y="4267200"/>
            <a:ext cx="2926080" cy="1901952"/>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73</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17516314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Third party liability cover</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Rate applicable to CAR policy will be charged on the limit of sum insured fixed for  Third party liability cover up to the following limits</a:t>
            </a:r>
          </a:p>
          <a:p>
            <a:pPr marL="457200" lvl="1" indent="0">
              <a:buNone/>
            </a:pPr>
            <a:endParaRPr lang="en-US" sz="1400" dirty="0" smtClean="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For policies with SI up to 10 Cr : TPL SI up to 1 Cr</a:t>
            </a: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For policies with SI above 10 Cr : TPL SI up to 10 Cr or 10% of total erected value </a:t>
            </a:r>
            <a:r>
              <a:rPr lang="en-US" sz="1400" dirty="0">
                <a:solidFill>
                  <a:srgbClr val="C21B17"/>
                </a:solidFill>
                <a:latin typeface="Arial" pitchFamily="34" charset="0"/>
                <a:cs typeface="Arial" pitchFamily="34" charset="0"/>
              </a:rPr>
              <a:t>o</a:t>
            </a:r>
            <a:r>
              <a:rPr lang="en-US" sz="1400" dirty="0" smtClean="0">
                <a:solidFill>
                  <a:srgbClr val="C21B17"/>
                </a:solidFill>
                <a:latin typeface="Arial" pitchFamily="34" charset="0"/>
                <a:cs typeface="Arial" pitchFamily="34" charset="0"/>
              </a:rPr>
              <a:t>f project , whichever is less  </a:t>
            </a:r>
          </a:p>
          <a:p>
            <a:pPr lvl="1"/>
            <a:endParaRPr lang="en-US" sz="1400" dirty="0" smtClean="0">
              <a:solidFill>
                <a:srgbClr val="C21B17"/>
              </a:solidFill>
              <a:latin typeface="Arial" pitchFamily="34" charset="0"/>
              <a:cs typeface="Arial" pitchFamily="34" charset="0"/>
            </a:endParaRPr>
          </a:p>
          <a:p>
            <a:pPr lvl="1"/>
            <a:r>
              <a:rPr lang="en-US" sz="1400" b="1" dirty="0" smtClean="0">
                <a:solidFill>
                  <a:srgbClr val="C21B17"/>
                </a:solidFill>
                <a:latin typeface="Arial" pitchFamily="34" charset="0"/>
                <a:cs typeface="Arial" pitchFamily="34" charset="0"/>
              </a:rPr>
              <a:t>CROSS </a:t>
            </a:r>
            <a:r>
              <a:rPr lang="en-US" sz="1400" b="1" dirty="0">
                <a:solidFill>
                  <a:srgbClr val="C21B17"/>
                </a:solidFill>
                <a:latin typeface="Arial" pitchFamily="34" charset="0"/>
                <a:cs typeface="Arial" pitchFamily="34" charset="0"/>
              </a:rPr>
              <a:t>LIABILITY COVER </a:t>
            </a:r>
            <a:endParaRPr lang="en-US" sz="1400" b="1"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The Third Party Liability Cover can be modified to offer cover to the insured parties named in the Policy schedule as if a separate policy has been issued to each party. The additional premium for this purpose shall be 50 % of the premium applicable for TPL cover as in (A) above. </a:t>
            </a: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8194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618" y="4724400"/>
            <a:ext cx="2147407" cy="1447799"/>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74</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25188077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Terrorism Cover</a:t>
            </a:r>
            <a:endParaRPr lang="en-US" sz="1400" b="1"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Pool rate for Industrial risk is applied to projects as well </a:t>
            </a: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Rate for projects with sum insured up to 500 Cr is </a:t>
            </a:r>
            <a:r>
              <a:rPr lang="en-US" sz="1400" b="1" dirty="0" smtClean="0">
                <a:solidFill>
                  <a:srgbClr val="C21B17"/>
                </a:solidFill>
                <a:latin typeface="Arial" pitchFamily="34" charset="0"/>
                <a:cs typeface="Arial" pitchFamily="34" charset="0"/>
              </a:rPr>
              <a:t>Re. 0.23 per mille </a:t>
            </a: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For Sum insured higher than 500 Cr and up to 1500 Cr, </a:t>
            </a:r>
          </a:p>
          <a:p>
            <a:pPr marL="457200" lvl="1" indent="0">
              <a:buNone/>
            </a:pPr>
            <a:r>
              <a:rPr lang="en-US" sz="1400" dirty="0" smtClean="0">
                <a:solidFill>
                  <a:srgbClr val="C21B17"/>
                </a:solidFill>
                <a:latin typeface="Arial" pitchFamily="34" charset="0"/>
                <a:cs typeface="Arial" pitchFamily="34" charset="0"/>
              </a:rPr>
              <a:t>       Rate for first  500 Cr is Re. 0.23 per mille and </a:t>
            </a:r>
          </a:p>
          <a:p>
            <a:pPr marL="457200" lvl="1" indent="0">
              <a:buNone/>
            </a:pPr>
            <a:r>
              <a:rPr lang="en-US" sz="1400" dirty="0">
                <a:solidFill>
                  <a:srgbClr val="C21B17"/>
                </a:solidFill>
                <a:latin typeface="Arial" pitchFamily="34" charset="0"/>
                <a:cs typeface="Arial" pitchFamily="34" charset="0"/>
              </a:rPr>
              <a:t> </a:t>
            </a:r>
            <a:r>
              <a:rPr lang="en-US" sz="1400" dirty="0" smtClean="0">
                <a:solidFill>
                  <a:srgbClr val="C21B17"/>
                </a:solidFill>
                <a:latin typeface="Arial" pitchFamily="34" charset="0"/>
                <a:cs typeface="Arial" pitchFamily="34" charset="0"/>
              </a:rPr>
              <a:t>      </a:t>
            </a:r>
            <a:r>
              <a:rPr lang="en-US" sz="1400" b="1" dirty="0">
                <a:solidFill>
                  <a:srgbClr val="C21B17"/>
                </a:solidFill>
                <a:latin typeface="Arial" pitchFamily="34" charset="0"/>
                <a:cs typeface="Arial" pitchFamily="34" charset="0"/>
              </a:rPr>
              <a:t>R</a:t>
            </a:r>
            <a:r>
              <a:rPr lang="en-US" sz="1400" b="1" dirty="0" smtClean="0">
                <a:solidFill>
                  <a:srgbClr val="C21B17"/>
                </a:solidFill>
                <a:latin typeface="Arial" pitchFamily="34" charset="0"/>
                <a:cs typeface="Arial" pitchFamily="34" charset="0"/>
              </a:rPr>
              <a:t>ate is Re. 0.20 on sum insured in excess of 500 Cr</a:t>
            </a:r>
          </a:p>
          <a:p>
            <a:pPr lvl="1"/>
            <a:endParaRPr lang="en-US" sz="1400" dirty="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 </a:t>
            </a:r>
          </a:p>
          <a:p>
            <a:pPr marL="457200" lvl="1" indent="0">
              <a:buFont typeface="Arial" pitchFamily="34" charset="0"/>
              <a:buNone/>
            </a:pPr>
            <a:r>
              <a:rPr lang="en-US" sz="1400" dirty="0">
                <a:solidFill>
                  <a:srgbClr val="C21B17"/>
                </a:solidFill>
                <a:latin typeface="Arial" pitchFamily="34" charset="0"/>
                <a:cs typeface="Arial" pitchFamily="34" charset="0"/>
              </a:rPr>
              <a:t>Excess for terrorism claim will be </a:t>
            </a:r>
            <a:r>
              <a:rPr lang="en-US" sz="1400" b="1" dirty="0">
                <a:solidFill>
                  <a:srgbClr val="C21B17"/>
                </a:solidFill>
                <a:latin typeface="Arial" pitchFamily="34" charset="0"/>
                <a:cs typeface="Arial" pitchFamily="34" charset="0"/>
              </a:rPr>
              <a:t>5% of claim amount </a:t>
            </a:r>
          </a:p>
          <a:p>
            <a:pPr marL="457200" lvl="1" indent="0">
              <a:buFont typeface="Arial" pitchFamily="34" charset="0"/>
              <a:buNone/>
            </a:pPr>
            <a:r>
              <a:rPr lang="en-US" sz="1400" dirty="0">
                <a:solidFill>
                  <a:srgbClr val="C21B17"/>
                </a:solidFill>
                <a:latin typeface="Arial" pitchFamily="34" charset="0"/>
                <a:cs typeface="Arial" pitchFamily="34" charset="0"/>
              </a:rPr>
              <a:t>subject to </a:t>
            </a:r>
            <a:r>
              <a:rPr lang="en-US" sz="1400" b="1" dirty="0">
                <a:solidFill>
                  <a:srgbClr val="C21B17"/>
                </a:solidFill>
                <a:latin typeface="Arial" pitchFamily="34" charset="0"/>
                <a:cs typeface="Arial" pitchFamily="34" charset="0"/>
              </a:rPr>
              <a:t>minimum of INR 1,00,000 </a:t>
            </a:r>
            <a:r>
              <a:rPr lang="en-US" sz="1400" dirty="0">
                <a:solidFill>
                  <a:srgbClr val="C21B17"/>
                </a:solidFill>
                <a:latin typeface="Arial" pitchFamily="34" charset="0"/>
                <a:cs typeface="Arial" pitchFamily="34" charset="0"/>
              </a:rPr>
              <a:t>and maximum 2.5  Cr. </a:t>
            </a: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8194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75</a:t>
            </a:fld>
            <a:endParaRPr lang="it-IT"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4528802"/>
            <a:ext cx="2514600" cy="1567198"/>
          </a:xfrm>
          <a:prstGeom prst="rect">
            <a:avLst/>
          </a:prstGeom>
          <a:effectLst>
            <a:glow rad="228600">
              <a:schemeClr val="accent2">
                <a:satMod val="175000"/>
                <a:alpha val="40000"/>
              </a:schemeClr>
            </a:glow>
          </a:effectLst>
        </p:spPr>
      </p:pic>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22207265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Civil works / Cost of Erection </a:t>
            </a:r>
          </a:p>
          <a:p>
            <a:endParaRPr lang="en-US" sz="1400" b="1" dirty="0">
              <a:solidFill>
                <a:srgbClr val="C21B17"/>
              </a:solidFill>
              <a:latin typeface="Arial" pitchFamily="34" charset="0"/>
              <a:cs typeface="Arial" pitchFamily="34" charset="0"/>
            </a:endParaRPr>
          </a:p>
          <a:p>
            <a:endParaRPr lang="en-US" sz="1400" dirty="0">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CIVIL </a:t>
            </a:r>
            <a:r>
              <a:rPr lang="en-US" sz="1400" dirty="0">
                <a:solidFill>
                  <a:srgbClr val="C21B17"/>
                </a:solidFill>
                <a:latin typeface="Arial" pitchFamily="34" charset="0"/>
                <a:cs typeface="Arial" pitchFamily="34" charset="0"/>
              </a:rPr>
              <a:t>WORKS - </a:t>
            </a:r>
          </a:p>
          <a:p>
            <a:pPr lvl="1"/>
            <a:r>
              <a:rPr lang="en-US" sz="1400" dirty="0">
                <a:solidFill>
                  <a:srgbClr val="C21B17"/>
                </a:solidFill>
                <a:latin typeface="Arial" pitchFamily="34" charset="0"/>
                <a:cs typeface="Arial" pitchFamily="34" charset="0"/>
              </a:rPr>
              <a:t>The civil works related to machinery foundations should necessarily be covered along with the machinery under EAR/SCE Policies. </a:t>
            </a:r>
          </a:p>
          <a:p>
            <a:pPr lvl="1"/>
            <a:r>
              <a:rPr lang="en-US" sz="1400" dirty="0">
                <a:solidFill>
                  <a:srgbClr val="C21B17"/>
                </a:solidFill>
                <a:latin typeface="Arial" pitchFamily="34" charset="0"/>
                <a:cs typeface="Arial" pitchFamily="34" charset="0"/>
              </a:rPr>
              <a:t>The rate as applicable for EAR/SCE cover is to be charged on the limit of Sum Insured fixed for civil works. </a:t>
            </a:r>
          </a:p>
          <a:p>
            <a:pPr lvl="1"/>
            <a:r>
              <a:rPr lang="en-US" sz="1400" dirty="0">
                <a:solidFill>
                  <a:srgbClr val="C21B17"/>
                </a:solidFill>
                <a:latin typeface="Arial" pitchFamily="34" charset="0"/>
                <a:cs typeface="Arial" pitchFamily="34" charset="0"/>
              </a:rPr>
              <a:t>The policy excess (Normal/Testing period) should apply for Civil Works also. </a:t>
            </a:r>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COST </a:t>
            </a:r>
            <a:r>
              <a:rPr lang="en-US" sz="1400" dirty="0">
                <a:solidFill>
                  <a:srgbClr val="C21B17"/>
                </a:solidFill>
                <a:latin typeface="Arial" pitchFamily="34" charset="0"/>
                <a:cs typeface="Arial" pitchFamily="34" charset="0"/>
              </a:rPr>
              <a:t>OF ERECTION - </a:t>
            </a:r>
          </a:p>
          <a:p>
            <a:pPr lvl="1"/>
            <a:r>
              <a:rPr lang="en-US" sz="1400" dirty="0">
                <a:solidFill>
                  <a:srgbClr val="C21B17"/>
                </a:solidFill>
                <a:latin typeface="Arial" pitchFamily="34" charset="0"/>
                <a:cs typeface="Arial" pitchFamily="34" charset="0"/>
              </a:rPr>
              <a:t>The rate applicable to Cost of Erection would be the EAR/SCE rate. </a:t>
            </a:r>
          </a:p>
          <a:p>
            <a:pPr marL="457200" lvl="1" indent="0">
              <a:buNone/>
            </a:pPr>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8194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76</a:t>
            </a:fld>
            <a:endParaRPr lang="it-IT"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832" y="4648200"/>
            <a:ext cx="2161343" cy="1438275"/>
          </a:xfrm>
          <a:prstGeom prst="rect">
            <a:avLst/>
          </a:prstGeom>
          <a:effectLst>
            <a:glow rad="228600">
              <a:schemeClr val="accent2">
                <a:satMod val="175000"/>
                <a:alpha val="40000"/>
              </a:schemeClr>
            </a:glow>
          </a:effectLst>
        </p:spPr>
      </p:pic>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33115490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Surrounding property cover </a:t>
            </a:r>
            <a:endParaRPr lang="en-US" sz="1400" b="1"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For covering the specified surrounding property of the Insured the rate applicable will be 50 % of the EAR/SCE rate and should be charged on the limit of sum Insured selected for surrounding property. </a:t>
            </a:r>
          </a:p>
          <a:p>
            <a:pPr lvl="1"/>
            <a:r>
              <a:rPr lang="en-US" sz="1400" dirty="0">
                <a:solidFill>
                  <a:srgbClr val="C21B17"/>
                </a:solidFill>
                <a:latin typeface="Arial" pitchFamily="34" charset="0"/>
                <a:cs typeface="Arial" pitchFamily="34" charset="0"/>
              </a:rPr>
              <a:t>Where the project is a mix of both old and new machinery 50 % of the EAR/SCE Rate as applicable for new machinery is be charged on the limit of sum insured selected for surrounding property. </a:t>
            </a:r>
          </a:p>
          <a:p>
            <a:pPr lvl="1"/>
            <a:r>
              <a:rPr lang="en-US" sz="1400" dirty="0">
                <a:solidFill>
                  <a:srgbClr val="C21B17"/>
                </a:solidFill>
                <a:latin typeface="Arial" pitchFamily="34" charset="0"/>
                <a:cs typeface="Arial" pitchFamily="34" charset="0"/>
              </a:rPr>
              <a:t>The policy excesses (Normal/Testing period) should apply for surrounding property also. </a:t>
            </a:r>
          </a:p>
          <a:p>
            <a:pPr lvl="1"/>
            <a:r>
              <a:rPr lang="en-US" sz="1400" dirty="0">
                <a:solidFill>
                  <a:srgbClr val="C21B17"/>
                </a:solidFill>
                <a:latin typeface="Arial" pitchFamily="34" charset="0"/>
                <a:cs typeface="Arial" pitchFamily="34" charset="0"/>
              </a:rPr>
              <a:t>Reinstatement of the indemnity limit on payment of additional premium after occurrence of claim can be allowed for this extension. </a:t>
            </a: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8194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77</a:t>
            </a:fld>
            <a:endParaRPr lang="it-IT" dirty="0"/>
          </a:p>
        </p:txBody>
      </p:sp>
      <p:sp>
        <p:nvSpPr>
          <p:cNvPr id="8"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8062517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Escalation provision</a:t>
            </a:r>
          </a:p>
          <a:p>
            <a:pPr marL="457200" lvl="1" indent="0">
              <a:buNone/>
            </a:pPr>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Whenever additional Sum Insured is required for Escalation in the values, the Escalation Benefit will be limited to a maximum of 50 % of the sum insured for EAR/SCE (the escalation limit shall be expressed in percentage) and will be permitted only once at the time of inception of the EAR/SCE Policy. </a:t>
            </a:r>
          </a:p>
          <a:p>
            <a:pPr lvl="1"/>
            <a:r>
              <a:rPr lang="en-US" sz="1400" dirty="0">
                <a:solidFill>
                  <a:srgbClr val="C21B17"/>
                </a:solidFill>
                <a:latin typeface="Arial" pitchFamily="34" charset="0"/>
                <a:cs typeface="Arial" pitchFamily="34" charset="0"/>
              </a:rPr>
              <a:t>Additional Premium should be charged for 'Escalation Provision‟ at the rates prescribed for EAR /SCE), but on the 50 % of the amount of escalation. </a:t>
            </a: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8194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267200"/>
            <a:ext cx="1885950" cy="1885950"/>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78</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25510287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Mid term increase in sum insured </a:t>
            </a:r>
          </a:p>
          <a:p>
            <a:pPr marL="457200" lvl="1" indent="0">
              <a:buNone/>
            </a:pPr>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If the Sum Insured for EAR/SCE is required to be increased during the Policy period the premium should be collected on the additional Sum Insured at applicable EAR/SCE rate. It is not permissible to charge pro-rata premium on such increased Sum Insured. </a:t>
            </a:r>
          </a:p>
          <a:p>
            <a:pPr lvl="1"/>
            <a:r>
              <a:rPr lang="en-US" sz="1400" dirty="0">
                <a:solidFill>
                  <a:srgbClr val="C21B17"/>
                </a:solidFill>
                <a:latin typeface="Arial" pitchFamily="34" charset="0"/>
                <a:cs typeface="Arial" pitchFamily="34" charset="0"/>
              </a:rPr>
              <a:t>Mid-term increase in Sum Insured shall be affected only after the same has been recorded in the policy by the Company, before the occurrence of any claim. </a:t>
            </a:r>
          </a:p>
          <a:p>
            <a:pPr lvl="1"/>
            <a:r>
              <a:rPr lang="en-US" sz="1400" dirty="0">
                <a:solidFill>
                  <a:srgbClr val="C21B17"/>
                </a:solidFill>
                <a:latin typeface="Arial" pitchFamily="34" charset="0"/>
                <a:cs typeface="Arial" pitchFamily="34" charset="0"/>
              </a:rPr>
              <a:t>In such cases, no additional volume discount shall be applicable. </a:t>
            </a: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700" y="4419600"/>
            <a:ext cx="2628900" cy="1752600"/>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79</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1667406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0114" y="1601640"/>
            <a:ext cx="8310486" cy="4525963"/>
          </a:xfrm>
        </p:spPr>
        <p:txBody>
          <a:bodyPr/>
          <a:lstStyle/>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lvl="1">
              <a:buFont typeface="Wingdings" pitchFamily="2" charset="2"/>
              <a:buChar char="§"/>
            </a:pPr>
            <a:r>
              <a:rPr lang="en-US" sz="1400" b="1" dirty="0">
                <a:solidFill>
                  <a:srgbClr val="C21B17"/>
                </a:solidFill>
                <a:latin typeface="Arial" pitchFamily="34" charset="0"/>
                <a:cs typeface="Arial" pitchFamily="34" charset="0"/>
              </a:rPr>
              <a:t>General </a:t>
            </a:r>
            <a:r>
              <a:rPr lang="en-US" sz="1400" b="1" dirty="0" smtClean="0">
                <a:solidFill>
                  <a:srgbClr val="C21B17"/>
                </a:solidFill>
                <a:latin typeface="Arial" pitchFamily="34" charset="0"/>
                <a:cs typeface="Arial" pitchFamily="34" charset="0"/>
              </a:rPr>
              <a:t>Conditions</a:t>
            </a:r>
          </a:p>
          <a:p>
            <a:pPr lvl="1">
              <a:buFont typeface="Wingdings" pitchFamily="2" charset="2"/>
              <a:buChar char="§"/>
            </a:pPr>
            <a:endParaRPr lang="en-US" sz="1400" dirty="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5. Subrogation </a:t>
            </a:r>
          </a:p>
          <a:p>
            <a:pPr marL="457200" lvl="1" indent="0">
              <a:buNone/>
            </a:pPr>
            <a:r>
              <a:rPr lang="en-US" sz="1400" dirty="0" smtClean="0">
                <a:solidFill>
                  <a:srgbClr val="C21B17"/>
                </a:solidFill>
                <a:latin typeface="Arial" pitchFamily="34" charset="0"/>
                <a:cs typeface="Arial" pitchFamily="34" charset="0"/>
              </a:rPr>
              <a:t>6. Arbitration</a:t>
            </a:r>
          </a:p>
          <a:p>
            <a:pPr marL="457200" lvl="1" indent="0">
              <a:buNone/>
            </a:pPr>
            <a:r>
              <a:rPr lang="en-US" sz="1400" dirty="0" smtClean="0">
                <a:solidFill>
                  <a:srgbClr val="C21B17"/>
                </a:solidFill>
                <a:latin typeface="Arial" pitchFamily="34" charset="0"/>
                <a:cs typeface="Arial" pitchFamily="34" charset="0"/>
              </a:rPr>
              <a:t>7. Claim considered abandoned after 3 months of rejection, in case no suit is filed</a:t>
            </a:r>
          </a:p>
          <a:p>
            <a:pPr marL="457200" lvl="1" indent="0">
              <a:buNone/>
            </a:pPr>
            <a:r>
              <a:rPr lang="en-US" sz="1400" dirty="0" smtClean="0">
                <a:solidFill>
                  <a:srgbClr val="C21B17"/>
                </a:solidFill>
                <a:latin typeface="Arial" pitchFamily="34" charset="0"/>
                <a:cs typeface="Arial" pitchFamily="34" charset="0"/>
              </a:rPr>
              <a:t>8. Condition of Contribution (Multiple Insurance)</a:t>
            </a:r>
          </a:p>
          <a:p>
            <a:pPr marL="457200" lvl="1" indent="0">
              <a:buNone/>
            </a:pPr>
            <a:r>
              <a:rPr lang="en-US" sz="1400" dirty="0" smtClean="0">
                <a:solidFill>
                  <a:srgbClr val="C21B17"/>
                </a:solidFill>
                <a:latin typeface="Arial" pitchFamily="34" charset="0"/>
                <a:cs typeface="Arial" pitchFamily="34" charset="0"/>
              </a:rPr>
              <a:t>9. Appropriate refund on termination at request of Insured (LR of less than 60% and Minimum 3 months unexpired period)</a:t>
            </a:r>
          </a:p>
          <a:p>
            <a:pPr marL="457200" lvl="1" indent="0">
              <a:buNone/>
            </a:pPr>
            <a:r>
              <a:rPr lang="en-US" sz="1400" dirty="0" smtClean="0">
                <a:solidFill>
                  <a:srgbClr val="C21B17"/>
                </a:solidFill>
                <a:latin typeface="Arial" pitchFamily="34" charset="0"/>
                <a:cs typeface="Arial" pitchFamily="34" charset="0"/>
              </a:rPr>
              <a:t>10. Rate able refund if cancelled by the underwriters by giving 15 days notice </a:t>
            </a:r>
          </a:p>
          <a:p>
            <a:pPr marL="457200" lvl="1" indent="0">
              <a:buNone/>
            </a:pPr>
            <a:endParaRPr lang="en-US" sz="1400" dirty="0" smtClean="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Contractors All Risk Insurance Policy</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304800" y="1651720"/>
            <a:ext cx="8462886" cy="276999"/>
          </a:xfrm>
          <a:prstGeom prst="rect">
            <a:avLst/>
          </a:prstGeom>
        </p:spPr>
        <p:txBody>
          <a:bodyPr wrap="square">
            <a:spAutoFit/>
          </a:bodyPr>
          <a:lstStyle/>
          <a:p>
            <a:r>
              <a:rPr lang="en-US" sz="1200" b="1" dirty="0">
                <a:solidFill>
                  <a:srgbClr val="C21B17"/>
                </a:solidFill>
                <a:latin typeface="Arial" pitchFamily="34" charset="0"/>
                <a:cs typeface="Arial" pitchFamily="34" charset="0"/>
              </a:rPr>
              <a:t>Standard Policy </a:t>
            </a:r>
            <a:r>
              <a:rPr lang="en-US" sz="1200" b="1" dirty="0" smtClean="0">
                <a:solidFill>
                  <a:srgbClr val="C21B17"/>
                </a:solidFill>
                <a:latin typeface="Arial" pitchFamily="34" charset="0"/>
                <a:cs typeface="Arial" pitchFamily="34" charset="0"/>
              </a:rPr>
              <a:t>Form  </a:t>
            </a:r>
            <a:endParaRPr lang="en-US" sz="1200" b="1"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495800"/>
            <a:ext cx="1676400" cy="1676400"/>
          </a:xfrm>
          <a:prstGeom prst="rect">
            <a:avLst/>
          </a:prstGeom>
        </p:spPr>
      </p:pic>
      <p:sp>
        <p:nvSpPr>
          <p:cNvPr id="3" name="Slide Number Placeholder 2"/>
          <p:cNvSpPr>
            <a:spLocks noGrp="1"/>
          </p:cNvSpPr>
          <p:nvPr>
            <p:ph type="sldNum" sz="quarter" idx="12"/>
          </p:nvPr>
        </p:nvSpPr>
        <p:spPr/>
        <p:txBody>
          <a:bodyPr/>
          <a:lstStyle/>
          <a:p>
            <a:fld id="{C465A074-71B0-1C47-A455-7677837C124E}" type="slidenum">
              <a:rPr lang="it-IT" smtClean="0"/>
              <a:pPr/>
              <a:t>8</a:t>
            </a:fld>
            <a:endParaRPr lang="it-IT" dirty="0"/>
          </a:p>
        </p:txBody>
      </p:sp>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9779999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Additional rate for express freight (excl. Air), holiday, overtime rates</a:t>
            </a:r>
          </a:p>
          <a:p>
            <a:pPr marL="457200" lvl="1" indent="0">
              <a:buNone/>
            </a:pPr>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The additional premium for covering Express Freight (Air Freight excluded) Holiday and Overtime Rate of Wages will be at the basic SCE Rate (excluding extras for Earthquake, Dismantling etc.) to be applied on the limit selected. </a:t>
            </a:r>
          </a:p>
          <a:p>
            <a:pPr lvl="1"/>
            <a:r>
              <a:rPr lang="en-US" sz="1400" dirty="0">
                <a:solidFill>
                  <a:srgbClr val="C21B17"/>
                </a:solidFill>
                <a:latin typeface="Arial" pitchFamily="34" charset="0"/>
                <a:cs typeface="Arial" pitchFamily="34" charset="0"/>
              </a:rPr>
              <a:t>Reinstatement of the indemnity limit on payment of additional premium after occurrence of claim can be allowed for this extension. </a:t>
            </a: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675" y="4724400"/>
            <a:ext cx="2447925" cy="1409700"/>
          </a:xfrm>
          <a:prstGeom prst="rect">
            <a:avLst/>
          </a:prstGeom>
          <a:effectLst>
            <a:glow rad="228600">
              <a:schemeClr val="accent2">
                <a:satMod val="175000"/>
                <a:alpha val="40000"/>
              </a:schemeClr>
            </a:glow>
          </a:effectLst>
        </p:spPr>
      </p:pic>
      <p:sp>
        <p:nvSpPr>
          <p:cNvPr id="2" name="Slide Number Placeholder 1"/>
          <p:cNvSpPr>
            <a:spLocks noGrp="1"/>
          </p:cNvSpPr>
          <p:nvPr>
            <p:ph type="sldNum" sz="quarter" idx="12"/>
          </p:nvPr>
        </p:nvSpPr>
        <p:spPr/>
        <p:txBody>
          <a:bodyPr/>
          <a:lstStyle/>
          <a:p>
            <a:fld id="{C465A074-71B0-1C47-A455-7677837C124E}" type="slidenum">
              <a:rPr lang="it-IT" smtClean="0"/>
              <a:pPr/>
              <a:t>80</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39555697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Additional rate for </a:t>
            </a:r>
            <a:r>
              <a:rPr lang="en-US" sz="1400" b="1" dirty="0" smtClean="0">
                <a:solidFill>
                  <a:srgbClr val="C21B17"/>
                </a:solidFill>
                <a:latin typeface="Arial" pitchFamily="34" charset="0"/>
                <a:cs typeface="Arial" pitchFamily="34" charset="0"/>
              </a:rPr>
              <a:t>Air freight only </a:t>
            </a:r>
            <a:endParaRPr lang="en-US" sz="1400" b="1"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The Rate and Excess as under shall be charged exclusively for items of Air Freight only and subject to the limit selected by the Insured for Indemnity against Air Freight only </a:t>
            </a:r>
            <a:endParaRPr lang="en-US" sz="1400" dirty="0" smtClean="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Rate </a:t>
            </a:r>
            <a:r>
              <a:rPr lang="en-US" sz="1400" dirty="0">
                <a:solidFill>
                  <a:srgbClr val="C21B17"/>
                </a:solidFill>
                <a:latin typeface="Arial" pitchFamily="34" charset="0"/>
                <a:cs typeface="Arial" pitchFamily="34" charset="0"/>
              </a:rPr>
              <a:t>	5 % on the amount of indemnity selected 	</a:t>
            </a:r>
          </a:p>
          <a:p>
            <a:pPr lvl="1"/>
            <a:r>
              <a:rPr lang="en-US" sz="1400" dirty="0">
                <a:solidFill>
                  <a:srgbClr val="C21B17"/>
                </a:solidFill>
                <a:latin typeface="Arial" pitchFamily="34" charset="0"/>
                <a:cs typeface="Arial" pitchFamily="34" charset="0"/>
              </a:rPr>
              <a:t>Excess 	5 % of the Air Freight incurred per claim, in addition to policy Excess. 	</a:t>
            </a:r>
          </a:p>
          <a:p>
            <a:pPr marL="457200" lvl="1" indent="0">
              <a:buNone/>
            </a:pPr>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Reinstatement of the indemnity limit on payment of additional premium after occurrence of claim can be allowed for this extension. </a:t>
            </a:r>
          </a:p>
          <a:p>
            <a:pPr lvl="1"/>
            <a:r>
              <a:rPr lang="en-US" sz="1400" dirty="0">
                <a:solidFill>
                  <a:srgbClr val="C21B17"/>
                </a:solidFill>
                <a:latin typeface="Arial" pitchFamily="34" charset="0"/>
                <a:cs typeface="Arial" pitchFamily="34" charset="0"/>
              </a:rPr>
              <a:t>Air Freight cover applies to both Marine and SCE portion of a MCE Policy. </a:t>
            </a: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Font typeface="Arial" pitchFamily="34" charset="0"/>
              <a:buNone/>
            </a:pPr>
            <a:endParaRPr lang="en-US" sz="1400" dirty="0">
              <a:solidFill>
                <a:srgbClr val="C21B17"/>
              </a:solidFill>
              <a:latin typeface="Arial" pitchFamily="34" charset="0"/>
              <a:cs typeface="Arial" pitchFamily="34" charset="0"/>
            </a:endParaRPr>
          </a:p>
          <a:p>
            <a:pPr marL="457200" lvl="1" indent="0">
              <a:buFont typeface="Arial" pitchFamily="34" charset="0"/>
              <a:buNone/>
            </a:pPr>
            <a:endParaRPr lang="en-US" sz="1400" dirty="0">
              <a:solidFill>
                <a:srgbClr val="C21B17"/>
              </a:solidFill>
              <a:latin typeface="Arial" pitchFamily="34" charset="0"/>
              <a:cs typeface="Arial" pitchFamily="34" charset="0"/>
            </a:endParaRPr>
          </a:p>
          <a:p>
            <a:pPr marL="457200" lvl="1" indent="0">
              <a:buFont typeface="Arial" pitchFamily="34" charset="0"/>
              <a:buNone/>
            </a:pPr>
            <a:endParaRPr lang="en-US" sz="1400" dirty="0">
              <a:solidFill>
                <a:srgbClr val="C21B17"/>
              </a:solidFill>
              <a:latin typeface="Arial" pitchFamily="34" charset="0"/>
              <a:cs typeface="Arial" pitchFamily="34" charset="0"/>
            </a:endParaRPr>
          </a:p>
          <a:p>
            <a:pPr lvl="1">
              <a:buFont typeface="Arial" pitchFamily="34" charset="0"/>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310" y="4419600"/>
            <a:ext cx="2298290" cy="1619250"/>
          </a:xfrm>
          <a:prstGeom prst="rect">
            <a:avLst/>
          </a:prstGeom>
          <a:effectLst>
            <a:glow rad="228600">
              <a:schemeClr val="accent2">
                <a:satMod val="175000"/>
                <a:alpha val="40000"/>
              </a:schemeClr>
            </a:glow>
          </a:effectLst>
        </p:spPr>
      </p:pic>
      <p:sp>
        <p:nvSpPr>
          <p:cNvPr id="2" name="Slide Number Placeholder 1"/>
          <p:cNvSpPr>
            <a:spLocks noGrp="1"/>
          </p:cNvSpPr>
          <p:nvPr>
            <p:ph type="sldNum" sz="quarter" idx="12"/>
          </p:nvPr>
        </p:nvSpPr>
        <p:spPr/>
        <p:txBody>
          <a:bodyPr/>
          <a:lstStyle/>
          <a:p>
            <a:fld id="{C465A074-71B0-1C47-A455-7677837C124E}" type="slidenum">
              <a:rPr lang="it-IT" smtClean="0"/>
              <a:pPr/>
              <a:t>81</a:t>
            </a:fld>
            <a:endParaRPr lang="it-IT" dirty="0"/>
          </a:p>
        </p:txBody>
      </p:sp>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11389337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Additional customs duty</a:t>
            </a:r>
          </a:p>
          <a:p>
            <a:pPr marL="457200" lvl="1" indent="0">
              <a:buNone/>
            </a:pPr>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The cover for Additional Customs Duty will be subject to the following rates, terms and conditions - </a:t>
            </a:r>
          </a:p>
          <a:p>
            <a:pPr marL="457200" lvl="1" indent="0">
              <a:buNone/>
            </a:pPr>
            <a:r>
              <a:rPr lang="en-US" sz="1400" dirty="0">
                <a:solidFill>
                  <a:srgbClr val="C21B17"/>
                </a:solidFill>
                <a:latin typeface="Arial" pitchFamily="34" charset="0"/>
                <a:cs typeface="Arial" pitchFamily="34" charset="0"/>
              </a:rPr>
              <a:t>a) The cover for Additional Customs Duty will be on first Loss Basis. </a:t>
            </a:r>
          </a:p>
          <a:p>
            <a:pPr marL="457200" lvl="1" indent="0">
              <a:buNone/>
            </a:pPr>
            <a:r>
              <a:rPr lang="en-US" sz="1400" dirty="0" smtClean="0">
                <a:solidFill>
                  <a:srgbClr val="C21B17"/>
                </a:solidFill>
                <a:latin typeface="Arial" pitchFamily="34" charset="0"/>
                <a:cs typeface="Arial" pitchFamily="34" charset="0"/>
              </a:rPr>
              <a:t>b</a:t>
            </a:r>
            <a:r>
              <a:rPr lang="en-US" sz="1400" dirty="0">
                <a:solidFill>
                  <a:srgbClr val="C21B17"/>
                </a:solidFill>
                <a:latin typeface="Arial" pitchFamily="34" charset="0"/>
                <a:cs typeface="Arial" pitchFamily="34" charset="0"/>
              </a:rPr>
              <a:t>) The specific amount for Additional Customs Duty has to be selected by the insured at the inception of the policy and cannot be reinstated in the event of loss. </a:t>
            </a:r>
          </a:p>
          <a:p>
            <a:pPr marL="457200" lvl="1" indent="0">
              <a:buNone/>
            </a:pPr>
            <a:r>
              <a:rPr lang="en-US" sz="1400" dirty="0" smtClean="0">
                <a:solidFill>
                  <a:srgbClr val="C21B17"/>
                </a:solidFill>
                <a:latin typeface="Arial" pitchFamily="34" charset="0"/>
                <a:cs typeface="Arial" pitchFamily="34" charset="0"/>
              </a:rPr>
              <a:t>c</a:t>
            </a:r>
            <a:r>
              <a:rPr lang="en-US" sz="1400" dirty="0">
                <a:solidFill>
                  <a:srgbClr val="C21B17"/>
                </a:solidFill>
                <a:latin typeface="Arial" pitchFamily="34" charset="0"/>
                <a:cs typeface="Arial" pitchFamily="34" charset="0"/>
              </a:rPr>
              <a:t>) The rate and excess will be as under – </a:t>
            </a:r>
          </a:p>
          <a:p>
            <a:pPr marL="457200" lvl="1" indent="0">
              <a:buNone/>
            </a:pPr>
            <a:r>
              <a:rPr lang="en-US" sz="1400" dirty="0">
                <a:solidFill>
                  <a:srgbClr val="C21B17"/>
                </a:solidFill>
                <a:latin typeface="Arial" pitchFamily="34" charset="0"/>
                <a:cs typeface="Arial" pitchFamily="34" charset="0"/>
              </a:rPr>
              <a:t>Rate 	2 % to be charged on the Additional Customs Duty amount selected. 	</a:t>
            </a:r>
          </a:p>
          <a:p>
            <a:pPr marL="457200" lvl="1" indent="0">
              <a:buNone/>
            </a:pPr>
            <a:r>
              <a:rPr lang="en-US" sz="1400" dirty="0">
                <a:solidFill>
                  <a:srgbClr val="C21B17"/>
                </a:solidFill>
                <a:latin typeface="Arial" pitchFamily="34" charset="0"/>
                <a:cs typeface="Arial" pitchFamily="34" charset="0"/>
              </a:rPr>
              <a:t>Excess </a:t>
            </a:r>
            <a:r>
              <a:rPr lang="en-US" sz="1400" dirty="0" smtClean="0">
                <a:solidFill>
                  <a:srgbClr val="C21B17"/>
                </a:solidFill>
                <a:latin typeface="Arial" pitchFamily="34" charset="0"/>
                <a:cs typeface="Arial" pitchFamily="34" charset="0"/>
              </a:rPr>
              <a:t>  5 </a:t>
            </a:r>
            <a:r>
              <a:rPr lang="en-US" sz="1400" dirty="0">
                <a:solidFill>
                  <a:srgbClr val="C21B17"/>
                </a:solidFill>
                <a:latin typeface="Arial" pitchFamily="34" charset="0"/>
                <a:cs typeface="Arial" pitchFamily="34" charset="0"/>
              </a:rPr>
              <a:t>% of the Additional Custom Duty incurred, in addition to the excess amount applicable for the affected item under the policy. 	</a:t>
            </a:r>
          </a:p>
          <a:p>
            <a:pPr lvl="1"/>
            <a:endParaRPr lang="en-US" sz="1400" dirty="0">
              <a:solidFill>
                <a:srgbClr val="C21B17"/>
              </a:solidFill>
              <a:latin typeface="Arial" pitchFamily="34" charset="0"/>
              <a:cs typeface="Arial" pitchFamily="34" charset="0"/>
            </a:endParaRPr>
          </a:p>
          <a:p>
            <a:pPr marL="457200" lvl="1" indent="0">
              <a:buNone/>
            </a:pPr>
            <a:r>
              <a:rPr lang="en-US" sz="1400" b="1" dirty="0" smtClean="0">
                <a:solidFill>
                  <a:srgbClr val="C00000"/>
                </a:solidFill>
                <a:latin typeface="Arial" pitchFamily="34" charset="0"/>
                <a:cs typeface="Arial" pitchFamily="34" charset="0"/>
              </a:rPr>
              <a:t>Note </a:t>
            </a:r>
            <a:r>
              <a:rPr lang="en-US" sz="1400" b="1" dirty="0">
                <a:solidFill>
                  <a:srgbClr val="C00000"/>
                </a:solidFill>
                <a:latin typeface="Arial" pitchFamily="34" charset="0"/>
                <a:cs typeface="Arial" pitchFamily="34" charset="0"/>
              </a:rPr>
              <a:t>-</a:t>
            </a:r>
            <a:r>
              <a:rPr lang="en-US" sz="1400" i="1" dirty="0">
                <a:solidFill>
                  <a:srgbClr val="C00000"/>
                </a:solidFill>
                <a:latin typeface="Arial" pitchFamily="34" charset="0"/>
                <a:cs typeface="Arial" pitchFamily="34" charset="0"/>
              </a:rPr>
              <a:t>This extension can also be made available to projects in respect of which the original imports are exempted by the Govt. of India from payment of Custom Duty but the Custom Duty is payable on replacement items. In such cases the basic duty component taken into account in arriving at the sum insured shall be considered as ZERO. </a:t>
            </a:r>
            <a:endParaRPr lang="en-US" sz="1400" dirty="0">
              <a:solidFill>
                <a:srgbClr val="C00000"/>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8194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5302856"/>
            <a:ext cx="1657350" cy="850293"/>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82</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6610582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Construction machinery plant and equipment</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Separate sum insured is fixed for CPM equipment used for EAR projects </a:t>
            </a: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Where such Sum Insured does not exceed 5% of EAR sum insured  or 25 Lac  (whichever is lower), the same can be covered under EAR policy at EAR policy rates and excesses </a:t>
            </a:r>
          </a:p>
          <a:p>
            <a:pPr lvl="1"/>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Where such sum insured exceeds 5% of  EAR sum insured or 25 Lac , the same should be insured separately under CPM policy. </a:t>
            </a:r>
          </a:p>
          <a:p>
            <a:pPr lvl="1"/>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4299233"/>
            <a:ext cx="1952625" cy="1815817"/>
          </a:xfrm>
          <a:prstGeom prst="rect">
            <a:avLst/>
          </a:prstGeom>
          <a:effectLst>
            <a:glow rad="228600">
              <a:schemeClr val="accent2">
                <a:satMod val="175000"/>
                <a:alpha val="40000"/>
              </a:schemeClr>
            </a:glow>
          </a:effectLst>
        </p:spPr>
      </p:pic>
      <p:sp>
        <p:nvSpPr>
          <p:cNvPr id="3" name="Slide Number Placeholder 2"/>
          <p:cNvSpPr>
            <a:spLocks noGrp="1"/>
          </p:cNvSpPr>
          <p:nvPr>
            <p:ph type="sldNum" sz="quarter" idx="12"/>
          </p:nvPr>
        </p:nvSpPr>
        <p:spPr/>
        <p:txBody>
          <a:bodyPr/>
          <a:lstStyle/>
          <a:p>
            <a:fld id="{C465A074-71B0-1C47-A455-7677837C124E}" type="slidenum">
              <a:rPr lang="it-IT" smtClean="0"/>
              <a:pPr/>
              <a:t>83</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39474884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Extension </a:t>
            </a:r>
            <a:r>
              <a:rPr lang="en-US" sz="1400" b="1" dirty="0" smtClean="0">
                <a:solidFill>
                  <a:srgbClr val="C21B17"/>
                </a:solidFill>
                <a:latin typeface="Arial" pitchFamily="34" charset="0"/>
                <a:cs typeface="Arial" pitchFamily="34" charset="0"/>
              </a:rPr>
              <a:t>rates (for extension of insurance beyond policy period)</a:t>
            </a:r>
            <a:endParaRPr lang="en-US" sz="1400" b="1"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84</a:t>
            </a:fld>
            <a:endParaRPr lang="it-IT" dirty="0"/>
          </a:p>
        </p:txBody>
      </p:sp>
      <p:pic>
        <p:nvPicPr>
          <p:cNvPr id="139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7315200" cy="4297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249111831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Extension </a:t>
            </a:r>
            <a:r>
              <a:rPr lang="en-US" sz="1400" b="1" dirty="0" smtClean="0">
                <a:solidFill>
                  <a:srgbClr val="C21B17"/>
                </a:solidFill>
                <a:latin typeface="Arial" pitchFamily="34" charset="0"/>
                <a:cs typeface="Arial" pitchFamily="34" charset="0"/>
              </a:rPr>
              <a:t>rates (for extension of insurance beyond policy period)</a:t>
            </a:r>
            <a:endParaRPr lang="en-US" sz="1400" b="1"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Extension rates shall apply on the value on the remaining part of the project, which is yet to be completed (i.e. which have not gone out of EAR/SCE Cover). </a:t>
            </a:r>
          </a:p>
          <a:p>
            <a:pPr lvl="1"/>
            <a:r>
              <a:rPr lang="en-US" sz="1400" dirty="0">
                <a:solidFill>
                  <a:srgbClr val="C21B17"/>
                </a:solidFill>
                <a:latin typeface="Arial" pitchFamily="34" charset="0"/>
                <a:cs typeface="Arial" pitchFamily="34" charset="0"/>
              </a:rPr>
              <a:t>Volume Discount is not applicable but higher excess discount is permitted on the extension rate. </a:t>
            </a:r>
          </a:p>
          <a:p>
            <a:pPr lvl="1"/>
            <a:r>
              <a:rPr lang="en-US" sz="1400" dirty="0">
                <a:solidFill>
                  <a:srgbClr val="C21B17"/>
                </a:solidFill>
                <a:latin typeface="Arial" pitchFamily="34" charset="0"/>
                <a:cs typeface="Arial" pitchFamily="34" charset="0"/>
              </a:rPr>
              <a:t>Excess will be as per original policy. (</a:t>
            </a:r>
            <a:r>
              <a:rPr lang="en-US" sz="1400" dirty="0" err="1">
                <a:solidFill>
                  <a:srgbClr val="C21B17"/>
                </a:solidFill>
                <a:latin typeface="Arial" pitchFamily="34" charset="0"/>
                <a:cs typeface="Arial" pitchFamily="34" charset="0"/>
              </a:rPr>
              <a:t>ie</a:t>
            </a:r>
            <a:r>
              <a:rPr lang="en-US" sz="1400" dirty="0">
                <a:solidFill>
                  <a:srgbClr val="C21B17"/>
                </a:solidFill>
                <a:latin typeface="Arial" pitchFamily="34" charset="0"/>
                <a:cs typeface="Arial" pitchFamily="34" charset="0"/>
              </a:rPr>
              <a:t> Higher Excess Discount shall be allowed on the extension rate, if the original policy carried Higher Excess Provision) </a:t>
            </a:r>
          </a:p>
          <a:p>
            <a:pPr lvl="1"/>
            <a:r>
              <a:rPr lang="en-US" sz="1400" dirty="0">
                <a:solidFill>
                  <a:srgbClr val="C21B17"/>
                </a:solidFill>
                <a:latin typeface="Arial" pitchFamily="34" charset="0"/>
                <a:cs typeface="Arial" pitchFamily="34" charset="0"/>
              </a:rPr>
              <a:t>Irrespective of the number of extensions availed of by the Insured the above extension rates will apply for each extension. </a:t>
            </a:r>
          </a:p>
          <a:p>
            <a:pPr lvl="1"/>
            <a:r>
              <a:rPr lang="en-US" sz="1400" dirty="0">
                <a:solidFill>
                  <a:srgbClr val="C21B17"/>
                </a:solidFill>
                <a:latin typeface="Arial" pitchFamily="34" charset="0"/>
                <a:cs typeface="Arial" pitchFamily="34" charset="0"/>
              </a:rPr>
              <a:t>For the risks located in Earthquake Zones Pro-rata extra of the additional rates for Earthquake will also apply for Extension Periods beyond Policy period, in addition to the Normal extension Rates for EAR/SCE Cover pre scribed above. </a:t>
            </a: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85</a:t>
            </a:fld>
            <a:endParaRPr lang="it-IT"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9524" b="7142"/>
          <a:stretch/>
        </p:blipFill>
        <p:spPr>
          <a:xfrm>
            <a:off x="5817054" y="5029200"/>
            <a:ext cx="2441122" cy="1143000"/>
          </a:xfrm>
          <a:prstGeom prst="rect">
            <a:avLst/>
          </a:prstGeom>
          <a:effectLst>
            <a:glow rad="228600">
              <a:schemeClr val="accent2">
                <a:satMod val="175000"/>
                <a:alpha val="40000"/>
              </a:schemeClr>
            </a:glow>
          </a:effectLst>
        </p:spPr>
      </p:pic>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1025476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Claims discount/ loading on Extension rates</a:t>
            </a:r>
          </a:p>
          <a:p>
            <a:pPr marL="457200" lvl="1" indent="0">
              <a:buNone/>
            </a:pPr>
            <a:endParaRPr lang="en-US" sz="1400" dirty="0">
              <a:solidFill>
                <a:srgbClr val="C21B17"/>
              </a:solidFill>
              <a:latin typeface="Arial" pitchFamily="34" charset="0"/>
              <a:cs typeface="Arial" pitchFamily="34" charset="0"/>
            </a:endParaRPr>
          </a:p>
          <a:p>
            <a:pPr lvl="1"/>
            <a:r>
              <a:rPr lang="en-US" sz="1400" dirty="0" smtClean="0">
                <a:solidFill>
                  <a:srgbClr val="C21B17"/>
                </a:solidFill>
                <a:latin typeface="Arial" pitchFamily="34" charset="0"/>
                <a:cs typeface="Arial" pitchFamily="34" charset="0"/>
              </a:rPr>
              <a:t>Discounts/ loading is applicable to proposals above 100 Cr, and shall apply on extension rates  as under </a:t>
            </a:r>
          </a:p>
          <a:p>
            <a:pPr marL="457200" lvl="1" indent="0">
              <a:buNone/>
            </a:pPr>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smtClean="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Maximum discount applicable is 60% and final rate after applying all discounts should not be less than 40% of basic </a:t>
            </a:r>
            <a:r>
              <a:rPr lang="en-US" sz="1400" dirty="0" smtClean="0">
                <a:solidFill>
                  <a:srgbClr val="C21B17"/>
                </a:solidFill>
                <a:latin typeface="Arial" pitchFamily="34" charset="0"/>
                <a:cs typeface="Arial" pitchFamily="34" charset="0"/>
              </a:rPr>
              <a:t>EAR </a:t>
            </a:r>
            <a:r>
              <a:rPr lang="en-US" sz="1400" dirty="0">
                <a:solidFill>
                  <a:srgbClr val="C21B17"/>
                </a:solidFill>
                <a:latin typeface="Arial" pitchFamily="34" charset="0"/>
                <a:cs typeface="Arial" pitchFamily="34" charset="0"/>
              </a:rPr>
              <a:t>rate </a:t>
            </a:r>
          </a:p>
          <a:p>
            <a:pPr marL="457200" lvl="1" indent="0">
              <a:buNone/>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48399"/>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1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2667000"/>
            <a:ext cx="7350966"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465A074-71B0-1C47-A455-7677837C124E}" type="slidenum">
              <a:rPr lang="it-IT" smtClean="0"/>
              <a:pPr/>
              <a:t>86</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28793482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a:t>
            </a:r>
            <a:r>
              <a:rPr lang="en-US" sz="1400" b="1" dirty="0">
                <a:solidFill>
                  <a:srgbClr val="C21B17"/>
                </a:solidFill>
                <a:latin typeface="Arial" pitchFamily="34" charset="0"/>
                <a:cs typeface="Arial" pitchFamily="34" charset="0"/>
              </a:rPr>
              <a:t>Extension </a:t>
            </a:r>
            <a:r>
              <a:rPr lang="en-US" sz="1400" b="1" dirty="0" smtClean="0">
                <a:solidFill>
                  <a:srgbClr val="C21B17"/>
                </a:solidFill>
                <a:latin typeface="Arial" pitchFamily="34" charset="0"/>
                <a:cs typeface="Arial" pitchFamily="34" charset="0"/>
              </a:rPr>
              <a:t>rates (for testing period extension)</a:t>
            </a:r>
            <a:endParaRPr lang="en-US" sz="1400" b="1"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For Petrochemical Plants, Fertilizer Plants, Petroleum Refineries, Power Plant and Gas Turbine/Combined Gas Cycle Plant, the following rates apply for extension of testing period beyond one month – Extension within </a:t>
            </a:r>
            <a:r>
              <a:rPr lang="en-US" sz="1400" dirty="0" smtClean="0">
                <a:solidFill>
                  <a:srgbClr val="C21B17"/>
                </a:solidFill>
                <a:latin typeface="Arial" pitchFamily="34" charset="0"/>
                <a:cs typeface="Arial" pitchFamily="34" charset="0"/>
              </a:rPr>
              <a:t> Policy </a:t>
            </a:r>
            <a:r>
              <a:rPr lang="en-US" sz="1400" dirty="0">
                <a:solidFill>
                  <a:srgbClr val="C21B17"/>
                </a:solidFill>
                <a:latin typeface="Arial" pitchFamily="34" charset="0"/>
                <a:cs typeface="Arial" pitchFamily="34" charset="0"/>
              </a:rPr>
              <a:t>period </a:t>
            </a:r>
            <a:r>
              <a:rPr lang="en-US" sz="1400" dirty="0" smtClean="0">
                <a:solidFill>
                  <a:srgbClr val="C21B17"/>
                </a:solidFill>
                <a:latin typeface="Arial" pitchFamily="34" charset="0"/>
                <a:cs typeface="Arial" pitchFamily="34" charset="0"/>
              </a:rPr>
              <a:t>  0.50 </a:t>
            </a:r>
            <a:r>
              <a:rPr lang="en-US" sz="1400" dirty="0">
                <a:solidFill>
                  <a:srgbClr val="C21B17"/>
                </a:solidFill>
                <a:latin typeface="Arial" pitchFamily="34" charset="0"/>
                <a:cs typeface="Arial" pitchFamily="34" charset="0"/>
              </a:rPr>
              <a:t>per mille per month or part thereof 	</a:t>
            </a:r>
          </a:p>
          <a:p>
            <a:pPr lvl="1"/>
            <a:r>
              <a:rPr lang="en-US" sz="1400" dirty="0">
                <a:solidFill>
                  <a:srgbClr val="C21B17"/>
                </a:solidFill>
                <a:latin typeface="Arial" pitchFamily="34" charset="0"/>
                <a:cs typeface="Arial" pitchFamily="34" charset="0"/>
              </a:rPr>
              <a:t>Extension beyond </a:t>
            </a:r>
            <a:r>
              <a:rPr lang="en-US" sz="1400" dirty="0" smtClean="0">
                <a:solidFill>
                  <a:srgbClr val="C21B17"/>
                </a:solidFill>
                <a:latin typeface="Arial" pitchFamily="34" charset="0"/>
                <a:cs typeface="Arial" pitchFamily="34" charset="0"/>
              </a:rPr>
              <a:t> Policy </a:t>
            </a:r>
            <a:r>
              <a:rPr lang="en-US" sz="1400" dirty="0">
                <a:solidFill>
                  <a:srgbClr val="C21B17"/>
                </a:solidFill>
                <a:latin typeface="Arial" pitchFamily="34" charset="0"/>
                <a:cs typeface="Arial" pitchFamily="34" charset="0"/>
              </a:rPr>
              <a:t>period </a:t>
            </a:r>
            <a:r>
              <a:rPr lang="en-US" sz="1400" dirty="0" smtClean="0">
                <a:solidFill>
                  <a:srgbClr val="C21B17"/>
                </a:solidFill>
                <a:latin typeface="Arial" pitchFamily="34" charset="0"/>
                <a:cs typeface="Arial" pitchFamily="34" charset="0"/>
              </a:rPr>
              <a:t>: 0.70 </a:t>
            </a:r>
            <a:r>
              <a:rPr lang="en-US" sz="1400" dirty="0">
                <a:solidFill>
                  <a:srgbClr val="C21B17"/>
                </a:solidFill>
                <a:latin typeface="Arial" pitchFamily="34" charset="0"/>
                <a:cs typeface="Arial" pitchFamily="34" charset="0"/>
              </a:rPr>
              <a:t>per mille per month or part thereof 	</a:t>
            </a: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87</a:t>
            </a:fld>
            <a:endParaRPr lang="it-IT"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475" y="4038600"/>
            <a:ext cx="2143125" cy="2143125"/>
          </a:xfrm>
          <a:prstGeom prst="rect">
            <a:avLst/>
          </a:prstGeom>
          <a:effectLst>
            <a:glow rad="228600">
              <a:schemeClr val="accent2">
                <a:satMod val="175000"/>
                <a:alpha val="40000"/>
              </a:schemeClr>
            </a:glow>
          </a:effectLst>
        </p:spPr>
      </p:pic>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262851940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Maintenance </a:t>
            </a:r>
            <a:r>
              <a:rPr lang="en-US" sz="1400" b="1" dirty="0">
                <a:solidFill>
                  <a:srgbClr val="C21B17"/>
                </a:solidFill>
                <a:latin typeface="Arial" pitchFamily="34" charset="0"/>
                <a:cs typeface="Arial" pitchFamily="34" charset="0"/>
              </a:rPr>
              <a:t>visit and extended maintenance cover</a:t>
            </a:r>
          </a:p>
          <a:p>
            <a:pPr marL="457200" lvl="1" indent="0">
              <a:buNone/>
            </a:pPr>
            <a:endParaRPr lang="en-US" sz="1400" dirty="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This </a:t>
            </a:r>
            <a:r>
              <a:rPr lang="en-US" sz="1400" dirty="0">
                <a:solidFill>
                  <a:srgbClr val="C21B17"/>
                </a:solidFill>
                <a:latin typeface="Arial" pitchFamily="34" charset="0"/>
                <a:cs typeface="Arial" pitchFamily="34" charset="0"/>
              </a:rPr>
              <a:t>cover should be granted at the inception of the policy only. It cannot be granted just prior to commencement of maintenance period. </a:t>
            </a:r>
            <a:endParaRPr lang="en-US" sz="1400" dirty="0" smtClean="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Notes </a:t>
            </a:r>
            <a:r>
              <a:rPr lang="en-US" sz="1400" dirty="0">
                <a:solidFill>
                  <a:srgbClr val="C21B17"/>
                </a:solidFill>
                <a:latin typeface="Arial" pitchFamily="34" charset="0"/>
                <a:cs typeface="Arial" pitchFamily="34" charset="0"/>
              </a:rPr>
              <a:t>– </a:t>
            </a:r>
          </a:p>
          <a:p>
            <a:pPr marL="457200" lvl="1" indent="0">
              <a:buNone/>
            </a:pPr>
            <a:r>
              <a:rPr lang="en-US" sz="1400" dirty="0">
                <a:solidFill>
                  <a:srgbClr val="C21B17"/>
                </a:solidFill>
                <a:latin typeface="Arial" pitchFamily="34" charset="0"/>
                <a:cs typeface="Arial" pitchFamily="34" charset="0"/>
              </a:rPr>
              <a:t>a) Charging premium on pro-rata basis for periods less than 6 months, or 6 to12 months shall not be allowed. </a:t>
            </a:r>
          </a:p>
          <a:p>
            <a:pPr marL="457200" lvl="1" indent="0">
              <a:buNone/>
            </a:pPr>
            <a:r>
              <a:rPr lang="en-US" sz="1400" dirty="0" smtClean="0">
                <a:solidFill>
                  <a:srgbClr val="C21B17"/>
                </a:solidFill>
                <a:latin typeface="Arial" pitchFamily="34" charset="0"/>
                <a:cs typeface="Arial" pitchFamily="34" charset="0"/>
              </a:rPr>
              <a:t>b</a:t>
            </a:r>
            <a:r>
              <a:rPr lang="en-US" sz="1400" dirty="0">
                <a:solidFill>
                  <a:srgbClr val="C21B17"/>
                </a:solidFill>
                <a:latin typeface="Arial" pitchFamily="34" charset="0"/>
                <a:cs typeface="Arial" pitchFamily="34" charset="0"/>
              </a:rPr>
              <a:t>) These covers could be granted for periods exceeding 12 months, as required under the contract at the rate of Rs1.00per mille per annum. </a:t>
            </a:r>
          </a:p>
          <a:p>
            <a:pPr marL="457200" lvl="1" indent="0">
              <a:buNone/>
            </a:pPr>
            <a:r>
              <a:rPr lang="en-US" sz="1400" dirty="0" smtClean="0">
                <a:solidFill>
                  <a:srgbClr val="C21B17"/>
                </a:solidFill>
                <a:latin typeface="Arial" pitchFamily="34" charset="0"/>
                <a:cs typeface="Arial" pitchFamily="34" charset="0"/>
              </a:rPr>
              <a:t>c</a:t>
            </a:r>
            <a:r>
              <a:rPr lang="en-US" sz="1400" dirty="0">
                <a:solidFill>
                  <a:srgbClr val="C21B17"/>
                </a:solidFill>
                <a:latin typeface="Arial" pitchFamily="34" charset="0"/>
                <a:cs typeface="Arial" pitchFamily="34" charset="0"/>
              </a:rPr>
              <a:t>) In case of deletion of maintenance visit/extended maintenance cover (availed at inception of policy) before attachment of risk, refund of premium may be given by retaining 25 % of the premium under this extension. </a:t>
            </a:r>
          </a:p>
          <a:p>
            <a:pPr marL="457200" lvl="1" indent="0">
              <a:buNone/>
            </a:pPr>
            <a:r>
              <a:rPr lang="en-US" sz="1400" dirty="0" smtClean="0">
                <a:solidFill>
                  <a:srgbClr val="C21B17"/>
                </a:solidFill>
                <a:latin typeface="Arial" pitchFamily="34" charset="0"/>
                <a:cs typeface="Arial" pitchFamily="34" charset="0"/>
              </a:rPr>
              <a:t>d</a:t>
            </a:r>
            <a:r>
              <a:rPr lang="en-US" sz="1400" dirty="0">
                <a:solidFill>
                  <a:srgbClr val="C21B17"/>
                </a:solidFill>
                <a:latin typeface="Arial" pitchFamily="34" charset="0"/>
                <a:cs typeface="Arial" pitchFamily="34" charset="0"/>
              </a:rPr>
              <a:t>) In case the risk is attached, no refund shall be allowed for deletion of maintenance visit/extended maintenance cover. </a:t>
            </a: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88</a:t>
            </a:fld>
            <a:endParaRPr lang="it-IT" dirty="0"/>
          </a:p>
        </p:txBody>
      </p:sp>
      <p:pic>
        <p:nvPicPr>
          <p:cNvPr id="140290" name="Picture 2"/>
          <p:cNvPicPr>
            <a:picLocks noChangeAspect="1" noChangeArrowheads="1"/>
          </p:cNvPicPr>
          <p:nvPr/>
        </p:nvPicPr>
        <p:blipFill>
          <a:blip r:embed="rId3">
            <a:duotone>
              <a:prstClr val="black"/>
              <a:schemeClr val="accent6">
                <a:lumMod val="40000"/>
                <a:lumOff val="60000"/>
                <a:tint val="45000"/>
                <a:satMod val="400000"/>
              </a:schemeClr>
            </a:duotone>
            <a:extLst>
              <a:ext uri="{28A0092B-C50C-407E-A947-70E740481C1C}">
                <a14:useLocalDpi xmlns:a14="http://schemas.microsoft.com/office/drawing/2010/main" val="0"/>
              </a:ext>
            </a:extLst>
          </a:blip>
          <a:srcRect/>
          <a:stretch>
            <a:fillRect/>
          </a:stretch>
        </p:blipFill>
        <p:spPr bwMode="auto">
          <a:xfrm>
            <a:off x="973444" y="2664443"/>
            <a:ext cx="5808356" cy="163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13341471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Test run definition (thermal power plant)</a:t>
            </a:r>
            <a:endParaRPr lang="en-US" sz="1400" b="1"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The entire Power Station machinery are deemed to have commenced their first test operation or test loading from the date of </a:t>
            </a:r>
            <a:r>
              <a:rPr lang="en-US" sz="1400" dirty="0" err="1">
                <a:solidFill>
                  <a:srgbClr val="C21B17"/>
                </a:solidFill>
                <a:latin typeface="Arial" pitchFamily="34" charset="0"/>
                <a:cs typeface="Arial" pitchFamily="34" charset="0"/>
              </a:rPr>
              <a:t>synchronisation</a:t>
            </a:r>
            <a:r>
              <a:rPr lang="en-US" sz="1400" dirty="0">
                <a:solidFill>
                  <a:srgbClr val="C21B17"/>
                </a:solidFill>
                <a:latin typeface="Arial" pitchFamily="34" charset="0"/>
                <a:cs typeface="Arial" pitchFamily="34" charset="0"/>
              </a:rPr>
              <a:t> of the Turbo Generator set with the grid system/bus bar provided the date of </a:t>
            </a:r>
            <a:r>
              <a:rPr lang="en-US" sz="1400" dirty="0" err="1">
                <a:solidFill>
                  <a:srgbClr val="C21B17"/>
                </a:solidFill>
                <a:latin typeface="Arial" pitchFamily="34" charset="0"/>
                <a:cs typeface="Arial" pitchFamily="34" charset="0"/>
              </a:rPr>
              <a:t>synchronisation</a:t>
            </a:r>
            <a:r>
              <a:rPr lang="en-US" sz="1400" dirty="0">
                <a:solidFill>
                  <a:srgbClr val="C21B17"/>
                </a:solidFill>
                <a:latin typeface="Arial" pitchFamily="34" charset="0"/>
                <a:cs typeface="Arial" pitchFamily="34" charset="0"/>
              </a:rPr>
              <a:t> is within 72 hours from the date of introduction of steam into turbine and shall continue till the Turbo Generator Set is operated at full load for a continuous period of 72 hours or until expiry of testing period  granted under the policy whichever is earlier. If, however, the date of </a:t>
            </a:r>
            <a:r>
              <a:rPr lang="en-US" sz="1400" dirty="0" err="1">
                <a:solidFill>
                  <a:srgbClr val="C21B17"/>
                </a:solidFill>
                <a:latin typeface="Arial" pitchFamily="34" charset="0"/>
                <a:cs typeface="Arial" pitchFamily="34" charset="0"/>
              </a:rPr>
              <a:t>synchronisation</a:t>
            </a:r>
            <a:r>
              <a:rPr lang="en-US" sz="1400" dirty="0">
                <a:solidFill>
                  <a:srgbClr val="C21B17"/>
                </a:solidFill>
                <a:latin typeface="Arial" pitchFamily="34" charset="0"/>
                <a:cs typeface="Arial" pitchFamily="34" charset="0"/>
              </a:rPr>
              <a:t> exceeds 72 hours from the date of introduction of steam of the first trial operation test loading is deemed to have commenced from the date of introduction of steam into the turbine of the Turbo Generator set. </a:t>
            </a: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89</a:t>
            </a:fld>
            <a:endParaRPr lang="it-IT"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349750"/>
            <a:ext cx="2562225" cy="1790700"/>
          </a:xfrm>
          <a:prstGeom prst="rect">
            <a:avLst/>
          </a:prstGeom>
          <a:effectLst>
            <a:glow rad="228600">
              <a:schemeClr val="accent2">
                <a:satMod val="175000"/>
                <a:alpha val="40000"/>
              </a:schemeClr>
            </a:glow>
          </a:effectLst>
        </p:spPr>
      </p:pic>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551600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300114" y="1601640"/>
            <a:ext cx="8310486" cy="4525963"/>
          </a:xfrm>
        </p:spPr>
        <p:txBody>
          <a:bodyPr/>
          <a:lstStyle/>
          <a:p>
            <a:pPr marL="457200" lvl="1" indent="0">
              <a:buNone/>
            </a:pPr>
            <a:endParaRPr lang="en-US" sz="1400" dirty="0" smtClean="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lvl="1">
              <a:buFont typeface="Wingdings" pitchFamily="2" charset="2"/>
              <a:buChar char="§"/>
            </a:pPr>
            <a:r>
              <a:rPr lang="en-US" sz="1400" b="1" dirty="0" smtClean="0">
                <a:solidFill>
                  <a:srgbClr val="C21B17"/>
                </a:solidFill>
                <a:latin typeface="Arial" pitchFamily="34" charset="0"/>
                <a:cs typeface="Arial" pitchFamily="34" charset="0"/>
              </a:rPr>
              <a:t>Section-1 Material Damage </a:t>
            </a:r>
          </a:p>
          <a:p>
            <a:pPr lvl="1">
              <a:buFont typeface="Wingdings" pitchFamily="2" charset="2"/>
              <a:buChar char="§"/>
            </a:pPr>
            <a:endParaRPr lang="en-US" sz="1400" dirty="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Company will indemnify the insured subject to exclusions and conditions that if, Insured property of any part thereof is </a:t>
            </a:r>
            <a:r>
              <a:rPr lang="en-US" sz="1400" b="1" u="sng" dirty="0" smtClean="0">
                <a:solidFill>
                  <a:srgbClr val="C21B17"/>
                </a:solidFill>
                <a:latin typeface="Arial" pitchFamily="34" charset="0"/>
                <a:cs typeface="Arial" pitchFamily="34" charset="0"/>
              </a:rPr>
              <a:t>LOST, DAMAGED or DESTROYED by ANY CAUSE,</a:t>
            </a:r>
            <a:r>
              <a:rPr lang="en-US" sz="1400" dirty="0" smtClean="0">
                <a:solidFill>
                  <a:srgbClr val="C21B17"/>
                </a:solidFill>
                <a:latin typeface="Arial" pitchFamily="34" charset="0"/>
                <a:cs typeface="Arial" pitchFamily="34" charset="0"/>
              </a:rPr>
              <a:t> other than those specifically excluded. </a:t>
            </a:r>
          </a:p>
          <a:p>
            <a:pPr marL="457200" lvl="1" indent="0">
              <a:buNone/>
            </a:pPr>
            <a:r>
              <a:rPr lang="en-US" sz="1400" b="1" u="sng" dirty="0" smtClean="0">
                <a:solidFill>
                  <a:srgbClr val="C21B17"/>
                </a:solidFill>
                <a:latin typeface="Arial" pitchFamily="34" charset="0"/>
                <a:cs typeface="Arial" pitchFamily="34" charset="0"/>
              </a:rPr>
              <a:t>In a manner necessitating replacement or repair </a:t>
            </a:r>
            <a:r>
              <a:rPr lang="en-US" sz="1400" dirty="0" smtClean="0">
                <a:solidFill>
                  <a:srgbClr val="C21B17"/>
                </a:solidFill>
                <a:latin typeface="Arial" pitchFamily="34" charset="0"/>
                <a:cs typeface="Arial" pitchFamily="34" charset="0"/>
              </a:rPr>
              <a:t>, </a:t>
            </a:r>
          </a:p>
          <a:p>
            <a:pPr marL="457200" lvl="1" indent="0">
              <a:buNone/>
            </a:pPr>
            <a:r>
              <a:rPr lang="en-US" sz="1400" dirty="0" smtClean="0">
                <a:solidFill>
                  <a:srgbClr val="C21B17"/>
                </a:solidFill>
                <a:latin typeface="Arial" pitchFamily="34" charset="0"/>
                <a:cs typeface="Arial" pitchFamily="34" charset="0"/>
              </a:rPr>
              <a:t>The company will pay or make good all such loss  or damage up to an amount  not exceeding in respect of each of the items  specified in the schedule the sum set opposite thereto and </a:t>
            </a:r>
            <a:r>
              <a:rPr lang="en-US" sz="1400" b="1" u="sng" dirty="0" smtClean="0">
                <a:solidFill>
                  <a:srgbClr val="C21B17"/>
                </a:solidFill>
                <a:latin typeface="Arial" pitchFamily="34" charset="0"/>
                <a:cs typeface="Arial" pitchFamily="34" charset="0"/>
              </a:rPr>
              <a:t>not exceeding in whole the total sum insured   </a:t>
            </a:r>
          </a:p>
          <a:p>
            <a:pPr marL="457200" lvl="1" indent="0">
              <a:buNone/>
            </a:pPr>
            <a:r>
              <a:rPr lang="en-US" sz="1400" dirty="0" smtClean="0">
                <a:solidFill>
                  <a:srgbClr val="C21B17"/>
                </a:solidFill>
                <a:latin typeface="Arial" pitchFamily="34" charset="0"/>
                <a:cs typeface="Arial" pitchFamily="34" charset="0"/>
              </a:rPr>
              <a:t>The company will also reimburse the insured for the cost of clearance and removal of debris following an event giving rise to an admissible claim under the policy , </a:t>
            </a:r>
            <a:r>
              <a:rPr lang="en-US" sz="1400" b="1" u="sng" dirty="0" smtClean="0">
                <a:solidFill>
                  <a:srgbClr val="C21B17"/>
                </a:solidFill>
                <a:latin typeface="Arial" pitchFamily="34" charset="0"/>
                <a:cs typeface="Arial" pitchFamily="34" charset="0"/>
              </a:rPr>
              <a:t>but not exceeding the sum (if any) mentioned in the schedule.  </a:t>
            </a: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Contractors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8" name="Rectangle 7"/>
          <p:cNvSpPr/>
          <p:nvPr/>
        </p:nvSpPr>
        <p:spPr>
          <a:xfrm>
            <a:off x="304800" y="1651720"/>
            <a:ext cx="8462886" cy="276999"/>
          </a:xfrm>
          <a:prstGeom prst="rect">
            <a:avLst/>
          </a:prstGeom>
        </p:spPr>
        <p:txBody>
          <a:bodyPr wrap="square">
            <a:spAutoFit/>
          </a:bodyPr>
          <a:lstStyle/>
          <a:p>
            <a:r>
              <a:rPr lang="en-US" sz="1200" b="1" dirty="0">
                <a:solidFill>
                  <a:srgbClr val="C21B17"/>
                </a:solidFill>
                <a:latin typeface="Arial" pitchFamily="34" charset="0"/>
                <a:cs typeface="Arial" pitchFamily="34" charset="0"/>
              </a:rPr>
              <a:t>Standard Policy </a:t>
            </a:r>
            <a:r>
              <a:rPr lang="en-US" sz="1200" b="1" dirty="0" smtClean="0">
                <a:solidFill>
                  <a:srgbClr val="C21B17"/>
                </a:solidFill>
                <a:latin typeface="Arial" pitchFamily="34" charset="0"/>
                <a:cs typeface="Arial" pitchFamily="34" charset="0"/>
              </a:rPr>
              <a:t>Form  </a:t>
            </a:r>
            <a:endParaRPr lang="en-US" sz="1200" b="1" dirty="0">
              <a:solidFill>
                <a:srgbClr val="C21B17"/>
              </a:solidFill>
              <a:latin typeface="Arial" pitchFamily="34" charset="0"/>
              <a:cs typeface="Arial" pitchFamily="34" charset="0"/>
            </a:endParaRPr>
          </a:p>
        </p:txBody>
      </p:sp>
      <p:sp>
        <p:nvSpPr>
          <p:cNvPr id="14" name="Striped Right Arrow 13"/>
          <p:cNvSpPr/>
          <p:nvPr/>
        </p:nvSpPr>
        <p:spPr>
          <a:xfrm>
            <a:off x="28956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300" y="4947986"/>
            <a:ext cx="4229100" cy="1224213"/>
          </a:xfrm>
          <a:prstGeom prst="rect">
            <a:avLst/>
          </a:prstGeom>
          <a:effectLst>
            <a:glow rad="228600">
              <a:schemeClr val="accent1">
                <a:satMod val="175000"/>
                <a:alpha val="40000"/>
              </a:schemeClr>
            </a:glow>
          </a:effectLst>
        </p:spPr>
      </p:pic>
      <p:sp>
        <p:nvSpPr>
          <p:cNvPr id="2" name="Slide Number Placeholder 1"/>
          <p:cNvSpPr>
            <a:spLocks noGrp="1"/>
          </p:cNvSpPr>
          <p:nvPr>
            <p:ph type="sldNum" sz="quarter" idx="12"/>
          </p:nvPr>
        </p:nvSpPr>
        <p:spPr/>
        <p:txBody>
          <a:bodyPr/>
          <a:lstStyle/>
          <a:p>
            <a:fld id="{C465A074-71B0-1C47-A455-7677837C124E}" type="slidenum">
              <a:rPr lang="it-IT" smtClean="0"/>
              <a:pPr/>
              <a:t>9</a:t>
            </a:fld>
            <a:endParaRPr lang="it-IT" dirty="0"/>
          </a:p>
        </p:txBody>
      </p:sp>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spTree>
    <p:extLst>
      <p:ext uri="{BB962C8B-B14F-4D97-AF65-F5344CB8AC3E}">
        <p14:creationId xmlns:p14="http://schemas.microsoft.com/office/powerpoint/2010/main" val="12212220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Test run definition (other than thermal power plant)</a:t>
            </a:r>
            <a:endParaRPr lang="en-US" sz="1400" b="1"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Testing period available under the policy shall cease to operate with the commencement of the commercial production or with the handing over of the plant to the principal whichever is earlier. In no case, the duration of the testing period shall exceed 12 months. </a:t>
            </a: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90</a:t>
            </a:fld>
            <a:endParaRPr lang="it-IT"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100" y="3962400"/>
            <a:ext cx="2095500" cy="2181225"/>
          </a:xfrm>
          <a:prstGeom prst="rect">
            <a:avLst/>
          </a:prstGeom>
          <a:effectLst>
            <a:glow rad="228600">
              <a:schemeClr val="accent2">
                <a:satMod val="175000"/>
                <a:alpha val="40000"/>
              </a:schemeClr>
            </a:glow>
          </a:effectLst>
        </p:spPr>
      </p:pic>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36272653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Suspension of testing period</a:t>
            </a:r>
            <a:endParaRPr lang="en-US" sz="1400" b="1"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r>
              <a:rPr lang="en-US" sz="1400" dirty="0">
                <a:solidFill>
                  <a:srgbClr val="C21B17"/>
                </a:solidFill>
                <a:latin typeface="Arial" pitchFamily="34" charset="0"/>
                <a:cs typeface="Arial" pitchFamily="34" charset="0"/>
              </a:rPr>
              <a:t>If testing is suspended after commencement of test run and if such period during which no testing activity is carried on exceeds 7 days in duration, it can be treated as erection period, provided </a:t>
            </a:r>
            <a:endParaRPr lang="en-US" sz="1400" dirty="0" smtClean="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r>
              <a:rPr lang="en-US" sz="1400" dirty="0">
                <a:solidFill>
                  <a:srgbClr val="C21B17"/>
                </a:solidFill>
                <a:latin typeface="Arial" pitchFamily="34" charset="0"/>
                <a:cs typeface="Arial" pitchFamily="34" charset="0"/>
              </a:rPr>
              <a:t>i) it is within the policy period, </a:t>
            </a:r>
          </a:p>
          <a:p>
            <a:pPr marL="457200" lvl="1" indent="0">
              <a:buNone/>
            </a:pPr>
            <a:r>
              <a:rPr lang="en-US" sz="1400" dirty="0">
                <a:solidFill>
                  <a:srgbClr val="C21B17"/>
                </a:solidFill>
                <a:latin typeface="Arial" pitchFamily="34" charset="0"/>
                <a:cs typeface="Arial" pitchFamily="34" charset="0"/>
              </a:rPr>
              <a:t>ii) it does not fall within testing extension period. </a:t>
            </a:r>
          </a:p>
          <a:p>
            <a:pPr marL="457200" lvl="1" indent="0">
              <a:buNone/>
            </a:pPr>
            <a:r>
              <a:rPr lang="en-US" sz="1400" dirty="0">
                <a:solidFill>
                  <a:srgbClr val="C21B17"/>
                </a:solidFill>
                <a:latin typeface="Arial" pitchFamily="34" charset="0"/>
                <a:cs typeface="Arial" pitchFamily="34" charset="0"/>
              </a:rPr>
              <a:t>iii) it is due to fortuitous accident happening anywhere at site and </a:t>
            </a:r>
          </a:p>
          <a:p>
            <a:pPr marL="457200" lvl="1" indent="0">
              <a:buNone/>
            </a:pPr>
            <a:r>
              <a:rPr lang="en-US" sz="1400" dirty="0">
                <a:solidFill>
                  <a:srgbClr val="C21B17"/>
                </a:solidFill>
                <a:latin typeface="Arial" pitchFamily="34" charset="0"/>
                <a:cs typeface="Arial" pitchFamily="34" charset="0"/>
              </a:rPr>
              <a:t>iv) situation is beyond the control of insured </a:t>
            </a:r>
          </a:p>
          <a:p>
            <a:pPr marL="457200" lvl="1" indent="0">
              <a:buNone/>
            </a:pPr>
            <a:endParaRPr lang="en-US" sz="1400" dirty="0">
              <a:solidFill>
                <a:srgbClr val="C21B17"/>
              </a:solidFill>
              <a:latin typeface="Arial" pitchFamily="34" charset="0"/>
              <a:cs typeface="Arial" pitchFamily="34" charset="0"/>
            </a:endParaRPr>
          </a:p>
          <a:p>
            <a:pPr marL="457200" lvl="1" indent="0">
              <a:buNone/>
            </a:pPr>
            <a:r>
              <a:rPr lang="en-US" sz="1400" dirty="0">
                <a:solidFill>
                  <a:srgbClr val="C21B17"/>
                </a:solidFill>
                <a:latin typeface="Arial" pitchFamily="34" charset="0"/>
                <a:cs typeface="Arial" pitchFamily="34" charset="0"/>
              </a:rPr>
              <a:t>In consideration of this, the testing period shall remain reduced by number of days the testing was carried out in the initial test run. </a:t>
            </a: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91</a:t>
            </a:fld>
            <a:endParaRPr lang="it-IT"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4790588"/>
            <a:ext cx="2057400" cy="1381612"/>
          </a:xfrm>
          <a:prstGeom prst="rect">
            <a:avLst/>
          </a:prstGeom>
          <a:effectLst>
            <a:glow rad="228600">
              <a:schemeClr val="accent2">
                <a:satMod val="175000"/>
                <a:alpha val="40000"/>
              </a:schemeClr>
            </a:glow>
          </a:effectLst>
        </p:spPr>
      </p:pic>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55160083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Combined cycle power plants </a:t>
            </a:r>
            <a:endParaRPr lang="en-US" sz="1400" b="1"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lvl="1"/>
            <a:r>
              <a:rPr lang="en-US" sz="1400" dirty="0">
                <a:solidFill>
                  <a:srgbClr val="C21B17"/>
                </a:solidFill>
                <a:latin typeface="Arial" pitchFamily="34" charset="0"/>
                <a:cs typeface="Arial" pitchFamily="34" charset="0"/>
              </a:rPr>
              <a:t>In those cases, where both GT's &amp; ST's are covered under the same EAR/SCE policy for a common period of insurance, the policy can be extended to cover OPEN CYCLE Mode of GT's at following rates - </a:t>
            </a:r>
          </a:p>
          <a:p>
            <a:pPr lvl="1"/>
            <a:endParaRPr lang="en-US" sz="1400" dirty="0" smtClean="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 </a:t>
            </a:r>
            <a:r>
              <a:rPr lang="en-US" sz="1400" dirty="0">
                <a:solidFill>
                  <a:srgbClr val="C21B17"/>
                </a:solidFill>
                <a:latin typeface="Arial" pitchFamily="34" charset="0"/>
                <a:cs typeface="Arial" pitchFamily="34" charset="0"/>
              </a:rPr>
              <a:t>Within policy period - Re. 1.00 per mille per month or part thereof </a:t>
            </a:r>
          </a:p>
          <a:p>
            <a:pPr lvl="1"/>
            <a:endParaRPr lang="en-US" sz="1400" dirty="0">
              <a:solidFill>
                <a:srgbClr val="C21B17"/>
              </a:solidFill>
              <a:latin typeface="Arial" pitchFamily="34" charset="0"/>
              <a:cs typeface="Arial" pitchFamily="34" charset="0"/>
            </a:endParaRPr>
          </a:p>
          <a:p>
            <a:pPr marL="457200" lvl="1" indent="0">
              <a:buNone/>
            </a:pPr>
            <a:r>
              <a:rPr lang="en-US" sz="1400" dirty="0">
                <a:solidFill>
                  <a:srgbClr val="C21B17"/>
                </a:solidFill>
                <a:latin typeface="Arial" pitchFamily="34" charset="0"/>
                <a:cs typeface="Arial" pitchFamily="34" charset="0"/>
              </a:rPr>
              <a:t>Note – Gas Turbines, which are covered under separate policies have to be considered operational and the EAR/SCE covers can not be extended to cover such GTs during OPEN CYCLE modes. 	</a:t>
            </a: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US" sz="1400" dirty="0">
              <a:solidFill>
                <a:srgbClr val="C21B17"/>
              </a:solidFill>
              <a:latin typeface="Arial" pitchFamily="34" charset="0"/>
              <a:cs typeface="Arial" pitchFamily="34" charset="0"/>
            </a:endParaRPr>
          </a:p>
          <a:p>
            <a:pPr lvl="1"/>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92</a:t>
            </a:fld>
            <a:endParaRPr lang="it-IT"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495800"/>
            <a:ext cx="2800350" cy="1628775"/>
          </a:xfrm>
          <a:prstGeom prst="rect">
            <a:avLst/>
          </a:prstGeom>
          <a:effectLst>
            <a:glow rad="228600">
              <a:schemeClr val="accent2">
                <a:satMod val="175000"/>
                <a:alpha val="40000"/>
              </a:schemeClr>
            </a:glow>
          </a:effectLst>
        </p:spPr>
      </p:pic>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5516008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Cover for Catalyst (Fertilizer &amp; Chemical Plants)</a:t>
            </a:r>
            <a:endParaRPr lang="en-US" sz="1400" b="1"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smtClean="0">
              <a:solidFill>
                <a:srgbClr val="C21B17"/>
              </a:solidFill>
              <a:latin typeface="Arial" pitchFamily="34" charset="0"/>
              <a:cs typeface="Arial" pitchFamily="34" charset="0"/>
            </a:endParaRPr>
          </a:p>
          <a:p>
            <a:pPr marL="457200" lvl="1" indent="0">
              <a:buNone/>
            </a:pPr>
            <a:r>
              <a:rPr lang="en-US" sz="1400" dirty="0" smtClean="0">
                <a:solidFill>
                  <a:srgbClr val="C21B17"/>
                </a:solidFill>
                <a:latin typeface="Arial" pitchFamily="34" charset="0"/>
                <a:cs typeface="Arial" pitchFamily="34" charset="0"/>
              </a:rPr>
              <a:t>a</a:t>
            </a:r>
            <a:r>
              <a:rPr lang="en-US" sz="1400" dirty="0">
                <a:solidFill>
                  <a:srgbClr val="C21B17"/>
                </a:solidFill>
                <a:latin typeface="Arial" pitchFamily="34" charset="0"/>
                <a:cs typeface="Arial" pitchFamily="34" charset="0"/>
              </a:rPr>
              <a:t>) The Catalyst is automatically covered for storage and Erection risks at the normal EAR/SCE rate if the value of Catalyst is included under the sum insured. </a:t>
            </a:r>
          </a:p>
          <a:p>
            <a:pPr marL="457200" lvl="1" indent="0">
              <a:buNone/>
            </a:pPr>
            <a:r>
              <a:rPr lang="en-US" sz="1400" dirty="0" smtClean="0">
                <a:solidFill>
                  <a:srgbClr val="C21B17"/>
                </a:solidFill>
                <a:latin typeface="Arial" pitchFamily="34" charset="0"/>
                <a:cs typeface="Arial" pitchFamily="34" charset="0"/>
              </a:rPr>
              <a:t>b</a:t>
            </a:r>
            <a:r>
              <a:rPr lang="en-US" sz="1400" dirty="0">
                <a:solidFill>
                  <a:srgbClr val="C21B17"/>
                </a:solidFill>
                <a:latin typeface="Arial" pitchFamily="34" charset="0"/>
                <a:cs typeface="Arial" pitchFamily="34" charset="0"/>
              </a:rPr>
              <a:t>) For covering the catalyst during hot testing period the additional rate applicable is </a:t>
            </a:r>
            <a:r>
              <a:rPr lang="en-US" sz="1400" dirty="0" err="1">
                <a:solidFill>
                  <a:srgbClr val="C21B17"/>
                </a:solidFill>
                <a:latin typeface="Arial" pitchFamily="34" charset="0"/>
                <a:cs typeface="Arial" pitchFamily="34" charset="0"/>
              </a:rPr>
              <a:t>Rs</a:t>
            </a:r>
            <a:r>
              <a:rPr lang="en-US" sz="1400" dirty="0">
                <a:solidFill>
                  <a:srgbClr val="C21B17"/>
                </a:solidFill>
                <a:latin typeface="Arial" pitchFamily="34" charset="0"/>
                <a:cs typeface="Arial" pitchFamily="34" charset="0"/>
              </a:rPr>
              <a:t>. 20/- per mille (to be charged on the value of the catalyst) with an Excess of 5 % of the value of the catalyst subject to a minimum of </a:t>
            </a:r>
            <a:r>
              <a:rPr lang="en-US" sz="1400" dirty="0" err="1">
                <a:solidFill>
                  <a:srgbClr val="C21B17"/>
                </a:solidFill>
                <a:latin typeface="Arial" pitchFamily="34" charset="0"/>
                <a:cs typeface="Arial" pitchFamily="34" charset="0"/>
              </a:rPr>
              <a:t>Rs</a:t>
            </a:r>
            <a:r>
              <a:rPr lang="en-US" sz="1400" dirty="0">
                <a:solidFill>
                  <a:srgbClr val="C21B17"/>
                </a:solidFill>
                <a:latin typeface="Arial" pitchFamily="34" charset="0"/>
                <a:cs typeface="Arial" pitchFamily="34" charset="0"/>
              </a:rPr>
              <a:t>. 2,50.000/- over and above the excess as applicable under the policy. </a:t>
            </a:r>
          </a:p>
          <a:p>
            <a:pPr marL="457200" lvl="1" indent="0">
              <a:buNone/>
            </a:pPr>
            <a:r>
              <a:rPr lang="en-US" sz="1400" dirty="0" smtClean="0">
                <a:solidFill>
                  <a:srgbClr val="C21B17"/>
                </a:solidFill>
                <a:latin typeface="Arial" pitchFamily="34" charset="0"/>
                <a:cs typeface="Arial" pitchFamily="34" charset="0"/>
              </a:rPr>
              <a:t>c</a:t>
            </a:r>
            <a:r>
              <a:rPr lang="en-US" sz="1400" dirty="0">
                <a:solidFill>
                  <a:srgbClr val="C21B17"/>
                </a:solidFill>
                <a:latin typeface="Arial" pitchFamily="34" charset="0"/>
                <a:cs typeface="Arial" pitchFamily="34" charset="0"/>
              </a:rPr>
              <a:t>) If both </a:t>
            </a:r>
            <a:r>
              <a:rPr lang="en-US" sz="1400" dirty="0" err="1">
                <a:solidFill>
                  <a:srgbClr val="C21B17"/>
                </a:solidFill>
                <a:latin typeface="Arial" pitchFamily="34" charset="0"/>
                <a:cs typeface="Arial" pitchFamily="34" charset="0"/>
              </a:rPr>
              <a:t>equipments</a:t>
            </a:r>
            <a:r>
              <a:rPr lang="en-US" sz="1400" dirty="0">
                <a:solidFill>
                  <a:srgbClr val="C21B17"/>
                </a:solidFill>
                <a:latin typeface="Arial" pitchFamily="34" charset="0"/>
                <a:cs typeface="Arial" pitchFamily="34" charset="0"/>
              </a:rPr>
              <a:t> and catalysts are damaged, the respective excesses on </a:t>
            </a:r>
            <a:r>
              <a:rPr lang="en-US" sz="1400" dirty="0" err="1">
                <a:solidFill>
                  <a:srgbClr val="C21B17"/>
                </a:solidFill>
                <a:latin typeface="Arial" pitchFamily="34" charset="0"/>
                <a:cs typeface="Arial" pitchFamily="34" charset="0"/>
              </a:rPr>
              <a:t>equipments</a:t>
            </a:r>
            <a:r>
              <a:rPr lang="en-US" sz="1400" dirty="0">
                <a:solidFill>
                  <a:srgbClr val="C21B17"/>
                </a:solidFill>
                <a:latin typeface="Arial" pitchFamily="34" charset="0"/>
                <a:cs typeface="Arial" pitchFamily="34" charset="0"/>
              </a:rPr>
              <a:t> and catalyst shall be applicable separately. </a:t>
            </a:r>
          </a:p>
          <a:p>
            <a:pPr marL="457200" lvl="1" indent="0">
              <a:buNone/>
            </a:pPr>
            <a:r>
              <a:rPr lang="en-US" sz="1400" dirty="0">
                <a:solidFill>
                  <a:srgbClr val="C21B17"/>
                </a:solidFill>
                <a:latin typeface="Arial" pitchFamily="34" charset="0"/>
                <a:cs typeface="Arial" pitchFamily="34" charset="0"/>
              </a:rPr>
              <a:t>	</a:t>
            </a: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8194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93</a:t>
            </a:fld>
            <a:endParaRPr lang="it-IT"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625" y="4324350"/>
            <a:ext cx="2466975" cy="1847850"/>
          </a:xfrm>
          <a:prstGeom prst="rect">
            <a:avLst/>
          </a:prstGeom>
          <a:effectLst>
            <a:glow rad="228600">
              <a:schemeClr val="accent2">
                <a:satMod val="175000"/>
                <a:alpha val="40000"/>
              </a:schemeClr>
            </a:glow>
          </a:effectLst>
        </p:spPr>
      </p:pic>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55160083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Refund </a:t>
            </a:r>
            <a:r>
              <a:rPr lang="en-US" sz="1400" b="1" dirty="0">
                <a:solidFill>
                  <a:srgbClr val="C21B17"/>
                </a:solidFill>
                <a:latin typeface="Arial" pitchFamily="34" charset="0"/>
                <a:cs typeface="Arial" pitchFamily="34" charset="0"/>
              </a:rPr>
              <a:t>on early completion of project  </a:t>
            </a:r>
          </a:p>
          <a:p>
            <a:pPr marL="0" indent="0">
              <a:buNone/>
            </a:pPr>
            <a:r>
              <a:rPr lang="en-US" sz="1400" dirty="0">
                <a:solidFill>
                  <a:srgbClr val="C21B17"/>
                </a:solidFill>
                <a:latin typeface="Arial" pitchFamily="34" charset="0"/>
                <a:cs typeface="Arial" pitchFamily="34" charset="0"/>
              </a:rPr>
              <a:t> </a:t>
            </a:r>
          </a:p>
          <a:p>
            <a:pPr lvl="1"/>
            <a:endParaRPr lang="en-US" sz="1400" dirty="0">
              <a:solidFill>
                <a:srgbClr val="C21B17"/>
              </a:solidFill>
              <a:latin typeface="Arial" pitchFamily="34" charset="0"/>
              <a:cs typeface="Arial" pitchFamily="34" charset="0"/>
            </a:endParaRPr>
          </a:p>
          <a:p>
            <a:pPr marL="457200" lvl="1" indent="0">
              <a:buNone/>
            </a:pPr>
            <a:r>
              <a:rPr lang="en-US" sz="1400" dirty="0">
                <a:solidFill>
                  <a:srgbClr val="C21B17"/>
                </a:solidFill>
                <a:latin typeface="Arial" pitchFamily="34" charset="0"/>
                <a:cs typeface="Arial" pitchFamily="34" charset="0"/>
              </a:rPr>
              <a:t>Refund of premium for completion of the project earlier than the period mentioned in the policy schedule for any project (including the testing period) may be allowed subject to the undernoted conditions being complied with </a:t>
            </a:r>
            <a:r>
              <a:rPr lang="en-US" sz="1400" dirty="0" smtClean="0">
                <a:solidFill>
                  <a:srgbClr val="C21B17"/>
                </a:solidFill>
                <a:latin typeface="Arial" pitchFamily="34" charset="0"/>
                <a:cs typeface="Arial" pitchFamily="34" charset="0"/>
              </a:rPr>
              <a:t>– </a:t>
            </a:r>
          </a:p>
          <a:p>
            <a:pPr marL="457200" lvl="1" indent="0">
              <a:buNone/>
            </a:pPr>
            <a:endParaRPr lang="en-US" sz="1400" dirty="0">
              <a:solidFill>
                <a:srgbClr val="C21B17"/>
              </a:solidFill>
              <a:latin typeface="Arial" pitchFamily="34" charset="0"/>
              <a:cs typeface="Arial" pitchFamily="34" charset="0"/>
            </a:endParaRPr>
          </a:p>
          <a:p>
            <a:pPr marL="457200" lvl="1" indent="0">
              <a:buNone/>
            </a:pPr>
            <a:r>
              <a:rPr lang="en-US" sz="1400" dirty="0">
                <a:solidFill>
                  <a:srgbClr val="C21B17"/>
                </a:solidFill>
                <a:latin typeface="Arial" pitchFamily="34" charset="0"/>
                <a:cs typeface="Arial" pitchFamily="34" charset="0"/>
              </a:rPr>
              <a:t>a) The period of insurance is 18 months and above. </a:t>
            </a:r>
          </a:p>
          <a:p>
            <a:pPr marL="457200" lvl="1" indent="0">
              <a:buNone/>
            </a:pPr>
            <a:r>
              <a:rPr lang="en-US" sz="1400" dirty="0" smtClean="0">
                <a:solidFill>
                  <a:srgbClr val="C21B17"/>
                </a:solidFill>
                <a:latin typeface="Arial" pitchFamily="34" charset="0"/>
                <a:cs typeface="Arial" pitchFamily="34" charset="0"/>
              </a:rPr>
              <a:t>b</a:t>
            </a:r>
            <a:r>
              <a:rPr lang="en-US" sz="1400" dirty="0">
                <a:solidFill>
                  <a:srgbClr val="C21B17"/>
                </a:solidFill>
                <a:latin typeface="Arial" pitchFamily="34" charset="0"/>
                <a:cs typeface="Arial" pitchFamily="34" charset="0"/>
              </a:rPr>
              <a:t>) Notice for early completion being given in advance to the insurer i.e. before commencement of testing or in any case not later than 7 days after commencement of testing. </a:t>
            </a:r>
          </a:p>
          <a:p>
            <a:pPr marL="457200" lvl="1" indent="0">
              <a:buNone/>
            </a:pPr>
            <a:r>
              <a:rPr lang="en-US" sz="1400" dirty="0" smtClean="0">
                <a:solidFill>
                  <a:srgbClr val="C21B17"/>
                </a:solidFill>
                <a:latin typeface="Arial" pitchFamily="34" charset="0"/>
                <a:cs typeface="Arial" pitchFamily="34" charset="0"/>
              </a:rPr>
              <a:t>c</a:t>
            </a:r>
            <a:r>
              <a:rPr lang="en-US" sz="1400" dirty="0">
                <a:solidFill>
                  <a:srgbClr val="C21B17"/>
                </a:solidFill>
                <a:latin typeface="Arial" pitchFamily="34" charset="0"/>
                <a:cs typeface="Arial" pitchFamily="34" charset="0"/>
              </a:rPr>
              <a:t>) Claims Experience under the policy being less than 60 %. </a:t>
            </a:r>
          </a:p>
          <a:p>
            <a:pPr marL="457200" lvl="1" indent="0">
              <a:buNone/>
            </a:pPr>
            <a:r>
              <a:rPr lang="en-US" sz="1400" dirty="0" smtClean="0">
                <a:solidFill>
                  <a:srgbClr val="C21B17"/>
                </a:solidFill>
                <a:latin typeface="Arial" pitchFamily="34" charset="0"/>
                <a:cs typeface="Arial" pitchFamily="34" charset="0"/>
              </a:rPr>
              <a:t>d</a:t>
            </a:r>
            <a:r>
              <a:rPr lang="en-US" sz="1400" dirty="0">
                <a:solidFill>
                  <a:srgbClr val="C21B17"/>
                </a:solidFill>
                <a:latin typeface="Arial" pitchFamily="34" charset="0"/>
                <a:cs typeface="Arial" pitchFamily="34" charset="0"/>
              </a:rPr>
              <a:t>) The minimum period for which refund can be claimed shall be 3 months. </a:t>
            </a:r>
          </a:p>
          <a:p>
            <a:pPr marL="457200" lvl="1" indent="0">
              <a:buNone/>
            </a:pPr>
            <a:r>
              <a:rPr lang="en-US" sz="1400" dirty="0" smtClean="0">
                <a:solidFill>
                  <a:srgbClr val="C21B17"/>
                </a:solidFill>
                <a:latin typeface="Arial" pitchFamily="34" charset="0"/>
                <a:cs typeface="Arial" pitchFamily="34" charset="0"/>
              </a:rPr>
              <a:t>e</a:t>
            </a:r>
            <a:r>
              <a:rPr lang="en-US" sz="1400" dirty="0">
                <a:solidFill>
                  <a:srgbClr val="C21B17"/>
                </a:solidFill>
                <a:latin typeface="Arial" pitchFamily="34" charset="0"/>
                <a:cs typeface="Arial" pitchFamily="34" charset="0"/>
              </a:rPr>
              <a:t>) The refund of premium would be allowed only after re-working of the premium on reduced policy period. </a:t>
            </a: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300" y="4876799"/>
            <a:ext cx="1689100" cy="1266825"/>
          </a:xfrm>
          <a:prstGeom prst="rect">
            <a:avLst/>
          </a:prstGeom>
          <a:effectLst>
            <a:glow rad="228600">
              <a:schemeClr val="accent2">
                <a:satMod val="175000"/>
                <a:alpha val="40000"/>
              </a:schemeClr>
            </a:glow>
          </a:effectLst>
        </p:spPr>
      </p:pic>
      <p:sp>
        <p:nvSpPr>
          <p:cNvPr id="2" name="Slide Number Placeholder 1"/>
          <p:cNvSpPr>
            <a:spLocks noGrp="1"/>
          </p:cNvSpPr>
          <p:nvPr>
            <p:ph type="sldNum" sz="quarter" idx="12"/>
          </p:nvPr>
        </p:nvSpPr>
        <p:spPr/>
        <p:txBody>
          <a:bodyPr/>
          <a:lstStyle/>
          <a:p>
            <a:fld id="{C465A074-71B0-1C47-A455-7677837C124E}" type="slidenum">
              <a:rPr lang="it-IT" smtClean="0"/>
              <a:pPr/>
              <a:t>94</a:t>
            </a:fld>
            <a:endParaRPr lang="it-IT" dirty="0"/>
          </a:p>
        </p:txBody>
      </p:sp>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34476179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00200"/>
            <a:ext cx="8305800" cy="4525963"/>
          </a:xfrm>
        </p:spPr>
        <p:txBody>
          <a:bodyPr/>
          <a:lstStyle/>
          <a:p>
            <a:r>
              <a:rPr lang="en-US" sz="1400" b="1" dirty="0" smtClean="0">
                <a:solidFill>
                  <a:srgbClr val="C21B17"/>
                </a:solidFill>
                <a:latin typeface="Arial" pitchFamily="34" charset="0"/>
                <a:cs typeface="Arial" pitchFamily="34" charset="0"/>
              </a:rPr>
              <a:t>General Regulations                     Issue of fire policy during testing period   </a:t>
            </a:r>
            <a:endParaRPr lang="en-US" sz="1400" b="1" dirty="0">
              <a:solidFill>
                <a:srgbClr val="C21B17"/>
              </a:solidFill>
              <a:latin typeface="Arial" pitchFamily="34" charset="0"/>
              <a:cs typeface="Arial" pitchFamily="34" charset="0"/>
            </a:endParaRPr>
          </a:p>
          <a:p>
            <a:pPr marL="0" indent="0">
              <a:buNone/>
            </a:pPr>
            <a:r>
              <a:rPr lang="en-US" sz="1400" dirty="0">
                <a:solidFill>
                  <a:srgbClr val="C21B17"/>
                </a:solidFill>
                <a:latin typeface="Arial" pitchFamily="34" charset="0"/>
                <a:cs typeface="Arial" pitchFamily="34" charset="0"/>
              </a:rPr>
              <a:t> </a:t>
            </a:r>
          </a:p>
          <a:p>
            <a:pPr lvl="1"/>
            <a:endParaRPr lang="en-US" sz="1400" dirty="0">
              <a:solidFill>
                <a:srgbClr val="C21B17"/>
              </a:solidFill>
              <a:latin typeface="Arial" pitchFamily="34" charset="0"/>
              <a:cs typeface="Arial" pitchFamily="34" charset="0"/>
            </a:endParaRPr>
          </a:p>
          <a:p>
            <a:pPr marL="457200" lvl="1" indent="0">
              <a:buNone/>
            </a:pPr>
            <a:r>
              <a:rPr lang="en-US" sz="1400" dirty="0">
                <a:solidFill>
                  <a:srgbClr val="C21C1D"/>
                </a:solidFill>
                <a:latin typeface="Arial" pitchFamily="34" charset="0"/>
                <a:cs typeface="Arial" pitchFamily="34" charset="0"/>
              </a:rPr>
              <a:t>No Fire Policy can be issued during „Testing Period‟ for items covered under EAR/SCE policy. </a:t>
            </a:r>
          </a:p>
          <a:p>
            <a:pPr marL="457200" lvl="1" indent="0">
              <a:buNone/>
            </a:pPr>
            <a:endParaRPr lang="en-US" sz="1400" dirty="0">
              <a:solidFill>
                <a:srgbClr val="C21C1D"/>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a:p>
            <a:pPr marL="457200" lvl="1" indent="0">
              <a:buNone/>
            </a:pPr>
            <a:endParaRPr lang="en-US"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3" name="Striped Right Arrow 12"/>
          <p:cNvSpPr/>
          <p:nvPr/>
        </p:nvSpPr>
        <p:spPr>
          <a:xfrm>
            <a:off x="2743200" y="1676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95</a:t>
            </a:fld>
            <a:endParaRPr lang="it-IT"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800600"/>
            <a:ext cx="3286125" cy="1314450"/>
          </a:xfrm>
          <a:prstGeom prst="rect">
            <a:avLst/>
          </a:prstGeom>
          <a:effectLst>
            <a:glow rad="228600">
              <a:schemeClr val="accent2">
                <a:satMod val="175000"/>
                <a:alpha val="40000"/>
              </a:schemeClr>
            </a:glow>
          </a:effectLst>
        </p:spPr>
      </p:pic>
      <p:sp>
        <p:nvSpPr>
          <p:cNvPr id="9"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253439079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76400"/>
            <a:ext cx="4038600" cy="4525963"/>
          </a:xfrm>
        </p:spPr>
        <p:txBody>
          <a:bodyPr/>
          <a:lstStyle/>
          <a:p>
            <a:r>
              <a:rPr lang="en-US" sz="1400" dirty="0">
                <a:solidFill>
                  <a:srgbClr val="C21B17"/>
                </a:solidFill>
                <a:latin typeface="Arial" pitchFamily="34" charset="0"/>
                <a:cs typeface="Arial" pitchFamily="34" charset="0"/>
              </a:rPr>
              <a:t>E</a:t>
            </a:r>
            <a:r>
              <a:rPr lang="en-US" sz="1400" dirty="0" smtClean="0">
                <a:solidFill>
                  <a:srgbClr val="C21B17"/>
                </a:solidFill>
                <a:latin typeface="Arial" pitchFamily="34" charset="0"/>
                <a:cs typeface="Arial" pitchFamily="34" charset="0"/>
              </a:rPr>
              <a:t>AR Tariff</a:t>
            </a:r>
          </a:p>
          <a:p>
            <a:pPr lvl="1">
              <a:buFont typeface="Wingdings" pitchFamily="2" charset="2"/>
              <a:buChar char="§"/>
            </a:pPr>
            <a:r>
              <a:rPr lang="en-US" sz="1400" dirty="0" smtClean="0">
                <a:solidFill>
                  <a:srgbClr val="C21B17"/>
                </a:solidFill>
                <a:latin typeface="Arial" pitchFamily="34" charset="0"/>
                <a:cs typeface="Arial" pitchFamily="34" charset="0"/>
              </a:rPr>
              <a:t>General Rules and Regulations </a:t>
            </a:r>
          </a:p>
          <a:p>
            <a:pPr lvl="1">
              <a:buFont typeface="Wingdings" pitchFamily="2" charset="2"/>
              <a:buChar char="§"/>
            </a:pPr>
            <a:r>
              <a:rPr lang="en-US" sz="1400" dirty="0" smtClean="0">
                <a:solidFill>
                  <a:srgbClr val="C21B17"/>
                </a:solidFill>
                <a:latin typeface="Arial" pitchFamily="34" charset="0"/>
                <a:cs typeface="Arial" pitchFamily="34" charset="0"/>
              </a:rPr>
              <a:t>Standard Policy Form </a:t>
            </a:r>
            <a:endParaRPr lang="en-US" sz="1400" dirty="0">
              <a:solidFill>
                <a:srgbClr val="C21B17"/>
              </a:solidFill>
              <a:latin typeface="Arial" pitchFamily="34" charset="0"/>
              <a:cs typeface="Arial" pitchFamily="34" charset="0"/>
            </a:endParaRPr>
          </a:p>
          <a:p>
            <a:pPr lvl="1">
              <a:buFont typeface="Wingdings" pitchFamily="2" charset="2"/>
              <a:buChar char="§"/>
            </a:pPr>
            <a:r>
              <a:rPr lang="en-US" sz="1400" dirty="0" smtClean="0">
                <a:solidFill>
                  <a:srgbClr val="C21B17"/>
                </a:solidFill>
                <a:latin typeface="Arial" pitchFamily="34" charset="0"/>
                <a:cs typeface="Arial" pitchFamily="34" charset="0"/>
              </a:rPr>
              <a:t>Proposal </a:t>
            </a:r>
          </a:p>
          <a:p>
            <a:pPr lvl="1">
              <a:buFont typeface="Wingdings" pitchFamily="2" charset="2"/>
              <a:buChar char="§"/>
            </a:pPr>
            <a:r>
              <a:rPr lang="en-US" sz="1400" dirty="0" smtClean="0">
                <a:solidFill>
                  <a:srgbClr val="C21B17"/>
                </a:solidFill>
                <a:latin typeface="Arial" pitchFamily="34" charset="0"/>
                <a:cs typeface="Arial" pitchFamily="34" charset="0"/>
              </a:rPr>
              <a:t>Rating Schedule </a:t>
            </a:r>
          </a:p>
          <a:p>
            <a:pPr lvl="1">
              <a:buFont typeface="Wingdings" pitchFamily="2" charset="2"/>
              <a:buChar char="§"/>
            </a:pPr>
            <a:r>
              <a:rPr lang="en-US" sz="1400" dirty="0" smtClean="0">
                <a:solidFill>
                  <a:srgbClr val="C21B17"/>
                </a:solidFill>
                <a:latin typeface="Arial" pitchFamily="34" charset="0"/>
                <a:cs typeface="Arial" pitchFamily="34" charset="0"/>
              </a:rPr>
              <a:t>Declined Risk</a:t>
            </a:r>
          </a:p>
          <a:p>
            <a:pPr lvl="1">
              <a:buFont typeface="Wingdings" pitchFamily="2" charset="2"/>
              <a:buChar char="§"/>
            </a:pPr>
            <a:r>
              <a:rPr lang="en-US" sz="1400" dirty="0" smtClean="0">
                <a:solidFill>
                  <a:srgbClr val="C21B17"/>
                </a:solidFill>
                <a:latin typeface="Arial" pitchFamily="34" charset="0"/>
                <a:cs typeface="Arial" pitchFamily="34" charset="0"/>
              </a:rPr>
              <a:t>Excess</a:t>
            </a:r>
          </a:p>
          <a:p>
            <a:pPr lvl="1">
              <a:buFont typeface="Wingdings" pitchFamily="2" charset="2"/>
              <a:buChar char="§"/>
            </a:pPr>
            <a:r>
              <a:rPr lang="en-US" sz="1400" dirty="0" smtClean="0">
                <a:solidFill>
                  <a:srgbClr val="C21B17"/>
                </a:solidFill>
                <a:latin typeface="Arial" pitchFamily="34" charset="0"/>
                <a:cs typeface="Arial" pitchFamily="34" charset="0"/>
              </a:rPr>
              <a:t>Escalation Provision</a:t>
            </a:r>
          </a:p>
          <a:p>
            <a:pPr lvl="1">
              <a:buFont typeface="Wingdings" pitchFamily="2" charset="2"/>
              <a:buChar char="§"/>
            </a:pPr>
            <a:r>
              <a:rPr lang="en-US" sz="1400" dirty="0" smtClean="0">
                <a:solidFill>
                  <a:srgbClr val="C21B17"/>
                </a:solidFill>
                <a:latin typeface="Arial" pitchFamily="34" charset="0"/>
                <a:cs typeface="Arial" pitchFamily="34" charset="0"/>
              </a:rPr>
              <a:t>Option to Insure under MB/ EEI</a:t>
            </a:r>
          </a:p>
          <a:p>
            <a:pPr lvl="1">
              <a:buFont typeface="Wingdings" pitchFamily="2" charset="2"/>
              <a:buChar char="§"/>
            </a:pPr>
            <a:r>
              <a:rPr lang="en-US" sz="1400" dirty="0" smtClean="0">
                <a:solidFill>
                  <a:srgbClr val="C21B17"/>
                </a:solidFill>
                <a:latin typeface="Arial" pitchFamily="34" charset="0"/>
                <a:cs typeface="Arial" pitchFamily="34" charset="0"/>
              </a:rPr>
              <a:t>Additional Rates </a:t>
            </a:r>
          </a:p>
          <a:p>
            <a:pPr lvl="1">
              <a:buFont typeface="Wingdings" pitchFamily="2" charset="2"/>
              <a:buChar char="§"/>
            </a:pPr>
            <a:r>
              <a:rPr lang="en-US" sz="1400" b="1" dirty="0" smtClean="0">
                <a:solidFill>
                  <a:srgbClr val="C21B17"/>
                </a:solidFill>
                <a:latin typeface="Arial" pitchFamily="34" charset="0"/>
                <a:cs typeface="Arial" pitchFamily="34" charset="0"/>
              </a:rPr>
              <a:t>Endorsements  </a:t>
            </a:r>
          </a:p>
          <a:p>
            <a:pPr marL="457200" lvl="1" indent="0">
              <a:buNone/>
            </a:pPr>
            <a:endParaRPr lang="en-US" sz="1400" dirty="0">
              <a:solidFill>
                <a:srgbClr val="C21B17"/>
              </a:solidFill>
              <a:latin typeface="Arial" pitchFamily="34" charset="0"/>
              <a:cs typeface="Arial" pitchFamily="34" charset="0"/>
            </a:endParaRPr>
          </a:p>
          <a:p>
            <a:pPr lvl="1">
              <a:buFont typeface="Wingdings" pitchFamily="2" charset="2"/>
              <a:buChar char="§"/>
            </a:pPr>
            <a:endParaRPr lang="en-US" sz="1400" dirty="0" smtClean="0">
              <a:solidFill>
                <a:srgbClr val="C21B17"/>
              </a:solidFill>
              <a:latin typeface="Arial" pitchFamily="34" charset="0"/>
              <a:cs typeface="Arial" pitchFamily="34" charset="0"/>
            </a:endParaRPr>
          </a:p>
          <a:p>
            <a:pPr lvl="1">
              <a:buFont typeface="Wingdings" pitchFamily="2" charset="2"/>
              <a:buChar char="§"/>
            </a:pPr>
            <a:endParaRPr lang="en-IN" sz="14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Erection All Risk Insurance Policy</a:t>
            </a:r>
            <a:endParaRPr lang="en-US" sz="2000" dirty="0">
              <a:solidFill>
                <a:srgbClr val="C21B17"/>
              </a:solidFill>
              <a:latin typeface="Arial" pitchFamily="34" charset="0"/>
              <a:cs typeface="Arial" pitchFamily="34" charset="0"/>
            </a:endParaRPr>
          </a:p>
        </p:txBody>
      </p:sp>
      <p:sp>
        <p:nvSpPr>
          <p:cNvPr id="35" name="Content Placeholder 32"/>
          <p:cNvSpPr>
            <a:spLocks noGrp="1"/>
          </p:cNvSpPr>
          <p:nvPr>
            <p:ph sz="half" idx="1"/>
          </p:nvPr>
        </p:nvSpPr>
        <p:spPr>
          <a:xfrm>
            <a:off x="4572000" y="1646237"/>
            <a:ext cx="4419600" cy="4525963"/>
          </a:xfrm>
        </p:spPr>
        <p:txBody>
          <a:bodyPr/>
          <a:lstStyle/>
          <a:p>
            <a:pPr marL="0" indent="0">
              <a:buNone/>
            </a:pPr>
            <a:r>
              <a:rPr lang="en-US" sz="1400" b="1" dirty="0" smtClean="0">
                <a:solidFill>
                  <a:srgbClr val="C21B17"/>
                </a:solidFill>
                <a:latin typeface="Arial" pitchFamily="34" charset="0"/>
                <a:cs typeface="Arial" pitchFamily="34" charset="0"/>
              </a:rPr>
              <a:t>Endorsements </a:t>
            </a:r>
          </a:p>
          <a:p>
            <a:r>
              <a:rPr lang="en-US" sz="1200" dirty="0" smtClean="0">
                <a:solidFill>
                  <a:srgbClr val="C21B17"/>
                </a:solidFill>
                <a:latin typeface="Arial" pitchFamily="34" charset="0"/>
                <a:cs typeface="Arial" pitchFamily="34" charset="0"/>
              </a:rPr>
              <a:t>Civil </a:t>
            </a:r>
            <a:r>
              <a:rPr lang="en-US" sz="1200" dirty="0">
                <a:solidFill>
                  <a:srgbClr val="C21B17"/>
                </a:solidFill>
                <a:latin typeface="Arial" pitchFamily="34" charset="0"/>
                <a:cs typeface="Arial" pitchFamily="34" charset="0"/>
              </a:rPr>
              <a:t>e</a:t>
            </a:r>
            <a:r>
              <a:rPr lang="en-US" sz="1200" dirty="0" smtClean="0">
                <a:solidFill>
                  <a:srgbClr val="C21B17"/>
                </a:solidFill>
                <a:latin typeface="Arial" pitchFamily="34" charset="0"/>
                <a:cs typeface="Arial" pitchFamily="34" charset="0"/>
              </a:rPr>
              <a:t>ngineering works </a:t>
            </a:r>
          </a:p>
          <a:p>
            <a:r>
              <a:rPr lang="en-US" sz="1200" dirty="0" smtClean="0">
                <a:solidFill>
                  <a:srgbClr val="C21B17"/>
                </a:solidFill>
                <a:latin typeface="Arial" pitchFamily="34" charset="0"/>
                <a:cs typeface="Arial" pitchFamily="34" charset="0"/>
              </a:rPr>
              <a:t>Fire/ explosion claims and fire fighting</a:t>
            </a:r>
          </a:p>
          <a:p>
            <a:r>
              <a:rPr lang="en-US" sz="1200" dirty="0" smtClean="0">
                <a:solidFill>
                  <a:srgbClr val="C21B17"/>
                </a:solidFill>
                <a:latin typeface="Arial" pitchFamily="34" charset="0"/>
                <a:cs typeface="Arial" pitchFamily="34" charset="0"/>
              </a:rPr>
              <a:t>Cross liability cover</a:t>
            </a:r>
          </a:p>
          <a:p>
            <a:r>
              <a:rPr lang="en-US" sz="1200" dirty="0" smtClean="0">
                <a:solidFill>
                  <a:srgbClr val="C21B17"/>
                </a:solidFill>
                <a:latin typeface="Arial" pitchFamily="34" charset="0"/>
                <a:cs typeface="Arial" pitchFamily="34" charset="0"/>
              </a:rPr>
              <a:t>Escalation</a:t>
            </a:r>
          </a:p>
          <a:p>
            <a:r>
              <a:rPr lang="en-US" sz="1200" dirty="0" smtClean="0">
                <a:solidFill>
                  <a:srgbClr val="C21B17"/>
                </a:solidFill>
                <a:latin typeface="Arial" pitchFamily="34" charset="0"/>
                <a:cs typeface="Arial" pitchFamily="34" charset="0"/>
              </a:rPr>
              <a:t>Air freight</a:t>
            </a:r>
          </a:p>
          <a:p>
            <a:r>
              <a:rPr lang="en-US" sz="1200" dirty="0" smtClean="0">
                <a:solidFill>
                  <a:srgbClr val="C21B17"/>
                </a:solidFill>
                <a:latin typeface="Arial" pitchFamily="34" charset="0"/>
                <a:cs typeface="Arial" pitchFamily="34" charset="0"/>
              </a:rPr>
              <a:t>Additional customs duty </a:t>
            </a:r>
          </a:p>
          <a:p>
            <a:r>
              <a:rPr lang="en-US" sz="1200" dirty="0" smtClean="0">
                <a:solidFill>
                  <a:srgbClr val="C21B17"/>
                </a:solidFill>
                <a:latin typeface="Arial" pitchFamily="34" charset="0"/>
                <a:cs typeface="Arial" pitchFamily="34" charset="0"/>
              </a:rPr>
              <a:t>Test run definition in respect of thermal power station</a:t>
            </a:r>
          </a:p>
          <a:p>
            <a:r>
              <a:rPr lang="en-US" sz="1200" dirty="0" smtClean="0">
                <a:solidFill>
                  <a:srgbClr val="C21B17"/>
                </a:solidFill>
                <a:latin typeface="Arial" pitchFamily="34" charset="0"/>
                <a:cs typeface="Arial" pitchFamily="34" charset="0"/>
              </a:rPr>
              <a:t>Test run definition in respect of gas turbines in respect of combined cycle power plant</a:t>
            </a:r>
          </a:p>
          <a:p>
            <a:r>
              <a:rPr lang="en-US" sz="1200" dirty="0" smtClean="0">
                <a:solidFill>
                  <a:srgbClr val="C21B17"/>
                </a:solidFill>
                <a:latin typeface="Arial" pitchFamily="34" charset="0"/>
                <a:cs typeface="Arial" pitchFamily="34" charset="0"/>
              </a:rPr>
              <a:t>Hydrocarbon endorsement for testing and commissioning </a:t>
            </a:r>
          </a:p>
          <a:p>
            <a:r>
              <a:rPr lang="en-US" sz="1200" dirty="0" smtClean="0">
                <a:solidFill>
                  <a:srgbClr val="C21B17"/>
                </a:solidFill>
                <a:latin typeface="Arial" pitchFamily="34" charset="0"/>
                <a:cs typeface="Arial" pitchFamily="34" charset="0"/>
              </a:rPr>
              <a:t>Storage endorsement</a:t>
            </a:r>
          </a:p>
          <a:p>
            <a:r>
              <a:rPr lang="en-US" sz="1200" dirty="0" smtClean="0">
                <a:solidFill>
                  <a:srgbClr val="C21B17"/>
                </a:solidFill>
                <a:latin typeface="Arial" pitchFamily="34" charset="0"/>
                <a:cs typeface="Arial" pitchFamily="34" charset="0"/>
              </a:rPr>
              <a:t>Safety measures</a:t>
            </a:r>
          </a:p>
          <a:p>
            <a:r>
              <a:rPr lang="en-US" sz="1200" dirty="0" smtClean="0">
                <a:solidFill>
                  <a:srgbClr val="C21B17"/>
                </a:solidFill>
                <a:latin typeface="Arial" pitchFamily="34" charset="0"/>
                <a:cs typeface="Arial" pitchFamily="34" charset="0"/>
              </a:rPr>
              <a:t>Damage to crops, forests etc.</a:t>
            </a:r>
          </a:p>
          <a:p>
            <a:r>
              <a:rPr lang="en-US" sz="1200" dirty="0" smtClean="0">
                <a:solidFill>
                  <a:srgbClr val="C21B17"/>
                </a:solidFill>
                <a:latin typeface="Arial" pitchFamily="34" charset="0"/>
                <a:cs typeface="Arial" pitchFamily="34" charset="0"/>
              </a:rPr>
              <a:t>Maintenance visit and extended maintenance </a:t>
            </a:r>
          </a:p>
          <a:p>
            <a:r>
              <a:rPr lang="en-US" sz="1200" dirty="0" smtClean="0">
                <a:solidFill>
                  <a:srgbClr val="C21B17"/>
                </a:solidFill>
                <a:latin typeface="Arial" pitchFamily="34" charset="0"/>
                <a:cs typeface="Arial" pitchFamily="34" charset="0"/>
              </a:rPr>
              <a:t>Underground cables and pipes</a:t>
            </a:r>
          </a:p>
          <a:p>
            <a:r>
              <a:rPr lang="en-US" sz="1200" dirty="0" smtClean="0">
                <a:solidFill>
                  <a:srgbClr val="C21B17"/>
                </a:solidFill>
                <a:latin typeface="Arial" pitchFamily="34" charset="0"/>
                <a:cs typeface="Arial" pitchFamily="34" charset="0"/>
              </a:rPr>
              <a:t>Open trenches during laying of pipelines ducts and cables</a:t>
            </a:r>
          </a:p>
          <a:p>
            <a:r>
              <a:rPr lang="en-US" sz="1200" dirty="0" smtClean="0">
                <a:solidFill>
                  <a:srgbClr val="C21B17"/>
                </a:solidFill>
                <a:latin typeface="Arial" pitchFamily="34" charset="0"/>
                <a:cs typeface="Arial" pitchFamily="34" charset="0"/>
              </a:rPr>
              <a:t>Leak search cost while laying pipelines</a:t>
            </a:r>
          </a:p>
          <a:p>
            <a:endParaRPr lang="en-US" sz="1200" dirty="0" smtClean="0">
              <a:solidFill>
                <a:srgbClr val="C21B17"/>
              </a:solidFill>
              <a:latin typeface="Arial" pitchFamily="34" charset="0"/>
              <a:cs typeface="Arial" pitchFamily="34" charset="0"/>
            </a:endParaRPr>
          </a:p>
          <a:p>
            <a:endParaRPr lang="en-US" sz="1200" dirty="0" smtClean="0">
              <a:solidFill>
                <a:srgbClr val="C21B17"/>
              </a:solidFill>
              <a:latin typeface="Arial" pitchFamily="34" charset="0"/>
              <a:cs typeface="Arial" pitchFamily="34" charset="0"/>
            </a:endParaRPr>
          </a:p>
          <a:p>
            <a:endParaRPr lang="en-US" sz="1200" dirty="0" smtClean="0">
              <a:solidFill>
                <a:srgbClr val="C21B17"/>
              </a:solidFill>
              <a:latin typeface="Arial" pitchFamily="34" charset="0"/>
              <a:cs typeface="Arial" pitchFamily="34" charset="0"/>
            </a:endParaRPr>
          </a:p>
          <a:p>
            <a:endParaRPr lang="en-US" sz="1200" dirty="0" smtClean="0">
              <a:solidFill>
                <a:srgbClr val="C21B17"/>
              </a:solidFill>
              <a:latin typeface="Arial" pitchFamily="34" charset="0"/>
              <a:cs typeface="Arial" pitchFamily="34" charset="0"/>
            </a:endParaRPr>
          </a:p>
          <a:p>
            <a:pPr marL="0" indent="0">
              <a:buNone/>
            </a:pPr>
            <a:r>
              <a:rPr lang="en-US" sz="1200" dirty="0" smtClean="0">
                <a:solidFill>
                  <a:srgbClr val="C21B17"/>
                </a:solidFill>
                <a:latin typeface="Arial" pitchFamily="34" charset="0"/>
                <a:cs typeface="Arial" pitchFamily="34" charset="0"/>
              </a:rPr>
              <a:t> </a:t>
            </a:r>
          </a:p>
          <a:p>
            <a:endParaRPr lang="en-US" sz="1200" dirty="0" smtClean="0">
              <a:solidFill>
                <a:srgbClr val="C21B17"/>
              </a:solidFill>
              <a:latin typeface="Arial" pitchFamily="34" charset="0"/>
              <a:cs typeface="Arial" pitchFamily="34" charset="0"/>
            </a:endParaRPr>
          </a:p>
          <a:p>
            <a:pPr lvl="1">
              <a:buFont typeface="Wingdings" pitchFamily="2" charset="2"/>
              <a:buChar char="§"/>
            </a:pPr>
            <a:endParaRPr lang="en-IN" sz="1200" dirty="0">
              <a:solidFill>
                <a:srgbClr val="C21B17"/>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1" name="Striped Right Arrow 10"/>
          <p:cNvSpPr/>
          <p:nvPr/>
        </p:nvSpPr>
        <p:spPr>
          <a:xfrm>
            <a:off x="3594100" y="43434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65A074-71B0-1C47-A455-7677837C124E}" type="slidenum">
              <a:rPr lang="it-IT" smtClean="0"/>
              <a:pPr/>
              <a:t>96</a:t>
            </a:fld>
            <a:endParaRPr lang="it-IT"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582978"/>
            <a:ext cx="1752600" cy="1589222"/>
          </a:xfrm>
          <a:prstGeom prst="rect">
            <a:avLst/>
          </a:prstGeom>
          <a:effectLst>
            <a:glow rad="228600">
              <a:schemeClr val="accent1">
                <a:satMod val="175000"/>
                <a:alpha val="40000"/>
              </a:schemeClr>
            </a:glow>
          </a:effectLst>
        </p:spPr>
      </p:pic>
      <p:sp>
        <p:nvSpPr>
          <p:cNvPr id="13"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02</a:t>
            </a:r>
            <a:endParaRPr lang="en-IN" sz="900" dirty="0">
              <a:solidFill>
                <a:srgbClr val="C21B17"/>
              </a:solidFill>
            </a:endParaRPr>
          </a:p>
        </p:txBody>
      </p:sp>
    </p:spTree>
    <p:extLst>
      <p:ext uri="{BB962C8B-B14F-4D97-AF65-F5344CB8AC3E}">
        <p14:creationId xmlns:p14="http://schemas.microsoft.com/office/powerpoint/2010/main" val="96937520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164449"/>
            <a:ext cx="2819400" cy="523220"/>
          </a:xfrm>
          <a:prstGeom prst="rect">
            <a:avLst/>
          </a:prstGeom>
          <a:noFill/>
        </p:spPr>
        <p:txBody>
          <a:bodyPr wrap="square" rtlCol="0">
            <a:spAutoFit/>
          </a:bodyPr>
          <a:lstStyle/>
          <a:p>
            <a:endParaRPr lang="en-US" sz="1400" dirty="0" smtClean="0">
              <a:solidFill>
                <a:schemeClr val="bg1"/>
              </a:solidFill>
              <a:latin typeface="Arial" pitchFamily="34" charset="0"/>
              <a:cs typeface="Arial" pitchFamily="34" charset="0"/>
            </a:endParaRPr>
          </a:p>
          <a:p>
            <a:r>
              <a:rPr lang="en-US" sz="1400" dirty="0" smtClean="0">
                <a:solidFill>
                  <a:schemeClr val="bg1"/>
                </a:solidFill>
                <a:latin typeface="Arial" pitchFamily="34" charset="0"/>
                <a:cs typeface="Arial" pitchFamily="34" charset="0"/>
              </a:rPr>
              <a:t>www.futuregenerali.in</a:t>
            </a:r>
            <a:endParaRPr lang="en-IN" sz="1400" dirty="0">
              <a:solidFill>
                <a:schemeClr val="bg1"/>
              </a:solidFill>
              <a:latin typeface="Arial" pitchFamily="34" charset="0"/>
              <a:cs typeface="Arial" pitchFamily="34" charset="0"/>
            </a:endParaRPr>
          </a:p>
        </p:txBody>
      </p:sp>
      <p:sp>
        <p:nvSpPr>
          <p:cNvPr id="4" name="Title 1"/>
          <p:cNvSpPr txBox="1">
            <a:spLocks/>
          </p:cNvSpPr>
          <p:nvPr/>
        </p:nvSpPr>
        <p:spPr>
          <a:xfrm>
            <a:off x="304800" y="2873376"/>
            <a:ext cx="7772400" cy="735012"/>
          </a:xfrm>
          <a:prstGeom prst="rect">
            <a:avLst/>
          </a:prstGeom>
        </p:spPr>
        <p:txBody>
          <a:bodyPr>
            <a:normAutofit/>
          </a:bodyPr>
          <a:lstStyle>
            <a:lvl1pPr algn="ctr" defTabSz="914400" rtl="0" eaLnBrk="1" latinLnBrk="0" hangingPunct="1">
              <a:spcBef>
                <a:spcPct val="0"/>
              </a:spcBef>
              <a:buNone/>
              <a:defRPr sz="3300" b="1" kern="1200">
                <a:solidFill>
                  <a:schemeClr val="bg1"/>
                </a:solidFill>
                <a:latin typeface="Arial" pitchFamily="34" charset="0"/>
                <a:ea typeface="+mj-ea"/>
                <a:cs typeface="Arial" pitchFamily="34" charset="0"/>
              </a:defRPr>
            </a:lvl1pPr>
          </a:lstStyle>
          <a:p>
            <a:pPr algn="l"/>
            <a:r>
              <a:rPr lang="en-IN" b="0" dirty="0"/>
              <a:t>Thanks</a:t>
            </a:r>
            <a:endParaRPr lang="en-US" b="0" dirty="0"/>
          </a:p>
        </p:txBody>
      </p:sp>
      <p:sp>
        <p:nvSpPr>
          <p:cNvPr id="5"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chemeClr val="bg1"/>
                </a:solidFill>
                <a:latin typeface="Arial" pitchFamily="34" charset="0"/>
                <a:cs typeface="Arial" pitchFamily="34" charset="0"/>
              </a:rPr>
              <a:t>Date</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461331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CdlouQqJyE6bZyTciRsNh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CdlouQqJyE6bZyTciRsNh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sActive xmlns="34b09e2f-0383-41f5-b65e-e2b9199fb399">true</IsActiv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2E8C04F5C79047B0001AA4FE9C990D" ma:contentTypeVersion="2" ma:contentTypeDescription="Create a new document." ma:contentTypeScope="" ma:versionID="00f1901ad16a6ed1cc0136e9432b104e">
  <xsd:schema xmlns:xsd="http://www.w3.org/2001/XMLSchema" xmlns:xs="http://www.w3.org/2001/XMLSchema" xmlns:p="http://schemas.microsoft.com/office/2006/metadata/properties" xmlns:ns2="34b09e2f-0383-41f5-b65e-e2b9199fb399" xmlns:ns3="6e9a517d-cacc-4f94-8a1e-c930d5ece0fd" targetNamespace="http://schemas.microsoft.com/office/2006/metadata/properties" ma:root="true" ma:fieldsID="a6dd8442beca57d8f178589b703e9192" ns2:_="" ns3:_="">
    <xsd:import namespace="34b09e2f-0383-41f5-b65e-e2b9199fb399"/>
    <xsd:import namespace="6e9a517d-cacc-4f94-8a1e-c930d5ece0fd"/>
    <xsd:element name="properties">
      <xsd:complexType>
        <xsd:sequence>
          <xsd:element name="documentManagement">
            <xsd:complexType>
              <xsd:all>
                <xsd:element ref="ns2:IsActiv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09e2f-0383-41f5-b65e-e2b9199fb399" elementFormDefault="qualified">
    <xsd:import namespace="http://schemas.microsoft.com/office/2006/documentManagement/types"/>
    <xsd:import namespace="http://schemas.microsoft.com/office/infopath/2007/PartnerControls"/>
    <xsd:element name="IsActive" ma:index="8" nillable="true" ma:displayName="IsActive" ma:default="1" ma:internalName="IsAc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e9a517d-cacc-4f94-8a1e-c930d5ece0fd"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EB29B5-7B5F-4548-B490-A9EB0805910A}">
  <ds:schemaRefs>
    <ds:schemaRef ds:uri="http://schemas.microsoft.com/sharepoint/v3/contenttype/forms"/>
  </ds:schemaRefs>
</ds:datastoreItem>
</file>

<file path=customXml/itemProps2.xml><?xml version="1.0" encoding="utf-8"?>
<ds:datastoreItem xmlns:ds="http://schemas.openxmlformats.org/officeDocument/2006/customXml" ds:itemID="{3AECD34B-2CED-4059-BDFA-2657E2E45607}">
  <ds:schemaRefs>
    <ds:schemaRef ds:uri="http://www.w3.org/XML/1998/namespace"/>
    <ds:schemaRef ds:uri="http://purl.org/dc/dcmitype/"/>
    <ds:schemaRef ds:uri="http://schemas.microsoft.com/office/2006/metadata/properties"/>
    <ds:schemaRef ds:uri="http://schemas.microsoft.com/office/2006/documentManagement/types"/>
    <ds:schemaRef ds:uri="34b09e2f-0383-41f5-b65e-e2b9199fb399"/>
    <ds:schemaRef ds:uri="http://schemas.openxmlformats.org/package/2006/metadata/core-properties"/>
    <ds:schemaRef ds:uri="http://purl.org/dc/elements/1.1/"/>
    <ds:schemaRef ds:uri="http://schemas.microsoft.com/office/infopath/2007/PartnerControls"/>
    <ds:schemaRef ds:uri="6e9a517d-cacc-4f94-8a1e-c930d5ece0fd"/>
    <ds:schemaRef ds:uri="http://purl.org/dc/terms/"/>
  </ds:schemaRefs>
</ds:datastoreItem>
</file>

<file path=customXml/itemProps3.xml><?xml version="1.0" encoding="utf-8"?>
<ds:datastoreItem xmlns:ds="http://schemas.openxmlformats.org/officeDocument/2006/customXml" ds:itemID="{C16467B4-7B66-4776-BC52-7F958551CA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09e2f-0383-41f5-b65e-e2b9199fb399"/>
    <ds:schemaRef ds:uri="6e9a517d-cacc-4f94-8a1e-c930d5ece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3724</TotalTime>
  <Words>9924</Words>
  <Application>Microsoft Office PowerPoint</Application>
  <PresentationFormat>On-screen Show (4:3)</PresentationFormat>
  <Paragraphs>1884</Paragraphs>
  <Slides>97</Slides>
  <Notes>3</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97</vt:i4>
      </vt:variant>
    </vt:vector>
  </HeadingPairs>
  <TitlesOfParts>
    <vt:vector size="105" baseType="lpstr">
      <vt:lpstr>Arial</vt:lpstr>
      <vt:lpstr>Arial Regular</vt:lpstr>
      <vt:lpstr>Calibri</vt:lpstr>
      <vt:lpstr>Wingdings</vt:lpstr>
      <vt:lpstr>Office Theme</vt:lpstr>
      <vt:lpstr>1_Custom Design</vt:lpstr>
      <vt:lpstr>Custom Design</vt:lpstr>
      <vt:lpstr>think-cell Slide</vt:lpstr>
      <vt:lpstr>PowerPoint Presentation</vt:lpstr>
      <vt:lpstr>Engineering LOB                    Premium over the years </vt:lpstr>
      <vt:lpstr>Section 01 </vt:lpstr>
      <vt:lpstr>Basic Understanding : Contractors All Risk Insurance Policy</vt:lpstr>
      <vt:lpstr>Basic Understanding             Contractors All Risk Insurance Policy</vt:lpstr>
      <vt:lpstr>Basic Understanding             Contractors All Risk Insurance Policy</vt:lpstr>
      <vt:lpstr>Basic Understanding             Contractors All Risk Insurance Policy</vt:lpstr>
      <vt:lpstr>Basic Understanding             Contractors All Risk Insurance Policy</vt:lpstr>
      <vt:lpstr>Basic Understanding             Contractors All Risk Insurance Policy</vt:lpstr>
      <vt:lpstr>Basic Understanding             Contractors All Risk Insurance Policy</vt:lpstr>
      <vt:lpstr>Basic Understanding             Contractors All Risk Insurance Policy</vt:lpstr>
      <vt:lpstr>Basic Understanding             Contractors All Risk Insurance Policy</vt:lpstr>
      <vt:lpstr>Basic Understanding             Contractors All Risk Insurance Policy</vt:lpstr>
      <vt:lpstr>Basic Understanding             Contractors All Risk Insurance Policy</vt:lpstr>
      <vt:lpstr>Project Insurance                 Contractors All Risk Insurance </vt:lpstr>
      <vt:lpstr>Project Insurance                 Contractors All Risk Insurance </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Basic Understanding : Contractors All Risk Insurance Policy</vt:lpstr>
      <vt:lpstr>Section 02 </vt:lpstr>
      <vt:lpstr>Basic Understanding : Erection All Risk Insurance Policy</vt:lpstr>
      <vt:lpstr>Basic Understanding             Erection All Risk Insurance Policy</vt:lpstr>
      <vt:lpstr>Basic Understanding             Erection All Risk Insurance Policy</vt:lpstr>
      <vt:lpstr>Basic Understanding             Erection All Risk Insurance Policy</vt:lpstr>
      <vt:lpstr>Basic Understanding             Erection All Risk Insurance Policy</vt:lpstr>
      <vt:lpstr>Basic Understanding             Erection All Risk Insurance Policy</vt:lpstr>
      <vt:lpstr>Basic Understanding             Erection All Risk Insurance Policy</vt:lpstr>
      <vt:lpstr>Basic Understanding             Erection All Risk Insurance Policy</vt:lpstr>
      <vt:lpstr>Basic Understanding             Erection All Risk Insurance Policy</vt:lpstr>
      <vt:lpstr>Basic Understanding             Erection All Risk Insurance Policy</vt:lpstr>
      <vt:lpstr>Basic Understanding             Erection All Risk Insurance Policy</vt:lpstr>
      <vt:lpstr>Project Insurance                 Erection All Risk Insurance </vt:lpstr>
      <vt:lpstr>Project Insurance                 Erection All Risk Insurance </vt:lpstr>
      <vt:lpstr>Project Insurance                 Erection All Risk Insurance </vt:lpstr>
      <vt:lpstr>Project Insurance                 Erection All Risk Insurance </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Erections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Basic Understanding : Erection All Risk Insurance Policy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 Project Insurance</dc:title>
  <dc:creator>ANIL SHINDE</dc:creator>
  <cp:lastModifiedBy>PRASHANT SHINDE</cp:lastModifiedBy>
  <cp:revision>448</cp:revision>
  <dcterms:created xsi:type="dcterms:W3CDTF">2014-07-01T07:48:57Z</dcterms:created>
  <dcterms:modified xsi:type="dcterms:W3CDTF">2021-01-07T08:10:37Z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0x010100632E8C04F5C79047B0001AA4FE9C990D</vt:lpwstr>
  </property>
</Properties>
</file>