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4"/>
  </p:sldMasterIdLst>
  <p:notesMasterIdLst>
    <p:notesMasterId r:id="rId32"/>
  </p:notesMasterIdLst>
  <p:handoutMasterIdLst>
    <p:handoutMasterId r:id="rId33"/>
  </p:handoutMasterIdLst>
  <p:sldIdLst>
    <p:sldId id="256" r:id="rId5"/>
    <p:sldId id="375" r:id="rId6"/>
    <p:sldId id="390" r:id="rId7"/>
    <p:sldId id="391" r:id="rId8"/>
    <p:sldId id="392" r:id="rId9"/>
    <p:sldId id="393" r:id="rId10"/>
    <p:sldId id="394" r:id="rId11"/>
    <p:sldId id="395" r:id="rId12"/>
    <p:sldId id="396" r:id="rId13"/>
    <p:sldId id="397" r:id="rId14"/>
    <p:sldId id="398" r:id="rId15"/>
    <p:sldId id="399" r:id="rId16"/>
    <p:sldId id="400" r:id="rId17"/>
    <p:sldId id="401" r:id="rId18"/>
    <p:sldId id="408" r:id="rId19"/>
    <p:sldId id="409" r:id="rId20"/>
    <p:sldId id="410" r:id="rId21"/>
    <p:sldId id="402" r:id="rId22"/>
    <p:sldId id="403" r:id="rId23"/>
    <p:sldId id="411" r:id="rId24"/>
    <p:sldId id="412" r:id="rId25"/>
    <p:sldId id="413" r:id="rId26"/>
    <p:sldId id="414" r:id="rId27"/>
    <p:sldId id="404" r:id="rId28"/>
    <p:sldId id="405" r:id="rId29"/>
    <p:sldId id="407" r:id="rId30"/>
    <p:sldId id="406" r:id="rId3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D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85" autoAdjust="0"/>
  </p:normalViewPr>
  <p:slideViewPr>
    <p:cSldViewPr snapToGrid="0">
      <p:cViewPr varScale="1">
        <p:scale>
          <a:sx n="60" d="100"/>
          <a:sy n="60" d="100"/>
        </p:scale>
        <p:origin x="111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93B739A-9492-4C80-9E5E-B97E70521393}" type="datetime1">
              <a:rPr lang="en-IN"/>
              <a:pPr>
                <a:defRPr/>
              </a:pPr>
              <a:t>07-01-2021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5DC1796-CFBE-45D2-B343-9381B37628DF}" type="slidenum">
              <a:rPr lang="en-US"/>
              <a:pPr>
                <a:defRPr/>
              </a:pPr>
              <a:t>‹#›</a:t>
            </a:fld>
            <a:endParaRPr lang="en-US"/>
          </a:p>
        </p:txBody>
      </p:sp>
    </p:spTree>
    <p:extLst>
      <p:ext uri="{BB962C8B-B14F-4D97-AF65-F5344CB8AC3E}">
        <p14:creationId xmlns:p14="http://schemas.microsoft.com/office/powerpoint/2010/main" val="380634038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BF2A3A8-B6DF-4B7E-84BF-CC75286A7FB9}" type="datetime1">
              <a:rPr lang="en-IN"/>
              <a:pPr>
                <a:defRPr/>
              </a:pPr>
              <a:t>07-01-2021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C2A0B43-AEFB-4336-BE11-57CD1BB0F96A}" type="slidenum">
              <a:rPr lang="en-IN"/>
              <a:pPr>
                <a:defRPr/>
              </a:pPr>
              <a:t>‹#›</a:t>
            </a:fld>
            <a:endParaRPr lang="en-IN"/>
          </a:p>
        </p:txBody>
      </p:sp>
    </p:spTree>
    <p:extLst>
      <p:ext uri="{BB962C8B-B14F-4D97-AF65-F5344CB8AC3E}">
        <p14:creationId xmlns:p14="http://schemas.microsoft.com/office/powerpoint/2010/main" val="4256767046"/>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IN" smtClean="0"/>
          </a:p>
        </p:txBody>
      </p:sp>
      <p:sp>
        <p:nvSpPr>
          <p:cNvPr id="60421"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4F4D7C5-298A-46A4-935A-C9816C59C73D}" type="datetime1">
              <a:rPr lang="en-IN" smtClean="0"/>
              <a:pPr fontAlgn="base">
                <a:spcBef>
                  <a:spcPct val="0"/>
                </a:spcBef>
                <a:spcAft>
                  <a:spcPct val="0"/>
                </a:spcAft>
                <a:defRPr/>
              </a:pPr>
              <a:t>07-01-2021</a:t>
            </a:fld>
            <a:endParaRPr lang="en-IN" smtClean="0"/>
          </a:p>
        </p:txBody>
      </p:sp>
      <p:sp>
        <p:nvSpPr>
          <p:cNvPr id="60422"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IN" smtClean="0"/>
          </a:p>
        </p:txBody>
      </p:sp>
      <p:sp>
        <p:nvSpPr>
          <p:cNvPr id="60423"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298072-48AE-4B20-AF0A-7BBFA21595F2}" type="slidenum">
              <a:rPr lang="en-IN" smtClean="0"/>
              <a:pPr fontAlgn="base">
                <a:spcBef>
                  <a:spcPct val="0"/>
                </a:spcBef>
                <a:spcAft>
                  <a:spcPct val="0"/>
                </a:spcAft>
                <a:defRPr/>
              </a:pPr>
              <a:t>1</a:t>
            </a:fld>
            <a:endParaRPr lang="en-IN" smtClean="0"/>
          </a:p>
        </p:txBody>
      </p:sp>
    </p:spTree>
    <p:extLst>
      <p:ext uri="{BB962C8B-B14F-4D97-AF65-F5344CB8AC3E}">
        <p14:creationId xmlns:p14="http://schemas.microsoft.com/office/powerpoint/2010/main" val="3077143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13</a:t>
            </a:fld>
            <a:endParaRPr lang="en-IN"/>
          </a:p>
        </p:txBody>
      </p:sp>
    </p:spTree>
    <p:extLst>
      <p:ext uri="{BB962C8B-B14F-4D97-AF65-F5344CB8AC3E}">
        <p14:creationId xmlns:p14="http://schemas.microsoft.com/office/powerpoint/2010/main" val="1200690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14</a:t>
            </a:fld>
            <a:endParaRPr lang="en-IN"/>
          </a:p>
        </p:txBody>
      </p:sp>
    </p:spTree>
    <p:extLst>
      <p:ext uri="{BB962C8B-B14F-4D97-AF65-F5344CB8AC3E}">
        <p14:creationId xmlns:p14="http://schemas.microsoft.com/office/powerpoint/2010/main" val="2701130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15</a:t>
            </a:fld>
            <a:endParaRPr lang="en-IN"/>
          </a:p>
        </p:txBody>
      </p:sp>
    </p:spTree>
    <p:extLst>
      <p:ext uri="{BB962C8B-B14F-4D97-AF65-F5344CB8AC3E}">
        <p14:creationId xmlns:p14="http://schemas.microsoft.com/office/powerpoint/2010/main" val="226732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16</a:t>
            </a:fld>
            <a:endParaRPr lang="en-IN"/>
          </a:p>
        </p:txBody>
      </p:sp>
    </p:spTree>
    <p:extLst>
      <p:ext uri="{BB962C8B-B14F-4D97-AF65-F5344CB8AC3E}">
        <p14:creationId xmlns:p14="http://schemas.microsoft.com/office/powerpoint/2010/main" val="941835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17</a:t>
            </a:fld>
            <a:endParaRPr lang="en-IN"/>
          </a:p>
        </p:txBody>
      </p:sp>
    </p:spTree>
    <p:extLst>
      <p:ext uri="{BB962C8B-B14F-4D97-AF65-F5344CB8AC3E}">
        <p14:creationId xmlns:p14="http://schemas.microsoft.com/office/powerpoint/2010/main" val="3458547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18</a:t>
            </a:fld>
            <a:endParaRPr lang="en-IN"/>
          </a:p>
        </p:txBody>
      </p:sp>
    </p:spTree>
    <p:extLst>
      <p:ext uri="{BB962C8B-B14F-4D97-AF65-F5344CB8AC3E}">
        <p14:creationId xmlns:p14="http://schemas.microsoft.com/office/powerpoint/2010/main" val="143238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19</a:t>
            </a:fld>
            <a:endParaRPr lang="en-IN"/>
          </a:p>
        </p:txBody>
      </p:sp>
    </p:spTree>
    <p:extLst>
      <p:ext uri="{BB962C8B-B14F-4D97-AF65-F5344CB8AC3E}">
        <p14:creationId xmlns:p14="http://schemas.microsoft.com/office/powerpoint/2010/main" val="1713251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20</a:t>
            </a:fld>
            <a:endParaRPr lang="en-IN"/>
          </a:p>
        </p:txBody>
      </p:sp>
    </p:spTree>
    <p:extLst>
      <p:ext uri="{BB962C8B-B14F-4D97-AF65-F5344CB8AC3E}">
        <p14:creationId xmlns:p14="http://schemas.microsoft.com/office/powerpoint/2010/main" val="96586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21</a:t>
            </a:fld>
            <a:endParaRPr lang="en-IN"/>
          </a:p>
        </p:txBody>
      </p:sp>
    </p:spTree>
    <p:extLst>
      <p:ext uri="{BB962C8B-B14F-4D97-AF65-F5344CB8AC3E}">
        <p14:creationId xmlns:p14="http://schemas.microsoft.com/office/powerpoint/2010/main" val="1920824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22</a:t>
            </a:fld>
            <a:endParaRPr lang="en-IN"/>
          </a:p>
        </p:txBody>
      </p:sp>
    </p:spTree>
    <p:extLst>
      <p:ext uri="{BB962C8B-B14F-4D97-AF65-F5344CB8AC3E}">
        <p14:creationId xmlns:p14="http://schemas.microsoft.com/office/powerpoint/2010/main" val="169083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5</a:t>
            </a:fld>
            <a:endParaRPr lang="en-IN"/>
          </a:p>
        </p:txBody>
      </p:sp>
    </p:spTree>
    <p:extLst>
      <p:ext uri="{BB962C8B-B14F-4D97-AF65-F5344CB8AC3E}">
        <p14:creationId xmlns:p14="http://schemas.microsoft.com/office/powerpoint/2010/main" val="287919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23</a:t>
            </a:fld>
            <a:endParaRPr lang="en-IN"/>
          </a:p>
        </p:txBody>
      </p:sp>
    </p:spTree>
    <p:extLst>
      <p:ext uri="{BB962C8B-B14F-4D97-AF65-F5344CB8AC3E}">
        <p14:creationId xmlns:p14="http://schemas.microsoft.com/office/powerpoint/2010/main" val="3035664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24</a:t>
            </a:fld>
            <a:endParaRPr lang="en-IN"/>
          </a:p>
        </p:txBody>
      </p:sp>
    </p:spTree>
    <p:extLst>
      <p:ext uri="{BB962C8B-B14F-4D97-AF65-F5344CB8AC3E}">
        <p14:creationId xmlns:p14="http://schemas.microsoft.com/office/powerpoint/2010/main" val="1888685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25</a:t>
            </a:fld>
            <a:endParaRPr lang="en-IN"/>
          </a:p>
        </p:txBody>
      </p:sp>
    </p:spTree>
    <p:extLst>
      <p:ext uri="{BB962C8B-B14F-4D97-AF65-F5344CB8AC3E}">
        <p14:creationId xmlns:p14="http://schemas.microsoft.com/office/powerpoint/2010/main" val="773954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26</a:t>
            </a:fld>
            <a:endParaRPr lang="en-IN"/>
          </a:p>
        </p:txBody>
      </p:sp>
    </p:spTree>
    <p:extLst>
      <p:ext uri="{BB962C8B-B14F-4D97-AF65-F5344CB8AC3E}">
        <p14:creationId xmlns:p14="http://schemas.microsoft.com/office/powerpoint/2010/main" val="3833569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6</a:t>
            </a:fld>
            <a:endParaRPr lang="en-IN"/>
          </a:p>
        </p:txBody>
      </p:sp>
    </p:spTree>
    <p:extLst>
      <p:ext uri="{BB962C8B-B14F-4D97-AF65-F5344CB8AC3E}">
        <p14:creationId xmlns:p14="http://schemas.microsoft.com/office/powerpoint/2010/main" val="244100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7</a:t>
            </a:fld>
            <a:endParaRPr lang="en-IN"/>
          </a:p>
        </p:txBody>
      </p:sp>
    </p:spTree>
    <p:extLst>
      <p:ext uri="{BB962C8B-B14F-4D97-AF65-F5344CB8AC3E}">
        <p14:creationId xmlns:p14="http://schemas.microsoft.com/office/powerpoint/2010/main" val="337198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8</a:t>
            </a:fld>
            <a:endParaRPr lang="en-IN"/>
          </a:p>
        </p:txBody>
      </p:sp>
    </p:spTree>
    <p:extLst>
      <p:ext uri="{BB962C8B-B14F-4D97-AF65-F5344CB8AC3E}">
        <p14:creationId xmlns:p14="http://schemas.microsoft.com/office/powerpoint/2010/main" val="4156628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9</a:t>
            </a:fld>
            <a:endParaRPr lang="en-IN"/>
          </a:p>
        </p:txBody>
      </p:sp>
    </p:spTree>
    <p:extLst>
      <p:ext uri="{BB962C8B-B14F-4D97-AF65-F5344CB8AC3E}">
        <p14:creationId xmlns:p14="http://schemas.microsoft.com/office/powerpoint/2010/main" val="1588230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10</a:t>
            </a:fld>
            <a:endParaRPr lang="en-IN"/>
          </a:p>
        </p:txBody>
      </p:sp>
    </p:spTree>
    <p:extLst>
      <p:ext uri="{BB962C8B-B14F-4D97-AF65-F5344CB8AC3E}">
        <p14:creationId xmlns:p14="http://schemas.microsoft.com/office/powerpoint/2010/main" val="292137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11</a:t>
            </a:fld>
            <a:endParaRPr lang="en-IN"/>
          </a:p>
        </p:txBody>
      </p:sp>
    </p:spTree>
    <p:extLst>
      <p:ext uri="{BB962C8B-B14F-4D97-AF65-F5344CB8AC3E}">
        <p14:creationId xmlns:p14="http://schemas.microsoft.com/office/powerpoint/2010/main" val="2299381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IN"/>
          </a:p>
        </p:txBody>
      </p:sp>
      <p:sp>
        <p:nvSpPr>
          <p:cNvPr id="5" name="Date Placeholder 4"/>
          <p:cNvSpPr>
            <a:spLocks noGrp="1"/>
          </p:cNvSpPr>
          <p:nvPr>
            <p:ph type="dt" idx="11"/>
          </p:nvPr>
        </p:nvSpPr>
        <p:spPr/>
        <p:txBody>
          <a:bodyPr/>
          <a:lstStyle/>
          <a:p>
            <a:pPr>
              <a:defRPr/>
            </a:pPr>
            <a:fld id="{3BF2A3A8-B6DF-4B7E-84BF-CC75286A7FB9}" type="datetime1">
              <a:rPr lang="en-IN" smtClean="0"/>
              <a:pPr>
                <a:defRPr/>
              </a:pPr>
              <a:t>07-01-2021</a:t>
            </a:fld>
            <a:endParaRPr lang="en-IN"/>
          </a:p>
        </p:txBody>
      </p:sp>
      <p:sp>
        <p:nvSpPr>
          <p:cNvPr id="6" name="Footer Placeholder 5"/>
          <p:cNvSpPr>
            <a:spLocks noGrp="1"/>
          </p:cNvSpPr>
          <p:nvPr>
            <p:ph type="ftr" sz="quarter" idx="12"/>
          </p:nvPr>
        </p:nvSpPr>
        <p:spPr/>
        <p:txBody>
          <a:bodyPr/>
          <a:lstStyle/>
          <a:p>
            <a:pPr>
              <a:defRPr/>
            </a:pPr>
            <a:endParaRPr lang="en-IN"/>
          </a:p>
        </p:txBody>
      </p:sp>
      <p:sp>
        <p:nvSpPr>
          <p:cNvPr id="7" name="Slide Number Placeholder 6"/>
          <p:cNvSpPr>
            <a:spLocks noGrp="1"/>
          </p:cNvSpPr>
          <p:nvPr>
            <p:ph type="sldNum" sz="quarter" idx="13"/>
          </p:nvPr>
        </p:nvSpPr>
        <p:spPr/>
        <p:txBody>
          <a:bodyPr/>
          <a:lstStyle/>
          <a:p>
            <a:pPr>
              <a:defRPr/>
            </a:pPr>
            <a:fld id="{8C2A0B43-AEFB-4336-BE11-57CD1BB0F96A}" type="slidenum">
              <a:rPr lang="en-IN" smtClean="0"/>
              <a:pPr>
                <a:defRPr/>
              </a:pPr>
              <a:t>12</a:t>
            </a:fld>
            <a:endParaRPr lang="en-IN"/>
          </a:p>
        </p:txBody>
      </p:sp>
    </p:spTree>
    <p:extLst>
      <p:ext uri="{BB962C8B-B14F-4D97-AF65-F5344CB8AC3E}">
        <p14:creationId xmlns:p14="http://schemas.microsoft.com/office/powerpoint/2010/main" val="2069804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srcRect/>
          <a:stretch>
            <a:fillRect/>
          </a:stretch>
        </p:blipFill>
        <p:spPr bwMode="auto">
          <a:xfrm>
            <a:off x="266700" y="114300"/>
            <a:ext cx="1981200" cy="693738"/>
          </a:xfrm>
          <a:prstGeom prst="rect">
            <a:avLst/>
          </a:prstGeom>
          <a:noFill/>
          <a:ln w="9525">
            <a:noFill/>
            <a:miter lim="800000"/>
            <a:headEnd/>
            <a:tailEnd/>
          </a:ln>
        </p:spPr>
      </p:pic>
      <p:pic>
        <p:nvPicPr>
          <p:cNvPr id="5" name="Picture 7"/>
          <p:cNvPicPr>
            <a:picLocks noChangeAspect="1"/>
          </p:cNvPicPr>
          <p:nvPr userDrawn="1"/>
        </p:nvPicPr>
        <p:blipFill>
          <a:blip r:embed="rId3" cstate="print"/>
          <a:srcRect r="21049"/>
          <a:stretch>
            <a:fillRect/>
          </a:stretch>
        </p:blipFill>
        <p:spPr bwMode="auto">
          <a:xfrm>
            <a:off x="0" y="0"/>
            <a:ext cx="200025" cy="6858000"/>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E41616A-D734-484F-9B8E-B5D4F59A9498}" type="slidenum">
              <a:rPr lang="en-IN" smtClean="0"/>
              <a:pPr fontAlgn="auto">
                <a:spcBef>
                  <a:spcPts val="0"/>
                </a:spcBef>
                <a:spcAft>
                  <a:spcPts val="0"/>
                </a:spcAft>
                <a:defRPr/>
              </a:pPr>
              <a:t>‹#›</a:t>
            </a:fld>
            <a:endParaRPr lang="en-IN" dirty="0"/>
          </a:p>
        </p:txBody>
      </p: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7" name="Date Placeholder 3"/>
          <p:cNvSpPr>
            <a:spLocks noGrp="1"/>
          </p:cNvSpPr>
          <p:nvPr>
            <p:ph type="dt" sz="half" idx="10"/>
          </p:nvPr>
        </p:nvSpPr>
        <p:spPr/>
        <p:txBody>
          <a:bodyPr/>
          <a:lstStyle>
            <a:lvl1pPr>
              <a:defRPr/>
            </a:lvl1pPr>
          </a:lstStyle>
          <a:p>
            <a:pPr>
              <a:defRPr/>
            </a:pPr>
            <a:fld id="{94CDD1A5-6EFE-4A58-8517-957084001C97}" type="datetime1">
              <a:rPr lang="en-IN"/>
              <a:pPr>
                <a:defRPr/>
              </a:pPr>
              <a:t>07-01-2021</a:t>
            </a:fld>
            <a:endParaRPr lang="en-IN"/>
          </a:p>
        </p:txBody>
      </p:sp>
      <p:sp>
        <p:nvSpPr>
          <p:cNvPr id="8" name="Footer Placeholder 4"/>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5"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96488" y="6300788"/>
            <a:ext cx="1871662" cy="395287"/>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1E26C9E-7CF3-4008-B477-8BAC5696D4B3}"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1B863100-9B43-498C-BD88-8CB8A56EC51C}" type="datetime1">
              <a:rPr lang="en-IN"/>
              <a:pPr>
                <a:defRPr/>
              </a:pPr>
              <a:t>07-01-2021</a:t>
            </a:fld>
            <a:endParaRPr lang="en-IN"/>
          </a:p>
        </p:txBody>
      </p:sp>
      <p:sp>
        <p:nvSpPr>
          <p:cNvPr id="8" name="Footer Placeholder 4"/>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5"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96488" y="6300788"/>
            <a:ext cx="1871662" cy="395287"/>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A545F80-E2B4-40EC-BF64-6197D6235E80}" type="slidenum">
              <a:rPr lang="en-IN" smtClean="0"/>
              <a:pPr fontAlgn="auto">
                <a:spcBef>
                  <a:spcPts val="0"/>
                </a:spcBef>
                <a:spcAft>
                  <a:spcPts val="0"/>
                </a:spcAft>
                <a:defRPr/>
              </a:pPr>
              <a:t>‹#›</a:t>
            </a:fld>
            <a:endParaRPr lang="en-IN" dirty="0"/>
          </a:p>
        </p:txBody>
      </p:sp>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8FABDA4C-D1F5-4EAA-8D43-F9C949ADD78D}" type="datetime1">
              <a:rPr lang="en-IN"/>
              <a:pPr>
                <a:defRPr/>
              </a:pPr>
              <a:t>07-01-2021</a:t>
            </a:fld>
            <a:endParaRPr lang="en-IN"/>
          </a:p>
        </p:txBody>
      </p:sp>
      <p:sp>
        <p:nvSpPr>
          <p:cNvPr id="8" name="Footer Placeholder 4"/>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5"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71088" y="6326188"/>
            <a:ext cx="1871662" cy="395287"/>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B962E831-D302-4152-A0A3-7F8A5B91E1A7}"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7495A8B3-9AB3-4A07-A0F1-50D3FF585B19}" type="datetime1">
              <a:rPr lang="en-IN"/>
              <a:pPr>
                <a:defRPr/>
              </a:pPr>
              <a:t>07-01-2021</a:t>
            </a:fld>
            <a:endParaRPr lang="en-IN"/>
          </a:p>
        </p:txBody>
      </p:sp>
      <p:sp>
        <p:nvSpPr>
          <p:cNvPr id="8" name="Footer Placeholder 4"/>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5"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10072688" y="6275388"/>
            <a:ext cx="1871662" cy="395287"/>
          </a:xfrm>
          <a:prstGeom prst="rect">
            <a:avLst/>
          </a:prstGeom>
          <a:noFill/>
          <a:ln w="9525">
            <a:noFill/>
            <a:miter lim="800000"/>
            <a:headEnd/>
            <a:tailEnd/>
          </a:ln>
        </p:spPr>
      </p:pic>
      <p:sp>
        <p:nvSpPr>
          <p:cNvPr id="6"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A71FA98-3E8C-4068-95A0-19C15FD6F41D}"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78105C12-DF9B-48C8-9F3A-2CC7A133A966}" type="datetime1">
              <a:rPr lang="en-IN"/>
              <a:pPr>
                <a:defRPr/>
              </a:pPr>
              <a:t>07-01-2021</a:t>
            </a:fld>
            <a:endParaRPr lang="en-IN"/>
          </a:p>
        </p:txBody>
      </p:sp>
      <p:sp>
        <p:nvSpPr>
          <p:cNvPr id="8" name="Footer Placeholder 4"/>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6"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71088" y="6275388"/>
            <a:ext cx="1871662" cy="395287"/>
          </a:xfrm>
          <a:prstGeom prst="rect">
            <a:avLst/>
          </a:prstGeom>
          <a:noFill/>
          <a:ln w="9525">
            <a:noFill/>
            <a:miter lim="800000"/>
            <a:headEnd/>
            <a:tailEnd/>
          </a:ln>
        </p:spPr>
      </p:pic>
      <p:sp>
        <p:nvSpPr>
          <p:cNvPr id="7"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8CC611D-81F2-4456-912F-4607ADB5AE43}"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8" name="Date Placeholder 4"/>
          <p:cNvSpPr>
            <a:spLocks noGrp="1"/>
          </p:cNvSpPr>
          <p:nvPr>
            <p:ph type="dt" sz="half" idx="10"/>
          </p:nvPr>
        </p:nvSpPr>
        <p:spPr/>
        <p:txBody>
          <a:bodyPr/>
          <a:lstStyle>
            <a:lvl1pPr>
              <a:defRPr/>
            </a:lvl1pPr>
          </a:lstStyle>
          <a:p>
            <a:pPr>
              <a:defRPr/>
            </a:pPr>
            <a:fld id="{E03A34F7-1706-4B44-90CA-D651964D175A}" type="datetime1">
              <a:rPr lang="en-IN"/>
              <a:pPr>
                <a:defRPr/>
              </a:pPr>
              <a:t>07-01-2021</a:t>
            </a:fld>
            <a:endParaRPr lang="en-IN"/>
          </a:p>
        </p:txBody>
      </p:sp>
      <p:sp>
        <p:nvSpPr>
          <p:cNvPr id="9" name="Footer Placeholder 5"/>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8"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20288" y="6288088"/>
            <a:ext cx="1871662" cy="395287"/>
          </a:xfrm>
          <a:prstGeom prst="rect">
            <a:avLst/>
          </a:prstGeom>
          <a:noFill/>
          <a:ln w="9525">
            <a:noFill/>
            <a:miter lim="800000"/>
            <a:headEnd/>
            <a:tailEnd/>
          </a:ln>
        </p:spPr>
      </p:pic>
      <p:sp>
        <p:nvSpPr>
          <p:cNvPr id="9"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1BF72994-1817-48B6-A4D8-687AFB83F914}"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10" name="Date Placeholder 6"/>
          <p:cNvSpPr>
            <a:spLocks noGrp="1"/>
          </p:cNvSpPr>
          <p:nvPr>
            <p:ph type="dt" sz="half" idx="10"/>
          </p:nvPr>
        </p:nvSpPr>
        <p:spPr/>
        <p:txBody>
          <a:bodyPr/>
          <a:lstStyle>
            <a:lvl1pPr>
              <a:defRPr/>
            </a:lvl1pPr>
          </a:lstStyle>
          <a:p>
            <a:pPr>
              <a:defRPr/>
            </a:pPr>
            <a:fld id="{48DEE45F-53CD-425C-9042-99E2030FE44A}" type="datetime1">
              <a:rPr lang="en-IN"/>
              <a:pPr>
                <a:defRPr/>
              </a:pPr>
              <a:t>07-01-2021</a:t>
            </a:fld>
            <a:endParaRPr lang="en-IN"/>
          </a:p>
        </p:txBody>
      </p:sp>
      <p:sp>
        <p:nvSpPr>
          <p:cNvPr id="11" name="Footer Placeholder 7"/>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4"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894888" y="6275388"/>
            <a:ext cx="1871662" cy="395287"/>
          </a:xfrm>
          <a:prstGeom prst="rect">
            <a:avLst/>
          </a:prstGeom>
          <a:noFill/>
          <a:ln w="9525">
            <a:noFill/>
            <a:miter lim="800000"/>
            <a:headEnd/>
            <a:tailEnd/>
          </a:ln>
        </p:spPr>
      </p:pic>
      <p:sp>
        <p:nvSpPr>
          <p:cNvPr id="5"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68984C2-B5B0-473F-A5B1-526F2A822F09}"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p:txBody>
          <a:bodyPr/>
          <a:lstStyle/>
          <a:p>
            <a:r>
              <a:rPr lang="en-US" smtClean="0"/>
              <a:t>Click to edit Master title style</a:t>
            </a:r>
            <a:endParaRPr lang="en-IN"/>
          </a:p>
        </p:txBody>
      </p:sp>
      <p:sp>
        <p:nvSpPr>
          <p:cNvPr id="6" name="Date Placeholder 2"/>
          <p:cNvSpPr>
            <a:spLocks noGrp="1"/>
          </p:cNvSpPr>
          <p:nvPr>
            <p:ph type="dt" sz="half" idx="10"/>
          </p:nvPr>
        </p:nvSpPr>
        <p:spPr/>
        <p:txBody>
          <a:bodyPr/>
          <a:lstStyle>
            <a:lvl1pPr>
              <a:defRPr/>
            </a:lvl1pPr>
          </a:lstStyle>
          <a:p>
            <a:pPr>
              <a:defRPr/>
            </a:pPr>
            <a:fld id="{07B86828-9E7E-4E17-8E38-CD82FF1E95CC}" type="datetime1">
              <a:rPr lang="en-IN"/>
              <a:pPr>
                <a:defRPr/>
              </a:pPr>
              <a:t>07-01-2021</a:t>
            </a:fld>
            <a:endParaRPr lang="en-IN"/>
          </a:p>
        </p:txBody>
      </p:sp>
      <p:sp>
        <p:nvSpPr>
          <p:cNvPr id="7" name="Footer Placeholder 3"/>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cstate="print"/>
          <a:srcRect/>
          <a:stretch>
            <a:fillRect/>
          </a:stretch>
        </p:blipFill>
        <p:spPr bwMode="auto">
          <a:xfrm>
            <a:off x="238125" y="215900"/>
            <a:ext cx="1778000" cy="698500"/>
          </a:xfrm>
          <a:prstGeom prst="rect">
            <a:avLst/>
          </a:prstGeom>
          <a:noFill/>
          <a:ln w="9525">
            <a:noFill/>
            <a:miter lim="800000"/>
            <a:headEnd/>
            <a:tailEnd/>
          </a:ln>
        </p:spPr>
      </p:pic>
      <p:sp>
        <p:nvSpPr>
          <p:cNvPr id="4"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18878A4-46B4-40C4-A20D-2B2A3A0922AB}" type="slidenum">
              <a:rPr lang="en-IN" smtClean="0"/>
              <a:pPr fontAlgn="auto">
                <a:spcBef>
                  <a:spcPts val="0"/>
                </a:spcBef>
                <a:spcAft>
                  <a:spcPts val="0"/>
                </a:spcAft>
                <a:defRPr/>
              </a:pPr>
              <a:t>‹#›</a:t>
            </a:fld>
            <a:endParaRPr lang="en-IN" dirty="0"/>
          </a:p>
        </p:txBody>
      </p:sp>
      <p:sp>
        <p:nvSpPr>
          <p:cNvPr id="11" name="Text Placeholder 5"/>
          <p:cNvSpPr>
            <a:spLocks noGrp="1"/>
          </p:cNvSpPr>
          <p:nvPr>
            <p:ph type="body" sz="quarter" idx="12"/>
          </p:nvPr>
        </p:nvSpPr>
        <p:spPr>
          <a:xfrm>
            <a:off x="533400" y="4343400"/>
            <a:ext cx="3581400" cy="1323439"/>
          </a:xfrm>
          <a:prstGeom prst="rect">
            <a:avLst/>
          </a:prstGeom>
          <a:noFill/>
        </p:spPr>
        <p:txBody>
          <a:bodyPr rtlCol="0">
            <a:spAutoFit/>
          </a:bodyPr>
          <a:lstStyle>
            <a:lvl1pPr marL="0" indent="0" fontAlgn="base">
              <a:spcBef>
                <a:spcPct val="0"/>
              </a:spcBef>
              <a:spcAft>
                <a:spcPct val="0"/>
              </a:spcAft>
              <a:buNone/>
              <a:defRPr lang="en-US" sz="1600" b="0" dirty="0">
                <a:solidFill>
                  <a:schemeClr val="bg1"/>
                </a:solidFill>
                <a:latin typeface="Arial" charset="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1"/>
          <p:cNvSpPr>
            <a:spLocks noGrp="1"/>
          </p:cNvSpPr>
          <p:nvPr>
            <p:ph type="dt" sz="half" idx="13"/>
          </p:nvPr>
        </p:nvSpPr>
        <p:spPr/>
        <p:txBody>
          <a:bodyPr/>
          <a:lstStyle>
            <a:lvl1pPr>
              <a:defRPr/>
            </a:lvl1pPr>
          </a:lstStyle>
          <a:p>
            <a:pPr>
              <a:defRPr/>
            </a:pPr>
            <a:fld id="{C69B7AC8-3002-48B5-BDBA-8711952F692C}" type="datetime1">
              <a:rPr lang="en-IN"/>
              <a:pPr>
                <a:defRPr/>
              </a:pPr>
              <a:t>07-01-2021</a:t>
            </a:fld>
            <a:endParaRPr lang="en-IN"/>
          </a:p>
        </p:txBody>
      </p:sp>
      <p:sp>
        <p:nvSpPr>
          <p:cNvPr id="6" name="Footer Placeholder 2"/>
          <p:cNvSpPr>
            <a:spLocks noGrp="1"/>
          </p:cNvSpPr>
          <p:nvPr>
            <p:ph type="ftr" sz="quarter" idx="14"/>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6"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71088" y="6275388"/>
            <a:ext cx="1871662" cy="395287"/>
          </a:xfrm>
          <a:prstGeom prst="rect">
            <a:avLst/>
          </a:prstGeom>
          <a:noFill/>
          <a:ln w="9525">
            <a:noFill/>
            <a:miter lim="800000"/>
            <a:headEnd/>
            <a:tailEnd/>
          </a:ln>
        </p:spPr>
      </p:pic>
      <p:sp>
        <p:nvSpPr>
          <p:cNvPr id="7"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406A287-BD47-4DA8-9EE0-235312FE6891}"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009EAA40-5F9B-4B39-AA55-56707CA0A76E}" type="datetime1">
              <a:rPr lang="en-IN"/>
              <a:pPr>
                <a:defRPr/>
              </a:pPr>
              <a:t>07-01-2021</a:t>
            </a:fld>
            <a:endParaRPr lang="en-IN"/>
          </a:p>
        </p:txBody>
      </p:sp>
      <p:sp>
        <p:nvSpPr>
          <p:cNvPr id="9" name="Footer Placeholder 5"/>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cstate="print"/>
          <a:srcRect l="2" r="14960" b="85913"/>
          <a:stretch>
            <a:fillRect/>
          </a:stretch>
        </p:blipFill>
        <p:spPr bwMode="auto">
          <a:xfrm>
            <a:off x="0" y="0"/>
            <a:ext cx="215900" cy="966788"/>
          </a:xfrm>
          <a:prstGeom prst="rect">
            <a:avLst/>
          </a:prstGeom>
          <a:noFill/>
          <a:ln w="9525">
            <a:noFill/>
            <a:miter lim="800000"/>
            <a:headEnd/>
            <a:tailEnd/>
          </a:ln>
        </p:spPr>
      </p:pic>
      <p:pic>
        <p:nvPicPr>
          <p:cNvPr id="6" name="Picture 2" descr="D:\Work\Life\Logo Change campaign\Stationaries with new logo\03 02 15\logo\FG_LOGO-03.jpg"/>
          <p:cNvPicPr>
            <a:picLocks noChangeAspect="1" noChangeArrowheads="1"/>
          </p:cNvPicPr>
          <p:nvPr userDrawn="1"/>
        </p:nvPicPr>
        <p:blipFill>
          <a:blip r:embed="rId3" cstate="print"/>
          <a:srcRect/>
          <a:stretch>
            <a:fillRect/>
          </a:stretch>
        </p:blipFill>
        <p:spPr bwMode="auto">
          <a:xfrm>
            <a:off x="9996488" y="6300788"/>
            <a:ext cx="1871662" cy="395287"/>
          </a:xfrm>
          <a:prstGeom prst="rect">
            <a:avLst/>
          </a:prstGeom>
          <a:noFill/>
          <a:ln w="9525">
            <a:noFill/>
            <a:miter lim="800000"/>
            <a:headEnd/>
            <a:tailEnd/>
          </a:ln>
        </p:spPr>
      </p:pic>
      <p:sp>
        <p:nvSpPr>
          <p:cNvPr id="7" name="Slide Number Placeholder 5"/>
          <p:cNvSpPr txBox="1">
            <a:spLocks/>
          </p:cNvSpPr>
          <p:nvPr userDrawn="1"/>
        </p:nvSpPr>
        <p:spPr>
          <a:xfrm>
            <a:off x="11768138" y="52388"/>
            <a:ext cx="38417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682AF26-7979-40AB-AA98-68C944985F9D}" type="slidenum">
              <a:rPr lang="en-IN" smtClean="0"/>
              <a:pPr fontAlgn="auto">
                <a:spcBef>
                  <a:spcPts val="0"/>
                </a:spcBef>
                <a:spcAft>
                  <a:spcPts val="0"/>
                </a:spcAft>
                <a:defRPr/>
              </a:pPr>
              <a:t>‹#›</a:t>
            </a:fld>
            <a:endParaRPr lang="en-IN" dirty="0"/>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fld id="{C465919D-FDCE-409E-B341-972D509E7720}" type="datetime1">
              <a:rPr lang="en-IN"/>
              <a:pPr>
                <a:defRPr/>
              </a:pPr>
              <a:t>07-01-2021</a:t>
            </a:fld>
            <a:endParaRPr lang="en-IN"/>
          </a:p>
        </p:txBody>
      </p:sp>
      <p:sp>
        <p:nvSpPr>
          <p:cNvPr id="9" name="Footer Placeholder 5"/>
          <p:cNvSpPr>
            <a:spLocks noGrp="1"/>
          </p:cNvSpPr>
          <p:nvPr>
            <p:ph type="ftr" sz="quarter" idx="11"/>
          </p:nvPr>
        </p:nvSpPr>
        <p:spPr/>
        <p:txBody>
          <a:bodyPr/>
          <a:lstStyle>
            <a:lvl1pPr>
              <a:defRPr/>
            </a:lvl1pPr>
          </a:lstStyle>
          <a:p>
            <a:pPr>
              <a:defRPr/>
            </a:pPr>
            <a:r>
              <a:rPr lang="en-US"/>
              <a:t>Prepared by : Lakshmikanth V G - Team L &amp; D</a:t>
            </a:r>
            <a:endParaRPr lang="en-IN"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5FD620-6196-4356-B74F-2A8DA2A83341}" type="datetime1">
              <a:rPr lang="en-IN"/>
              <a:pPr>
                <a:defRPr/>
              </a:pPr>
              <a:t>07-01-2021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Prepared by : Lakshmikanth V G - Team L &amp; D</a:t>
            </a:r>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91E2D2A-975E-4C1D-B37E-6480962BC4B6}"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ransition spd="med"/>
  <p:hf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3215" y="32659"/>
            <a:ext cx="7565570" cy="1322614"/>
          </a:xfrm>
          <a:prstGeom prst="roundRect">
            <a:avLst/>
          </a:prstGeom>
          <a:solidFill>
            <a:schemeClr val="accent4">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rtlCol="0" anchor="t">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IN" b="1" dirty="0" smtClean="0">
                <a:ln w="11430">
                  <a:solidFill>
                    <a:srgbClr val="C00000"/>
                  </a:solidFill>
                </a:ln>
                <a:solidFill>
                  <a:schemeClr val="accent5">
                    <a:lumMod val="50000"/>
                  </a:schemeClr>
                </a:solidFill>
                <a:effectLst>
                  <a:glow rad="101600">
                    <a:schemeClr val="accent2">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rPr>
              <a:t>Future Criticare</a:t>
            </a:r>
            <a:endParaRPr lang="en-IN" b="1" dirty="0">
              <a:ln w="11430">
                <a:solidFill>
                  <a:srgbClr val="C00000"/>
                </a:solidFill>
              </a:ln>
              <a:solidFill>
                <a:schemeClr val="accent5">
                  <a:lumMod val="50000"/>
                </a:schemeClr>
              </a:solidFill>
              <a:effectLst>
                <a:glow rad="101600">
                  <a:schemeClr val="accent2">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845FA943-9DD5-4061-97D6-3E9FA51AE8E1}" type="datetime1">
              <a:rPr lang="en-IN"/>
              <a:pPr>
                <a:defRPr/>
              </a:pPr>
              <a:t>07-01-2021</a:t>
            </a:fld>
            <a:endParaRPr lang="en-IN" dirty="0"/>
          </a:p>
        </p:txBody>
      </p:sp>
      <p:sp>
        <p:nvSpPr>
          <p:cNvPr id="3" name="Footer Placeholder 2"/>
          <p:cNvSpPr>
            <a:spLocks noGrp="1"/>
          </p:cNvSpPr>
          <p:nvPr>
            <p:ph type="ftr" sz="quarter" idx="11"/>
          </p:nvPr>
        </p:nvSpPr>
        <p:spPr/>
        <p:txBody>
          <a:bodyPr/>
          <a:lstStyle/>
          <a:p>
            <a:pPr>
              <a:defRPr/>
            </a:pPr>
            <a:r>
              <a:rPr lang="en-US" dirty="0"/>
              <a:t>Prepared by : </a:t>
            </a:r>
            <a:r>
              <a:rPr lang="en-US" dirty="0" err="1"/>
              <a:t>Lakshmikanth</a:t>
            </a:r>
            <a:r>
              <a:rPr lang="en-US"/>
              <a:t> V G - Team L &amp; D</a:t>
            </a:r>
            <a:endParaRPr lang="en-IN" dirty="0"/>
          </a:p>
        </p:txBody>
      </p:sp>
      <p:pic>
        <p:nvPicPr>
          <p:cNvPr id="13317" name="Picture 5"/>
          <p:cNvPicPr>
            <a:picLocks noChangeAspect="1" noChangeArrowheads="1"/>
          </p:cNvPicPr>
          <p:nvPr/>
        </p:nvPicPr>
        <p:blipFill>
          <a:blip r:embed="rId3" cstate="print"/>
          <a:srcRect/>
          <a:stretch>
            <a:fillRect/>
          </a:stretch>
        </p:blipFill>
        <p:spPr bwMode="auto">
          <a:xfrm>
            <a:off x="2368934" y="2401205"/>
            <a:ext cx="7454133" cy="3803650"/>
          </a:xfrm>
          <a:prstGeom prst="rect">
            <a:avLst/>
          </a:prstGeom>
          <a:noFill/>
          <a:ln w="9525">
            <a:noFill/>
            <a:miter lim="800000"/>
            <a:headEnd/>
            <a:tailEnd/>
          </a:ln>
        </p:spPr>
      </p:pic>
      <p:sp>
        <p:nvSpPr>
          <p:cNvPr id="6" name="Rounded Rectangle 5"/>
          <p:cNvSpPr/>
          <p:nvPr/>
        </p:nvSpPr>
        <p:spPr>
          <a:xfrm>
            <a:off x="3048000" y="1330675"/>
            <a:ext cx="6096000" cy="885349"/>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algn="ctr"/>
            <a:r>
              <a:rPr lang="en-IN" sz="2800" b="1" dirty="0" smtClean="0">
                <a:ln w="11430">
                  <a:solidFill>
                    <a:schemeClr val="accent1">
                      <a:lumMod val="50000"/>
                    </a:schemeClr>
                  </a:solidFill>
                </a:ln>
                <a:solidFill>
                  <a:schemeClr val="tx1">
                    <a:lumMod val="95000"/>
                    <a:lumOff val="5000"/>
                  </a:schemeClr>
                </a:solidFill>
                <a:effectLst>
                  <a:glow rad="101600">
                    <a:schemeClr val="accent2">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rPr>
              <a:t>Standalone Critical Illness Cover</a:t>
            </a:r>
            <a:br>
              <a:rPr lang="en-IN" sz="2800" b="1" dirty="0" smtClean="0">
                <a:ln w="11430">
                  <a:solidFill>
                    <a:schemeClr val="accent1">
                      <a:lumMod val="50000"/>
                    </a:schemeClr>
                  </a:solidFill>
                </a:ln>
                <a:solidFill>
                  <a:schemeClr val="tx1">
                    <a:lumMod val="95000"/>
                    <a:lumOff val="5000"/>
                  </a:schemeClr>
                </a:solidFill>
                <a:effectLst>
                  <a:glow rad="101600">
                    <a:schemeClr val="accent2">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rPr>
            </a:br>
            <a:r>
              <a:rPr lang="en-IN" b="1" dirty="0" smtClean="0">
                <a:ln w="11430">
                  <a:solidFill>
                    <a:schemeClr val="accent1">
                      <a:lumMod val="50000"/>
                    </a:schemeClr>
                  </a:solidFill>
                </a:ln>
                <a:solidFill>
                  <a:schemeClr val="tx1">
                    <a:lumMod val="95000"/>
                    <a:lumOff val="5000"/>
                  </a:schemeClr>
                </a:solidFill>
                <a:effectLst>
                  <a:glow rad="101600">
                    <a:schemeClr val="accent2">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rPr>
              <a:t>Protecting you and Your Family From Critical Illnesses</a:t>
            </a:r>
            <a:endParaRPr lang="en-US" dirty="0">
              <a:ln w="11430">
                <a:solidFill>
                  <a:schemeClr val="accent1">
                    <a:lumMod val="50000"/>
                  </a:schemeClr>
                </a:solidFill>
              </a:ln>
              <a:solidFill>
                <a:schemeClr val="tx1">
                  <a:lumMod val="95000"/>
                  <a:lumOff val="5000"/>
                </a:schemeClr>
              </a:solidFill>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Key Features</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1026" name="Picture 2"/>
          <p:cNvPicPr>
            <a:picLocks noChangeAspect="1" noChangeArrowheads="1"/>
          </p:cNvPicPr>
          <p:nvPr/>
        </p:nvPicPr>
        <p:blipFill>
          <a:blip r:embed="rId3" cstate="print"/>
          <a:srcRect/>
          <a:stretch>
            <a:fillRect/>
          </a:stretch>
        </p:blipFill>
        <p:spPr bwMode="auto">
          <a:xfrm>
            <a:off x="38010" y="1413798"/>
            <a:ext cx="4710170" cy="4693104"/>
          </a:xfrm>
          <a:prstGeom prst="rect">
            <a:avLst/>
          </a:prstGeom>
          <a:noFill/>
          <a:ln w="9525">
            <a:noFill/>
            <a:miter lim="800000"/>
            <a:headEnd/>
            <a:tailEnd/>
          </a:ln>
        </p:spPr>
      </p:pic>
      <p:sp>
        <p:nvSpPr>
          <p:cNvPr id="13" name="Rounded Rectangle 12"/>
          <p:cNvSpPr/>
          <p:nvPr/>
        </p:nvSpPr>
        <p:spPr>
          <a:xfrm>
            <a:off x="4506688" y="783771"/>
            <a:ext cx="7478486" cy="51761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400" dirty="0" smtClean="0">
                <a:solidFill>
                  <a:srgbClr val="002060"/>
                </a:solidFill>
                <a:latin typeface="Microsoft Sans Serif" pitchFamily="34" charset="0"/>
                <a:cs typeface="Microsoft Sans Serif" pitchFamily="34" charset="0"/>
              </a:rPr>
              <a:t>•  For all proposal forms with any health declaration (any sum inured and age) should be referred to Retail Health Underwriting.</a:t>
            </a:r>
          </a:p>
          <a:p>
            <a:r>
              <a:rPr lang="en-US" sz="2400" dirty="0" smtClean="0">
                <a:solidFill>
                  <a:srgbClr val="002060"/>
                </a:solidFill>
                <a:latin typeface="Microsoft Sans Serif" pitchFamily="34" charset="0"/>
                <a:cs typeface="Microsoft Sans Serif" pitchFamily="34" charset="0"/>
              </a:rPr>
              <a:t>•  Medical screening process routed through FGH.</a:t>
            </a:r>
          </a:p>
          <a:p>
            <a:r>
              <a:rPr lang="en-US" sz="2400" dirty="0" smtClean="0">
                <a:solidFill>
                  <a:srgbClr val="002060"/>
                </a:solidFill>
                <a:latin typeface="Microsoft Sans Serif" pitchFamily="34" charset="0"/>
                <a:cs typeface="Microsoft Sans Serif" pitchFamily="34" charset="0"/>
              </a:rPr>
              <a:t>•  50% cost of medical examination would be reimbursed upon </a:t>
            </a:r>
            <a:r>
              <a:rPr lang="en-US" sz="2400" dirty="0" err="1" smtClean="0">
                <a:solidFill>
                  <a:srgbClr val="002060"/>
                </a:solidFill>
                <a:latin typeface="Microsoft Sans Serif" pitchFamily="34" charset="0"/>
                <a:cs typeface="Microsoft Sans Serif" pitchFamily="34" charset="0"/>
              </a:rPr>
              <a:t>cheque</a:t>
            </a:r>
            <a:r>
              <a:rPr lang="en-US" sz="2400" dirty="0" smtClean="0">
                <a:solidFill>
                  <a:srgbClr val="002060"/>
                </a:solidFill>
                <a:latin typeface="Microsoft Sans Serif" pitchFamily="34" charset="0"/>
                <a:cs typeface="Microsoft Sans Serif" pitchFamily="34" charset="0"/>
              </a:rPr>
              <a:t> realization and policy acceptance subject to submission of original itemized bills.</a:t>
            </a:r>
          </a:p>
          <a:p>
            <a:r>
              <a:rPr lang="en-US" sz="2400" dirty="0" smtClean="0">
                <a:solidFill>
                  <a:srgbClr val="002060"/>
                </a:solidFill>
                <a:latin typeface="Microsoft Sans Serif" pitchFamily="34" charset="0"/>
                <a:cs typeface="Microsoft Sans Serif" pitchFamily="34" charset="0"/>
              </a:rPr>
              <a:t>•  Affordably low premium rates inclusive of Service tax.</a:t>
            </a:r>
          </a:p>
          <a:p>
            <a:r>
              <a:rPr lang="en-US" sz="2400" dirty="0" smtClean="0">
                <a:solidFill>
                  <a:srgbClr val="002060"/>
                </a:solidFill>
                <a:latin typeface="Microsoft Sans Serif" pitchFamily="34" charset="0"/>
                <a:cs typeface="Microsoft Sans Serif" pitchFamily="34" charset="0"/>
              </a:rPr>
              <a:t>•  Premium paid is exempt under the section 80 D of Income Tax Act.</a:t>
            </a:r>
            <a:endParaRPr lang="en-US" sz="2400" dirty="0">
              <a:solidFill>
                <a:srgbClr val="002060"/>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Conditions</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13" name="Rounded Rectangle 12"/>
          <p:cNvSpPr/>
          <p:nvPr/>
        </p:nvSpPr>
        <p:spPr>
          <a:xfrm>
            <a:off x="4506688" y="783771"/>
            <a:ext cx="7478486" cy="51761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300" dirty="0" smtClean="0">
                <a:solidFill>
                  <a:srgbClr val="002060"/>
                </a:solidFill>
                <a:latin typeface="Microsoft Sans Serif" pitchFamily="34" charset="0"/>
                <a:cs typeface="Microsoft Sans Serif" pitchFamily="34" charset="0"/>
              </a:rPr>
              <a:t>•  Waiting period of 90 days.</a:t>
            </a:r>
          </a:p>
          <a:p>
            <a:endParaRPr lang="en-US" sz="2300" dirty="0" smtClean="0">
              <a:solidFill>
                <a:srgbClr val="002060"/>
              </a:solidFill>
              <a:latin typeface="Microsoft Sans Serif" pitchFamily="34" charset="0"/>
              <a:cs typeface="Microsoft Sans Serif" pitchFamily="34" charset="0"/>
            </a:endParaRPr>
          </a:p>
          <a:p>
            <a:r>
              <a:rPr lang="en-US" sz="2300" dirty="0" smtClean="0">
                <a:solidFill>
                  <a:srgbClr val="002060"/>
                </a:solidFill>
                <a:latin typeface="Microsoft Sans Serif" pitchFamily="34" charset="0"/>
                <a:cs typeface="Microsoft Sans Serif" pitchFamily="34" charset="0"/>
              </a:rPr>
              <a:t>•  Pre- existing illness excluded from coverage.</a:t>
            </a:r>
          </a:p>
          <a:p>
            <a:endParaRPr lang="en-US" sz="2300" dirty="0" smtClean="0">
              <a:solidFill>
                <a:srgbClr val="002060"/>
              </a:solidFill>
              <a:latin typeface="Microsoft Sans Serif" pitchFamily="34" charset="0"/>
              <a:cs typeface="Microsoft Sans Serif" pitchFamily="34" charset="0"/>
            </a:endParaRPr>
          </a:p>
          <a:p>
            <a:r>
              <a:rPr lang="en-US" sz="2300" dirty="0" smtClean="0">
                <a:solidFill>
                  <a:srgbClr val="002060"/>
                </a:solidFill>
                <a:latin typeface="Microsoft Sans Serif" pitchFamily="34" charset="0"/>
                <a:cs typeface="Microsoft Sans Serif" pitchFamily="34" charset="0"/>
              </a:rPr>
              <a:t>•  Survival Period: At any point of time during the term of the Policy, any benefit shall be payable only if the Insured is alive for a period of more than or equal to 28 days from the date of the first diagnosis of the Critical illness / Undergoing for the first time of the Surgical Procedures / for the first time of occurrence of medical events.</a:t>
            </a:r>
          </a:p>
          <a:p>
            <a:endParaRPr lang="en-US" sz="2300" dirty="0" smtClean="0">
              <a:solidFill>
                <a:srgbClr val="002060"/>
              </a:solidFill>
              <a:latin typeface="Microsoft Sans Serif" pitchFamily="34" charset="0"/>
              <a:cs typeface="Microsoft Sans Serif" pitchFamily="34" charset="0"/>
            </a:endParaRPr>
          </a:p>
          <a:p>
            <a:r>
              <a:rPr lang="en-US" sz="2300" dirty="0" smtClean="0">
                <a:solidFill>
                  <a:srgbClr val="002060"/>
                </a:solidFill>
                <a:latin typeface="Microsoft Sans Serif" pitchFamily="34" charset="0"/>
                <a:cs typeface="Microsoft Sans Serif" pitchFamily="34" charset="0"/>
              </a:rPr>
              <a:t>•  For details on Exclusions refer to Policy wordings.</a:t>
            </a:r>
            <a:endParaRPr lang="en-US" sz="2300" dirty="0">
              <a:solidFill>
                <a:srgbClr val="002060"/>
              </a:solidFill>
              <a:latin typeface="Microsoft Sans Serif" pitchFamily="34" charset="0"/>
              <a:cs typeface="Microsoft Sans Serif"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61787" y="1345716"/>
            <a:ext cx="4263650" cy="422232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 calcmode="lin" valueType="num">
                                      <p:cBhvr additive="base">
                                        <p:cTn id="11" dur="500" fill="hold"/>
                                        <p:tgtEl>
                                          <p:spTgt spid="13">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anim calcmode="lin" valueType="num">
                                      <p:cBhvr additive="base">
                                        <p:cTn id="15" dur="500" fill="hold"/>
                                        <p:tgtEl>
                                          <p:spTgt spid="13">
                                            <p:txEl>
                                              <p:pRg st="4" end="4"/>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3">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anim calcmode="lin" valueType="num">
                                      <p:cBhvr additive="base">
                                        <p:cTn id="19" dur="500" fill="hold"/>
                                        <p:tgtEl>
                                          <p:spTgt spid="13">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Premium Illustrations</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7942" y="1585239"/>
            <a:ext cx="8429625"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srcRect/>
          <a:stretch>
            <a:fillRect/>
          </a:stretch>
        </p:blipFill>
        <p:spPr bwMode="auto">
          <a:xfrm>
            <a:off x="271998" y="1894534"/>
            <a:ext cx="3206048" cy="323264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Premium Calculation</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3074" name="Picture 2"/>
          <p:cNvPicPr>
            <a:picLocks noChangeAspect="1" noChangeArrowheads="1"/>
          </p:cNvPicPr>
          <p:nvPr/>
        </p:nvPicPr>
        <p:blipFill>
          <a:blip r:embed="rId3" cstate="print"/>
          <a:srcRect/>
          <a:stretch>
            <a:fillRect/>
          </a:stretch>
        </p:blipFill>
        <p:spPr bwMode="auto">
          <a:xfrm>
            <a:off x="271998" y="1894534"/>
            <a:ext cx="3206048" cy="3232643"/>
          </a:xfrm>
          <a:prstGeom prst="rect">
            <a:avLst/>
          </a:prstGeom>
          <a:noFill/>
          <a:ln w="9525">
            <a:noFill/>
            <a:miter lim="800000"/>
            <a:headEnd/>
            <a:tailEnd/>
          </a:ln>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3718" y="1496787"/>
            <a:ext cx="8524875"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6474" y="4004589"/>
            <a:ext cx="86201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Floater Calculation</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3074" name="Picture 2"/>
          <p:cNvPicPr>
            <a:picLocks noChangeAspect="1" noChangeArrowheads="1"/>
          </p:cNvPicPr>
          <p:nvPr/>
        </p:nvPicPr>
        <p:blipFill>
          <a:blip r:embed="rId3" cstate="print"/>
          <a:srcRect/>
          <a:stretch>
            <a:fillRect/>
          </a:stretch>
        </p:blipFill>
        <p:spPr bwMode="auto">
          <a:xfrm>
            <a:off x="271998" y="1894534"/>
            <a:ext cx="3206048" cy="3232643"/>
          </a:xfrm>
          <a:prstGeom prst="rect">
            <a:avLst/>
          </a:prstGeom>
          <a:noFill/>
          <a:ln w="9525">
            <a:noFill/>
            <a:miter lim="800000"/>
            <a:headEnd/>
            <a:tailEnd/>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6514" y="2022033"/>
            <a:ext cx="839152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539300" y="1519351"/>
            <a:ext cx="8239126" cy="430887"/>
          </a:xfrm>
          <a:prstGeom prst="rect">
            <a:avLst/>
          </a:prstGeom>
        </p:spPr>
        <p:txBody>
          <a:bodyPr wrap="square">
            <a:spAutoFit/>
          </a:bodyPr>
          <a:lstStyle/>
          <a:p>
            <a:r>
              <a:rPr lang="en-US" sz="2200" b="1" dirty="0">
                <a:solidFill>
                  <a:srgbClr val="002060"/>
                </a:solidFill>
                <a:latin typeface="Microsoft Sans Serif" pitchFamily="34" charset="0"/>
                <a:cs typeface="Microsoft Sans Serif" pitchFamily="34" charset="0"/>
              </a:rPr>
              <a:t>Family Definition: Self ,Spouse,2 children,2 dependent parents.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Premium Calculation</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dirty="0" smtClean="0"/>
              <a:t>Prepared by : Lakshmikanth V G - Team L &amp; D</a:t>
            </a:r>
            <a:endParaRPr lang="en-IN" dirty="0"/>
          </a:p>
        </p:txBody>
      </p:sp>
      <p:pic>
        <p:nvPicPr>
          <p:cNvPr id="7170" name="Picture 2"/>
          <p:cNvPicPr>
            <a:picLocks noChangeAspect="1" noChangeArrowheads="1"/>
          </p:cNvPicPr>
          <p:nvPr/>
        </p:nvPicPr>
        <p:blipFill>
          <a:blip r:embed="rId3" cstate="print"/>
          <a:srcRect/>
          <a:stretch>
            <a:fillRect/>
          </a:stretch>
        </p:blipFill>
        <p:spPr bwMode="auto">
          <a:xfrm>
            <a:off x="8109285" y="35034"/>
            <a:ext cx="3104147" cy="2419408"/>
          </a:xfrm>
          <a:prstGeom prst="rect">
            <a:avLst/>
          </a:prstGeom>
          <a:noFill/>
          <a:ln w="9525">
            <a:noFill/>
            <a:miter lim="800000"/>
            <a:headEnd/>
            <a:tailEnd/>
          </a:ln>
        </p:spPr>
      </p:pic>
      <p:graphicFrame>
        <p:nvGraphicFramePr>
          <p:cNvPr id="9" name="Table 8"/>
          <p:cNvGraphicFramePr>
            <a:graphicFrameLocks noGrp="1"/>
          </p:cNvGraphicFramePr>
          <p:nvPr/>
        </p:nvGraphicFramePr>
        <p:xfrm>
          <a:off x="312818" y="2452214"/>
          <a:ext cx="11550318" cy="3891265"/>
        </p:xfrm>
        <a:graphic>
          <a:graphicData uri="http://schemas.openxmlformats.org/drawingml/2006/table">
            <a:tbl>
              <a:tblPr firstRow="1" bandRow="1">
                <a:tableStyleId>{5C22544A-7EE6-4342-B048-85BDC9FD1C3A}</a:tableStyleId>
              </a:tblPr>
              <a:tblGrid>
                <a:gridCol w="1925053"/>
                <a:gridCol w="1925053"/>
                <a:gridCol w="1925053"/>
                <a:gridCol w="1925053"/>
                <a:gridCol w="1925053"/>
                <a:gridCol w="1925053"/>
              </a:tblGrid>
              <a:tr h="638045">
                <a:tc>
                  <a:txBody>
                    <a:bodyPr/>
                    <a:lstStyle/>
                    <a:p>
                      <a:r>
                        <a:rPr lang="en-US" sz="2000" b="1" dirty="0" smtClean="0"/>
                        <a:t>Name</a:t>
                      </a:r>
                      <a:endParaRPr lang="en-US" sz="2000" b="1" dirty="0"/>
                    </a:p>
                  </a:txBody>
                  <a:tcPr/>
                </a:tc>
                <a:tc>
                  <a:txBody>
                    <a:bodyPr/>
                    <a:lstStyle/>
                    <a:p>
                      <a:r>
                        <a:rPr lang="en-US" sz="2000" b="1" dirty="0" smtClean="0"/>
                        <a:t>Age</a:t>
                      </a:r>
                      <a:endParaRPr lang="en-US" sz="2000" b="1" dirty="0"/>
                    </a:p>
                  </a:txBody>
                  <a:tcPr/>
                </a:tc>
                <a:tc>
                  <a:txBody>
                    <a:bodyPr/>
                    <a:lstStyle/>
                    <a:p>
                      <a:r>
                        <a:rPr lang="en-US" sz="2000" b="1" dirty="0" smtClean="0"/>
                        <a:t>SI Required</a:t>
                      </a:r>
                      <a:endParaRPr lang="en-US" sz="2000" b="1" dirty="0"/>
                    </a:p>
                  </a:txBody>
                  <a:tcPr/>
                </a:tc>
                <a:tc>
                  <a:txBody>
                    <a:bodyPr/>
                    <a:lstStyle/>
                    <a:p>
                      <a:r>
                        <a:rPr lang="en-US" sz="2000" b="1" dirty="0" smtClean="0"/>
                        <a:t>Ind.</a:t>
                      </a:r>
                      <a:r>
                        <a:rPr lang="en-US" sz="2000" b="1" baseline="0" dirty="0" smtClean="0"/>
                        <a:t> Premium</a:t>
                      </a:r>
                      <a:endParaRPr lang="en-US" sz="2000" b="1" dirty="0"/>
                    </a:p>
                  </a:txBody>
                  <a:tcPr/>
                </a:tc>
                <a:tc>
                  <a:txBody>
                    <a:bodyPr/>
                    <a:lstStyle/>
                    <a:p>
                      <a:r>
                        <a:rPr lang="en-US" sz="2000" b="1" dirty="0" smtClean="0"/>
                        <a:t>Applicable</a:t>
                      </a:r>
                      <a:r>
                        <a:rPr lang="en-US" sz="2000" b="1" baseline="0" dirty="0" smtClean="0"/>
                        <a:t> Floater Discount</a:t>
                      </a:r>
                      <a:endParaRPr lang="en-US" sz="2000" b="1" dirty="0"/>
                    </a:p>
                  </a:txBody>
                  <a:tcPr/>
                </a:tc>
                <a:tc>
                  <a:txBody>
                    <a:bodyPr/>
                    <a:lstStyle/>
                    <a:p>
                      <a:r>
                        <a:rPr lang="en-US" sz="2000" b="1" dirty="0" smtClean="0"/>
                        <a:t>Floater Premium</a:t>
                      </a:r>
                      <a:endParaRPr lang="en-US" sz="2000" b="1" dirty="0"/>
                    </a:p>
                  </a:txBody>
                  <a:tcPr/>
                </a:tc>
              </a:tr>
              <a:tr h="638045">
                <a:tc>
                  <a:txBody>
                    <a:bodyPr/>
                    <a:lstStyle/>
                    <a:p>
                      <a:r>
                        <a:rPr lang="en-US" sz="2000" dirty="0" err="1" smtClean="0">
                          <a:solidFill>
                            <a:srgbClr val="002060"/>
                          </a:solidFill>
                        </a:rPr>
                        <a:t>Ramesh</a:t>
                      </a:r>
                      <a:endParaRPr lang="en-US" sz="2000" dirty="0">
                        <a:solidFill>
                          <a:srgbClr val="002060"/>
                        </a:solidFill>
                      </a:endParaRPr>
                    </a:p>
                  </a:txBody>
                  <a:tcPr/>
                </a:tc>
                <a:tc>
                  <a:txBody>
                    <a:bodyPr/>
                    <a:lstStyle/>
                    <a:p>
                      <a:r>
                        <a:rPr lang="en-US" sz="2000" dirty="0" smtClean="0">
                          <a:solidFill>
                            <a:srgbClr val="002060"/>
                          </a:solidFill>
                        </a:rPr>
                        <a:t>38</a:t>
                      </a:r>
                      <a:endParaRPr lang="en-US" sz="2000" dirty="0">
                        <a:solidFill>
                          <a:srgbClr val="002060"/>
                        </a:solidFill>
                      </a:endParaRPr>
                    </a:p>
                  </a:txBody>
                  <a:tcPr/>
                </a:tc>
                <a:tc>
                  <a:txBody>
                    <a:bodyPr/>
                    <a:lstStyle/>
                    <a:p>
                      <a:r>
                        <a:rPr lang="en-US" sz="2000" dirty="0" smtClean="0">
                          <a:solidFill>
                            <a:srgbClr val="002060"/>
                          </a:solidFill>
                        </a:rPr>
                        <a:t>1000000</a:t>
                      </a:r>
                      <a:endParaRPr lang="en-US" sz="2000" dirty="0">
                        <a:solidFill>
                          <a:srgbClr val="002060"/>
                        </a:solidFill>
                      </a:endParaRPr>
                    </a:p>
                  </a:txBody>
                  <a:tcPr/>
                </a:tc>
                <a:tc>
                  <a:txBody>
                    <a:bodyPr/>
                    <a:lstStyle/>
                    <a:p>
                      <a:r>
                        <a:rPr lang="en-US" sz="2000" dirty="0" smtClean="0">
                          <a:solidFill>
                            <a:srgbClr val="002060"/>
                          </a:solidFill>
                        </a:rPr>
                        <a:t>6610</a:t>
                      </a:r>
                      <a:endParaRPr lang="en-US" sz="2000" dirty="0">
                        <a:solidFill>
                          <a:srgbClr val="002060"/>
                        </a:solidFill>
                      </a:endParaRPr>
                    </a:p>
                  </a:txBody>
                  <a:tcPr/>
                </a:tc>
                <a:tc>
                  <a:txBody>
                    <a:bodyPr/>
                    <a:lstStyle/>
                    <a:p>
                      <a:r>
                        <a:rPr lang="en-US" sz="2000" dirty="0" smtClean="0">
                          <a:solidFill>
                            <a:srgbClr val="002060"/>
                          </a:solidFill>
                        </a:rPr>
                        <a:t>30%</a:t>
                      </a:r>
                      <a:endParaRPr lang="en-US" sz="2000" dirty="0">
                        <a:solidFill>
                          <a:srgbClr val="002060"/>
                        </a:solidFill>
                      </a:endParaRPr>
                    </a:p>
                  </a:txBody>
                  <a:tcPr/>
                </a:tc>
                <a:tc>
                  <a:txBody>
                    <a:bodyPr/>
                    <a:lstStyle/>
                    <a:p>
                      <a:r>
                        <a:rPr lang="en-US" sz="2000" dirty="0" smtClean="0">
                          <a:solidFill>
                            <a:srgbClr val="002060"/>
                          </a:solidFill>
                        </a:rPr>
                        <a:t>4627</a:t>
                      </a:r>
                      <a:endParaRPr lang="en-US" sz="2000" dirty="0">
                        <a:solidFill>
                          <a:srgbClr val="002060"/>
                        </a:solidFill>
                      </a:endParaRPr>
                    </a:p>
                  </a:txBody>
                  <a:tcPr/>
                </a:tc>
              </a:tr>
              <a:tr h="638045">
                <a:tc>
                  <a:txBody>
                    <a:bodyPr/>
                    <a:lstStyle/>
                    <a:p>
                      <a:r>
                        <a:rPr lang="en-US" sz="2000" dirty="0" smtClean="0">
                          <a:solidFill>
                            <a:srgbClr val="002060"/>
                          </a:solidFill>
                        </a:rPr>
                        <a:t>Rama ( Wife)</a:t>
                      </a:r>
                      <a:endParaRPr lang="en-US" sz="2000" dirty="0">
                        <a:solidFill>
                          <a:srgbClr val="002060"/>
                        </a:solidFill>
                      </a:endParaRPr>
                    </a:p>
                  </a:txBody>
                  <a:tcPr/>
                </a:tc>
                <a:tc>
                  <a:txBody>
                    <a:bodyPr/>
                    <a:lstStyle/>
                    <a:p>
                      <a:r>
                        <a:rPr lang="en-US" sz="2000" dirty="0" smtClean="0">
                          <a:solidFill>
                            <a:srgbClr val="002060"/>
                          </a:solidFill>
                        </a:rPr>
                        <a:t>33</a:t>
                      </a:r>
                      <a:endParaRPr lang="en-US" sz="2000" dirty="0">
                        <a:solidFill>
                          <a:srgbClr val="002060"/>
                        </a:solidFill>
                      </a:endParaRPr>
                    </a:p>
                  </a:txBody>
                  <a:tcPr/>
                </a:tc>
                <a:tc>
                  <a:txBody>
                    <a:bodyPr/>
                    <a:lstStyle/>
                    <a:p>
                      <a:r>
                        <a:rPr lang="en-US" sz="2000" smtClean="0">
                          <a:solidFill>
                            <a:srgbClr val="002060"/>
                          </a:solidFill>
                        </a:rPr>
                        <a:t>1000000</a:t>
                      </a:r>
                      <a:endParaRPr lang="en-US" sz="2000" dirty="0">
                        <a:solidFill>
                          <a:srgbClr val="002060"/>
                        </a:solidFill>
                      </a:endParaRPr>
                    </a:p>
                  </a:txBody>
                  <a:tcPr/>
                </a:tc>
                <a:tc>
                  <a:txBody>
                    <a:bodyPr/>
                    <a:lstStyle/>
                    <a:p>
                      <a:r>
                        <a:rPr lang="en-US" sz="2000" dirty="0" smtClean="0">
                          <a:solidFill>
                            <a:srgbClr val="002060"/>
                          </a:solidFill>
                        </a:rPr>
                        <a:t>3785</a:t>
                      </a:r>
                      <a:endParaRPr lang="en-US" sz="2000" dirty="0">
                        <a:solidFill>
                          <a:srgbClr val="002060"/>
                        </a:solidFill>
                      </a:endParaRPr>
                    </a:p>
                  </a:txBody>
                  <a:tcPr/>
                </a:tc>
                <a:tc>
                  <a:txBody>
                    <a:bodyPr/>
                    <a:lstStyle/>
                    <a:p>
                      <a:r>
                        <a:rPr lang="en-US" sz="2000" dirty="0" smtClean="0">
                          <a:solidFill>
                            <a:srgbClr val="002060"/>
                          </a:solidFill>
                        </a:rPr>
                        <a:t>30%</a:t>
                      </a:r>
                      <a:endParaRPr lang="en-US" sz="2000" dirty="0">
                        <a:solidFill>
                          <a:srgbClr val="002060"/>
                        </a:solidFill>
                      </a:endParaRPr>
                    </a:p>
                  </a:txBody>
                  <a:tcPr/>
                </a:tc>
                <a:tc>
                  <a:txBody>
                    <a:bodyPr/>
                    <a:lstStyle/>
                    <a:p>
                      <a:r>
                        <a:rPr lang="en-US" sz="2000" dirty="0" smtClean="0">
                          <a:solidFill>
                            <a:srgbClr val="002060"/>
                          </a:solidFill>
                        </a:rPr>
                        <a:t>2649.5</a:t>
                      </a:r>
                      <a:endParaRPr lang="en-US" sz="2000" dirty="0">
                        <a:solidFill>
                          <a:srgbClr val="002060"/>
                        </a:solidFill>
                      </a:endParaRPr>
                    </a:p>
                  </a:txBody>
                  <a:tcPr/>
                </a:tc>
              </a:tr>
              <a:tr h="638045">
                <a:tc>
                  <a:txBody>
                    <a:bodyPr/>
                    <a:lstStyle/>
                    <a:p>
                      <a:r>
                        <a:rPr lang="en-US" sz="2000" dirty="0" smtClean="0">
                          <a:solidFill>
                            <a:srgbClr val="002060"/>
                          </a:solidFill>
                        </a:rPr>
                        <a:t>Rajesh ( Father )</a:t>
                      </a:r>
                      <a:endParaRPr lang="en-US" sz="2000" dirty="0">
                        <a:solidFill>
                          <a:srgbClr val="002060"/>
                        </a:solidFill>
                      </a:endParaRPr>
                    </a:p>
                  </a:txBody>
                  <a:tcPr/>
                </a:tc>
                <a:tc>
                  <a:txBody>
                    <a:bodyPr/>
                    <a:lstStyle/>
                    <a:p>
                      <a:r>
                        <a:rPr lang="en-US" sz="2000" dirty="0" smtClean="0">
                          <a:solidFill>
                            <a:srgbClr val="002060"/>
                          </a:solidFill>
                        </a:rPr>
                        <a:t>60</a:t>
                      </a:r>
                      <a:endParaRPr lang="en-US" sz="2000" dirty="0">
                        <a:solidFill>
                          <a:srgbClr val="002060"/>
                        </a:solidFill>
                      </a:endParaRPr>
                    </a:p>
                  </a:txBody>
                  <a:tcPr/>
                </a:tc>
                <a:tc>
                  <a:txBody>
                    <a:bodyPr/>
                    <a:lstStyle/>
                    <a:p>
                      <a:r>
                        <a:rPr lang="en-US" sz="2000" smtClean="0">
                          <a:solidFill>
                            <a:srgbClr val="002060"/>
                          </a:solidFill>
                        </a:rPr>
                        <a:t>1000000</a:t>
                      </a:r>
                      <a:endParaRPr lang="en-US" sz="2000" dirty="0">
                        <a:solidFill>
                          <a:srgbClr val="002060"/>
                        </a:solidFill>
                      </a:endParaRPr>
                    </a:p>
                  </a:txBody>
                  <a:tcPr/>
                </a:tc>
                <a:tc>
                  <a:txBody>
                    <a:bodyPr/>
                    <a:lstStyle/>
                    <a:p>
                      <a:r>
                        <a:rPr lang="en-US" sz="2000" dirty="0" smtClean="0">
                          <a:solidFill>
                            <a:srgbClr val="002060"/>
                          </a:solidFill>
                        </a:rPr>
                        <a:t>37897</a:t>
                      </a:r>
                      <a:endParaRPr lang="en-US" sz="2000" dirty="0">
                        <a:solidFill>
                          <a:srgbClr val="002060"/>
                        </a:solidFill>
                      </a:endParaRPr>
                    </a:p>
                  </a:txBody>
                  <a:tcPr/>
                </a:tc>
                <a:tc>
                  <a:txBody>
                    <a:bodyPr/>
                    <a:lstStyle/>
                    <a:p>
                      <a:r>
                        <a:rPr lang="en-US" sz="2000" dirty="0" smtClean="0">
                          <a:solidFill>
                            <a:srgbClr val="002060"/>
                          </a:solidFill>
                        </a:rPr>
                        <a:t>5%</a:t>
                      </a:r>
                      <a:endParaRPr lang="en-US" sz="2000" dirty="0">
                        <a:solidFill>
                          <a:srgbClr val="002060"/>
                        </a:solidFill>
                      </a:endParaRPr>
                    </a:p>
                  </a:txBody>
                  <a:tcPr/>
                </a:tc>
                <a:tc>
                  <a:txBody>
                    <a:bodyPr/>
                    <a:lstStyle/>
                    <a:p>
                      <a:r>
                        <a:rPr lang="en-US" sz="2000" dirty="0" smtClean="0">
                          <a:solidFill>
                            <a:srgbClr val="002060"/>
                          </a:solidFill>
                        </a:rPr>
                        <a:t>36002.15</a:t>
                      </a:r>
                      <a:endParaRPr lang="en-US" sz="2000" dirty="0">
                        <a:solidFill>
                          <a:srgbClr val="002060"/>
                        </a:solidFill>
                      </a:endParaRPr>
                    </a:p>
                  </a:txBody>
                  <a:tcPr/>
                </a:tc>
              </a:tr>
              <a:tr h="638045">
                <a:tc>
                  <a:txBody>
                    <a:bodyPr/>
                    <a:lstStyle/>
                    <a:p>
                      <a:r>
                        <a:rPr lang="en-US" sz="2000" dirty="0" smtClean="0">
                          <a:solidFill>
                            <a:srgbClr val="002060"/>
                          </a:solidFill>
                        </a:rPr>
                        <a:t>Jaya ( Mother )</a:t>
                      </a:r>
                      <a:endParaRPr lang="en-US" sz="2000" dirty="0">
                        <a:solidFill>
                          <a:srgbClr val="002060"/>
                        </a:solidFill>
                      </a:endParaRPr>
                    </a:p>
                  </a:txBody>
                  <a:tcPr/>
                </a:tc>
                <a:tc>
                  <a:txBody>
                    <a:bodyPr/>
                    <a:lstStyle/>
                    <a:p>
                      <a:r>
                        <a:rPr lang="en-US" sz="2000" dirty="0" smtClean="0">
                          <a:solidFill>
                            <a:srgbClr val="002060"/>
                          </a:solidFill>
                        </a:rPr>
                        <a:t>55</a:t>
                      </a:r>
                      <a:endParaRPr lang="en-US" sz="2000" dirty="0">
                        <a:solidFill>
                          <a:srgbClr val="002060"/>
                        </a:solidFill>
                      </a:endParaRPr>
                    </a:p>
                  </a:txBody>
                  <a:tcPr/>
                </a:tc>
                <a:tc>
                  <a:txBody>
                    <a:bodyPr/>
                    <a:lstStyle/>
                    <a:p>
                      <a:r>
                        <a:rPr lang="en-US" sz="2000" dirty="0" smtClean="0">
                          <a:solidFill>
                            <a:srgbClr val="002060"/>
                          </a:solidFill>
                        </a:rPr>
                        <a:t>1000000</a:t>
                      </a:r>
                      <a:endParaRPr lang="en-US" sz="2000" dirty="0">
                        <a:solidFill>
                          <a:srgbClr val="002060"/>
                        </a:solidFill>
                      </a:endParaRPr>
                    </a:p>
                  </a:txBody>
                  <a:tcPr/>
                </a:tc>
                <a:tc>
                  <a:txBody>
                    <a:bodyPr/>
                    <a:lstStyle/>
                    <a:p>
                      <a:r>
                        <a:rPr lang="en-US" sz="2000" dirty="0" smtClean="0">
                          <a:solidFill>
                            <a:srgbClr val="002060"/>
                          </a:solidFill>
                        </a:rPr>
                        <a:t>23396</a:t>
                      </a:r>
                      <a:endParaRPr lang="en-US" sz="2000" dirty="0">
                        <a:solidFill>
                          <a:srgbClr val="002060"/>
                        </a:solidFill>
                      </a:endParaRPr>
                    </a:p>
                  </a:txBody>
                  <a:tcPr/>
                </a:tc>
                <a:tc>
                  <a:txBody>
                    <a:bodyPr/>
                    <a:lstStyle/>
                    <a:p>
                      <a:r>
                        <a:rPr lang="en-US" sz="2000" dirty="0" smtClean="0">
                          <a:solidFill>
                            <a:srgbClr val="002060"/>
                          </a:solidFill>
                        </a:rPr>
                        <a:t>5%</a:t>
                      </a:r>
                      <a:endParaRPr lang="en-US" sz="2000" dirty="0">
                        <a:solidFill>
                          <a:srgbClr val="002060"/>
                        </a:solidFill>
                      </a:endParaRPr>
                    </a:p>
                  </a:txBody>
                  <a:tcPr/>
                </a:tc>
                <a:tc>
                  <a:txBody>
                    <a:bodyPr/>
                    <a:lstStyle/>
                    <a:p>
                      <a:r>
                        <a:rPr lang="en-US" sz="2000" dirty="0" smtClean="0">
                          <a:solidFill>
                            <a:srgbClr val="002060"/>
                          </a:solidFill>
                        </a:rPr>
                        <a:t>22226.2</a:t>
                      </a:r>
                      <a:endParaRPr lang="en-US" sz="2000" dirty="0">
                        <a:solidFill>
                          <a:srgbClr val="002060"/>
                        </a:solidFill>
                      </a:endParaRPr>
                    </a:p>
                  </a:txBody>
                  <a:tcPr/>
                </a:tc>
              </a:tr>
              <a:tr h="638045">
                <a:tc>
                  <a:txBody>
                    <a:bodyPr/>
                    <a:lstStyle/>
                    <a:p>
                      <a:r>
                        <a:rPr lang="en-US" sz="2000" b="1" dirty="0" smtClean="0">
                          <a:solidFill>
                            <a:srgbClr val="002060"/>
                          </a:solidFill>
                        </a:rPr>
                        <a:t>Total Premium</a:t>
                      </a:r>
                      <a:endParaRPr lang="en-US" sz="2000" b="1" dirty="0">
                        <a:solidFill>
                          <a:srgbClr val="002060"/>
                        </a:solidFill>
                      </a:endParaRPr>
                    </a:p>
                  </a:txBody>
                  <a:tcPr/>
                </a:tc>
                <a:tc gridSpan="4">
                  <a:txBody>
                    <a:bodyPr/>
                    <a:lstStyle/>
                    <a:p>
                      <a:r>
                        <a:rPr lang="en-US" sz="2000" dirty="0" smtClean="0">
                          <a:solidFill>
                            <a:srgbClr val="002060"/>
                          </a:solidFill>
                        </a:rPr>
                        <a:t>Service</a:t>
                      </a:r>
                      <a:r>
                        <a:rPr lang="en-US" sz="2000" baseline="0" dirty="0" smtClean="0">
                          <a:solidFill>
                            <a:srgbClr val="002060"/>
                          </a:solidFill>
                        </a:rPr>
                        <a:t> tax of 15% has to be added to this total premium</a:t>
                      </a:r>
                      <a:endParaRPr lang="en-US" sz="2000" dirty="0">
                        <a:solidFill>
                          <a:srgbClr val="002060"/>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a:txBody>
                    <a:bodyPr/>
                    <a:lstStyle/>
                    <a:p>
                      <a:r>
                        <a:rPr lang="en-US" sz="2400" b="1" dirty="0" smtClean="0">
                          <a:solidFill>
                            <a:srgbClr val="002060"/>
                          </a:solidFill>
                        </a:rPr>
                        <a:t>65504.85</a:t>
                      </a:r>
                      <a:endParaRPr lang="en-US" sz="2400" b="1" dirty="0">
                        <a:solidFill>
                          <a:srgbClr val="002060"/>
                        </a:solidFill>
                      </a:endParaRPr>
                    </a:p>
                  </a:txBody>
                  <a:tcPr/>
                </a:tc>
              </a:tr>
            </a:tbl>
          </a:graphicData>
        </a:graphic>
      </p:graphicFrame>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Role Plays</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8" name="Rounded Rectangle 7"/>
          <p:cNvSpPr/>
          <p:nvPr/>
        </p:nvSpPr>
        <p:spPr>
          <a:xfrm>
            <a:off x="4506688" y="1338942"/>
            <a:ext cx="7478486" cy="476794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000" dirty="0" smtClean="0">
                <a:solidFill>
                  <a:schemeClr val="accent5">
                    <a:lumMod val="50000"/>
                  </a:schemeClr>
                </a:solidFill>
                <a:latin typeface="Microsoft Sans Serif" pitchFamily="34" charset="0"/>
                <a:cs typeface="Microsoft Sans Serif" pitchFamily="34" charset="0"/>
              </a:rPr>
              <a:t>Mr. </a:t>
            </a:r>
            <a:r>
              <a:rPr lang="en-US" sz="2000" dirty="0" err="1" smtClean="0">
                <a:solidFill>
                  <a:schemeClr val="accent5">
                    <a:lumMod val="50000"/>
                  </a:schemeClr>
                </a:solidFill>
                <a:latin typeface="Microsoft Sans Serif" pitchFamily="34" charset="0"/>
                <a:cs typeface="Microsoft Sans Serif" pitchFamily="34" charset="0"/>
              </a:rPr>
              <a:t>Mukul</a:t>
            </a:r>
            <a:r>
              <a:rPr lang="en-US" sz="2000" dirty="0" smtClean="0">
                <a:solidFill>
                  <a:schemeClr val="accent5">
                    <a:lumMod val="50000"/>
                  </a:schemeClr>
                </a:solidFill>
                <a:latin typeface="Microsoft Sans Serif" pitchFamily="34" charset="0"/>
                <a:cs typeface="Microsoft Sans Serif" pitchFamily="34" charset="0"/>
              </a:rPr>
              <a:t> is 40 years and  working in a private firm.</a:t>
            </a:r>
          </a:p>
          <a:p>
            <a:endParaRPr lang="en-US" sz="2000" dirty="0" smtClean="0">
              <a:solidFill>
                <a:schemeClr val="accent5">
                  <a:lumMod val="50000"/>
                </a:schemeClr>
              </a:solidFill>
              <a:latin typeface="Microsoft Sans Serif" pitchFamily="34" charset="0"/>
              <a:cs typeface="Microsoft Sans Serif" pitchFamily="34" charset="0"/>
            </a:endParaRPr>
          </a:p>
          <a:p>
            <a:r>
              <a:rPr lang="en-US" sz="2000" dirty="0" smtClean="0">
                <a:solidFill>
                  <a:schemeClr val="accent5">
                    <a:lumMod val="50000"/>
                  </a:schemeClr>
                </a:solidFill>
                <a:latin typeface="Microsoft Sans Serif" pitchFamily="34" charset="0"/>
                <a:cs typeface="Microsoft Sans Serif" pitchFamily="34" charset="0"/>
              </a:rPr>
              <a:t>His family comprises of wife and 2 children. </a:t>
            </a:r>
          </a:p>
          <a:p>
            <a:endParaRPr lang="en-US" sz="2000" dirty="0" smtClean="0">
              <a:solidFill>
                <a:schemeClr val="accent5">
                  <a:lumMod val="50000"/>
                </a:schemeClr>
              </a:solidFill>
              <a:latin typeface="Microsoft Sans Serif" pitchFamily="34" charset="0"/>
              <a:cs typeface="Microsoft Sans Serif" pitchFamily="34" charset="0"/>
            </a:endParaRPr>
          </a:p>
          <a:p>
            <a:r>
              <a:rPr lang="en-US" sz="2000" dirty="0" smtClean="0">
                <a:solidFill>
                  <a:schemeClr val="accent5">
                    <a:lumMod val="50000"/>
                  </a:schemeClr>
                </a:solidFill>
                <a:latin typeface="Microsoft Sans Serif" pitchFamily="34" charset="0"/>
                <a:cs typeface="Microsoft Sans Serif" pitchFamily="34" charset="0"/>
              </a:rPr>
              <a:t>He is fond of travelling and food.</a:t>
            </a:r>
          </a:p>
          <a:p>
            <a:r>
              <a:rPr lang="en-US" sz="2000" dirty="0" smtClean="0">
                <a:solidFill>
                  <a:schemeClr val="accent5">
                    <a:lumMod val="50000"/>
                  </a:schemeClr>
                </a:solidFill>
                <a:latin typeface="Microsoft Sans Serif" pitchFamily="34" charset="0"/>
                <a:cs typeface="Microsoft Sans Serif" pitchFamily="34" charset="0"/>
              </a:rPr>
              <a:t>Earns about 70,000/- pm and wants his children to study well. </a:t>
            </a:r>
          </a:p>
          <a:p>
            <a:r>
              <a:rPr lang="en-US" sz="2000" dirty="0" smtClean="0">
                <a:solidFill>
                  <a:schemeClr val="accent5">
                    <a:lumMod val="50000"/>
                  </a:schemeClr>
                </a:solidFill>
                <a:latin typeface="Microsoft Sans Serif" pitchFamily="34" charset="0"/>
                <a:cs typeface="Microsoft Sans Serif" pitchFamily="34" charset="0"/>
              </a:rPr>
              <a:t>He goes for a vacation once every year.</a:t>
            </a:r>
          </a:p>
          <a:p>
            <a:endParaRPr lang="en-US" sz="2000" dirty="0" smtClean="0">
              <a:solidFill>
                <a:schemeClr val="accent5">
                  <a:lumMod val="50000"/>
                </a:schemeClr>
              </a:solidFill>
              <a:latin typeface="Microsoft Sans Serif" pitchFamily="34" charset="0"/>
              <a:cs typeface="Microsoft Sans Serif" pitchFamily="34" charset="0"/>
            </a:endParaRPr>
          </a:p>
          <a:p>
            <a:r>
              <a:rPr lang="en-US" sz="2000" dirty="0" smtClean="0">
                <a:solidFill>
                  <a:schemeClr val="accent5">
                    <a:lumMod val="50000"/>
                  </a:schemeClr>
                </a:solidFill>
                <a:latin typeface="Microsoft Sans Serif" pitchFamily="34" charset="0"/>
                <a:cs typeface="Microsoft Sans Serif" pitchFamily="34" charset="0"/>
              </a:rPr>
              <a:t>He feels since he already has standalone health cover along with corporate cover, he need not go for any other health products. </a:t>
            </a:r>
          </a:p>
          <a:p>
            <a:endParaRPr lang="en-US" sz="2000" dirty="0" smtClean="0">
              <a:solidFill>
                <a:schemeClr val="accent5">
                  <a:lumMod val="50000"/>
                </a:schemeClr>
              </a:solidFill>
              <a:latin typeface="Microsoft Sans Serif" pitchFamily="34" charset="0"/>
              <a:cs typeface="Microsoft Sans Serif" pitchFamily="34" charset="0"/>
            </a:endParaRPr>
          </a:p>
          <a:p>
            <a:r>
              <a:rPr lang="en-US" sz="2000" dirty="0" smtClean="0">
                <a:solidFill>
                  <a:schemeClr val="accent5">
                    <a:lumMod val="50000"/>
                  </a:schemeClr>
                </a:solidFill>
                <a:latin typeface="Microsoft Sans Serif" pitchFamily="34" charset="0"/>
                <a:cs typeface="Microsoft Sans Serif" pitchFamily="34" charset="0"/>
              </a:rPr>
              <a:t>Let’s sell </a:t>
            </a:r>
            <a:r>
              <a:rPr lang="en-US" sz="2000" dirty="0" err="1" smtClean="0">
                <a:solidFill>
                  <a:schemeClr val="accent5">
                    <a:lumMod val="50000"/>
                  </a:schemeClr>
                </a:solidFill>
                <a:latin typeface="Microsoft Sans Serif" pitchFamily="34" charset="0"/>
                <a:cs typeface="Microsoft Sans Serif" pitchFamily="34" charset="0"/>
              </a:rPr>
              <a:t>Criticare</a:t>
            </a:r>
            <a:r>
              <a:rPr lang="en-US" sz="2000" dirty="0" smtClean="0">
                <a:solidFill>
                  <a:schemeClr val="accent5">
                    <a:lumMod val="50000"/>
                  </a:schemeClr>
                </a:solidFill>
                <a:latin typeface="Microsoft Sans Serif" pitchFamily="34" charset="0"/>
                <a:cs typeface="Microsoft Sans Serif" pitchFamily="34" charset="0"/>
              </a:rPr>
              <a:t> to  Mr. Rajesh.</a:t>
            </a:r>
          </a:p>
          <a:p>
            <a:endParaRPr lang="en-US" sz="1900" dirty="0">
              <a:solidFill>
                <a:schemeClr val="accent5">
                  <a:lumMod val="50000"/>
                </a:schemeClr>
              </a:solidFill>
              <a:latin typeface="Microsoft Sans Serif" pitchFamily="34" charset="0"/>
              <a:cs typeface="Microsoft Sans Serif"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163290" y="1607003"/>
            <a:ext cx="4049486" cy="419267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Role Plays</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8" name="Rounded Rectangle 7"/>
          <p:cNvSpPr/>
          <p:nvPr/>
        </p:nvSpPr>
        <p:spPr>
          <a:xfrm>
            <a:off x="4506688" y="1338942"/>
            <a:ext cx="7478486" cy="476794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000" dirty="0" smtClean="0">
                <a:solidFill>
                  <a:schemeClr val="accent5">
                    <a:lumMod val="50000"/>
                  </a:schemeClr>
                </a:solidFill>
                <a:latin typeface="Microsoft Sans Serif" pitchFamily="34" charset="0"/>
                <a:cs typeface="Microsoft Sans Serif" pitchFamily="34" charset="0"/>
              </a:rPr>
              <a:t>Mr. </a:t>
            </a:r>
            <a:r>
              <a:rPr lang="en-US" sz="2000" dirty="0" err="1" smtClean="0">
                <a:solidFill>
                  <a:schemeClr val="accent5">
                    <a:lumMod val="50000"/>
                  </a:schemeClr>
                </a:solidFill>
                <a:latin typeface="Microsoft Sans Serif" pitchFamily="34" charset="0"/>
                <a:cs typeface="Microsoft Sans Serif" pitchFamily="34" charset="0"/>
              </a:rPr>
              <a:t>Rakshit</a:t>
            </a:r>
            <a:r>
              <a:rPr lang="en-US" sz="2000" dirty="0" smtClean="0">
                <a:solidFill>
                  <a:schemeClr val="accent5">
                    <a:lumMod val="50000"/>
                  </a:schemeClr>
                </a:solidFill>
                <a:latin typeface="Microsoft Sans Serif" pitchFamily="34" charset="0"/>
                <a:cs typeface="Microsoft Sans Serif" pitchFamily="34" charset="0"/>
              </a:rPr>
              <a:t> is ready to buy a Critical </a:t>
            </a:r>
            <a:r>
              <a:rPr lang="en-US" sz="2000" smtClean="0">
                <a:solidFill>
                  <a:schemeClr val="accent5">
                    <a:lumMod val="50000"/>
                  </a:schemeClr>
                </a:solidFill>
                <a:latin typeface="Microsoft Sans Serif" pitchFamily="34" charset="0"/>
                <a:cs typeface="Microsoft Sans Serif" pitchFamily="34" charset="0"/>
              </a:rPr>
              <a:t>illness cover </a:t>
            </a:r>
            <a:r>
              <a:rPr lang="en-US" sz="2000" dirty="0" smtClean="0">
                <a:solidFill>
                  <a:schemeClr val="accent5">
                    <a:lumMod val="50000"/>
                  </a:schemeClr>
                </a:solidFill>
                <a:latin typeface="Microsoft Sans Serif" pitchFamily="34" charset="0"/>
                <a:cs typeface="Microsoft Sans Serif" pitchFamily="34" charset="0"/>
              </a:rPr>
              <a:t>and an agent from competition has already visited him. </a:t>
            </a:r>
          </a:p>
          <a:p>
            <a:endParaRPr lang="en-US" sz="2000" dirty="0" smtClean="0">
              <a:solidFill>
                <a:schemeClr val="accent5">
                  <a:lumMod val="50000"/>
                </a:schemeClr>
              </a:solidFill>
              <a:latin typeface="Microsoft Sans Serif" pitchFamily="34" charset="0"/>
              <a:cs typeface="Microsoft Sans Serif" pitchFamily="34" charset="0"/>
            </a:endParaRPr>
          </a:p>
          <a:p>
            <a:r>
              <a:rPr lang="en-US" sz="2000" dirty="0" smtClean="0">
                <a:solidFill>
                  <a:schemeClr val="accent5">
                    <a:lumMod val="50000"/>
                  </a:schemeClr>
                </a:solidFill>
                <a:latin typeface="Microsoft Sans Serif" pitchFamily="34" charset="0"/>
                <a:cs typeface="Microsoft Sans Serif" pitchFamily="34" charset="0"/>
              </a:rPr>
              <a:t>He is 42 with a wife of 38 yrs and 3 children of 9, 7 and 3 yrs. </a:t>
            </a:r>
          </a:p>
          <a:p>
            <a:endParaRPr lang="en-US" sz="2000" dirty="0" smtClean="0">
              <a:solidFill>
                <a:schemeClr val="accent5">
                  <a:lumMod val="50000"/>
                </a:schemeClr>
              </a:solidFill>
              <a:latin typeface="Microsoft Sans Serif" pitchFamily="34" charset="0"/>
              <a:cs typeface="Microsoft Sans Serif" pitchFamily="34" charset="0"/>
            </a:endParaRPr>
          </a:p>
          <a:p>
            <a:r>
              <a:rPr lang="en-US" sz="2000" dirty="0" smtClean="0">
                <a:solidFill>
                  <a:schemeClr val="accent5">
                    <a:lumMod val="50000"/>
                  </a:schemeClr>
                </a:solidFill>
                <a:latin typeface="Microsoft Sans Serif" pitchFamily="34" charset="0"/>
                <a:cs typeface="Microsoft Sans Serif" pitchFamily="34" charset="0"/>
              </a:rPr>
              <a:t>He want to know what is special in </a:t>
            </a:r>
            <a:r>
              <a:rPr lang="en-US" sz="2000" dirty="0" err="1" smtClean="0">
                <a:solidFill>
                  <a:schemeClr val="accent5">
                    <a:lumMod val="50000"/>
                  </a:schemeClr>
                </a:solidFill>
                <a:latin typeface="Microsoft Sans Serif" pitchFamily="34" charset="0"/>
                <a:cs typeface="Microsoft Sans Serif" pitchFamily="34" charset="0"/>
              </a:rPr>
              <a:t>Criticare</a:t>
            </a:r>
            <a:r>
              <a:rPr lang="en-US" sz="2000" dirty="0" smtClean="0">
                <a:solidFill>
                  <a:schemeClr val="accent5">
                    <a:lumMod val="50000"/>
                  </a:schemeClr>
                </a:solidFill>
                <a:latin typeface="Microsoft Sans Serif" pitchFamily="34" charset="0"/>
                <a:cs typeface="Microsoft Sans Serif" pitchFamily="34" charset="0"/>
              </a:rPr>
              <a:t>.</a:t>
            </a:r>
          </a:p>
          <a:p>
            <a:endParaRPr lang="en-US" sz="2000" dirty="0" smtClean="0">
              <a:solidFill>
                <a:schemeClr val="accent5">
                  <a:lumMod val="50000"/>
                </a:schemeClr>
              </a:solidFill>
              <a:latin typeface="Microsoft Sans Serif" pitchFamily="34" charset="0"/>
              <a:cs typeface="Microsoft Sans Serif" pitchFamily="34" charset="0"/>
            </a:endParaRPr>
          </a:p>
          <a:p>
            <a:r>
              <a:rPr lang="en-US" sz="2000" dirty="0" smtClean="0">
                <a:solidFill>
                  <a:schemeClr val="accent5">
                    <a:lumMod val="50000"/>
                  </a:schemeClr>
                </a:solidFill>
                <a:latin typeface="Microsoft Sans Serif" pitchFamily="34" charset="0"/>
                <a:cs typeface="Microsoft Sans Serif" pitchFamily="34" charset="0"/>
              </a:rPr>
              <a:t>He is looking for a SI of 10 </a:t>
            </a:r>
            <a:r>
              <a:rPr lang="en-US" sz="2000" dirty="0" err="1" smtClean="0">
                <a:solidFill>
                  <a:schemeClr val="accent5">
                    <a:lumMod val="50000"/>
                  </a:schemeClr>
                </a:solidFill>
                <a:latin typeface="Microsoft Sans Serif" pitchFamily="34" charset="0"/>
                <a:cs typeface="Microsoft Sans Serif" pitchFamily="34" charset="0"/>
              </a:rPr>
              <a:t>lacs</a:t>
            </a:r>
            <a:r>
              <a:rPr lang="en-US" sz="2000" dirty="0" smtClean="0">
                <a:solidFill>
                  <a:schemeClr val="accent5">
                    <a:lumMod val="50000"/>
                  </a:schemeClr>
                </a:solidFill>
                <a:latin typeface="Microsoft Sans Serif" pitchFamily="34" charset="0"/>
                <a:cs typeface="Microsoft Sans Serif" pitchFamily="34" charset="0"/>
              </a:rPr>
              <a:t>. </a:t>
            </a:r>
          </a:p>
          <a:p>
            <a:endParaRPr lang="en-US" sz="2000" dirty="0" smtClean="0">
              <a:solidFill>
                <a:schemeClr val="accent5">
                  <a:lumMod val="50000"/>
                </a:schemeClr>
              </a:solidFill>
              <a:latin typeface="Microsoft Sans Serif" pitchFamily="34" charset="0"/>
              <a:cs typeface="Microsoft Sans Serif" pitchFamily="34" charset="0"/>
            </a:endParaRPr>
          </a:p>
          <a:p>
            <a:pPr>
              <a:buFontTx/>
              <a:buNone/>
            </a:pPr>
            <a:endParaRPr lang="en-US" sz="2000" dirty="0" smtClean="0">
              <a:solidFill>
                <a:schemeClr val="accent5">
                  <a:lumMod val="50000"/>
                </a:schemeClr>
              </a:solidFill>
              <a:latin typeface="Microsoft Sans Serif" pitchFamily="34" charset="0"/>
              <a:cs typeface="Microsoft Sans Serif" pitchFamily="34" charset="0"/>
            </a:endParaRPr>
          </a:p>
          <a:p>
            <a:endParaRPr lang="en-US" sz="2000" dirty="0" smtClean="0">
              <a:solidFill>
                <a:schemeClr val="accent5">
                  <a:lumMod val="50000"/>
                </a:schemeClr>
              </a:solidFill>
              <a:latin typeface="Microsoft Sans Serif" pitchFamily="34" charset="0"/>
              <a:cs typeface="Microsoft Sans Serif" pitchFamily="34" charset="0"/>
            </a:endParaRPr>
          </a:p>
          <a:p>
            <a:endParaRPr lang="en-US" sz="1900" dirty="0">
              <a:solidFill>
                <a:schemeClr val="accent5">
                  <a:lumMod val="50000"/>
                </a:schemeClr>
              </a:solidFill>
              <a:latin typeface="Microsoft Sans Serif" pitchFamily="34" charset="0"/>
              <a:cs typeface="Microsoft Sans Serif"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163290" y="1607003"/>
            <a:ext cx="4049486" cy="419267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Underwriting Guidelines</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9" name="Rounded Rectangle 8"/>
          <p:cNvSpPr/>
          <p:nvPr/>
        </p:nvSpPr>
        <p:spPr>
          <a:xfrm>
            <a:off x="4506688" y="1338942"/>
            <a:ext cx="7478486" cy="476794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300" dirty="0" smtClean="0">
                <a:solidFill>
                  <a:srgbClr val="002060"/>
                </a:solidFill>
                <a:latin typeface="Microsoft Sans Serif" pitchFamily="34" charset="0"/>
                <a:cs typeface="Microsoft Sans Serif" pitchFamily="34" charset="0"/>
              </a:rPr>
              <a:t>• Requirements:</a:t>
            </a:r>
          </a:p>
          <a:p>
            <a:endParaRPr lang="en-US" sz="2300" dirty="0" smtClean="0">
              <a:solidFill>
                <a:srgbClr val="002060"/>
              </a:solidFill>
              <a:latin typeface="Microsoft Sans Serif" pitchFamily="34" charset="0"/>
              <a:cs typeface="Microsoft Sans Serif" pitchFamily="34" charset="0"/>
            </a:endParaRPr>
          </a:p>
          <a:p>
            <a:r>
              <a:rPr lang="en-US" sz="2300" dirty="0" smtClean="0">
                <a:solidFill>
                  <a:srgbClr val="002060"/>
                </a:solidFill>
                <a:latin typeface="Microsoft Sans Serif" pitchFamily="34" charset="0"/>
                <a:cs typeface="Microsoft Sans Serif" pitchFamily="34" charset="0"/>
              </a:rPr>
              <a:t>– Proposal Form</a:t>
            </a:r>
          </a:p>
          <a:p>
            <a:r>
              <a:rPr lang="en-US" sz="2300" dirty="0" smtClean="0">
                <a:solidFill>
                  <a:srgbClr val="002060"/>
                </a:solidFill>
                <a:latin typeface="Microsoft Sans Serif" pitchFamily="34" charset="0"/>
                <a:cs typeface="Microsoft Sans Serif" pitchFamily="34" charset="0"/>
              </a:rPr>
              <a:t>– Age proof</a:t>
            </a:r>
          </a:p>
          <a:p>
            <a:endParaRPr lang="en-US" sz="2300" dirty="0" smtClean="0">
              <a:solidFill>
                <a:srgbClr val="002060"/>
              </a:solidFill>
              <a:latin typeface="Microsoft Sans Serif" pitchFamily="34" charset="0"/>
              <a:cs typeface="Microsoft Sans Serif" pitchFamily="34" charset="0"/>
            </a:endParaRPr>
          </a:p>
          <a:p>
            <a:r>
              <a:rPr lang="en-US" sz="2300" dirty="0" smtClean="0">
                <a:solidFill>
                  <a:srgbClr val="002060"/>
                </a:solidFill>
                <a:latin typeface="Microsoft Sans Serif" pitchFamily="34" charset="0"/>
                <a:cs typeface="Microsoft Sans Serif" pitchFamily="34" charset="0"/>
              </a:rPr>
              <a:t>• Non Medical Limits:</a:t>
            </a:r>
          </a:p>
          <a:p>
            <a:r>
              <a:rPr lang="en-US" sz="2300" dirty="0" smtClean="0">
                <a:solidFill>
                  <a:srgbClr val="002060"/>
                </a:solidFill>
                <a:latin typeface="Microsoft Sans Serif" pitchFamily="34" charset="0"/>
                <a:cs typeface="Microsoft Sans Serif" pitchFamily="34" charset="0"/>
              </a:rPr>
              <a:t>– 6 years to 45 years up to SI- 5 </a:t>
            </a:r>
            <a:r>
              <a:rPr lang="en-US" sz="2300" dirty="0" err="1" smtClean="0">
                <a:solidFill>
                  <a:srgbClr val="002060"/>
                </a:solidFill>
                <a:latin typeface="Microsoft Sans Serif" pitchFamily="34" charset="0"/>
                <a:cs typeface="Microsoft Sans Serif" pitchFamily="34" charset="0"/>
              </a:rPr>
              <a:t>Lakhs</a:t>
            </a:r>
            <a:endParaRPr lang="en-US" sz="2300" dirty="0" smtClean="0">
              <a:solidFill>
                <a:srgbClr val="002060"/>
              </a:solidFill>
              <a:latin typeface="Microsoft Sans Serif" pitchFamily="34" charset="0"/>
              <a:cs typeface="Microsoft Sans Serif" pitchFamily="34" charset="0"/>
            </a:endParaRPr>
          </a:p>
          <a:p>
            <a:endParaRPr lang="en-US" sz="2300" dirty="0" smtClean="0">
              <a:solidFill>
                <a:srgbClr val="002060"/>
              </a:solidFill>
              <a:latin typeface="Microsoft Sans Serif" pitchFamily="34" charset="0"/>
              <a:cs typeface="Microsoft Sans Serif" pitchFamily="34" charset="0"/>
            </a:endParaRPr>
          </a:p>
          <a:p>
            <a:r>
              <a:rPr lang="en-US" sz="2300" dirty="0" smtClean="0">
                <a:solidFill>
                  <a:srgbClr val="002060"/>
                </a:solidFill>
                <a:latin typeface="Microsoft Sans Serif" pitchFamily="34" charset="0"/>
                <a:cs typeface="Microsoft Sans Serif" pitchFamily="34" charset="0"/>
              </a:rPr>
              <a:t>• The maximum cover allowed per person for Future </a:t>
            </a:r>
            <a:r>
              <a:rPr lang="en-US" sz="2300" dirty="0" err="1" smtClean="0">
                <a:solidFill>
                  <a:srgbClr val="002060"/>
                </a:solidFill>
                <a:latin typeface="Microsoft Sans Serif" pitchFamily="34" charset="0"/>
                <a:cs typeface="Microsoft Sans Serif" pitchFamily="34" charset="0"/>
              </a:rPr>
              <a:t>Criti</a:t>
            </a:r>
            <a:r>
              <a:rPr lang="en-US" sz="2300" dirty="0" smtClean="0">
                <a:solidFill>
                  <a:srgbClr val="002060"/>
                </a:solidFill>
                <a:latin typeface="Microsoft Sans Serif" pitchFamily="34" charset="0"/>
                <a:cs typeface="Microsoft Sans Serif" pitchFamily="34" charset="0"/>
              </a:rPr>
              <a:t>- Care should not exceed Rs. 50 </a:t>
            </a:r>
            <a:r>
              <a:rPr lang="en-US" sz="2300" dirty="0" err="1" smtClean="0">
                <a:solidFill>
                  <a:srgbClr val="002060"/>
                </a:solidFill>
                <a:latin typeface="Microsoft Sans Serif" pitchFamily="34" charset="0"/>
                <a:cs typeface="Microsoft Sans Serif" pitchFamily="34" charset="0"/>
              </a:rPr>
              <a:t>Lakhs</a:t>
            </a:r>
            <a:endParaRPr lang="en-US" sz="2300" dirty="0" smtClean="0">
              <a:solidFill>
                <a:srgbClr val="002060"/>
              </a:solidFill>
              <a:latin typeface="Microsoft Sans Serif" pitchFamily="34" charset="0"/>
              <a:cs typeface="Microsoft Sans Serif" pitchFamily="34" charset="0"/>
            </a:endParaRPr>
          </a:p>
          <a:p>
            <a:endParaRPr lang="en-US" sz="2300" dirty="0" smtClean="0">
              <a:solidFill>
                <a:srgbClr val="002060"/>
              </a:solidFill>
              <a:latin typeface="Microsoft Sans Serif" pitchFamily="34" charset="0"/>
              <a:cs typeface="Microsoft Sans Serif" pitchFamily="34" charset="0"/>
            </a:endParaRPr>
          </a:p>
          <a:p>
            <a:r>
              <a:rPr lang="en-US" sz="2300" dirty="0" smtClean="0">
                <a:solidFill>
                  <a:srgbClr val="002060"/>
                </a:solidFill>
                <a:latin typeface="Microsoft Sans Serif" pitchFamily="34" charset="0"/>
                <a:cs typeface="Microsoft Sans Serif" pitchFamily="34" charset="0"/>
              </a:rPr>
              <a:t>• For pre-existing adversities medical underwriting to be done on individual basis.</a:t>
            </a:r>
            <a:endParaRPr lang="en-US" sz="2300" dirty="0">
              <a:solidFill>
                <a:srgbClr val="002060"/>
              </a:solidFill>
              <a:latin typeface="Microsoft Sans Serif" pitchFamily="34" charset="0"/>
              <a:cs typeface="Microsoft Sans Serif"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103991" y="1486583"/>
            <a:ext cx="4228419" cy="4228419"/>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50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9">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 calcmode="lin" valueType="num">
                                      <p:cBhvr additive="base">
                                        <p:cTn id="19" dur="500" fill="hold"/>
                                        <p:tgtEl>
                                          <p:spTgt spid="9">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 calcmode="lin" valueType="num">
                                      <p:cBhvr additive="base">
                                        <p:cTn id="23" dur="500" fill="hold"/>
                                        <p:tgtEl>
                                          <p:spTgt spid="9">
                                            <p:txEl>
                                              <p:pRg st="6" end="6"/>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 calcmode="lin" valueType="num">
                                      <p:cBhvr additive="base">
                                        <p:cTn id="27" dur="500" fill="hold"/>
                                        <p:tgtEl>
                                          <p:spTgt spid="9">
                                            <p:txEl>
                                              <p:pRg st="8" end="8"/>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
                                            <p:txEl>
                                              <p:pRg st="8" end="8"/>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anim calcmode="lin" valueType="num">
                                      <p:cBhvr additive="base">
                                        <p:cTn id="31" dur="500" fill="hold"/>
                                        <p:tgtEl>
                                          <p:spTgt spid="9">
                                            <p:txEl>
                                              <p:pRg st="10" end="1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Underwriting Guidelines</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4098" name="Picture 2"/>
          <p:cNvPicPr>
            <a:picLocks noChangeAspect="1" noChangeArrowheads="1"/>
          </p:cNvPicPr>
          <p:nvPr/>
        </p:nvPicPr>
        <p:blipFill>
          <a:blip r:embed="rId3" cstate="print"/>
          <a:srcRect/>
          <a:stretch>
            <a:fillRect/>
          </a:stretch>
        </p:blipFill>
        <p:spPr bwMode="auto">
          <a:xfrm>
            <a:off x="103991" y="1486583"/>
            <a:ext cx="4228419" cy="4228419"/>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8011" y="1545780"/>
            <a:ext cx="7028461" cy="398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What </a:t>
            </a:r>
            <a:r>
              <a:rPr lang="en-US" b="1" smtClean="0">
                <a:solidFill>
                  <a:schemeClr val="accent2">
                    <a:lumMod val="50000"/>
                  </a:schemeClr>
                </a:solidFill>
                <a:latin typeface="Arial Narrow" pitchFamily="34" charset="0"/>
                <a:cs typeface="Microsoft Sans Serif" pitchFamily="34" charset="0"/>
              </a:rPr>
              <a:t>Is Future Criticare?</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15369" name="Picture 9"/>
          <p:cNvPicPr>
            <a:picLocks noChangeAspect="1" noChangeArrowheads="1"/>
          </p:cNvPicPr>
          <p:nvPr/>
        </p:nvPicPr>
        <p:blipFill>
          <a:blip r:embed="rId2" cstate="print"/>
          <a:srcRect/>
          <a:stretch>
            <a:fillRect/>
          </a:stretch>
        </p:blipFill>
        <p:spPr bwMode="auto">
          <a:xfrm>
            <a:off x="7298967" y="1074966"/>
            <a:ext cx="4876800" cy="4838700"/>
          </a:xfrm>
          <a:prstGeom prst="rect">
            <a:avLst/>
          </a:prstGeom>
          <a:noFill/>
          <a:ln w="9525">
            <a:noFill/>
            <a:miter lim="800000"/>
            <a:headEnd/>
            <a:tailEnd/>
          </a:ln>
        </p:spPr>
      </p:pic>
      <p:sp>
        <p:nvSpPr>
          <p:cNvPr id="13" name="Rounded Rectangle 12"/>
          <p:cNvSpPr/>
          <p:nvPr/>
        </p:nvSpPr>
        <p:spPr>
          <a:xfrm>
            <a:off x="571500" y="1534886"/>
            <a:ext cx="6515100" cy="4376057"/>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2400" dirty="0">
                <a:solidFill>
                  <a:srgbClr val="002060"/>
                </a:solidFill>
                <a:latin typeface="Microsoft Sans Serif" pitchFamily="34" charset="0"/>
                <a:cs typeface="Microsoft Sans Serif" pitchFamily="34" charset="0"/>
              </a:rPr>
              <a:t> </a:t>
            </a:r>
            <a:r>
              <a:rPr lang="en-US" sz="2400" dirty="0" smtClean="0">
                <a:solidFill>
                  <a:srgbClr val="002060"/>
                </a:solidFill>
                <a:latin typeface="Microsoft Sans Serif" pitchFamily="34" charset="0"/>
                <a:cs typeface="Microsoft Sans Serif" pitchFamily="34" charset="0"/>
              </a:rPr>
              <a:t>Unlike a Health Insurance Plan, Critical illness cover pays out a cash sum if you meet the definition of any of the critical illnesses covered by your policy. </a:t>
            </a:r>
          </a:p>
          <a:p>
            <a:endParaRPr lang="en-US" sz="2400" dirty="0">
              <a:solidFill>
                <a:srgbClr val="002060"/>
              </a:solidFill>
              <a:latin typeface="Microsoft Sans Serif" pitchFamily="34" charset="0"/>
              <a:cs typeface="Microsoft Sans Serif" pitchFamily="34" charset="0"/>
            </a:endParaRPr>
          </a:p>
          <a:p>
            <a:r>
              <a:rPr lang="en-US" sz="2400" dirty="0" smtClean="0">
                <a:solidFill>
                  <a:srgbClr val="002060"/>
                </a:solidFill>
                <a:latin typeface="Microsoft Sans Serif" pitchFamily="34" charset="0"/>
                <a:cs typeface="Microsoft Sans Serif" pitchFamily="34" charset="0"/>
              </a:rPr>
              <a:t>You can use the money as per your wish.</a:t>
            </a:r>
          </a:p>
          <a:p>
            <a:r>
              <a:rPr lang="en-US" sz="2400" dirty="0" smtClean="0">
                <a:solidFill>
                  <a:srgbClr val="002060"/>
                </a:solidFill>
                <a:latin typeface="Microsoft Sans Serif" pitchFamily="34" charset="0"/>
                <a:cs typeface="Microsoft Sans Serif" pitchFamily="34" charset="0"/>
              </a:rPr>
              <a:t>Ex:  Pay off your expenses that would not be paid by your indemnity health insurance.</a:t>
            </a:r>
            <a:endParaRPr lang="en-US" sz="2400" dirty="0">
              <a:solidFill>
                <a:srgbClr val="002060"/>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 calcmode="lin" valueType="num">
                                      <p:cBhvr additive="base">
                                        <p:cTn id="11" dur="500" fill="hold"/>
                                        <p:tgtEl>
                                          <p:spTgt spid="13">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 calcmode="lin" valueType="num">
                                      <p:cBhvr additive="base">
                                        <p:cTn id="15" dur="500" fill="hold"/>
                                        <p:tgtEl>
                                          <p:spTgt spid="13">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10515600"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General Exclusions 1</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9" name="Picture 2"/>
          <p:cNvPicPr>
            <a:picLocks noChangeAspect="1" noChangeArrowheads="1"/>
          </p:cNvPicPr>
          <p:nvPr/>
        </p:nvPicPr>
        <p:blipFill>
          <a:blip r:embed="rId3" cstate="print"/>
          <a:srcRect/>
          <a:stretch>
            <a:fillRect/>
          </a:stretch>
        </p:blipFill>
        <p:spPr bwMode="auto">
          <a:xfrm>
            <a:off x="5312" y="1240943"/>
            <a:ext cx="4735313" cy="4735313"/>
          </a:xfrm>
          <a:prstGeom prst="rect">
            <a:avLst/>
          </a:prstGeom>
          <a:noFill/>
          <a:ln w="9525">
            <a:noFill/>
            <a:miter lim="800000"/>
            <a:headEnd/>
            <a:tailEnd/>
          </a:ln>
        </p:spPr>
      </p:pic>
      <p:sp>
        <p:nvSpPr>
          <p:cNvPr id="14" name="Rounded Rectangle 13"/>
          <p:cNvSpPr/>
          <p:nvPr/>
        </p:nvSpPr>
        <p:spPr>
          <a:xfrm>
            <a:off x="5110838" y="95251"/>
            <a:ext cx="6901543" cy="612321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000" dirty="0" smtClean="0">
              <a:solidFill>
                <a:srgbClr val="002060"/>
              </a:solidFill>
              <a:latin typeface="Microsoft Sans Serif" pitchFamily="34" charset="0"/>
              <a:cs typeface="Microsoft Sans Serif" pitchFamily="34" charset="0"/>
            </a:endParaRPr>
          </a:p>
          <a:p>
            <a:r>
              <a:rPr lang="en-US" sz="2000" dirty="0" smtClean="0">
                <a:solidFill>
                  <a:srgbClr val="002060"/>
                </a:solidFill>
                <a:latin typeface="Microsoft Sans Serif" pitchFamily="34" charset="0"/>
                <a:cs typeface="Microsoft Sans Serif" pitchFamily="34" charset="0"/>
              </a:rPr>
              <a:t>1. Benefits will not be available for Any Pre- Existing conditions or related condition(s) for which You have been diagnosed, received medical treatment, had signs and / or symptoms, prior to inception of Your first Policy, unless such a condition is stated in the proposal form and specifically accepted by the Company and endorsed thereon. </a:t>
            </a:r>
          </a:p>
          <a:p>
            <a:r>
              <a:rPr lang="en-US" sz="2000" dirty="0" smtClean="0">
                <a:solidFill>
                  <a:srgbClr val="002060"/>
                </a:solidFill>
                <a:latin typeface="Microsoft Sans Serif" pitchFamily="34" charset="0"/>
                <a:cs typeface="Microsoft Sans Serif" pitchFamily="34" charset="0"/>
              </a:rPr>
              <a:t>2. The Company shall not be liable to make any payment under this Policy in connection with or in respect of any Insured Event, as stated in this Section, occurred or suffered before the commencement of Period of Insurance or arising within the first 90 days of the commencement of the Period of Insurance. </a:t>
            </a:r>
          </a:p>
          <a:p>
            <a:r>
              <a:rPr lang="en-US" sz="2000" dirty="0" smtClean="0">
                <a:solidFill>
                  <a:srgbClr val="002060"/>
                </a:solidFill>
                <a:latin typeface="Microsoft Sans Serif" pitchFamily="34" charset="0"/>
                <a:cs typeface="Microsoft Sans Serif" pitchFamily="34" charset="0"/>
              </a:rPr>
              <a:t>3. Any medical procedure or treatment, which is not medically necessary or not performed by a Doctor. </a:t>
            </a:r>
          </a:p>
          <a:p>
            <a:r>
              <a:rPr lang="en-US" sz="2000" dirty="0" smtClean="0">
                <a:solidFill>
                  <a:srgbClr val="002060"/>
                </a:solidFill>
                <a:latin typeface="Microsoft Sans Serif" pitchFamily="34" charset="0"/>
                <a:cs typeface="Microsoft Sans Serif" pitchFamily="34" charset="0"/>
              </a:rPr>
              <a:t>4. Any treatment relating to birth defects and external or internal congenital Illnesses. </a:t>
            </a:r>
          </a:p>
          <a:p>
            <a:r>
              <a:rPr lang="en-US" sz="2000" dirty="0" smtClean="0">
                <a:solidFill>
                  <a:srgbClr val="002060"/>
                </a:solidFill>
                <a:latin typeface="Microsoft Sans Serif" pitchFamily="34" charset="0"/>
                <a:cs typeface="Microsoft Sans Serif" pitchFamily="34" charset="0"/>
              </a:rPr>
              <a:t>5. Birth control procedures and hormone replacement therapy. </a:t>
            </a:r>
          </a:p>
          <a:p>
            <a:endParaRPr lang="en-US" sz="2000" dirty="0">
              <a:solidFill>
                <a:srgbClr val="002060"/>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346075"/>
            <a:ext cx="10515600"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General Exclusions 2 </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dirty="0" smtClean="0"/>
              <a:t>Prepared by : Lakshmikanth V G - Team L &amp; D</a:t>
            </a:r>
            <a:endParaRPr lang="en-IN" dirty="0"/>
          </a:p>
        </p:txBody>
      </p:sp>
      <p:pic>
        <p:nvPicPr>
          <p:cNvPr id="9" name="Picture 2"/>
          <p:cNvPicPr>
            <a:picLocks noChangeAspect="1" noChangeArrowheads="1"/>
          </p:cNvPicPr>
          <p:nvPr/>
        </p:nvPicPr>
        <p:blipFill>
          <a:blip r:embed="rId3" cstate="print"/>
          <a:srcRect/>
          <a:stretch>
            <a:fillRect/>
          </a:stretch>
        </p:blipFill>
        <p:spPr bwMode="auto">
          <a:xfrm>
            <a:off x="5312" y="1240943"/>
            <a:ext cx="4735313" cy="4735313"/>
          </a:xfrm>
          <a:prstGeom prst="rect">
            <a:avLst/>
          </a:prstGeom>
          <a:noFill/>
          <a:ln w="9525">
            <a:noFill/>
            <a:miter lim="800000"/>
            <a:headEnd/>
            <a:tailEnd/>
          </a:ln>
        </p:spPr>
      </p:pic>
      <p:sp>
        <p:nvSpPr>
          <p:cNvPr id="14" name="Rounded Rectangle 13"/>
          <p:cNvSpPr/>
          <p:nvPr/>
        </p:nvSpPr>
        <p:spPr>
          <a:xfrm>
            <a:off x="5110838" y="114301"/>
            <a:ext cx="6901543" cy="612321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000" dirty="0" smtClean="0">
              <a:solidFill>
                <a:srgbClr val="002060"/>
              </a:solidFill>
              <a:latin typeface="Microsoft Sans Serif" pitchFamily="34" charset="0"/>
              <a:cs typeface="Microsoft Sans Serif" pitchFamily="34" charset="0"/>
            </a:endParaRPr>
          </a:p>
          <a:p>
            <a:r>
              <a:rPr lang="en-US" sz="2000" dirty="0" smtClean="0">
                <a:solidFill>
                  <a:srgbClr val="002060"/>
                </a:solidFill>
                <a:latin typeface="Microsoft Sans Serif" pitchFamily="34" charset="0"/>
                <a:cs typeface="Microsoft Sans Serif" pitchFamily="34" charset="0"/>
              </a:rPr>
              <a:t>6. Any treatment/surgery for change of sex or any cosmetic surgery or treatment/surgery /complications/illness arising as a consequence thereof. </a:t>
            </a:r>
          </a:p>
          <a:p>
            <a:r>
              <a:rPr lang="en-US" sz="2000" dirty="0" smtClean="0">
                <a:solidFill>
                  <a:srgbClr val="002060"/>
                </a:solidFill>
                <a:latin typeface="Microsoft Sans Serif" pitchFamily="34" charset="0"/>
                <a:cs typeface="Microsoft Sans Serif" pitchFamily="34" charset="0"/>
              </a:rPr>
              <a:t>7. Treatment by a family member and self-medication or any treatment that is NOT scientifically recognized. </a:t>
            </a:r>
          </a:p>
          <a:p>
            <a:r>
              <a:rPr lang="en-US" sz="2000" dirty="0" smtClean="0">
                <a:solidFill>
                  <a:srgbClr val="002060"/>
                </a:solidFill>
                <a:latin typeface="Microsoft Sans Serif" pitchFamily="34" charset="0"/>
                <a:cs typeface="Microsoft Sans Serif" pitchFamily="34" charset="0"/>
              </a:rPr>
              <a:t>8. </a:t>
            </a:r>
            <a:r>
              <a:rPr lang="en-US" sz="2000" dirty="0" err="1" smtClean="0">
                <a:solidFill>
                  <a:srgbClr val="002060"/>
                </a:solidFill>
                <a:latin typeface="Microsoft Sans Serif" pitchFamily="34" charset="0"/>
                <a:cs typeface="Microsoft Sans Serif" pitchFamily="34" charset="0"/>
              </a:rPr>
              <a:t>Ayurvedic</a:t>
            </a:r>
            <a:r>
              <a:rPr lang="en-US" sz="2000" dirty="0" smtClean="0">
                <a:solidFill>
                  <a:srgbClr val="002060"/>
                </a:solidFill>
                <a:latin typeface="Microsoft Sans Serif" pitchFamily="34" charset="0"/>
                <a:cs typeface="Microsoft Sans Serif" pitchFamily="34" charset="0"/>
              </a:rPr>
              <a:t>, Homeopathy, </a:t>
            </a:r>
            <a:r>
              <a:rPr lang="en-US" sz="2000" dirty="0" err="1" smtClean="0">
                <a:solidFill>
                  <a:srgbClr val="002060"/>
                </a:solidFill>
                <a:latin typeface="Microsoft Sans Serif" pitchFamily="34" charset="0"/>
                <a:cs typeface="Microsoft Sans Serif" pitchFamily="34" charset="0"/>
              </a:rPr>
              <a:t>Unani</a:t>
            </a:r>
            <a:r>
              <a:rPr lang="en-US" sz="2000" dirty="0" smtClean="0">
                <a:solidFill>
                  <a:srgbClr val="002060"/>
                </a:solidFill>
                <a:latin typeface="Microsoft Sans Serif" pitchFamily="34" charset="0"/>
                <a:cs typeface="Microsoft Sans Serif" pitchFamily="34" charset="0"/>
              </a:rPr>
              <a:t>, naturopathy, reflexology, acupuncture, bone-setting, herbalist treatment, hypnotism, </a:t>
            </a:r>
            <a:r>
              <a:rPr lang="en-US" sz="2000" dirty="0" err="1" smtClean="0">
                <a:solidFill>
                  <a:srgbClr val="002060"/>
                </a:solidFill>
                <a:latin typeface="Microsoft Sans Serif" pitchFamily="34" charset="0"/>
                <a:cs typeface="Microsoft Sans Serif" pitchFamily="34" charset="0"/>
              </a:rPr>
              <a:t>rolfing</a:t>
            </a:r>
            <a:r>
              <a:rPr lang="en-US" sz="2000" dirty="0" smtClean="0">
                <a:solidFill>
                  <a:srgbClr val="002060"/>
                </a:solidFill>
                <a:latin typeface="Microsoft Sans Serif" pitchFamily="34" charset="0"/>
                <a:cs typeface="Microsoft Sans Serif" pitchFamily="34" charset="0"/>
              </a:rPr>
              <a:t>, massage therapy, aroma therapy or any other treatments including Alternative treatments other than </a:t>
            </a:r>
            <a:r>
              <a:rPr lang="en-US" sz="2000" dirty="0" err="1" smtClean="0">
                <a:solidFill>
                  <a:srgbClr val="002060"/>
                </a:solidFill>
                <a:latin typeface="Microsoft Sans Serif" pitchFamily="34" charset="0"/>
                <a:cs typeface="Microsoft Sans Serif" pitchFamily="34" charset="0"/>
              </a:rPr>
              <a:t>Allopathy</a:t>
            </a:r>
            <a:r>
              <a:rPr lang="en-US" sz="2000" dirty="0" smtClean="0">
                <a:solidFill>
                  <a:srgbClr val="002060"/>
                </a:solidFill>
                <a:latin typeface="Microsoft Sans Serif" pitchFamily="34" charset="0"/>
                <a:cs typeface="Microsoft Sans Serif" pitchFamily="34" charset="0"/>
              </a:rPr>
              <a:t> / western medicines. </a:t>
            </a:r>
          </a:p>
          <a:p>
            <a:r>
              <a:rPr lang="en-US" sz="2000" dirty="0" smtClean="0">
                <a:solidFill>
                  <a:srgbClr val="002060"/>
                </a:solidFill>
                <a:latin typeface="Microsoft Sans Serif" pitchFamily="34" charset="0"/>
                <a:cs typeface="Microsoft Sans Serif" pitchFamily="34" charset="0"/>
              </a:rPr>
              <a:t>9. Attempted suicide (whether sane or insane) or intentionally self inflicted Injury or Illness, or sexually transmitted conditions, mental or nervous disorder, anxiety, stress or depression, Acquired Immune Deficiency Syndrome (AIDS), Human Immune deficiency Virus (HIV) infection. </a:t>
            </a:r>
          </a:p>
          <a:p>
            <a:endParaRPr lang="en-US" sz="2000" dirty="0">
              <a:solidFill>
                <a:srgbClr val="002060"/>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365125"/>
            <a:ext cx="10515600"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General Exclusions 3</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9" name="Picture 2"/>
          <p:cNvPicPr>
            <a:picLocks noChangeAspect="1" noChangeArrowheads="1"/>
          </p:cNvPicPr>
          <p:nvPr/>
        </p:nvPicPr>
        <p:blipFill>
          <a:blip r:embed="rId3" cstate="print"/>
          <a:srcRect/>
          <a:stretch>
            <a:fillRect/>
          </a:stretch>
        </p:blipFill>
        <p:spPr bwMode="auto">
          <a:xfrm>
            <a:off x="5312" y="1240943"/>
            <a:ext cx="4735313" cy="4735313"/>
          </a:xfrm>
          <a:prstGeom prst="rect">
            <a:avLst/>
          </a:prstGeom>
          <a:noFill/>
          <a:ln w="9525">
            <a:noFill/>
            <a:miter lim="800000"/>
            <a:headEnd/>
            <a:tailEnd/>
          </a:ln>
        </p:spPr>
      </p:pic>
      <p:sp>
        <p:nvSpPr>
          <p:cNvPr id="14" name="Rounded Rectangle 13"/>
          <p:cNvSpPr/>
          <p:nvPr/>
        </p:nvSpPr>
        <p:spPr>
          <a:xfrm>
            <a:off x="5110838" y="209551"/>
            <a:ext cx="6901543" cy="612321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000" dirty="0" smtClean="0">
              <a:solidFill>
                <a:srgbClr val="002060"/>
              </a:solidFill>
              <a:latin typeface="Microsoft Sans Serif" pitchFamily="34" charset="0"/>
              <a:cs typeface="Microsoft Sans Serif" pitchFamily="34" charset="0"/>
            </a:endParaRPr>
          </a:p>
          <a:p>
            <a:r>
              <a:rPr lang="en-US" sz="2000" dirty="0" smtClean="0">
                <a:solidFill>
                  <a:srgbClr val="002060"/>
                </a:solidFill>
                <a:latin typeface="Microsoft Sans Serif" pitchFamily="34" charset="0"/>
                <a:cs typeface="Microsoft Sans Serif" pitchFamily="34" charset="0"/>
              </a:rPr>
              <a:t>10. Being under the influence of drugs, alcohol, or other intoxicants or hallucinogens unless properly prescribed by a Physician and taken as prescribed. </a:t>
            </a:r>
          </a:p>
          <a:p>
            <a:r>
              <a:rPr lang="en-US" sz="2000" dirty="0" smtClean="0">
                <a:solidFill>
                  <a:srgbClr val="002060"/>
                </a:solidFill>
                <a:latin typeface="Microsoft Sans Serif" pitchFamily="34" charset="0"/>
                <a:cs typeface="Microsoft Sans Serif" pitchFamily="34" charset="0"/>
              </a:rPr>
              <a:t>11. War, civil War, invasion, insurrection, revolution, act of foreign enemy, hostilities (whether War be declared or not), rebellion, mutiny, use of military power or usurpation of government or military power. </a:t>
            </a:r>
          </a:p>
          <a:p>
            <a:r>
              <a:rPr lang="en-US" sz="2000" dirty="0" smtClean="0">
                <a:solidFill>
                  <a:srgbClr val="002060"/>
                </a:solidFill>
                <a:latin typeface="Microsoft Sans Serif" pitchFamily="34" charset="0"/>
                <a:cs typeface="Microsoft Sans Serif" pitchFamily="34" charset="0"/>
              </a:rPr>
              <a:t>12. Participation in winter sports, skydiving/parachuting, hang gliding, bungee jumping, scuba diving, mountain climbing (where ropes or guides are customarily used), riding or driving in races or rallies using a motorized vehicle or bicycle, caving or pot-holing, hunting or equestrian activities, skin diving or other underwater activity, rafting or canoeing involving white water rapids, yachting or boating outside coastal waters (2 miles), participation in any Professional Sports, any bodily contact sport or any other hazardous or potentially dangerous sport for which You are untrained. </a:t>
            </a:r>
          </a:p>
          <a:p>
            <a:endParaRPr lang="en-US" sz="2000" dirty="0">
              <a:solidFill>
                <a:srgbClr val="002060"/>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384175"/>
            <a:ext cx="10515600"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General Exclusions 4</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9" name="Picture 2"/>
          <p:cNvPicPr>
            <a:picLocks noChangeAspect="1" noChangeArrowheads="1"/>
          </p:cNvPicPr>
          <p:nvPr/>
        </p:nvPicPr>
        <p:blipFill>
          <a:blip r:embed="rId3" cstate="print"/>
          <a:srcRect/>
          <a:stretch>
            <a:fillRect/>
          </a:stretch>
        </p:blipFill>
        <p:spPr bwMode="auto">
          <a:xfrm>
            <a:off x="5312" y="1240943"/>
            <a:ext cx="4735313" cy="4735313"/>
          </a:xfrm>
          <a:prstGeom prst="rect">
            <a:avLst/>
          </a:prstGeom>
          <a:noFill/>
          <a:ln w="9525">
            <a:noFill/>
            <a:miter lim="800000"/>
            <a:headEnd/>
            <a:tailEnd/>
          </a:ln>
        </p:spPr>
      </p:pic>
      <p:sp>
        <p:nvSpPr>
          <p:cNvPr id="14" name="Rounded Rectangle 13"/>
          <p:cNvSpPr/>
          <p:nvPr/>
        </p:nvSpPr>
        <p:spPr>
          <a:xfrm>
            <a:off x="5110838" y="133351"/>
            <a:ext cx="6901543" cy="612321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000" dirty="0" smtClean="0">
              <a:solidFill>
                <a:srgbClr val="002060"/>
              </a:solidFill>
              <a:latin typeface="Microsoft Sans Serif" pitchFamily="34" charset="0"/>
              <a:cs typeface="Microsoft Sans Serif" pitchFamily="34" charset="0"/>
            </a:endParaRPr>
          </a:p>
          <a:p>
            <a:r>
              <a:rPr lang="en-US" sz="2000" dirty="0" smtClean="0">
                <a:solidFill>
                  <a:srgbClr val="002060"/>
                </a:solidFill>
                <a:latin typeface="Microsoft Sans Serif" pitchFamily="34" charset="0"/>
                <a:cs typeface="Microsoft Sans Serif" pitchFamily="34" charset="0"/>
              </a:rPr>
              <a:t>12. Participation in winter sports, skydiving/parachuting, hang gliding, bungee jumping, scuba diving, mountain climbing (where ropes or guides are customarily used), riding or driving in races or rallies using a motorized vehicle or bicycle, caving or pot-holing, hunting or equestrian activities, skin diving or other underwater activity, rafting or canoeing involving white water rapids, yachting or boating outside coastal waters (2 miles), participation in any Professional Sports, any bodily contact sport or any other hazardous or potentially dangerous sport for which You are untrained. </a:t>
            </a:r>
          </a:p>
          <a:p>
            <a:r>
              <a:rPr lang="en-US" sz="2000" dirty="0" smtClean="0">
                <a:solidFill>
                  <a:srgbClr val="002060"/>
                </a:solidFill>
                <a:latin typeface="Microsoft Sans Serif" pitchFamily="34" charset="0"/>
                <a:cs typeface="Microsoft Sans Serif" pitchFamily="34" charset="0"/>
              </a:rPr>
              <a:t>13. Loss caused directly or indirectly, wholly or partly by infections (except </a:t>
            </a:r>
            <a:r>
              <a:rPr lang="en-US" sz="2000" dirty="0" err="1" smtClean="0">
                <a:solidFill>
                  <a:srgbClr val="002060"/>
                </a:solidFill>
                <a:latin typeface="Microsoft Sans Serif" pitchFamily="34" charset="0"/>
                <a:cs typeface="Microsoft Sans Serif" pitchFamily="34" charset="0"/>
              </a:rPr>
              <a:t>pyogenic</a:t>
            </a:r>
            <a:r>
              <a:rPr lang="en-US" sz="2000" dirty="0" smtClean="0">
                <a:solidFill>
                  <a:srgbClr val="002060"/>
                </a:solidFill>
                <a:latin typeface="Microsoft Sans Serif" pitchFamily="34" charset="0"/>
                <a:cs typeface="Microsoft Sans Serif" pitchFamily="34" charset="0"/>
              </a:rPr>
              <a:t> infections which shall occur through an Accidental cut or wound) or any other kind of Disease. </a:t>
            </a:r>
          </a:p>
          <a:p>
            <a:r>
              <a:rPr lang="en-US" sz="2000" dirty="0" smtClean="0">
                <a:solidFill>
                  <a:srgbClr val="002060"/>
                </a:solidFill>
                <a:latin typeface="Microsoft Sans Serif" pitchFamily="34" charset="0"/>
                <a:cs typeface="Microsoft Sans Serif" pitchFamily="34" charset="0"/>
              </a:rPr>
              <a:t>14. Diagnosis outside India; unless reaffirmed by Physician in Indian and subject to presentation of all Claim documents in English. </a:t>
            </a:r>
          </a:p>
          <a:p>
            <a:endParaRPr lang="en-US" sz="2000" dirty="0">
              <a:solidFill>
                <a:srgbClr val="002060"/>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17"/>
            <a:ext cx="10515600" cy="826870"/>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Underwriting Guidelines</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039587"/>
            <a:ext cx="8229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154262"/>
            <a:ext cx="86868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srcRect/>
          <a:stretch>
            <a:fillRect/>
          </a:stretch>
        </p:blipFill>
        <p:spPr bwMode="auto">
          <a:xfrm>
            <a:off x="8616726" y="1323301"/>
            <a:ext cx="3575274" cy="357527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040979"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Claims Procedure</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5122" name="Picture 2"/>
          <p:cNvPicPr>
            <a:picLocks noChangeAspect="1" noChangeArrowheads="1"/>
          </p:cNvPicPr>
          <p:nvPr/>
        </p:nvPicPr>
        <p:blipFill>
          <a:blip r:embed="rId3" cstate="print"/>
          <a:srcRect/>
          <a:stretch>
            <a:fillRect/>
          </a:stretch>
        </p:blipFill>
        <p:spPr bwMode="auto">
          <a:xfrm>
            <a:off x="323736" y="1370229"/>
            <a:ext cx="3598118" cy="4197804"/>
          </a:xfrm>
          <a:prstGeom prst="rect">
            <a:avLst/>
          </a:prstGeom>
          <a:noFill/>
          <a:ln w="9525">
            <a:noFill/>
            <a:miter lim="800000"/>
            <a:headEnd/>
            <a:tailEnd/>
          </a:ln>
        </p:spPr>
      </p:pic>
      <p:sp>
        <p:nvSpPr>
          <p:cNvPr id="8" name="Rounded Rectangle 7"/>
          <p:cNvSpPr/>
          <p:nvPr/>
        </p:nvSpPr>
        <p:spPr>
          <a:xfrm>
            <a:off x="4506688" y="144378"/>
            <a:ext cx="7478486" cy="61601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300" b="1" dirty="0" smtClean="0">
              <a:solidFill>
                <a:srgbClr val="002060"/>
              </a:solidFill>
              <a:latin typeface="Microsoft Sans Serif" pitchFamily="34" charset="0"/>
              <a:cs typeface="Microsoft Sans Serif" pitchFamily="34" charset="0"/>
            </a:endParaRPr>
          </a:p>
          <a:p>
            <a:pPr>
              <a:buFont typeface="Arial" pitchFamily="34" charset="0"/>
              <a:buChar char="•"/>
            </a:pPr>
            <a:r>
              <a:rPr lang="en-US" sz="2300" dirty="0" smtClean="0">
                <a:solidFill>
                  <a:srgbClr val="002060"/>
                </a:solidFill>
                <a:latin typeface="Microsoft Sans Serif" pitchFamily="34" charset="0"/>
                <a:cs typeface="Microsoft Sans Serif" pitchFamily="34" charset="0"/>
              </a:rPr>
              <a:t> Notification of Claim should be made in writing immediately, and in any event within 60 days of the aforesaid Illness/ condition/ surgical event but after the survival period of 28 days. </a:t>
            </a:r>
          </a:p>
          <a:p>
            <a:endParaRPr lang="en-US" sz="2300" dirty="0" smtClean="0">
              <a:solidFill>
                <a:srgbClr val="002060"/>
              </a:solidFill>
              <a:latin typeface="Microsoft Sans Serif" pitchFamily="34" charset="0"/>
              <a:cs typeface="Microsoft Sans Serif" pitchFamily="34" charset="0"/>
            </a:endParaRPr>
          </a:p>
          <a:p>
            <a:pPr>
              <a:buFont typeface="Arial" pitchFamily="34" charset="0"/>
              <a:buChar char="•"/>
            </a:pPr>
            <a:r>
              <a:rPr lang="en-US" sz="2300" dirty="0" smtClean="0">
                <a:solidFill>
                  <a:srgbClr val="002060"/>
                </a:solidFill>
                <a:latin typeface="Microsoft Sans Serif" pitchFamily="34" charset="0"/>
                <a:cs typeface="Microsoft Sans Serif" pitchFamily="34" charset="0"/>
              </a:rPr>
              <a:t> In the event of the death of the insured person post the survival period, someone claiming on his behalf must inform Us in writing immediately and send Us a copy of the post mortem report (if any) within 14 days. </a:t>
            </a:r>
          </a:p>
          <a:p>
            <a:endParaRPr lang="en-US" sz="2300" dirty="0" smtClean="0">
              <a:solidFill>
                <a:srgbClr val="002060"/>
              </a:solidFill>
              <a:latin typeface="Microsoft Sans Serif" pitchFamily="34" charset="0"/>
              <a:cs typeface="Microsoft Sans Serif" pitchFamily="34" charset="0"/>
            </a:endParaRPr>
          </a:p>
          <a:p>
            <a:pPr>
              <a:buFont typeface="Arial" pitchFamily="34" charset="0"/>
              <a:buChar char="•"/>
            </a:pPr>
            <a:r>
              <a:rPr lang="en-US" sz="2300" dirty="0" smtClean="0">
                <a:solidFill>
                  <a:srgbClr val="002060"/>
                </a:solidFill>
                <a:latin typeface="Microsoft Sans Serif" pitchFamily="34" charset="0"/>
                <a:cs typeface="Microsoft Sans Serif" pitchFamily="34" charset="0"/>
              </a:rPr>
              <a:t> We will scrutinize the claims and flag the claim as settled/ Rejected/ Pending within the period of 30 days of the receipt of the last „necessary‟ documents. </a:t>
            </a:r>
          </a:p>
          <a:p>
            <a:endParaRPr lang="en-US" sz="2300" dirty="0">
              <a:solidFill>
                <a:srgbClr val="002060"/>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anim calcmode="lin" valueType="num">
                                      <p:cBhvr additive="base">
                                        <p:cTn id="11" dur="5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3" end="3"/>
                                            </p:txEl>
                                          </p:spTgt>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anim calcmode="lin" valueType="num">
                                      <p:cBhvr additive="base">
                                        <p:cTn id="15" dur="5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365125"/>
            <a:ext cx="11040979" cy="1325563"/>
          </a:xfrm>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Claim Documents</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5122" name="Picture 2"/>
          <p:cNvPicPr>
            <a:picLocks noChangeAspect="1" noChangeArrowheads="1"/>
          </p:cNvPicPr>
          <p:nvPr/>
        </p:nvPicPr>
        <p:blipFill>
          <a:blip r:embed="rId3" cstate="print"/>
          <a:srcRect/>
          <a:stretch>
            <a:fillRect/>
          </a:stretch>
        </p:blipFill>
        <p:spPr bwMode="auto">
          <a:xfrm>
            <a:off x="323736" y="1370229"/>
            <a:ext cx="3598118" cy="4197804"/>
          </a:xfrm>
          <a:prstGeom prst="rect">
            <a:avLst/>
          </a:prstGeom>
          <a:noFill/>
          <a:ln w="9525">
            <a:noFill/>
            <a:miter lim="800000"/>
            <a:headEnd/>
            <a:tailEnd/>
          </a:ln>
        </p:spPr>
      </p:pic>
      <p:sp>
        <p:nvSpPr>
          <p:cNvPr id="8" name="Rounded Rectangle 7"/>
          <p:cNvSpPr/>
          <p:nvPr/>
        </p:nvSpPr>
        <p:spPr>
          <a:xfrm>
            <a:off x="4506688" y="144378"/>
            <a:ext cx="7478486" cy="61601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300" dirty="0" smtClean="0">
              <a:solidFill>
                <a:srgbClr val="002060"/>
              </a:solidFill>
              <a:latin typeface="Microsoft Sans Serif" pitchFamily="34" charset="0"/>
              <a:cs typeface="Microsoft Sans Serif" pitchFamily="34" charset="0"/>
            </a:endParaRPr>
          </a:p>
          <a:p>
            <a:endParaRPr lang="en-US" sz="2300" dirty="0" smtClean="0">
              <a:solidFill>
                <a:srgbClr val="002060"/>
              </a:solidFill>
              <a:latin typeface="Microsoft Sans Serif" pitchFamily="34" charset="0"/>
              <a:cs typeface="Microsoft Sans Serif" pitchFamily="34" charset="0"/>
            </a:endParaRPr>
          </a:p>
          <a:p>
            <a:r>
              <a:rPr lang="en-US" sz="2300" dirty="0" smtClean="0">
                <a:solidFill>
                  <a:srgbClr val="002060"/>
                </a:solidFill>
                <a:latin typeface="Microsoft Sans Serif" pitchFamily="34" charset="0"/>
                <a:cs typeface="Microsoft Sans Serif" pitchFamily="34" charset="0"/>
              </a:rPr>
              <a:t>• Discharge certificate/card from the Hospital.</a:t>
            </a:r>
          </a:p>
          <a:p>
            <a:endParaRPr lang="en-US" sz="2300" dirty="0" smtClean="0">
              <a:solidFill>
                <a:srgbClr val="002060"/>
              </a:solidFill>
              <a:latin typeface="Microsoft Sans Serif" pitchFamily="34" charset="0"/>
              <a:cs typeface="Microsoft Sans Serif" pitchFamily="34" charset="0"/>
            </a:endParaRPr>
          </a:p>
          <a:p>
            <a:r>
              <a:rPr lang="en-US" sz="2300" dirty="0" smtClean="0">
                <a:solidFill>
                  <a:srgbClr val="002060"/>
                </a:solidFill>
                <a:latin typeface="Microsoft Sans Serif" pitchFamily="34" charset="0"/>
                <a:cs typeface="Microsoft Sans Serif" pitchFamily="34" charset="0"/>
              </a:rPr>
              <a:t>• Attending Doctor’s / Consultant’s / Specialist’s/ Anesthetist’s certificate regarding diagnosis.</a:t>
            </a:r>
          </a:p>
          <a:p>
            <a:endParaRPr lang="en-US" sz="2300" dirty="0" smtClean="0">
              <a:solidFill>
                <a:srgbClr val="002060"/>
              </a:solidFill>
              <a:latin typeface="Microsoft Sans Serif" pitchFamily="34" charset="0"/>
              <a:cs typeface="Microsoft Sans Serif" pitchFamily="34" charset="0"/>
            </a:endParaRPr>
          </a:p>
          <a:p>
            <a:r>
              <a:rPr lang="en-US" sz="2300" dirty="0" smtClean="0">
                <a:solidFill>
                  <a:srgbClr val="002060"/>
                </a:solidFill>
                <a:latin typeface="Microsoft Sans Serif" pitchFamily="34" charset="0"/>
                <a:cs typeface="Microsoft Sans Serif" pitchFamily="34" charset="0"/>
              </a:rPr>
              <a:t>• Surgeon’s certificate stating nature of operation performed and Surgeon’s bill and receipt.</a:t>
            </a:r>
          </a:p>
          <a:p>
            <a:endParaRPr lang="en-US" sz="2300" dirty="0" smtClean="0">
              <a:solidFill>
                <a:srgbClr val="002060"/>
              </a:solidFill>
              <a:latin typeface="Microsoft Sans Serif" pitchFamily="34" charset="0"/>
              <a:cs typeface="Microsoft Sans Serif" pitchFamily="34" charset="0"/>
            </a:endParaRPr>
          </a:p>
          <a:p>
            <a:r>
              <a:rPr lang="en-US" sz="2300" dirty="0" smtClean="0">
                <a:solidFill>
                  <a:srgbClr val="002060"/>
                </a:solidFill>
                <a:latin typeface="Microsoft Sans Serif" pitchFamily="34" charset="0"/>
                <a:cs typeface="Microsoft Sans Serif" pitchFamily="34" charset="0"/>
              </a:rPr>
              <a:t>•  Indoor case papers from the Hospital.</a:t>
            </a:r>
          </a:p>
          <a:p>
            <a:endParaRPr lang="en-US" sz="2300" dirty="0" smtClean="0">
              <a:solidFill>
                <a:srgbClr val="002060"/>
              </a:solidFill>
              <a:latin typeface="Microsoft Sans Serif" pitchFamily="34" charset="0"/>
              <a:cs typeface="Microsoft Sans Serif" pitchFamily="34" charset="0"/>
            </a:endParaRPr>
          </a:p>
          <a:p>
            <a:r>
              <a:rPr lang="en-US" sz="2300" dirty="0" smtClean="0">
                <a:solidFill>
                  <a:srgbClr val="002060"/>
                </a:solidFill>
                <a:latin typeface="Microsoft Sans Serif" pitchFamily="34" charset="0"/>
                <a:cs typeface="Microsoft Sans Serif" pitchFamily="34" charset="0"/>
              </a:rPr>
              <a:t>•  Investigation reports confirming the diagnosis.</a:t>
            </a:r>
          </a:p>
          <a:p>
            <a:endParaRPr lang="en-US" sz="2300" dirty="0">
              <a:solidFill>
                <a:srgbClr val="002060"/>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additive="base">
                                        <p:cTn id="7"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2" end="2"/>
                                            </p:txEl>
                                          </p:spTgt>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 calcmode="lin" valueType="num">
                                      <p:cBhvr additive="base">
                                        <p:cTn id="11" dur="5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
                                            <p:txEl>
                                              <p:pRg st="4" end="4"/>
                                            </p:txEl>
                                          </p:spTgt>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anim calcmode="lin" valueType="num">
                                      <p:cBhvr additive="base">
                                        <p:cTn id="15" dur="5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
                                            <p:txEl>
                                              <p:pRg st="6" end="6"/>
                                            </p:txEl>
                                          </p:spTgt>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anim calcmode="lin" valueType="num">
                                      <p:cBhvr additive="base">
                                        <p:cTn id="19" dur="500" fill="hold"/>
                                        <p:tgtEl>
                                          <p:spTgt spid="8">
                                            <p:txEl>
                                              <p:pRg st="8" end="8"/>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
                                            <p:txEl>
                                              <p:pRg st="8" end="8"/>
                                            </p:txEl>
                                          </p:spTgt>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anim calcmode="lin" valueType="num">
                                      <p:cBhvr additive="base">
                                        <p:cTn id="23" dur="500" fill="hold"/>
                                        <p:tgtEl>
                                          <p:spTgt spid="8">
                                            <p:txEl>
                                              <p:pRg st="10" end="1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7"/>
          <p:cNvPicPr>
            <a:picLocks noChangeAspect="1" noChangeArrowheads="1"/>
          </p:cNvPicPr>
          <p:nvPr/>
        </p:nvPicPr>
        <p:blipFill>
          <a:blip r:embed="rId2" cstate="print"/>
          <a:srcRect/>
          <a:stretch>
            <a:fillRect/>
          </a:stretch>
        </p:blipFill>
        <p:spPr bwMode="auto">
          <a:xfrm>
            <a:off x="2300525" y="507061"/>
            <a:ext cx="6205921" cy="5648799"/>
          </a:xfrm>
          <a:prstGeom prst="rect">
            <a:avLst/>
          </a:prstGeom>
          <a:noFill/>
          <a:ln w="9525">
            <a:noFill/>
            <a:miter lim="800000"/>
            <a:headEnd/>
            <a:tailEnd/>
          </a:ln>
        </p:spPr>
      </p:pic>
      <p:sp>
        <p:nvSpPr>
          <p:cNvPr id="6" name="Title 5"/>
          <p:cNvSpPr>
            <a:spLocks noGrp="1"/>
          </p:cNvSpPr>
          <p:nvPr>
            <p:ph type="ctrTitle"/>
          </p:nvPr>
        </p:nvSpPr>
        <p:spPr>
          <a:xfrm>
            <a:off x="7168407" y="334746"/>
            <a:ext cx="4457700" cy="955675"/>
          </a:xfrm>
        </p:spPr>
        <p:txBody>
          <a:bodyPr rtlCol="0">
            <a:noAutofit/>
          </a:bodyPr>
          <a:lstStyle/>
          <a:p>
            <a:pPr eaLnBrk="1" fontAlgn="auto" hangingPunct="1">
              <a:spcAft>
                <a:spcPts val="0"/>
              </a:spcAft>
              <a:defRPr/>
            </a:pPr>
            <a:r>
              <a:rPr lang="en-US" sz="7200" b="1" dirty="0" smtClean="0">
                <a:solidFill>
                  <a:schemeClr val="accent6">
                    <a:lumMod val="50000"/>
                  </a:schemeClr>
                </a:solidFill>
                <a:latin typeface="Arial Narrow" pitchFamily="34" charset="0"/>
                <a:cs typeface="Aharoni" pitchFamily="2" charset="-79"/>
              </a:rPr>
              <a:t>Thank You</a:t>
            </a:r>
            <a:endParaRPr lang="en-US" sz="7200" b="1" dirty="0">
              <a:solidFill>
                <a:schemeClr val="accent6">
                  <a:lumMod val="50000"/>
                </a:schemeClr>
              </a:solidFill>
              <a:latin typeface="Arial Narrow" pitchFamily="34" charset="0"/>
              <a:cs typeface="Aharoni" pitchFamily="2" charset="-79"/>
            </a:endParaRPr>
          </a:p>
        </p:txBody>
      </p:sp>
      <p:sp>
        <p:nvSpPr>
          <p:cNvPr id="7" name="Subtitle 6"/>
          <p:cNvSpPr>
            <a:spLocks noGrp="1"/>
          </p:cNvSpPr>
          <p:nvPr>
            <p:ph type="subTitle" idx="1"/>
          </p:nvPr>
        </p:nvSpPr>
        <p:spPr>
          <a:xfrm>
            <a:off x="8017330" y="1485220"/>
            <a:ext cx="3053443" cy="784225"/>
          </a:xfrm>
        </p:spPr>
        <p:txBody>
          <a:bodyPr rtlCol="0">
            <a:normAutofit/>
          </a:bodyPr>
          <a:lstStyle/>
          <a:p>
            <a:pPr eaLnBrk="1" fontAlgn="auto" hangingPunct="1">
              <a:spcAft>
                <a:spcPts val="0"/>
              </a:spcAft>
              <a:buFont typeface="Arial" panose="020B0604020202020204" pitchFamily="34" charset="0"/>
              <a:buNone/>
              <a:defRPr/>
            </a:pPr>
            <a:r>
              <a:rPr lang="en-US" sz="2800" b="1" dirty="0" smtClean="0">
                <a:solidFill>
                  <a:srgbClr val="002060"/>
                </a:solidFill>
                <a:latin typeface="Microsoft Sans Serif" pitchFamily="34" charset="0"/>
                <a:cs typeface="Microsoft Sans Serif" pitchFamily="34" charset="0"/>
              </a:rPr>
              <a:t>Happy Selling</a:t>
            </a:r>
            <a:endParaRPr lang="en-US" sz="2800" b="1" dirty="0">
              <a:solidFill>
                <a:srgbClr val="002060"/>
              </a:solidFill>
              <a:latin typeface="Microsoft Sans Serif"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D6CD04F-C7FD-46E5-B027-0CD40568CA27}" type="datetime1">
              <a:rPr lang="en-IN"/>
              <a:pPr>
                <a:defRPr/>
              </a:pPr>
              <a:t>07-01-2021</a:t>
            </a:fld>
            <a:endParaRPr lang="en-IN"/>
          </a:p>
        </p:txBody>
      </p:sp>
      <p:sp>
        <p:nvSpPr>
          <p:cNvPr id="5" name="Footer Placeholder 4"/>
          <p:cNvSpPr>
            <a:spLocks noGrp="1"/>
          </p:cNvSpPr>
          <p:nvPr>
            <p:ph type="ftr" sz="quarter" idx="11"/>
          </p:nvPr>
        </p:nvSpPr>
        <p:spPr/>
        <p:txBody>
          <a:bodyPr/>
          <a:lstStyle/>
          <a:p>
            <a:pPr>
              <a:defRPr/>
            </a:pPr>
            <a:r>
              <a:rPr lang="en-US"/>
              <a:t>Prepared by : Lakshmikanth V G - Team L &amp; D</a:t>
            </a:r>
            <a:endParaRPr lang="en-IN"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9" name="Picture 9"/>
          <p:cNvPicPr>
            <a:picLocks noChangeAspect="1" noChangeArrowheads="1"/>
          </p:cNvPicPr>
          <p:nvPr/>
        </p:nvPicPr>
        <p:blipFill>
          <a:blip r:embed="rId2" cstate="print"/>
          <a:srcRect/>
          <a:stretch>
            <a:fillRect/>
          </a:stretch>
        </p:blipFill>
        <p:spPr bwMode="auto">
          <a:xfrm>
            <a:off x="7298967" y="1074966"/>
            <a:ext cx="4876800" cy="4838700"/>
          </a:xfrm>
          <a:prstGeom prst="rect">
            <a:avLst/>
          </a:prstGeom>
          <a:noFill/>
          <a:ln w="9525">
            <a:noFill/>
            <a:miter lim="800000"/>
            <a:headEnd/>
            <a:tailEnd/>
          </a:ln>
        </p:spPr>
      </p:pic>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Do We Need Critical Illness Plan?</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13" name="Rounded Rectangle 12"/>
          <p:cNvSpPr/>
          <p:nvPr/>
        </p:nvSpPr>
        <p:spPr>
          <a:xfrm>
            <a:off x="571500" y="1534886"/>
            <a:ext cx="6515100" cy="4376057"/>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a:buFont typeface="Arial" pitchFamily="34" charset="0"/>
              <a:buChar char="•"/>
            </a:pPr>
            <a:r>
              <a:rPr lang="en-US" sz="2400" dirty="0">
                <a:solidFill>
                  <a:srgbClr val="002060"/>
                </a:solidFill>
                <a:latin typeface="Microsoft Sans Serif" pitchFamily="34" charset="0"/>
                <a:cs typeface="Microsoft Sans Serif" pitchFamily="34" charset="0"/>
              </a:rPr>
              <a:t> </a:t>
            </a:r>
            <a:r>
              <a:rPr lang="en-US" sz="2400" dirty="0" smtClean="0">
                <a:solidFill>
                  <a:srgbClr val="002060"/>
                </a:solidFill>
                <a:latin typeface="Microsoft Sans Serif" pitchFamily="34" charset="0"/>
                <a:cs typeface="Microsoft Sans Serif" pitchFamily="34" charset="0"/>
              </a:rPr>
              <a:t>Normal indemnity plans can take care of your hospitalization expenses.</a:t>
            </a:r>
          </a:p>
          <a:p>
            <a:pPr>
              <a:buFont typeface="Arial" pitchFamily="34" charset="0"/>
              <a:buChar char="•"/>
            </a:pPr>
            <a:r>
              <a:rPr lang="en-US" sz="2400" dirty="0">
                <a:solidFill>
                  <a:srgbClr val="002060"/>
                </a:solidFill>
                <a:latin typeface="Microsoft Sans Serif" pitchFamily="34" charset="0"/>
                <a:cs typeface="Microsoft Sans Serif" pitchFamily="34" charset="0"/>
              </a:rPr>
              <a:t> </a:t>
            </a:r>
            <a:r>
              <a:rPr lang="en-US" sz="2400" dirty="0" smtClean="0">
                <a:solidFill>
                  <a:srgbClr val="002060"/>
                </a:solidFill>
                <a:latin typeface="Microsoft Sans Serif" pitchFamily="34" charset="0"/>
                <a:cs typeface="Microsoft Sans Serif" pitchFamily="34" charset="0"/>
              </a:rPr>
              <a:t>However, the financial losses in case of critical illnesses can be huge and can put both earning members out of work.</a:t>
            </a:r>
          </a:p>
          <a:p>
            <a:pPr>
              <a:buFont typeface="Arial" pitchFamily="34" charset="0"/>
              <a:buChar char="•"/>
            </a:pPr>
            <a:r>
              <a:rPr lang="en-US" sz="2400" dirty="0" smtClean="0">
                <a:solidFill>
                  <a:srgbClr val="002060"/>
                </a:solidFill>
                <a:latin typeface="Microsoft Sans Serif" pitchFamily="34" charset="0"/>
                <a:cs typeface="Microsoft Sans Serif" pitchFamily="34" charset="0"/>
              </a:rPr>
              <a:t>It is important to plan for financial sustenance during recovery period.</a:t>
            </a:r>
          </a:p>
          <a:p>
            <a:pPr>
              <a:buFont typeface="Arial" pitchFamily="34" charset="0"/>
              <a:buChar char="•"/>
            </a:pPr>
            <a:r>
              <a:rPr lang="en-US" sz="2400" dirty="0" smtClean="0">
                <a:solidFill>
                  <a:srgbClr val="002060"/>
                </a:solidFill>
                <a:latin typeface="Microsoft Sans Serif" pitchFamily="34" charset="0"/>
                <a:cs typeface="Microsoft Sans Serif" pitchFamily="34" charset="0"/>
              </a:rPr>
              <a:t>Ideal situation would warrant both indemnity plan for hospital expenses and a benefit plan for financial safety during recovery period.</a:t>
            </a:r>
            <a:endParaRPr lang="en-US" sz="2400" dirty="0">
              <a:solidFill>
                <a:srgbClr val="002060"/>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 calcmode="lin" valueType="num">
                                      <p:cBhvr additive="base">
                                        <p:cTn id="15" dur="500" fill="hold"/>
                                        <p:tgtEl>
                                          <p:spTgt spid="1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 calcmode="lin" valueType="num">
                                      <p:cBhvr additive="base">
                                        <p:cTn id="19"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Let Us Go Through Some Statistics! </a:t>
            </a:r>
            <a:br>
              <a:rPr lang="en-US" b="1" dirty="0" smtClean="0">
                <a:solidFill>
                  <a:schemeClr val="accent2">
                    <a:lumMod val="50000"/>
                  </a:schemeClr>
                </a:solidFill>
                <a:latin typeface="Arial Narrow" pitchFamily="34" charset="0"/>
                <a:cs typeface="Microsoft Sans Serif" pitchFamily="34" charset="0"/>
              </a:rPr>
            </a:br>
            <a:r>
              <a:rPr lang="en-US" sz="1400" b="1" dirty="0" smtClean="0">
                <a:solidFill>
                  <a:schemeClr val="accent2">
                    <a:lumMod val="50000"/>
                  </a:schemeClr>
                </a:solidFill>
                <a:latin typeface="Arial Narrow" pitchFamily="34" charset="0"/>
                <a:cs typeface="Microsoft Sans Serif" pitchFamily="34" charset="0"/>
              </a:rPr>
              <a:t>Source Is A Research Paper published in III </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13" name="Rounded Rectangle 12"/>
          <p:cNvSpPr/>
          <p:nvPr/>
        </p:nvSpPr>
        <p:spPr>
          <a:xfrm>
            <a:off x="571500" y="1534886"/>
            <a:ext cx="6515100" cy="4376057"/>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pPr marL="457200" indent="-457200">
              <a:buAutoNum type="arabicPeriod"/>
            </a:pPr>
            <a:r>
              <a:rPr lang="en-US" sz="2300" dirty="0" smtClean="0">
                <a:solidFill>
                  <a:srgbClr val="002060"/>
                </a:solidFill>
                <a:latin typeface="Microsoft Sans Serif" pitchFamily="34" charset="0"/>
                <a:cs typeface="Microsoft Sans Serif" pitchFamily="34" charset="0"/>
              </a:rPr>
              <a:t>In India Coronary Heart Disease (“CHD”) is more prevalent than cancer whereas in UK the trend is reverse. </a:t>
            </a:r>
          </a:p>
          <a:p>
            <a:pPr marL="457200" indent="-457200"/>
            <a:r>
              <a:rPr lang="en-US" sz="2300" dirty="0" smtClean="0">
                <a:solidFill>
                  <a:srgbClr val="002060"/>
                </a:solidFill>
                <a:latin typeface="Microsoft Sans Serif" pitchFamily="34" charset="0"/>
                <a:cs typeface="Microsoft Sans Serif" pitchFamily="34" charset="0"/>
              </a:rPr>
              <a:t>2. In the next ten years, CHD is expected to increase many folds in rural as well as in Urban India. The range may vary from 13% to 80% at different ages. The major increase is expected in the younger ages than older ages. 3. In India both males and females have higher incidence rates of CHD than corresponding rates in UK. </a:t>
            </a:r>
            <a:endParaRPr lang="en-US" sz="2300" dirty="0">
              <a:solidFill>
                <a:srgbClr val="002060"/>
              </a:solidFill>
              <a:latin typeface="Microsoft Sans Serif" pitchFamily="34" charset="0"/>
              <a:cs typeface="Microsoft Sans Serif" pitchFamily="34" charset="0"/>
            </a:endParaRPr>
          </a:p>
        </p:txBody>
      </p:sp>
      <p:pic>
        <p:nvPicPr>
          <p:cNvPr id="47106" name="Picture 2"/>
          <p:cNvPicPr>
            <a:picLocks noChangeAspect="1" noChangeArrowheads="1"/>
          </p:cNvPicPr>
          <p:nvPr/>
        </p:nvPicPr>
        <p:blipFill>
          <a:blip r:embed="rId2" cstate="print"/>
          <a:srcRect/>
          <a:stretch>
            <a:fillRect/>
          </a:stretch>
        </p:blipFill>
        <p:spPr bwMode="auto">
          <a:xfrm>
            <a:off x="7358807" y="1491323"/>
            <a:ext cx="4784205" cy="478420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Let Us Go Through Some Statistics!</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sp>
        <p:nvSpPr>
          <p:cNvPr id="13" name="Rounded Rectangle 12"/>
          <p:cNvSpPr/>
          <p:nvPr/>
        </p:nvSpPr>
        <p:spPr>
          <a:xfrm>
            <a:off x="571500" y="1534886"/>
            <a:ext cx="6515100" cy="4376057"/>
          </a:xfrm>
          <a:prstGeom prst="roundRect">
            <a:avLst/>
          </a:prstGeom>
        </p:spPr>
        <p:style>
          <a:lnRef idx="2">
            <a:schemeClr val="accent2"/>
          </a:lnRef>
          <a:fillRef idx="1">
            <a:schemeClr val="lt1"/>
          </a:fillRef>
          <a:effectRef idx="0">
            <a:schemeClr val="accent2"/>
          </a:effectRef>
          <a:fontRef idx="minor">
            <a:schemeClr val="dk1"/>
          </a:fontRef>
        </p:style>
        <p:txBody>
          <a:bodyPr rtlCol="0" anchor="t"/>
          <a:lstStyle/>
          <a:p>
            <a:r>
              <a:rPr lang="en-US" sz="2300" dirty="0" smtClean="0">
                <a:solidFill>
                  <a:srgbClr val="002060"/>
                </a:solidFill>
                <a:latin typeface="Microsoft Sans Serif" pitchFamily="34" charset="0"/>
                <a:cs typeface="Microsoft Sans Serif" pitchFamily="34" charset="0"/>
              </a:rPr>
              <a:t>4. In India females have higher heart attack rates than males, whereas in UK, the trend is opposite. </a:t>
            </a:r>
          </a:p>
          <a:p>
            <a:r>
              <a:rPr lang="en-US" sz="2300" dirty="0" smtClean="0">
                <a:solidFill>
                  <a:srgbClr val="002060"/>
                </a:solidFill>
                <a:latin typeface="Microsoft Sans Serif" pitchFamily="34" charset="0"/>
                <a:cs typeface="Microsoft Sans Serif" pitchFamily="34" charset="0"/>
              </a:rPr>
              <a:t>5. The incidence rates of strokes in India are very low as compared to UK. </a:t>
            </a:r>
          </a:p>
          <a:p>
            <a:r>
              <a:rPr lang="en-US" sz="2300" dirty="0" smtClean="0">
                <a:solidFill>
                  <a:srgbClr val="002060"/>
                </a:solidFill>
                <a:latin typeface="Microsoft Sans Serif" pitchFamily="34" charset="0"/>
                <a:cs typeface="Microsoft Sans Serif" pitchFamily="34" charset="0"/>
              </a:rPr>
              <a:t>6. Both in India and UK the incidence rates of cancer of females are heavier than males between the ages 20 to 60 years. 7. The cancer incidence rates in males and females in India are heavier up to age 60, after that, UK rates become heavier.</a:t>
            </a:r>
            <a:endParaRPr lang="en-US" sz="2300" dirty="0">
              <a:solidFill>
                <a:srgbClr val="002060"/>
              </a:solidFill>
              <a:latin typeface="Microsoft Sans Serif" pitchFamily="34" charset="0"/>
              <a:cs typeface="Microsoft Sans Serif" pitchFamily="34" charset="0"/>
            </a:endParaRPr>
          </a:p>
        </p:txBody>
      </p:sp>
      <p:pic>
        <p:nvPicPr>
          <p:cNvPr id="7" name="Picture 2"/>
          <p:cNvPicPr>
            <a:picLocks noChangeAspect="1" noChangeArrowheads="1"/>
          </p:cNvPicPr>
          <p:nvPr/>
        </p:nvPicPr>
        <p:blipFill>
          <a:blip r:embed="rId3" cstate="print"/>
          <a:srcRect/>
          <a:stretch>
            <a:fillRect/>
          </a:stretch>
        </p:blipFill>
        <p:spPr bwMode="auto">
          <a:xfrm>
            <a:off x="7358807" y="1491323"/>
            <a:ext cx="4784205" cy="478420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 calcmode="lin" valueType="num">
                                      <p:cBhvr additive="base">
                                        <p:cTn id="15"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7358807" y="1491323"/>
            <a:ext cx="4784205" cy="4784205"/>
          </a:xfrm>
          <a:prstGeom prst="rect">
            <a:avLst/>
          </a:prstGeom>
          <a:noFill/>
          <a:ln w="9525">
            <a:noFill/>
            <a:miter lim="800000"/>
            <a:headEnd/>
            <a:tailEnd/>
          </a:ln>
        </p:spPr>
      </p:pic>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Let Us Go Through Some Statistics!</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48130" name="Picture 2"/>
          <p:cNvPicPr>
            <a:picLocks noChangeAspect="1" noChangeArrowheads="1"/>
          </p:cNvPicPr>
          <p:nvPr/>
        </p:nvPicPr>
        <p:blipFill>
          <a:blip r:embed="rId4" cstate="print"/>
          <a:srcRect/>
          <a:stretch>
            <a:fillRect/>
          </a:stretch>
        </p:blipFill>
        <p:spPr bwMode="auto">
          <a:xfrm>
            <a:off x="20806" y="1423314"/>
            <a:ext cx="7359708" cy="45339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1+#ppt_w/2"/>
                                          </p:val>
                                        </p:tav>
                                        <p:tav tm="100000">
                                          <p:val>
                                            <p:strVal val="#ppt_x"/>
                                          </p:val>
                                        </p:tav>
                                      </p:tavLst>
                                    </p:anim>
                                    <p:anim calcmode="lin" valueType="num">
                                      <p:cBhvr additive="base">
                                        <p:cTn id="8" dur="500" fill="hold"/>
                                        <p:tgtEl>
                                          <p:spTgt spid="481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Coverage Offered</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8" name="Picture 14"/>
          <p:cNvPicPr>
            <a:picLocks noChangeAspect="1" noChangeArrowheads="1"/>
          </p:cNvPicPr>
          <p:nvPr/>
        </p:nvPicPr>
        <p:blipFill>
          <a:blip r:embed="rId3" cstate="print"/>
          <a:srcRect/>
          <a:stretch>
            <a:fillRect/>
          </a:stretch>
        </p:blipFill>
        <p:spPr bwMode="auto">
          <a:xfrm>
            <a:off x="230188" y="1439863"/>
            <a:ext cx="2835275" cy="4548187"/>
          </a:xfrm>
          <a:prstGeom prst="rect">
            <a:avLst/>
          </a:prstGeom>
          <a:noFill/>
          <a:ln w="9525">
            <a:noFill/>
            <a:miter lim="800000"/>
            <a:headEnd/>
            <a:tailEnd/>
          </a:ln>
        </p:spPr>
      </p:pic>
      <p:sp>
        <p:nvSpPr>
          <p:cNvPr id="9" name="Rounded Rectangle 8"/>
          <p:cNvSpPr/>
          <p:nvPr/>
        </p:nvSpPr>
        <p:spPr>
          <a:xfrm>
            <a:off x="4808538" y="1304929"/>
            <a:ext cx="6858000" cy="56741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000" b="1" dirty="0" smtClean="0">
                <a:solidFill>
                  <a:srgbClr val="002060"/>
                </a:solidFill>
                <a:latin typeface="Microsoft Sans Serif" pitchFamily="34" charset="0"/>
                <a:cs typeface="Microsoft Sans Serif" pitchFamily="34" charset="0"/>
              </a:rPr>
              <a:t>Cancer ( Cancer Of Specified Severity )</a:t>
            </a:r>
            <a:endParaRPr lang="en-US" sz="2000" b="1" dirty="0">
              <a:solidFill>
                <a:srgbClr val="002060"/>
              </a:solidFill>
              <a:latin typeface="Microsoft Sans Serif" pitchFamily="34" charset="0"/>
              <a:cs typeface="Microsoft Sans Serif" pitchFamily="34" charset="0"/>
            </a:endParaRPr>
          </a:p>
        </p:txBody>
      </p:sp>
      <p:sp>
        <p:nvSpPr>
          <p:cNvPr id="10" name="Rounded Rectangle 9"/>
          <p:cNvSpPr/>
          <p:nvPr/>
        </p:nvSpPr>
        <p:spPr>
          <a:xfrm>
            <a:off x="4814888" y="2172522"/>
            <a:ext cx="6858000" cy="56741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000" b="1" dirty="0" smtClean="0">
                <a:solidFill>
                  <a:srgbClr val="002060"/>
                </a:solidFill>
                <a:latin typeface="Microsoft Sans Serif" pitchFamily="34" charset="0"/>
                <a:cs typeface="Microsoft Sans Serif" pitchFamily="34" charset="0"/>
              </a:rPr>
              <a:t>First Heart Attack (</a:t>
            </a:r>
            <a:r>
              <a:rPr lang="en-US" b="1" dirty="0" smtClean="0">
                <a:solidFill>
                  <a:srgbClr val="002060"/>
                </a:solidFill>
                <a:latin typeface="Microsoft Sans Serif" pitchFamily="34" charset="0"/>
                <a:cs typeface="Microsoft Sans Serif" pitchFamily="34" charset="0"/>
              </a:rPr>
              <a:t>Myocardial Infraction</a:t>
            </a:r>
            <a:r>
              <a:rPr lang="en-US" sz="2000" b="1" dirty="0" smtClean="0">
                <a:solidFill>
                  <a:srgbClr val="002060"/>
                </a:solidFill>
                <a:latin typeface="Microsoft Sans Serif" pitchFamily="34" charset="0"/>
                <a:cs typeface="Microsoft Sans Serif" pitchFamily="34" charset="0"/>
              </a:rPr>
              <a:t>) of specified severity</a:t>
            </a:r>
            <a:endParaRPr lang="en-US" sz="2000" b="1" dirty="0">
              <a:solidFill>
                <a:srgbClr val="002060"/>
              </a:solidFill>
              <a:latin typeface="Microsoft Sans Serif" pitchFamily="34" charset="0"/>
              <a:cs typeface="Microsoft Sans Serif" pitchFamily="34" charset="0"/>
            </a:endParaRPr>
          </a:p>
        </p:txBody>
      </p:sp>
      <p:sp>
        <p:nvSpPr>
          <p:cNvPr id="11" name="Rounded Rectangle 10"/>
          <p:cNvSpPr/>
          <p:nvPr/>
        </p:nvSpPr>
        <p:spPr>
          <a:xfrm>
            <a:off x="4814888" y="3040115"/>
            <a:ext cx="6858000" cy="56741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000" b="1" dirty="0" smtClean="0">
                <a:solidFill>
                  <a:srgbClr val="002060"/>
                </a:solidFill>
                <a:latin typeface="Microsoft Sans Serif" pitchFamily="34" charset="0"/>
                <a:cs typeface="Microsoft Sans Serif" pitchFamily="34" charset="0"/>
              </a:rPr>
              <a:t>Open chest CABG Coronary Artery Bypass Graft</a:t>
            </a:r>
            <a:endParaRPr lang="en-US" sz="2000" b="1" dirty="0">
              <a:solidFill>
                <a:srgbClr val="002060"/>
              </a:solidFill>
              <a:latin typeface="Microsoft Sans Serif" pitchFamily="34" charset="0"/>
              <a:cs typeface="Microsoft Sans Serif" pitchFamily="34" charset="0"/>
            </a:endParaRPr>
          </a:p>
        </p:txBody>
      </p:sp>
      <p:sp>
        <p:nvSpPr>
          <p:cNvPr id="12" name="Rounded Rectangle 11"/>
          <p:cNvSpPr/>
          <p:nvPr/>
        </p:nvSpPr>
        <p:spPr>
          <a:xfrm>
            <a:off x="4814888" y="3907708"/>
            <a:ext cx="6858000" cy="56741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000" b="1" dirty="0" smtClean="0">
                <a:solidFill>
                  <a:srgbClr val="002060"/>
                </a:solidFill>
                <a:latin typeface="Microsoft Sans Serif" pitchFamily="34" charset="0"/>
                <a:cs typeface="Microsoft Sans Serif" pitchFamily="34" charset="0"/>
              </a:rPr>
              <a:t>Kidney Failure Requiring Regular Dialysis</a:t>
            </a:r>
            <a:endParaRPr lang="en-US" sz="2000" b="1" dirty="0">
              <a:solidFill>
                <a:srgbClr val="002060"/>
              </a:solidFill>
              <a:latin typeface="Microsoft Sans Serif" pitchFamily="34" charset="0"/>
              <a:cs typeface="Microsoft Sans Serif" pitchFamily="34" charset="0"/>
            </a:endParaRPr>
          </a:p>
        </p:txBody>
      </p:sp>
      <p:sp>
        <p:nvSpPr>
          <p:cNvPr id="14" name="Rounded Rectangle 13"/>
          <p:cNvSpPr/>
          <p:nvPr/>
        </p:nvSpPr>
        <p:spPr>
          <a:xfrm>
            <a:off x="4814888" y="4775301"/>
            <a:ext cx="6858000" cy="56741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000" b="1" dirty="0" smtClean="0">
                <a:solidFill>
                  <a:srgbClr val="002060"/>
                </a:solidFill>
                <a:latin typeface="Microsoft Sans Serif" pitchFamily="34" charset="0"/>
                <a:cs typeface="Microsoft Sans Serif" pitchFamily="34" charset="0"/>
              </a:rPr>
              <a:t>Major Organ / Bone marrow Transplant</a:t>
            </a:r>
            <a:endParaRPr lang="en-US" sz="2000" b="1" dirty="0">
              <a:solidFill>
                <a:srgbClr val="002060"/>
              </a:solidFill>
              <a:latin typeface="Microsoft Sans Serif" pitchFamily="34" charset="0"/>
              <a:cs typeface="Microsoft Sans Serif" pitchFamily="34" charset="0"/>
            </a:endParaRPr>
          </a:p>
        </p:txBody>
      </p:sp>
      <p:sp>
        <p:nvSpPr>
          <p:cNvPr id="20" name="Rounded Rectangle 19"/>
          <p:cNvSpPr/>
          <p:nvPr/>
        </p:nvSpPr>
        <p:spPr>
          <a:xfrm>
            <a:off x="4803998" y="5642893"/>
            <a:ext cx="6858000" cy="56741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000" b="1" dirty="0" smtClean="0">
                <a:solidFill>
                  <a:srgbClr val="002060"/>
                </a:solidFill>
                <a:latin typeface="Microsoft Sans Serif" pitchFamily="34" charset="0"/>
                <a:cs typeface="Microsoft Sans Serif" pitchFamily="34" charset="0"/>
              </a:rPr>
              <a:t>Stroke resulting in permanent symptoms</a:t>
            </a:r>
            <a:endParaRPr lang="en-US" sz="2000" b="1" dirty="0">
              <a:solidFill>
                <a:srgbClr val="002060"/>
              </a:solidFill>
              <a:latin typeface="Microsoft Sans Serif" pitchFamily="34" charset="0"/>
              <a:cs typeface="Microsoft Sans Serif" pitchFamily="34" charset="0"/>
            </a:endParaRPr>
          </a:p>
        </p:txBody>
      </p:sp>
      <p:sp>
        <p:nvSpPr>
          <p:cNvPr id="13" name="Rounded Rectangle 12"/>
          <p:cNvSpPr/>
          <p:nvPr/>
        </p:nvSpPr>
        <p:spPr>
          <a:xfrm>
            <a:off x="192504" y="94336"/>
            <a:ext cx="11928324" cy="67636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prstTxWarp prst="textDeflateInflat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solidFill>
                    <a:schemeClr val="tx1">
                      <a:lumMod val="95000"/>
                      <a:lumOff val="5000"/>
                    </a:schemeClr>
                  </a:solidFill>
                </a:ln>
                <a:solidFill>
                  <a:srgbClr val="002060"/>
                </a:solidFill>
                <a:effectLst>
                  <a:glow rad="63500">
                    <a:schemeClr val="accent2">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rPr>
              <a:t>Presenting A Critical Health Cover</a:t>
            </a:r>
          </a:p>
          <a:p>
            <a:pPr algn="ctr"/>
            <a:r>
              <a:rPr lang="en-US" sz="4000" b="1" dirty="0" smtClean="0">
                <a:ln w="11430">
                  <a:solidFill>
                    <a:schemeClr val="tx1">
                      <a:lumMod val="95000"/>
                      <a:lumOff val="5000"/>
                    </a:schemeClr>
                  </a:solidFill>
                </a:ln>
                <a:solidFill>
                  <a:srgbClr val="002060"/>
                </a:solidFill>
                <a:effectLst>
                  <a:glow rad="63500">
                    <a:schemeClr val="accent2">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rPr>
              <a:t>To Secure Family’s Financial future </a:t>
            </a:r>
          </a:p>
          <a:p>
            <a:pPr algn="ctr"/>
            <a:r>
              <a:rPr lang="en-US" sz="4000" b="1" dirty="0" smtClean="0">
                <a:ln w="11430">
                  <a:solidFill>
                    <a:schemeClr val="tx1">
                      <a:lumMod val="95000"/>
                      <a:lumOff val="5000"/>
                    </a:schemeClr>
                  </a:solidFill>
                </a:ln>
                <a:solidFill>
                  <a:srgbClr val="002060"/>
                </a:solidFill>
                <a:effectLst>
                  <a:glow rad="63500">
                    <a:schemeClr val="accent2">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rPr>
              <a:t>In The Event Of Critical Illness!</a:t>
            </a:r>
            <a:endParaRPr lang="en-US" sz="4000" b="1" dirty="0">
              <a:ln w="11430">
                <a:solidFill>
                  <a:schemeClr val="tx1">
                    <a:lumMod val="95000"/>
                    <a:lumOff val="5000"/>
                  </a:schemeClr>
                </a:solidFill>
              </a:ln>
              <a:solidFill>
                <a:srgbClr val="002060"/>
              </a:solidFill>
              <a:effectLst>
                <a:glow rad="63500">
                  <a:schemeClr val="accent2">
                    <a:satMod val="175000"/>
                    <a:alpha val="40000"/>
                  </a:schemeClr>
                </a:glow>
                <a:outerShdw blurRad="50800" dist="39000" dir="5460000" algn="tl">
                  <a:srgbClr val="000000">
                    <a:alpha val="38000"/>
                  </a:srgbClr>
                </a:outerShdw>
              </a:effectLst>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grpId="0" nodeType="clickEffect">
                                  <p:stCondLst>
                                    <p:cond delay="0"/>
                                  </p:stCondLst>
                                  <p:childTnLst>
                                    <p:animEffect transition="out" filter="fade">
                                      <p:cBhvr>
                                        <p:cTn id="6" dur="2000"/>
                                        <p:tgtEl>
                                          <p:spTgt spid="13"/>
                                        </p:tgtEl>
                                      </p:cBhvr>
                                    </p:animEffect>
                                    <p:anim calcmode="lin" valueType="num">
                                      <p:cBhvr>
                                        <p:cTn id="7" dur="2000"/>
                                        <p:tgtEl>
                                          <p:spTgt spid="13"/>
                                        </p:tgtEl>
                                        <p:attrNameLst>
                                          <p:attrName>style.rotation</p:attrName>
                                        </p:attrNameLst>
                                      </p:cBhvr>
                                      <p:tavLst>
                                        <p:tav tm="0">
                                          <p:val>
                                            <p:fltVal val="0"/>
                                          </p:val>
                                        </p:tav>
                                        <p:tav tm="100000">
                                          <p:val>
                                            <p:fltVal val="720"/>
                                          </p:val>
                                        </p:tav>
                                      </p:tavLst>
                                    </p:anim>
                                    <p:anim calcmode="lin" valueType="num">
                                      <p:cBhvr>
                                        <p:cTn id="8" dur="2000"/>
                                        <p:tgtEl>
                                          <p:spTgt spid="13"/>
                                        </p:tgtEl>
                                        <p:attrNameLst>
                                          <p:attrName>ppt_h</p:attrName>
                                        </p:attrNameLst>
                                      </p:cBhvr>
                                      <p:tavLst>
                                        <p:tav tm="0">
                                          <p:val>
                                            <p:strVal val="ppt_h"/>
                                          </p:val>
                                        </p:tav>
                                        <p:tav tm="100000">
                                          <p:val>
                                            <p:fltVal val="0"/>
                                          </p:val>
                                        </p:tav>
                                      </p:tavLst>
                                    </p:anim>
                                    <p:anim calcmode="lin" valueType="num">
                                      <p:cBhvr>
                                        <p:cTn id="9" dur="2000"/>
                                        <p:tgtEl>
                                          <p:spTgt spid="13"/>
                                        </p:tgtEl>
                                        <p:attrNameLst>
                                          <p:attrName>ppt_w</p:attrName>
                                        </p:attrNameLst>
                                      </p:cBhvr>
                                      <p:tavLst>
                                        <p:tav tm="0">
                                          <p:val>
                                            <p:strVal val="ppt_w"/>
                                          </p:val>
                                        </p:tav>
                                        <p:tav tm="100000">
                                          <p:val>
                                            <p:fltVal val="0"/>
                                          </p:val>
                                        </p:tav>
                                      </p:tavLst>
                                    </p:anim>
                                    <p:set>
                                      <p:cBhvr>
                                        <p:cTn id="10" dur="1" fill="hold">
                                          <p:stCondLst>
                                            <p:cond delay="1999"/>
                                          </p:stCondLst>
                                        </p:cTn>
                                        <p:tgtEl>
                                          <p:spTgt spid="13"/>
                                        </p:tgtEl>
                                        <p:attrNameLst>
                                          <p:attrName>style.visibility</p:attrName>
                                        </p:attrNameLst>
                                      </p:cBhvr>
                                      <p:to>
                                        <p:strVal val="hidden"/>
                                      </p:to>
                                    </p:set>
                                  </p:childTnLst>
                                </p:cTn>
                              </p:par>
                              <p:par>
                                <p:cTn id="11" presetID="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4" grpId="0" animBg="1"/>
      <p:bldP spid="20"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Coverage Offered</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8" name="Picture 14"/>
          <p:cNvPicPr>
            <a:picLocks noChangeAspect="1" noChangeArrowheads="1"/>
          </p:cNvPicPr>
          <p:nvPr/>
        </p:nvPicPr>
        <p:blipFill>
          <a:blip r:embed="rId3" cstate="print"/>
          <a:srcRect/>
          <a:stretch>
            <a:fillRect/>
          </a:stretch>
        </p:blipFill>
        <p:spPr bwMode="auto">
          <a:xfrm>
            <a:off x="230188" y="1439863"/>
            <a:ext cx="2835275" cy="4548187"/>
          </a:xfrm>
          <a:prstGeom prst="rect">
            <a:avLst/>
          </a:prstGeom>
          <a:noFill/>
          <a:ln w="9525">
            <a:noFill/>
            <a:miter lim="800000"/>
            <a:headEnd/>
            <a:tailEnd/>
          </a:ln>
        </p:spPr>
      </p:pic>
      <p:sp>
        <p:nvSpPr>
          <p:cNvPr id="9" name="Rounded Rectangle 8"/>
          <p:cNvSpPr/>
          <p:nvPr/>
        </p:nvSpPr>
        <p:spPr>
          <a:xfrm>
            <a:off x="4808538" y="1304929"/>
            <a:ext cx="6858000" cy="56741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000" b="1" dirty="0" smtClean="0">
                <a:solidFill>
                  <a:srgbClr val="002060"/>
                </a:solidFill>
                <a:latin typeface="Microsoft Sans Serif" pitchFamily="34" charset="0"/>
                <a:cs typeface="Microsoft Sans Serif" pitchFamily="34" charset="0"/>
              </a:rPr>
              <a:t>Multiple Sclerosis with persisting symptoms</a:t>
            </a:r>
            <a:endParaRPr lang="en-US" sz="2000" b="1" dirty="0">
              <a:solidFill>
                <a:srgbClr val="002060"/>
              </a:solidFill>
              <a:latin typeface="Microsoft Sans Serif" pitchFamily="34" charset="0"/>
              <a:cs typeface="Microsoft Sans Serif" pitchFamily="34" charset="0"/>
            </a:endParaRPr>
          </a:p>
        </p:txBody>
      </p:sp>
      <p:sp>
        <p:nvSpPr>
          <p:cNvPr id="10" name="Rounded Rectangle 9"/>
          <p:cNvSpPr/>
          <p:nvPr/>
        </p:nvSpPr>
        <p:spPr>
          <a:xfrm>
            <a:off x="4814888" y="2172522"/>
            <a:ext cx="6858000" cy="56741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000" b="1" dirty="0" smtClean="0">
                <a:solidFill>
                  <a:srgbClr val="002060"/>
                </a:solidFill>
                <a:latin typeface="Microsoft Sans Serif" pitchFamily="34" charset="0"/>
                <a:cs typeface="Microsoft Sans Serif" pitchFamily="34" charset="0"/>
              </a:rPr>
              <a:t>Aorta Graft Surgery</a:t>
            </a:r>
            <a:endParaRPr lang="en-US" sz="2000" b="1" dirty="0">
              <a:solidFill>
                <a:srgbClr val="002060"/>
              </a:solidFill>
              <a:latin typeface="Microsoft Sans Serif" pitchFamily="34" charset="0"/>
              <a:cs typeface="Microsoft Sans Serif" pitchFamily="34" charset="0"/>
            </a:endParaRPr>
          </a:p>
        </p:txBody>
      </p:sp>
      <p:sp>
        <p:nvSpPr>
          <p:cNvPr id="11" name="Rounded Rectangle 10"/>
          <p:cNvSpPr/>
          <p:nvPr/>
        </p:nvSpPr>
        <p:spPr>
          <a:xfrm>
            <a:off x="4814888" y="3040115"/>
            <a:ext cx="6858000" cy="56741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000" b="1" dirty="0" smtClean="0">
                <a:solidFill>
                  <a:srgbClr val="002060"/>
                </a:solidFill>
                <a:latin typeface="Microsoft Sans Serif" pitchFamily="34" charset="0"/>
                <a:cs typeface="Microsoft Sans Serif" pitchFamily="34" charset="0"/>
              </a:rPr>
              <a:t>Primary Pulmonary Arterial Hypertension</a:t>
            </a:r>
            <a:endParaRPr lang="en-US" sz="2000" b="1" dirty="0">
              <a:solidFill>
                <a:srgbClr val="002060"/>
              </a:solidFill>
              <a:latin typeface="Microsoft Sans Serif" pitchFamily="34" charset="0"/>
              <a:cs typeface="Microsoft Sans Serif" pitchFamily="34" charset="0"/>
            </a:endParaRPr>
          </a:p>
        </p:txBody>
      </p:sp>
      <p:sp>
        <p:nvSpPr>
          <p:cNvPr id="12" name="Rounded Rectangle 11"/>
          <p:cNvSpPr/>
          <p:nvPr/>
        </p:nvSpPr>
        <p:spPr>
          <a:xfrm>
            <a:off x="4814888" y="3907708"/>
            <a:ext cx="6858000" cy="56741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000" b="1" dirty="0" smtClean="0">
                <a:solidFill>
                  <a:srgbClr val="002060"/>
                </a:solidFill>
                <a:latin typeface="Microsoft Sans Serif" pitchFamily="34" charset="0"/>
                <a:cs typeface="Microsoft Sans Serif" pitchFamily="34" charset="0"/>
              </a:rPr>
              <a:t>Coma of specified severity</a:t>
            </a:r>
            <a:endParaRPr lang="en-US" sz="2000" b="1" dirty="0">
              <a:solidFill>
                <a:srgbClr val="002060"/>
              </a:solidFill>
              <a:latin typeface="Microsoft Sans Serif" pitchFamily="34" charset="0"/>
              <a:cs typeface="Microsoft Sans Serif" pitchFamily="34" charset="0"/>
            </a:endParaRPr>
          </a:p>
        </p:txBody>
      </p:sp>
      <p:sp>
        <p:nvSpPr>
          <p:cNvPr id="14" name="Rounded Rectangle 13"/>
          <p:cNvSpPr/>
          <p:nvPr/>
        </p:nvSpPr>
        <p:spPr>
          <a:xfrm>
            <a:off x="4814888" y="4775301"/>
            <a:ext cx="6858000" cy="56741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000" b="1" dirty="0" smtClean="0">
                <a:solidFill>
                  <a:srgbClr val="002060"/>
                </a:solidFill>
                <a:latin typeface="Microsoft Sans Serif" pitchFamily="34" charset="0"/>
                <a:cs typeface="Microsoft Sans Serif" pitchFamily="34" charset="0"/>
              </a:rPr>
              <a:t>Total Blindness</a:t>
            </a:r>
            <a:endParaRPr lang="en-US" sz="2000" b="1" dirty="0">
              <a:solidFill>
                <a:srgbClr val="002060"/>
              </a:solidFill>
              <a:latin typeface="Microsoft Sans Serif" pitchFamily="34" charset="0"/>
              <a:cs typeface="Microsoft Sans Serif" pitchFamily="34" charset="0"/>
            </a:endParaRPr>
          </a:p>
        </p:txBody>
      </p:sp>
      <p:sp>
        <p:nvSpPr>
          <p:cNvPr id="20" name="Rounded Rectangle 19"/>
          <p:cNvSpPr/>
          <p:nvPr/>
        </p:nvSpPr>
        <p:spPr>
          <a:xfrm>
            <a:off x="4803998" y="5642893"/>
            <a:ext cx="6858000" cy="567418"/>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000" b="1" dirty="0" smtClean="0">
                <a:solidFill>
                  <a:srgbClr val="002060"/>
                </a:solidFill>
                <a:latin typeface="Microsoft Sans Serif" pitchFamily="34" charset="0"/>
                <a:cs typeface="Microsoft Sans Serif" pitchFamily="34" charset="0"/>
              </a:rPr>
              <a:t>Liver Failure</a:t>
            </a:r>
            <a:endParaRPr lang="en-US" sz="2000" b="1" dirty="0">
              <a:solidFill>
                <a:srgbClr val="002060"/>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chemeClr val="accent2">
                    <a:lumMod val="50000"/>
                  </a:schemeClr>
                </a:solidFill>
                <a:latin typeface="Arial Narrow" pitchFamily="34" charset="0"/>
                <a:cs typeface="Microsoft Sans Serif" pitchFamily="34" charset="0"/>
              </a:rPr>
              <a:t>Key Features</a:t>
            </a:r>
            <a:endParaRPr lang="en-US" b="1" dirty="0">
              <a:solidFill>
                <a:schemeClr val="accent2">
                  <a:lumMod val="50000"/>
                </a:schemeClr>
              </a:solidFill>
              <a:latin typeface="Arial Narrow" pitchFamily="34" charset="0"/>
              <a:cs typeface="Microsoft Sans Serif" pitchFamily="34" charset="0"/>
            </a:endParaRPr>
          </a:p>
        </p:txBody>
      </p:sp>
      <p:sp>
        <p:nvSpPr>
          <p:cNvPr id="4" name="Date Placeholder 3"/>
          <p:cNvSpPr>
            <a:spLocks noGrp="1"/>
          </p:cNvSpPr>
          <p:nvPr>
            <p:ph type="dt" sz="quarter" idx="10"/>
          </p:nvPr>
        </p:nvSpPr>
        <p:spPr/>
        <p:txBody>
          <a:bodyPr/>
          <a:lstStyle/>
          <a:p>
            <a:pPr>
              <a:defRPr/>
            </a:pPr>
            <a:fld id="{5C4DC847-C427-42E2-A728-F397BD96A0F2}" type="datetime1">
              <a:rPr lang="en-IN" smtClean="0"/>
              <a:pPr>
                <a:defRPr/>
              </a:pPr>
              <a:t>07-01-2021</a:t>
            </a:fld>
            <a:endParaRPr lang="en-IN" dirty="0"/>
          </a:p>
        </p:txBody>
      </p:sp>
      <p:sp>
        <p:nvSpPr>
          <p:cNvPr id="5" name="Footer Placeholder 4"/>
          <p:cNvSpPr>
            <a:spLocks noGrp="1"/>
          </p:cNvSpPr>
          <p:nvPr>
            <p:ph type="ftr" sz="quarter" idx="11"/>
          </p:nvPr>
        </p:nvSpPr>
        <p:spPr/>
        <p:txBody>
          <a:bodyPr/>
          <a:lstStyle/>
          <a:p>
            <a:pPr>
              <a:defRPr/>
            </a:pPr>
            <a:r>
              <a:rPr lang="en-US" smtClean="0"/>
              <a:t>Prepared by : Lakshmikanth V G - Team L &amp; D</a:t>
            </a:r>
            <a:endParaRPr lang="en-IN" dirty="0"/>
          </a:p>
        </p:txBody>
      </p:sp>
      <p:pic>
        <p:nvPicPr>
          <p:cNvPr id="1026" name="Picture 2"/>
          <p:cNvPicPr>
            <a:picLocks noChangeAspect="1" noChangeArrowheads="1"/>
          </p:cNvPicPr>
          <p:nvPr/>
        </p:nvPicPr>
        <p:blipFill>
          <a:blip r:embed="rId3" cstate="print"/>
          <a:srcRect/>
          <a:stretch>
            <a:fillRect/>
          </a:stretch>
        </p:blipFill>
        <p:spPr bwMode="auto">
          <a:xfrm>
            <a:off x="38010" y="1413798"/>
            <a:ext cx="4710170" cy="4693104"/>
          </a:xfrm>
          <a:prstGeom prst="rect">
            <a:avLst/>
          </a:prstGeom>
          <a:noFill/>
          <a:ln w="9525">
            <a:noFill/>
            <a:miter lim="800000"/>
            <a:headEnd/>
            <a:tailEnd/>
          </a:ln>
        </p:spPr>
      </p:pic>
      <p:sp>
        <p:nvSpPr>
          <p:cNvPr id="13" name="Rounded Rectangle 12"/>
          <p:cNvSpPr/>
          <p:nvPr/>
        </p:nvSpPr>
        <p:spPr>
          <a:xfrm>
            <a:off x="4506688" y="783771"/>
            <a:ext cx="7478486" cy="51761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400" dirty="0" smtClean="0">
              <a:solidFill>
                <a:srgbClr val="002060"/>
              </a:solidFill>
              <a:latin typeface="Microsoft Sans Serif" pitchFamily="34" charset="0"/>
              <a:cs typeface="Microsoft Sans Serif" pitchFamily="34" charset="0"/>
            </a:endParaRPr>
          </a:p>
          <a:p>
            <a:r>
              <a:rPr lang="en-US" sz="2400" dirty="0" smtClean="0">
                <a:solidFill>
                  <a:srgbClr val="002060"/>
                </a:solidFill>
                <a:latin typeface="Microsoft Sans Serif" pitchFamily="34" charset="0"/>
                <a:cs typeface="Microsoft Sans Serif" pitchFamily="34" charset="0"/>
              </a:rPr>
              <a:t>• 100% payout on the first occurrence of the covered event.</a:t>
            </a:r>
          </a:p>
          <a:p>
            <a:r>
              <a:rPr lang="en-US" sz="2400" dirty="0" smtClean="0">
                <a:solidFill>
                  <a:srgbClr val="002060"/>
                </a:solidFill>
                <a:latin typeface="Microsoft Sans Serif" pitchFamily="34" charset="0"/>
                <a:cs typeface="Microsoft Sans Serif" pitchFamily="34" charset="0"/>
              </a:rPr>
              <a:t>• Can be used over and above the existing Medical insurance coverage.</a:t>
            </a:r>
          </a:p>
          <a:p>
            <a:r>
              <a:rPr lang="en-US" sz="2400" dirty="0" smtClean="0">
                <a:solidFill>
                  <a:srgbClr val="002060"/>
                </a:solidFill>
                <a:latin typeface="Microsoft Sans Serif" pitchFamily="34" charset="0"/>
                <a:cs typeface="Microsoft Sans Serif" pitchFamily="34" charset="0"/>
              </a:rPr>
              <a:t>• Original medical documents will be returned back to the Customer.</a:t>
            </a:r>
          </a:p>
          <a:p>
            <a:r>
              <a:rPr lang="en-US" sz="2400" dirty="0" smtClean="0">
                <a:solidFill>
                  <a:srgbClr val="002060"/>
                </a:solidFill>
                <a:latin typeface="Microsoft Sans Serif" pitchFamily="34" charset="0"/>
                <a:cs typeface="Microsoft Sans Serif" pitchFamily="34" charset="0"/>
              </a:rPr>
              <a:t>• Available in wide range of Sum Insured's from 1 </a:t>
            </a:r>
            <a:r>
              <a:rPr lang="en-US" sz="2400" dirty="0" err="1" smtClean="0">
                <a:solidFill>
                  <a:srgbClr val="002060"/>
                </a:solidFill>
                <a:latin typeface="Microsoft Sans Serif" pitchFamily="34" charset="0"/>
                <a:cs typeface="Microsoft Sans Serif" pitchFamily="34" charset="0"/>
              </a:rPr>
              <a:t>Lakh</a:t>
            </a:r>
            <a:r>
              <a:rPr lang="en-US" sz="2400" dirty="0" smtClean="0">
                <a:solidFill>
                  <a:srgbClr val="002060"/>
                </a:solidFill>
                <a:latin typeface="Microsoft Sans Serif" pitchFamily="34" charset="0"/>
                <a:cs typeface="Microsoft Sans Serif" pitchFamily="34" charset="0"/>
              </a:rPr>
              <a:t> to 50 </a:t>
            </a:r>
            <a:r>
              <a:rPr lang="en-US" sz="2400" dirty="0" err="1" smtClean="0">
                <a:solidFill>
                  <a:srgbClr val="002060"/>
                </a:solidFill>
                <a:latin typeface="Microsoft Sans Serif" pitchFamily="34" charset="0"/>
                <a:cs typeface="Microsoft Sans Serif" pitchFamily="34" charset="0"/>
              </a:rPr>
              <a:t>Lakhs</a:t>
            </a:r>
            <a:r>
              <a:rPr lang="en-US" sz="2400" dirty="0" smtClean="0">
                <a:solidFill>
                  <a:srgbClr val="002060"/>
                </a:solidFill>
                <a:latin typeface="Microsoft Sans Serif" pitchFamily="34" charset="0"/>
                <a:cs typeface="Microsoft Sans Serif" pitchFamily="34" charset="0"/>
              </a:rPr>
              <a:t>.</a:t>
            </a:r>
          </a:p>
          <a:p>
            <a:r>
              <a:rPr lang="en-US" sz="2400" dirty="0" smtClean="0">
                <a:solidFill>
                  <a:srgbClr val="002060"/>
                </a:solidFill>
                <a:latin typeface="Microsoft Sans Serif" pitchFamily="34" charset="0"/>
                <a:cs typeface="Microsoft Sans Serif" pitchFamily="34" charset="0"/>
              </a:rPr>
              <a:t>• Product offered to age groups of 6 years to 65 years.</a:t>
            </a:r>
          </a:p>
          <a:p>
            <a:r>
              <a:rPr lang="en-US" sz="2400" dirty="0" smtClean="0">
                <a:solidFill>
                  <a:srgbClr val="002060"/>
                </a:solidFill>
                <a:latin typeface="Microsoft Sans Serif" pitchFamily="34" charset="0"/>
                <a:cs typeface="Microsoft Sans Serif" pitchFamily="34" charset="0"/>
              </a:rPr>
              <a:t>• Lifelong renewals</a:t>
            </a:r>
          </a:p>
          <a:p>
            <a:r>
              <a:rPr lang="en-US" sz="2400" dirty="0" smtClean="0">
                <a:solidFill>
                  <a:srgbClr val="002060"/>
                </a:solidFill>
                <a:latin typeface="Microsoft Sans Serif" pitchFamily="34" charset="0"/>
                <a:cs typeface="Microsoft Sans Serif" pitchFamily="34" charset="0"/>
              </a:rPr>
              <a:t>•  No pre policy medical check up for age up to 45 years and SI- 5 </a:t>
            </a:r>
            <a:r>
              <a:rPr lang="en-US" sz="2400" dirty="0" err="1" smtClean="0">
                <a:solidFill>
                  <a:srgbClr val="002060"/>
                </a:solidFill>
                <a:latin typeface="Microsoft Sans Serif" pitchFamily="34" charset="0"/>
                <a:cs typeface="Microsoft Sans Serif" pitchFamily="34" charset="0"/>
              </a:rPr>
              <a:t>Lakhs</a:t>
            </a:r>
            <a:r>
              <a:rPr lang="en-US" sz="2400" dirty="0" smtClean="0">
                <a:solidFill>
                  <a:srgbClr val="002060"/>
                </a:solidFill>
                <a:latin typeface="Microsoft Sans Serif" pitchFamily="34" charset="0"/>
                <a:cs typeface="Microsoft Sans Serif" pitchFamily="34" charset="0"/>
              </a:rPr>
              <a:t>.</a:t>
            </a:r>
          </a:p>
          <a:p>
            <a:endParaRPr lang="en-US" sz="2400" dirty="0">
              <a:solidFill>
                <a:srgbClr val="002060"/>
              </a:solidFill>
              <a:latin typeface="Microsoft Sans Serif" pitchFamily="34" charset="0"/>
              <a:cs typeface="Microsoft Sans Serif"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sActive xmlns="34b09e2f-0383-41f5-b65e-e2b9199fb399">true</IsActiv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2E8C04F5C79047B0001AA4FE9C990D" ma:contentTypeVersion="2" ma:contentTypeDescription="Create a new document." ma:contentTypeScope="" ma:versionID="00f1901ad16a6ed1cc0136e9432b104e">
  <xsd:schema xmlns:xsd="http://www.w3.org/2001/XMLSchema" xmlns:xs="http://www.w3.org/2001/XMLSchema" xmlns:p="http://schemas.microsoft.com/office/2006/metadata/properties" xmlns:ns2="34b09e2f-0383-41f5-b65e-e2b9199fb399" xmlns:ns3="6e9a517d-cacc-4f94-8a1e-c930d5ece0fd" targetNamespace="http://schemas.microsoft.com/office/2006/metadata/properties" ma:root="true" ma:fieldsID="a6dd8442beca57d8f178589b703e9192" ns2:_="" ns3:_="">
    <xsd:import namespace="34b09e2f-0383-41f5-b65e-e2b9199fb399"/>
    <xsd:import namespace="6e9a517d-cacc-4f94-8a1e-c930d5ece0fd"/>
    <xsd:element name="properties">
      <xsd:complexType>
        <xsd:sequence>
          <xsd:element name="documentManagement">
            <xsd:complexType>
              <xsd:all>
                <xsd:element ref="ns2:IsActiv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09e2f-0383-41f5-b65e-e2b9199fb399" elementFormDefault="qualified">
    <xsd:import namespace="http://schemas.microsoft.com/office/2006/documentManagement/types"/>
    <xsd:import namespace="http://schemas.microsoft.com/office/infopath/2007/PartnerControls"/>
    <xsd:element name="IsActive" ma:index="8" nillable="true" ma:displayName="IsActive" ma:default="1" ma:internalName="IsAct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e9a517d-cacc-4f94-8a1e-c930d5ece0fd"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53A63D-E753-439E-B475-55A9EDC921E3}">
  <ds:schemaRefs>
    <ds:schemaRef ds:uri="http://purl.org/dc/terms/"/>
    <ds:schemaRef ds:uri="http://schemas.microsoft.com/office/2006/metadata/properties"/>
    <ds:schemaRef ds:uri="http://schemas.microsoft.com/office/2006/documentManagement/types"/>
    <ds:schemaRef ds:uri="34b09e2f-0383-41f5-b65e-e2b9199fb399"/>
    <ds:schemaRef ds:uri="http://schemas.openxmlformats.org/package/2006/metadata/core-properties"/>
    <ds:schemaRef ds:uri="http://purl.org/dc/dcmitype/"/>
    <ds:schemaRef ds:uri="http://www.w3.org/XML/1998/namespace"/>
    <ds:schemaRef ds:uri="http://schemas.microsoft.com/office/infopath/2007/PartnerControls"/>
    <ds:schemaRef ds:uri="6e9a517d-cacc-4f94-8a1e-c930d5ece0fd"/>
    <ds:schemaRef ds:uri="http://purl.org/dc/elements/1.1/"/>
  </ds:schemaRefs>
</ds:datastoreItem>
</file>

<file path=customXml/itemProps2.xml><?xml version="1.0" encoding="utf-8"?>
<ds:datastoreItem xmlns:ds="http://schemas.openxmlformats.org/officeDocument/2006/customXml" ds:itemID="{B5563327-28CE-48C4-ADC9-1E0FCA7FA50C}">
  <ds:schemaRefs>
    <ds:schemaRef ds:uri="http://schemas.microsoft.com/sharepoint/v3/contenttype/forms"/>
  </ds:schemaRefs>
</ds:datastoreItem>
</file>

<file path=customXml/itemProps3.xml><?xml version="1.0" encoding="utf-8"?>
<ds:datastoreItem xmlns:ds="http://schemas.openxmlformats.org/officeDocument/2006/customXml" ds:itemID="{C19C6A28-3E35-4B8D-9ECB-FE959A843F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09e2f-0383-41f5-b65e-e2b9199fb399"/>
    <ds:schemaRef ds:uri="6e9a517d-cacc-4f94-8a1e-c930d5ece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5303</TotalTime>
  <Words>2172</Words>
  <Application>Microsoft Office PowerPoint</Application>
  <PresentationFormat>Widescreen</PresentationFormat>
  <Paragraphs>278</Paragraphs>
  <Slides>27</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Aharoni</vt:lpstr>
      <vt:lpstr>Arial</vt:lpstr>
      <vt:lpstr>Arial Narrow</vt:lpstr>
      <vt:lpstr>Calibri</vt:lpstr>
      <vt:lpstr>Calibri Light</vt:lpstr>
      <vt:lpstr>Microsoft Sans Serif</vt:lpstr>
      <vt:lpstr>Office Theme</vt:lpstr>
      <vt:lpstr>Future Criticare</vt:lpstr>
      <vt:lpstr>What Is Future Criticare?</vt:lpstr>
      <vt:lpstr>Do We Need Critical Illness Plan?</vt:lpstr>
      <vt:lpstr>Let Us Go Through Some Statistics!  Source Is A Research Paper published in III </vt:lpstr>
      <vt:lpstr>Let Us Go Through Some Statistics!</vt:lpstr>
      <vt:lpstr>Let Us Go Through Some Statistics!</vt:lpstr>
      <vt:lpstr>Coverage Offered</vt:lpstr>
      <vt:lpstr>Coverage Offered</vt:lpstr>
      <vt:lpstr>Key Features</vt:lpstr>
      <vt:lpstr>Key Features</vt:lpstr>
      <vt:lpstr>Conditions</vt:lpstr>
      <vt:lpstr>Premium Illustrations</vt:lpstr>
      <vt:lpstr>Premium Calculation</vt:lpstr>
      <vt:lpstr>Floater Calculation</vt:lpstr>
      <vt:lpstr>Premium Calculation</vt:lpstr>
      <vt:lpstr>Role Plays</vt:lpstr>
      <vt:lpstr>Role Plays</vt:lpstr>
      <vt:lpstr>Underwriting Guidelines</vt:lpstr>
      <vt:lpstr>Underwriting Guidelines</vt:lpstr>
      <vt:lpstr>General Exclusions 1</vt:lpstr>
      <vt:lpstr>General Exclusions 2 </vt:lpstr>
      <vt:lpstr>General Exclusions 3</vt:lpstr>
      <vt:lpstr>General Exclusions 4</vt:lpstr>
      <vt:lpstr>Underwriting Guidelines</vt:lpstr>
      <vt:lpstr>Claims Procedure</vt:lpstr>
      <vt:lpstr>Claim Documents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Criti Care Presentation</dc:title>
  <dc:creator>LAKSHMIKANTH V.G</dc:creator>
  <cp:lastModifiedBy>PRASHANT SHINDE</cp:lastModifiedBy>
  <cp:revision>606</cp:revision>
  <dcterms:created xsi:type="dcterms:W3CDTF">2015-08-13T04:25:48Z</dcterms:created>
  <dcterms:modified xsi:type="dcterms:W3CDTF">2021-01-07T09:02:04Z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0x010100632E8C04F5C79047B0001AA4FE9C990D</vt:lpwstr>
  </property>
</Properties>
</file>